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8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99D-0F75-5C4E-B7BC-A0ECAFC56BC1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937B-D7AB-D24D-8339-A59900FA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6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99D-0F75-5C4E-B7BC-A0ECAFC56BC1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937B-D7AB-D24D-8339-A59900FA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3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99D-0F75-5C4E-B7BC-A0ECAFC56BC1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937B-D7AB-D24D-8339-A59900FA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6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99D-0F75-5C4E-B7BC-A0ECAFC56BC1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937B-D7AB-D24D-8339-A59900FA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0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99D-0F75-5C4E-B7BC-A0ECAFC56BC1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937B-D7AB-D24D-8339-A59900FA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2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99D-0F75-5C4E-B7BC-A0ECAFC56BC1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937B-D7AB-D24D-8339-A59900FA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3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99D-0F75-5C4E-B7BC-A0ECAFC56BC1}" type="datetimeFigureOut">
              <a:rPr lang="en-US" smtClean="0"/>
              <a:t>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937B-D7AB-D24D-8339-A59900FA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7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99D-0F75-5C4E-B7BC-A0ECAFC56BC1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937B-D7AB-D24D-8339-A59900FA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3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99D-0F75-5C4E-B7BC-A0ECAFC56BC1}" type="datetimeFigureOut">
              <a:rPr lang="en-US" smtClean="0"/>
              <a:t>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937B-D7AB-D24D-8339-A59900FA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1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99D-0F75-5C4E-B7BC-A0ECAFC56BC1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937B-D7AB-D24D-8339-A59900FA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5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99D-0F75-5C4E-B7BC-A0ECAFC56BC1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937B-D7AB-D24D-8339-A59900FA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4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FB99D-0F75-5C4E-B7BC-A0ECAFC56BC1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937B-D7AB-D24D-8339-A59900FA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7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Cygnus Collaboration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DRIFT-III Reach</a:t>
            </a:r>
            <a:endParaRPr lang="en-US" dirty="0"/>
          </a:p>
        </p:txBody>
      </p:sp>
      <p:pic>
        <p:nvPicPr>
          <p:cNvPr id="3" name="Picture 2" descr="DRIFTIIISD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54" y="1537261"/>
            <a:ext cx="6877892" cy="515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6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DRIFT-III Reach</a:t>
            </a:r>
            <a:endParaRPr lang="en-US" dirty="0"/>
          </a:p>
        </p:txBody>
      </p:sp>
      <p:pic>
        <p:nvPicPr>
          <p:cNvPr id="4" name="Picture 3" descr="DRIFTIIIS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31" y="1417639"/>
            <a:ext cx="7046938" cy="528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DRIFT-III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our “Underground Science Proposal” to the NSF in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5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tal Project WBS-- Option 3-Print.xls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22" y="0"/>
            <a:ext cx="4745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3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ntt v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700"/>
            <a:ext cx="9144000" cy="45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8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DRIFT has achieved background-free, 0.8 m</a:t>
            </a:r>
            <a:r>
              <a:rPr lang="en-US" baseline="30000" dirty="0" smtClean="0"/>
              <a:t>3</a:t>
            </a:r>
            <a:r>
              <a:rPr lang="en-US" dirty="0" smtClean="0"/>
              <a:t>,  directional operation with 55 days of live time with significant limits.  There is every reason to our sensitivity will greatly improve.</a:t>
            </a:r>
          </a:p>
          <a:p>
            <a:r>
              <a:rPr lang="en-US" dirty="0" smtClean="0"/>
              <a:t>Nevertheless the NSF has been opposed to any scale up on the grounds of funding.</a:t>
            </a:r>
          </a:p>
          <a:p>
            <a:r>
              <a:rPr lang="en-US" dirty="0" smtClean="0"/>
              <a:t>DRIFT is not alone in wanting to scale up but not being able to do so.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Benjamin Franklin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mtClean="0"/>
              <a:t>“We </a:t>
            </a:r>
            <a:r>
              <a:rPr lang="en-US" dirty="0"/>
              <a:t>must all hang together, or assuredly we shall all hang </a:t>
            </a:r>
            <a:r>
              <a:rPr lang="en-US"/>
              <a:t>separately</a:t>
            </a:r>
            <a:r>
              <a:rPr lang="en-US" smtClean="0"/>
              <a:t>.”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At the signing of the Declaration of Independence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1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An international </a:t>
            </a:r>
            <a:r>
              <a:rPr lang="en-US" dirty="0" smtClean="0"/>
              <a:t>pooled effort might be able to break through this logjam.</a:t>
            </a:r>
          </a:p>
          <a:p>
            <a:r>
              <a:rPr lang="en-US" dirty="0" smtClean="0"/>
              <a:t>Could we form an international collaboration “The Cygnus Collaboration” whose purpose it is to build a large directional dark matter detector?</a:t>
            </a:r>
          </a:p>
          <a:p>
            <a:r>
              <a:rPr lang="en-US" dirty="0" smtClean="0"/>
              <a:t>The people to answer that question are in this room.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0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DRIFT-III</a:t>
            </a:r>
            <a:endParaRPr lang="en-US" dirty="0"/>
          </a:p>
        </p:txBody>
      </p:sp>
      <p:pic>
        <p:nvPicPr>
          <p:cNvPr id="4" name="Content Placeholder 3" descr="DRIFT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 b="5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36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DRIFT-III Module</a:t>
            </a:r>
            <a:endParaRPr lang="en-US" dirty="0"/>
          </a:p>
        </p:txBody>
      </p:sp>
      <p:pic>
        <p:nvPicPr>
          <p:cNvPr id="7" name="Picture 6" descr="Module Explod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55" y="1417638"/>
            <a:ext cx="7043091" cy="50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8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DRIFT-III in Boulby</a:t>
            </a:r>
            <a:endParaRPr lang="en-US" dirty="0"/>
          </a:p>
        </p:txBody>
      </p:sp>
      <p:pic>
        <p:nvPicPr>
          <p:cNvPr id="3" name="Picture 2" descr="DIII in boulb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3" y="1417638"/>
            <a:ext cx="7721255" cy="478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8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DRIFT-III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m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41 Torr gas (30 Torr CS</a:t>
            </a:r>
            <a:r>
              <a:rPr lang="en-US" baseline="-25000" dirty="0" smtClean="0"/>
              <a:t>2</a:t>
            </a:r>
            <a:r>
              <a:rPr lang="en-US" dirty="0" smtClean="0"/>
              <a:t>, 10 Torr CF</a:t>
            </a:r>
            <a:r>
              <a:rPr lang="en-US" baseline="-25000" dirty="0" smtClean="0"/>
              <a:t>4</a:t>
            </a:r>
            <a:r>
              <a:rPr lang="en-US" dirty="0" smtClean="0"/>
              <a:t> and 1 Torr 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4.152 kg gas mass</a:t>
            </a:r>
          </a:p>
        </p:txBody>
      </p:sp>
    </p:spTree>
    <p:extLst>
      <p:ext uri="{BB962C8B-B14F-4D97-AF65-F5344CB8AC3E}">
        <p14:creationId xmlns:p14="http://schemas.microsoft.com/office/powerpoint/2010/main" val="149515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DRIFT-III Reach</a:t>
            </a:r>
            <a:endParaRPr lang="en-US" dirty="0"/>
          </a:p>
        </p:txBody>
      </p:sp>
      <p:pic>
        <p:nvPicPr>
          <p:cNvPr id="6" name="Picture 5" descr="DRIFTIIISD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46" y="1317653"/>
            <a:ext cx="7132509" cy="53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3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214</Words>
  <Application>Microsoft Macintosh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Cygnus Collaboration Discussion</vt:lpstr>
      <vt:lpstr>The Issue</vt:lpstr>
      <vt:lpstr>Benjamin Franklin </vt:lpstr>
      <vt:lpstr>The Opportunity</vt:lpstr>
      <vt:lpstr>DRIFT-III</vt:lpstr>
      <vt:lpstr>DRIFT-III Module</vt:lpstr>
      <vt:lpstr>DRIFT-III in Boulby</vt:lpstr>
      <vt:lpstr>DRIFT-III Specs</vt:lpstr>
      <vt:lpstr>DRIFT-III Reach</vt:lpstr>
      <vt:lpstr>DRIFT-III Reach</vt:lpstr>
      <vt:lpstr>DRIFT-III Reach</vt:lpstr>
      <vt:lpstr>DRIFT-III Cost</vt:lpstr>
      <vt:lpstr>PowerPoint Presentation</vt:lpstr>
      <vt:lpstr>PowerPoint Presentation</vt:lpstr>
    </vt:vector>
  </TitlesOfParts>
  <Company>Occidental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Cygnus Collaboration Discussion</dc:title>
  <dc:creator>Daniel Snowden-Ifft</dc:creator>
  <cp:lastModifiedBy>Daniel Snowden-Ifft</cp:lastModifiedBy>
  <cp:revision>6</cp:revision>
  <dcterms:created xsi:type="dcterms:W3CDTF">2015-05-31T22:25:50Z</dcterms:created>
  <dcterms:modified xsi:type="dcterms:W3CDTF">2016-01-08T11:53:23Z</dcterms:modified>
</cp:coreProperties>
</file>