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346" r:id="rId3"/>
    <p:sldId id="389" r:id="rId4"/>
    <p:sldId id="390" r:id="rId5"/>
    <p:sldId id="392" r:id="rId6"/>
    <p:sldId id="377" r:id="rId7"/>
    <p:sldId id="388" r:id="rId8"/>
    <p:sldId id="374" r:id="rId9"/>
    <p:sldId id="379" r:id="rId10"/>
    <p:sldId id="347" r:id="rId11"/>
    <p:sldId id="349" r:id="rId12"/>
    <p:sldId id="342" r:id="rId13"/>
    <p:sldId id="387" r:id="rId14"/>
    <p:sldId id="336" r:id="rId15"/>
    <p:sldId id="366" r:id="rId16"/>
    <p:sldId id="361" r:id="rId17"/>
    <p:sldId id="362" r:id="rId18"/>
    <p:sldId id="363" r:id="rId19"/>
    <p:sldId id="351" r:id="rId20"/>
    <p:sldId id="368" r:id="rId21"/>
    <p:sldId id="353" r:id="rId22"/>
    <p:sldId id="393" r:id="rId23"/>
    <p:sldId id="3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DEA2D0-BBA3-C541-8E9C-1077DF6DB15B}">
          <p14:sldIdLst>
            <p14:sldId id="346"/>
            <p14:sldId id="389"/>
            <p14:sldId id="390"/>
            <p14:sldId id="392"/>
            <p14:sldId id="377"/>
            <p14:sldId id="388"/>
            <p14:sldId id="374"/>
            <p14:sldId id="379"/>
            <p14:sldId id="347"/>
            <p14:sldId id="349"/>
            <p14:sldId id="342"/>
            <p14:sldId id="387"/>
            <p14:sldId id="336"/>
            <p14:sldId id="366"/>
            <p14:sldId id="361"/>
            <p14:sldId id="362"/>
            <p14:sldId id="363"/>
            <p14:sldId id="351"/>
            <p14:sldId id="368"/>
            <p14:sldId id="353"/>
            <p14:sldId id="393"/>
            <p14:sldId id="3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Paling"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000" autoAdjust="0"/>
    <p:restoredTop sz="95966" autoAdjust="0"/>
  </p:normalViewPr>
  <p:slideViewPr>
    <p:cSldViewPr snapToGrid="0">
      <p:cViewPr>
        <p:scale>
          <a:sx n="75" d="100"/>
          <a:sy n="75" d="100"/>
        </p:scale>
        <p:origin x="-64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16T09:46:35.553" idx="1">
    <p:pos x="202" y="51"/>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39240-C094-5A4C-87F6-F84F6065C4F7}" type="datetimeFigureOut">
              <a:rPr lang="en-US" smtClean="0"/>
              <a:t>06/01/16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C50B-3159-AC42-92CB-66484749832E}" type="slidenum">
              <a:rPr lang="en-US" smtClean="0"/>
              <a:t>‹#›</a:t>
            </a:fld>
            <a:endParaRPr lang="en-US"/>
          </a:p>
        </p:txBody>
      </p:sp>
    </p:spTree>
    <p:extLst>
      <p:ext uri="{BB962C8B-B14F-4D97-AF65-F5344CB8AC3E}">
        <p14:creationId xmlns:p14="http://schemas.microsoft.com/office/powerpoint/2010/main" val="3604013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p:cNvSpPr>
          <p:nvPr>
            <p:ph type="sldImg"/>
          </p:nvPr>
        </p:nvSpPr>
        <p:spPr>
          <a:xfrm>
            <a:off x="1143000" y="685800"/>
            <a:ext cx="4572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z="1800" dirty="0">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p:cNvSpPr>
          <p:nvPr>
            <p:ph type="body" idx="1"/>
          </p:nvPr>
        </p:nvSpPr>
        <p:spPr>
          <a:noFill/>
          <a:ln/>
        </p:spPr>
        <p:txBody>
          <a:bodyPr/>
          <a:lstStyle/>
          <a:p>
            <a:pPr eaLnBrk="1" hangingPunct="1"/>
            <a:endParaRPr lang="en-US" dirty="0" smtClean="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p:cNvSpPr>
          <p:nvPr>
            <p:ph type="body" idx="1"/>
          </p:nvPr>
        </p:nvSpPr>
        <p:spPr>
          <a:noFill/>
          <a:ln/>
        </p:spPr>
        <p:txBody>
          <a:bodyPr/>
          <a:lstStyle/>
          <a:p>
            <a:pPr eaLnBrk="1" hangingPunct="1"/>
            <a:endParaRPr lang="en-US" dirty="0" smtClean="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43000" y="685800"/>
            <a:ext cx="4572000" cy="3429000"/>
          </a:xfrm>
          <a:solidFill>
            <a:srgbClr val="FFFFFF"/>
          </a:solidFill>
          <a:ln/>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z="1800" dirty="0">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1800"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a:ln/>
        </p:spPr>
        <p:txBody>
          <a:bodyPr/>
          <a:lstStyle/>
          <a:p>
            <a:pPr eaLnBrk="1" hangingPunct="1"/>
            <a:endParaRPr lang="en-US" dirty="0" smtClean="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z="1800" dirty="0">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z="1800"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noFill/>
        </p:spPr>
        <p:txBody>
          <a:bodyPr/>
          <a:lstStyle/>
          <a:p>
            <a:fld id="{463A5776-5E22-4342-9174-01C406AA5FF8}" type="slidenum">
              <a:rPr lang="en-US">
                <a:latin typeface="Arial" charset="0"/>
              </a:rPr>
              <a:pPr/>
              <a:t>22</a:t>
            </a:fld>
            <a:endParaRPr lang="en-US" dirty="0">
              <a:latin typeface="Arial" charset="0"/>
            </a:endParaRPr>
          </a:p>
        </p:txBody>
      </p:sp>
      <p:sp>
        <p:nvSpPr>
          <p:cNvPr id="2867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p:cNvSpPr>
          <p:nvPr>
            <p:ph type="sldImg"/>
          </p:nvPr>
        </p:nvSpPr>
        <p:spPr>
          <a:xfrm>
            <a:off x="1143000" y="685800"/>
            <a:ext cx="4572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8BA3600E-FBAB-2D4F-AD14-F8E356B79EC6}" type="slidenum">
              <a:rPr lang="en-US" sz="1200">
                <a:latin typeface="Arial" charset="0"/>
              </a:rPr>
              <a:pPr/>
              <a:t>5</a:t>
            </a:fld>
            <a:endParaRPr lang="en-US" sz="1200" dirty="0">
              <a:latin typeface="Arial" charset="0"/>
            </a:endParaRPr>
          </a:p>
        </p:txBody>
      </p:sp>
      <p:sp>
        <p:nvSpPr>
          <p:cNvPr id="27650" name="Rectangle 2"/>
          <p:cNvSpPr>
            <a:spLocks noGrp="1" noRot="1" noChangeAspect="1" noChangeArrowheads="1" noTextEdit="1"/>
          </p:cNvSpPr>
          <p:nvPr>
            <p:ph type="sldImg"/>
          </p:nvPr>
        </p:nvSpPr>
        <p:spPr>
          <a:xfrm>
            <a:off x="1143000" y="685800"/>
            <a:ext cx="4572000" cy="3429000"/>
          </a:xfrm>
          <a:ln/>
        </p:spPr>
      </p:sp>
      <p:sp>
        <p:nvSpPr>
          <p:cNvPr id="276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noFill/>
        </p:spPr>
        <p:txBody>
          <a:bodyPr/>
          <a:lstStyle/>
          <a:p>
            <a:fld id="{463A5776-5E22-4342-9174-01C406AA5FF8}" type="slidenum">
              <a:rPr lang="en-US">
                <a:latin typeface="Arial" charset="0"/>
              </a:rPr>
              <a:pPr/>
              <a:t>6</a:t>
            </a:fld>
            <a:endParaRPr lang="en-US" dirty="0">
              <a:latin typeface="Arial" charset="0"/>
            </a:endParaRPr>
          </a:p>
        </p:txBody>
      </p:sp>
      <p:sp>
        <p:nvSpPr>
          <p:cNvPr id="2867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pitchFamily="-109" charset="0"/>
                <a:ea typeface="ＭＳ Ｐゴシック" pitchFamily="-109" charset="-128"/>
                <a:cs typeface="ＭＳ Ｐゴシック" pitchFamily="-109" charset="-128"/>
              </a:rPr>
              <a:t>Overall though</a:t>
            </a:r>
            <a:r>
              <a:rPr lang="en-US" baseline="0" dirty="0" smtClean="0">
                <a:latin typeface="Times" pitchFamily="-109" charset="0"/>
                <a:ea typeface="ＭＳ Ｐゴシック" pitchFamily="-109" charset="-128"/>
                <a:cs typeface="ＭＳ Ｐゴシック" pitchFamily="-109" charset="-128"/>
              </a:rPr>
              <a:t> my aim is to give you an overview of developments and future at the world’s other </a:t>
            </a:r>
            <a:r>
              <a:rPr lang="en-US" baseline="0" dirty="0" err="1" smtClean="0">
                <a:latin typeface="Times" pitchFamily="-109" charset="0"/>
                <a:ea typeface="ＭＳ Ｐゴシック" pitchFamily="-109" charset="-128"/>
                <a:cs typeface="ＭＳ Ｐゴシック" pitchFamily="-109" charset="-128"/>
              </a:rPr>
              <a:t>uUG</a:t>
            </a:r>
            <a:r>
              <a:rPr lang="en-US" baseline="0" dirty="0" smtClean="0">
                <a:latin typeface="Times" pitchFamily="-109" charset="0"/>
                <a:ea typeface="ＭＳ Ｐゴシック" pitchFamily="-109" charset="-128"/>
                <a:cs typeface="ＭＳ Ｐゴシック" pitchFamily="-109" charset="-128"/>
              </a:rPr>
              <a:t> labs.</a:t>
            </a:r>
          </a:p>
          <a:p>
            <a:endParaRPr lang="en-US" baseline="0" dirty="0" smtClean="0">
              <a:latin typeface="Times" pitchFamily="-109" charset="0"/>
              <a:ea typeface="ＭＳ Ｐゴシック" pitchFamily="-109" charset="-128"/>
              <a:cs typeface="ＭＳ Ｐゴシック" pitchFamily="-109" charset="-128"/>
            </a:endParaRPr>
          </a:p>
          <a:p>
            <a:r>
              <a:rPr lang="en-US" baseline="0" dirty="0" smtClean="0">
                <a:latin typeface="Times" pitchFamily="-109" charset="0"/>
                <a:ea typeface="ＭＳ Ｐゴシック" pitchFamily="-109" charset="-128"/>
                <a:cs typeface="ＭＳ Ｐゴシック" pitchFamily="-109" charset="-128"/>
              </a:rPr>
              <a:t>Actually I should say SOME of the Underground lab. There are many labs in the world operating now – and a lot going going on in these labs – too much for me to cover in detail here. What I am going to do is cover just some of these from these regions here – and tell you what I know to be </a:t>
            </a:r>
            <a:r>
              <a:rPr lang="en-US" baseline="0" dirty="0" err="1" smtClean="0">
                <a:latin typeface="Times" pitchFamily="-109" charset="0"/>
                <a:ea typeface="ＭＳ Ｐゴシック" pitchFamily="-109" charset="-128"/>
                <a:cs typeface="ＭＳ Ｐゴシック" pitchFamily="-109" charset="-128"/>
              </a:rPr>
              <a:t>lates</a:t>
            </a:r>
            <a:r>
              <a:rPr lang="en-US" baseline="0" dirty="0" smtClean="0">
                <a:latin typeface="Times" pitchFamily="-109" charset="0"/>
                <a:ea typeface="ＭＳ Ｐゴシック" pitchFamily="-109" charset="-128"/>
                <a:cs typeface="ＭＳ Ｐゴシック" pitchFamily="-109" charset="-128"/>
              </a:rPr>
              <a:t> </a:t>
            </a:r>
            <a:r>
              <a:rPr lang="en-US" baseline="0" dirty="0" err="1" smtClean="0">
                <a:latin typeface="Times" pitchFamily="-109" charset="0"/>
                <a:ea typeface="ＭＳ Ｐゴシック" pitchFamily="-109" charset="-128"/>
                <a:cs typeface="ＭＳ Ｐゴシック" pitchFamily="-109" charset="-128"/>
              </a:rPr>
              <a:t>develoments</a:t>
            </a:r>
            <a:r>
              <a:rPr lang="en-US" baseline="0" dirty="0" smtClean="0">
                <a:latin typeface="Times" pitchFamily="-109" charset="0"/>
                <a:ea typeface="ＭＳ Ｐゴシック" pitchFamily="-109" charset="-128"/>
                <a:cs typeface="ＭＳ Ｐゴシック" pitchFamily="-109" charset="-128"/>
              </a:rPr>
              <a:t>.</a:t>
            </a:r>
          </a:p>
          <a:p>
            <a:endParaRPr lang="en-US" baseline="0" dirty="0" smtClean="0">
              <a:latin typeface="Times" pitchFamily="-109" charset="0"/>
              <a:ea typeface="ＭＳ Ｐゴシック" pitchFamily="-109" charset="-128"/>
              <a:cs typeface="ＭＳ Ｐゴシック" pitchFamily="-109" charset="-128"/>
            </a:endParaRPr>
          </a:p>
          <a:p>
            <a:r>
              <a:rPr lang="en-US" baseline="0" dirty="0" smtClean="0">
                <a:latin typeface="Times" pitchFamily="-109" charset="0"/>
                <a:ea typeface="ＭＳ Ｐゴシック" pitchFamily="-109" charset="-128"/>
                <a:cs typeface="ＭＳ Ｐゴシック" pitchFamily="-109" charset="-128"/>
              </a:rPr>
              <a:t>Start with </a:t>
            </a:r>
            <a:r>
              <a:rPr lang="en-US" baseline="0" dirty="0" err="1" smtClean="0">
                <a:latin typeface="Times" pitchFamily="-109" charset="0"/>
                <a:ea typeface="ＭＳ Ｐゴシック" pitchFamily="-109" charset="-128"/>
                <a:cs typeface="ＭＳ Ｐゴシック" pitchFamily="-109" charset="-128"/>
              </a:rPr>
              <a:t>Euorpe</a:t>
            </a:r>
            <a:r>
              <a:rPr lang="en-US" baseline="0" dirty="0" smtClean="0">
                <a:latin typeface="Times" pitchFamily="-109" charset="0"/>
                <a:ea typeface="ＭＳ Ｐゴシック" pitchFamily="-109" charset="-128"/>
                <a:cs typeface="ＭＳ Ｐゴシック" pitchFamily="-109" charset="-128"/>
              </a:rPr>
              <a:t> – which I know best – then </a:t>
            </a:r>
            <a:r>
              <a:rPr lang="en-US" baseline="0" dirty="0" err="1" smtClean="0">
                <a:latin typeface="Times" pitchFamily="-109" charset="0"/>
                <a:ea typeface="ＭＳ Ｐゴシック" pitchFamily="-109" charset="-128"/>
                <a:cs typeface="ＭＳ Ｐゴシック" pitchFamily="-109" charset="-128"/>
              </a:rPr>
              <a:t>Norht</a:t>
            </a:r>
            <a:r>
              <a:rPr lang="en-US" baseline="0" dirty="0" smtClean="0">
                <a:latin typeface="Times" pitchFamily="-109" charset="0"/>
                <a:ea typeface="ＭＳ Ｐゴシック" pitchFamily="-109" charset="-128"/>
                <a:cs typeface="ＭＳ Ｐゴシック" pitchFamily="-109" charset="-128"/>
              </a:rPr>
              <a:t> </a:t>
            </a:r>
            <a:r>
              <a:rPr lang="en-US" baseline="0" dirty="0" err="1" smtClean="0">
                <a:latin typeface="Times" pitchFamily="-109" charset="0"/>
                <a:ea typeface="ＭＳ Ｐゴシック" pitchFamily="-109" charset="-128"/>
                <a:cs typeface="ＭＳ Ｐゴシック" pitchFamily="-109" charset="-128"/>
              </a:rPr>
              <a:t>Maerica</a:t>
            </a:r>
            <a:r>
              <a:rPr lang="en-US" baseline="0" dirty="0" smtClean="0">
                <a:latin typeface="Times" pitchFamily="-109" charset="0"/>
                <a:ea typeface="ＭＳ Ｐゴシック" pitchFamily="-109" charset="-128"/>
                <a:cs typeface="ＭＳ Ｐゴシック" pitchFamily="-109" charset="-128"/>
              </a:rPr>
              <a:t> Labs </a:t>
            </a:r>
            <a:r>
              <a:rPr lang="en-US" baseline="0" dirty="0" err="1" smtClean="0">
                <a:latin typeface="Times" pitchFamily="-109" charset="0"/>
                <a:ea typeface="ＭＳ Ｐゴシック" pitchFamily="-109" charset="-128"/>
                <a:cs typeface="ＭＳ Ｐゴシック" pitchFamily="-109" charset="-128"/>
              </a:rPr>
              <a:t>Asi</a:t>
            </a:r>
            <a:r>
              <a:rPr lang="en-US" baseline="0" dirty="0" smtClean="0">
                <a:latin typeface="Times" pitchFamily="-109" charset="0"/>
                <a:ea typeface="ＭＳ Ｐゴシック" pitchFamily="-109" charset="-128"/>
                <a:cs typeface="ＭＳ Ｐゴシック" pitchFamily="-109" charset="-128"/>
              </a:rPr>
              <a:t> and </a:t>
            </a:r>
            <a:r>
              <a:rPr lang="en-US" baseline="0" dirty="0" err="1" smtClean="0">
                <a:latin typeface="Times" pitchFamily="-109" charset="0"/>
                <a:ea typeface="ＭＳ Ｐゴシック" pitchFamily="-109" charset="-128"/>
                <a:cs typeface="ＭＳ Ｐゴシック" pitchFamily="-109" charset="-128"/>
              </a:rPr>
              <a:t>Sitherh</a:t>
            </a:r>
            <a:r>
              <a:rPr lang="en-US" baseline="0" dirty="0" smtClean="0">
                <a:latin typeface="Times" pitchFamily="-109" charset="0"/>
                <a:ea typeface="ＭＳ Ｐゴシック" pitchFamily="-109" charset="-128"/>
                <a:cs typeface="ＭＳ Ｐゴシック" pitchFamily="-109" charset="-128"/>
              </a:rPr>
              <a:t> </a:t>
            </a:r>
            <a:r>
              <a:rPr lang="en-US" baseline="0" dirty="0" err="1" smtClean="0">
                <a:latin typeface="Times" pitchFamily="-109" charset="0"/>
                <a:ea typeface="ＭＳ Ｐゴシック" pitchFamily="-109" charset="-128"/>
                <a:cs typeface="ＭＳ Ｐゴシック" pitchFamily="-109" charset="-128"/>
              </a:rPr>
              <a:t>hmespher</a:t>
            </a:r>
            <a:r>
              <a:rPr lang="en-US" baseline="0" dirty="0" smtClean="0">
                <a:latin typeface="Times" pitchFamily="-109" charset="0"/>
                <a:ea typeface="ＭＳ Ｐゴシック" pitchFamily="-109" charset="-128"/>
                <a:cs typeface="ＭＳ Ｐゴシック" pitchFamily="-109" charset="-128"/>
              </a:rPr>
              <a:t> labs – of which there are 2 new lab starting in the </a:t>
            </a:r>
            <a:r>
              <a:rPr lang="en-US" baseline="0" dirty="0" err="1" smtClean="0">
                <a:latin typeface="Times" pitchFamily="-109" charset="0"/>
                <a:ea typeface="ＭＳ Ｐゴシック" pitchFamily="-109" charset="-128"/>
                <a:cs typeface="ＭＳ Ｐゴシック" pitchFamily="-109" charset="-128"/>
              </a:rPr>
              <a:t>comig</a:t>
            </a:r>
            <a:r>
              <a:rPr lang="en-US" baseline="0" dirty="0" smtClean="0">
                <a:latin typeface="Times" pitchFamily="-109" charset="0"/>
                <a:ea typeface="ＭＳ Ｐゴシック" pitchFamily="-109" charset="-128"/>
                <a:cs typeface="ＭＳ Ｐゴシック" pitchFamily="-109" charset="-128"/>
              </a:rPr>
              <a:t> years I have news of.</a:t>
            </a:r>
          </a:p>
          <a:p>
            <a:endParaRPr lang="en-US" baseline="0" dirty="0" smtClean="0">
              <a:latin typeface="Times" pitchFamily="-109" charset="0"/>
              <a:ea typeface="ＭＳ Ｐゴシック" pitchFamily="-109" charset="-128"/>
              <a:cs typeface="ＭＳ Ｐゴシック" pitchFamily="-109" charset="-128"/>
            </a:endParaRPr>
          </a:p>
          <a:p>
            <a:r>
              <a:rPr lang="en-US" baseline="0" dirty="0" smtClean="0">
                <a:latin typeface="Times" pitchFamily="-109" charset="0"/>
                <a:ea typeface="ＭＳ Ｐゴシック" pitchFamily="-109" charset="-128"/>
                <a:cs typeface="ＭＳ Ｐゴシック" pitchFamily="-109" charset="-128"/>
              </a:rPr>
              <a:t>I should </a:t>
            </a:r>
            <a:r>
              <a:rPr lang="en-US" baseline="0" dirty="0" err="1" smtClean="0">
                <a:latin typeface="Times" pitchFamily="-109" charset="0"/>
                <a:ea typeface="ＭＳ Ｐゴシック" pitchFamily="-109" charset="-128"/>
                <a:cs typeface="ＭＳ Ｐゴシック" pitchFamily="-109" charset="-128"/>
              </a:rPr>
              <a:t>tellnot</a:t>
            </a:r>
            <a:r>
              <a:rPr lang="en-US" baseline="0" dirty="0" smtClean="0">
                <a:latin typeface="Times" pitchFamily="-109" charset="0"/>
                <a:ea typeface="ＭＳ Ｐゴシック" pitchFamily="-109" charset="-128"/>
                <a:cs typeface="ＭＳ Ｐゴシック" pitchFamily="-109" charset="-128"/>
              </a:rPr>
              <a:t> I am not an expert on these lab – I am an expert of my own that’s all – I’ve been to some and not all. I’ll tell you what I know based on the latest information that the other lab directors have given me. Please do feel free to correct me or add information on any lab that you might know better than me. I’m aware you are an expert audience here.</a:t>
            </a:r>
          </a:p>
          <a:p>
            <a:endParaRPr lang="en-US" baseline="0" dirty="0" smtClean="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z="1800" dirty="0">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BD7AC8A-169A-3044-83BA-A7809288C4A0}" type="datetimeFigureOut">
              <a:rPr lang="en-US" smtClean="0"/>
              <a:t>06/01/16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230112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BD7AC8A-169A-3044-83BA-A7809288C4A0}" type="datetimeFigureOut">
              <a:rPr lang="en-US" smtClean="0"/>
              <a:t>06/01/16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344234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BD7AC8A-169A-3044-83BA-A7809288C4A0}" type="datetimeFigureOut">
              <a:rPr lang="en-US" smtClean="0"/>
              <a:t>06/01/16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239499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4193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42232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4650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3546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736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9490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5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057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BD7AC8A-169A-3044-83BA-A7809288C4A0}" type="datetimeFigureOut">
              <a:rPr lang="en-US" smtClean="0"/>
              <a:t>06/01/16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2122748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1811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BD7AC8A-169A-3044-83BA-A7809288C4A0}" type="datetimeFigureOut">
              <a:rPr lang="en-US" smtClean="0"/>
              <a:t>06/01/16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90577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BD7AC8A-169A-3044-83BA-A7809288C4A0}" type="datetimeFigureOut">
              <a:rPr lang="en-US" smtClean="0"/>
              <a:t>06/01/16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16509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BD7AC8A-169A-3044-83BA-A7809288C4A0}" type="datetimeFigureOut">
              <a:rPr lang="en-US" smtClean="0"/>
              <a:t>06/01/16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26694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BD7AC8A-169A-3044-83BA-A7809288C4A0}" type="datetimeFigureOut">
              <a:rPr lang="en-US" smtClean="0"/>
              <a:t>06/01/16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7526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7AC8A-169A-3044-83BA-A7809288C4A0}" type="datetimeFigureOut">
              <a:rPr lang="en-US" smtClean="0"/>
              <a:t>06/01/16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37799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BD7AC8A-169A-3044-83BA-A7809288C4A0}" type="datetimeFigureOut">
              <a:rPr lang="en-US" smtClean="0"/>
              <a:t>06/01/16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62463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BD7AC8A-169A-3044-83BA-A7809288C4A0}" type="datetimeFigureOut">
              <a:rPr lang="en-US" smtClean="0"/>
              <a:t>06/01/16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E0CEC-64CA-A943-B7F3-6DF27A950784}" type="slidenum">
              <a:rPr lang="en-US" smtClean="0"/>
              <a:t>‹#›</a:t>
            </a:fld>
            <a:endParaRPr lang="en-US"/>
          </a:p>
        </p:txBody>
      </p:sp>
    </p:spTree>
    <p:extLst>
      <p:ext uri="{BB962C8B-B14F-4D97-AF65-F5344CB8AC3E}">
        <p14:creationId xmlns:p14="http://schemas.microsoft.com/office/powerpoint/2010/main" val="18612207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654800" y="639021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S.M.Paling</a:t>
            </a:r>
            <a:r>
              <a:rPr lang="en-US" dirty="0" smtClean="0"/>
              <a:t> - </a:t>
            </a:r>
            <a:r>
              <a:rPr lang="en-US" dirty="0" err="1" smtClean="0"/>
              <a:t>Boulby</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E0CEC-64CA-A943-B7F3-6DF27A950784}" type="slidenum">
              <a:rPr lang="en-US" smtClean="0"/>
              <a:t>‹#›</a:t>
            </a:fld>
            <a:endParaRPr lang="en-US"/>
          </a:p>
        </p:txBody>
      </p:sp>
    </p:spTree>
    <p:extLst>
      <p:ext uri="{BB962C8B-B14F-4D97-AF65-F5344CB8AC3E}">
        <p14:creationId xmlns:p14="http://schemas.microsoft.com/office/powerpoint/2010/main" val="92093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defTabSz="914400" fontAlgn="base">
              <a:spcBef>
                <a:spcPct val="0"/>
              </a:spcBef>
              <a:spcAft>
                <a:spcPct val="0"/>
              </a:spcAft>
              <a:defRPr/>
            </a:pPr>
            <a:fld id="{8330278B-14BB-0C46-B265-5FD780543A41}" type="slidenum">
              <a:rPr lang="en-US">
                <a:solidFill>
                  <a:srgbClr val="000000"/>
                </a:solidFill>
                <a:latin typeface="Lucida Grande" charset="0"/>
                <a:ea typeface="ヒラギノ角ゴ Pro W3" charset="0"/>
                <a:cs typeface="ヒラギノ角ゴ Pro W3" charset="0"/>
              </a:rPr>
              <a:pPr defTabSz="914400" fontAlgn="base">
                <a:spcBef>
                  <a:spcPct val="0"/>
                </a:spcBef>
                <a:spcAft>
                  <a:spcPct val="0"/>
                </a:spcAft>
                <a:defRPr/>
              </a:pPr>
              <a:t>‹#›</a:t>
            </a:fld>
            <a:endParaRPr lang="en-US">
              <a:solidFill>
                <a:srgbClr val="000000"/>
              </a:solidFill>
              <a:latin typeface="Lucida Grande" charset="0"/>
              <a:ea typeface="ヒラギノ角ゴ Pro W3" charset="0"/>
              <a:cs typeface="ヒラギノ角ゴ Pro W3" charset="0"/>
            </a:endParaRPr>
          </a:p>
        </p:txBody>
      </p:sp>
      <p:pic>
        <p:nvPicPr>
          <p:cNvPr id="5127" name="Picture 19" descr="SCI41098_PPT_Templates_bottom_STF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7"/>
          <p:cNvGrpSpPr>
            <a:grpSpLocks/>
          </p:cNvGrpSpPr>
          <p:nvPr userDrawn="1"/>
        </p:nvGrpSpPr>
        <p:grpSpPr bwMode="auto">
          <a:xfrm>
            <a:off x="128588" y="6565900"/>
            <a:ext cx="971550" cy="242888"/>
            <a:chOff x="128038" y="6566639"/>
            <a:chExt cx="972316" cy="241682"/>
          </a:xfrm>
        </p:grpSpPr>
        <p:pic>
          <p:nvPicPr>
            <p:cNvPr id="5129" name="Picture 8"/>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128038" y="6587473"/>
              <a:ext cx="201135" cy="2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63928" y="6566639"/>
              <a:ext cx="288032" cy="24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0"/>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35174" y="6566639"/>
              <a:ext cx="265180" cy="22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1"/>
            <p:cNvPicPr>
              <a:picLocks noChangeAspect="1"/>
            </p:cNvPicPr>
            <p:nvPr userDrawn="1"/>
          </p:nvPicPr>
          <p:blipFill>
            <a:blip r:embed="rId15" cstate="email">
              <a:extLst>
                <a:ext uri="{28A0092B-C50C-407E-A947-70E740481C1C}">
                  <a14:useLocalDpi xmlns:a14="http://schemas.microsoft.com/office/drawing/2010/main"/>
                </a:ext>
              </a:extLst>
            </a:blip>
            <a:srcRect r="16786"/>
            <a:stretch>
              <a:fillRect/>
            </a:stretch>
          </p:blipFill>
          <p:spPr bwMode="auto">
            <a:xfrm>
              <a:off x="372911" y="6586353"/>
              <a:ext cx="201966" cy="20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687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6.jpeg"/><Relationship Id="rId5" Type="http://schemas.openxmlformats.org/officeDocument/2006/relationships/image" Target="../media/image57.jpeg"/><Relationship Id="rId6" Type="http://schemas.microsoft.com/office/2007/relationships/hdphoto" Target="../media/hdphoto7.wdp"/><Relationship Id="rId7" Type="http://schemas.openxmlformats.org/officeDocument/2006/relationships/image" Target="../media/image58.jpeg"/><Relationship Id="rId8" Type="http://schemas.microsoft.com/office/2007/relationships/hdphoto" Target="../media/hdphoto8.wdp"/><Relationship Id="rId9" Type="http://schemas.openxmlformats.org/officeDocument/2006/relationships/image" Target="../media/image59.jpeg"/><Relationship Id="rId10"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microsoft.com/office/2007/relationships/hdphoto" Target="../media/hdphoto10.wdp"/><Relationship Id="rId6" Type="http://schemas.openxmlformats.org/officeDocument/2006/relationships/image" Target="../media/image62.jpeg"/><Relationship Id="rId7" Type="http://schemas.openxmlformats.org/officeDocument/2006/relationships/image" Target="../media/image63.png"/><Relationship Id="rId8" Type="http://schemas.openxmlformats.org/officeDocument/2006/relationships/image" Target="../media/image64.jpeg"/><Relationship Id="rId9" Type="http://schemas.microsoft.com/office/2007/relationships/hdphoto" Target="../media/hdphoto11.wdp"/><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jpeg"/><Relationship Id="rId6" Type="http://schemas.microsoft.com/office/2007/relationships/hdphoto" Target="../media/hdphoto12.wdp"/><Relationship Id="rId7" Type="http://schemas.openxmlformats.org/officeDocument/2006/relationships/image" Target="../media/image70.jpeg"/><Relationship Id="rId8" Type="http://schemas.openxmlformats.org/officeDocument/2006/relationships/image" Target="../media/image10.jpeg"/><Relationship Id="rId9" Type="http://schemas.openxmlformats.org/officeDocument/2006/relationships/image" Target="../media/image71.png"/><Relationship Id="rId10" Type="http://schemas.openxmlformats.org/officeDocument/2006/relationships/image" Target="../media/image72.jpeg"/><Relationship Id="rId11"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jpeg"/><Relationship Id="rId6" Type="http://schemas.openxmlformats.org/officeDocument/2006/relationships/image" Target="../media/image76.png"/><Relationship Id="rId7" Type="http://schemas.openxmlformats.org/officeDocument/2006/relationships/image" Target="../media/image77.jpeg"/><Relationship Id="rId8" Type="http://schemas.openxmlformats.org/officeDocument/2006/relationships/image" Target="../media/image78.jpeg"/><Relationship Id="rId9" Type="http://schemas.microsoft.com/office/2007/relationships/hdphoto" Target="../media/hdphoto14.wdp"/><Relationship Id="rId10" Type="http://schemas.openxmlformats.org/officeDocument/2006/relationships/image" Target="../media/image10.jpeg"/><Relationship Id="rId11"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jpeg"/><Relationship Id="rId5" Type="http://schemas.openxmlformats.org/officeDocument/2006/relationships/image" Target="../media/image82.jpeg"/><Relationship Id="rId6" Type="http://schemas.openxmlformats.org/officeDocument/2006/relationships/image" Target="../media/image76.png"/><Relationship Id="rId7" Type="http://schemas.openxmlformats.org/officeDocument/2006/relationships/image" Target="../media/image83.jpeg"/><Relationship Id="rId8"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5" Type="http://schemas.openxmlformats.org/officeDocument/2006/relationships/image" Target="../media/image86.png"/><Relationship Id="rId6" Type="http://schemas.openxmlformats.org/officeDocument/2006/relationships/image" Target="../media/image87.emf"/><Relationship Id="rId7" Type="http://schemas.openxmlformats.org/officeDocument/2006/relationships/image" Target="../media/image88.png"/><Relationship Id="rId8" Type="http://schemas.openxmlformats.org/officeDocument/2006/relationships/image" Target="../media/image76.png"/><Relationship Id="rId9" Type="http://schemas.openxmlformats.org/officeDocument/2006/relationships/image" Target="../media/image89.jpeg"/><Relationship Id="rId10" Type="http://schemas.openxmlformats.org/officeDocument/2006/relationships/image" Target="../media/image90.png"/><Relationship Id="rId11" Type="http://schemas.openxmlformats.org/officeDocument/2006/relationships/image" Target="../media/image9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5" Type="http://schemas.openxmlformats.org/officeDocument/2006/relationships/image" Target="../media/image94.png"/><Relationship Id="rId6" Type="http://schemas.openxmlformats.org/officeDocument/2006/relationships/image" Target="../media/image95.jpeg"/><Relationship Id="rId7" Type="http://schemas.openxmlformats.org/officeDocument/2006/relationships/image" Target="../media/image96.png"/><Relationship Id="rId8"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jpeg"/><Relationship Id="rId5"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jpeg"/><Relationship Id="rId5" Type="http://schemas.openxmlformats.org/officeDocument/2006/relationships/image" Target="../media/image103.png"/><Relationship Id="rId1" Type="http://schemas.openxmlformats.org/officeDocument/2006/relationships/slideLayout" Target="../slideLayouts/slideLayout7.xml"/><Relationship Id="rId2" Type="http://schemas.openxmlformats.org/officeDocument/2006/relationships/image" Target="../media/image100.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jpeg"/><Relationship Id="rId5" Type="http://schemas.openxmlformats.org/officeDocument/2006/relationships/image" Target="../media/image107.jpeg"/><Relationship Id="rId6" Type="http://schemas.openxmlformats.org/officeDocument/2006/relationships/image" Target="../media/image108.jpeg"/><Relationship Id="rId7" Type="http://schemas.openxmlformats.org/officeDocument/2006/relationships/image" Target="../media/image109.png"/><Relationship Id="rId1" Type="http://schemas.openxmlformats.org/officeDocument/2006/relationships/slideLayout" Target="../slideLayouts/slideLayout7.xml"/><Relationship Id="rId2" Type="http://schemas.openxmlformats.org/officeDocument/2006/relationships/image" Target="../media/image104.png"/></Relationships>
</file>

<file path=ppt/slides/_rels/slide21.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12.jpeg"/><Relationship Id="rId5" Type="http://schemas.openxmlformats.org/officeDocument/2006/relationships/image" Target="../media/image113.jpeg"/><Relationship Id="rId6" Type="http://schemas.openxmlformats.org/officeDocument/2006/relationships/image" Target="../media/image114.jpeg"/><Relationship Id="rId7" Type="http://schemas.openxmlformats.org/officeDocument/2006/relationships/image" Target="../media/image115.png"/><Relationship Id="rId1" Type="http://schemas.openxmlformats.org/officeDocument/2006/relationships/slideLayout" Target="../slideLayouts/slideLayout7.xml"/><Relationship Id="rId2"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4.png"/><Relationship Id="rId5" Type="http://schemas.openxmlformats.org/officeDocument/2006/relationships/image" Target="../media/image116.png"/><Relationship Id="rId6" Type="http://schemas.openxmlformats.org/officeDocument/2006/relationships/image" Target="../media/image17.png"/><Relationship Id="rId7"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7" Type="http://schemas.microsoft.com/office/2007/relationships/hdphoto" Target="../media/hdphoto2.wdp"/><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jpeg"/><Relationship Id="rId7" Type="http://schemas.microsoft.com/office/2007/relationships/hdphoto" Target="../media/hdphoto3.wdp"/><Relationship Id="rId8" Type="http://schemas.openxmlformats.org/officeDocument/2006/relationships/image" Target="../media/image35.jpeg"/><Relationship Id="rId9"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7" Type="http://schemas.microsoft.com/office/2007/relationships/hdphoto" Target="../media/hdphoto4.wdp"/><Relationship Id="rId8" Type="http://schemas.openxmlformats.org/officeDocument/2006/relationships/image" Target="../media/image41.jpeg"/><Relationship Id="rId9" Type="http://schemas.openxmlformats.org/officeDocument/2006/relationships/image" Target="../media/image42.jpeg"/><Relationship Id="rId10"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jpeg"/><Relationship Id="rId6" Type="http://schemas.microsoft.com/office/2007/relationships/hdphoto" Target="../media/hdphoto6.wdp"/><Relationship Id="rId7"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3" descr="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883" y="1530359"/>
            <a:ext cx="2236191" cy="1597025"/>
          </a:xfrm>
          <a:prstGeom prst="rect">
            <a:avLst/>
          </a:prstGeom>
          <a:noFill/>
          <a:ln w="9525">
            <a:solidFill>
              <a:schemeClr val="bg1"/>
            </a:solidFill>
            <a:miter lim="800000"/>
            <a:headEnd/>
            <a:tailEnd/>
          </a:ln>
        </p:spPr>
      </p:pic>
      <p:grpSp>
        <p:nvGrpSpPr>
          <p:cNvPr id="2" name="Group 10"/>
          <p:cNvGrpSpPr>
            <a:grpSpLocks/>
          </p:cNvGrpSpPr>
          <p:nvPr/>
        </p:nvGrpSpPr>
        <p:grpSpPr bwMode="auto">
          <a:xfrm>
            <a:off x="0" y="0"/>
            <a:ext cx="9144000" cy="6858000"/>
            <a:chOff x="0" y="0"/>
            <a:chExt cx="5760" cy="4320"/>
          </a:xfrm>
        </p:grpSpPr>
        <p:sp>
          <p:nvSpPr>
            <p:cNvPr id="15372" name="Rectangle 11"/>
            <p:cNvSpPr>
              <a:spLocks/>
            </p:cNvSpPr>
            <p:nvPr/>
          </p:nvSpPr>
          <p:spPr bwMode="auto">
            <a:xfrm>
              <a:off x="0" y="0"/>
              <a:ext cx="5760" cy="4320"/>
            </a:xfrm>
            <a:prstGeom prst="rect">
              <a:avLst/>
            </a:prstGeom>
            <a:solidFill>
              <a:srgbClr val="FFFFFF"/>
            </a:solidFill>
            <a:ln w="9525">
              <a:solidFill>
                <a:schemeClr val="tx1"/>
              </a:solidFill>
              <a:prstDash val="sysDot"/>
              <a:miter lim="800000"/>
              <a:headEnd/>
              <a:tailEnd/>
            </a:ln>
          </p:spPr>
          <p:txBody>
            <a:bodyPr>
              <a:prstTxWarp prst="textNoShape">
                <a:avLst/>
              </a:prstTxWarp>
            </a:bodyPr>
            <a:lstStyle/>
            <a:p>
              <a:endParaRPr lang="en-US" dirty="0"/>
            </a:p>
          </p:txBody>
        </p:sp>
        <p:pic>
          <p:nvPicPr>
            <p:cNvPr id="15373" name="Picture 1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w="9525">
              <a:noFill/>
              <a:miter lim="800000"/>
              <a:headEnd/>
              <a:tailEnd/>
            </a:ln>
          </p:spPr>
        </p:pic>
      </p:grpSp>
      <p:sp>
        <p:nvSpPr>
          <p:cNvPr id="21" name="Rectangle 4"/>
          <p:cNvSpPr>
            <a:spLocks noChangeArrowheads="1"/>
          </p:cNvSpPr>
          <p:nvPr/>
        </p:nvSpPr>
        <p:spPr bwMode="auto">
          <a:xfrm>
            <a:off x="3098472" y="127000"/>
            <a:ext cx="5763413" cy="10604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269" tIns="44342" rIns="90269" bIns="44342" anchor="ctr">
            <a:prstTxWarp prst="textNoShape">
              <a:avLst/>
            </a:prstTxWarp>
          </a:bodyPr>
          <a:lstStyle/>
          <a:p>
            <a:pPr algn="r" eaLnBrk="1" hangingPunct="1">
              <a:defRPr/>
            </a:pPr>
            <a:r>
              <a:rPr lang="en-GB" dirty="0">
                <a:solidFill>
                  <a:schemeClr val="bg1"/>
                </a:solidFill>
                <a:latin typeface="Arial" pitchFamily="-106" charset="0"/>
              </a:rPr>
              <a:t>Sean Paling</a:t>
            </a:r>
          </a:p>
          <a:p>
            <a:pPr algn="r" eaLnBrk="1" hangingPunct="1">
              <a:defRPr/>
            </a:pPr>
            <a:r>
              <a:rPr lang="en-GB" dirty="0" smtClean="0">
                <a:solidFill>
                  <a:schemeClr val="bg1"/>
                </a:solidFill>
                <a:latin typeface="Arial" pitchFamily="-106" charset="0"/>
              </a:rPr>
              <a:t>STFC Boulby Underground Science Facility</a:t>
            </a:r>
            <a:endParaRPr lang="en-GB" dirty="0">
              <a:solidFill>
                <a:schemeClr val="bg1"/>
              </a:solidFill>
              <a:latin typeface="Arial" pitchFamily="-106" charset="0"/>
            </a:endParaRPr>
          </a:p>
        </p:txBody>
      </p:sp>
      <p:sp>
        <p:nvSpPr>
          <p:cNvPr id="24" name="Rectangle 23"/>
          <p:cNvSpPr/>
          <p:nvPr/>
        </p:nvSpPr>
        <p:spPr>
          <a:xfrm>
            <a:off x="6467115" y="5953030"/>
            <a:ext cx="2433341" cy="307554"/>
          </a:xfrm>
          <a:prstGeom prst="rect">
            <a:avLst/>
          </a:prstGeom>
        </p:spPr>
        <p:txBody>
          <a:bodyPr wrap="square" lIns="91219" tIns="45610" rIns="91219" bIns="45610">
            <a:spAutoFit/>
          </a:bodyPr>
          <a:lstStyle/>
          <a:p>
            <a:pPr algn="r">
              <a:defRPr/>
            </a:pPr>
            <a:r>
              <a:rPr lang="en-GB" sz="1400" dirty="0" smtClean="0">
                <a:solidFill>
                  <a:srgbClr val="FFFF00"/>
                </a:solidFill>
                <a:effectLst>
                  <a:outerShdw blurRad="38100" dist="38100" dir="2700000" algn="tl">
                    <a:srgbClr val="000000">
                      <a:alpha val="43137"/>
                    </a:srgbClr>
                  </a:outerShdw>
                </a:effectLst>
                <a:latin typeface="Arial" pitchFamily="-106" charset="0"/>
              </a:rPr>
              <a:t>Low background counting</a:t>
            </a:r>
            <a:endParaRPr lang="en-US" sz="1400" dirty="0">
              <a:solidFill>
                <a:srgbClr val="FFFF00"/>
              </a:solidFill>
              <a:latin typeface="Arial" pitchFamily="-65" charset="0"/>
            </a:endParaRPr>
          </a:p>
        </p:txBody>
      </p:sp>
      <p:sp>
        <p:nvSpPr>
          <p:cNvPr id="14" name="Rectangle 13"/>
          <p:cNvSpPr/>
          <p:nvPr/>
        </p:nvSpPr>
        <p:spPr>
          <a:xfrm>
            <a:off x="5393642" y="3104186"/>
            <a:ext cx="3576632" cy="522998"/>
          </a:xfrm>
          <a:prstGeom prst="rect">
            <a:avLst/>
          </a:prstGeom>
        </p:spPr>
        <p:txBody>
          <a:bodyPr wrap="square" lIns="91219" tIns="45610" rIns="91219" bIns="45610">
            <a:spAutoFit/>
          </a:bodyPr>
          <a:lstStyle/>
          <a:p>
            <a:pPr algn="r">
              <a:defRPr/>
            </a:pPr>
            <a:r>
              <a:rPr lang="en-GB" sz="1400" dirty="0" smtClean="0">
                <a:solidFill>
                  <a:srgbClr val="FFFF00"/>
                </a:solidFill>
                <a:effectLst>
                  <a:outerShdw blurRad="38100" dist="38100" dir="2700000" algn="tl">
                    <a:srgbClr val="000000">
                      <a:alpha val="43137"/>
                    </a:srgbClr>
                  </a:outerShdw>
                </a:effectLst>
                <a:latin typeface="Arial" pitchFamily="-106" charset="0"/>
              </a:rPr>
              <a:t>Multi-disciplinary studies: climate, the environment, life on earth &amp; beyond!</a:t>
            </a:r>
            <a:endParaRPr lang="en-US" sz="1400" dirty="0">
              <a:solidFill>
                <a:srgbClr val="FFFF00"/>
              </a:solidFill>
              <a:latin typeface="Arial" pitchFamily="-65" charset="0"/>
            </a:endParaRPr>
          </a:p>
        </p:txBody>
      </p:sp>
      <p:grpSp>
        <p:nvGrpSpPr>
          <p:cNvPr id="16" name="Group 15"/>
          <p:cNvGrpSpPr/>
          <p:nvPr/>
        </p:nvGrpSpPr>
        <p:grpSpPr>
          <a:xfrm>
            <a:off x="194185" y="1390877"/>
            <a:ext cx="2917697" cy="2503967"/>
            <a:chOff x="180709" y="1802751"/>
            <a:chExt cx="2613292" cy="2420837"/>
          </a:xfrm>
        </p:grpSpPr>
        <p:sp>
          <p:nvSpPr>
            <p:cNvPr id="20" name="Rectangle 19"/>
            <p:cNvSpPr/>
            <p:nvPr/>
          </p:nvSpPr>
          <p:spPr>
            <a:xfrm>
              <a:off x="180709" y="1802751"/>
              <a:ext cx="1902091" cy="505635"/>
            </a:xfrm>
            <a:prstGeom prst="rect">
              <a:avLst/>
            </a:prstGeom>
            <a:ln>
              <a:noFill/>
            </a:ln>
          </p:spPr>
          <p:txBody>
            <a:bodyPr wrap="square" lIns="91219" tIns="45610" rIns="91219" bIns="45610">
              <a:spAutoFit/>
            </a:bodyPr>
            <a:lstStyle/>
            <a:p>
              <a:pPr>
                <a:defRPr/>
              </a:pPr>
              <a:r>
                <a:rPr lang="en-GB" sz="1400" dirty="0" smtClean="0">
                  <a:solidFill>
                    <a:srgbClr val="FFFF00"/>
                  </a:solidFill>
                  <a:effectLst>
                    <a:outerShdw blurRad="38100" dist="38100" dir="2700000" algn="tl">
                      <a:srgbClr val="000000">
                        <a:alpha val="43137"/>
                      </a:srgbClr>
                    </a:outerShdw>
                  </a:effectLst>
                  <a:latin typeface="Arial" pitchFamily="-106" charset="0"/>
                </a:rPr>
                <a:t>DRIFT- Directional Dark Matter Search</a:t>
              </a:r>
              <a:endParaRPr lang="en-US" sz="1400" dirty="0">
                <a:solidFill>
                  <a:srgbClr val="FFFF00"/>
                </a:solidFill>
                <a:latin typeface="Arial" pitchFamily="-65" charset="0"/>
              </a:endParaRPr>
            </a:p>
          </p:txBody>
        </p:sp>
        <p:pic>
          <p:nvPicPr>
            <p:cNvPr id="15" name="Picture 14" descr="Boulby April 2005 - 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2295" y="2351464"/>
              <a:ext cx="2571706" cy="187212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sp>
        <p:nvSpPr>
          <p:cNvPr id="22" name="Rectangle 6"/>
          <p:cNvSpPr txBox="1">
            <a:spLocks noChangeArrowheads="1"/>
          </p:cNvSpPr>
          <p:nvPr/>
        </p:nvSpPr>
        <p:spPr bwMode="auto">
          <a:xfrm>
            <a:off x="152808" y="4098095"/>
            <a:ext cx="6146391" cy="2089150"/>
          </a:xfrm>
          <a:prstGeom prst="rect">
            <a:avLst/>
          </a:prstGeom>
          <a:ln w="12700">
            <a:miter lim="800000"/>
            <a:headEnd/>
            <a:tailEnd/>
          </a:ln>
          <a:effectLst>
            <a:outerShdw blurRad="63500" dist="53882" dir="2700000" algn="ctr" rotWithShape="0">
              <a:schemeClr val="tx1">
                <a:alpha val="74998"/>
              </a:schemeClr>
            </a:outerShdw>
          </a:effectLst>
        </p:spPr>
        <p:txBody>
          <a:bodyPr vert="horz" wrap="square" lIns="90269" tIns="44342" rIns="90269" bIns="44342"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Arial"/>
                <a:ea typeface="ＭＳ Ｐゴシック" pitchFamily="-106" charset="-128"/>
                <a:cs typeface="Arial"/>
              </a:rPr>
              <a:t>Deep </a:t>
            </a:r>
            <a:r>
              <a:rPr kumimoji="0" lang="en-US" sz="2400" b="1" i="0" u="none" strike="noStrike" kern="0" cap="none" spc="0" normalizeH="0" noProof="0" dirty="0" smtClean="0">
                <a:ln>
                  <a:noFill/>
                </a:ln>
                <a:solidFill>
                  <a:srgbClr val="FFFF00"/>
                </a:solidFill>
                <a:effectLst/>
                <a:uLnTx/>
                <a:uFillTx/>
                <a:latin typeface="Arial"/>
                <a:ea typeface="ＭＳ Ｐゴシック" pitchFamily="-106" charset="-128"/>
                <a:cs typeface="Arial"/>
              </a:rPr>
              <a:t>Science at </a:t>
            </a:r>
            <a:r>
              <a:rPr kumimoji="0" lang="en-US" sz="2400" b="1" i="0" u="none" strike="noStrike" kern="0" cap="none" spc="0" normalizeH="0" noProof="0" dirty="0" err="1" smtClean="0">
                <a:ln>
                  <a:noFill/>
                </a:ln>
                <a:solidFill>
                  <a:srgbClr val="FFFF00"/>
                </a:solidFill>
                <a:effectLst/>
                <a:uLnTx/>
                <a:uFillTx/>
                <a:latin typeface="Arial"/>
                <a:ea typeface="ＭＳ Ｐゴシック" pitchFamily="-106" charset="-128"/>
                <a:cs typeface="Arial"/>
              </a:rPr>
              <a:t>Boulby</a:t>
            </a:r>
            <a:r>
              <a:rPr kumimoji="0" lang="en-US" sz="2400" b="1" i="0" u="none" strike="noStrike" kern="0" cap="none" spc="0" normalizeH="0" noProof="0" dirty="0" smtClean="0">
                <a:ln>
                  <a:noFill/>
                </a:ln>
                <a:solidFill>
                  <a:srgbClr val="FFFF00"/>
                </a:solidFill>
                <a:effectLst/>
                <a:uLnTx/>
                <a:uFillTx/>
                <a:latin typeface="Arial"/>
                <a:ea typeface="ＭＳ Ｐゴシック" pitchFamily="-106" charset="-128"/>
                <a:cs typeface="Arial"/>
              </a:rPr>
              <a:t> </a:t>
            </a:r>
            <a:r>
              <a:rPr lang="en-US" sz="2400" b="1" kern="0" dirty="0" smtClean="0">
                <a:solidFill>
                  <a:srgbClr val="FFFF00"/>
                </a:solidFill>
                <a:latin typeface="Arial"/>
                <a:ea typeface="ＭＳ Ｐゴシック" pitchFamily="-106" charset="-128"/>
                <a:cs typeface="Arial"/>
              </a:rPr>
              <a:t>Underground Laboratory</a:t>
            </a:r>
            <a:r>
              <a:rPr kumimoji="0" lang="en-US" sz="2400" b="1" i="0" u="none" strike="noStrike" kern="0" cap="none" spc="0" normalizeH="0" baseline="0" noProof="0" dirty="0" smtClean="0">
                <a:ln>
                  <a:noFill/>
                </a:ln>
                <a:solidFill>
                  <a:srgbClr val="FFFF00"/>
                </a:solidFill>
                <a:effectLst/>
                <a:uLnTx/>
                <a:uFillTx/>
                <a:latin typeface="Arial"/>
                <a:ea typeface="ＭＳ Ｐゴシック" pitchFamily="-106" charset="-128"/>
                <a:cs typeface="Arial"/>
              </a:rPr>
              <a:t>: </a:t>
            </a:r>
          </a:p>
          <a:p>
            <a:r>
              <a:rPr lang="en-US" sz="2400" dirty="0">
                <a:solidFill>
                  <a:schemeClr val="bg1"/>
                </a:solidFill>
              </a:rPr>
              <a:t>Current studies </a:t>
            </a:r>
            <a:r>
              <a:rPr lang="en-US" sz="2400" dirty="0" smtClean="0">
                <a:solidFill>
                  <a:schemeClr val="bg1"/>
                </a:solidFill>
              </a:rPr>
              <a:t>&amp; details </a:t>
            </a:r>
            <a:r>
              <a:rPr lang="en-US" sz="2400" dirty="0">
                <a:solidFill>
                  <a:schemeClr val="bg1"/>
                </a:solidFill>
              </a:rPr>
              <a:t>of new underground facilities </a:t>
            </a:r>
            <a:r>
              <a:rPr lang="en-US" sz="2400" dirty="0" smtClean="0">
                <a:solidFill>
                  <a:schemeClr val="bg1"/>
                </a:solidFill>
              </a:rPr>
              <a:t>to support </a:t>
            </a:r>
            <a:r>
              <a:rPr lang="en-US" sz="2400" dirty="0" err="1" smtClean="0">
                <a:solidFill>
                  <a:schemeClr val="bg1"/>
                </a:solidFill>
              </a:rPr>
              <a:t>astro</a:t>
            </a:r>
            <a:r>
              <a:rPr lang="en-US" sz="2400" dirty="0" smtClean="0">
                <a:solidFill>
                  <a:schemeClr val="bg1"/>
                </a:solidFill>
              </a:rPr>
              <a:t>-particle physics studies &amp; beyond.</a:t>
            </a:r>
            <a:endParaRPr lang="en-US" sz="2400" dirty="0">
              <a:solidFill>
                <a:schemeClr val="bg1"/>
              </a:solidFill>
            </a:endParaRPr>
          </a:p>
        </p:txBody>
      </p:sp>
      <p:pic>
        <p:nvPicPr>
          <p:cNvPr id="18" name="Picture 9" descr="Screen Shot 2013-07-24 at 09.28.11.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4410" y="238683"/>
            <a:ext cx="1222595" cy="83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Screen Shot 2015-02-02 at 11.10.42.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32002" y="4048123"/>
            <a:ext cx="2634629" cy="1736477"/>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a:extLst/>
        </p:spPr>
      </p:pic>
      <p:pic>
        <p:nvPicPr>
          <p:cNvPr id="17" name="Picture 16" descr="P1020965.JP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491181" y="1296700"/>
            <a:ext cx="2479089" cy="1859316"/>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Tree>
    <p:extLst>
      <p:ext uri="{BB962C8B-B14F-4D97-AF65-F5344CB8AC3E}">
        <p14:creationId xmlns:p14="http://schemas.microsoft.com/office/powerpoint/2010/main" val="3122399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16"/>
          <p:cNvSpPr>
            <a:spLocks noChangeArrowheads="1"/>
          </p:cNvSpPr>
          <p:nvPr/>
        </p:nvSpPr>
        <p:spPr bwMode="auto">
          <a:xfrm>
            <a:off x="276226" y="1704977"/>
            <a:ext cx="6111875" cy="366713"/>
          </a:xfrm>
          <a:prstGeom prst="rect">
            <a:avLst/>
          </a:prstGeom>
          <a:noFill/>
          <a:ln w="9525">
            <a:noFill/>
            <a:miter lim="800000"/>
            <a:headEnd/>
            <a:tailEnd/>
          </a:ln>
        </p:spPr>
        <p:txBody>
          <a:bodyPr>
            <a:prstTxWarp prst="textNoShape">
              <a:avLst/>
            </a:prstTxWarp>
            <a:spAutoFit/>
          </a:bodyPr>
          <a:lstStyle/>
          <a:p>
            <a:pPr>
              <a:spcBef>
                <a:spcPct val="20000"/>
              </a:spcBef>
              <a:buClr>
                <a:schemeClr val="tx1"/>
              </a:buClr>
            </a:pPr>
            <a:endParaRPr lang="en-US" sz="1800" dirty="0"/>
          </a:p>
        </p:txBody>
      </p:sp>
      <p:sp>
        <p:nvSpPr>
          <p:cNvPr id="54274" name="Rectangle 33"/>
          <p:cNvSpPr>
            <a:spLocks noGrp="1" noChangeArrowheads="1"/>
          </p:cNvSpPr>
          <p:nvPr>
            <p:ph type="title"/>
          </p:nvPr>
        </p:nvSpPr>
        <p:spPr bwMode="auto">
          <a:xfrm>
            <a:off x="856227" y="191634"/>
            <a:ext cx="8229600" cy="806450"/>
          </a:xfrm>
          <a:noFill/>
          <a:ln>
            <a:miter lim="800000"/>
            <a:headEnd/>
            <a:tailEnd/>
          </a:ln>
        </p:spPr>
        <p:txBody>
          <a:bodyPr wrap="square" lIns="91440" tIns="45720" rIns="91440" bIns="45720" numCol="1" anchor="t" anchorCtr="0" compatLnSpc="1">
            <a:prstTxWarp prst="textNoShape">
              <a:avLst/>
            </a:prstTxWarp>
            <a:normAutofit/>
          </a:bodyPr>
          <a:lstStyle/>
          <a:p>
            <a:r>
              <a:rPr lang="en-US" sz="4000" b="1" dirty="0" err="1" smtClean="0">
                <a:solidFill>
                  <a:srgbClr val="000090"/>
                </a:solidFill>
                <a:latin typeface="Arial" charset="0"/>
                <a:ea typeface="ＭＳ Ｐゴシック" charset="-128"/>
                <a:cs typeface="ＭＳ Ｐゴシック" charset="-128"/>
              </a:rPr>
              <a:t>Boulby</a:t>
            </a:r>
            <a:r>
              <a:rPr lang="en-US" sz="4000" b="1" dirty="0" smtClean="0">
                <a:solidFill>
                  <a:srgbClr val="000090"/>
                </a:solidFill>
                <a:latin typeface="Arial" charset="0"/>
                <a:ea typeface="ＭＳ Ｐゴシック" charset="-128"/>
                <a:cs typeface="ＭＳ Ｐゴシック" charset="-128"/>
              </a:rPr>
              <a:t> Dark Matter Studies</a:t>
            </a:r>
            <a:endParaRPr lang="en-US" sz="4000" b="1" dirty="0">
              <a:solidFill>
                <a:srgbClr val="000090"/>
              </a:solidFill>
              <a:latin typeface="Arial" charset="0"/>
              <a:ea typeface="ＭＳ Ｐゴシック" charset="-128"/>
              <a:cs typeface="ＭＳ Ｐゴシック" charset="-128"/>
            </a:endParaRPr>
          </a:p>
        </p:txBody>
      </p:sp>
      <p:sp>
        <p:nvSpPr>
          <p:cNvPr id="44" name="Rectangle 74"/>
          <p:cNvSpPr>
            <a:spLocks noChangeArrowheads="1"/>
          </p:cNvSpPr>
          <p:nvPr/>
        </p:nvSpPr>
        <p:spPr bwMode="auto">
          <a:xfrm>
            <a:off x="7166015" y="4150290"/>
            <a:ext cx="1123025" cy="276999"/>
          </a:xfrm>
          <a:prstGeom prst="rect">
            <a:avLst/>
          </a:prstGeom>
          <a:noFill/>
          <a:ln w="12700">
            <a:noFill/>
            <a:miter lim="800000"/>
            <a:headEnd/>
            <a:tailEnd/>
          </a:ln>
        </p:spPr>
        <p:txBody>
          <a:bodyPr wrap="square">
            <a:prstTxWarp prst="textNoShape">
              <a:avLst/>
            </a:prstTxWarp>
            <a:spAutoFit/>
          </a:bodyPr>
          <a:lstStyle/>
          <a:p>
            <a:pPr algn="r"/>
            <a:r>
              <a:rPr lang="en-GB" sz="1200" b="0" dirty="0" smtClean="0">
                <a:solidFill>
                  <a:schemeClr val="bg1"/>
                </a:solidFill>
                <a:ea typeface="Arial" charset="0"/>
                <a:cs typeface="Arial" charset="0"/>
              </a:rPr>
              <a:t>Alpha track</a:t>
            </a:r>
            <a:endParaRPr lang="en-US" sz="1200" b="0" dirty="0">
              <a:solidFill>
                <a:schemeClr val="bg1"/>
              </a:solidFill>
              <a:ea typeface="Arial" charset="0"/>
              <a:cs typeface="Arial" charset="0"/>
            </a:endParaRPr>
          </a:p>
        </p:txBody>
      </p:sp>
      <p:pic>
        <p:nvPicPr>
          <p:cNvPr id="39" name="Picture 38" descr="Screen Shot 2013-07-24 at 09.28.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81" y="3529"/>
            <a:ext cx="1392919" cy="1135618"/>
          </a:xfrm>
          <a:prstGeom prst="rect">
            <a:avLst/>
          </a:prstGeom>
        </p:spPr>
      </p:pic>
      <p:sp>
        <p:nvSpPr>
          <p:cNvPr id="46" name="Rectangle 72"/>
          <p:cNvSpPr>
            <a:spLocks noChangeArrowheads="1"/>
          </p:cNvSpPr>
          <p:nvPr/>
        </p:nvSpPr>
        <p:spPr bwMode="auto">
          <a:xfrm>
            <a:off x="3200401" y="5259223"/>
            <a:ext cx="993761" cy="307777"/>
          </a:xfrm>
          <a:prstGeom prst="rect">
            <a:avLst/>
          </a:prstGeom>
          <a:noFill/>
          <a:ln w="9525">
            <a:noFill/>
            <a:miter lim="800000"/>
            <a:headEnd/>
            <a:tailEnd/>
          </a:ln>
        </p:spPr>
        <p:txBody>
          <a:bodyPr wrap="square">
            <a:prstTxWarp prst="textNoShape">
              <a:avLst/>
            </a:prstTxWarp>
            <a:spAutoFit/>
          </a:bodyPr>
          <a:lstStyle/>
          <a:p>
            <a:r>
              <a:rPr lang="en-GB" sz="1400" b="0" dirty="0" smtClean="0">
                <a:solidFill>
                  <a:srgbClr val="FFFFFF"/>
                </a:solidFill>
                <a:ea typeface="Arial" charset="0"/>
                <a:cs typeface="Arial" charset="0"/>
              </a:rPr>
              <a:t>DM-Ice</a:t>
            </a:r>
            <a:endParaRPr lang="en-US" sz="1400" b="0" dirty="0">
              <a:solidFill>
                <a:srgbClr val="FFFFFF"/>
              </a:solidFill>
              <a:ea typeface="Arial" charset="0"/>
              <a:cs typeface="Arial" charset="0"/>
            </a:endParaRPr>
          </a:p>
        </p:txBody>
      </p:sp>
      <p:sp>
        <p:nvSpPr>
          <p:cNvPr id="19" name="Rectangle 18"/>
          <p:cNvSpPr/>
          <p:nvPr/>
        </p:nvSpPr>
        <p:spPr>
          <a:xfrm>
            <a:off x="6975166" y="5814586"/>
            <a:ext cx="1526959" cy="600164"/>
          </a:xfrm>
          <a:prstGeom prst="rect">
            <a:avLst/>
          </a:prstGeom>
        </p:spPr>
        <p:txBody>
          <a:bodyPr wrap="square">
            <a:spAutoFit/>
          </a:bodyPr>
          <a:lstStyle/>
          <a:p>
            <a:pPr algn="r"/>
            <a:r>
              <a:rPr lang="en-US" sz="1100" b="0" kern="0" dirty="0" smtClean="0">
                <a:solidFill>
                  <a:schemeClr val="bg1"/>
                </a:solidFill>
                <a:latin typeface="Arial"/>
                <a:ea typeface="ＭＳ Ｐゴシック" pitchFamily="-65" charset="-128"/>
                <a:cs typeface="Arial"/>
              </a:rPr>
              <a:t>Boulby Ultra-low background Germanium detectors</a:t>
            </a:r>
            <a:endParaRPr lang="en-US" sz="1100" dirty="0">
              <a:solidFill>
                <a:schemeClr val="bg1"/>
              </a:solidFill>
            </a:endParaRPr>
          </a:p>
        </p:txBody>
      </p:sp>
      <p:sp>
        <p:nvSpPr>
          <p:cNvPr id="54310" name="Rectangle 72"/>
          <p:cNvSpPr>
            <a:spLocks noChangeArrowheads="1"/>
          </p:cNvSpPr>
          <p:nvPr/>
        </p:nvSpPr>
        <p:spPr bwMode="auto">
          <a:xfrm>
            <a:off x="7721166" y="3068669"/>
            <a:ext cx="881899" cy="307777"/>
          </a:xfrm>
          <a:prstGeom prst="rect">
            <a:avLst/>
          </a:prstGeom>
          <a:noFill/>
          <a:ln w="9525">
            <a:noFill/>
            <a:miter lim="800000"/>
            <a:headEnd/>
            <a:tailEnd/>
          </a:ln>
        </p:spPr>
        <p:txBody>
          <a:bodyPr wrap="square">
            <a:prstTxWarp prst="textNoShape">
              <a:avLst/>
            </a:prstTxWarp>
            <a:spAutoFit/>
          </a:bodyPr>
          <a:lstStyle/>
          <a:p>
            <a:r>
              <a:rPr lang="en-GB" sz="1400" b="0" dirty="0" smtClean="0">
                <a:solidFill>
                  <a:schemeClr val="bg1"/>
                </a:solidFill>
                <a:ea typeface="Arial" charset="0"/>
                <a:cs typeface="Arial" charset="0"/>
              </a:rPr>
              <a:t>DRIFT-II </a:t>
            </a:r>
            <a:endParaRPr lang="en-US" sz="1400" b="0" dirty="0">
              <a:solidFill>
                <a:schemeClr val="bg1"/>
              </a:solidFill>
              <a:ea typeface="Arial" charset="0"/>
              <a:cs typeface="Arial" charset="0"/>
            </a:endParaRPr>
          </a:p>
        </p:txBody>
      </p:sp>
      <p:grpSp>
        <p:nvGrpSpPr>
          <p:cNvPr id="7" name="Group 6"/>
          <p:cNvGrpSpPr/>
          <p:nvPr/>
        </p:nvGrpSpPr>
        <p:grpSpPr>
          <a:xfrm>
            <a:off x="321736" y="1031950"/>
            <a:ext cx="8298920" cy="3060746"/>
            <a:chOff x="321736" y="1031950"/>
            <a:chExt cx="8298920" cy="3060746"/>
          </a:xfrm>
        </p:grpSpPr>
        <p:grpSp>
          <p:nvGrpSpPr>
            <p:cNvPr id="6" name="Group 5"/>
            <p:cNvGrpSpPr/>
            <p:nvPr/>
          </p:nvGrpSpPr>
          <p:grpSpPr>
            <a:xfrm>
              <a:off x="321736" y="1031950"/>
              <a:ext cx="8298920" cy="3060746"/>
              <a:chOff x="321736" y="1031950"/>
              <a:chExt cx="8298920" cy="3060746"/>
            </a:xfrm>
          </p:grpSpPr>
          <p:pic>
            <p:nvPicPr>
              <p:cNvPr id="40" name="Picture 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6361" y="1031950"/>
                <a:ext cx="3788615"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3493" name="Rectangle 31"/>
              <p:cNvSpPr>
                <a:spLocks noChangeArrowheads="1"/>
              </p:cNvSpPr>
              <p:nvPr/>
            </p:nvSpPr>
            <p:spPr bwMode="auto">
              <a:xfrm>
                <a:off x="406401" y="1125449"/>
                <a:ext cx="4330700" cy="978730"/>
              </a:xfrm>
              <a:prstGeom prst="rect">
                <a:avLst/>
              </a:prstGeom>
              <a:noFill/>
              <a:ln w="9525">
                <a:noFill/>
                <a:miter lim="800000"/>
                <a:headEnd/>
                <a:tailEnd/>
              </a:ln>
            </p:spPr>
            <p:txBody>
              <a:bodyPr>
                <a:prstTxWarp prst="textNoShape">
                  <a:avLst/>
                </a:prstTxWarp>
                <a:spAutoFit/>
              </a:bodyPr>
              <a:lstStyle/>
              <a:p>
                <a:pPr>
                  <a:spcBef>
                    <a:spcPct val="20000"/>
                  </a:spcBef>
                  <a:buClr>
                    <a:schemeClr val="tx1"/>
                  </a:buClr>
                  <a:defRPr/>
                </a:pPr>
                <a:r>
                  <a:rPr lang="en-GB" sz="1800" b="1" dirty="0" smtClean="0"/>
                  <a:t>DRIFT-II: A </a:t>
                </a:r>
                <a:r>
                  <a:rPr lang="en-GB" sz="1800" b="1" dirty="0">
                    <a:solidFill>
                      <a:srgbClr val="000000"/>
                    </a:solidFill>
                  </a:rPr>
                  <a:t>DIRECTIONAL</a:t>
                </a:r>
                <a:r>
                  <a:rPr lang="en-GB" sz="1800" b="1" dirty="0"/>
                  <a:t> Dark Matter </a:t>
                </a:r>
                <a:r>
                  <a:rPr lang="en-GB" sz="1800" b="1" dirty="0" smtClean="0"/>
                  <a:t>Detector…</a:t>
                </a:r>
                <a:endParaRPr lang="en-GB" sz="1800" b="1" dirty="0">
                  <a:solidFill>
                    <a:srgbClr val="000000"/>
                  </a:solidFill>
                </a:endParaRPr>
              </a:p>
              <a:p>
                <a:pPr>
                  <a:spcBef>
                    <a:spcPct val="20000"/>
                  </a:spcBef>
                  <a:buClr>
                    <a:schemeClr val="tx1"/>
                  </a:buClr>
                  <a:defRPr/>
                </a:pPr>
                <a:endParaRPr lang="en-GB" sz="1800" b="0" dirty="0"/>
              </a:p>
            </p:txBody>
          </p:sp>
          <p:sp>
            <p:nvSpPr>
              <p:cNvPr id="59" name="Rectangle 58"/>
              <p:cNvSpPr/>
              <p:nvPr/>
            </p:nvSpPr>
            <p:spPr bwMode="auto">
              <a:xfrm>
                <a:off x="1693333" y="1498242"/>
                <a:ext cx="3005881" cy="954107"/>
              </a:xfrm>
              <a:prstGeom prst="rect">
                <a:avLst/>
              </a:prstGeom>
              <a:noFill/>
              <a:ln>
                <a:solidFill>
                  <a:srgbClr val="FFFFFF"/>
                </a:solidFill>
              </a:ln>
            </p:spPr>
            <p:txBody>
              <a:bodyPr wrap="square">
                <a:spAutoFit/>
              </a:bodyPr>
              <a:lstStyle/>
              <a:p>
                <a:pPr algn="r">
                  <a:defRPr/>
                </a:pPr>
                <a:r>
                  <a:rPr lang="en-GB" sz="1400" b="0" i="1" dirty="0" smtClean="0">
                    <a:solidFill>
                      <a:schemeClr val="tx2"/>
                    </a:solidFill>
                  </a:rPr>
                  <a:t>Participants: Occidental </a:t>
                </a:r>
                <a:r>
                  <a:rPr lang="en-GB" sz="1400" b="0" i="1" dirty="0">
                    <a:solidFill>
                      <a:schemeClr val="tx2"/>
                    </a:solidFill>
                  </a:rPr>
                  <a:t>College, New Mexico</a:t>
                </a:r>
                <a:r>
                  <a:rPr lang="en-US" sz="1400" b="0" i="1" dirty="0">
                    <a:solidFill>
                      <a:schemeClr val="tx2"/>
                    </a:solidFill>
                  </a:rPr>
                  <a:t>, Colorado State</a:t>
                </a:r>
                <a:r>
                  <a:rPr lang="en-US" sz="1400" b="0" i="1" dirty="0" smtClean="0">
                    <a:solidFill>
                      <a:schemeClr val="tx2"/>
                    </a:solidFill>
                  </a:rPr>
                  <a:t>, Hawaii, Wesley Coll. </a:t>
                </a:r>
                <a:r>
                  <a:rPr lang="en-GB" sz="1400" i="1" dirty="0">
                    <a:solidFill>
                      <a:schemeClr val="tx2"/>
                    </a:solidFill>
                  </a:rPr>
                  <a:t>Sheffield, </a:t>
                </a:r>
                <a:r>
                  <a:rPr lang="en-GB" sz="1400" i="1" dirty="0" smtClean="0">
                    <a:solidFill>
                      <a:schemeClr val="tx2"/>
                    </a:solidFill>
                  </a:rPr>
                  <a:t>Edinburgh, </a:t>
                </a:r>
                <a:r>
                  <a:rPr lang="en-US" sz="1400" b="0" i="1" dirty="0" smtClean="0">
                    <a:solidFill>
                      <a:schemeClr val="tx2"/>
                    </a:solidFill>
                  </a:rPr>
                  <a:t>Boulby</a:t>
                </a:r>
                <a:endParaRPr lang="en-US" sz="1400" b="0" i="1" dirty="0">
                  <a:solidFill>
                    <a:schemeClr val="tx2"/>
                  </a:solidFill>
                </a:endParaRPr>
              </a:p>
            </p:txBody>
          </p:sp>
          <p:sp>
            <p:nvSpPr>
              <p:cNvPr id="24" name="Rectangle 23"/>
              <p:cNvSpPr/>
              <p:nvPr/>
            </p:nvSpPr>
            <p:spPr bwMode="auto">
              <a:xfrm>
                <a:off x="5037695" y="3569476"/>
                <a:ext cx="3582961" cy="523220"/>
              </a:xfrm>
              <a:prstGeom prst="rect">
                <a:avLst/>
              </a:prstGeom>
              <a:noFill/>
              <a:ln>
                <a:solidFill>
                  <a:srgbClr val="FFFFFF"/>
                </a:solidFill>
              </a:ln>
            </p:spPr>
            <p:txBody>
              <a:bodyPr wrap="square">
                <a:spAutoFit/>
              </a:bodyPr>
              <a:lstStyle/>
              <a:p>
                <a:pPr algn="r">
                  <a:defRPr/>
                </a:pPr>
                <a:r>
                  <a:rPr lang="en-GB" sz="1400" b="0" dirty="0" smtClean="0"/>
                  <a:t>1m</a:t>
                </a:r>
                <a:r>
                  <a:rPr lang="en-GB" sz="1400" b="0" baseline="30000" dirty="0" smtClean="0"/>
                  <a:t>3</a:t>
                </a:r>
                <a:r>
                  <a:rPr lang="en-GB" sz="1400" b="0" dirty="0" smtClean="0"/>
                  <a:t> (</a:t>
                </a:r>
                <a:r>
                  <a:rPr lang="en-GB" sz="1400" b="0" dirty="0" err="1" smtClean="0"/>
                  <a:t>Fiducial</a:t>
                </a:r>
                <a:r>
                  <a:rPr lang="en-GB" sz="1400" b="0" dirty="0" smtClean="0"/>
                  <a:t>) Low-pressure gas TPC with MWPC readout</a:t>
                </a:r>
                <a:endParaRPr lang="en-US" sz="1400" b="0" dirty="0"/>
              </a:p>
            </p:txBody>
          </p:sp>
          <p:sp>
            <p:nvSpPr>
              <p:cNvPr id="25" name="Rectangle 24"/>
              <p:cNvSpPr/>
              <p:nvPr/>
            </p:nvSpPr>
            <p:spPr bwMode="auto">
              <a:xfrm>
                <a:off x="321736" y="2389303"/>
                <a:ext cx="4415365" cy="830997"/>
              </a:xfrm>
              <a:prstGeom prst="rect">
                <a:avLst/>
              </a:prstGeom>
              <a:noFill/>
              <a:ln>
                <a:solidFill>
                  <a:srgbClr val="FFFFFF"/>
                </a:solidFill>
              </a:ln>
            </p:spPr>
            <p:txBody>
              <a:bodyPr wrap="square">
                <a:spAutoFit/>
              </a:bodyPr>
              <a:lstStyle/>
              <a:p>
                <a:pPr>
                  <a:defRPr/>
                </a:pPr>
                <a:r>
                  <a:rPr lang="en-GB" sz="1600" b="1" dirty="0" smtClean="0">
                    <a:solidFill>
                      <a:srgbClr val="800000"/>
                    </a:solidFill>
                  </a:rPr>
                  <a:t>STATUS:</a:t>
                </a:r>
                <a:r>
                  <a:rPr lang="en-GB" sz="1600" b="0" dirty="0" smtClean="0"/>
                  <a:t> </a:t>
                </a:r>
                <a:r>
                  <a:rPr lang="en-GB" sz="1600" dirty="0"/>
                  <a:t>P</a:t>
                </a:r>
                <a:r>
                  <a:rPr lang="en-GB" sz="1600" b="0" dirty="0" smtClean="0"/>
                  <a:t>rogramme operating at Boulby since 2001. </a:t>
                </a:r>
                <a:r>
                  <a:rPr lang="en-GB" sz="1600" dirty="0" smtClean="0"/>
                  <a:t>Currently limit-setting and conducting system performance and scale-up R&amp;D </a:t>
                </a:r>
                <a:endParaRPr lang="en-US" sz="1600" b="0" dirty="0"/>
              </a:p>
            </p:txBody>
          </p:sp>
        </p:grpSp>
        <p:pic>
          <p:nvPicPr>
            <p:cNvPr id="20" name="Picture 26" descr="Picture 13"/>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063706" y="3068669"/>
              <a:ext cx="1101685" cy="761626"/>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sp>
        <p:nvSpPr>
          <p:cNvPr id="29" name="Rectangle 72"/>
          <p:cNvSpPr>
            <a:spLocks noChangeArrowheads="1"/>
          </p:cNvSpPr>
          <p:nvPr/>
        </p:nvSpPr>
        <p:spPr bwMode="auto">
          <a:xfrm>
            <a:off x="4617196" y="3040944"/>
            <a:ext cx="993761" cy="261610"/>
          </a:xfrm>
          <a:prstGeom prst="rect">
            <a:avLst/>
          </a:prstGeom>
          <a:noFill/>
          <a:ln w="9525">
            <a:noFill/>
            <a:miter lim="800000"/>
            <a:headEnd/>
            <a:tailEnd/>
          </a:ln>
        </p:spPr>
        <p:txBody>
          <a:bodyPr wrap="square">
            <a:prstTxWarp prst="textNoShape">
              <a:avLst/>
            </a:prstTxWarp>
            <a:spAutoFit/>
          </a:bodyPr>
          <a:lstStyle/>
          <a:p>
            <a:r>
              <a:rPr lang="en-GB" sz="1100" b="0" dirty="0" smtClean="0">
                <a:solidFill>
                  <a:srgbClr val="FFFFFF"/>
                </a:solidFill>
                <a:ea typeface="Arial" charset="0"/>
                <a:cs typeface="Arial" charset="0"/>
              </a:rPr>
              <a:t>Alpha</a:t>
            </a:r>
            <a:endParaRPr lang="en-US" sz="1100" b="0" dirty="0">
              <a:solidFill>
                <a:srgbClr val="FFFFFF"/>
              </a:solidFill>
              <a:ea typeface="Arial" charset="0"/>
              <a:cs typeface="Arial" charset="0"/>
            </a:endParaRPr>
          </a:p>
        </p:txBody>
      </p:sp>
      <p:grpSp>
        <p:nvGrpSpPr>
          <p:cNvPr id="5" name="Group 4"/>
          <p:cNvGrpSpPr/>
          <p:nvPr/>
        </p:nvGrpSpPr>
        <p:grpSpPr>
          <a:xfrm>
            <a:off x="423334" y="3450945"/>
            <a:ext cx="8551332" cy="3070388"/>
            <a:chOff x="423334" y="3450945"/>
            <a:chExt cx="8551332" cy="3070388"/>
          </a:xfrm>
        </p:grpSpPr>
        <p:pic>
          <p:nvPicPr>
            <p:cNvPr id="2" name="Picture 1" descr="P1030158.JP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285066" y="4904642"/>
              <a:ext cx="2155588" cy="1616691"/>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3" name="Picture 2" descr="P1030183.jpg"/>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23334" y="3450945"/>
              <a:ext cx="3471333" cy="2603076"/>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
          <p:nvSpPr>
            <p:cNvPr id="42" name="Rectangle 31"/>
            <p:cNvSpPr>
              <a:spLocks noChangeArrowheads="1"/>
            </p:cNvSpPr>
            <p:nvPr/>
          </p:nvSpPr>
          <p:spPr bwMode="auto">
            <a:xfrm>
              <a:off x="3894667" y="4194294"/>
              <a:ext cx="4690309" cy="978730"/>
            </a:xfrm>
            <a:prstGeom prst="rect">
              <a:avLst/>
            </a:prstGeom>
            <a:noFill/>
            <a:ln w="9525">
              <a:noFill/>
              <a:miter lim="800000"/>
              <a:headEnd/>
              <a:tailEnd/>
            </a:ln>
          </p:spPr>
          <p:txBody>
            <a:bodyPr wrap="square">
              <a:prstTxWarp prst="textNoShape">
                <a:avLst/>
              </a:prstTxWarp>
              <a:spAutoFit/>
            </a:bodyPr>
            <a:lstStyle/>
            <a:p>
              <a:pPr algn="r">
                <a:spcBef>
                  <a:spcPct val="20000"/>
                </a:spcBef>
                <a:buClr>
                  <a:schemeClr val="tx1"/>
                </a:buClr>
                <a:defRPr/>
              </a:pPr>
              <a:r>
                <a:rPr lang="en-GB" sz="1800" b="1" dirty="0" smtClean="0"/>
                <a:t>DM-Ice: NaI(Tl) array for studying WIMP wind annual modulation</a:t>
              </a:r>
              <a:endParaRPr lang="en-GB" sz="1800" b="1" dirty="0">
                <a:solidFill>
                  <a:srgbClr val="000000"/>
                </a:solidFill>
              </a:endParaRPr>
            </a:p>
            <a:p>
              <a:pPr algn="r">
                <a:spcBef>
                  <a:spcPct val="20000"/>
                </a:spcBef>
                <a:buClr>
                  <a:schemeClr val="tx1"/>
                </a:buClr>
                <a:defRPr/>
              </a:pPr>
              <a:endParaRPr lang="en-GB" sz="1800" b="0" dirty="0"/>
            </a:p>
          </p:txBody>
        </p:sp>
        <p:sp>
          <p:nvSpPr>
            <p:cNvPr id="22" name="Rectangle 21"/>
            <p:cNvSpPr/>
            <p:nvPr/>
          </p:nvSpPr>
          <p:spPr bwMode="auto">
            <a:xfrm>
              <a:off x="6079067" y="4832968"/>
              <a:ext cx="2583435" cy="738664"/>
            </a:xfrm>
            <a:prstGeom prst="rect">
              <a:avLst/>
            </a:prstGeom>
            <a:noFill/>
            <a:ln>
              <a:noFill/>
            </a:ln>
          </p:spPr>
          <p:txBody>
            <a:bodyPr wrap="square">
              <a:spAutoFit/>
            </a:bodyPr>
            <a:lstStyle/>
            <a:p>
              <a:pPr algn="r">
                <a:defRPr/>
              </a:pPr>
              <a:r>
                <a:rPr lang="en-GB" sz="1400" b="0" i="1" dirty="0" smtClean="0">
                  <a:solidFill>
                    <a:schemeClr val="tx2"/>
                  </a:solidFill>
                </a:rPr>
                <a:t>Participants: Wisconsin, Yale, Fermi Nat. </a:t>
              </a:r>
              <a:r>
                <a:rPr lang="en-GB" sz="1400" b="0" i="1" dirty="0" err="1" smtClean="0">
                  <a:solidFill>
                    <a:schemeClr val="tx2"/>
                  </a:solidFill>
                </a:rPr>
                <a:t>Accel</a:t>
              </a:r>
              <a:r>
                <a:rPr lang="en-GB" sz="1400" b="0" i="1" dirty="0" smtClean="0">
                  <a:solidFill>
                    <a:schemeClr val="tx2"/>
                  </a:solidFill>
                </a:rPr>
                <a:t>, Lab, Illinois, Alberta, Sheffield, </a:t>
              </a:r>
              <a:r>
                <a:rPr lang="en-US" sz="1400" b="0" i="1" dirty="0" smtClean="0">
                  <a:solidFill>
                    <a:schemeClr val="tx2"/>
                  </a:solidFill>
                </a:rPr>
                <a:t>Boulby</a:t>
              </a:r>
              <a:endParaRPr lang="en-US" sz="1400" b="0" i="1" dirty="0">
                <a:solidFill>
                  <a:schemeClr val="tx2"/>
                </a:solidFill>
              </a:endParaRPr>
            </a:p>
          </p:txBody>
        </p:sp>
        <p:sp>
          <p:nvSpPr>
            <p:cNvPr id="27" name="Rectangle 26"/>
            <p:cNvSpPr/>
            <p:nvPr/>
          </p:nvSpPr>
          <p:spPr bwMode="auto">
            <a:xfrm>
              <a:off x="5554133" y="5645256"/>
              <a:ext cx="3420533" cy="830997"/>
            </a:xfrm>
            <a:prstGeom prst="rect">
              <a:avLst/>
            </a:prstGeom>
            <a:noFill/>
            <a:ln>
              <a:solidFill>
                <a:srgbClr val="FFFFFF"/>
              </a:solidFill>
            </a:ln>
          </p:spPr>
          <p:txBody>
            <a:bodyPr wrap="square">
              <a:spAutoFit/>
            </a:bodyPr>
            <a:lstStyle/>
            <a:p>
              <a:pPr>
                <a:defRPr/>
              </a:pPr>
              <a:r>
                <a:rPr lang="en-GB" sz="1600" b="1" dirty="0" smtClean="0">
                  <a:solidFill>
                    <a:srgbClr val="800000"/>
                  </a:solidFill>
                </a:rPr>
                <a:t>STATUS:</a:t>
              </a:r>
              <a:r>
                <a:rPr lang="en-GB" sz="1600" b="0" dirty="0" smtClean="0"/>
                <a:t> ULB </a:t>
              </a:r>
              <a:r>
                <a:rPr lang="en-GB" sz="1600" b="0" dirty="0" err="1" smtClean="0"/>
                <a:t>NaI</a:t>
              </a:r>
              <a:r>
                <a:rPr lang="en-GB" sz="1600" b="0" dirty="0" smtClean="0"/>
                <a:t> (Tl) </a:t>
              </a:r>
              <a:r>
                <a:rPr lang="en-GB" sz="1600" dirty="0" smtClean="0"/>
                <a:t>detector array assembly, characterisation &amp; operation prior to installation at the South </a:t>
              </a:r>
              <a:r>
                <a:rPr lang="en-GB" sz="1600" dirty="0"/>
                <a:t>P</a:t>
              </a:r>
              <a:r>
                <a:rPr lang="en-GB" sz="1600" dirty="0" smtClean="0"/>
                <a:t>ole.</a:t>
              </a:r>
              <a:endParaRPr lang="en-US" sz="1600" b="0" dirty="0"/>
            </a:p>
          </p:txBody>
        </p:sp>
        <p:sp>
          <p:nvSpPr>
            <p:cNvPr id="4" name="Rectangle 3"/>
            <p:cNvSpPr/>
            <p:nvPr/>
          </p:nvSpPr>
          <p:spPr>
            <a:xfrm>
              <a:off x="636098" y="6026888"/>
              <a:ext cx="2632039" cy="307777"/>
            </a:xfrm>
            <a:prstGeom prst="rect">
              <a:avLst/>
            </a:prstGeom>
          </p:spPr>
          <p:txBody>
            <a:bodyPr wrap="square">
              <a:spAutoFit/>
            </a:bodyPr>
            <a:lstStyle/>
            <a:p>
              <a:pPr algn="r"/>
              <a:r>
                <a:rPr lang="en-GB" sz="1400" dirty="0" smtClean="0"/>
                <a:t>~18kg ULB </a:t>
              </a:r>
              <a:r>
                <a:rPr lang="en-GB" sz="1400" dirty="0" err="1" smtClean="0"/>
                <a:t>NaI</a:t>
              </a:r>
              <a:r>
                <a:rPr lang="en-GB" sz="1400" dirty="0" smtClean="0"/>
                <a:t>(</a:t>
              </a:r>
              <a:r>
                <a:rPr lang="en-GB" sz="1400" dirty="0" err="1" smtClean="0"/>
                <a:t>Tl</a:t>
              </a:r>
              <a:r>
                <a:rPr lang="en-GB" sz="1400" dirty="0" smtClean="0"/>
                <a:t>) detector units</a:t>
              </a:r>
              <a:endParaRPr lang="en-US" sz="1400" dirty="0"/>
            </a:p>
          </p:txBody>
        </p:sp>
      </p:grpSp>
      <p:sp>
        <p:nvSpPr>
          <p:cNvPr id="33" name="Rectangle 32"/>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203652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3-17 at 19.38.5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9866" y="1269998"/>
            <a:ext cx="2861676" cy="2982409"/>
          </a:xfrm>
          <a:prstGeom prst="rect">
            <a:avLst/>
          </a:prstGeom>
        </p:spPr>
      </p:pic>
      <p:pic>
        <p:nvPicPr>
          <p:cNvPr id="43" name="Picture 42" descr="Screen Shot 2015-03-13 at 14.23.45.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882209" y="1371534"/>
            <a:ext cx="1822204" cy="1288631"/>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
        <p:nvSpPr>
          <p:cNvPr id="22" name="Content Placeholder 2"/>
          <p:cNvSpPr txBox="1">
            <a:spLocks/>
          </p:cNvSpPr>
          <p:nvPr/>
        </p:nvSpPr>
        <p:spPr bwMode="auto">
          <a:xfrm>
            <a:off x="-97620" y="907523"/>
            <a:ext cx="9004554" cy="972077"/>
          </a:xfrm>
          <a:prstGeom prst="rect">
            <a:avLst/>
          </a:prstGeom>
          <a:noFill/>
          <a:ln w="12700">
            <a:noFill/>
            <a:miter lim="800000"/>
            <a:headEnd/>
            <a:tailEnd/>
          </a:ln>
        </p:spPr>
        <p:txBody>
          <a:bodyPr lIns="90487" tIns="44450" rIns="90487" bIns="44450">
            <a:prstTxWarp prst="textNoShape">
              <a:avLst/>
            </a:prstTxWarp>
          </a:bodyPr>
          <a:lstStyle/>
          <a:p>
            <a:pPr marL="341313" indent="-341313">
              <a:spcBef>
                <a:spcPct val="20000"/>
              </a:spcBef>
              <a:defRPr/>
            </a:pPr>
            <a:r>
              <a:rPr lang="en-US" sz="1600" b="0" kern="0" dirty="0">
                <a:latin typeface="Arial"/>
                <a:ea typeface="ＭＳ Ｐゴシック" pitchFamily="-65" charset="-128"/>
                <a:cs typeface="Arial"/>
              </a:rPr>
              <a:t>      </a:t>
            </a:r>
            <a:r>
              <a:rPr lang="en-US" sz="1600" kern="0" dirty="0" smtClean="0">
                <a:latin typeface="Arial"/>
                <a:ea typeface="ＭＳ Ｐゴシック" pitchFamily="-65" charset="-128"/>
                <a:cs typeface="Arial"/>
              </a:rPr>
              <a:t>Growing suite (‘BUGS’) of Ultra-</a:t>
            </a:r>
            <a:r>
              <a:rPr lang="en-US" sz="1600" kern="0" dirty="0">
                <a:latin typeface="Arial"/>
                <a:ea typeface="ＭＳ Ｐゴシック" pitchFamily="-65" charset="-128"/>
                <a:cs typeface="Arial"/>
              </a:rPr>
              <a:t>L</a:t>
            </a:r>
            <a:r>
              <a:rPr lang="en-US" sz="1600" kern="0" dirty="0" smtClean="0">
                <a:latin typeface="Arial"/>
                <a:ea typeface="ＭＳ Ｐゴシック" pitchFamily="-65" charset="-128"/>
                <a:cs typeface="Arial"/>
              </a:rPr>
              <a:t>ow-Background germanium detector systems to </a:t>
            </a:r>
            <a:r>
              <a:rPr lang="en-US" sz="1600" kern="0" dirty="0">
                <a:latin typeface="Arial"/>
                <a:ea typeface="ＭＳ Ｐゴシック" pitchFamily="-65" charset="-128"/>
                <a:cs typeface="Arial"/>
              </a:rPr>
              <a:t>support </a:t>
            </a:r>
            <a:r>
              <a:rPr lang="en-US" sz="1600" kern="0" dirty="0" smtClean="0">
                <a:latin typeface="Arial"/>
                <a:ea typeface="ＭＳ Ｐゴシック" pitchFamily="-65" charset="-128"/>
                <a:cs typeface="Arial"/>
              </a:rPr>
              <a:t>Dark Matter &amp; </a:t>
            </a:r>
            <a:r>
              <a:rPr lang="en-US" sz="1600" kern="0" dirty="0">
                <a:latin typeface="Arial"/>
                <a:ea typeface="ＭＳ Ｐゴシック" pitchFamily="-65" charset="-128"/>
                <a:cs typeface="Arial"/>
              </a:rPr>
              <a:t>misc ‘rare-event’ </a:t>
            </a:r>
            <a:r>
              <a:rPr lang="en-US" sz="1600" kern="0" dirty="0" smtClean="0">
                <a:latin typeface="Arial"/>
                <a:ea typeface="ＭＳ Ｐゴシック" pitchFamily="-65" charset="-128"/>
                <a:cs typeface="Arial"/>
              </a:rPr>
              <a:t>studies…</a:t>
            </a:r>
            <a:endParaRPr lang="en-US" sz="1600" kern="0" dirty="0">
              <a:latin typeface="Arial"/>
              <a:ea typeface="ＭＳ Ｐゴシック" pitchFamily="-65" charset="-128"/>
              <a:cs typeface="Arial"/>
            </a:endParaRPr>
          </a:p>
        </p:txBody>
      </p:sp>
      <p:grpSp>
        <p:nvGrpSpPr>
          <p:cNvPr id="6" name="Group 5"/>
          <p:cNvGrpSpPr/>
          <p:nvPr/>
        </p:nvGrpSpPr>
        <p:grpSpPr>
          <a:xfrm>
            <a:off x="6800747" y="1364781"/>
            <a:ext cx="795507" cy="1768596"/>
            <a:chOff x="4349618" y="4706910"/>
            <a:chExt cx="612367" cy="1210092"/>
          </a:xfrm>
        </p:grpSpPr>
        <p:sp>
          <p:nvSpPr>
            <p:cNvPr id="5" name="Rectangle 4"/>
            <p:cNvSpPr/>
            <p:nvPr/>
          </p:nvSpPr>
          <p:spPr>
            <a:xfrm>
              <a:off x="4400414" y="4706910"/>
              <a:ext cx="441146" cy="215444"/>
            </a:xfrm>
            <a:prstGeom prst="rect">
              <a:avLst/>
            </a:prstGeom>
            <a:ln>
              <a:noFill/>
            </a:ln>
          </p:spPr>
          <p:txBody>
            <a:bodyPr wrap="none">
              <a:spAutoFit/>
            </a:bodyPr>
            <a:lstStyle/>
            <a:p>
              <a:r>
                <a:rPr lang="en-GB" sz="800" dirty="0" err="1" smtClean="0">
                  <a:solidFill>
                    <a:srgbClr val="7F7F7F"/>
                  </a:solidFill>
                  <a:latin typeface="Arial"/>
                  <a:cs typeface="Arial"/>
                </a:rPr>
                <a:t>Ortec</a:t>
              </a:r>
              <a:endParaRPr lang="en-US" sz="800" dirty="0">
                <a:solidFill>
                  <a:srgbClr val="7F7F7F"/>
                </a:solidFill>
              </a:endParaRPr>
            </a:p>
          </p:txBody>
        </p:sp>
        <p:sp>
          <p:nvSpPr>
            <p:cNvPr id="23" name="Rectangle 22"/>
            <p:cNvSpPr/>
            <p:nvPr/>
          </p:nvSpPr>
          <p:spPr>
            <a:xfrm>
              <a:off x="4349618" y="5701558"/>
              <a:ext cx="612367" cy="215444"/>
            </a:xfrm>
            <a:prstGeom prst="rect">
              <a:avLst/>
            </a:prstGeom>
            <a:ln>
              <a:noFill/>
            </a:ln>
          </p:spPr>
          <p:txBody>
            <a:bodyPr wrap="none">
              <a:spAutoFit/>
            </a:bodyPr>
            <a:lstStyle/>
            <a:p>
              <a:r>
                <a:rPr lang="en-GB" sz="800" dirty="0" smtClean="0">
                  <a:solidFill>
                    <a:srgbClr val="7F7F7F"/>
                  </a:solidFill>
                  <a:latin typeface="Arial"/>
                  <a:cs typeface="Arial"/>
                </a:rPr>
                <a:t>Canberra</a:t>
              </a:r>
              <a:endParaRPr lang="en-US" sz="800" dirty="0">
                <a:solidFill>
                  <a:srgbClr val="7F7F7F"/>
                </a:solidFill>
              </a:endParaRPr>
            </a:p>
          </p:txBody>
        </p:sp>
      </p:grpSp>
      <p:grpSp>
        <p:nvGrpSpPr>
          <p:cNvPr id="2" name="Group 16"/>
          <p:cNvGrpSpPr>
            <a:grpSpLocks/>
          </p:cNvGrpSpPr>
          <p:nvPr/>
        </p:nvGrpSpPr>
        <p:grpSpPr bwMode="auto">
          <a:xfrm>
            <a:off x="6789151" y="5571509"/>
            <a:ext cx="3978124" cy="607672"/>
            <a:chOff x="2668588" y="3016250"/>
            <a:chExt cx="3977947" cy="607269"/>
          </a:xfrm>
        </p:grpSpPr>
        <p:sp>
          <p:nvSpPr>
            <p:cNvPr id="39" name="Rectangle 5"/>
            <p:cNvSpPr>
              <a:spLocks noChangeArrowheads="1"/>
            </p:cNvSpPr>
            <p:nvPr/>
          </p:nvSpPr>
          <p:spPr bwMode="auto">
            <a:xfrm>
              <a:off x="6461125" y="3254375"/>
              <a:ext cx="185410" cy="369144"/>
            </a:xfrm>
            <a:prstGeom prst="rect">
              <a:avLst/>
            </a:prstGeom>
            <a:noFill/>
            <a:ln w="9525">
              <a:noFill/>
              <a:miter lim="800000"/>
              <a:headEnd/>
              <a:tailEnd/>
            </a:ln>
          </p:spPr>
          <p:txBody>
            <a:bodyPr wrap="none">
              <a:prstTxWarp prst="textNoShape">
                <a:avLst/>
              </a:prstTxWarp>
              <a:spAutoFit/>
            </a:bodyPr>
            <a:lstStyle/>
            <a:p>
              <a:endParaRPr lang="en-US" sz="1800" dirty="0">
                <a:ea typeface="Arial" charset="0"/>
                <a:cs typeface="Arial" charset="0"/>
              </a:endParaRPr>
            </a:p>
          </p:txBody>
        </p:sp>
        <p:sp>
          <p:nvSpPr>
            <p:cNvPr id="40" name="Rectangle 6"/>
            <p:cNvSpPr>
              <a:spLocks noChangeArrowheads="1"/>
            </p:cNvSpPr>
            <p:nvPr/>
          </p:nvSpPr>
          <p:spPr bwMode="auto">
            <a:xfrm>
              <a:off x="2668588" y="3016250"/>
              <a:ext cx="185410" cy="369144"/>
            </a:xfrm>
            <a:prstGeom prst="rect">
              <a:avLst/>
            </a:prstGeom>
            <a:noFill/>
            <a:ln w="9525">
              <a:noFill/>
              <a:miter lim="800000"/>
              <a:headEnd/>
              <a:tailEnd/>
            </a:ln>
          </p:spPr>
          <p:txBody>
            <a:bodyPr wrap="none">
              <a:prstTxWarp prst="textNoShape">
                <a:avLst/>
              </a:prstTxWarp>
              <a:spAutoFit/>
            </a:bodyPr>
            <a:lstStyle/>
            <a:p>
              <a:endParaRPr lang="en-US" sz="1800" dirty="0">
                <a:ea typeface="Arial" charset="0"/>
                <a:cs typeface="Arial" charset="0"/>
              </a:endParaRPr>
            </a:p>
          </p:txBody>
        </p:sp>
      </p:grpSp>
      <p:sp>
        <p:nvSpPr>
          <p:cNvPr id="56" name="Rectangle 9"/>
          <p:cNvSpPr>
            <a:spLocks noChangeArrowheads="1"/>
          </p:cNvSpPr>
          <p:nvPr/>
        </p:nvSpPr>
        <p:spPr bwMode="auto">
          <a:xfrm>
            <a:off x="346729" y="2124594"/>
            <a:ext cx="5474469" cy="369332"/>
          </a:xfrm>
          <a:prstGeom prst="rect">
            <a:avLst/>
          </a:prstGeom>
          <a:noFill/>
          <a:ln w="9525">
            <a:noFill/>
            <a:miter lim="800000"/>
            <a:headEnd/>
            <a:tailEnd/>
          </a:ln>
        </p:spPr>
        <p:txBody>
          <a:bodyPr>
            <a:prstTxWarp prst="textNoShape">
              <a:avLst/>
            </a:prstTxWarp>
            <a:spAutoFit/>
          </a:bodyPr>
          <a:lstStyle/>
          <a:p>
            <a:endParaRPr lang="fr-FR" b="0" dirty="0">
              <a:latin typeface="Comic Sans MS" charset="0"/>
              <a:ea typeface="Comic Sans MS" charset="0"/>
              <a:cs typeface="Comic Sans MS" charset="0"/>
            </a:endParaRPr>
          </a:p>
        </p:txBody>
      </p:sp>
      <p:pic>
        <p:nvPicPr>
          <p:cNvPr id="3" name="Picture 2" descr="P102069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629" y="1552451"/>
            <a:ext cx="3254091" cy="2189816"/>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
        <p:nvSpPr>
          <p:cNvPr id="45" name="Rectangle 3"/>
          <p:cNvSpPr>
            <a:spLocks noChangeArrowheads="1"/>
          </p:cNvSpPr>
          <p:nvPr/>
        </p:nvSpPr>
        <p:spPr bwMode="auto">
          <a:xfrm>
            <a:off x="139761" y="4007856"/>
            <a:ext cx="3348505" cy="2308324"/>
          </a:xfrm>
          <a:prstGeom prst="rect">
            <a:avLst/>
          </a:prstGeom>
          <a:noFill/>
          <a:ln w="9525">
            <a:noFill/>
            <a:miter lim="800000"/>
            <a:headEnd/>
            <a:tailEnd/>
          </a:ln>
        </p:spPr>
        <p:txBody>
          <a:bodyPr wrap="square">
            <a:prstTxWarp prst="textNoShape">
              <a:avLst/>
            </a:prstTxWarp>
            <a:spAutoFit/>
          </a:bodyPr>
          <a:lstStyle/>
          <a:p>
            <a:r>
              <a:rPr lang="en-GB" sz="1600" dirty="0" smtClean="0">
                <a:latin typeface="Arial"/>
                <a:cs typeface="Arial"/>
              </a:rPr>
              <a:t>Ultra Low background counting</a:t>
            </a:r>
          </a:p>
          <a:p>
            <a:r>
              <a:rPr lang="en-GB" sz="1600" dirty="0" smtClean="0">
                <a:latin typeface="Arial"/>
                <a:cs typeface="Arial"/>
              </a:rPr>
              <a:t>studies supporting </a:t>
            </a:r>
            <a:r>
              <a:rPr lang="en-GB" sz="1600" dirty="0">
                <a:latin typeface="Arial"/>
                <a:cs typeface="Arial"/>
              </a:rPr>
              <a:t>UK </a:t>
            </a:r>
            <a:r>
              <a:rPr lang="en-GB" sz="1600" dirty="0" smtClean="0">
                <a:latin typeface="Arial"/>
                <a:cs typeface="Arial"/>
              </a:rPr>
              <a:t>DM (</a:t>
            </a:r>
            <a:r>
              <a:rPr lang="en-GB" sz="1600" b="1" dirty="0" smtClean="0">
                <a:solidFill>
                  <a:schemeClr val="accent2"/>
                </a:solidFill>
                <a:latin typeface="Arial"/>
                <a:cs typeface="Arial"/>
              </a:rPr>
              <a:t>LZ</a:t>
            </a:r>
            <a:r>
              <a:rPr lang="en-GB" sz="1600" dirty="0" smtClean="0">
                <a:latin typeface="Arial"/>
                <a:cs typeface="Arial"/>
              </a:rPr>
              <a:t>)</a:t>
            </a:r>
          </a:p>
          <a:p>
            <a:r>
              <a:rPr lang="en-GB" sz="1600" dirty="0" smtClean="0">
                <a:latin typeface="Arial"/>
                <a:cs typeface="Arial"/>
              </a:rPr>
              <a:t>&amp; </a:t>
            </a:r>
            <a:r>
              <a:rPr lang="en-GB" sz="1600" dirty="0">
                <a:latin typeface="Arial"/>
                <a:cs typeface="Arial"/>
              </a:rPr>
              <a:t>0nuBB communities. </a:t>
            </a:r>
            <a:endParaRPr lang="en-GB" sz="1600" b="1" dirty="0">
              <a:latin typeface="Arial"/>
              <a:cs typeface="Arial"/>
            </a:endParaRPr>
          </a:p>
          <a:p>
            <a:endParaRPr lang="en-GB" sz="800" b="0" dirty="0" smtClean="0">
              <a:latin typeface="Arial"/>
              <a:cs typeface="Arial"/>
            </a:endParaRPr>
          </a:p>
          <a:p>
            <a:r>
              <a:rPr lang="en-GB" sz="1600" b="0" dirty="0" smtClean="0">
                <a:latin typeface="Arial"/>
                <a:cs typeface="Arial"/>
              </a:rPr>
              <a:t>Now </a:t>
            </a:r>
            <a:r>
              <a:rPr lang="en-GB" sz="1600" b="1" dirty="0" smtClean="0">
                <a:latin typeface="Arial"/>
                <a:cs typeface="Arial"/>
              </a:rPr>
              <a:t>EXPANDING</a:t>
            </a:r>
            <a:r>
              <a:rPr lang="en-GB" sz="1600" dirty="0" smtClean="0">
                <a:latin typeface="Arial"/>
                <a:cs typeface="Arial"/>
              </a:rPr>
              <a:t> </a:t>
            </a:r>
            <a:r>
              <a:rPr lang="en-GB" sz="1600" b="0" dirty="0" smtClean="0">
                <a:latin typeface="Arial"/>
                <a:cs typeface="Arial"/>
              </a:rPr>
              <a:t>low </a:t>
            </a:r>
            <a:r>
              <a:rPr lang="en-GB" sz="1600" dirty="0" smtClean="0">
                <a:latin typeface="Arial"/>
                <a:cs typeface="Arial"/>
              </a:rPr>
              <a:t>BG </a:t>
            </a:r>
          </a:p>
          <a:p>
            <a:r>
              <a:rPr lang="en-GB" sz="1600" b="0" dirty="0" smtClean="0">
                <a:latin typeface="Arial"/>
                <a:cs typeface="Arial"/>
              </a:rPr>
              <a:t>counting capabilities to meet </a:t>
            </a:r>
          </a:p>
          <a:p>
            <a:r>
              <a:rPr lang="en-GB" sz="1600" b="0" dirty="0" smtClean="0">
                <a:latin typeface="Arial"/>
                <a:cs typeface="Arial"/>
              </a:rPr>
              <a:t>international demand.</a:t>
            </a:r>
          </a:p>
          <a:p>
            <a:endParaRPr lang="en-GB" sz="800" dirty="0">
              <a:latin typeface="Arial"/>
              <a:cs typeface="Arial"/>
            </a:endParaRPr>
          </a:p>
          <a:p>
            <a:r>
              <a:rPr lang="en-GB" sz="1600" b="0" dirty="0" smtClean="0">
                <a:latin typeface="Arial"/>
                <a:cs typeface="Arial"/>
              </a:rPr>
              <a:t>Working in collaboration with </a:t>
            </a:r>
          </a:p>
          <a:p>
            <a:r>
              <a:rPr lang="en-GB" sz="1600" b="0" dirty="0" smtClean="0">
                <a:latin typeface="Arial"/>
                <a:cs typeface="Arial"/>
              </a:rPr>
              <a:t>UCL, Oxford</a:t>
            </a:r>
            <a:r>
              <a:rPr lang="en-GB" sz="1600" dirty="0" smtClean="0">
                <a:latin typeface="Arial"/>
                <a:cs typeface="Arial"/>
              </a:rPr>
              <a:t>, STFC-RAL</a:t>
            </a:r>
            <a:endParaRPr lang="en-GB" sz="1600" b="0" dirty="0">
              <a:latin typeface="Arial"/>
              <a:cs typeface="Arial"/>
            </a:endParaRPr>
          </a:p>
        </p:txBody>
      </p:sp>
      <p:sp>
        <p:nvSpPr>
          <p:cNvPr id="4" name="Title 3"/>
          <p:cNvSpPr>
            <a:spLocks noGrp="1"/>
          </p:cNvSpPr>
          <p:nvPr>
            <p:ph type="title"/>
          </p:nvPr>
        </p:nvSpPr>
        <p:spPr>
          <a:xfrm>
            <a:off x="575731" y="173040"/>
            <a:ext cx="8229600" cy="717550"/>
          </a:xfrm>
        </p:spPr>
        <p:txBody>
          <a:bodyPr>
            <a:normAutofit fontScale="90000"/>
          </a:bodyPr>
          <a:lstStyle/>
          <a:p>
            <a:r>
              <a:rPr lang="en-US" b="1" dirty="0" smtClean="0">
                <a:solidFill>
                  <a:srgbClr val="000090"/>
                </a:solidFill>
                <a:latin typeface="Arial" pitchFamily="-109" charset="0"/>
                <a:ea typeface="ＭＳ Ｐゴシック" pitchFamily="-109" charset="-128"/>
                <a:cs typeface="ＭＳ Ｐゴシック" pitchFamily="-109" charset="-128"/>
              </a:rPr>
              <a:t>ULB Material Screening</a:t>
            </a:r>
            <a:endParaRPr lang="en-US" dirty="0">
              <a:solidFill>
                <a:srgbClr val="000090"/>
              </a:solidFill>
            </a:endParaRPr>
          </a:p>
        </p:txBody>
      </p:sp>
      <p:pic>
        <p:nvPicPr>
          <p:cNvPr id="46" name="Picture 45" descr="Screen Shot 2013-07-24 at 09.28.1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0799"/>
            <a:ext cx="1515299" cy="924456"/>
          </a:xfrm>
          <a:prstGeom prst="rect">
            <a:avLst/>
          </a:prstGeom>
        </p:spPr>
      </p:pic>
      <p:sp>
        <p:nvSpPr>
          <p:cNvPr id="27" name="Rectangle 26"/>
          <p:cNvSpPr/>
          <p:nvPr/>
        </p:nvSpPr>
        <p:spPr>
          <a:xfrm>
            <a:off x="1202274" y="2816146"/>
            <a:ext cx="2097248" cy="646331"/>
          </a:xfrm>
          <a:prstGeom prst="rect">
            <a:avLst/>
          </a:prstGeom>
        </p:spPr>
        <p:txBody>
          <a:bodyPr wrap="square">
            <a:spAutoFit/>
          </a:bodyPr>
          <a:lstStyle/>
          <a:p>
            <a:pPr algn="r"/>
            <a:r>
              <a:rPr lang="en-US" sz="1200" b="0" kern="0" dirty="0" smtClean="0">
                <a:solidFill>
                  <a:schemeClr val="bg1"/>
                </a:solidFill>
                <a:latin typeface="Arial"/>
                <a:ea typeface="ＭＳ Ｐゴシック" pitchFamily="-65" charset="-128"/>
                <a:cs typeface="Arial"/>
              </a:rPr>
              <a:t> </a:t>
            </a:r>
          </a:p>
          <a:p>
            <a:pPr algn="r"/>
            <a:r>
              <a:rPr lang="en-US" sz="1200" b="0" kern="0" dirty="0" err="1" smtClean="0">
                <a:solidFill>
                  <a:schemeClr val="bg1"/>
                </a:solidFill>
                <a:latin typeface="Arial"/>
                <a:ea typeface="ＭＳ Ｐゴシック" pitchFamily="-65" charset="-128"/>
                <a:cs typeface="Arial"/>
              </a:rPr>
              <a:t>Boulby</a:t>
            </a:r>
            <a:r>
              <a:rPr lang="en-US" sz="1200" b="0" kern="0" dirty="0" smtClean="0">
                <a:solidFill>
                  <a:schemeClr val="bg1"/>
                </a:solidFill>
                <a:latin typeface="Arial"/>
                <a:ea typeface="ＭＳ Ｐゴシック" pitchFamily="-65" charset="-128"/>
                <a:cs typeface="Arial"/>
              </a:rPr>
              <a:t> Underground Germanium Suite (BUGS)</a:t>
            </a:r>
            <a:endParaRPr lang="en-US" sz="1200" dirty="0">
              <a:solidFill>
                <a:schemeClr val="bg1"/>
              </a:solidFill>
            </a:endParaRPr>
          </a:p>
        </p:txBody>
      </p:sp>
      <p:pic>
        <p:nvPicPr>
          <p:cNvPr id="33" name="Picture 32" descr="P1020718.jpg"/>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112933" y="4436533"/>
            <a:ext cx="2821062" cy="2048934"/>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
        <p:nvSpPr>
          <p:cNvPr id="30" name="Rectangle 29"/>
          <p:cNvSpPr/>
          <p:nvPr/>
        </p:nvSpPr>
        <p:spPr>
          <a:xfrm>
            <a:off x="147782" y="6447008"/>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
        <p:nvSpPr>
          <p:cNvPr id="44" name="Rectangle 43"/>
          <p:cNvSpPr/>
          <p:nvPr/>
        </p:nvSpPr>
        <p:spPr>
          <a:xfrm>
            <a:off x="3910385" y="1404386"/>
            <a:ext cx="1863883" cy="461665"/>
          </a:xfrm>
          <a:prstGeom prst="rect">
            <a:avLst/>
          </a:prstGeom>
        </p:spPr>
        <p:txBody>
          <a:bodyPr wrap="square">
            <a:spAutoFit/>
          </a:bodyPr>
          <a:lstStyle/>
          <a:p>
            <a:r>
              <a:rPr lang="en-US" sz="1200" b="0" kern="0" dirty="0">
                <a:solidFill>
                  <a:schemeClr val="bg1"/>
                </a:solidFill>
                <a:latin typeface="Arial"/>
                <a:ea typeface="ＭＳ Ｐゴシック" pitchFamily="-65" charset="-128"/>
                <a:cs typeface="Arial"/>
              </a:rPr>
              <a:t>Activity testing </a:t>
            </a:r>
            <a:r>
              <a:rPr lang="en-US" sz="1200" kern="0" dirty="0">
                <a:solidFill>
                  <a:schemeClr val="bg1"/>
                </a:solidFill>
                <a:latin typeface="Arial"/>
                <a:ea typeface="ＭＳ Ｐゴシック" pitchFamily="-65" charset="-128"/>
                <a:cs typeface="Arial"/>
              </a:rPr>
              <a:t>s</a:t>
            </a:r>
            <a:r>
              <a:rPr lang="en-US" sz="1200" b="0" kern="0" dirty="0" smtClean="0">
                <a:solidFill>
                  <a:schemeClr val="bg1"/>
                </a:solidFill>
                <a:latin typeface="Arial"/>
                <a:ea typeface="ＭＳ Ｐゴシック" pitchFamily="-65" charset="-128"/>
                <a:cs typeface="Arial"/>
              </a:rPr>
              <a:t>teel samples</a:t>
            </a:r>
            <a:endParaRPr lang="en-US" sz="1200" dirty="0">
              <a:solidFill>
                <a:schemeClr val="bg1"/>
              </a:solidFill>
            </a:endParaRPr>
          </a:p>
        </p:txBody>
      </p:sp>
      <p:sp>
        <p:nvSpPr>
          <p:cNvPr id="47" name="Rectangle 46"/>
          <p:cNvSpPr/>
          <p:nvPr/>
        </p:nvSpPr>
        <p:spPr>
          <a:xfrm>
            <a:off x="3543549" y="2680449"/>
            <a:ext cx="2620189" cy="738664"/>
          </a:xfrm>
          <a:prstGeom prst="rect">
            <a:avLst/>
          </a:prstGeom>
          <a:solidFill>
            <a:srgbClr val="FFFFFF"/>
          </a:solidFill>
        </p:spPr>
        <p:txBody>
          <a:bodyPr wrap="square">
            <a:spAutoFit/>
          </a:bodyPr>
          <a:lstStyle/>
          <a:p>
            <a:r>
              <a:rPr lang="en-US" sz="1400" kern="0" dirty="0" smtClean="0">
                <a:latin typeface="Wingdings"/>
                <a:ea typeface="Wingdings"/>
                <a:cs typeface="Wingdings"/>
                <a:sym typeface="Wingdings"/>
              </a:rPr>
              <a:t></a:t>
            </a:r>
            <a:r>
              <a:rPr lang="en-US" sz="1400" kern="0" dirty="0">
                <a:latin typeface="Arial"/>
                <a:ea typeface="ＭＳ Ｐゴシック" pitchFamily="-65" charset="-128"/>
                <a:cs typeface="Arial"/>
                <a:sym typeface="Wingdings"/>
              </a:rPr>
              <a:t> </a:t>
            </a:r>
            <a:r>
              <a:rPr lang="en-US" sz="1400" kern="0" dirty="0" err="1" smtClean="0">
                <a:latin typeface="Arial"/>
                <a:ea typeface="ＭＳ Ｐゴシック" pitchFamily="-65" charset="-128"/>
                <a:cs typeface="Arial"/>
              </a:rPr>
              <a:t>Ortec</a:t>
            </a:r>
            <a:r>
              <a:rPr lang="en-US" sz="1400" b="0" kern="0" dirty="0" smtClean="0">
                <a:latin typeface="Arial"/>
                <a:ea typeface="ＭＳ Ｐゴシック" pitchFamily="-65" charset="-128"/>
                <a:cs typeface="Arial"/>
              </a:rPr>
              <a:t> 2kg Coax </a:t>
            </a:r>
            <a:r>
              <a:rPr lang="en-US" sz="1400" b="0" kern="0" dirty="0">
                <a:latin typeface="Arial"/>
                <a:ea typeface="ＭＳ Ｐゴシック" pitchFamily="-65" charset="-128"/>
                <a:cs typeface="Arial"/>
              </a:rPr>
              <a:t>(90% </a:t>
            </a:r>
            <a:r>
              <a:rPr lang="en-US" sz="1400" b="0" kern="0" dirty="0" err="1" smtClean="0">
                <a:latin typeface="Arial"/>
                <a:ea typeface="ＭＳ Ｐゴシック" pitchFamily="-65" charset="-128"/>
                <a:cs typeface="Arial"/>
              </a:rPr>
              <a:t>eff</a:t>
            </a:r>
            <a:r>
              <a:rPr lang="en-US" sz="1400" b="0" kern="0" dirty="0" smtClean="0">
                <a:latin typeface="Arial"/>
                <a:ea typeface="ＭＳ Ｐゴシック" pitchFamily="-65" charset="-128"/>
                <a:cs typeface="Arial"/>
              </a:rPr>
              <a:t>).</a:t>
            </a:r>
          </a:p>
          <a:p>
            <a:r>
              <a:rPr lang="en-US" sz="1400" kern="0" dirty="0">
                <a:latin typeface="Wingdings"/>
                <a:ea typeface="Wingdings"/>
                <a:cs typeface="Wingdings"/>
                <a:sym typeface="Wingdings"/>
              </a:rPr>
              <a:t></a:t>
            </a:r>
            <a:r>
              <a:rPr lang="en-US" sz="1400" kern="0" dirty="0">
                <a:latin typeface="Arial"/>
                <a:ea typeface="ＭＳ Ｐゴシック" pitchFamily="-65" charset="-128"/>
                <a:cs typeface="Arial"/>
                <a:sym typeface="Wingdings"/>
              </a:rPr>
              <a:t> </a:t>
            </a:r>
            <a:r>
              <a:rPr lang="en-US" sz="1400" kern="0" dirty="0" smtClean="0">
                <a:latin typeface="Arial"/>
                <a:ea typeface="ＭＳ Ｐゴシック" pitchFamily="-65" charset="-128"/>
                <a:cs typeface="Arial"/>
                <a:sym typeface="Wingdings"/>
              </a:rPr>
              <a:t>2 </a:t>
            </a:r>
            <a:r>
              <a:rPr lang="en-US" sz="1400" b="0" kern="0" dirty="0" smtClean="0">
                <a:latin typeface="Arial"/>
                <a:ea typeface="ＭＳ Ｐゴシック" pitchFamily="-65" charset="-128"/>
                <a:cs typeface="Arial"/>
              </a:rPr>
              <a:t>Canberra </a:t>
            </a:r>
            <a:r>
              <a:rPr lang="en-US" sz="1400" b="0" kern="0" dirty="0" err="1" smtClean="0">
                <a:latin typeface="Arial"/>
                <a:ea typeface="ＭＳ Ｐゴシック" pitchFamily="-65" charset="-128"/>
                <a:cs typeface="Arial"/>
              </a:rPr>
              <a:t>BEGe</a:t>
            </a:r>
            <a:r>
              <a:rPr lang="en-US" sz="1400" b="0" kern="0" dirty="0" smtClean="0">
                <a:latin typeface="Arial"/>
                <a:ea typeface="ＭＳ Ｐゴシック" pitchFamily="-65" charset="-128"/>
                <a:cs typeface="Arial"/>
              </a:rPr>
              <a:t> detectors </a:t>
            </a:r>
          </a:p>
          <a:p>
            <a:r>
              <a:rPr lang="en-US" sz="1400" kern="0" dirty="0" smtClean="0">
                <a:latin typeface="Wingdings"/>
                <a:ea typeface="Wingdings"/>
                <a:cs typeface="Wingdings"/>
                <a:sym typeface="Wingdings"/>
              </a:rPr>
              <a:t></a:t>
            </a:r>
            <a:r>
              <a:rPr lang="en-US" sz="1400" kern="0" dirty="0" smtClean="0">
                <a:latin typeface="Arial"/>
                <a:ea typeface="ＭＳ Ｐゴシック" pitchFamily="-65" charset="-128"/>
                <a:cs typeface="Arial"/>
                <a:sym typeface="Wingdings"/>
              </a:rPr>
              <a:t> </a:t>
            </a:r>
            <a:r>
              <a:rPr lang="en-US" sz="1400" kern="0" dirty="0" smtClean="0">
                <a:latin typeface="Arial"/>
                <a:ea typeface="ＭＳ Ｐゴシック" pitchFamily="-65" charset="-128"/>
                <a:cs typeface="Arial"/>
              </a:rPr>
              <a:t>Canberra </a:t>
            </a:r>
            <a:r>
              <a:rPr lang="en-US" sz="1400" kern="0" dirty="0" err="1" smtClean="0">
                <a:latin typeface="Arial"/>
                <a:ea typeface="ＭＳ Ｐゴシック" pitchFamily="-65" charset="-128"/>
                <a:cs typeface="Arial"/>
              </a:rPr>
              <a:t>SAGe</a:t>
            </a:r>
            <a:r>
              <a:rPr lang="en-US" sz="1400" kern="0" dirty="0" smtClean="0">
                <a:latin typeface="Arial"/>
                <a:ea typeface="ＭＳ Ｐゴシック" pitchFamily="-65" charset="-128"/>
                <a:cs typeface="Arial"/>
              </a:rPr>
              <a:t> Well-type</a:t>
            </a:r>
          </a:p>
        </p:txBody>
      </p:sp>
      <p:sp>
        <p:nvSpPr>
          <p:cNvPr id="34" name="Rectangle 33"/>
          <p:cNvSpPr/>
          <p:nvPr/>
        </p:nvSpPr>
        <p:spPr>
          <a:xfrm>
            <a:off x="2521407" y="5639107"/>
            <a:ext cx="817786" cy="412695"/>
          </a:xfrm>
          <a:prstGeom prst="rect">
            <a:avLst/>
          </a:prstGeom>
          <a:ln>
            <a:noFill/>
          </a:ln>
        </p:spPr>
        <p:txBody>
          <a:bodyPr wrap="none">
            <a:spAutoFit/>
          </a:bodyPr>
          <a:lstStyle/>
          <a:p>
            <a:r>
              <a:rPr lang="en-US" sz="1000" b="0" kern="0" dirty="0" smtClean="0">
                <a:solidFill>
                  <a:schemeClr val="bg1"/>
                </a:solidFill>
                <a:latin typeface="Arial"/>
                <a:ea typeface="ＭＳ Ｐゴシック" pitchFamily="-65" charset="-128"/>
                <a:cs typeface="Arial"/>
              </a:rPr>
              <a:t>LZ</a:t>
            </a:r>
          </a:p>
          <a:p>
            <a:r>
              <a:rPr lang="en-US" sz="1000" b="0" kern="0" dirty="0" smtClean="0">
                <a:solidFill>
                  <a:schemeClr val="bg1"/>
                </a:solidFill>
                <a:latin typeface="Arial"/>
                <a:ea typeface="ＭＳ Ｐゴシック" pitchFamily="-65" charset="-128"/>
                <a:cs typeface="Arial"/>
              </a:rPr>
              <a:t>LUX</a:t>
            </a:r>
            <a:r>
              <a:rPr lang="en-US" sz="1000" b="0" kern="0" dirty="0">
                <a:solidFill>
                  <a:schemeClr val="bg1"/>
                </a:solidFill>
                <a:latin typeface="Arial"/>
                <a:ea typeface="ＭＳ Ｐゴシック" pitchFamily="-65" charset="-128"/>
                <a:cs typeface="Arial"/>
              </a:rPr>
              <a:t>-ZEPLIN</a:t>
            </a:r>
            <a:endParaRPr lang="en-US" sz="1000" dirty="0">
              <a:solidFill>
                <a:schemeClr val="bg1"/>
              </a:solidFill>
            </a:endParaRPr>
          </a:p>
        </p:txBody>
      </p:sp>
      <p:sp>
        <p:nvSpPr>
          <p:cNvPr id="31" name="Rectangle 30"/>
          <p:cNvSpPr/>
          <p:nvPr/>
        </p:nvSpPr>
        <p:spPr>
          <a:xfrm>
            <a:off x="8069005" y="2092914"/>
            <a:ext cx="770198" cy="338554"/>
          </a:xfrm>
          <a:prstGeom prst="rect">
            <a:avLst/>
          </a:prstGeom>
          <a:ln>
            <a:noFill/>
          </a:ln>
        </p:spPr>
        <p:txBody>
          <a:bodyPr wrap="square">
            <a:spAutoFit/>
          </a:bodyPr>
          <a:lstStyle/>
          <a:p>
            <a:pPr algn="r"/>
            <a:r>
              <a:rPr lang="en-GB" sz="800" dirty="0" smtClean="0">
                <a:solidFill>
                  <a:srgbClr val="7F7F7F"/>
                </a:solidFill>
                <a:latin typeface="Arial"/>
                <a:cs typeface="Arial"/>
              </a:rPr>
              <a:t>Background Spectra</a:t>
            </a:r>
            <a:endParaRPr lang="en-US" sz="800" dirty="0">
              <a:solidFill>
                <a:srgbClr val="7F7F7F"/>
              </a:solidFill>
            </a:endParaRPr>
          </a:p>
        </p:txBody>
      </p:sp>
      <p:pic>
        <p:nvPicPr>
          <p:cNvPr id="11" name="Picture 10" descr="Screen Shot 2015-03-18 at 10.15.42.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60457" y="4216401"/>
            <a:ext cx="2666210" cy="1947334"/>
          </a:xfrm>
          <a:prstGeom prst="roundRect">
            <a:avLst>
              <a:gd name="adj" fmla="val 8594"/>
            </a:avLst>
          </a:prstGeom>
          <a:solidFill>
            <a:srgbClr val="FFFFFF">
              <a:shade val="85000"/>
            </a:srgbClr>
          </a:solidFill>
          <a:ln>
            <a:solidFill>
              <a:schemeClr val="bg1">
                <a:lumMod val="75000"/>
              </a:schemeClr>
            </a:solidFill>
          </a:ln>
          <a:effectLst>
            <a:reflection blurRad="12700" stA="38000" endPos="28000" dist="5000" dir="5400000" sy="-100000" algn="bl" rotWithShape="0"/>
          </a:effectLst>
        </p:spPr>
      </p:pic>
      <p:sp>
        <p:nvSpPr>
          <p:cNvPr id="48" name="Rectangle 47"/>
          <p:cNvSpPr/>
          <p:nvPr/>
        </p:nvSpPr>
        <p:spPr>
          <a:xfrm>
            <a:off x="2590800" y="6180665"/>
            <a:ext cx="3369733" cy="584776"/>
          </a:xfrm>
          <a:prstGeom prst="rect">
            <a:avLst/>
          </a:prstGeom>
          <a:solidFill>
            <a:srgbClr val="FFFFFF"/>
          </a:solidFill>
          <a:ln>
            <a:solidFill>
              <a:schemeClr val="bg1"/>
            </a:solidFill>
          </a:ln>
        </p:spPr>
        <p:txBody>
          <a:bodyPr wrap="square">
            <a:spAutoFit/>
          </a:bodyPr>
          <a:lstStyle/>
          <a:p>
            <a:pPr algn="r"/>
            <a:r>
              <a:rPr lang="en-US" sz="1600" b="0" kern="0" dirty="0" err="1" smtClean="0">
                <a:latin typeface="Arial"/>
                <a:ea typeface="ＭＳ Ｐゴシック" pitchFamily="-65" charset="-128"/>
                <a:cs typeface="Arial"/>
              </a:rPr>
              <a:t>Boulby</a:t>
            </a:r>
            <a:r>
              <a:rPr lang="en-US" sz="1600" b="0" kern="0" dirty="0" smtClean="0">
                <a:latin typeface="Arial"/>
                <a:ea typeface="ＭＳ Ｐゴシック" pitchFamily="-65" charset="-128"/>
                <a:cs typeface="Arial"/>
              </a:rPr>
              <a:t> undertaking major role in material selection for </a:t>
            </a:r>
            <a:r>
              <a:rPr lang="en-US" sz="1600" b="1" kern="0" dirty="0" smtClean="0">
                <a:solidFill>
                  <a:srgbClr val="800000"/>
                </a:solidFill>
                <a:latin typeface="Arial"/>
                <a:ea typeface="ＭＳ Ｐゴシック" pitchFamily="-65" charset="-128"/>
                <a:cs typeface="Arial"/>
              </a:rPr>
              <a:t>LUX-ZEPLIN</a:t>
            </a:r>
            <a:r>
              <a:rPr lang="en-US" sz="1600" b="1" kern="0" dirty="0" smtClean="0">
                <a:latin typeface="Arial"/>
                <a:ea typeface="ＭＳ Ｐゴシック" pitchFamily="-65" charset="-128"/>
                <a:cs typeface="Arial"/>
              </a:rPr>
              <a:t> </a:t>
            </a:r>
            <a:endParaRPr lang="en-US" sz="1600" b="1" dirty="0"/>
          </a:p>
        </p:txBody>
      </p:sp>
      <p:grpSp>
        <p:nvGrpSpPr>
          <p:cNvPr id="13" name="Group 12"/>
          <p:cNvGrpSpPr/>
          <p:nvPr/>
        </p:nvGrpSpPr>
        <p:grpSpPr>
          <a:xfrm>
            <a:off x="2929470" y="3455679"/>
            <a:ext cx="3318936" cy="615553"/>
            <a:chOff x="3031068" y="3523411"/>
            <a:chExt cx="3318936" cy="615553"/>
          </a:xfrm>
        </p:grpSpPr>
        <p:sp>
          <p:nvSpPr>
            <p:cNvPr id="12" name="Rounded Rectangle 11"/>
            <p:cNvSpPr/>
            <p:nvPr/>
          </p:nvSpPr>
          <p:spPr>
            <a:xfrm>
              <a:off x="3098800" y="3556000"/>
              <a:ext cx="3149601" cy="558800"/>
            </a:xfrm>
            <a:prstGeom prst="roundRect">
              <a:avLst/>
            </a:prstGeom>
            <a:solidFill>
              <a:schemeClr val="accent1">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031068" y="3523411"/>
              <a:ext cx="3318936" cy="615553"/>
            </a:xfrm>
            <a:prstGeom prst="rect">
              <a:avLst/>
            </a:prstGeom>
            <a:noFill/>
          </p:spPr>
          <p:txBody>
            <a:bodyPr wrap="square">
              <a:spAutoFit/>
            </a:bodyPr>
            <a:lstStyle/>
            <a:p>
              <a:pPr algn="ctr"/>
              <a:r>
                <a:rPr lang="en-US" sz="1700" b="1" dirty="0">
                  <a:latin typeface="Arial"/>
                  <a:ea typeface="ＭＳ Ｐゴシック" charset="-128"/>
                  <a:cs typeface="Arial"/>
                </a:rPr>
                <a:t>Sensitivity down to </a:t>
              </a:r>
              <a:r>
                <a:rPr lang="en-US" sz="1700" b="1" dirty="0" smtClean="0">
                  <a:solidFill>
                    <a:srgbClr val="800000"/>
                  </a:solidFill>
                  <a:latin typeface="Arial"/>
                  <a:ea typeface="ＭＳ Ｐゴシック" charset="-128"/>
                  <a:cs typeface="Arial"/>
                </a:rPr>
                <a:t>50ppt</a:t>
              </a:r>
              <a:r>
                <a:rPr lang="en-US" sz="1700" b="1" dirty="0" smtClean="0">
                  <a:latin typeface="Arial"/>
                  <a:ea typeface="ＭＳ Ｐゴシック" charset="-128"/>
                  <a:cs typeface="Arial"/>
                </a:rPr>
                <a:t> </a:t>
              </a:r>
              <a:endParaRPr lang="en-US" sz="1700" b="1" dirty="0">
                <a:latin typeface="Arial"/>
                <a:ea typeface="ＭＳ Ｐゴシック" charset="-128"/>
                <a:cs typeface="Arial"/>
              </a:endParaRPr>
            </a:p>
            <a:p>
              <a:pPr algn="ctr"/>
              <a:r>
                <a:rPr lang="en-US" sz="1700" b="1" dirty="0">
                  <a:latin typeface="Arial"/>
                  <a:ea typeface="ＭＳ Ｐゴシック" charset="-128"/>
                  <a:cs typeface="Arial"/>
                </a:rPr>
                <a:t>U/</a:t>
              </a:r>
              <a:r>
                <a:rPr lang="en-US" sz="1700" b="1" dirty="0" err="1">
                  <a:latin typeface="Arial"/>
                  <a:ea typeface="ＭＳ Ｐゴシック" charset="-128"/>
                  <a:cs typeface="Arial"/>
                </a:rPr>
                <a:t>Th</a:t>
              </a:r>
              <a:r>
                <a:rPr lang="en-US" sz="1700" b="1" dirty="0">
                  <a:latin typeface="Arial"/>
                  <a:ea typeface="ＭＳ Ｐゴシック" charset="-128"/>
                  <a:cs typeface="Arial"/>
                </a:rPr>
                <a:t> per </a:t>
              </a:r>
              <a:r>
                <a:rPr lang="en-US" sz="1700" b="1" dirty="0" smtClean="0">
                  <a:latin typeface="Arial"/>
                  <a:ea typeface="ＭＳ Ｐゴシック" charset="-128"/>
                  <a:cs typeface="Arial"/>
                </a:rPr>
                <a:t>sample, &amp; improving</a:t>
              </a:r>
              <a:endParaRPr lang="en-US" sz="1700" b="1" dirty="0">
                <a:latin typeface="Arial"/>
                <a:cs typeface="Arial"/>
              </a:endParaRPr>
            </a:p>
          </p:txBody>
        </p:sp>
      </p:grpSp>
    </p:spTree>
    <p:extLst>
      <p:ext uri="{BB962C8B-B14F-4D97-AF65-F5344CB8AC3E}">
        <p14:creationId xmlns:p14="http://schemas.microsoft.com/office/powerpoint/2010/main" val="1398773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6789151" y="5571509"/>
            <a:ext cx="3978124" cy="607672"/>
            <a:chOff x="2668588" y="3016250"/>
            <a:chExt cx="3977947" cy="607269"/>
          </a:xfrm>
        </p:grpSpPr>
        <p:sp>
          <p:nvSpPr>
            <p:cNvPr id="39" name="Rectangle 5"/>
            <p:cNvSpPr>
              <a:spLocks noChangeArrowheads="1"/>
            </p:cNvSpPr>
            <p:nvPr/>
          </p:nvSpPr>
          <p:spPr bwMode="auto">
            <a:xfrm>
              <a:off x="6461125" y="3254375"/>
              <a:ext cx="185410" cy="369144"/>
            </a:xfrm>
            <a:prstGeom prst="rect">
              <a:avLst/>
            </a:prstGeom>
            <a:noFill/>
            <a:ln w="9525">
              <a:noFill/>
              <a:miter lim="800000"/>
              <a:headEnd/>
              <a:tailEnd/>
            </a:ln>
          </p:spPr>
          <p:txBody>
            <a:bodyPr wrap="none">
              <a:prstTxWarp prst="textNoShape">
                <a:avLst/>
              </a:prstTxWarp>
              <a:spAutoFit/>
            </a:bodyPr>
            <a:lstStyle/>
            <a:p>
              <a:endParaRPr lang="en-US" sz="1800" dirty="0">
                <a:ea typeface="Arial" charset="0"/>
                <a:cs typeface="Arial" charset="0"/>
              </a:endParaRPr>
            </a:p>
          </p:txBody>
        </p:sp>
        <p:sp>
          <p:nvSpPr>
            <p:cNvPr id="40" name="Rectangle 6"/>
            <p:cNvSpPr>
              <a:spLocks noChangeArrowheads="1"/>
            </p:cNvSpPr>
            <p:nvPr/>
          </p:nvSpPr>
          <p:spPr bwMode="auto">
            <a:xfrm>
              <a:off x="2668588" y="3016250"/>
              <a:ext cx="185410" cy="369144"/>
            </a:xfrm>
            <a:prstGeom prst="rect">
              <a:avLst/>
            </a:prstGeom>
            <a:noFill/>
            <a:ln w="9525">
              <a:noFill/>
              <a:miter lim="800000"/>
              <a:headEnd/>
              <a:tailEnd/>
            </a:ln>
          </p:spPr>
          <p:txBody>
            <a:bodyPr wrap="none">
              <a:prstTxWarp prst="textNoShape">
                <a:avLst/>
              </a:prstTxWarp>
              <a:spAutoFit/>
            </a:bodyPr>
            <a:lstStyle/>
            <a:p>
              <a:endParaRPr lang="en-US" sz="1800" dirty="0">
                <a:ea typeface="Arial" charset="0"/>
                <a:cs typeface="Arial" charset="0"/>
              </a:endParaRPr>
            </a:p>
          </p:txBody>
        </p:sp>
      </p:grpSp>
      <p:sp>
        <p:nvSpPr>
          <p:cNvPr id="4" name="Title 3"/>
          <p:cNvSpPr>
            <a:spLocks noGrp="1"/>
          </p:cNvSpPr>
          <p:nvPr>
            <p:ph type="title"/>
          </p:nvPr>
        </p:nvSpPr>
        <p:spPr>
          <a:xfrm>
            <a:off x="575731" y="173040"/>
            <a:ext cx="8229600" cy="717550"/>
          </a:xfrm>
        </p:spPr>
        <p:txBody>
          <a:bodyPr>
            <a:normAutofit fontScale="90000"/>
          </a:bodyPr>
          <a:lstStyle/>
          <a:p>
            <a:r>
              <a:rPr lang="en-US" b="1" dirty="0" smtClean="0">
                <a:solidFill>
                  <a:srgbClr val="000090"/>
                </a:solidFill>
                <a:latin typeface="Arial" pitchFamily="-109" charset="0"/>
                <a:ea typeface="ＭＳ Ｐゴシック" pitchFamily="-109" charset="-128"/>
                <a:cs typeface="ＭＳ Ｐゴシック" pitchFamily="-109" charset="-128"/>
              </a:rPr>
              <a:t>ULB Material Screening</a:t>
            </a:r>
            <a:endParaRPr lang="en-US" dirty="0">
              <a:solidFill>
                <a:srgbClr val="000090"/>
              </a:solidFill>
            </a:endParaRPr>
          </a:p>
        </p:txBody>
      </p:sp>
      <p:pic>
        <p:nvPicPr>
          <p:cNvPr id="46" name="Picture 45" descr="Screen Shot 2013-07-24 at 09.28.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799"/>
            <a:ext cx="1515299" cy="924456"/>
          </a:xfrm>
          <a:prstGeom prst="rect">
            <a:avLst/>
          </a:prstGeom>
        </p:spPr>
      </p:pic>
      <p:sp>
        <p:nvSpPr>
          <p:cNvPr id="30" name="Rectangle 29"/>
          <p:cNvSpPr/>
          <p:nvPr/>
        </p:nvSpPr>
        <p:spPr>
          <a:xfrm>
            <a:off x="147782" y="6447008"/>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pic>
        <p:nvPicPr>
          <p:cNvPr id="8" name="Picture 7" descr="P1040053.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4453469" y="6076205"/>
            <a:ext cx="4572000" cy="646331"/>
          </a:xfrm>
          <a:prstGeom prst="rect">
            <a:avLst/>
          </a:prstGeom>
        </p:spPr>
        <p:txBody>
          <a:bodyPr>
            <a:spAutoFit/>
          </a:bodyPr>
          <a:lstStyle/>
          <a:p>
            <a:pPr algn="r"/>
            <a:r>
              <a:rPr lang="en-US" dirty="0" smtClean="0">
                <a:solidFill>
                  <a:schemeClr val="bg1"/>
                </a:solidFill>
              </a:rPr>
              <a:t>SURF Lab and LZ project management team visit to </a:t>
            </a:r>
            <a:r>
              <a:rPr lang="en-US" dirty="0" err="1" smtClean="0">
                <a:solidFill>
                  <a:schemeClr val="bg1"/>
                </a:solidFill>
              </a:rPr>
              <a:t>Boulby</a:t>
            </a:r>
            <a:r>
              <a:rPr lang="en-US" dirty="0" smtClean="0">
                <a:solidFill>
                  <a:schemeClr val="bg1"/>
                </a:solidFill>
              </a:rPr>
              <a:t> </a:t>
            </a:r>
            <a:r>
              <a:rPr lang="en-US" dirty="0" err="1" smtClean="0">
                <a:solidFill>
                  <a:schemeClr val="bg1"/>
                </a:solidFill>
              </a:rPr>
              <a:t>Ge</a:t>
            </a:r>
            <a:r>
              <a:rPr lang="en-US" dirty="0" smtClean="0">
                <a:solidFill>
                  <a:schemeClr val="bg1"/>
                </a:solidFill>
              </a:rPr>
              <a:t> Suite – Aug 2015</a:t>
            </a:r>
            <a:endParaRPr lang="en-US" dirty="0">
              <a:solidFill>
                <a:schemeClr val="bg1"/>
              </a:solidFill>
            </a:endParaRPr>
          </a:p>
        </p:txBody>
      </p:sp>
    </p:spTree>
    <p:extLst>
      <p:ext uri="{BB962C8B-B14F-4D97-AF65-F5344CB8AC3E}">
        <p14:creationId xmlns:p14="http://schemas.microsoft.com/office/powerpoint/2010/main" val="124473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3"/>
          <p:cNvSpPr>
            <a:spLocks noGrp="1" noChangeArrowheads="1"/>
          </p:cNvSpPr>
          <p:nvPr>
            <p:ph type="title"/>
          </p:nvPr>
        </p:nvSpPr>
        <p:spPr bwMode="auto">
          <a:xfrm>
            <a:off x="825549" y="168806"/>
            <a:ext cx="8229600" cy="806450"/>
          </a:xfrm>
          <a:noFill/>
          <a:ln>
            <a:miter lim="800000"/>
            <a:headEnd/>
            <a:tailEnd/>
          </a:ln>
        </p:spPr>
        <p:txBody>
          <a:bodyPr wrap="square" lIns="91440" tIns="45720" rIns="91440" bIns="45720" numCol="1" anchor="t" anchorCtr="0" compatLnSpc="1">
            <a:prstTxWarp prst="textNoShape">
              <a:avLst/>
            </a:prstTxWarp>
          </a:bodyPr>
          <a:lstStyle/>
          <a:p>
            <a:r>
              <a:rPr lang="en-US" sz="3400" b="1" dirty="0" smtClean="0">
                <a:solidFill>
                  <a:srgbClr val="2D2D8A"/>
                </a:solidFill>
                <a:latin typeface="Arial" charset="0"/>
                <a:ea typeface="ＭＳ Ｐゴシック" charset="-128"/>
                <a:cs typeface="ＭＳ Ｐゴシック" charset="-128"/>
              </a:rPr>
              <a:t>Expanding Multi-Disciplinary </a:t>
            </a:r>
            <a:r>
              <a:rPr lang="en-US" sz="3400" b="1" dirty="0">
                <a:solidFill>
                  <a:srgbClr val="2D2D8A"/>
                </a:solidFill>
                <a:latin typeface="Arial" charset="0"/>
                <a:ea typeface="ＭＳ Ｐゴシック" charset="-128"/>
                <a:cs typeface="ＭＳ Ｐゴシック" charset="-128"/>
              </a:rPr>
              <a:t>Studies</a:t>
            </a:r>
          </a:p>
        </p:txBody>
      </p:sp>
      <p:pic>
        <p:nvPicPr>
          <p:cNvPr id="29" name="Picture 28" descr="Screen Shot 2013-07-24 at 09.28.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6" y="0"/>
            <a:ext cx="1000125" cy="931333"/>
          </a:xfrm>
          <a:prstGeom prst="rect">
            <a:avLst/>
          </a:prstGeom>
        </p:spPr>
      </p:pic>
      <p:grpSp>
        <p:nvGrpSpPr>
          <p:cNvPr id="10" name="Group 9"/>
          <p:cNvGrpSpPr/>
          <p:nvPr/>
        </p:nvGrpSpPr>
        <p:grpSpPr>
          <a:xfrm>
            <a:off x="258796" y="863600"/>
            <a:ext cx="8762724" cy="5958917"/>
            <a:chOff x="258796" y="863600"/>
            <a:chExt cx="8762724" cy="5958917"/>
          </a:xfrm>
        </p:grpSpPr>
        <p:grpSp>
          <p:nvGrpSpPr>
            <p:cNvPr id="7" name="Group 6"/>
            <p:cNvGrpSpPr/>
            <p:nvPr/>
          </p:nvGrpSpPr>
          <p:grpSpPr>
            <a:xfrm>
              <a:off x="3120666" y="863600"/>
              <a:ext cx="5788659" cy="2566711"/>
              <a:chOff x="3561846" y="1111250"/>
              <a:chExt cx="5225982" cy="2336455"/>
            </a:xfrm>
          </p:grpSpPr>
          <p:pic>
            <p:nvPicPr>
              <p:cNvPr id="35" name="Picture 34" descr="Screen shot 2013-04-21 at 11.30.2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8104" y="1111250"/>
                <a:ext cx="2399724" cy="2336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Rectangle 20"/>
              <p:cNvSpPr/>
              <p:nvPr/>
            </p:nvSpPr>
            <p:spPr>
              <a:xfrm>
                <a:off x="3561846" y="1389868"/>
                <a:ext cx="2737360" cy="672400"/>
              </a:xfrm>
              <a:prstGeom prst="rect">
                <a:avLst/>
              </a:prstGeom>
            </p:spPr>
            <p:txBody>
              <a:bodyPr wrap="square">
                <a:spAutoFit/>
              </a:bodyPr>
              <a:lstStyle/>
              <a:p>
                <a:pPr algn="r"/>
                <a:r>
                  <a:rPr lang="en-US" sz="1400" b="1" dirty="0">
                    <a:solidFill>
                      <a:srgbClr val="800000"/>
                    </a:solidFill>
                  </a:rPr>
                  <a:t>DEEP-Carbon: </a:t>
                </a:r>
                <a:r>
                  <a:rPr lang="en-US" sz="1400" b="0" dirty="0" smtClean="0"/>
                  <a:t>Muon </a:t>
                </a:r>
                <a:r>
                  <a:rPr lang="en-US" sz="1400" b="0" dirty="0"/>
                  <a:t>Tomography for deep geological mapping applications including CCS</a:t>
                </a:r>
                <a:endParaRPr lang="en-US" sz="1400" dirty="0"/>
              </a:p>
            </p:txBody>
          </p:sp>
          <p:sp>
            <p:nvSpPr>
              <p:cNvPr id="22" name="Rectangle 23"/>
              <p:cNvSpPr>
                <a:spLocks noChangeArrowheads="1"/>
              </p:cNvSpPr>
              <p:nvPr/>
            </p:nvSpPr>
            <p:spPr bwMode="auto">
              <a:xfrm>
                <a:off x="5254289" y="2128532"/>
                <a:ext cx="1075491" cy="546122"/>
              </a:xfrm>
              <a:prstGeom prst="rect">
                <a:avLst/>
              </a:prstGeom>
              <a:solidFill>
                <a:schemeClr val="bg1">
                  <a:lumMod val="85000"/>
                </a:schemeClr>
              </a:solidFill>
              <a:ln w="12700">
                <a:solidFill>
                  <a:schemeClr val="bg1"/>
                </a:solidFill>
                <a:miter lim="800000"/>
                <a:headEnd/>
                <a:tailEnd/>
              </a:ln>
            </p:spPr>
            <p:txBody>
              <a:bodyPr wrap="square" lIns="91219" tIns="45610" rIns="91219" bIns="45610">
                <a:prstTxWarp prst="textNoShape">
                  <a:avLst/>
                </a:prstTxWarp>
                <a:spAutoFit/>
              </a:bodyPr>
              <a:lstStyle/>
              <a:p>
                <a:pPr algn="r"/>
                <a:r>
                  <a:rPr lang="en-US" sz="1100" b="0" i="1" dirty="0"/>
                  <a:t>Boulby, Durham, Sheffield, Bath, Premier Oil, CPL. </a:t>
                </a:r>
              </a:p>
            </p:txBody>
          </p:sp>
        </p:grpSp>
        <p:grpSp>
          <p:nvGrpSpPr>
            <p:cNvPr id="9" name="Group 8"/>
            <p:cNvGrpSpPr/>
            <p:nvPr/>
          </p:nvGrpSpPr>
          <p:grpSpPr>
            <a:xfrm>
              <a:off x="3225275" y="3973794"/>
              <a:ext cx="5796245" cy="2501441"/>
              <a:chOff x="3212397" y="3973794"/>
              <a:chExt cx="5773101" cy="2501441"/>
            </a:xfrm>
          </p:grpSpPr>
          <p:grpSp>
            <p:nvGrpSpPr>
              <p:cNvPr id="6" name="Group 5"/>
              <p:cNvGrpSpPr/>
              <p:nvPr/>
            </p:nvGrpSpPr>
            <p:grpSpPr>
              <a:xfrm>
                <a:off x="4593633" y="3973794"/>
                <a:ext cx="4391865" cy="2485754"/>
                <a:chOff x="4925051" y="4062588"/>
                <a:chExt cx="3993653" cy="2371712"/>
              </a:xfrm>
            </p:grpSpPr>
            <p:grpSp>
              <p:nvGrpSpPr>
                <p:cNvPr id="19" name="Group 18"/>
                <p:cNvGrpSpPr/>
                <p:nvPr/>
              </p:nvGrpSpPr>
              <p:grpSpPr>
                <a:xfrm>
                  <a:off x="6136176" y="4062588"/>
                  <a:ext cx="2661922" cy="1768513"/>
                  <a:chOff x="578977" y="2072179"/>
                  <a:chExt cx="3586685" cy="2214134"/>
                </a:xfrm>
              </p:grpSpPr>
              <p:pic>
                <p:nvPicPr>
                  <p:cNvPr id="25" name="Picture 24" descr="Screen Shot 2013-11-22 at 12.00.59.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8977" y="2072179"/>
                    <a:ext cx="3586685" cy="2214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p:cNvSpPr/>
                  <p:nvPr/>
                </p:nvSpPr>
                <p:spPr>
                  <a:xfrm>
                    <a:off x="714655" y="2125376"/>
                    <a:ext cx="1916440" cy="330885"/>
                  </a:xfrm>
                  <a:prstGeom prst="rect">
                    <a:avLst/>
                  </a:prstGeom>
                </p:spPr>
                <p:txBody>
                  <a:bodyPr wrap="none">
                    <a:spAutoFit/>
                  </a:bodyPr>
                  <a:lstStyle/>
                  <a:p>
                    <a:r>
                      <a:rPr lang="en-US" sz="1200" b="0" kern="0" dirty="0" smtClean="0">
                        <a:solidFill>
                          <a:schemeClr val="bg1"/>
                        </a:solidFill>
                        <a:latin typeface="Arial"/>
                        <a:cs typeface="Arial"/>
                        <a:sym typeface="Optima" pitchFamily="-65" charset="0"/>
                      </a:rPr>
                      <a:t>Life in Boulby Salt…</a:t>
                    </a:r>
                    <a:endParaRPr lang="en-US" sz="1200" b="0" dirty="0">
                      <a:solidFill>
                        <a:schemeClr val="bg1"/>
                      </a:solidFill>
                    </a:endParaRPr>
                  </a:p>
                </p:txBody>
              </p:sp>
            </p:grpSp>
            <p:sp>
              <p:nvSpPr>
                <p:cNvPr id="27" name="Rectangle 26"/>
                <p:cNvSpPr/>
                <p:nvPr/>
              </p:nvSpPr>
              <p:spPr>
                <a:xfrm>
                  <a:off x="5541353" y="5935084"/>
                  <a:ext cx="3377351" cy="499216"/>
                </a:xfrm>
                <a:prstGeom prst="rect">
                  <a:avLst/>
                </a:prstGeom>
              </p:spPr>
              <p:txBody>
                <a:bodyPr wrap="square">
                  <a:spAutoFit/>
                </a:bodyPr>
                <a:lstStyle/>
                <a:p>
                  <a:pPr algn="r"/>
                  <a:r>
                    <a:rPr lang="en-US" sz="1400" b="1" dirty="0" smtClean="0">
                      <a:solidFill>
                        <a:srgbClr val="800000"/>
                      </a:solidFill>
                    </a:rPr>
                    <a:t>BISAL: </a:t>
                  </a:r>
                  <a:r>
                    <a:rPr lang="en-US" sz="1400" b="0" dirty="0" smtClean="0"/>
                    <a:t>Astrobiology / Geo-microbiology. Studies of life in salt, life on Earth &amp; beyond</a:t>
                  </a:r>
                  <a:endParaRPr lang="en-US" sz="1400" dirty="0"/>
                </a:p>
              </p:txBody>
            </p:sp>
            <p:sp>
              <p:nvSpPr>
                <p:cNvPr id="28" name="Rectangle 23"/>
                <p:cNvSpPr>
                  <a:spLocks noChangeArrowheads="1"/>
                </p:cNvSpPr>
                <p:nvPr/>
              </p:nvSpPr>
              <p:spPr bwMode="auto">
                <a:xfrm>
                  <a:off x="4925051" y="4903130"/>
                  <a:ext cx="1122048" cy="572418"/>
                </a:xfrm>
                <a:prstGeom prst="rect">
                  <a:avLst/>
                </a:prstGeom>
                <a:solidFill>
                  <a:schemeClr val="bg1">
                    <a:lumMod val="85000"/>
                  </a:schemeClr>
                </a:solidFill>
                <a:ln w="12700">
                  <a:solidFill>
                    <a:schemeClr val="bg1"/>
                  </a:solidFill>
                  <a:miter lim="800000"/>
                  <a:headEnd/>
                  <a:tailEnd/>
                </a:ln>
              </p:spPr>
              <p:txBody>
                <a:bodyPr wrap="square" lIns="91219" tIns="45610" rIns="91219" bIns="45610">
                  <a:prstTxWarp prst="textNoShape">
                    <a:avLst/>
                  </a:prstTxWarp>
                  <a:spAutoFit/>
                </a:bodyPr>
                <a:lstStyle/>
                <a:p>
                  <a:pPr algn="r"/>
                  <a:r>
                    <a:rPr lang="en-US" sz="1100" b="0" i="1" dirty="0"/>
                    <a:t>Boulby, </a:t>
                  </a:r>
                  <a:r>
                    <a:rPr lang="en-US" sz="1100" b="0" i="1" dirty="0" smtClean="0"/>
                    <a:t>Edinburgh, NASA, DLR, CPL etc. </a:t>
                  </a:r>
                  <a:endParaRPr lang="en-US" sz="1100" b="0" i="1" dirty="0"/>
                </a:p>
              </p:txBody>
            </p:sp>
            <p:pic>
              <p:nvPicPr>
                <p:cNvPr id="5" name="Picture 4" descr="Screen Shot 2013-11-23 at 11.39.4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0781" y="5140846"/>
                  <a:ext cx="1376928" cy="793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2" name="Rectangle 23"/>
              <p:cNvSpPr>
                <a:spLocks noChangeArrowheads="1"/>
              </p:cNvSpPr>
              <p:nvPr/>
            </p:nvSpPr>
            <p:spPr bwMode="auto">
              <a:xfrm>
                <a:off x="3212397" y="5736793"/>
                <a:ext cx="1936139" cy="738442"/>
              </a:xfrm>
              <a:prstGeom prst="rect">
                <a:avLst/>
              </a:prstGeom>
              <a:solidFill>
                <a:schemeClr val="bg1">
                  <a:lumMod val="85000"/>
                </a:schemeClr>
              </a:solidFill>
              <a:ln w="12700">
                <a:solidFill>
                  <a:schemeClr val="bg1"/>
                </a:solidFill>
                <a:miter lim="800000"/>
                <a:headEnd/>
                <a:tailEnd/>
              </a:ln>
            </p:spPr>
            <p:txBody>
              <a:bodyPr wrap="square" lIns="91219" tIns="45610" rIns="91219" bIns="45610">
                <a:prstTxWarp prst="textNoShape">
                  <a:avLst/>
                </a:prstTxWarp>
                <a:spAutoFit/>
              </a:bodyPr>
              <a:lstStyle/>
              <a:p>
                <a:r>
                  <a:rPr lang="en-US" sz="1400" dirty="0" smtClean="0">
                    <a:solidFill>
                      <a:srgbClr val="A20000"/>
                    </a:solidFill>
                  </a:rPr>
                  <a:t>Plus</a:t>
                </a:r>
                <a:r>
                  <a:rPr lang="en-US" sz="1400" b="0" dirty="0" smtClean="0"/>
                  <a:t> Misc. Geology &amp; Geoscience (&amp; more to come)…</a:t>
                </a:r>
                <a:endParaRPr lang="en-US" sz="1400" b="0" dirty="0"/>
              </a:p>
            </p:txBody>
          </p:sp>
        </p:grpSp>
        <p:grpSp>
          <p:nvGrpSpPr>
            <p:cNvPr id="2" name="Group 1"/>
            <p:cNvGrpSpPr/>
            <p:nvPr/>
          </p:nvGrpSpPr>
          <p:grpSpPr>
            <a:xfrm>
              <a:off x="258796" y="1084790"/>
              <a:ext cx="4533336" cy="3084428"/>
              <a:chOff x="258796" y="1084790"/>
              <a:chExt cx="4533336" cy="3084428"/>
            </a:xfrm>
          </p:grpSpPr>
          <p:pic>
            <p:nvPicPr>
              <p:cNvPr id="33" name="Picture 2" descr="Screen Shot 2015-02-02 at 11.10.42.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2269" y="1084790"/>
                <a:ext cx="2634629" cy="1736477"/>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a:extLst/>
            </p:spPr>
          </p:pic>
          <p:pic>
            <p:nvPicPr>
              <p:cNvPr id="43" name="Picture 42" descr="Picture 18.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50678" y="2091566"/>
                <a:ext cx="1641454" cy="114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p:cNvSpPr/>
              <p:nvPr/>
            </p:nvSpPr>
            <p:spPr>
              <a:xfrm>
                <a:off x="258796" y="2922531"/>
                <a:ext cx="2861870" cy="738664"/>
              </a:xfrm>
              <a:prstGeom prst="rect">
                <a:avLst/>
              </a:prstGeom>
            </p:spPr>
            <p:txBody>
              <a:bodyPr wrap="square">
                <a:spAutoFit/>
              </a:bodyPr>
              <a:lstStyle/>
              <a:p>
                <a:r>
                  <a:rPr lang="en-US" sz="1400" b="1" dirty="0">
                    <a:solidFill>
                      <a:srgbClr val="800000"/>
                    </a:solidFill>
                  </a:rPr>
                  <a:t>ERSaB: </a:t>
                </a:r>
                <a:r>
                  <a:rPr lang="en-US" sz="1400" b="0" dirty="0"/>
                  <a:t>Gamma spectroscopy </a:t>
                </a:r>
                <a:r>
                  <a:rPr lang="en-US" sz="1400" b="0" dirty="0" smtClean="0"/>
                  <a:t>&amp; low </a:t>
                </a:r>
                <a:r>
                  <a:rPr lang="en-US" sz="1400" dirty="0" smtClean="0"/>
                  <a:t>background</a:t>
                </a:r>
                <a:r>
                  <a:rPr lang="en-US" sz="1400" b="0" dirty="0" smtClean="0"/>
                  <a:t> counting environmental radioactivity studies</a:t>
                </a:r>
                <a:endParaRPr lang="en-US" sz="1400" dirty="0"/>
              </a:p>
            </p:txBody>
          </p:sp>
          <p:sp>
            <p:nvSpPr>
              <p:cNvPr id="24" name="Rectangle 23"/>
              <p:cNvSpPr>
                <a:spLocks noChangeArrowheads="1"/>
              </p:cNvSpPr>
              <p:nvPr/>
            </p:nvSpPr>
            <p:spPr bwMode="auto">
              <a:xfrm>
                <a:off x="323931" y="3738553"/>
                <a:ext cx="2342591" cy="430665"/>
              </a:xfrm>
              <a:prstGeom prst="rect">
                <a:avLst/>
              </a:prstGeom>
              <a:solidFill>
                <a:schemeClr val="bg1">
                  <a:lumMod val="85000"/>
                </a:schemeClr>
              </a:solidFill>
              <a:ln w="12700">
                <a:solidFill>
                  <a:schemeClr val="bg1"/>
                </a:solidFill>
                <a:miter lim="800000"/>
                <a:headEnd/>
                <a:tailEnd/>
              </a:ln>
            </p:spPr>
            <p:txBody>
              <a:bodyPr wrap="square" lIns="91219" tIns="45610" rIns="91219" bIns="45610">
                <a:prstTxWarp prst="textNoShape">
                  <a:avLst/>
                </a:prstTxWarp>
                <a:spAutoFit/>
              </a:bodyPr>
              <a:lstStyle/>
              <a:p>
                <a:r>
                  <a:rPr lang="en-US" sz="1100" b="0" i="1" dirty="0"/>
                  <a:t>Boulby, Scottish Universities Env. Research Ctr (SUERC)</a:t>
                </a:r>
              </a:p>
            </p:txBody>
          </p:sp>
        </p:grpSp>
        <p:sp>
          <p:nvSpPr>
            <p:cNvPr id="30" name="Rectangle 23"/>
            <p:cNvSpPr>
              <a:spLocks noChangeArrowheads="1"/>
            </p:cNvSpPr>
            <p:nvPr/>
          </p:nvSpPr>
          <p:spPr bwMode="auto">
            <a:xfrm>
              <a:off x="2888339" y="3388001"/>
              <a:ext cx="3013386" cy="923108"/>
            </a:xfrm>
            <a:prstGeom prst="rect">
              <a:avLst/>
            </a:prstGeom>
            <a:noFill/>
            <a:ln w="12700">
              <a:solidFill>
                <a:schemeClr val="bg1"/>
              </a:solidFill>
              <a:miter lim="800000"/>
              <a:headEnd/>
              <a:tailEnd/>
            </a:ln>
          </p:spPr>
          <p:txBody>
            <a:bodyPr wrap="square" lIns="91219" tIns="45610" rIns="91219" bIns="45610">
              <a:prstTxWarp prst="textNoShape">
                <a:avLst/>
              </a:prstTxWarp>
              <a:spAutoFit/>
            </a:bodyPr>
            <a:lstStyle/>
            <a:p>
              <a:pPr algn="ctr"/>
              <a:r>
                <a:rPr lang="en-US" b="1" dirty="0" smtClean="0"/>
                <a:t>From astrophysics to climate, </a:t>
              </a:r>
              <a:r>
                <a:rPr lang="en-US" b="1" dirty="0"/>
                <a:t>geology, the environment, life on Earth </a:t>
              </a:r>
              <a:r>
                <a:rPr lang="en-US" b="1" dirty="0" smtClean="0"/>
                <a:t>&amp; beyond...</a:t>
              </a:r>
              <a:endParaRPr lang="en-US" b="1" dirty="0"/>
            </a:p>
          </p:txBody>
        </p:sp>
        <p:grpSp>
          <p:nvGrpSpPr>
            <p:cNvPr id="3" name="Group 2"/>
            <p:cNvGrpSpPr/>
            <p:nvPr/>
          </p:nvGrpSpPr>
          <p:grpSpPr>
            <a:xfrm>
              <a:off x="264732" y="4405312"/>
              <a:ext cx="4787824" cy="2019124"/>
              <a:chOff x="264732" y="4405312"/>
              <a:chExt cx="4787824" cy="2019124"/>
            </a:xfrm>
          </p:grpSpPr>
          <p:pic>
            <p:nvPicPr>
              <p:cNvPr id="4" name="Picture 3" descr="P1020965.JPG"/>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64732" y="4405312"/>
                <a:ext cx="2692166" cy="2019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956898" y="4485257"/>
                <a:ext cx="2095658" cy="523220"/>
              </a:xfrm>
              <a:prstGeom prst="rect">
                <a:avLst/>
              </a:prstGeom>
              <a:noFill/>
            </p:spPr>
            <p:txBody>
              <a:bodyPr wrap="none" rtlCol="0">
                <a:spAutoFit/>
              </a:bodyPr>
              <a:lstStyle/>
              <a:p>
                <a:r>
                  <a:rPr lang="en-US" sz="1400" b="1" dirty="0" smtClean="0">
                    <a:solidFill>
                      <a:srgbClr val="800000"/>
                    </a:solidFill>
                  </a:rPr>
                  <a:t>MINAR:</a:t>
                </a:r>
                <a:r>
                  <a:rPr lang="en-US" sz="1400" dirty="0" smtClean="0">
                    <a:solidFill>
                      <a:srgbClr val="800000"/>
                    </a:solidFill>
                  </a:rPr>
                  <a:t> </a:t>
                </a:r>
                <a:r>
                  <a:rPr lang="en-US" sz="1400" dirty="0" smtClean="0"/>
                  <a:t>Space Technology</a:t>
                </a:r>
              </a:p>
              <a:p>
                <a:r>
                  <a:rPr lang="en-US" sz="1400" dirty="0" smtClean="0"/>
                  <a:t>Development</a:t>
                </a:r>
                <a:endParaRPr lang="en-US" sz="1400" dirty="0"/>
              </a:p>
            </p:txBody>
          </p:sp>
        </p:grpSp>
        <p:sp>
          <p:nvSpPr>
            <p:cNvPr id="38" name="Rectangle 37"/>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grpSp>
    </p:spTree>
    <p:extLst>
      <p:ext uri="{BB962C8B-B14F-4D97-AF65-F5344CB8AC3E}">
        <p14:creationId xmlns:p14="http://schemas.microsoft.com/office/powerpoint/2010/main" val="3827607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a:p>
        </p:txBody>
      </p:sp>
      <p:pic>
        <p:nvPicPr>
          <p:cNvPr id="32" name="Picture 31" descr="Screen Shot 2015-02-16 at 17.23.3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0" y="4492537"/>
            <a:ext cx="3164271" cy="2097352"/>
          </a:xfrm>
          <a:prstGeom prst="rect">
            <a:avLst/>
          </a:prstGeom>
        </p:spPr>
      </p:pic>
      <p:sp>
        <p:nvSpPr>
          <p:cNvPr id="46082" name="Rectangle 2"/>
          <p:cNvSpPr>
            <a:spLocks noGrp="1" noChangeArrowheads="1"/>
          </p:cNvSpPr>
          <p:nvPr>
            <p:ph type="title"/>
          </p:nvPr>
        </p:nvSpPr>
        <p:spPr bwMode="auto">
          <a:xfrm>
            <a:off x="1007255" y="222079"/>
            <a:ext cx="8229121" cy="1143000"/>
          </a:xfrm>
          <a:noFill/>
          <a:ln>
            <a:miter lim="800000"/>
            <a:headEnd/>
            <a:tailEnd/>
          </a:ln>
        </p:spPr>
        <p:txBody>
          <a:bodyPr wrap="square" numCol="1" anchor="t" anchorCtr="0" compatLnSpc="1">
            <a:prstTxWarp prst="textNoShape">
              <a:avLst/>
            </a:prstTxWarp>
            <a:normAutofit/>
          </a:bodyPr>
          <a:lstStyle/>
          <a:p>
            <a:r>
              <a:rPr lang="en-US" sz="4000" b="1" dirty="0">
                <a:solidFill>
                  <a:srgbClr val="2D2D8A"/>
                </a:solidFill>
                <a:latin typeface="Arial" pitchFamily="-109" charset="0"/>
                <a:ea typeface="ＭＳ Ｐゴシック" pitchFamily="-109" charset="-128"/>
                <a:cs typeface="ＭＳ Ｐゴシック" pitchFamily="-109" charset="-128"/>
              </a:rPr>
              <a:t>Low-BG Gamma Spectroscopy</a:t>
            </a:r>
          </a:p>
        </p:txBody>
      </p:sp>
      <p:sp>
        <p:nvSpPr>
          <p:cNvPr id="14" name="Rectangle 2"/>
          <p:cNvSpPr txBox="1">
            <a:spLocks noChangeArrowheads="1"/>
          </p:cNvSpPr>
          <p:nvPr/>
        </p:nvSpPr>
        <p:spPr bwMode="auto">
          <a:xfrm>
            <a:off x="222903" y="1038299"/>
            <a:ext cx="5452528" cy="671512"/>
          </a:xfrm>
          <a:prstGeom prst="rect">
            <a:avLst/>
          </a:prstGeom>
          <a:solidFill>
            <a:schemeClr val="bg1">
              <a:lumMod val="85000"/>
            </a:schemeClr>
          </a:solidFill>
          <a:ln/>
        </p:spPr>
        <p:txBody>
          <a:bodyPr lIns="91218" tIns="45609" rIns="91218" bIns="45609"/>
          <a:lstStyle/>
          <a:p>
            <a:pPr>
              <a:buSzPct val="93000"/>
              <a:tabLst>
                <a:tab pos="1076883" algn="l"/>
                <a:tab pos="1455376" algn="l"/>
                <a:tab pos="1455376" algn="l"/>
                <a:tab pos="1076883" algn="l"/>
                <a:tab pos="1076883" algn="l"/>
                <a:tab pos="1076883" algn="l"/>
                <a:tab pos="1076883" algn="l"/>
              </a:tabLst>
              <a:defRPr/>
            </a:pPr>
            <a:r>
              <a:rPr lang="en-US" kern="0" dirty="0">
                <a:latin typeface="Arial"/>
                <a:cs typeface="Arial"/>
                <a:sym typeface="Optima" pitchFamily="-65" charset="0"/>
              </a:rPr>
              <a:t>Gamma spectroscopy and low-background counting for </a:t>
            </a:r>
            <a:r>
              <a:rPr lang="en-US" kern="0" dirty="0">
                <a:solidFill>
                  <a:srgbClr val="800000"/>
                </a:solidFill>
                <a:latin typeface="Arial"/>
                <a:cs typeface="Arial"/>
                <a:sym typeface="Optima" pitchFamily="-65" charset="0"/>
              </a:rPr>
              <a:t>Environment studies</a:t>
            </a:r>
            <a:r>
              <a:rPr lang="en-US" kern="0" dirty="0">
                <a:latin typeface="Arial"/>
                <a:cs typeface="Arial"/>
                <a:sym typeface="Optima" pitchFamily="-65" charset="0"/>
              </a:rPr>
              <a:t> &amp; Beyond</a:t>
            </a:r>
          </a:p>
        </p:txBody>
      </p:sp>
      <p:sp>
        <p:nvSpPr>
          <p:cNvPr id="12" name="Rectangle 21"/>
          <p:cNvSpPr>
            <a:spLocks noChangeArrowheads="1"/>
          </p:cNvSpPr>
          <p:nvPr/>
        </p:nvSpPr>
        <p:spPr bwMode="auto">
          <a:xfrm>
            <a:off x="171009" y="1772563"/>
            <a:ext cx="5585890" cy="798457"/>
          </a:xfrm>
          <a:prstGeom prst="rect">
            <a:avLst/>
          </a:prstGeom>
          <a:noFill/>
          <a:ln w="9525">
            <a:noFill/>
            <a:miter lim="800000"/>
            <a:headEnd/>
            <a:tailEnd/>
          </a:ln>
        </p:spPr>
        <p:txBody>
          <a:bodyPr wrap="square" lIns="91218" tIns="45609" rIns="91218" bIns="45609">
            <a:prstTxWarp prst="textNoShape">
              <a:avLst/>
            </a:prstTxWarp>
            <a:spAutoFit/>
          </a:bodyPr>
          <a:lstStyle/>
          <a:p>
            <a:r>
              <a:rPr lang="en-GB" sz="1500" dirty="0"/>
              <a:t>The ultra-low background environment and </a:t>
            </a:r>
            <a:r>
              <a:rPr lang="en-GB" sz="1500" dirty="0" err="1"/>
              <a:t>Ge</a:t>
            </a:r>
            <a:r>
              <a:rPr lang="en-GB" sz="1500" dirty="0"/>
              <a:t> detectors at </a:t>
            </a:r>
            <a:r>
              <a:rPr lang="en-GB" sz="1500" dirty="0" err="1"/>
              <a:t>Boulby</a:t>
            </a:r>
            <a:r>
              <a:rPr lang="en-GB" sz="1500" dirty="0"/>
              <a:t> allow existing industrial, environmental and climate-related gamma spectroscopy studies to be extended and improved.</a:t>
            </a:r>
            <a:endParaRPr lang="en-US" sz="1500" dirty="0"/>
          </a:p>
        </p:txBody>
      </p:sp>
      <p:grpSp>
        <p:nvGrpSpPr>
          <p:cNvPr id="19" name="Group 20"/>
          <p:cNvGrpSpPr>
            <a:grpSpLocks/>
          </p:cNvGrpSpPr>
          <p:nvPr/>
        </p:nvGrpSpPr>
        <p:grpSpPr bwMode="auto">
          <a:xfrm>
            <a:off x="3287889" y="2544293"/>
            <a:ext cx="2695222" cy="1947333"/>
            <a:chOff x="5366978" y="1189657"/>
            <a:chExt cx="3037614" cy="2612282"/>
          </a:xfrm>
        </p:grpSpPr>
        <p:pic>
          <p:nvPicPr>
            <p:cNvPr id="21" name="P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6978" y="1189657"/>
              <a:ext cx="3037614" cy="2612282"/>
            </a:xfrm>
            <a:prstGeom prst="rect">
              <a:avLst/>
            </a:prstGeom>
            <a:noFill/>
            <a:ln w="9525">
              <a:noFill/>
              <a:miter lim="800000"/>
              <a:headEnd/>
              <a:tailEnd/>
            </a:ln>
          </p:spPr>
        </p:pic>
        <p:sp>
          <p:nvSpPr>
            <p:cNvPr id="22" name="TextBox 21"/>
            <p:cNvSpPr txBox="1"/>
            <p:nvPr/>
          </p:nvSpPr>
          <p:spPr>
            <a:xfrm>
              <a:off x="7603754" y="1359838"/>
              <a:ext cx="530285" cy="578020"/>
            </a:xfrm>
            <a:prstGeom prst="rect">
              <a:avLst/>
            </a:prstGeom>
            <a:noFill/>
            <a:ln>
              <a:noFill/>
            </a:ln>
          </p:spPr>
          <p:txBody>
            <a:bodyPr wrap="none">
              <a:spAutoFit/>
            </a:bodyPr>
            <a:lstStyle/>
            <a:p>
              <a:pPr>
                <a:defRPr/>
              </a:pPr>
              <a:r>
                <a:rPr lang="en-US" sz="1100" baseline="30000" dirty="0">
                  <a:solidFill>
                    <a:srgbClr val="0000FF"/>
                  </a:solidFill>
                </a:rPr>
                <a:t>238</a:t>
              </a:r>
              <a:r>
                <a:rPr lang="en-US" sz="1100" dirty="0">
                  <a:solidFill>
                    <a:srgbClr val="0000FF"/>
                  </a:solidFill>
                </a:rPr>
                <a:t>U</a:t>
              </a:r>
            </a:p>
            <a:p>
              <a:pPr>
                <a:defRPr/>
              </a:pPr>
              <a:r>
                <a:rPr lang="en-US" sz="1100" baseline="30000" dirty="0">
                  <a:solidFill>
                    <a:srgbClr val="FF0000"/>
                  </a:solidFill>
                </a:rPr>
                <a:t>232</a:t>
              </a:r>
              <a:r>
                <a:rPr lang="en-US" sz="1100" dirty="0">
                  <a:solidFill>
                    <a:srgbClr val="FF0000"/>
                  </a:solidFill>
                </a:rPr>
                <a:t>Th</a:t>
              </a:r>
            </a:p>
          </p:txBody>
        </p:sp>
      </p:grpSp>
      <p:pic>
        <p:nvPicPr>
          <p:cNvPr id="29" name="Picture 28" descr="P102069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251" y="2566058"/>
            <a:ext cx="2792749" cy="1832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a:xfrm>
            <a:off x="1199444" y="3770167"/>
            <a:ext cx="1866899" cy="600164"/>
          </a:xfrm>
          <a:prstGeom prst="rect">
            <a:avLst/>
          </a:prstGeom>
        </p:spPr>
        <p:txBody>
          <a:bodyPr wrap="square" lIns="91439" tIns="45719" rIns="91439" bIns="45719">
            <a:spAutoFit/>
          </a:bodyPr>
          <a:lstStyle/>
          <a:p>
            <a:pPr algn="r"/>
            <a:r>
              <a:rPr lang="en-US" sz="1100" kern="0" dirty="0" err="1">
                <a:solidFill>
                  <a:schemeClr val="bg1"/>
                </a:solidFill>
                <a:latin typeface="Arial"/>
                <a:ea typeface="ＭＳ Ｐゴシック" pitchFamily="-65" charset="-128"/>
                <a:cs typeface="Arial"/>
              </a:rPr>
              <a:t>Boulby</a:t>
            </a:r>
            <a:r>
              <a:rPr lang="en-US" sz="1100" kern="0" dirty="0">
                <a:solidFill>
                  <a:schemeClr val="bg1"/>
                </a:solidFill>
                <a:latin typeface="Arial"/>
                <a:ea typeface="ＭＳ Ｐゴシック" pitchFamily="-65" charset="-128"/>
                <a:cs typeface="Arial"/>
              </a:rPr>
              <a:t> </a:t>
            </a:r>
          </a:p>
          <a:p>
            <a:pPr algn="r"/>
            <a:r>
              <a:rPr lang="en-US" sz="1100" kern="0" dirty="0">
                <a:solidFill>
                  <a:schemeClr val="bg1"/>
                </a:solidFill>
                <a:latin typeface="Arial"/>
                <a:ea typeface="ＭＳ Ｐゴシック" pitchFamily="-65" charset="-128"/>
                <a:cs typeface="Arial"/>
              </a:rPr>
              <a:t>Ultra-low background Germanium Suite (BUGS)</a:t>
            </a:r>
            <a:endParaRPr lang="en-US" sz="1100" dirty="0">
              <a:solidFill>
                <a:schemeClr val="bg1"/>
              </a:solidFill>
            </a:endParaRPr>
          </a:p>
        </p:txBody>
      </p:sp>
      <p:pic>
        <p:nvPicPr>
          <p:cNvPr id="23" name="Picture 9" descr="Screen Shot 2013-07-24 at 09.28.11.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747" y="179398"/>
            <a:ext cx="1091116" cy="74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194778" y="5668375"/>
            <a:ext cx="2638779" cy="954105"/>
          </a:xfrm>
          <a:prstGeom prst="rect">
            <a:avLst/>
          </a:prstGeom>
          <a:solidFill>
            <a:schemeClr val="bg1">
              <a:lumMod val="95000"/>
            </a:schemeClr>
          </a:solidFill>
        </p:spPr>
        <p:txBody>
          <a:bodyPr wrap="square" lIns="91439" tIns="45719" rIns="91439" bIns="45719">
            <a:spAutoFit/>
          </a:bodyPr>
          <a:lstStyle/>
          <a:p>
            <a:r>
              <a:rPr lang="en-US" sz="1400" dirty="0">
                <a:ea typeface="Arial" pitchFamily="-109" charset="0"/>
                <a:cs typeface="Arial" pitchFamily="-109" charset="0"/>
              </a:rPr>
              <a:t>Pb-210 Radio-dating of the 50-250 year timescale is important for understanding RECENT affects of climate change.  </a:t>
            </a:r>
            <a:endParaRPr lang="en-US" sz="1400" dirty="0"/>
          </a:p>
        </p:txBody>
      </p:sp>
      <p:pic>
        <p:nvPicPr>
          <p:cNvPr id="33" name="Picture 32" descr="Screen shot 2012-12-12 at 16.37.3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1623" y="4480906"/>
            <a:ext cx="2765778" cy="1482922"/>
          </a:xfrm>
          <a:prstGeom prst="roundRect">
            <a:avLst>
              <a:gd name="adj" fmla="val 8594"/>
            </a:avLst>
          </a:prstGeom>
          <a:solidFill>
            <a:srgbClr val="FFFFFF">
              <a:shade val="85000"/>
            </a:srgbClr>
          </a:solidFill>
          <a:ln>
            <a:noFill/>
          </a:ln>
          <a:effectLst/>
        </p:spPr>
      </p:pic>
      <p:sp>
        <p:nvSpPr>
          <p:cNvPr id="34" name="Rectangle 33"/>
          <p:cNvSpPr/>
          <p:nvPr/>
        </p:nvSpPr>
        <p:spPr>
          <a:xfrm>
            <a:off x="6285237" y="4795072"/>
            <a:ext cx="1084485" cy="646331"/>
          </a:xfrm>
          <a:prstGeom prst="rect">
            <a:avLst/>
          </a:prstGeom>
        </p:spPr>
        <p:txBody>
          <a:bodyPr wrap="square" lIns="91439" tIns="45719" rIns="91439" bIns="45719">
            <a:spAutoFit/>
          </a:bodyPr>
          <a:lstStyle/>
          <a:p>
            <a:pPr algn="r"/>
            <a:r>
              <a:rPr lang="en-US" sz="1200" dirty="0">
                <a:ea typeface="Arial" pitchFamily="-109" charset="0"/>
                <a:cs typeface="Arial" pitchFamily="-109" charset="0"/>
              </a:rPr>
              <a:t>Pb-210 </a:t>
            </a:r>
          </a:p>
          <a:p>
            <a:pPr algn="r"/>
            <a:r>
              <a:rPr lang="en-US" sz="1200" dirty="0" err="1">
                <a:ea typeface="Arial" pitchFamily="-109" charset="0"/>
                <a:cs typeface="Arial" pitchFamily="-109" charset="0"/>
              </a:rPr>
              <a:t>Sedement</a:t>
            </a:r>
            <a:r>
              <a:rPr lang="en-US" sz="1200" dirty="0">
                <a:ea typeface="Arial" pitchFamily="-109" charset="0"/>
                <a:cs typeface="Arial" pitchFamily="-109" charset="0"/>
              </a:rPr>
              <a:t> dating</a:t>
            </a:r>
            <a:endParaRPr lang="en-US" sz="1200" dirty="0"/>
          </a:p>
        </p:txBody>
      </p:sp>
      <p:pic>
        <p:nvPicPr>
          <p:cNvPr id="35" name="Picture 34" descr="P1000803.jpeg"/>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64779" y="4637387"/>
            <a:ext cx="1320926" cy="908408"/>
          </a:xfrm>
          <a:prstGeom prst="rect">
            <a:avLst/>
          </a:prstGeom>
          <a:ln>
            <a:solidFill>
              <a:srgbClr val="FFFFFF"/>
            </a:solidFill>
          </a:ln>
        </p:spPr>
      </p:pic>
      <p:sp>
        <p:nvSpPr>
          <p:cNvPr id="4" name="Rectangle 3"/>
          <p:cNvSpPr/>
          <p:nvPr/>
        </p:nvSpPr>
        <p:spPr>
          <a:xfrm>
            <a:off x="4896556" y="3145558"/>
            <a:ext cx="889000" cy="461665"/>
          </a:xfrm>
          <a:prstGeom prst="rect">
            <a:avLst/>
          </a:prstGeom>
        </p:spPr>
        <p:txBody>
          <a:bodyPr wrap="square" lIns="91439" tIns="45719" rIns="91439" bIns="45719">
            <a:spAutoFit/>
          </a:bodyPr>
          <a:lstStyle/>
          <a:p>
            <a:pPr algn="r"/>
            <a:r>
              <a:rPr lang="en-US" sz="1200" dirty="0">
                <a:ea typeface="Arial" pitchFamily="-109" charset="0"/>
                <a:cs typeface="Arial" pitchFamily="-109" charset="0"/>
              </a:rPr>
              <a:t>Sample test output</a:t>
            </a:r>
            <a:endParaRPr lang="en-US" sz="1200" dirty="0"/>
          </a:p>
        </p:txBody>
      </p:sp>
      <p:sp>
        <p:nvSpPr>
          <p:cNvPr id="20" name="Rectangle 19"/>
          <p:cNvSpPr/>
          <p:nvPr/>
        </p:nvSpPr>
        <p:spPr>
          <a:xfrm>
            <a:off x="5938070" y="2823192"/>
            <a:ext cx="3398926" cy="1865124"/>
          </a:xfrm>
          <a:prstGeom prst="rect">
            <a:avLst/>
          </a:prstGeom>
          <a:ln>
            <a:noFill/>
          </a:ln>
        </p:spPr>
        <p:txBody>
          <a:bodyPr wrap="square" lIns="91439" tIns="45719" rIns="91439" bIns="45719">
            <a:spAutoFit/>
          </a:bodyPr>
          <a:lstStyle/>
          <a:p>
            <a:r>
              <a:rPr lang="en-US" sz="1400" b="1" dirty="0">
                <a:latin typeface="Arial"/>
                <a:ea typeface="Comic Sans MS" pitchFamily="-109" charset="0"/>
                <a:cs typeface="Arial"/>
              </a:rPr>
              <a:t>Environmental applications:</a:t>
            </a:r>
          </a:p>
          <a:p>
            <a:pPr>
              <a:buFont typeface="Arial"/>
              <a:buChar char="•"/>
            </a:pPr>
            <a:r>
              <a:rPr lang="en-US" sz="1400" dirty="0">
                <a:latin typeface="Arial"/>
                <a:ea typeface="Comic Sans MS" pitchFamily="-109" charset="0"/>
                <a:cs typeface="Arial"/>
              </a:rPr>
              <a:t> Radioactive tracers for atmospheric</a:t>
            </a:r>
          </a:p>
          <a:p>
            <a:r>
              <a:rPr lang="en-US" sz="1400" dirty="0">
                <a:latin typeface="Arial"/>
                <a:ea typeface="Comic Sans MS" pitchFamily="-109" charset="0"/>
                <a:cs typeface="Arial"/>
              </a:rPr>
              <a:t>  &amp; ecosystem processes </a:t>
            </a:r>
          </a:p>
          <a:p>
            <a:pPr>
              <a:buFont typeface="Arial"/>
              <a:buChar char="•"/>
            </a:pPr>
            <a:r>
              <a:rPr lang="en-US" sz="1400" dirty="0">
                <a:latin typeface="Arial"/>
                <a:ea typeface="Comic Sans MS" pitchFamily="-109" charset="0"/>
                <a:cs typeface="Arial"/>
              </a:rPr>
              <a:t> Radio-dating: C-14, Pb-210, Si-32</a:t>
            </a:r>
          </a:p>
          <a:p>
            <a:pPr>
              <a:buFont typeface="Arial"/>
              <a:buChar char="•"/>
            </a:pPr>
            <a:r>
              <a:rPr lang="en-US" sz="1400" dirty="0">
                <a:latin typeface="Arial"/>
                <a:ea typeface="Comic Sans MS" pitchFamily="-109" charset="0"/>
                <a:cs typeface="Arial"/>
              </a:rPr>
              <a:t> </a:t>
            </a:r>
            <a:r>
              <a:rPr lang="en-US" sz="1400" dirty="0" err="1">
                <a:latin typeface="Arial"/>
                <a:ea typeface="Comic Sans MS" pitchFamily="-109" charset="0"/>
                <a:cs typeface="Arial"/>
              </a:rPr>
              <a:t>Dosimetry</a:t>
            </a:r>
            <a:r>
              <a:rPr lang="en-US" sz="1400" dirty="0">
                <a:latin typeface="Arial"/>
                <a:ea typeface="Comic Sans MS" pitchFamily="-109" charset="0"/>
                <a:cs typeface="Arial"/>
              </a:rPr>
              <a:t> in the environment</a:t>
            </a:r>
          </a:p>
          <a:p>
            <a:pPr>
              <a:buFont typeface="Arial"/>
              <a:buChar char="•"/>
            </a:pPr>
            <a:r>
              <a:rPr lang="en-US" sz="1400" dirty="0">
                <a:latin typeface="Arial"/>
                <a:ea typeface="Comic Sans MS" pitchFamily="-109" charset="0"/>
                <a:cs typeface="Arial"/>
              </a:rPr>
              <a:t> Marine radioactivity</a:t>
            </a:r>
          </a:p>
          <a:p>
            <a:pPr>
              <a:buFont typeface="Arial"/>
              <a:buChar char="•"/>
            </a:pPr>
            <a:r>
              <a:rPr lang="en-US" sz="1400" dirty="0">
                <a:latin typeface="Arial"/>
                <a:ea typeface="Comic Sans MS" pitchFamily="-109" charset="0"/>
                <a:cs typeface="Arial"/>
              </a:rPr>
              <a:t> Landscape evolution</a:t>
            </a:r>
          </a:p>
          <a:p>
            <a:pPr>
              <a:buFont typeface="Arial"/>
              <a:buChar char="•"/>
            </a:pPr>
            <a:r>
              <a:rPr lang="en-US" sz="1400" dirty="0">
                <a:latin typeface="Arial"/>
                <a:ea typeface="Comic Sans MS" pitchFamily="-109" charset="0"/>
                <a:cs typeface="Arial"/>
              </a:rPr>
              <a:t> Sedimentology</a:t>
            </a:r>
            <a:r>
              <a:rPr lang="en-US" sz="1400" dirty="0"/>
              <a:t>…</a:t>
            </a:r>
            <a:endParaRPr lang="en-US" sz="1400" dirty="0">
              <a:latin typeface="Arial"/>
              <a:ea typeface="Comic Sans MS" pitchFamily="-109" charset="0"/>
              <a:cs typeface="Arial"/>
            </a:endParaRPr>
          </a:p>
        </p:txBody>
      </p:sp>
      <p:pic>
        <p:nvPicPr>
          <p:cNvPr id="24" name="Picture 2" descr="Screen Shot 2015-02-02 at 11.10.42.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07824" y="915457"/>
            <a:ext cx="2634629" cy="1736477"/>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a:extLst/>
        </p:spPr>
      </p:pic>
      <p:sp>
        <p:nvSpPr>
          <p:cNvPr id="26" name="Rectangle 25"/>
          <p:cNvSpPr/>
          <p:nvPr/>
        </p:nvSpPr>
        <p:spPr>
          <a:xfrm>
            <a:off x="350979" y="6514741"/>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pic>
        <p:nvPicPr>
          <p:cNvPr id="2" name="Picture 1" descr="Screen Shot 2015-08-24 at 12.05.34.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79778" y="6118895"/>
            <a:ext cx="2668841" cy="53304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02962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 Shot 2015-05-07 at 14.39.5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1950" y="5080001"/>
            <a:ext cx="2153604" cy="1636886"/>
          </a:xfrm>
          <a:prstGeom prst="rect">
            <a:avLst/>
          </a:prstGeom>
        </p:spPr>
      </p:pic>
      <p:pic>
        <p:nvPicPr>
          <p:cNvPr id="83" name="Picture 82" descr="P101093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5891" y="2812344"/>
            <a:ext cx="2413005" cy="1809753"/>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pic>
        <p:nvPicPr>
          <p:cNvPr id="84" name="Picture 83" descr="P1020641.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3874" y="2794556"/>
            <a:ext cx="2482815" cy="1862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211666" y="5077427"/>
            <a:ext cx="2384777" cy="1477328"/>
          </a:xfrm>
          <a:prstGeom prst="rect">
            <a:avLst/>
          </a:prstGeom>
        </p:spPr>
        <p:txBody>
          <a:bodyPr wrap="square">
            <a:spAutoFit/>
          </a:bodyPr>
          <a:lstStyle/>
          <a:p>
            <a:r>
              <a:rPr lang="en-US" sz="1500" b="0" dirty="0" err="1" smtClean="0">
                <a:solidFill>
                  <a:srgbClr val="800000"/>
                </a:solidFill>
              </a:rPr>
              <a:t>Boulby</a:t>
            </a:r>
            <a:r>
              <a:rPr lang="en-US" sz="1500" b="0" dirty="0" smtClean="0">
                <a:solidFill>
                  <a:srgbClr val="800000"/>
                </a:solidFill>
              </a:rPr>
              <a:t> site and skills uniquely well-suited for development and testing: </a:t>
            </a:r>
            <a:r>
              <a:rPr lang="en-US" sz="1500" b="0" dirty="0" smtClean="0"/>
              <a:t>appropriate depth and geology, ease of access, infrastructure &amp; expertise</a:t>
            </a:r>
            <a:endParaRPr lang="en-US" sz="1500" b="0" dirty="0"/>
          </a:p>
        </p:txBody>
      </p:sp>
      <p:sp>
        <p:nvSpPr>
          <p:cNvPr id="122" name="Rectangle 2"/>
          <p:cNvSpPr txBox="1">
            <a:spLocks noChangeArrowheads="1"/>
          </p:cNvSpPr>
          <p:nvPr/>
        </p:nvSpPr>
        <p:spPr bwMode="auto">
          <a:xfrm>
            <a:off x="292798" y="1058759"/>
            <a:ext cx="6927450" cy="671512"/>
          </a:xfrm>
          <a:prstGeom prst="rect">
            <a:avLst/>
          </a:prstGeom>
          <a:solidFill>
            <a:schemeClr val="bg1">
              <a:lumMod val="85000"/>
            </a:schemeClr>
          </a:solidFill>
          <a:ln/>
        </p:spPr>
        <p:txBody>
          <a:bodyPr lIns="91219" tIns="45610" rIns="91219" bIns="45610"/>
          <a:lstStyle/>
          <a:p>
            <a:pPr eaLnBrk="1" hangingPunct="1">
              <a:spcBef>
                <a:spcPts val="0"/>
              </a:spcBef>
              <a:buSzPct val="93000"/>
              <a:tabLst>
                <a:tab pos="1076894" algn="l"/>
                <a:tab pos="1455390" algn="l"/>
                <a:tab pos="1455390" algn="l"/>
                <a:tab pos="1076894" algn="l"/>
                <a:tab pos="1076894" algn="l"/>
                <a:tab pos="1076894" algn="l"/>
                <a:tab pos="1076894" algn="l"/>
              </a:tabLst>
              <a:defRPr/>
            </a:pPr>
            <a:r>
              <a:rPr lang="en-US" sz="1800" kern="0" dirty="0" smtClean="0">
                <a:latin typeface="Arial"/>
                <a:cs typeface="Arial"/>
                <a:sym typeface="Optima" pitchFamily="-65" charset="0"/>
              </a:rPr>
              <a:t>Development of a </a:t>
            </a:r>
            <a:r>
              <a:rPr lang="en-US" sz="1800" kern="0" dirty="0" smtClean="0">
                <a:solidFill>
                  <a:srgbClr val="800000"/>
                </a:solidFill>
                <a:latin typeface="Arial"/>
                <a:cs typeface="Arial"/>
                <a:sym typeface="Optima" pitchFamily="-65" charset="0"/>
              </a:rPr>
              <a:t>Muon Tomography </a:t>
            </a:r>
            <a:r>
              <a:rPr lang="en-US" sz="1800" kern="0" dirty="0" smtClean="0">
                <a:latin typeface="Arial"/>
                <a:cs typeface="Arial"/>
                <a:sym typeface="Optima" pitchFamily="-65" charset="0"/>
              </a:rPr>
              <a:t>techniques for deep 3D geological surveying - inc Carbon Capture @ Storage (CCS)</a:t>
            </a:r>
            <a:endParaRPr lang="en-US" sz="1800" kern="0" dirty="0">
              <a:latin typeface="Arial"/>
              <a:cs typeface="Arial"/>
              <a:sym typeface="Optima" pitchFamily="-65" charset="0"/>
            </a:endParaRPr>
          </a:p>
        </p:txBody>
      </p:sp>
      <p:sp>
        <p:nvSpPr>
          <p:cNvPr id="8" name="Rectangle 18"/>
          <p:cNvSpPr>
            <a:spLocks noChangeArrowheads="1"/>
          </p:cNvSpPr>
          <p:nvPr/>
        </p:nvSpPr>
        <p:spPr bwMode="auto">
          <a:xfrm>
            <a:off x="3725333" y="1715042"/>
            <a:ext cx="5039713" cy="1015663"/>
          </a:xfrm>
          <a:prstGeom prst="rect">
            <a:avLst/>
          </a:prstGeom>
          <a:noFill/>
          <a:ln w="9525">
            <a:noFill/>
            <a:miter lim="800000"/>
            <a:headEnd/>
            <a:tailEnd/>
          </a:ln>
        </p:spPr>
        <p:txBody>
          <a:bodyPr wrap="square">
            <a:prstTxWarp prst="textNoShape">
              <a:avLst/>
            </a:prstTxWarp>
            <a:spAutoFit/>
          </a:bodyPr>
          <a:lstStyle/>
          <a:p>
            <a:r>
              <a:rPr lang="en-US" sz="1500" b="1" dirty="0">
                <a:ea typeface="Arial" pitchFamily="-109" charset="0"/>
                <a:cs typeface="Arial" pitchFamily="-109" charset="0"/>
              </a:rPr>
              <a:t>Potential for cheap, reliable, practical, real-time long-term monitoring of deep </a:t>
            </a:r>
            <a:r>
              <a:rPr lang="en-US" sz="1500" b="1" dirty="0" smtClean="0">
                <a:ea typeface="Arial" pitchFamily="-109" charset="0"/>
                <a:cs typeface="Arial" pitchFamily="-109" charset="0"/>
              </a:rPr>
              <a:t>structures</a:t>
            </a:r>
            <a:r>
              <a:rPr lang="en-US" sz="1500" dirty="0" smtClean="0">
                <a:solidFill>
                  <a:srgbClr val="800000"/>
                </a:solidFill>
              </a:rPr>
              <a:t>. </a:t>
            </a:r>
            <a:r>
              <a:rPr lang="en-US" sz="1500" b="1" dirty="0" smtClean="0">
                <a:solidFill>
                  <a:srgbClr val="000000"/>
                </a:solidFill>
              </a:rPr>
              <a:t>Potential </a:t>
            </a:r>
            <a:r>
              <a:rPr lang="en-US" sz="1500" b="1" dirty="0">
                <a:solidFill>
                  <a:srgbClr val="000000"/>
                </a:solidFill>
                <a:ea typeface="Arial" pitchFamily="-109" charset="0"/>
                <a:cs typeface="Arial" pitchFamily="-109" charset="0"/>
              </a:rPr>
              <a:t>a</a:t>
            </a:r>
            <a:r>
              <a:rPr lang="en-US" sz="1500" b="1" dirty="0" smtClean="0">
                <a:solidFill>
                  <a:srgbClr val="000000"/>
                </a:solidFill>
                <a:ea typeface="Arial" pitchFamily="-109" charset="0"/>
                <a:cs typeface="Arial" pitchFamily="-109" charset="0"/>
              </a:rPr>
              <a:t>pplications</a:t>
            </a:r>
            <a:r>
              <a:rPr lang="en-US" sz="1500" b="1" dirty="0">
                <a:ea typeface="Arial" pitchFamily="-109" charset="0"/>
                <a:cs typeface="Arial" pitchFamily="-109" charset="0"/>
              </a:rPr>
              <a:t>:</a:t>
            </a:r>
            <a:endParaRPr lang="en-US" sz="1500" b="1" dirty="0" smtClean="0">
              <a:ea typeface="Arial" pitchFamily="-109" charset="0"/>
              <a:cs typeface="Arial" pitchFamily="-109" charset="0"/>
            </a:endParaRPr>
          </a:p>
          <a:p>
            <a:pPr>
              <a:buFontTx/>
              <a:buChar char="-"/>
            </a:pPr>
            <a:r>
              <a:rPr lang="en-US" sz="1500" b="0" dirty="0" smtClean="0">
                <a:ea typeface="Arial" pitchFamily="-109" charset="0"/>
                <a:cs typeface="Arial" pitchFamily="-109" charset="0"/>
              </a:rPr>
              <a:t> Deep geological repository monitoring.</a:t>
            </a:r>
          </a:p>
          <a:p>
            <a:pPr>
              <a:buFontTx/>
              <a:buChar char="-"/>
            </a:pPr>
            <a:r>
              <a:rPr lang="en-US" sz="1500" b="0" dirty="0" smtClean="0">
                <a:ea typeface="Arial" pitchFamily="-109" charset="0"/>
                <a:cs typeface="Arial" pitchFamily="-109" charset="0"/>
              </a:rPr>
              <a:t> </a:t>
            </a:r>
            <a:r>
              <a:rPr lang="en-US" sz="1500" dirty="0" smtClean="0">
                <a:solidFill>
                  <a:srgbClr val="800000"/>
                </a:solidFill>
                <a:ea typeface="Arial" pitchFamily="-109" charset="0"/>
                <a:cs typeface="Arial" pitchFamily="-109" charset="0"/>
              </a:rPr>
              <a:t>Monitoring in Carbon Capture &amp; Storage (CCS)</a:t>
            </a:r>
          </a:p>
        </p:txBody>
      </p:sp>
      <p:sp>
        <p:nvSpPr>
          <p:cNvPr id="9" name="Rectangle 8"/>
          <p:cNvSpPr/>
          <p:nvPr/>
        </p:nvSpPr>
        <p:spPr>
          <a:xfrm>
            <a:off x="7463639" y="1039913"/>
            <a:ext cx="1388803" cy="830997"/>
          </a:xfrm>
          <a:prstGeom prst="rect">
            <a:avLst/>
          </a:prstGeom>
          <a:noFill/>
          <a:ln>
            <a:solidFill>
              <a:schemeClr val="bg1"/>
            </a:solidFill>
          </a:ln>
        </p:spPr>
        <p:txBody>
          <a:bodyPr wrap="square">
            <a:spAutoFit/>
          </a:bodyPr>
          <a:lstStyle/>
          <a:p>
            <a:pPr algn="r"/>
            <a:r>
              <a:rPr lang="en-US" sz="1200" i="1" dirty="0" smtClean="0">
                <a:ea typeface="Arial" pitchFamily="-109" charset="0"/>
                <a:cs typeface="Arial" pitchFamily="-109" charset="0"/>
              </a:rPr>
              <a:t>STFC-Boulby, Durham, Sheffield, Bath, NASA</a:t>
            </a:r>
          </a:p>
          <a:p>
            <a:pPr algn="r"/>
            <a:endParaRPr lang="en-US" sz="1200" i="1" dirty="0" smtClean="0">
              <a:ea typeface="Arial" pitchFamily="-109" charset="0"/>
              <a:cs typeface="Arial" pitchFamily="-109" charset="0"/>
            </a:endParaRPr>
          </a:p>
        </p:txBody>
      </p:sp>
      <p:sp>
        <p:nvSpPr>
          <p:cNvPr id="118" name="Rectangle 2"/>
          <p:cNvSpPr>
            <a:spLocks noGrp="1" noChangeArrowheads="1"/>
          </p:cNvSpPr>
          <p:nvPr>
            <p:ph type="title"/>
          </p:nvPr>
        </p:nvSpPr>
        <p:spPr bwMode="auto">
          <a:xfrm>
            <a:off x="1151025" y="231298"/>
            <a:ext cx="7773277" cy="787525"/>
          </a:xfrm>
          <a:noFill/>
          <a:ln>
            <a:miter lim="800000"/>
            <a:headEnd/>
            <a:tailEnd/>
          </a:ln>
        </p:spPr>
        <p:txBody>
          <a:bodyPr wrap="square" numCol="1" anchor="t" anchorCtr="0" compatLnSpc="1">
            <a:prstTxWarp prst="textNoShape">
              <a:avLst/>
            </a:prstTxWarp>
            <a:noAutofit/>
          </a:bodyPr>
          <a:lstStyle/>
          <a:p>
            <a:pPr eaLnBrk="1" hangingPunct="1"/>
            <a:r>
              <a:rPr lang="en-US" sz="3600" b="1" dirty="0" err="1" smtClean="0">
                <a:solidFill>
                  <a:srgbClr val="000090"/>
                </a:solidFill>
                <a:latin typeface="Arial" pitchFamily="-109" charset="0"/>
                <a:ea typeface="ＭＳ Ｐゴシック" pitchFamily="-109" charset="-128"/>
                <a:cs typeface="ＭＳ Ｐゴシック" pitchFamily="-109" charset="-128"/>
              </a:rPr>
              <a:t>Muon</a:t>
            </a:r>
            <a:r>
              <a:rPr lang="en-US" sz="3600" b="1" dirty="0" smtClean="0">
                <a:solidFill>
                  <a:srgbClr val="000090"/>
                </a:solidFill>
                <a:latin typeface="Arial" pitchFamily="-109" charset="0"/>
                <a:ea typeface="ＭＳ Ｐゴシック" pitchFamily="-109" charset="-128"/>
                <a:cs typeface="ＭＳ Ｐゴシック" pitchFamily="-109" charset="-128"/>
              </a:rPr>
              <a:t> Tomography / Geo-survey</a:t>
            </a:r>
            <a:endParaRPr lang="en-US" sz="3600" dirty="0">
              <a:solidFill>
                <a:srgbClr val="000090"/>
              </a:solidFill>
              <a:latin typeface="Arial" pitchFamily="-109" charset="0"/>
              <a:ea typeface="ＭＳ Ｐゴシック" pitchFamily="-109" charset="-128"/>
              <a:cs typeface="ＭＳ Ｐゴシック" pitchFamily="-109" charset="-128"/>
            </a:endParaRPr>
          </a:p>
        </p:txBody>
      </p:sp>
      <p:pic>
        <p:nvPicPr>
          <p:cNvPr id="75" name="Picture 9" descr="Screen Shot 2013-07-24 at 09.28.11.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746" y="179397"/>
            <a:ext cx="1091116" cy="74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5" name="Rectangle 84"/>
          <p:cNvSpPr/>
          <p:nvPr/>
        </p:nvSpPr>
        <p:spPr>
          <a:xfrm>
            <a:off x="6801556" y="4651346"/>
            <a:ext cx="2078831" cy="276999"/>
          </a:xfrm>
          <a:prstGeom prst="rect">
            <a:avLst/>
          </a:prstGeom>
        </p:spPr>
        <p:txBody>
          <a:bodyPr wrap="square">
            <a:spAutoFit/>
          </a:bodyPr>
          <a:lstStyle/>
          <a:p>
            <a:pPr algn="r"/>
            <a:r>
              <a:rPr lang="en-US" sz="1200" b="0" dirty="0" smtClean="0">
                <a:ea typeface="Arial" pitchFamily="-109" charset="0"/>
                <a:cs typeface="Arial" pitchFamily="-109" charset="0"/>
              </a:rPr>
              <a:t>Bore hole detector installation</a:t>
            </a:r>
            <a:endParaRPr lang="en-US" sz="1200" b="0" dirty="0"/>
          </a:p>
        </p:txBody>
      </p:sp>
      <p:sp>
        <p:nvSpPr>
          <p:cNvPr id="86" name="Rectangle 85"/>
          <p:cNvSpPr/>
          <p:nvPr/>
        </p:nvSpPr>
        <p:spPr>
          <a:xfrm>
            <a:off x="3711224" y="4634413"/>
            <a:ext cx="2499342" cy="276999"/>
          </a:xfrm>
          <a:prstGeom prst="rect">
            <a:avLst/>
          </a:prstGeom>
        </p:spPr>
        <p:txBody>
          <a:bodyPr wrap="square">
            <a:spAutoFit/>
          </a:bodyPr>
          <a:lstStyle/>
          <a:p>
            <a:pPr algn="r"/>
            <a:r>
              <a:rPr lang="en-US" sz="1200" b="0" dirty="0" err="1" smtClean="0">
                <a:ea typeface="Arial" pitchFamily="-109" charset="0"/>
                <a:cs typeface="Arial" pitchFamily="-109" charset="0"/>
              </a:rPr>
              <a:t>Muon</a:t>
            </a:r>
            <a:r>
              <a:rPr lang="en-US" sz="1200" dirty="0">
                <a:ea typeface="Arial" pitchFamily="-109" charset="0"/>
                <a:cs typeface="Arial" pitchFamily="-109" charset="0"/>
              </a:rPr>
              <a:t>-</a:t>
            </a:r>
            <a:r>
              <a:rPr lang="en-US" sz="1200" dirty="0" smtClean="0">
                <a:ea typeface="Arial" pitchFamily="-109" charset="0"/>
                <a:cs typeface="Arial" pitchFamily="-109" charset="0"/>
              </a:rPr>
              <a:t>tides detector development</a:t>
            </a:r>
            <a:endParaRPr lang="en-US" sz="1200" b="0" dirty="0"/>
          </a:p>
        </p:txBody>
      </p:sp>
      <p:sp>
        <p:nvSpPr>
          <p:cNvPr id="87" name="Rectangle 86"/>
          <p:cNvSpPr/>
          <p:nvPr/>
        </p:nvSpPr>
        <p:spPr>
          <a:xfrm>
            <a:off x="4601994" y="5293042"/>
            <a:ext cx="4415005" cy="1308050"/>
          </a:xfrm>
          <a:prstGeom prst="rect">
            <a:avLst/>
          </a:prstGeom>
          <a:solidFill>
            <a:srgbClr val="D9D9D9"/>
          </a:solidFill>
          <a:ln>
            <a:solidFill>
              <a:schemeClr val="bg1"/>
            </a:solidFill>
          </a:ln>
        </p:spPr>
        <p:txBody>
          <a:bodyPr wrap="square">
            <a:spAutoFit/>
          </a:bodyPr>
          <a:lstStyle/>
          <a:p>
            <a:r>
              <a:rPr lang="en-US" sz="1500" b="1" dirty="0" smtClean="0">
                <a:ea typeface="Arial" pitchFamily="-109" charset="0"/>
                <a:cs typeface="Arial" pitchFamily="-109" charset="0"/>
              </a:rPr>
              <a:t>Deep-Carbon Project:</a:t>
            </a:r>
            <a:r>
              <a:rPr lang="en-US" sz="1500" b="1" dirty="0">
                <a:ea typeface="Arial" pitchFamily="-109" charset="0"/>
                <a:cs typeface="Arial" pitchFamily="-109" charset="0"/>
              </a:rPr>
              <a:t> </a:t>
            </a:r>
            <a:r>
              <a:rPr lang="en-US" sz="1500" dirty="0" smtClean="0">
                <a:solidFill>
                  <a:srgbClr val="800000"/>
                </a:solidFill>
                <a:ea typeface="Arial" pitchFamily="-109" charset="0"/>
                <a:cs typeface="Arial" pitchFamily="-109" charset="0"/>
              </a:rPr>
              <a:t>£1.4M funding from UK Dept of Energy &amp; Climate change (DECC) &amp; Premier Oil: </a:t>
            </a:r>
          </a:p>
          <a:p>
            <a:r>
              <a:rPr lang="en-US" sz="1500" b="0" dirty="0" smtClean="0">
                <a:latin typeface="Wingdings"/>
                <a:ea typeface="Wingdings"/>
                <a:cs typeface="Wingdings"/>
                <a:sym typeface="Wingdings"/>
              </a:rPr>
              <a:t></a:t>
            </a:r>
            <a:r>
              <a:rPr lang="en-US" sz="1500" dirty="0">
                <a:ea typeface="Arial" pitchFamily="-109" charset="0"/>
                <a:cs typeface="Arial" pitchFamily="-109" charset="0"/>
                <a:sym typeface="Wingdings"/>
              </a:rPr>
              <a:t> </a:t>
            </a:r>
            <a:r>
              <a:rPr lang="en-US" sz="1500" b="0" dirty="0" smtClean="0">
                <a:ea typeface="Arial" pitchFamily="-109" charset="0"/>
                <a:cs typeface="Arial" pitchFamily="-109" charset="0"/>
              </a:rPr>
              <a:t>Bore-hole detector development &amp; testing @ </a:t>
            </a:r>
            <a:r>
              <a:rPr lang="en-US" sz="1500" b="0" dirty="0" err="1" smtClean="0">
                <a:ea typeface="Arial" pitchFamily="-109" charset="0"/>
                <a:cs typeface="Arial" pitchFamily="-109" charset="0"/>
              </a:rPr>
              <a:t>Boulby</a:t>
            </a:r>
            <a:endParaRPr lang="en-US" sz="1500" b="0" dirty="0" smtClean="0">
              <a:ea typeface="Arial" pitchFamily="-109" charset="0"/>
              <a:cs typeface="Arial" pitchFamily="-109" charset="0"/>
            </a:endParaRPr>
          </a:p>
          <a:p>
            <a:r>
              <a:rPr lang="en-US" sz="1500" dirty="0">
                <a:latin typeface="Wingdings"/>
                <a:ea typeface="Wingdings"/>
                <a:cs typeface="Wingdings"/>
                <a:sym typeface="Wingdings"/>
              </a:rPr>
              <a:t></a:t>
            </a:r>
            <a:r>
              <a:rPr lang="en-US" sz="1500" dirty="0">
                <a:ea typeface="Arial" pitchFamily="-109" charset="0"/>
                <a:cs typeface="Arial" pitchFamily="-109" charset="0"/>
                <a:sym typeface="Wingdings"/>
              </a:rPr>
              <a:t> </a:t>
            </a:r>
            <a:r>
              <a:rPr lang="en-US" sz="1500" dirty="0" err="1" smtClean="0">
                <a:ea typeface="Arial" pitchFamily="-109" charset="0"/>
                <a:cs typeface="Arial" pitchFamily="-109" charset="0"/>
              </a:rPr>
              <a:t>Muon</a:t>
            </a:r>
            <a:r>
              <a:rPr lang="en-US" sz="1500" dirty="0" smtClean="0">
                <a:ea typeface="Arial" pitchFamily="-109" charset="0"/>
                <a:cs typeface="Arial" pitchFamily="-109" charset="0"/>
              </a:rPr>
              <a:t>-Tides technology demonstrator</a:t>
            </a:r>
          </a:p>
          <a:p>
            <a:r>
              <a:rPr lang="en-US" sz="1500" dirty="0">
                <a:latin typeface="Wingdings"/>
                <a:ea typeface="Wingdings"/>
                <a:cs typeface="Wingdings"/>
                <a:sym typeface="Wingdings"/>
              </a:rPr>
              <a:t></a:t>
            </a:r>
            <a:r>
              <a:rPr lang="en-US" sz="1500" dirty="0">
                <a:ea typeface="Arial" pitchFamily="-109" charset="0"/>
                <a:cs typeface="Arial" pitchFamily="-109" charset="0"/>
                <a:sym typeface="Wingdings"/>
              </a:rPr>
              <a:t> </a:t>
            </a:r>
            <a:r>
              <a:rPr lang="en-US" sz="1500" dirty="0" smtClean="0">
                <a:ea typeface="Arial" pitchFamily="-109" charset="0"/>
                <a:cs typeface="Arial" pitchFamily="-109" charset="0"/>
              </a:rPr>
              <a:t>S</a:t>
            </a:r>
            <a:r>
              <a:rPr lang="en-US" sz="1500" b="0" dirty="0" smtClean="0">
                <a:ea typeface="Arial" pitchFamily="-109" charset="0"/>
                <a:cs typeface="Arial" pitchFamily="-109" charset="0"/>
              </a:rPr>
              <a:t>imulations of technique performance in CCS</a:t>
            </a:r>
            <a:endParaRPr lang="en-US" sz="600" dirty="0" smtClean="0">
              <a:ea typeface="Arial" pitchFamily="-109" charset="0"/>
              <a:cs typeface="Arial" pitchFamily="-109" charset="0"/>
            </a:endParaRPr>
          </a:p>
          <a:p>
            <a:endParaRPr lang="en-US" sz="400" b="0" i="1" dirty="0" smtClean="0">
              <a:ea typeface="Arial" pitchFamily="-109" charset="0"/>
              <a:cs typeface="Arial" pitchFamily="-109" charset="0"/>
            </a:endParaRPr>
          </a:p>
        </p:txBody>
      </p:sp>
      <p:grpSp>
        <p:nvGrpSpPr>
          <p:cNvPr id="38" name="Group 37"/>
          <p:cNvGrpSpPr/>
          <p:nvPr/>
        </p:nvGrpSpPr>
        <p:grpSpPr>
          <a:xfrm>
            <a:off x="310672" y="1820333"/>
            <a:ext cx="3088285" cy="3317733"/>
            <a:chOff x="310672" y="1890888"/>
            <a:chExt cx="3088285" cy="3317733"/>
          </a:xfrm>
        </p:grpSpPr>
        <p:grpSp>
          <p:nvGrpSpPr>
            <p:cNvPr id="29" name="Group 28"/>
            <p:cNvGrpSpPr/>
            <p:nvPr/>
          </p:nvGrpSpPr>
          <p:grpSpPr>
            <a:xfrm>
              <a:off x="310672" y="1890888"/>
              <a:ext cx="3088285" cy="3317733"/>
              <a:chOff x="310672" y="1876777"/>
              <a:chExt cx="3088285" cy="3317733"/>
            </a:xfrm>
          </p:grpSpPr>
          <p:pic>
            <p:nvPicPr>
              <p:cNvPr id="7" name="Picture 2" descr="http://www.treehugger.com/20090220-carbon-capture-storage-diagram.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0672" y="2290970"/>
                <a:ext cx="3079771" cy="2492697"/>
              </a:xfrm>
              <a:prstGeom prst="rect">
                <a:avLst/>
              </a:prstGeom>
              <a:noFill/>
            </p:spPr>
          </p:pic>
          <p:sp>
            <p:nvSpPr>
              <p:cNvPr id="140" name="Rectangle 139"/>
              <p:cNvSpPr/>
              <p:nvPr/>
            </p:nvSpPr>
            <p:spPr>
              <a:xfrm>
                <a:off x="1843972" y="4732845"/>
                <a:ext cx="1133473" cy="461665"/>
              </a:xfrm>
              <a:prstGeom prst="rect">
                <a:avLst/>
              </a:prstGeom>
            </p:spPr>
            <p:txBody>
              <a:bodyPr wrap="square">
                <a:spAutoFit/>
              </a:bodyPr>
              <a:lstStyle/>
              <a:p>
                <a:r>
                  <a:rPr lang="en-US" sz="1200" b="0" dirty="0" smtClean="0">
                    <a:ea typeface="Arial" pitchFamily="-109" charset="0"/>
                    <a:cs typeface="Arial" pitchFamily="-109" charset="0"/>
                  </a:rPr>
                  <a:t>Muon detector array</a:t>
                </a:r>
                <a:endParaRPr lang="en-US" sz="1200" dirty="0"/>
              </a:p>
            </p:txBody>
          </p:sp>
          <p:grpSp>
            <p:nvGrpSpPr>
              <p:cNvPr id="26" name="Group 142"/>
              <p:cNvGrpSpPr/>
              <p:nvPr/>
            </p:nvGrpSpPr>
            <p:grpSpPr>
              <a:xfrm>
                <a:off x="635001" y="1876777"/>
                <a:ext cx="2328333" cy="3090334"/>
                <a:chOff x="957300" y="2170548"/>
                <a:chExt cx="2595869" cy="3562306"/>
              </a:xfrm>
            </p:grpSpPr>
            <p:grpSp>
              <p:nvGrpSpPr>
                <p:cNvPr id="28" name="Group 132"/>
                <p:cNvGrpSpPr/>
                <p:nvPr/>
              </p:nvGrpSpPr>
              <p:grpSpPr>
                <a:xfrm>
                  <a:off x="957300" y="2170548"/>
                  <a:ext cx="1742359" cy="3562306"/>
                  <a:chOff x="2205077" y="1962727"/>
                  <a:chExt cx="1881821" cy="3848563"/>
                </a:xfrm>
              </p:grpSpPr>
              <p:cxnSp>
                <p:nvCxnSpPr>
                  <p:cNvPr id="115" name="Straight Connector 114"/>
                  <p:cNvCxnSpPr/>
                  <p:nvPr/>
                </p:nvCxnSpPr>
                <p:spPr bwMode="auto">
                  <a:xfrm rot="5400000">
                    <a:off x="1457800" y="3701714"/>
                    <a:ext cx="3663836" cy="555316"/>
                  </a:xfrm>
                  <a:prstGeom prst="line">
                    <a:avLst/>
                  </a:prstGeom>
                  <a:solidFill>
                    <a:schemeClr val="accent1"/>
                  </a:solidFill>
                  <a:ln w="9525" cap="flat" cmpd="sng" algn="ctr">
                    <a:solidFill>
                      <a:srgbClr val="800000"/>
                    </a:solidFill>
                    <a:prstDash val="sysDash"/>
                    <a:round/>
                    <a:headEnd type="none" w="med" len="med"/>
                    <a:tailEnd type="triangle" w="med" len="med"/>
                  </a:ln>
                  <a:effectLst/>
                </p:spPr>
              </p:cxnSp>
              <p:cxnSp>
                <p:nvCxnSpPr>
                  <p:cNvPr id="119" name="Straight Connector 118"/>
                  <p:cNvCxnSpPr/>
                  <p:nvPr/>
                </p:nvCxnSpPr>
                <p:spPr bwMode="auto">
                  <a:xfrm rot="5400000">
                    <a:off x="1198039" y="3744431"/>
                    <a:ext cx="3746970" cy="183561"/>
                  </a:xfrm>
                  <a:prstGeom prst="line">
                    <a:avLst/>
                  </a:prstGeom>
                  <a:solidFill>
                    <a:schemeClr val="accent1"/>
                  </a:solidFill>
                  <a:ln w="9525" cap="flat" cmpd="sng" algn="ctr">
                    <a:solidFill>
                      <a:srgbClr val="800000"/>
                    </a:solidFill>
                    <a:prstDash val="sysDash"/>
                    <a:round/>
                    <a:headEnd type="none" w="med" len="med"/>
                    <a:tailEnd type="triangle" w="med" len="med"/>
                  </a:ln>
                  <a:effectLst/>
                </p:spPr>
              </p:cxnSp>
              <p:cxnSp>
                <p:nvCxnSpPr>
                  <p:cNvPr id="121" name="Straight Connector 120"/>
                  <p:cNvCxnSpPr/>
                  <p:nvPr/>
                </p:nvCxnSpPr>
                <p:spPr bwMode="auto">
                  <a:xfrm rot="16200000" flipH="1">
                    <a:off x="938286" y="3829859"/>
                    <a:ext cx="3691548" cy="257464"/>
                  </a:xfrm>
                  <a:prstGeom prst="line">
                    <a:avLst/>
                  </a:prstGeom>
                  <a:solidFill>
                    <a:schemeClr val="accent1"/>
                  </a:solidFill>
                  <a:ln w="9525" cap="flat" cmpd="sng" algn="ctr">
                    <a:solidFill>
                      <a:srgbClr val="800000"/>
                    </a:solidFill>
                    <a:prstDash val="sysDash"/>
                    <a:round/>
                    <a:headEnd type="none" w="med" len="med"/>
                    <a:tailEnd type="triangle" w="med" len="med"/>
                  </a:ln>
                  <a:effectLst/>
                </p:spPr>
              </p:cxnSp>
              <p:cxnSp>
                <p:nvCxnSpPr>
                  <p:cNvPr id="128" name="Straight Connector 127"/>
                  <p:cNvCxnSpPr/>
                  <p:nvPr/>
                </p:nvCxnSpPr>
                <p:spPr bwMode="auto">
                  <a:xfrm rot="16200000" flipH="1">
                    <a:off x="742024" y="3679778"/>
                    <a:ext cx="3562233" cy="636127"/>
                  </a:xfrm>
                  <a:prstGeom prst="line">
                    <a:avLst/>
                  </a:prstGeom>
                  <a:solidFill>
                    <a:schemeClr val="accent1"/>
                  </a:solidFill>
                  <a:ln w="9525" cap="flat" cmpd="sng" algn="ctr">
                    <a:solidFill>
                      <a:srgbClr val="800000"/>
                    </a:solidFill>
                    <a:prstDash val="sysDash"/>
                    <a:round/>
                    <a:headEnd type="none" w="med" len="med"/>
                    <a:tailEnd type="triangle" w="med" len="med"/>
                  </a:ln>
                  <a:effectLst/>
                </p:spPr>
              </p:cxnSp>
              <p:cxnSp>
                <p:nvCxnSpPr>
                  <p:cNvPr id="130" name="Straight Connector 129"/>
                  <p:cNvCxnSpPr/>
                  <p:nvPr/>
                </p:nvCxnSpPr>
                <p:spPr bwMode="auto">
                  <a:xfrm rot="5400000">
                    <a:off x="1844570" y="3550487"/>
                    <a:ext cx="3495267" cy="989389"/>
                  </a:xfrm>
                  <a:prstGeom prst="line">
                    <a:avLst/>
                  </a:prstGeom>
                  <a:solidFill>
                    <a:schemeClr val="accent1"/>
                  </a:solidFill>
                  <a:ln w="9525" cap="flat" cmpd="sng" algn="ctr">
                    <a:solidFill>
                      <a:srgbClr val="800000"/>
                    </a:solidFill>
                    <a:prstDash val="sysDash"/>
                    <a:round/>
                    <a:headEnd type="none" w="med" len="med"/>
                    <a:tailEnd type="triangle" w="med" len="med"/>
                  </a:ln>
                  <a:effectLst/>
                </p:spPr>
              </p:cxnSp>
            </p:grpSp>
            <p:sp>
              <p:nvSpPr>
                <p:cNvPr id="139" name="Rectangle 138"/>
                <p:cNvSpPr/>
                <p:nvPr/>
              </p:nvSpPr>
              <p:spPr>
                <a:xfrm>
                  <a:off x="2320456" y="2185898"/>
                  <a:ext cx="1232713" cy="261816"/>
                </a:xfrm>
                <a:prstGeom prst="rect">
                  <a:avLst/>
                </a:prstGeom>
              </p:spPr>
              <p:txBody>
                <a:bodyPr wrap="none">
                  <a:spAutoFit/>
                </a:bodyPr>
                <a:lstStyle/>
                <a:p>
                  <a:r>
                    <a:rPr lang="en-US" sz="1200" b="0" dirty="0" smtClean="0">
                      <a:ea typeface="Arial" pitchFamily="-109" charset="0"/>
                      <a:cs typeface="Arial" pitchFamily="-109" charset="0"/>
                    </a:rPr>
                    <a:t>Cosmic ray muons</a:t>
                  </a:r>
                  <a:endParaRPr lang="en-US" sz="1200" dirty="0"/>
                </a:p>
              </p:txBody>
            </p:sp>
          </p:grpSp>
          <p:sp>
            <p:nvSpPr>
              <p:cNvPr id="76" name="Rectangle 75"/>
              <p:cNvSpPr/>
              <p:nvPr/>
            </p:nvSpPr>
            <p:spPr>
              <a:xfrm>
                <a:off x="2721067" y="2279268"/>
                <a:ext cx="677890" cy="276999"/>
              </a:xfrm>
              <a:prstGeom prst="rect">
                <a:avLst/>
              </a:prstGeom>
            </p:spPr>
            <p:txBody>
              <a:bodyPr wrap="none">
                <a:spAutoFit/>
              </a:bodyPr>
              <a:lstStyle/>
              <a:p>
                <a:r>
                  <a:rPr lang="en-US" sz="1200" b="0" dirty="0" smtClean="0">
                    <a:ea typeface="Arial" pitchFamily="-109" charset="0"/>
                    <a:cs typeface="Arial" pitchFamily="-109" charset="0"/>
                  </a:rPr>
                  <a:t>CCS site</a:t>
                </a:r>
                <a:endParaRPr lang="en-US" sz="1200" dirty="0"/>
              </a:p>
            </p:txBody>
          </p:sp>
        </p:grpSp>
        <p:grpSp>
          <p:nvGrpSpPr>
            <p:cNvPr id="21" name="Group 20"/>
            <p:cNvGrpSpPr/>
            <p:nvPr/>
          </p:nvGrpSpPr>
          <p:grpSpPr>
            <a:xfrm>
              <a:off x="791535" y="3428117"/>
              <a:ext cx="991735" cy="1693243"/>
              <a:chOff x="735091" y="3526894"/>
              <a:chExt cx="991735" cy="1693243"/>
            </a:xfrm>
          </p:grpSpPr>
          <p:grpSp>
            <p:nvGrpSpPr>
              <p:cNvPr id="17" name="Group 41"/>
              <p:cNvGrpSpPr/>
              <p:nvPr/>
            </p:nvGrpSpPr>
            <p:grpSpPr>
              <a:xfrm>
                <a:off x="1133025" y="5100625"/>
                <a:ext cx="119668" cy="119512"/>
                <a:chOff x="1015911" y="5544596"/>
                <a:chExt cx="206357" cy="212737"/>
              </a:xfrm>
            </p:grpSpPr>
            <p:sp>
              <p:nvSpPr>
                <p:cNvPr id="43" name="Rectangle 42"/>
                <p:cNvSpPr/>
                <p:nvPr/>
              </p:nvSpPr>
              <p:spPr bwMode="auto">
                <a:xfrm>
                  <a:off x="1015911" y="5603875"/>
                  <a:ext cx="206357" cy="952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nvGrpSpPr>
                <p:cNvPr id="18" name="Group 15"/>
                <p:cNvGrpSpPr/>
                <p:nvPr/>
              </p:nvGrpSpPr>
              <p:grpSpPr>
                <a:xfrm>
                  <a:off x="1015912" y="5544596"/>
                  <a:ext cx="203206" cy="68804"/>
                  <a:chOff x="1346102" y="5188996"/>
                  <a:chExt cx="296356" cy="68804"/>
                </a:xfrm>
              </p:grpSpPr>
              <p:sp>
                <p:nvSpPr>
                  <p:cNvPr id="50" name="Rectangle 49"/>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51" name="Rectangle 50"/>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52" name="Rectangle 51"/>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53" name="Rectangle 52"/>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nvGrpSpPr>
                <p:cNvPr id="19" name="Group 16"/>
                <p:cNvGrpSpPr/>
                <p:nvPr/>
              </p:nvGrpSpPr>
              <p:grpSpPr>
                <a:xfrm>
                  <a:off x="1015924" y="5688529"/>
                  <a:ext cx="203206" cy="68804"/>
                  <a:chOff x="1346102" y="5188996"/>
                  <a:chExt cx="296356" cy="68804"/>
                </a:xfrm>
              </p:grpSpPr>
              <p:sp>
                <p:nvSpPr>
                  <p:cNvPr id="46" name="Rectangle 45"/>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47" name="Rectangle 46"/>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48" name="Rectangle 47"/>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49" name="Rectangle 48"/>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grpSp>
            <p:nvGrpSpPr>
              <p:cNvPr id="2" name="Group 1"/>
              <p:cNvGrpSpPr/>
              <p:nvPr/>
            </p:nvGrpSpPr>
            <p:grpSpPr>
              <a:xfrm>
                <a:off x="735091" y="3526894"/>
                <a:ext cx="991735" cy="1631154"/>
                <a:chOff x="720980" y="3526894"/>
                <a:chExt cx="991735" cy="1631154"/>
              </a:xfrm>
            </p:grpSpPr>
            <p:grpSp>
              <p:nvGrpSpPr>
                <p:cNvPr id="15" name="Group 37"/>
                <p:cNvGrpSpPr/>
                <p:nvPr/>
              </p:nvGrpSpPr>
              <p:grpSpPr>
                <a:xfrm>
                  <a:off x="772019" y="3526894"/>
                  <a:ext cx="34254" cy="1472162"/>
                  <a:chOff x="1166036" y="3521357"/>
                  <a:chExt cx="39656" cy="2170223"/>
                </a:xfrm>
              </p:grpSpPr>
              <p:cxnSp>
                <p:nvCxnSpPr>
                  <p:cNvPr id="24" name="Straight Connector 23"/>
                  <p:cNvCxnSpPr/>
                  <p:nvPr/>
                </p:nvCxnSpPr>
                <p:spPr bwMode="auto">
                  <a:xfrm rot="16200000" flipH="1">
                    <a:off x="83436" y="4603957"/>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5" name="Straight Connector 24"/>
                  <p:cNvCxnSpPr/>
                  <p:nvPr/>
                </p:nvCxnSpPr>
                <p:spPr bwMode="auto">
                  <a:xfrm rot="16200000" flipH="1">
                    <a:off x="120386" y="4606275"/>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grpSp>
            <p:grpSp>
              <p:nvGrpSpPr>
                <p:cNvPr id="16" name="Group 38"/>
                <p:cNvGrpSpPr/>
                <p:nvPr/>
              </p:nvGrpSpPr>
              <p:grpSpPr>
                <a:xfrm>
                  <a:off x="1172914" y="3630274"/>
                  <a:ext cx="34254" cy="1472162"/>
                  <a:chOff x="1166036" y="3521357"/>
                  <a:chExt cx="39656" cy="2170223"/>
                </a:xfrm>
              </p:grpSpPr>
              <p:cxnSp>
                <p:nvCxnSpPr>
                  <p:cNvPr id="40" name="Straight Connector 39"/>
                  <p:cNvCxnSpPr/>
                  <p:nvPr/>
                </p:nvCxnSpPr>
                <p:spPr bwMode="auto">
                  <a:xfrm rot="16200000" flipH="1">
                    <a:off x="83436" y="4603957"/>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41" name="Straight Connector 40"/>
                  <p:cNvCxnSpPr/>
                  <p:nvPr/>
                </p:nvCxnSpPr>
                <p:spPr bwMode="auto">
                  <a:xfrm rot="16200000" flipH="1">
                    <a:off x="120386" y="4606275"/>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grpSp>
            <p:grpSp>
              <p:nvGrpSpPr>
                <p:cNvPr id="20" name="Group 53"/>
                <p:cNvGrpSpPr/>
                <p:nvPr/>
              </p:nvGrpSpPr>
              <p:grpSpPr>
                <a:xfrm>
                  <a:off x="1633639" y="3553523"/>
                  <a:ext cx="34254" cy="1472162"/>
                  <a:chOff x="1166036" y="3521357"/>
                  <a:chExt cx="39656" cy="2170223"/>
                </a:xfrm>
              </p:grpSpPr>
              <p:cxnSp>
                <p:nvCxnSpPr>
                  <p:cNvPr id="55" name="Straight Connector 54"/>
                  <p:cNvCxnSpPr/>
                  <p:nvPr/>
                </p:nvCxnSpPr>
                <p:spPr bwMode="auto">
                  <a:xfrm rot="16200000" flipH="1">
                    <a:off x="83436" y="4603957"/>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56" name="Straight Connector 55"/>
                  <p:cNvCxnSpPr/>
                  <p:nvPr/>
                </p:nvCxnSpPr>
                <p:spPr bwMode="auto">
                  <a:xfrm rot="16200000" flipH="1">
                    <a:off x="120386" y="4606275"/>
                    <a:ext cx="2167905" cy="2706"/>
                  </a:xfrm>
                  <a:prstGeom prst="line">
                    <a:avLst/>
                  </a:prstGeom>
                  <a:solidFill>
                    <a:schemeClr val="accent1"/>
                  </a:solidFill>
                  <a:ln w="9525" cap="flat" cmpd="sng" algn="ctr">
                    <a:solidFill>
                      <a:schemeClr val="tx1"/>
                    </a:solidFill>
                    <a:prstDash val="sysDash"/>
                    <a:round/>
                    <a:headEnd type="none" w="med" len="med"/>
                    <a:tailEnd type="none" w="med" len="med"/>
                  </a:ln>
                  <a:effectLst/>
                </p:spPr>
              </p:cxnSp>
            </p:grpSp>
            <p:grpSp>
              <p:nvGrpSpPr>
                <p:cNvPr id="88" name="Group 41"/>
                <p:cNvGrpSpPr/>
                <p:nvPr/>
              </p:nvGrpSpPr>
              <p:grpSpPr>
                <a:xfrm>
                  <a:off x="720980" y="4984914"/>
                  <a:ext cx="119668" cy="119512"/>
                  <a:chOff x="1015911" y="5544596"/>
                  <a:chExt cx="206357" cy="212737"/>
                </a:xfrm>
              </p:grpSpPr>
              <p:sp>
                <p:nvSpPr>
                  <p:cNvPr id="89" name="Rectangle 88"/>
                  <p:cNvSpPr/>
                  <p:nvPr/>
                </p:nvSpPr>
                <p:spPr bwMode="auto">
                  <a:xfrm>
                    <a:off x="1015911" y="5603875"/>
                    <a:ext cx="206357" cy="952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nvGrpSpPr>
                  <p:cNvPr id="90" name="Group 15"/>
                  <p:cNvGrpSpPr/>
                  <p:nvPr/>
                </p:nvGrpSpPr>
                <p:grpSpPr>
                  <a:xfrm>
                    <a:off x="1015912" y="5544596"/>
                    <a:ext cx="203206" cy="68804"/>
                    <a:chOff x="1346102" y="5188996"/>
                    <a:chExt cx="296356" cy="68804"/>
                  </a:xfrm>
                </p:grpSpPr>
                <p:sp>
                  <p:nvSpPr>
                    <p:cNvPr id="96" name="Rectangle 95"/>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7" name="Rectangle 96"/>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8" name="Rectangle 97"/>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9" name="Rectangle 98"/>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nvGrpSpPr>
                  <p:cNvPr id="91" name="Group 16"/>
                  <p:cNvGrpSpPr/>
                  <p:nvPr/>
                </p:nvGrpSpPr>
                <p:grpSpPr>
                  <a:xfrm>
                    <a:off x="1015924" y="5688529"/>
                    <a:ext cx="203206" cy="68804"/>
                    <a:chOff x="1346102" y="5188996"/>
                    <a:chExt cx="296356" cy="68804"/>
                  </a:xfrm>
                </p:grpSpPr>
                <p:sp>
                  <p:nvSpPr>
                    <p:cNvPr id="92" name="Rectangle 91"/>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3" name="Rectangle 92"/>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4" name="Rectangle 93"/>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95" name="Rectangle 94"/>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grpSp>
              <p:nvGrpSpPr>
                <p:cNvPr id="100" name="Group 41"/>
                <p:cNvGrpSpPr/>
                <p:nvPr/>
              </p:nvGrpSpPr>
              <p:grpSpPr>
                <a:xfrm>
                  <a:off x="1593047" y="5038536"/>
                  <a:ext cx="119668" cy="119512"/>
                  <a:chOff x="1015911" y="5544596"/>
                  <a:chExt cx="206357" cy="212737"/>
                </a:xfrm>
              </p:grpSpPr>
              <p:sp>
                <p:nvSpPr>
                  <p:cNvPr id="101" name="Rectangle 100"/>
                  <p:cNvSpPr/>
                  <p:nvPr/>
                </p:nvSpPr>
                <p:spPr bwMode="auto">
                  <a:xfrm>
                    <a:off x="1015911" y="5603875"/>
                    <a:ext cx="206357" cy="952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nvGrpSpPr>
                  <p:cNvPr id="102" name="Group 15"/>
                  <p:cNvGrpSpPr/>
                  <p:nvPr/>
                </p:nvGrpSpPr>
                <p:grpSpPr>
                  <a:xfrm>
                    <a:off x="1015912" y="5544596"/>
                    <a:ext cx="203206" cy="68804"/>
                    <a:chOff x="1346102" y="5188996"/>
                    <a:chExt cx="296356" cy="68804"/>
                  </a:xfrm>
                </p:grpSpPr>
                <p:sp>
                  <p:nvSpPr>
                    <p:cNvPr id="108" name="Rectangle 107"/>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09" name="Rectangle 108"/>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10" name="Rectangle 109"/>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11" name="Rectangle 110"/>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nvGrpSpPr>
                  <p:cNvPr id="103" name="Group 16"/>
                  <p:cNvGrpSpPr/>
                  <p:nvPr/>
                </p:nvGrpSpPr>
                <p:grpSpPr>
                  <a:xfrm>
                    <a:off x="1015924" y="5688529"/>
                    <a:ext cx="203206" cy="68804"/>
                    <a:chOff x="1346102" y="5188996"/>
                    <a:chExt cx="296356" cy="68804"/>
                  </a:xfrm>
                </p:grpSpPr>
                <p:sp>
                  <p:nvSpPr>
                    <p:cNvPr id="104" name="Rectangle 103"/>
                    <p:cNvSpPr/>
                    <p:nvPr/>
                  </p:nvSpPr>
                  <p:spPr bwMode="auto">
                    <a:xfrm>
                      <a:off x="1346102" y="5189008"/>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05" name="Rectangle 104"/>
                    <p:cNvSpPr/>
                    <p:nvPr/>
                  </p:nvSpPr>
                  <p:spPr bwMode="auto">
                    <a:xfrm>
                      <a:off x="1422308"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06" name="Rectangle 105"/>
                    <p:cNvSpPr/>
                    <p:nvPr/>
                  </p:nvSpPr>
                  <p:spPr bwMode="auto">
                    <a:xfrm>
                      <a:off x="1490036" y="5189002"/>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07" name="Rectangle 106"/>
                    <p:cNvSpPr/>
                    <p:nvPr/>
                  </p:nvSpPr>
                  <p:spPr bwMode="auto">
                    <a:xfrm>
                      <a:off x="1566242" y="5188996"/>
                      <a:ext cx="76216" cy="687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grpSp>
            </p:grpSp>
          </p:grpSp>
        </p:grpSp>
      </p:grpSp>
      <p:sp>
        <p:nvSpPr>
          <p:cNvPr id="22" name="Rectangle 21"/>
          <p:cNvSpPr/>
          <p:nvPr/>
        </p:nvSpPr>
        <p:spPr>
          <a:xfrm>
            <a:off x="2822962" y="4919780"/>
            <a:ext cx="1537376" cy="246221"/>
          </a:xfrm>
          <a:prstGeom prst="rect">
            <a:avLst/>
          </a:prstGeom>
        </p:spPr>
        <p:txBody>
          <a:bodyPr wrap="square">
            <a:spAutoFit/>
          </a:bodyPr>
          <a:lstStyle/>
          <a:p>
            <a:pPr algn="r"/>
            <a:r>
              <a:rPr lang="en-US" sz="1000" dirty="0" smtClean="0">
                <a:ea typeface="Arial" pitchFamily="-109" charset="0"/>
                <a:cs typeface="Arial" pitchFamily="-109" charset="0"/>
              </a:rPr>
              <a:t>CCS site simulation</a:t>
            </a:r>
            <a:endParaRPr lang="en-US" sz="1000" dirty="0"/>
          </a:p>
        </p:txBody>
      </p:sp>
      <p:sp>
        <p:nvSpPr>
          <p:cNvPr id="114" name="Rectangle 113"/>
          <p:cNvSpPr/>
          <p:nvPr/>
        </p:nvSpPr>
        <p:spPr>
          <a:xfrm>
            <a:off x="181646"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376325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localadmin\Documents\Centre for Astrobiology\BISAL\images\BISAL\lab 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1706" y="1183379"/>
            <a:ext cx="2482693" cy="1585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4" name="Picture 23" descr="Screen Shot 2014-10-21 at 09.26.2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885" y="1126942"/>
            <a:ext cx="2388850" cy="1648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7122121" y="1172681"/>
            <a:ext cx="1599505" cy="461665"/>
          </a:xfrm>
          <a:prstGeom prst="rect">
            <a:avLst/>
          </a:prstGeom>
          <a:solidFill>
            <a:srgbClr val="D9D9D9"/>
          </a:solidFill>
          <a:ln>
            <a:solidFill>
              <a:schemeClr val="bg1"/>
            </a:solidFill>
          </a:ln>
        </p:spPr>
        <p:txBody>
          <a:bodyPr wrap="square">
            <a:spAutoFit/>
          </a:bodyPr>
          <a:lstStyle/>
          <a:p>
            <a:pPr algn="r"/>
            <a:r>
              <a:rPr lang="en-US" sz="1200" i="1" dirty="0" smtClean="0">
                <a:ea typeface="Arial" pitchFamily="-109" charset="0"/>
                <a:cs typeface="Arial" pitchFamily="-109" charset="0"/>
              </a:rPr>
              <a:t>Edinburgh, Boulby, NASA, DLR, CPL (etc)</a:t>
            </a:r>
          </a:p>
        </p:txBody>
      </p:sp>
      <p:sp>
        <p:nvSpPr>
          <p:cNvPr id="11" name="Rectangle 10"/>
          <p:cNvSpPr/>
          <p:nvPr/>
        </p:nvSpPr>
        <p:spPr>
          <a:xfrm>
            <a:off x="172105" y="3338782"/>
            <a:ext cx="3694339" cy="1015663"/>
          </a:xfrm>
          <a:prstGeom prst="rect">
            <a:avLst/>
          </a:prstGeom>
          <a:solidFill>
            <a:srgbClr val="D9D9D9"/>
          </a:solidFill>
        </p:spPr>
        <p:txBody>
          <a:bodyPr wrap="square">
            <a:spAutoFit/>
          </a:bodyPr>
          <a:lstStyle/>
          <a:p>
            <a:r>
              <a:rPr lang="en-US" sz="1500" kern="0" dirty="0" smtClean="0">
                <a:solidFill>
                  <a:srgbClr val="800000"/>
                </a:solidFill>
                <a:latin typeface="Arial"/>
                <a:cs typeface="Arial"/>
                <a:sym typeface="Optima" pitchFamily="-65" charset="0"/>
              </a:rPr>
              <a:t>ALSO: An important ‘Mars Analogue site’ </a:t>
            </a:r>
            <a:r>
              <a:rPr lang="en-US" sz="1500" b="0" kern="0" dirty="0" smtClean="0">
                <a:solidFill>
                  <a:srgbClr val="000000"/>
                </a:solidFill>
                <a:latin typeface="Arial"/>
                <a:cs typeface="Arial"/>
                <a:sym typeface="Optima" pitchFamily="-65" charset="0"/>
              </a:rPr>
              <a:t>– with geology &amp; conditions to allow explorations &amp; astrobiology technique &amp; instrumentation development</a:t>
            </a:r>
            <a:endParaRPr lang="en-US" sz="1500" b="0" dirty="0">
              <a:solidFill>
                <a:srgbClr val="000000"/>
              </a:solidFill>
            </a:endParaRPr>
          </a:p>
        </p:txBody>
      </p:sp>
      <p:pic>
        <p:nvPicPr>
          <p:cNvPr id="14" name="Picture 13" descr="Screen shot 2012-02-20 at 17.18.3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5230" y="5783329"/>
            <a:ext cx="5354803" cy="858771"/>
          </a:xfrm>
          <a:prstGeom prst="rect">
            <a:avLst/>
          </a:prstGeom>
          <a:ln>
            <a:solidFill>
              <a:srgbClr val="D9D9D9"/>
            </a:solidFill>
          </a:ln>
          <a:effectLst>
            <a:outerShdw blurRad="50800" dist="38100" dir="2700000" algn="tl" rotWithShape="0">
              <a:srgbClr val="000000">
                <a:alpha val="43000"/>
              </a:srgbClr>
            </a:outerShdw>
          </a:effectLst>
        </p:spPr>
      </p:pic>
      <p:sp>
        <p:nvSpPr>
          <p:cNvPr id="19" name="Rectangle 33"/>
          <p:cNvSpPr>
            <a:spLocks noGrp="1" noChangeArrowheads="1"/>
          </p:cNvSpPr>
          <p:nvPr>
            <p:ph type="title"/>
          </p:nvPr>
        </p:nvSpPr>
        <p:spPr bwMode="auto">
          <a:xfrm>
            <a:off x="1028555" y="223838"/>
            <a:ext cx="8229600" cy="806450"/>
          </a:xfrm>
          <a:noFill/>
          <a:ln>
            <a:miter lim="800000"/>
            <a:headEnd/>
            <a:tailEnd/>
          </a:ln>
        </p:spPr>
        <p:txBody>
          <a:bodyPr wrap="square" lIns="91440" tIns="45720" rIns="91440" bIns="45720" numCol="1" anchor="t" anchorCtr="0" compatLnSpc="1">
            <a:prstTxWarp prst="textNoShape">
              <a:avLst/>
            </a:prstTxWarp>
            <a:normAutofit fontScale="90000"/>
          </a:bodyPr>
          <a:lstStyle/>
          <a:p>
            <a:r>
              <a:rPr lang="en-US" b="1" dirty="0" smtClean="0">
                <a:solidFill>
                  <a:srgbClr val="2D2D8A"/>
                </a:solidFill>
                <a:latin typeface="Arial" charset="0"/>
                <a:ea typeface="ＭＳ Ｐゴシック" charset="-128"/>
                <a:cs typeface="ＭＳ Ｐゴシック" charset="-128"/>
              </a:rPr>
              <a:t>Astrobiology &amp; Mars Analogue </a:t>
            </a:r>
            <a:endParaRPr lang="en-US" b="1" dirty="0">
              <a:solidFill>
                <a:srgbClr val="2D2D8A"/>
              </a:solidFill>
              <a:latin typeface="Arial" charset="0"/>
              <a:ea typeface="ＭＳ Ｐゴシック" charset="-128"/>
              <a:cs typeface="ＭＳ Ｐゴシック" charset="-128"/>
            </a:endParaRPr>
          </a:p>
        </p:txBody>
      </p:sp>
      <p:grpSp>
        <p:nvGrpSpPr>
          <p:cNvPr id="17" name="Group 16"/>
          <p:cNvGrpSpPr/>
          <p:nvPr/>
        </p:nvGrpSpPr>
        <p:grpSpPr>
          <a:xfrm>
            <a:off x="152706" y="2788667"/>
            <a:ext cx="5257495" cy="412982"/>
            <a:chOff x="115723" y="3116691"/>
            <a:chExt cx="5089531" cy="492443"/>
          </a:xfrm>
        </p:grpSpPr>
        <p:sp>
          <p:nvSpPr>
            <p:cNvPr id="18" name="Rectangle 17"/>
            <p:cNvSpPr/>
            <p:nvPr/>
          </p:nvSpPr>
          <p:spPr>
            <a:xfrm>
              <a:off x="115723" y="3116691"/>
              <a:ext cx="2045256" cy="492443"/>
            </a:xfrm>
            <a:prstGeom prst="rect">
              <a:avLst/>
            </a:prstGeom>
          </p:spPr>
          <p:txBody>
            <a:bodyPr wrap="square">
              <a:spAutoFit/>
            </a:bodyPr>
            <a:lstStyle/>
            <a:p>
              <a:r>
                <a:rPr lang="en-US" sz="1300" b="0" kern="0" dirty="0" smtClean="0">
                  <a:latin typeface="Arial"/>
                  <a:cs typeface="Arial"/>
                  <a:sym typeface="Optima" pitchFamily="-65" charset="0"/>
                </a:rPr>
                <a:t>Sampling life in Boulby Brine</a:t>
              </a:r>
              <a:endParaRPr lang="en-US" sz="1300" b="0" dirty="0"/>
            </a:p>
          </p:txBody>
        </p:sp>
        <p:sp>
          <p:nvSpPr>
            <p:cNvPr id="20" name="Rectangle 19"/>
            <p:cNvSpPr/>
            <p:nvPr/>
          </p:nvSpPr>
          <p:spPr>
            <a:xfrm>
              <a:off x="2119393" y="3206825"/>
              <a:ext cx="3085861" cy="348646"/>
            </a:xfrm>
            <a:prstGeom prst="rect">
              <a:avLst/>
            </a:prstGeom>
          </p:spPr>
          <p:txBody>
            <a:bodyPr wrap="square">
              <a:spAutoFit/>
            </a:bodyPr>
            <a:lstStyle/>
            <a:p>
              <a:pPr algn="r"/>
              <a:r>
                <a:rPr lang="en-US" sz="1300" kern="0" dirty="0">
                  <a:latin typeface="Arial"/>
                  <a:cs typeface="Arial"/>
                  <a:sym typeface="Optima" pitchFamily="-65" charset="0"/>
                </a:rPr>
                <a:t>Subsurface Astrobiology Laboratory</a:t>
              </a:r>
              <a:endParaRPr lang="en-US" sz="1300" b="0" dirty="0"/>
            </a:p>
          </p:txBody>
        </p:sp>
      </p:grpSp>
      <p:pic>
        <p:nvPicPr>
          <p:cNvPr id="21" name="Picture 20" descr="PastedGraphic-6.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2099" y="1107627"/>
            <a:ext cx="3312049" cy="1039206"/>
          </a:xfrm>
          <a:prstGeom prst="rect">
            <a:avLst/>
          </a:prstGeom>
          <a:solidFill>
            <a:schemeClr val="bg1"/>
          </a:solidFill>
        </p:spPr>
      </p:pic>
      <p:pic>
        <p:nvPicPr>
          <p:cNvPr id="26" name="Picture 25" descr="Screen Shot 2013-11-22 at 12.00.5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6273" y="2362200"/>
            <a:ext cx="1403953" cy="111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9" descr="Screen Shot 2013-07-24 at 09.28.11.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6746" y="179397"/>
            <a:ext cx="1091116" cy="74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8" name="Picture 27" descr="Screen Shot 2014-10-21 at 10.05.18.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70946" y="4543779"/>
            <a:ext cx="2941707" cy="1961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descr="Screen Shot 2013-11-26 at 09.09.1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95042" y="3698596"/>
            <a:ext cx="2192865" cy="2064378"/>
          </a:xfrm>
          <a:prstGeom prst="rect">
            <a:avLst/>
          </a:prstGeom>
        </p:spPr>
      </p:pic>
      <p:pic>
        <p:nvPicPr>
          <p:cNvPr id="31" name="Picture 30" descr="Screen Shot 2014-10-21 at 10.06.17.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11901" y="3765665"/>
            <a:ext cx="2416096" cy="1794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8110627" y="2342634"/>
            <a:ext cx="703173" cy="553998"/>
          </a:xfrm>
          <a:prstGeom prst="rect">
            <a:avLst/>
          </a:prstGeom>
        </p:spPr>
        <p:txBody>
          <a:bodyPr wrap="square">
            <a:spAutoFit/>
          </a:bodyPr>
          <a:lstStyle/>
          <a:p>
            <a:pPr algn="r"/>
            <a:r>
              <a:rPr lang="en-US" sz="1000" kern="0" dirty="0" smtClean="0">
                <a:solidFill>
                  <a:schemeClr val="bg1"/>
                </a:solidFill>
                <a:latin typeface="Arial"/>
                <a:cs typeface="Arial"/>
                <a:sym typeface="Optima" pitchFamily="-65" charset="0"/>
              </a:rPr>
              <a:t>Life in </a:t>
            </a:r>
            <a:r>
              <a:rPr lang="en-US" sz="1000" kern="0" dirty="0" err="1" smtClean="0">
                <a:solidFill>
                  <a:schemeClr val="bg1"/>
                </a:solidFill>
                <a:latin typeface="Arial"/>
                <a:cs typeface="Arial"/>
                <a:sym typeface="Optima" pitchFamily="-65" charset="0"/>
              </a:rPr>
              <a:t>Boulby</a:t>
            </a:r>
            <a:r>
              <a:rPr lang="en-US" sz="1000" kern="0" dirty="0" smtClean="0">
                <a:solidFill>
                  <a:schemeClr val="bg1"/>
                </a:solidFill>
                <a:latin typeface="Arial"/>
                <a:cs typeface="Arial"/>
                <a:sym typeface="Optima" pitchFamily="-65" charset="0"/>
              </a:rPr>
              <a:t> salt</a:t>
            </a:r>
            <a:endParaRPr lang="en-US" sz="1000" dirty="0">
              <a:solidFill>
                <a:schemeClr val="bg1"/>
              </a:solidFill>
            </a:endParaRPr>
          </a:p>
        </p:txBody>
      </p:sp>
      <p:sp>
        <p:nvSpPr>
          <p:cNvPr id="47" name="Rectangle 46"/>
          <p:cNvSpPr/>
          <p:nvPr/>
        </p:nvSpPr>
        <p:spPr>
          <a:xfrm>
            <a:off x="5397501" y="2289144"/>
            <a:ext cx="1930400" cy="1246495"/>
          </a:xfrm>
          <a:prstGeom prst="rect">
            <a:avLst/>
          </a:prstGeom>
          <a:solidFill>
            <a:srgbClr val="D9D9D9"/>
          </a:solidFill>
        </p:spPr>
        <p:txBody>
          <a:bodyPr wrap="square">
            <a:spAutoFit/>
          </a:bodyPr>
          <a:lstStyle/>
          <a:p>
            <a:r>
              <a:rPr lang="en-US" sz="1500" kern="0" dirty="0" smtClean="0">
                <a:solidFill>
                  <a:srgbClr val="800000"/>
                </a:solidFill>
                <a:latin typeface="Arial"/>
                <a:cs typeface="Arial"/>
                <a:sym typeface="Optima" pitchFamily="-65" charset="0"/>
              </a:rPr>
              <a:t>A base for studies of life in Boulby rock </a:t>
            </a:r>
            <a:r>
              <a:rPr lang="en-US" sz="1500" kern="0" dirty="0" smtClean="0">
                <a:latin typeface="Arial"/>
                <a:cs typeface="Arial"/>
                <a:sym typeface="Optima" pitchFamily="-65" charset="0"/>
              </a:rPr>
              <a:t>– studies of limits of life on earth and on other planets</a:t>
            </a:r>
            <a:endParaRPr lang="en-US" sz="1500" dirty="0"/>
          </a:p>
        </p:txBody>
      </p:sp>
      <p:sp>
        <p:nvSpPr>
          <p:cNvPr id="32" name="Rectangle 31"/>
          <p:cNvSpPr/>
          <p:nvPr/>
        </p:nvSpPr>
        <p:spPr>
          <a:xfrm>
            <a:off x="6708425" y="6026890"/>
            <a:ext cx="2743199" cy="292388"/>
          </a:xfrm>
          <a:prstGeom prst="rect">
            <a:avLst/>
          </a:prstGeom>
        </p:spPr>
        <p:txBody>
          <a:bodyPr wrap="square">
            <a:spAutoFit/>
          </a:bodyPr>
          <a:lstStyle/>
          <a:p>
            <a:r>
              <a:rPr lang="en-US" sz="1300" kern="0" dirty="0" smtClean="0">
                <a:latin typeface="Arial"/>
                <a:cs typeface="Arial"/>
                <a:sym typeface="Optima" pitchFamily="-65" charset="0"/>
              </a:rPr>
              <a:t>MINAR 2</a:t>
            </a:r>
            <a:endParaRPr lang="en-US" sz="1300" b="0" dirty="0"/>
          </a:p>
        </p:txBody>
      </p:sp>
      <p:sp>
        <p:nvSpPr>
          <p:cNvPr id="33" name="Rectangle 32"/>
          <p:cNvSpPr/>
          <p:nvPr/>
        </p:nvSpPr>
        <p:spPr>
          <a:xfrm>
            <a:off x="2906892" y="4711736"/>
            <a:ext cx="1524000" cy="1092607"/>
          </a:xfrm>
          <a:prstGeom prst="rect">
            <a:avLst/>
          </a:prstGeom>
        </p:spPr>
        <p:txBody>
          <a:bodyPr wrap="square">
            <a:spAutoFit/>
          </a:bodyPr>
          <a:lstStyle/>
          <a:p>
            <a:r>
              <a:rPr lang="en-US" sz="1300" kern="0" dirty="0" smtClean="0">
                <a:latin typeface="Arial"/>
                <a:cs typeface="Arial"/>
                <a:sym typeface="Optima" pitchFamily="-65" charset="0"/>
              </a:rPr>
              <a:t>Mining &amp; </a:t>
            </a:r>
          </a:p>
          <a:p>
            <a:r>
              <a:rPr lang="en-US" sz="1300" kern="0" dirty="0" err="1" smtClean="0">
                <a:latin typeface="Arial"/>
                <a:cs typeface="Arial"/>
                <a:sym typeface="Optima" pitchFamily="-65" charset="0"/>
              </a:rPr>
              <a:t>extraplanetary</a:t>
            </a:r>
            <a:r>
              <a:rPr lang="en-US" sz="1300" kern="0" dirty="0" smtClean="0">
                <a:latin typeface="Arial"/>
                <a:cs typeface="Arial"/>
                <a:sym typeface="Optima" pitchFamily="-65" charset="0"/>
              </a:rPr>
              <a:t> exploration instrumentation development</a:t>
            </a:r>
            <a:endParaRPr lang="en-US" sz="1300" b="0" dirty="0"/>
          </a:p>
        </p:txBody>
      </p:sp>
      <p:sp>
        <p:nvSpPr>
          <p:cNvPr id="34" name="Rectangle 33"/>
          <p:cNvSpPr/>
          <p:nvPr/>
        </p:nvSpPr>
        <p:spPr>
          <a:xfrm>
            <a:off x="181646"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
        <p:nvSpPr>
          <p:cNvPr id="22" name="Rectangle 21"/>
          <p:cNvSpPr/>
          <p:nvPr/>
        </p:nvSpPr>
        <p:spPr>
          <a:xfrm>
            <a:off x="3975368" y="3359776"/>
            <a:ext cx="1388803" cy="646331"/>
          </a:xfrm>
          <a:prstGeom prst="rect">
            <a:avLst/>
          </a:prstGeom>
          <a:noFill/>
          <a:ln>
            <a:noFill/>
          </a:ln>
        </p:spPr>
        <p:txBody>
          <a:bodyPr wrap="square">
            <a:spAutoFit/>
          </a:bodyPr>
          <a:lstStyle/>
          <a:p>
            <a:r>
              <a:rPr lang="en-US" sz="1200" b="1" i="1" dirty="0" smtClean="0">
                <a:ea typeface="Arial" pitchFamily="-109" charset="0"/>
                <a:cs typeface="Arial" pitchFamily="-109" charset="0"/>
              </a:rPr>
              <a:t>Led by Edinburgh, </a:t>
            </a:r>
          </a:p>
          <a:p>
            <a:r>
              <a:rPr lang="en-US" sz="1200" b="1" i="1" dirty="0" smtClean="0">
                <a:ea typeface="Arial" pitchFamily="-109" charset="0"/>
                <a:cs typeface="Arial" pitchFamily="-109" charset="0"/>
              </a:rPr>
              <a:t>UKCA</a:t>
            </a:r>
          </a:p>
          <a:p>
            <a:endParaRPr lang="en-US" sz="1200" b="1" i="1" dirty="0" smtClean="0">
              <a:ea typeface="Arial" pitchFamily="-109" charset="0"/>
              <a:cs typeface="Arial" pitchFamily="-109" charset="0"/>
            </a:endParaRPr>
          </a:p>
        </p:txBody>
      </p:sp>
    </p:spTree>
    <p:extLst>
      <p:ext uri="{BB962C8B-B14F-4D97-AF65-F5344CB8AC3E}">
        <p14:creationId xmlns:p14="http://schemas.microsoft.com/office/powerpoint/2010/main" val="669385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 shot 2013-04-16 at 11.34.4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9611" y="927101"/>
            <a:ext cx="1536989" cy="2134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10" name="Picture 10"/>
          <p:cNvPicPr>
            <a:picLocks noChangeArrowheads="1"/>
          </p:cNvPicPr>
          <p:nvPr/>
        </p:nvPicPr>
        <p:blipFill>
          <a:blip r:embed="rId4"/>
          <a:srcRect/>
          <a:stretch>
            <a:fillRect/>
          </a:stretch>
        </p:blipFill>
        <p:spPr bwMode="auto">
          <a:xfrm>
            <a:off x="5575301" y="3429000"/>
            <a:ext cx="1476160" cy="1181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Screen shot 2013-04-16 at 11.35.3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3614" y="2476500"/>
            <a:ext cx="1724624"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descr="Screen shot 2013-04-16 at 11.35.5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2084" y="4085807"/>
            <a:ext cx="1460907" cy="911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descr="Screen shot 2013-04-16 at 11.37.0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5300" y="5238204"/>
            <a:ext cx="3337743" cy="1378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angle 11"/>
          <p:cNvSpPr>
            <a:spLocks noChangeArrowheads="1"/>
          </p:cNvSpPr>
          <p:nvPr/>
        </p:nvSpPr>
        <p:spPr bwMode="auto">
          <a:xfrm>
            <a:off x="1524634" y="212725"/>
            <a:ext cx="6827064" cy="707664"/>
          </a:xfrm>
          <a:prstGeom prst="rect">
            <a:avLst/>
          </a:prstGeom>
          <a:noFill/>
          <a:ln w="12700">
            <a:noFill/>
            <a:miter lim="800000"/>
            <a:headEnd/>
            <a:tailEnd/>
          </a:ln>
        </p:spPr>
        <p:txBody>
          <a:bodyPr wrap="none" lIns="91219" tIns="45610" rIns="91219" bIns="45610">
            <a:prstTxWarp prst="textNoShape">
              <a:avLst/>
            </a:prstTxWarp>
            <a:spAutoFit/>
          </a:bodyPr>
          <a:lstStyle/>
          <a:p>
            <a:r>
              <a:rPr lang="en-US" sz="4000" b="1" dirty="0">
                <a:solidFill>
                  <a:srgbClr val="2D2D8A"/>
                </a:solidFill>
                <a:latin typeface="Arial"/>
                <a:cs typeface="Arial"/>
              </a:rPr>
              <a:t>Misc Geology / Geoscience</a:t>
            </a:r>
          </a:p>
        </p:txBody>
      </p:sp>
      <p:sp>
        <p:nvSpPr>
          <p:cNvPr id="76803" name="Rectangle 16"/>
          <p:cNvSpPr>
            <a:spLocks noChangeArrowheads="1"/>
          </p:cNvSpPr>
          <p:nvPr/>
        </p:nvSpPr>
        <p:spPr bwMode="auto">
          <a:xfrm>
            <a:off x="211985" y="1577975"/>
            <a:ext cx="6112469" cy="369888"/>
          </a:xfrm>
          <a:prstGeom prst="rect">
            <a:avLst/>
          </a:prstGeom>
          <a:noFill/>
          <a:ln w="9525">
            <a:noFill/>
            <a:miter lim="800000"/>
            <a:headEnd/>
            <a:tailEnd/>
          </a:ln>
        </p:spPr>
        <p:txBody>
          <a:bodyPr lIns="91219" tIns="45610" rIns="91219" bIns="45610">
            <a:prstTxWarp prst="textNoShape">
              <a:avLst/>
            </a:prstTxWarp>
            <a:spAutoFit/>
          </a:bodyPr>
          <a:lstStyle/>
          <a:p>
            <a:pPr>
              <a:spcBef>
                <a:spcPct val="20000"/>
              </a:spcBef>
              <a:buClr>
                <a:schemeClr val="tx1"/>
              </a:buClr>
            </a:pPr>
            <a:endParaRPr lang="en-US" sz="1800" dirty="0"/>
          </a:p>
        </p:txBody>
      </p:sp>
      <p:sp>
        <p:nvSpPr>
          <p:cNvPr id="59" name="Rectangle 58"/>
          <p:cNvSpPr/>
          <p:nvPr/>
        </p:nvSpPr>
        <p:spPr bwMode="auto">
          <a:xfrm>
            <a:off x="176921" y="1095660"/>
            <a:ext cx="5106280" cy="369110"/>
          </a:xfrm>
          <a:prstGeom prst="rect">
            <a:avLst/>
          </a:prstGeom>
          <a:solidFill>
            <a:schemeClr val="accent2">
              <a:lumMod val="40000"/>
              <a:lumOff val="60000"/>
            </a:schemeClr>
          </a:solidFill>
          <a:ln>
            <a:solidFill>
              <a:srgbClr val="FFFFFF"/>
            </a:solidFill>
          </a:ln>
        </p:spPr>
        <p:txBody>
          <a:bodyPr wrap="square" lIns="91219" tIns="45610" rIns="91219" bIns="45610">
            <a:spAutoFit/>
          </a:bodyPr>
          <a:lstStyle/>
          <a:p>
            <a:pPr>
              <a:defRPr/>
            </a:pPr>
            <a:r>
              <a:rPr lang="en-GB" sz="1800" dirty="0" smtClean="0">
                <a:latin typeface="Arial" charset="0"/>
              </a:rPr>
              <a:t>Misc. geology &amp; geoscience studies @ Boulby.</a:t>
            </a:r>
            <a:endParaRPr lang="en-GB" sz="1800" dirty="0">
              <a:latin typeface="Arial" charset="0"/>
            </a:endParaRPr>
          </a:p>
        </p:txBody>
      </p:sp>
      <p:sp>
        <p:nvSpPr>
          <p:cNvPr id="45" name="Rectangle 3"/>
          <p:cNvSpPr txBox="1">
            <a:spLocks noChangeArrowheads="1"/>
          </p:cNvSpPr>
          <p:nvPr/>
        </p:nvSpPr>
        <p:spPr bwMode="auto">
          <a:xfrm>
            <a:off x="205142" y="1725959"/>
            <a:ext cx="5157080" cy="3900141"/>
          </a:xfrm>
          <a:prstGeom prst="rect">
            <a:avLst/>
          </a:prstGeom>
          <a:solidFill>
            <a:schemeClr val="bg1">
              <a:lumMod val="85000"/>
            </a:schemeClr>
          </a:solidFill>
          <a:ln w="9525">
            <a:noFill/>
            <a:miter lim="800000"/>
            <a:headEnd/>
            <a:tailEnd/>
          </a:ln>
          <a:effectLst/>
        </p:spPr>
        <p:txBody>
          <a:bodyPr lIns="91219" tIns="45610" rIns="91219" bIns="45610">
            <a:prstTxWarp prst="textNoShape">
              <a:avLst/>
            </a:prstTxWarp>
          </a:bodyPr>
          <a:lstStyle/>
          <a:p>
            <a:pPr marL="342072" indent="-342072" defTabSz="912192" eaLnBrk="1" hangingPunct="1">
              <a:lnSpc>
                <a:spcPct val="90000"/>
              </a:lnSpc>
              <a:spcBef>
                <a:spcPct val="20000"/>
              </a:spcBef>
              <a:defRPr/>
            </a:pPr>
            <a:r>
              <a:rPr lang="en-GB" sz="1600" b="1" kern="0" dirty="0">
                <a:latin typeface="Arial"/>
                <a:cs typeface="Arial"/>
              </a:rPr>
              <a:t>Improved mining technologies </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enhanced extraction but reduced subsidence?</a:t>
            </a:r>
          </a:p>
          <a:p>
            <a:pPr marL="342072" indent="-342072" defTabSz="912192" eaLnBrk="1" hangingPunct="1">
              <a:lnSpc>
                <a:spcPct val="90000"/>
              </a:lnSpc>
              <a:spcBef>
                <a:spcPct val="20000"/>
              </a:spcBef>
              <a:defRPr/>
            </a:pPr>
            <a:r>
              <a:rPr lang="en-GB" sz="1600" b="1" kern="0" dirty="0">
                <a:latin typeface="Arial"/>
                <a:cs typeface="Arial"/>
              </a:rPr>
              <a:t>Rock deformation studies</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salt deformation and oil reservoirs?  </a:t>
            </a:r>
          </a:p>
          <a:p>
            <a:pPr marL="342072" indent="-342072" defTabSz="912192" eaLnBrk="1" hangingPunct="1">
              <a:lnSpc>
                <a:spcPct val="90000"/>
              </a:lnSpc>
              <a:spcBef>
                <a:spcPct val="20000"/>
              </a:spcBef>
              <a:defRPr/>
            </a:pPr>
            <a:r>
              <a:rPr lang="en-GB" sz="1600" b="1" kern="0" dirty="0">
                <a:latin typeface="Arial"/>
                <a:cs typeface="Arial"/>
              </a:rPr>
              <a:t>Seismology</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how does stress change induce earthquakes?</a:t>
            </a:r>
          </a:p>
          <a:p>
            <a:pPr marL="342072" indent="-342072" defTabSz="912192" eaLnBrk="1" hangingPunct="1">
              <a:lnSpc>
                <a:spcPct val="90000"/>
              </a:lnSpc>
              <a:spcBef>
                <a:spcPct val="20000"/>
              </a:spcBef>
              <a:defRPr/>
            </a:pPr>
            <a:r>
              <a:rPr lang="en-GB" sz="1600" b="1" kern="0" dirty="0" smtClean="0">
                <a:latin typeface="Arial"/>
                <a:cs typeface="Arial"/>
              </a:rPr>
              <a:t>Carbon Capture &amp; Storage</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The effect of fractures on the sealant properties of anhydrite for CCS </a:t>
            </a:r>
          </a:p>
          <a:p>
            <a:pPr marL="342072" indent="-342072" defTabSz="912192" eaLnBrk="1" hangingPunct="1">
              <a:lnSpc>
                <a:spcPct val="90000"/>
              </a:lnSpc>
              <a:spcBef>
                <a:spcPct val="20000"/>
              </a:spcBef>
              <a:defRPr/>
            </a:pPr>
            <a:r>
              <a:rPr lang="en-GB" sz="1600" b="1" kern="0" dirty="0">
                <a:latin typeface="Arial"/>
                <a:cs typeface="Arial"/>
              </a:rPr>
              <a:t>Geochemistry</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how does fluid (oil) move through rock masses?</a:t>
            </a:r>
          </a:p>
          <a:p>
            <a:pPr marL="342072" indent="-342072" defTabSz="912192" eaLnBrk="1" hangingPunct="1">
              <a:lnSpc>
                <a:spcPct val="90000"/>
              </a:lnSpc>
              <a:spcBef>
                <a:spcPct val="20000"/>
              </a:spcBef>
              <a:defRPr/>
            </a:pPr>
            <a:r>
              <a:rPr lang="en-GB" sz="1600" b="1" kern="0" dirty="0">
                <a:latin typeface="Arial"/>
                <a:cs typeface="Arial"/>
              </a:rPr>
              <a:t>Geomicrobiology</a:t>
            </a:r>
          </a:p>
          <a:p>
            <a:pPr marL="342072" indent="-342072" defTabSz="912192" eaLnBrk="1" hangingPunct="1">
              <a:lnSpc>
                <a:spcPct val="90000"/>
              </a:lnSpc>
              <a:spcBef>
                <a:spcPct val="20000"/>
              </a:spcBef>
              <a:defRPr/>
            </a:pPr>
            <a:r>
              <a:rPr lang="en-GB" sz="1600" b="0" kern="0" dirty="0">
                <a:latin typeface="Arial"/>
                <a:ea typeface="ＭＳ Ｐゴシック" pitchFamily="-65" charset="-128"/>
                <a:cs typeface="Arial"/>
              </a:rPr>
              <a:t>	E.g. What effect do microbes of rock stuctural integrity (cliff, geological </a:t>
            </a:r>
            <a:r>
              <a:rPr lang="en-GB" sz="1600" b="0" kern="0" dirty="0" smtClean="0">
                <a:latin typeface="Arial"/>
                <a:ea typeface="ＭＳ Ｐゴシック" pitchFamily="-65" charset="-128"/>
                <a:cs typeface="Arial"/>
              </a:rPr>
              <a:t>repositories)</a:t>
            </a:r>
          </a:p>
          <a:p>
            <a:pPr marL="342072" indent="-342072" defTabSz="912192" eaLnBrk="1" hangingPunct="1">
              <a:lnSpc>
                <a:spcPct val="90000"/>
              </a:lnSpc>
              <a:spcBef>
                <a:spcPct val="20000"/>
              </a:spcBef>
              <a:defRPr/>
            </a:pPr>
            <a:endParaRPr lang="en-GB" sz="1600" b="0" kern="0" dirty="0">
              <a:latin typeface="Arial"/>
              <a:ea typeface="ＭＳ Ｐゴシック" pitchFamily="-65" charset="-128"/>
              <a:cs typeface="Arial"/>
            </a:endParaRPr>
          </a:p>
        </p:txBody>
      </p:sp>
      <p:sp>
        <p:nvSpPr>
          <p:cNvPr id="46" name="Rectangle 45"/>
          <p:cNvSpPr/>
          <p:nvPr/>
        </p:nvSpPr>
        <p:spPr>
          <a:xfrm>
            <a:off x="199291" y="5840967"/>
            <a:ext cx="5088142" cy="646109"/>
          </a:xfrm>
          <a:prstGeom prst="rect">
            <a:avLst/>
          </a:prstGeom>
          <a:solidFill>
            <a:schemeClr val="accent2">
              <a:lumMod val="40000"/>
              <a:lumOff val="60000"/>
            </a:schemeClr>
          </a:solidFill>
          <a:ln>
            <a:solidFill>
              <a:schemeClr val="bg1">
                <a:lumMod val="95000"/>
              </a:schemeClr>
            </a:solidFill>
          </a:ln>
        </p:spPr>
        <p:txBody>
          <a:bodyPr wrap="square" lIns="91219" tIns="45610" rIns="91219" bIns="45610">
            <a:spAutoFit/>
          </a:bodyPr>
          <a:lstStyle/>
          <a:p>
            <a:pPr>
              <a:defRPr/>
            </a:pPr>
            <a:r>
              <a:rPr lang="en-GB" sz="1800" b="1" dirty="0" smtClean="0">
                <a:solidFill>
                  <a:srgbClr val="800000"/>
                </a:solidFill>
                <a:latin typeface="Arial" charset="0"/>
              </a:rPr>
              <a:t>Funding past and present: </a:t>
            </a:r>
            <a:r>
              <a:rPr lang="en-GB" sz="1800" b="1" dirty="0">
                <a:solidFill>
                  <a:srgbClr val="800000"/>
                </a:solidFill>
                <a:latin typeface="Arial" charset="0"/>
              </a:rPr>
              <a:t>One </a:t>
            </a:r>
            <a:r>
              <a:rPr lang="en-GB" sz="1800" b="1" dirty="0" smtClean="0">
                <a:solidFill>
                  <a:srgbClr val="800000"/>
                </a:solidFill>
                <a:latin typeface="Arial" charset="0"/>
              </a:rPr>
              <a:t>NE, CPL</a:t>
            </a:r>
            <a:r>
              <a:rPr lang="en-GB" b="1" dirty="0">
                <a:solidFill>
                  <a:srgbClr val="800000"/>
                </a:solidFill>
                <a:latin typeface="Arial" charset="0"/>
              </a:rPr>
              <a:t> </a:t>
            </a:r>
            <a:r>
              <a:rPr lang="en-GB" b="1" dirty="0" smtClean="0">
                <a:solidFill>
                  <a:srgbClr val="800000"/>
                </a:solidFill>
                <a:latin typeface="Arial" charset="0"/>
              </a:rPr>
              <a:t>/ ICL</a:t>
            </a:r>
            <a:r>
              <a:rPr lang="en-GB" sz="1800" b="1" dirty="0" smtClean="0">
                <a:solidFill>
                  <a:srgbClr val="800000"/>
                </a:solidFill>
                <a:latin typeface="Arial" charset="0"/>
              </a:rPr>
              <a:t> NERC, Crown Estate</a:t>
            </a:r>
            <a:endParaRPr lang="en-US" sz="1800" b="1" dirty="0">
              <a:solidFill>
                <a:srgbClr val="800000"/>
              </a:solidFill>
              <a:latin typeface="Arial" pitchFamily="-65" charset="0"/>
            </a:endParaRPr>
          </a:p>
        </p:txBody>
      </p:sp>
      <p:sp>
        <p:nvSpPr>
          <p:cNvPr id="76812" name="Rectangle 17"/>
          <p:cNvSpPr>
            <a:spLocks/>
          </p:cNvSpPr>
          <p:nvPr/>
        </p:nvSpPr>
        <p:spPr bwMode="auto">
          <a:xfrm>
            <a:off x="5703050" y="3127376"/>
            <a:ext cx="2011457" cy="263524"/>
          </a:xfrm>
          <a:prstGeom prst="rect">
            <a:avLst/>
          </a:prstGeom>
          <a:noFill/>
          <a:ln w="12700">
            <a:noFill/>
            <a:miter lim="800000"/>
            <a:headEnd/>
            <a:tailEnd/>
          </a:ln>
        </p:spPr>
        <p:txBody>
          <a:bodyPr lIns="0" tIns="0" rIns="40541" bIns="0">
            <a:prstTxWarp prst="textNoShape">
              <a:avLst/>
            </a:prstTxWarp>
          </a:bodyPr>
          <a:lstStyle/>
          <a:p>
            <a:pPr marL="38100"/>
            <a:r>
              <a:rPr lang="en-US" sz="1200" dirty="0">
                <a:sym typeface="Arial" pitchFamily="-109" charset="0"/>
              </a:rPr>
              <a:t>Subsidence mapping</a:t>
            </a:r>
          </a:p>
        </p:txBody>
      </p:sp>
      <p:sp>
        <p:nvSpPr>
          <p:cNvPr id="76815" name="Rectangle 17"/>
          <p:cNvSpPr>
            <a:spLocks/>
          </p:cNvSpPr>
          <p:nvPr/>
        </p:nvSpPr>
        <p:spPr bwMode="auto">
          <a:xfrm>
            <a:off x="4388546" y="6528681"/>
            <a:ext cx="2256782" cy="244652"/>
          </a:xfrm>
          <a:prstGeom prst="rect">
            <a:avLst/>
          </a:prstGeom>
          <a:noFill/>
          <a:ln w="12700">
            <a:noFill/>
            <a:miter lim="800000"/>
            <a:headEnd/>
            <a:tailEnd/>
          </a:ln>
        </p:spPr>
        <p:txBody>
          <a:bodyPr lIns="0" tIns="0" rIns="40541" bIns="0">
            <a:prstTxWarp prst="textNoShape">
              <a:avLst/>
            </a:prstTxWarp>
          </a:bodyPr>
          <a:lstStyle/>
          <a:p>
            <a:pPr marL="38100" algn="r"/>
            <a:r>
              <a:rPr lang="en-US" sz="1200" dirty="0">
                <a:sym typeface="Arial" pitchFamily="-109" charset="0"/>
              </a:rPr>
              <a:t>Anhydrite mechanical properties</a:t>
            </a:r>
          </a:p>
        </p:txBody>
      </p:sp>
      <p:sp>
        <p:nvSpPr>
          <p:cNvPr id="21" name="Rectangle 20"/>
          <p:cNvSpPr/>
          <p:nvPr/>
        </p:nvSpPr>
        <p:spPr>
          <a:xfrm>
            <a:off x="7408282" y="994881"/>
            <a:ext cx="1415351" cy="1015663"/>
          </a:xfrm>
          <a:prstGeom prst="rect">
            <a:avLst/>
          </a:prstGeom>
          <a:solidFill>
            <a:schemeClr val="bg1">
              <a:lumMod val="85000"/>
            </a:schemeClr>
          </a:solidFill>
          <a:ln>
            <a:solidFill>
              <a:schemeClr val="bg1"/>
            </a:solidFill>
          </a:ln>
        </p:spPr>
        <p:txBody>
          <a:bodyPr wrap="square">
            <a:spAutoFit/>
          </a:bodyPr>
          <a:lstStyle/>
          <a:p>
            <a:pPr algn="r"/>
            <a:r>
              <a:rPr lang="en-US" sz="1200" i="1" dirty="0" smtClean="0">
                <a:ea typeface="Arial" pitchFamily="-109" charset="0"/>
                <a:cs typeface="Arial" pitchFamily="-109" charset="0"/>
              </a:rPr>
              <a:t>Durham, Imperial College, Boulby, Edinburgh</a:t>
            </a:r>
          </a:p>
          <a:p>
            <a:pPr algn="r"/>
            <a:r>
              <a:rPr lang="en-US" sz="1200" i="1" dirty="0" smtClean="0">
                <a:ea typeface="Arial" pitchFamily="-109" charset="0"/>
                <a:cs typeface="Arial" pitchFamily="-109" charset="0"/>
              </a:rPr>
              <a:t>British Geological Survey (BGS)</a:t>
            </a:r>
          </a:p>
        </p:txBody>
      </p:sp>
      <p:sp>
        <p:nvSpPr>
          <p:cNvPr id="24" name="Rectangle 17"/>
          <p:cNvSpPr>
            <a:spLocks/>
          </p:cNvSpPr>
          <p:nvPr/>
        </p:nvSpPr>
        <p:spPr bwMode="auto">
          <a:xfrm>
            <a:off x="7257221" y="2192338"/>
            <a:ext cx="1696279" cy="334962"/>
          </a:xfrm>
          <a:prstGeom prst="rect">
            <a:avLst/>
          </a:prstGeom>
          <a:noFill/>
          <a:ln w="12700">
            <a:noFill/>
            <a:miter lim="800000"/>
            <a:headEnd/>
            <a:tailEnd/>
          </a:ln>
        </p:spPr>
        <p:txBody>
          <a:bodyPr lIns="0" tIns="0" rIns="40541" bIns="0">
            <a:prstTxWarp prst="textNoShape">
              <a:avLst/>
            </a:prstTxWarp>
          </a:bodyPr>
          <a:lstStyle/>
          <a:p>
            <a:pPr marL="38100"/>
            <a:r>
              <a:rPr lang="en-US" sz="1200" dirty="0">
                <a:sym typeface="Arial" pitchFamily="-109" charset="0"/>
              </a:rPr>
              <a:t>Micro-seismic monitoring</a:t>
            </a:r>
          </a:p>
        </p:txBody>
      </p:sp>
      <p:sp>
        <p:nvSpPr>
          <p:cNvPr id="30" name="Rectangle 17"/>
          <p:cNvSpPr>
            <a:spLocks/>
          </p:cNvSpPr>
          <p:nvPr/>
        </p:nvSpPr>
        <p:spPr bwMode="auto">
          <a:xfrm>
            <a:off x="5587361" y="4643438"/>
            <a:ext cx="1362753" cy="334962"/>
          </a:xfrm>
          <a:prstGeom prst="rect">
            <a:avLst/>
          </a:prstGeom>
          <a:noFill/>
          <a:ln w="12700">
            <a:noFill/>
            <a:miter lim="800000"/>
            <a:headEnd/>
            <a:tailEnd/>
          </a:ln>
        </p:spPr>
        <p:txBody>
          <a:bodyPr lIns="0" tIns="0" rIns="40541" bIns="0">
            <a:prstTxWarp prst="textNoShape">
              <a:avLst/>
            </a:prstTxWarp>
          </a:bodyPr>
          <a:lstStyle/>
          <a:p>
            <a:pPr marL="38100"/>
            <a:r>
              <a:rPr lang="en-US" sz="1200" dirty="0">
                <a:sym typeface="Arial" pitchFamily="-109" charset="0"/>
              </a:rPr>
              <a:t>Geochemistry</a:t>
            </a:r>
          </a:p>
        </p:txBody>
      </p:sp>
      <p:sp>
        <p:nvSpPr>
          <p:cNvPr id="32" name="Rectangle 17"/>
          <p:cNvSpPr>
            <a:spLocks/>
          </p:cNvSpPr>
          <p:nvPr/>
        </p:nvSpPr>
        <p:spPr bwMode="auto">
          <a:xfrm>
            <a:off x="6169864" y="4973638"/>
            <a:ext cx="1657619" cy="334962"/>
          </a:xfrm>
          <a:prstGeom prst="rect">
            <a:avLst/>
          </a:prstGeom>
          <a:noFill/>
          <a:ln w="12700">
            <a:noFill/>
            <a:miter lim="800000"/>
            <a:headEnd/>
            <a:tailEnd/>
          </a:ln>
        </p:spPr>
        <p:txBody>
          <a:bodyPr lIns="0" tIns="0" rIns="40541" bIns="0">
            <a:prstTxWarp prst="textNoShape">
              <a:avLst/>
            </a:prstTxWarp>
          </a:bodyPr>
          <a:lstStyle/>
          <a:p>
            <a:pPr marL="38100"/>
            <a:r>
              <a:rPr lang="en-US" sz="1200" dirty="0">
                <a:sym typeface="Arial" pitchFamily="-109" charset="0"/>
              </a:rPr>
              <a:t>Cliff erosion mapping</a:t>
            </a:r>
          </a:p>
        </p:txBody>
      </p:sp>
      <p:pic>
        <p:nvPicPr>
          <p:cNvPr id="19" name="Picture 9" descr="Screen Shot 2013-07-24 at 09.28.11.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6746" y="179397"/>
            <a:ext cx="1091116" cy="74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81646"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247727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8" name="Rectangle 7"/>
          <p:cNvSpPr/>
          <p:nvPr/>
        </p:nvSpPr>
        <p:spPr>
          <a:xfrm>
            <a:off x="385822" y="174664"/>
            <a:ext cx="6506909" cy="615553"/>
          </a:xfrm>
          <a:prstGeom prst="rect">
            <a:avLst/>
          </a:prstGeom>
          <a:solidFill>
            <a:schemeClr val="bg1">
              <a:lumMod val="85000"/>
            </a:schemeClr>
          </a:solidFill>
        </p:spPr>
        <p:txBody>
          <a:bodyPr wrap="none">
            <a:spAutoFit/>
          </a:bodyPr>
          <a:lstStyle/>
          <a:p>
            <a:r>
              <a:rPr lang="en-US" sz="3400" b="1" dirty="0" smtClean="0">
                <a:solidFill>
                  <a:srgbClr val="2D2D8A"/>
                </a:solidFill>
                <a:latin typeface="Arial" charset="0"/>
                <a:ea typeface="ＭＳ Ｐゴシック" charset="-128"/>
                <a:cs typeface="ＭＳ Ｐゴシック" charset="-128"/>
              </a:rPr>
              <a:t>Building a New UG Laboratory </a:t>
            </a:r>
            <a:endParaRPr lang="en-US" sz="3400" dirty="0">
              <a:solidFill>
                <a:srgbClr val="000090"/>
              </a:solidFill>
            </a:endParaRPr>
          </a:p>
        </p:txBody>
      </p:sp>
      <p:grpSp>
        <p:nvGrpSpPr>
          <p:cNvPr id="2" name="Group 1"/>
          <p:cNvGrpSpPr/>
          <p:nvPr/>
        </p:nvGrpSpPr>
        <p:grpSpPr>
          <a:xfrm>
            <a:off x="306022" y="1018391"/>
            <a:ext cx="8568614" cy="5649109"/>
            <a:chOff x="306022" y="1018391"/>
            <a:chExt cx="8568614" cy="5649109"/>
          </a:xfrm>
        </p:grpSpPr>
        <p:grpSp>
          <p:nvGrpSpPr>
            <p:cNvPr id="10" name="Group 9"/>
            <p:cNvGrpSpPr/>
            <p:nvPr/>
          </p:nvGrpSpPr>
          <p:grpSpPr>
            <a:xfrm>
              <a:off x="306022" y="1414855"/>
              <a:ext cx="8568614" cy="4994985"/>
              <a:chOff x="304800" y="1228591"/>
              <a:chExt cx="8534400" cy="4994985"/>
            </a:xfrm>
          </p:grpSpPr>
          <p:pic>
            <p:nvPicPr>
              <p:cNvPr id="12" name="Picture 11" descr="Screen shot 2012-11-17 at 16.16.3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228591"/>
                <a:ext cx="8534400" cy="4410209"/>
              </a:xfrm>
              <a:prstGeom prst="rect">
                <a:avLst/>
              </a:prstGeom>
            </p:spPr>
          </p:pic>
          <p:sp>
            <p:nvSpPr>
              <p:cNvPr id="13" name="Oval 12"/>
              <p:cNvSpPr/>
              <p:nvPr/>
            </p:nvSpPr>
            <p:spPr>
              <a:xfrm rot="16370534">
                <a:off x="154159" y="3097717"/>
                <a:ext cx="2096244" cy="1540511"/>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rot="16200000">
                <a:off x="2654790" y="1838939"/>
                <a:ext cx="898651" cy="3011974"/>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rot="5400000">
                <a:off x="4201682" y="3416730"/>
                <a:ext cx="89144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65169" y="5638800"/>
                <a:ext cx="2946462" cy="584776"/>
              </a:xfrm>
              <a:prstGeom prst="rect">
                <a:avLst/>
              </a:prstGeom>
              <a:solidFill>
                <a:srgbClr val="FFFFFF"/>
              </a:solidFill>
              <a:ln>
                <a:solidFill>
                  <a:srgbClr val="800000"/>
                </a:solidFill>
              </a:ln>
            </p:spPr>
            <p:txBody>
              <a:bodyPr wrap="square" rtlCol="0">
                <a:spAutoFit/>
              </a:bodyPr>
              <a:lstStyle/>
              <a:p>
                <a:r>
                  <a:rPr lang="en-US" sz="1600" b="1" dirty="0" smtClean="0"/>
                  <a:t>Eastern end: </a:t>
                </a:r>
                <a:r>
                  <a:rPr lang="en-US" sz="1600" dirty="0"/>
                  <a:t>D</a:t>
                </a:r>
                <a:r>
                  <a:rPr lang="en-US" sz="1600" dirty="0" smtClean="0"/>
                  <a:t>egradation of lab – due to local fault line</a:t>
                </a:r>
                <a:endParaRPr lang="en-US" sz="1600" dirty="0"/>
              </a:p>
            </p:txBody>
          </p:sp>
          <p:cxnSp>
            <p:nvCxnSpPr>
              <p:cNvPr id="17" name="Straight Connector 16"/>
              <p:cNvCxnSpPr/>
              <p:nvPr/>
            </p:nvCxnSpPr>
            <p:spPr>
              <a:xfrm>
                <a:off x="1763688" y="4531568"/>
                <a:ext cx="674712" cy="112968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459214" y="3776345"/>
                <a:ext cx="576891" cy="1862455"/>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pic>
          <p:nvPicPr>
            <p:cNvPr id="5" name="Picture 4" descr="DSCF5477.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6871" y="4191000"/>
              <a:ext cx="3315238" cy="247650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19" name="Rectangle 18"/>
            <p:cNvSpPr/>
            <p:nvPr/>
          </p:nvSpPr>
          <p:spPr>
            <a:xfrm>
              <a:off x="333176" y="1018391"/>
              <a:ext cx="3146151" cy="369332"/>
            </a:xfrm>
            <a:prstGeom prst="rect">
              <a:avLst/>
            </a:prstGeom>
          </p:spPr>
          <p:txBody>
            <a:bodyPr wrap="none">
              <a:spAutoFit/>
            </a:bodyPr>
            <a:lstStyle/>
            <a:p>
              <a:r>
                <a:rPr lang="en-US" sz="1800" dirty="0" smtClean="0">
                  <a:solidFill>
                    <a:srgbClr val="000000"/>
                  </a:solidFill>
                </a:rPr>
                <a:t>Problems with the current lab…</a:t>
              </a:r>
              <a:endParaRPr lang="en-US" sz="1800" dirty="0">
                <a:solidFill>
                  <a:srgbClr val="000000"/>
                </a:solidFill>
              </a:endParaRPr>
            </a:p>
          </p:txBody>
        </p:sp>
      </p:grpSp>
      <p:pic>
        <p:nvPicPr>
          <p:cNvPr id="20" name="Picture 19" descr="Screen Shot 2013-07-24 at 09.28.1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84666"/>
            <a:ext cx="1372658" cy="1278242"/>
          </a:xfrm>
          <a:prstGeom prst="rect">
            <a:avLst/>
          </a:prstGeom>
        </p:spPr>
      </p:pic>
      <p:sp>
        <p:nvSpPr>
          <p:cNvPr id="21" name="Rectangle 20"/>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280670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39" tIns="45719" rIns="91439" bIns="45719" numCol="1" rtlCol="0" anchor="t" anchorCtr="0" compatLnSpc="1">
            <a:prstTxWarp prst="textNoShape">
              <a:avLst/>
            </a:prstTxWarp>
          </a:bodyPr>
          <a:lstStyle/>
          <a:p>
            <a:pPr defTabSz="914391" eaLnBrk="0" fontAlgn="base" hangingPunct="0">
              <a:spcBef>
                <a:spcPct val="0"/>
              </a:spcBef>
              <a:spcAft>
                <a:spcPct val="0"/>
              </a:spcAft>
            </a:pPr>
            <a:endParaRPr lang="en-US" sz="2000" b="1" dirty="0">
              <a:latin typeface="Arial" pitchFamily="-106" charset="0"/>
            </a:endParaRPr>
          </a:p>
        </p:txBody>
      </p:sp>
      <p:pic>
        <p:nvPicPr>
          <p:cNvPr id="5" name="Picture 4" descr="Existing Drift Lab Closeup.JPG"/>
          <p:cNvPicPr>
            <a:picLocks noChangeAspect="1"/>
          </p:cNvPicPr>
          <p:nvPr/>
        </p:nvPicPr>
        <p:blipFill>
          <a:blip r:embed="rId2"/>
          <a:stretch>
            <a:fillRect/>
          </a:stretch>
        </p:blipFill>
        <p:spPr>
          <a:xfrm>
            <a:off x="31750" y="745507"/>
            <a:ext cx="9086850" cy="5191125"/>
          </a:xfrm>
          <a:prstGeom prst="rect">
            <a:avLst/>
          </a:prstGeom>
        </p:spPr>
      </p:pic>
      <p:sp>
        <p:nvSpPr>
          <p:cNvPr id="102" name="TextBox 101"/>
          <p:cNvSpPr txBox="1"/>
          <p:nvPr/>
        </p:nvSpPr>
        <p:spPr>
          <a:xfrm>
            <a:off x="7962900" y="571501"/>
            <a:ext cx="184666" cy="369332"/>
          </a:xfrm>
          <a:prstGeom prst="rect">
            <a:avLst/>
          </a:prstGeom>
          <a:noFill/>
        </p:spPr>
        <p:txBody>
          <a:bodyPr wrap="none" lIns="91439" tIns="45719" rIns="91439" bIns="45719" rtlCol="0">
            <a:spAutoFit/>
          </a:bodyPr>
          <a:lstStyle/>
          <a:p>
            <a:endParaRPr lang="en-US" dirty="0"/>
          </a:p>
        </p:txBody>
      </p:sp>
      <p:sp>
        <p:nvSpPr>
          <p:cNvPr id="64" name="TextBox 63"/>
          <p:cNvSpPr txBox="1"/>
          <p:nvPr/>
        </p:nvSpPr>
        <p:spPr>
          <a:xfrm>
            <a:off x="6083300" y="3565298"/>
            <a:ext cx="2324100" cy="369332"/>
          </a:xfrm>
          <a:prstGeom prst="rect">
            <a:avLst/>
          </a:prstGeom>
          <a:solidFill>
            <a:srgbClr val="FFFFFF"/>
          </a:solidFill>
          <a:ln>
            <a:noFill/>
          </a:ln>
        </p:spPr>
        <p:txBody>
          <a:bodyPr wrap="square" lIns="91439" tIns="45719" rIns="91439" bIns="45719" rtlCol="0">
            <a:spAutoFit/>
          </a:bodyPr>
          <a:lstStyle/>
          <a:p>
            <a:endParaRPr lang="en-US" dirty="0" smtClean="0"/>
          </a:p>
        </p:txBody>
      </p:sp>
      <p:sp>
        <p:nvSpPr>
          <p:cNvPr id="85" name="TextBox 84"/>
          <p:cNvSpPr txBox="1"/>
          <p:nvPr/>
        </p:nvSpPr>
        <p:spPr>
          <a:xfrm>
            <a:off x="4110204" y="3727693"/>
            <a:ext cx="245899" cy="369332"/>
          </a:xfrm>
          <a:prstGeom prst="rect">
            <a:avLst/>
          </a:prstGeom>
          <a:solidFill>
            <a:srgbClr val="FFFFFF"/>
          </a:solidFill>
          <a:ln>
            <a:noFill/>
          </a:ln>
        </p:spPr>
        <p:txBody>
          <a:bodyPr wrap="square" lIns="91439" tIns="45719" rIns="91439" bIns="45719" rtlCol="0">
            <a:spAutoFit/>
          </a:bodyPr>
          <a:lstStyle/>
          <a:p>
            <a:endParaRPr lang="en-US" dirty="0" smtClean="0"/>
          </a:p>
        </p:txBody>
      </p:sp>
      <p:sp>
        <p:nvSpPr>
          <p:cNvPr id="28" name="TextBox 27"/>
          <p:cNvSpPr txBox="1"/>
          <p:nvPr/>
        </p:nvSpPr>
        <p:spPr>
          <a:xfrm>
            <a:off x="9436100" y="800101"/>
            <a:ext cx="184666" cy="369332"/>
          </a:xfrm>
          <a:prstGeom prst="rect">
            <a:avLst/>
          </a:prstGeom>
          <a:noFill/>
        </p:spPr>
        <p:txBody>
          <a:bodyPr wrap="none" lIns="91439" tIns="45719" rIns="91439" bIns="45719" rtlCol="0">
            <a:spAutoFit/>
          </a:bodyPr>
          <a:lstStyle/>
          <a:p>
            <a:endParaRPr lang="en-US" dirty="0"/>
          </a:p>
        </p:txBody>
      </p:sp>
      <p:sp>
        <p:nvSpPr>
          <p:cNvPr id="29" name="TextBox 28"/>
          <p:cNvSpPr txBox="1"/>
          <p:nvPr/>
        </p:nvSpPr>
        <p:spPr>
          <a:xfrm>
            <a:off x="9524999" y="3454400"/>
            <a:ext cx="184666" cy="369332"/>
          </a:xfrm>
          <a:prstGeom prst="rect">
            <a:avLst/>
          </a:prstGeom>
          <a:noFill/>
        </p:spPr>
        <p:txBody>
          <a:bodyPr wrap="none" lIns="91439" tIns="45719" rIns="91439" bIns="45719" rtlCol="0">
            <a:spAutoFit/>
          </a:bodyPr>
          <a:lstStyle/>
          <a:p>
            <a:endParaRPr lang="en-US" dirty="0"/>
          </a:p>
        </p:txBody>
      </p:sp>
      <p:cxnSp>
        <p:nvCxnSpPr>
          <p:cNvPr id="109" name="Straight Connector 108"/>
          <p:cNvCxnSpPr/>
          <p:nvPr/>
        </p:nvCxnSpPr>
        <p:spPr>
          <a:xfrm flipH="1" flipV="1">
            <a:off x="4017815" y="3847258"/>
            <a:ext cx="339755" cy="897018"/>
          </a:xfrm>
          <a:prstGeom prst="line">
            <a:avLst/>
          </a:prstGeom>
          <a:ln w="127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4393878" y="3696859"/>
            <a:ext cx="339755" cy="897018"/>
          </a:xfrm>
          <a:prstGeom prst="line">
            <a:avLst/>
          </a:prstGeom>
          <a:ln w="127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356281" y="4597404"/>
            <a:ext cx="388902" cy="146871"/>
          </a:xfrm>
          <a:prstGeom prst="line">
            <a:avLst/>
          </a:prstGeom>
          <a:ln w="1905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56309" y="417947"/>
            <a:ext cx="2204618" cy="646331"/>
          </a:xfrm>
          <a:prstGeom prst="rect">
            <a:avLst/>
          </a:prstGeom>
          <a:solidFill>
            <a:schemeClr val="accent2">
              <a:lumMod val="20000"/>
              <a:lumOff val="80000"/>
            </a:schemeClr>
          </a:solidFill>
        </p:spPr>
        <p:txBody>
          <a:bodyPr wrap="square" lIns="91439" tIns="45719" rIns="91439" bIns="45719" rtlCol="0">
            <a:spAutoFit/>
          </a:bodyPr>
          <a:lstStyle/>
          <a:p>
            <a:r>
              <a:rPr lang="en-US" b="1" dirty="0" smtClean="0">
                <a:latin typeface="Calibri"/>
                <a:cs typeface="Calibri"/>
              </a:rPr>
              <a:t>New Laboratory construction plan</a:t>
            </a:r>
            <a:endParaRPr lang="en-US" dirty="0" smtClean="0">
              <a:latin typeface="Calibri"/>
              <a:cs typeface="Calibri"/>
            </a:endParaRPr>
          </a:p>
        </p:txBody>
      </p:sp>
      <p:pic>
        <p:nvPicPr>
          <p:cNvPr id="71" name="Picture 70" descr="Screen Shot 2013-07-24 at 09.28.1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6268" y="186268"/>
            <a:ext cx="1289364" cy="948267"/>
          </a:xfrm>
          <a:prstGeom prst="rect">
            <a:avLst/>
          </a:prstGeom>
        </p:spPr>
      </p:pic>
      <p:sp>
        <p:nvSpPr>
          <p:cNvPr id="72" name="TextBox 71"/>
          <p:cNvSpPr txBox="1"/>
          <p:nvPr/>
        </p:nvSpPr>
        <p:spPr>
          <a:xfrm>
            <a:off x="166170" y="231682"/>
            <a:ext cx="52610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lIns="91439" tIns="45719" rIns="91439" bIns="45719" rtlCol="0">
            <a:spAutoFit/>
          </a:bodyPr>
          <a:lstStyle/>
          <a:p>
            <a:r>
              <a:rPr lang="en-US" sz="2000" b="1" dirty="0">
                <a:solidFill>
                  <a:srgbClr val="800000"/>
                </a:solidFill>
                <a:latin typeface="Calibri"/>
                <a:cs typeface="Calibri"/>
              </a:rPr>
              <a:t>A NEW LABORATORY now being built at </a:t>
            </a:r>
            <a:r>
              <a:rPr lang="en-US" sz="2000" b="1" dirty="0" err="1">
                <a:solidFill>
                  <a:srgbClr val="800000"/>
                </a:solidFill>
                <a:latin typeface="Calibri"/>
                <a:cs typeface="Calibri"/>
              </a:rPr>
              <a:t>Boulby</a:t>
            </a:r>
            <a:endParaRPr lang="en-US" sz="2000" b="1" dirty="0">
              <a:solidFill>
                <a:srgbClr val="800000"/>
              </a:solidFill>
              <a:latin typeface="Calibri"/>
              <a:cs typeface="Calibri"/>
            </a:endParaRPr>
          </a:p>
          <a:p>
            <a:r>
              <a:rPr lang="en-US" dirty="0">
                <a:cs typeface="Calibri"/>
              </a:rPr>
              <a:t>To replace current facility and host </a:t>
            </a:r>
            <a:r>
              <a:rPr lang="en-US" b="1" dirty="0">
                <a:cs typeface="Calibri"/>
              </a:rPr>
              <a:t>planned &amp; new projects </a:t>
            </a:r>
            <a:r>
              <a:rPr lang="en-US" dirty="0">
                <a:cs typeface="Calibri"/>
              </a:rPr>
              <a:t>for the next decade and </a:t>
            </a:r>
            <a:r>
              <a:rPr lang="en-US" dirty="0" smtClean="0">
                <a:cs typeface="Calibri"/>
              </a:rPr>
              <a:t>more…</a:t>
            </a:r>
            <a:endParaRPr lang="en-US" dirty="0">
              <a:solidFill>
                <a:schemeClr val="tx1"/>
              </a:solidFill>
              <a:latin typeface="Calibri"/>
              <a:cs typeface="Calibri"/>
            </a:endParaRPr>
          </a:p>
        </p:txBody>
      </p:sp>
      <p:grpSp>
        <p:nvGrpSpPr>
          <p:cNvPr id="4" name="Group 3"/>
          <p:cNvGrpSpPr/>
          <p:nvPr/>
        </p:nvGrpSpPr>
        <p:grpSpPr>
          <a:xfrm>
            <a:off x="86594" y="1302859"/>
            <a:ext cx="6474574" cy="4954249"/>
            <a:chOff x="86593" y="1302859"/>
            <a:chExt cx="6474574" cy="4954249"/>
          </a:xfrm>
        </p:grpSpPr>
        <p:grpSp>
          <p:nvGrpSpPr>
            <p:cNvPr id="2" name="Group 1"/>
            <p:cNvGrpSpPr/>
            <p:nvPr/>
          </p:nvGrpSpPr>
          <p:grpSpPr>
            <a:xfrm>
              <a:off x="86593" y="1302859"/>
              <a:ext cx="6474574" cy="4954249"/>
              <a:chOff x="86592" y="1404457"/>
              <a:chExt cx="6474574" cy="4954249"/>
            </a:xfrm>
          </p:grpSpPr>
          <p:sp>
            <p:nvSpPr>
              <p:cNvPr id="55" name="TextBox 54"/>
              <p:cNvSpPr txBox="1"/>
              <p:nvPr/>
            </p:nvSpPr>
            <p:spPr>
              <a:xfrm>
                <a:off x="1004309" y="5610809"/>
                <a:ext cx="1895232" cy="747897"/>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Large Expt. Cave Area: Internal lab height/width of </a:t>
                </a:r>
                <a:r>
                  <a:rPr lang="en-US" sz="1400" dirty="0">
                    <a:cs typeface="Calibri"/>
                  </a:rPr>
                  <a:t>6.5m/7m</a:t>
                </a:r>
                <a:endParaRPr lang="en-US" sz="1400" dirty="0">
                  <a:latin typeface="Calibri"/>
                  <a:cs typeface="Calibri"/>
                </a:endParaRPr>
              </a:p>
            </p:txBody>
          </p:sp>
          <p:sp>
            <p:nvSpPr>
              <p:cNvPr id="56" name="TextBox 55"/>
              <p:cNvSpPr txBox="1"/>
              <p:nvPr/>
            </p:nvSpPr>
            <p:spPr>
              <a:xfrm>
                <a:off x="4533432" y="3713234"/>
                <a:ext cx="941421" cy="747897"/>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Offices &amp; People Entrance</a:t>
                </a:r>
              </a:p>
            </p:txBody>
          </p:sp>
          <p:cxnSp>
            <p:nvCxnSpPr>
              <p:cNvPr id="57" name="Straight Arrow Connector 56"/>
              <p:cNvCxnSpPr>
                <a:stCxn id="56" idx="1"/>
              </p:cNvCxnSpPr>
              <p:nvPr/>
            </p:nvCxnSpPr>
            <p:spPr>
              <a:xfrm flipH="1" flipV="1">
                <a:off x="3949701" y="3898898"/>
                <a:ext cx="583731" cy="1882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3860799" y="2720725"/>
                <a:ext cx="337589" cy="9559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3642357" y="2197505"/>
                <a:ext cx="1035861" cy="523220"/>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Materials Entrance 1</a:t>
                </a:r>
              </a:p>
            </p:txBody>
          </p:sp>
          <p:sp>
            <p:nvSpPr>
              <p:cNvPr id="67" name="TextBox 66"/>
              <p:cNvSpPr txBox="1"/>
              <p:nvPr/>
            </p:nvSpPr>
            <p:spPr>
              <a:xfrm>
                <a:off x="4663065" y="5126853"/>
                <a:ext cx="797970" cy="523220"/>
              </a:xfrm>
              <a:prstGeom prst="rect">
                <a:avLst/>
              </a:prstGeom>
              <a:solidFill>
                <a:srgbClr val="FFFFFF"/>
              </a:solidFill>
              <a:ln>
                <a:solidFill>
                  <a:srgbClr val="4F81BD"/>
                </a:solidFill>
              </a:ln>
            </p:spPr>
            <p:txBody>
              <a:bodyPr wrap="square" rtlCol="0">
                <a:spAutoFit/>
              </a:bodyPr>
              <a:lstStyle/>
              <a:p>
                <a:r>
                  <a:rPr lang="en-US" sz="1400" dirty="0" err="1">
                    <a:latin typeface="Calibri"/>
                    <a:cs typeface="Calibri"/>
                  </a:rPr>
                  <a:t>MaterialStore</a:t>
                </a:r>
                <a:endParaRPr lang="en-US" sz="1400" dirty="0">
                  <a:latin typeface="Calibri"/>
                  <a:cs typeface="Calibri"/>
                </a:endParaRPr>
              </a:p>
            </p:txBody>
          </p:sp>
          <p:cxnSp>
            <p:nvCxnSpPr>
              <p:cNvPr id="70" name="Straight Arrow Connector 69"/>
              <p:cNvCxnSpPr/>
              <p:nvPr/>
            </p:nvCxnSpPr>
            <p:spPr>
              <a:xfrm flipH="1" flipV="1">
                <a:off x="4410365" y="4502731"/>
                <a:ext cx="450507" cy="6163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97790" y="5535462"/>
                <a:ext cx="1463677" cy="523220"/>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Low background </a:t>
                </a:r>
                <a:r>
                  <a:rPr lang="en-US" sz="1400" dirty="0" err="1">
                    <a:latin typeface="Calibri"/>
                    <a:cs typeface="Calibri"/>
                  </a:rPr>
                  <a:t>HPGe</a:t>
                </a:r>
                <a:r>
                  <a:rPr lang="en-US" sz="1400" dirty="0">
                    <a:latin typeface="Calibri"/>
                    <a:cs typeface="Calibri"/>
                  </a:rPr>
                  <a:t> Lab</a:t>
                </a:r>
              </a:p>
            </p:txBody>
          </p:sp>
          <p:cxnSp>
            <p:nvCxnSpPr>
              <p:cNvPr id="76" name="Straight Arrow Connector 75"/>
              <p:cNvCxnSpPr/>
              <p:nvPr/>
            </p:nvCxnSpPr>
            <p:spPr>
              <a:xfrm flipH="1" flipV="1">
                <a:off x="2778225" y="5110406"/>
                <a:ext cx="352134" cy="4081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86592" y="2358564"/>
                <a:ext cx="952500" cy="523220"/>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Materials Entrance 2</a:t>
                </a:r>
              </a:p>
            </p:txBody>
          </p:sp>
          <p:cxnSp>
            <p:nvCxnSpPr>
              <p:cNvPr id="86" name="Straight Arrow Connector 85"/>
              <p:cNvCxnSpPr/>
              <p:nvPr/>
            </p:nvCxnSpPr>
            <p:spPr>
              <a:xfrm flipH="1">
                <a:off x="369455" y="2871355"/>
                <a:ext cx="76199" cy="9848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254770" y="1404457"/>
                <a:ext cx="1306396" cy="747897"/>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Mars Analogue Area &amp; outside testing area</a:t>
                </a:r>
              </a:p>
            </p:txBody>
          </p:sp>
          <p:sp>
            <p:nvSpPr>
              <p:cNvPr id="88" name="TextBox 87"/>
              <p:cNvSpPr txBox="1"/>
              <p:nvPr/>
            </p:nvSpPr>
            <p:spPr>
              <a:xfrm>
                <a:off x="1317336" y="2576666"/>
                <a:ext cx="1320089" cy="969496"/>
              </a:xfrm>
              <a:prstGeom prst="rect">
                <a:avLst/>
              </a:prstGeom>
              <a:solidFill>
                <a:srgbClr val="FFFFFF"/>
              </a:solidFill>
              <a:ln>
                <a:solidFill>
                  <a:srgbClr val="4F81BD"/>
                </a:solidFill>
              </a:ln>
            </p:spPr>
            <p:txBody>
              <a:bodyPr wrap="square" rtlCol="0">
                <a:spAutoFit/>
              </a:bodyPr>
              <a:lstStyle/>
              <a:p>
                <a:r>
                  <a:rPr lang="en-US" sz="1400" dirty="0">
                    <a:latin typeface="Calibri"/>
                    <a:cs typeface="Calibri"/>
                  </a:rPr>
                  <a:t>Main hall: Internal Lab height/width of 4m/7m </a:t>
                </a:r>
              </a:p>
            </p:txBody>
          </p:sp>
          <p:cxnSp>
            <p:nvCxnSpPr>
              <p:cNvPr id="89" name="Straight Arrow Connector 88"/>
              <p:cNvCxnSpPr/>
              <p:nvPr/>
            </p:nvCxnSpPr>
            <p:spPr>
              <a:xfrm flipH="1">
                <a:off x="1712191" y="3549073"/>
                <a:ext cx="197427" cy="8774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430259" y="5124641"/>
                <a:ext cx="571500" cy="6554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H="1">
                <a:off x="5033816" y="2143121"/>
                <a:ext cx="554185" cy="10675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74" name="Straight Arrow Connector 73"/>
            <p:cNvCxnSpPr/>
            <p:nvPr/>
          </p:nvCxnSpPr>
          <p:spPr>
            <a:xfrm flipH="1">
              <a:off x="5647297" y="2152743"/>
              <a:ext cx="1" cy="1427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73242" y="6291329"/>
            <a:ext cx="1911158" cy="331458"/>
            <a:chOff x="496320" y="6451071"/>
            <a:chExt cx="2027911" cy="290102"/>
          </a:xfrm>
        </p:grpSpPr>
        <p:grpSp>
          <p:nvGrpSpPr>
            <p:cNvPr id="16" name="Group 15"/>
            <p:cNvGrpSpPr/>
            <p:nvPr/>
          </p:nvGrpSpPr>
          <p:grpSpPr>
            <a:xfrm>
              <a:off x="496320" y="6451071"/>
              <a:ext cx="2027911" cy="192387"/>
              <a:chOff x="496320" y="6468004"/>
              <a:chExt cx="2027911" cy="192387"/>
            </a:xfrm>
          </p:grpSpPr>
          <p:cxnSp>
            <p:nvCxnSpPr>
              <p:cNvPr id="12" name="Straight Arrow Connector 11"/>
              <p:cNvCxnSpPr/>
              <p:nvPr/>
            </p:nvCxnSpPr>
            <p:spPr>
              <a:xfrm>
                <a:off x="496320" y="6558793"/>
                <a:ext cx="2027911" cy="0"/>
              </a:xfrm>
              <a:prstGeom prst="straightConnector1">
                <a:avLst/>
              </a:prstGeom>
              <a:ln w="12700">
                <a:solidFill>
                  <a:schemeClr val="bg1">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13256" y="6468004"/>
                <a:ext cx="2003726" cy="192387"/>
                <a:chOff x="513256" y="6206394"/>
                <a:chExt cx="2003726" cy="521732"/>
              </a:xfrm>
            </p:grpSpPr>
            <p:cxnSp>
              <p:nvCxnSpPr>
                <p:cNvPr id="69" name="Straight Arrow Connector 68"/>
                <p:cNvCxnSpPr/>
                <p:nvPr/>
              </p:nvCxnSpPr>
              <p:spPr>
                <a:xfrm flipV="1">
                  <a:off x="513256" y="6206394"/>
                  <a:ext cx="0" cy="504799"/>
                </a:xfrm>
                <a:prstGeom prst="straightConnector1">
                  <a:avLst/>
                </a:prstGeom>
                <a:ln w="12700">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2516982" y="6223327"/>
                  <a:ext cx="0" cy="504799"/>
                </a:xfrm>
                <a:prstGeom prst="straightConnector1">
                  <a:avLst/>
                </a:prstGeom>
                <a:ln w="12700">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sp>
          <p:nvSpPr>
            <p:cNvPr id="17" name="Rectangle 16"/>
            <p:cNvSpPr/>
            <p:nvPr/>
          </p:nvSpPr>
          <p:spPr>
            <a:xfrm>
              <a:off x="1287539" y="6498735"/>
              <a:ext cx="491909" cy="242438"/>
            </a:xfrm>
            <a:prstGeom prst="rect">
              <a:avLst/>
            </a:prstGeom>
          </p:spPr>
          <p:txBody>
            <a:bodyPr wrap="none">
              <a:spAutoFit/>
            </a:bodyPr>
            <a:lstStyle/>
            <a:p>
              <a:r>
                <a:rPr lang="en-US" sz="1200" dirty="0">
                  <a:solidFill>
                    <a:schemeClr val="bg1">
                      <a:lumMod val="50000"/>
                    </a:schemeClr>
                  </a:solidFill>
                  <a:cs typeface="Calibri"/>
                </a:rPr>
                <a:t>50m</a:t>
              </a:r>
              <a:endParaRPr lang="en-US" sz="1200" dirty="0">
                <a:solidFill>
                  <a:schemeClr val="bg1">
                    <a:lumMod val="50000"/>
                  </a:schemeClr>
                </a:solidFill>
              </a:endParaRPr>
            </a:p>
          </p:txBody>
        </p:sp>
      </p:grpSp>
      <p:sp>
        <p:nvSpPr>
          <p:cNvPr id="73" name="Rectangle 72"/>
          <p:cNvSpPr/>
          <p:nvPr/>
        </p:nvSpPr>
        <p:spPr>
          <a:xfrm>
            <a:off x="280706" y="1369192"/>
            <a:ext cx="3660912" cy="369332"/>
          </a:xfrm>
          <a:prstGeom prst="rect">
            <a:avLst/>
          </a:prstGeom>
          <a:solidFill>
            <a:srgbClr val="8EB4E3"/>
          </a:solidFill>
          <a:ln>
            <a:solidFill>
              <a:srgbClr val="FFFFFF"/>
            </a:solidFill>
          </a:ln>
        </p:spPr>
        <p:txBody>
          <a:bodyPr wrap="square" lIns="91439" tIns="45719" rIns="91439" bIns="45719">
            <a:spAutoFit/>
          </a:bodyPr>
          <a:lstStyle/>
          <a:p>
            <a:pPr algn="ctr"/>
            <a:r>
              <a:rPr lang="en-US" b="1" dirty="0" smtClean="0">
                <a:latin typeface="Calibri"/>
                <a:cs typeface="Calibri"/>
              </a:rPr>
              <a:t>Project c</a:t>
            </a:r>
            <a:r>
              <a:rPr lang="en-US" b="1" dirty="0">
                <a:latin typeface="Calibri"/>
                <a:cs typeface="Calibri"/>
              </a:rPr>
              <a:t>ompletion date: end 2015</a:t>
            </a:r>
          </a:p>
        </p:txBody>
      </p:sp>
      <p:sp>
        <p:nvSpPr>
          <p:cNvPr id="95" name="Rectangle 94"/>
          <p:cNvSpPr/>
          <p:nvPr/>
        </p:nvSpPr>
        <p:spPr>
          <a:xfrm>
            <a:off x="4358517" y="6043487"/>
            <a:ext cx="4489156" cy="646331"/>
          </a:xfrm>
          <a:prstGeom prst="rect">
            <a:avLst/>
          </a:prstGeom>
          <a:ln/>
        </p:spPr>
        <p:style>
          <a:lnRef idx="2">
            <a:schemeClr val="accent2"/>
          </a:lnRef>
          <a:fillRef idx="1">
            <a:schemeClr val="lt1"/>
          </a:fillRef>
          <a:effectRef idx="0">
            <a:schemeClr val="accent2"/>
          </a:effectRef>
          <a:fontRef idx="minor">
            <a:schemeClr val="dk1"/>
          </a:fontRef>
        </p:style>
        <p:txBody>
          <a:bodyPr wrap="square" lIns="91439" tIns="45719" rIns="91439" bIns="45719">
            <a:spAutoFit/>
          </a:bodyPr>
          <a:lstStyle/>
          <a:p>
            <a:r>
              <a:rPr lang="en-US" dirty="0">
                <a:solidFill>
                  <a:schemeClr val="tx1"/>
                </a:solidFill>
                <a:cs typeface="Calibri"/>
              </a:rPr>
              <a:t>Fully-equipped 1000m</a:t>
            </a:r>
            <a:r>
              <a:rPr lang="en-US" baseline="30000" dirty="0">
                <a:solidFill>
                  <a:schemeClr val="tx1"/>
                </a:solidFill>
                <a:cs typeface="Calibri"/>
              </a:rPr>
              <a:t>2</a:t>
            </a:r>
            <a:r>
              <a:rPr lang="en-US" dirty="0">
                <a:solidFill>
                  <a:schemeClr val="tx1"/>
                </a:solidFill>
                <a:cs typeface="Calibri"/>
              </a:rPr>
              <a:t> lab. Class 10K &amp; 1K clean room throughout. 5-10T lifting capacity. </a:t>
            </a:r>
          </a:p>
        </p:txBody>
      </p:sp>
      <p:sp>
        <p:nvSpPr>
          <p:cNvPr id="104" name="Rectangle 103"/>
          <p:cNvSpPr/>
          <p:nvPr/>
        </p:nvSpPr>
        <p:spPr>
          <a:xfrm>
            <a:off x="350979" y="6514741"/>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grpSp>
        <p:nvGrpSpPr>
          <p:cNvPr id="3" name="Group 2"/>
          <p:cNvGrpSpPr/>
          <p:nvPr/>
        </p:nvGrpSpPr>
        <p:grpSpPr>
          <a:xfrm>
            <a:off x="123778" y="3196095"/>
            <a:ext cx="4892654" cy="2394218"/>
            <a:chOff x="123778" y="3196095"/>
            <a:chExt cx="4892654" cy="2394218"/>
          </a:xfrm>
        </p:grpSpPr>
        <p:cxnSp>
          <p:nvCxnSpPr>
            <p:cNvPr id="98" name="Straight Connector 97"/>
            <p:cNvCxnSpPr/>
            <p:nvPr/>
          </p:nvCxnSpPr>
          <p:spPr>
            <a:xfrm flipV="1">
              <a:off x="577273" y="4539679"/>
              <a:ext cx="1847272" cy="715820"/>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38545" y="3800768"/>
              <a:ext cx="23091" cy="1789545"/>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531091" y="3627586"/>
              <a:ext cx="34645" cy="1212271"/>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44498" y="5567218"/>
              <a:ext cx="444320" cy="22181"/>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588819" y="5301678"/>
              <a:ext cx="0" cy="265545"/>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423567" y="4384737"/>
              <a:ext cx="739884" cy="1019941"/>
              <a:chOff x="2331207" y="4555603"/>
              <a:chExt cx="683490" cy="1019941"/>
            </a:xfrm>
          </p:grpSpPr>
          <p:cxnSp>
            <p:nvCxnSpPr>
              <p:cNvPr id="81" name="Straight Connector 80"/>
              <p:cNvCxnSpPr/>
              <p:nvPr/>
            </p:nvCxnSpPr>
            <p:spPr>
              <a:xfrm flipH="1" flipV="1">
                <a:off x="2331207" y="4711944"/>
                <a:ext cx="330200" cy="863600"/>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2684497" y="4555603"/>
                <a:ext cx="330200" cy="863600"/>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2663167" y="5419203"/>
                <a:ext cx="330200" cy="121706"/>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cxnSp>
          <p:nvCxnSpPr>
            <p:cNvPr id="93" name="Straight Connector 92"/>
            <p:cNvCxnSpPr/>
            <p:nvPr/>
          </p:nvCxnSpPr>
          <p:spPr>
            <a:xfrm flipH="1">
              <a:off x="123778" y="3800768"/>
              <a:ext cx="418858" cy="10983"/>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126093" y="3953168"/>
              <a:ext cx="418858" cy="10983"/>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139953" y="4105568"/>
              <a:ext cx="418858" cy="10983"/>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821959" y="3528309"/>
              <a:ext cx="1007090" cy="592839"/>
              <a:chOff x="2595320" y="3445699"/>
              <a:chExt cx="1438197" cy="926491"/>
            </a:xfrm>
            <a:effectLst/>
          </p:grpSpPr>
          <p:cxnSp>
            <p:nvCxnSpPr>
              <p:cNvPr id="124" name="Straight Connector 123"/>
              <p:cNvCxnSpPr/>
              <p:nvPr/>
            </p:nvCxnSpPr>
            <p:spPr>
              <a:xfrm flipH="1" flipV="1">
                <a:off x="3906517" y="3445699"/>
                <a:ext cx="127000" cy="351540"/>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3484211" y="3672820"/>
                <a:ext cx="127000" cy="351540"/>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flipV="1">
                <a:off x="2595320" y="4020650"/>
                <a:ext cx="127000" cy="351540"/>
              </a:xfrm>
              <a:prstGeom prst="line">
                <a:avLst/>
              </a:prstGeom>
              <a:ln w="3810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16" name="Rectangle 115"/>
            <p:cNvSpPr/>
            <p:nvPr/>
          </p:nvSpPr>
          <p:spPr>
            <a:xfrm rot="20376686" flipV="1">
              <a:off x="4481768" y="3196095"/>
              <a:ext cx="534664" cy="195944"/>
            </a:xfrm>
            <a:prstGeom prst="rect">
              <a:avLst/>
            </a:prstGeom>
            <a:noFill/>
            <a:ln w="38100">
              <a:solidFill>
                <a:schemeClr val="tx2">
                  <a:lumMod val="60000"/>
                  <a:lumOff val="4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1"/>
                  </a:solidFill>
                </a:ln>
              </a:endParaRPr>
            </a:p>
          </p:txBody>
        </p:sp>
        <p:cxnSp>
          <p:nvCxnSpPr>
            <p:cNvPr id="96" name="Straight Connector 95"/>
            <p:cNvCxnSpPr/>
            <p:nvPr/>
          </p:nvCxnSpPr>
          <p:spPr>
            <a:xfrm flipH="1" flipV="1">
              <a:off x="3139600" y="3794288"/>
              <a:ext cx="88931" cy="224942"/>
            </a:xfrm>
            <a:prstGeom prst="line">
              <a:avLst/>
            </a:prstGeom>
            <a:ln w="3810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rot="20296861" flipV="1">
              <a:off x="2658210" y="3998545"/>
              <a:ext cx="1274239" cy="185864"/>
            </a:xfrm>
            <a:prstGeom prst="rect">
              <a:avLst/>
            </a:prstGeom>
            <a:noFill/>
            <a:ln w="38100">
              <a:solidFill>
                <a:schemeClr val="tx2">
                  <a:lumMod val="60000"/>
                  <a:lumOff val="4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1"/>
                  </a:solidFill>
                </a:ln>
              </a:endParaRPr>
            </a:p>
          </p:txBody>
        </p:sp>
        <p:cxnSp>
          <p:nvCxnSpPr>
            <p:cNvPr id="92" name="Straight Connector 91"/>
            <p:cNvCxnSpPr/>
            <p:nvPr/>
          </p:nvCxnSpPr>
          <p:spPr>
            <a:xfrm flipH="1">
              <a:off x="565728" y="3549650"/>
              <a:ext cx="3199822" cy="1267119"/>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4639731" y="596901"/>
            <a:ext cx="4470400" cy="3594100"/>
            <a:chOff x="4622800" y="698500"/>
            <a:chExt cx="4470400" cy="3594100"/>
          </a:xfrm>
        </p:grpSpPr>
        <p:sp>
          <p:nvSpPr>
            <p:cNvPr id="99" name="Freeform 98"/>
            <p:cNvSpPr/>
            <p:nvPr/>
          </p:nvSpPr>
          <p:spPr>
            <a:xfrm>
              <a:off x="4622800" y="698500"/>
              <a:ext cx="4470400" cy="3594100"/>
            </a:xfrm>
            <a:custGeom>
              <a:avLst/>
              <a:gdLst>
                <a:gd name="connsiteX0" fmla="*/ 203200 w 4394200"/>
                <a:gd name="connsiteY0" fmla="*/ 2946400 h 3594100"/>
                <a:gd name="connsiteX1" fmla="*/ 774700 w 4394200"/>
                <a:gd name="connsiteY1" fmla="*/ 2743200 h 3594100"/>
                <a:gd name="connsiteX2" fmla="*/ 1079500 w 4394200"/>
                <a:gd name="connsiteY2" fmla="*/ 3594100 h 3594100"/>
                <a:gd name="connsiteX3" fmla="*/ 1460500 w 4394200"/>
                <a:gd name="connsiteY3" fmla="*/ 3429000 h 3594100"/>
                <a:gd name="connsiteX4" fmla="*/ 1130300 w 4394200"/>
                <a:gd name="connsiteY4" fmla="*/ 2603500 h 3594100"/>
                <a:gd name="connsiteX5" fmla="*/ 3073400 w 4394200"/>
                <a:gd name="connsiteY5" fmla="*/ 1816100 h 3594100"/>
                <a:gd name="connsiteX6" fmla="*/ 3416300 w 4394200"/>
                <a:gd name="connsiteY6" fmla="*/ 2705100 h 3594100"/>
                <a:gd name="connsiteX7" fmla="*/ 3784600 w 4394200"/>
                <a:gd name="connsiteY7" fmla="*/ 2527300 h 3594100"/>
                <a:gd name="connsiteX8" fmla="*/ 3441700 w 4394200"/>
                <a:gd name="connsiteY8" fmla="*/ 1651000 h 3594100"/>
                <a:gd name="connsiteX9" fmla="*/ 4394200 w 4394200"/>
                <a:gd name="connsiteY9" fmla="*/ 1270000 h 3594100"/>
                <a:gd name="connsiteX10" fmla="*/ 3860800 w 4394200"/>
                <a:gd name="connsiteY10" fmla="*/ 0 h 3594100"/>
                <a:gd name="connsiteX11" fmla="*/ 3479800 w 4394200"/>
                <a:gd name="connsiteY11" fmla="*/ 152400 h 3594100"/>
                <a:gd name="connsiteX12" fmla="*/ 3860800 w 4394200"/>
                <a:gd name="connsiteY12" fmla="*/ 1054100 h 3594100"/>
                <a:gd name="connsiteX13" fmla="*/ 0 w 4394200"/>
                <a:gd name="connsiteY13" fmla="*/ 2603500 h 3594100"/>
                <a:gd name="connsiteX14" fmla="*/ 152400 w 4394200"/>
                <a:gd name="connsiteY14" fmla="*/ 2984500 h 3594100"/>
                <a:gd name="connsiteX15" fmla="*/ 203200 w 4394200"/>
                <a:gd name="connsiteY15" fmla="*/ 2946400 h 359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4200" h="3594100">
                  <a:moveTo>
                    <a:pt x="203200" y="2946400"/>
                  </a:moveTo>
                  <a:lnTo>
                    <a:pt x="774700" y="2743200"/>
                  </a:lnTo>
                  <a:lnTo>
                    <a:pt x="1079500" y="3594100"/>
                  </a:lnTo>
                  <a:lnTo>
                    <a:pt x="1460500" y="3429000"/>
                  </a:lnTo>
                  <a:lnTo>
                    <a:pt x="1130300" y="2603500"/>
                  </a:lnTo>
                  <a:lnTo>
                    <a:pt x="3073400" y="1816100"/>
                  </a:lnTo>
                  <a:lnTo>
                    <a:pt x="3416300" y="2705100"/>
                  </a:lnTo>
                  <a:lnTo>
                    <a:pt x="3784600" y="2527300"/>
                  </a:lnTo>
                  <a:lnTo>
                    <a:pt x="3441700" y="1651000"/>
                  </a:lnTo>
                  <a:lnTo>
                    <a:pt x="4394200" y="1270000"/>
                  </a:lnTo>
                  <a:lnTo>
                    <a:pt x="3860800" y="0"/>
                  </a:lnTo>
                  <a:lnTo>
                    <a:pt x="3479800" y="152400"/>
                  </a:lnTo>
                  <a:lnTo>
                    <a:pt x="3860800" y="1054100"/>
                  </a:lnTo>
                  <a:lnTo>
                    <a:pt x="0" y="2603500"/>
                  </a:lnTo>
                  <a:lnTo>
                    <a:pt x="152400" y="2984500"/>
                  </a:lnTo>
                  <a:lnTo>
                    <a:pt x="203200" y="2946400"/>
                  </a:lnTo>
                  <a:close/>
                </a:path>
              </a:pathLst>
            </a:cu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imes"/>
              </a:endParaRPr>
            </a:p>
          </p:txBody>
        </p:sp>
        <p:sp>
          <p:nvSpPr>
            <p:cNvPr id="101" name="TextBox 100"/>
            <p:cNvSpPr txBox="1"/>
            <p:nvPr/>
          </p:nvSpPr>
          <p:spPr>
            <a:xfrm>
              <a:off x="6593738" y="3064006"/>
              <a:ext cx="1212535" cy="369332"/>
            </a:xfrm>
            <a:prstGeom prst="rect">
              <a:avLst/>
            </a:prstGeom>
            <a:solidFill>
              <a:srgbClr val="D1D1F0"/>
            </a:solidFill>
            <a:ln>
              <a:noFill/>
              <a:prstDash val="sysDash"/>
            </a:ln>
          </p:spPr>
          <p:txBody>
            <a:bodyPr wrap="square" rtlCol="0">
              <a:spAutoFit/>
            </a:bodyPr>
            <a:lstStyle/>
            <a:p>
              <a:r>
                <a:rPr lang="en-US" dirty="0" smtClean="0">
                  <a:solidFill>
                    <a:srgbClr val="000000"/>
                  </a:solidFill>
                  <a:latin typeface="Calibri"/>
                  <a:cs typeface="Calibri"/>
                </a:rPr>
                <a:t>Palmer</a:t>
              </a:r>
              <a:r>
                <a:rPr lang="en-US" dirty="0">
                  <a:solidFill>
                    <a:srgbClr val="000000"/>
                  </a:solidFill>
                  <a:latin typeface="Calibri"/>
                  <a:cs typeface="Calibri"/>
                </a:rPr>
                <a:t> lab</a:t>
              </a:r>
            </a:p>
          </p:txBody>
        </p:sp>
      </p:grpSp>
      <p:grpSp>
        <p:nvGrpSpPr>
          <p:cNvPr id="6" name="Group 5"/>
          <p:cNvGrpSpPr/>
          <p:nvPr/>
        </p:nvGrpSpPr>
        <p:grpSpPr>
          <a:xfrm>
            <a:off x="5720883" y="1973792"/>
            <a:ext cx="3090031" cy="3854809"/>
            <a:chOff x="5720882" y="1973791"/>
            <a:chExt cx="3090031" cy="3854809"/>
          </a:xfrm>
        </p:grpSpPr>
        <p:pic>
          <p:nvPicPr>
            <p:cNvPr id="77" name="Picture 76" descr="Screen Shot 2014-10-29 at 12.02.4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0882" y="3828469"/>
              <a:ext cx="3011392" cy="2000131"/>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78" name="Picture 77" descr="Screen Shot 2014-10-29 at 12.02.2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3494" y="1973791"/>
              <a:ext cx="2047419" cy="1540708"/>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grpSp>
    </p:spTree>
    <p:extLst>
      <p:ext uri="{BB962C8B-B14F-4D97-AF65-F5344CB8AC3E}">
        <p14:creationId xmlns:p14="http://schemas.microsoft.com/office/powerpoint/2010/main" val="243025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ChangeArrowheads="1"/>
          </p:cNvSpPr>
          <p:nvPr/>
        </p:nvSpPr>
        <p:spPr bwMode="auto">
          <a:xfrm>
            <a:off x="-15517" y="971669"/>
            <a:ext cx="4316584" cy="1673225"/>
          </a:xfrm>
          <a:prstGeom prst="rect">
            <a:avLst/>
          </a:prstGeom>
          <a:noFill/>
          <a:ln w="12700">
            <a:noFill/>
            <a:miter lim="800000"/>
            <a:headEnd/>
            <a:tailEnd/>
          </a:ln>
        </p:spPr>
        <p:txBody>
          <a:bodyPr lIns="90269" tIns="44342" rIns="90269" bIns="44342">
            <a:prstTxWarp prst="textNoShape">
              <a:avLst/>
            </a:prstTxWarp>
          </a:bodyPr>
          <a:lstStyle/>
          <a:p>
            <a:pPr marL="341313" indent="-341313" eaLnBrk="1" hangingPunct="1">
              <a:spcBef>
                <a:spcPct val="20000"/>
              </a:spcBef>
            </a:pPr>
            <a:r>
              <a:rPr lang="en-GB" b="0" dirty="0" smtClean="0">
                <a:solidFill>
                  <a:srgbClr val="000000"/>
                </a:solidFill>
              </a:rPr>
              <a:t>	</a:t>
            </a:r>
            <a:r>
              <a:rPr lang="en-GB" dirty="0" smtClean="0">
                <a:solidFill>
                  <a:srgbClr val="000000"/>
                </a:solidFill>
              </a:rPr>
              <a:t>A </a:t>
            </a:r>
            <a:r>
              <a:rPr lang="en-GB" dirty="0">
                <a:solidFill>
                  <a:srgbClr val="000000"/>
                </a:solidFill>
              </a:rPr>
              <a:t>working potash and rock-salt mine</a:t>
            </a:r>
            <a:r>
              <a:rPr lang="en-GB" b="0" dirty="0">
                <a:solidFill>
                  <a:srgbClr val="000000"/>
                </a:solidFill>
              </a:rPr>
              <a:t> on the North East</a:t>
            </a:r>
            <a:r>
              <a:rPr lang="en-GB" b="0" dirty="0" smtClean="0">
                <a:solidFill>
                  <a:srgbClr val="000000"/>
                </a:solidFill>
              </a:rPr>
              <a:t> of England.</a:t>
            </a:r>
          </a:p>
          <a:p>
            <a:pPr marL="341313" indent="-341313" eaLnBrk="1" hangingPunct="1">
              <a:spcBef>
                <a:spcPct val="20000"/>
              </a:spcBef>
            </a:pPr>
            <a:r>
              <a:rPr lang="en-GB" b="0" dirty="0" smtClean="0">
                <a:solidFill>
                  <a:srgbClr val="000000"/>
                </a:solidFill>
              </a:rPr>
              <a:t>	Owned by </a:t>
            </a:r>
            <a:r>
              <a:rPr lang="en-GB" dirty="0" smtClean="0">
                <a:solidFill>
                  <a:srgbClr val="000000"/>
                </a:solidFill>
              </a:rPr>
              <a:t>Israel Chemicals Ltd. </a:t>
            </a:r>
            <a:r>
              <a:rPr lang="en-GB" b="0" dirty="0" smtClean="0">
                <a:solidFill>
                  <a:srgbClr val="000000"/>
                </a:solidFill>
              </a:rPr>
              <a:t>(</a:t>
            </a:r>
            <a:r>
              <a:rPr lang="en-GB" dirty="0" smtClean="0">
                <a:solidFill>
                  <a:srgbClr val="000000"/>
                </a:solidFill>
              </a:rPr>
              <a:t>ICL-UK</a:t>
            </a:r>
            <a:r>
              <a:rPr lang="en-GB" b="0" dirty="0" smtClean="0">
                <a:solidFill>
                  <a:srgbClr val="000000"/>
                </a:solidFill>
              </a:rPr>
              <a:t>)</a:t>
            </a:r>
          </a:p>
          <a:p>
            <a:pPr marL="341313" indent="-341313" eaLnBrk="1" hangingPunct="1">
              <a:spcBef>
                <a:spcPct val="20000"/>
              </a:spcBef>
            </a:pPr>
            <a:r>
              <a:rPr lang="en-GB" b="0" dirty="0" smtClean="0">
                <a:solidFill>
                  <a:srgbClr val="000000"/>
                </a:solidFill>
              </a:rPr>
              <a:t>	</a:t>
            </a:r>
            <a:r>
              <a:rPr lang="en-GB" dirty="0" smtClean="0">
                <a:solidFill>
                  <a:srgbClr val="000000"/>
                </a:solidFill>
              </a:rPr>
              <a:t>Major </a:t>
            </a:r>
            <a:r>
              <a:rPr lang="en-GB" dirty="0">
                <a:solidFill>
                  <a:srgbClr val="000000"/>
                </a:solidFill>
              </a:rPr>
              <a:t>local employer </a:t>
            </a:r>
            <a:r>
              <a:rPr lang="en-GB" b="0" dirty="0">
                <a:solidFill>
                  <a:srgbClr val="000000"/>
                </a:solidFill>
              </a:rPr>
              <a:t>- ~1000 direct and 4000 indirect employment.</a:t>
            </a:r>
            <a:endParaRPr lang="en-GB" b="0" dirty="0" smtClean="0">
              <a:solidFill>
                <a:srgbClr val="000000"/>
              </a:solidFill>
            </a:endParaRPr>
          </a:p>
          <a:p>
            <a:pPr marL="341313" indent="-341313" eaLnBrk="1" hangingPunct="1">
              <a:spcBef>
                <a:spcPct val="20000"/>
              </a:spcBef>
            </a:pPr>
            <a:r>
              <a:rPr lang="en-GB" b="0" dirty="0" smtClean="0">
                <a:solidFill>
                  <a:srgbClr val="000000"/>
                </a:solidFill>
              </a:rPr>
              <a:t>	</a:t>
            </a:r>
          </a:p>
          <a:p>
            <a:pPr marL="341313" indent="-341313" eaLnBrk="1" hangingPunct="1">
              <a:spcBef>
                <a:spcPct val="20000"/>
              </a:spcBef>
            </a:pPr>
            <a:endParaRPr lang="en-GB" b="0" dirty="0">
              <a:solidFill>
                <a:srgbClr val="000000"/>
              </a:solidFill>
            </a:endParaRPr>
          </a:p>
        </p:txBody>
      </p:sp>
      <p:pic>
        <p:nvPicPr>
          <p:cNvPr id="19460" name="Picture 8"/>
          <p:cNvPicPr>
            <a:picLocks noChangeAspect="1" noChangeArrowheads="1"/>
          </p:cNvPicPr>
          <p:nvPr/>
        </p:nvPicPr>
        <p:blipFill>
          <a:blip r:embed="rId3"/>
          <a:srcRect/>
          <a:stretch>
            <a:fillRect/>
          </a:stretch>
        </p:blipFill>
        <p:spPr bwMode="auto">
          <a:xfrm>
            <a:off x="4208796" y="1113185"/>
            <a:ext cx="4571203" cy="3619500"/>
          </a:xfrm>
          <a:prstGeom prst="roundRect">
            <a:avLst>
              <a:gd name="adj" fmla="val 8594"/>
            </a:avLst>
          </a:prstGeom>
          <a:solidFill>
            <a:srgbClr val="FFFFFF">
              <a:shade val="85000"/>
            </a:srgbClr>
          </a:solidFill>
          <a:ln>
            <a:solidFill>
              <a:srgbClr val="BFBFBF"/>
            </a:solidFill>
          </a:ln>
          <a:effectLst/>
        </p:spPr>
      </p:pic>
      <p:grpSp>
        <p:nvGrpSpPr>
          <p:cNvPr id="2" name="Group 9"/>
          <p:cNvGrpSpPr>
            <a:grpSpLocks/>
          </p:cNvGrpSpPr>
          <p:nvPr/>
        </p:nvGrpSpPr>
        <p:grpSpPr bwMode="auto">
          <a:xfrm>
            <a:off x="425947" y="2675913"/>
            <a:ext cx="3767390" cy="2939237"/>
            <a:chOff x="205" y="1608"/>
            <a:chExt cx="2818" cy="2410"/>
          </a:xfrm>
          <a:effectLst/>
        </p:grpSpPr>
        <p:pic>
          <p:nvPicPr>
            <p:cNvPr id="19468" name="Picture 10"/>
            <p:cNvPicPr>
              <a:picLocks noChangeAspect="1" noChangeArrowheads="1"/>
            </p:cNvPicPr>
            <p:nvPr/>
          </p:nvPicPr>
          <p:blipFill>
            <a:blip r:embed="rId4"/>
            <a:srcRect/>
            <a:stretch>
              <a:fillRect/>
            </a:stretch>
          </p:blipFill>
          <p:spPr bwMode="auto">
            <a:xfrm>
              <a:off x="205" y="1608"/>
              <a:ext cx="1879" cy="2410"/>
            </a:xfrm>
            <a:prstGeom prst="roundRect">
              <a:avLst>
                <a:gd name="adj" fmla="val 8594"/>
              </a:avLst>
            </a:prstGeom>
            <a:solidFill>
              <a:srgbClr val="FFFFFF">
                <a:shade val="85000"/>
              </a:srgbClr>
            </a:solidFill>
            <a:ln>
              <a:solidFill>
                <a:schemeClr val="bg1">
                  <a:lumMod val="75000"/>
                </a:schemeClr>
              </a:solidFill>
            </a:ln>
            <a:effectLst>
              <a:reflection blurRad="12700" stA="38000" endPos="28000" dist="5000" dir="5400000" sy="-100000" algn="bl" rotWithShape="0"/>
            </a:effectLst>
          </p:spPr>
        </p:pic>
        <p:pic>
          <p:nvPicPr>
            <p:cNvPr id="19469" name="Picture 1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60" y="1915"/>
              <a:ext cx="1319" cy="852"/>
            </a:xfrm>
            <a:prstGeom prst="roundRect">
              <a:avLst>
                <a:gd name="adj" fmla="val 8594"/>
              </a:avLst>
            </a:prstGeom>
            <a:solidFill>
              <a:srgbClr val="FFFFFF">
                <a:shade val="85000"/>
              </a:srgbClr>
            </a:solidFill>
            <a:ln>
              <a:solidFill>
                <a:srgbClr val="BFBFBF"/>
              </a:solidFill>
            </a:ln>
            <a:effectLst>
              <a:reflection blurRad="12700" stA="38000" endPos="28000" dist="5000" dir="5400000" sy="-100000" algn="bl" rotWithShape="0"/>
            </a:effectLst>
          </p:spPr>
        </p:pic>
        <p:sp>
          <p:nvSpPr>
            <p:cNvPr id="19470" name="Line 12"/>
            <p:cNvSpPr>
              <a:spLocks noChangeShapeType="1"/>
            </p:cNvSpPr>
            <p:nvPr/>
          </p:nvSpPr>
          <p:spPr bwMode="auto">
            <a:xfrm flipH="1">
              <a:off x="1502" y="1937"/>
              <a:ext cx="51" cy="1018"/>
            </a:xfrm>
            <a:prstGeom prst="line">
              <a:avLst/>
            </a:prstGeom>
            <a:noFill/>
            <a:ln w="12700">
              <a:noFill/>
              <a:round/>
              <a:headEnd/>
              <a:tailEnd/>
            </a:ln>
          </p:spPr>
          <p:txBody>
            <a:bodyPr wrap="none" anchor="ctr">
              <a:prstTxWarp prst="textNoShape">
                <a:avLst/>
              </a:prstTxWarp>
            </a:bodyPr>
            <a:lstStyle/>
            <a:p>
              <a:endParaRPr lang="en-US" dirty="0"/>
            </a:p>
          </p:txBody>
        </p:sp>
        <p:sp>
          <p:nvSpPr>
            <p:cNvPr id="19471" name="Line 13"/>
            <p:cNvSpPr>
              <a:spLocks noChangeShapeType="1"/>
            </p:cNvSpPr>
            <p:nvPr/>
          </p:nvSpPr>
          <p:spPr bwMode="auto">
            <a:xfrm flipH="1">
              <a:off x="1569" y="2777"/>
              <a:ext cx="1301" cy="224"/>
            </a:xfrm>
            <a:prstGeom prst="line">
              <a:avLst/>
            </a:prstGeom>
            <a:noFill/>
            <a:ln w="12700">
              <a:noFill/>
              <a:round/>
              <a:headEnd/>
              <a:tailEnd/>
            </a:ln>
          </p:spPr>
          <p:txBody>
            <a:bodyPr wrap="none" anchor="ctr">
              <a:prstTxWarp prst="textNoShape">
                <a:avLst/>
              </a:prstTxWarp>
            </a:bodyPr>
            <a:lstStyle/>
            <a:p>
              <a:endParaRPr lang="en-US" dirty="0"/>
            </a:p>
          </p:txBody>
        </p:sp>
        <p:sp>
          <p:nvSpPr>
            <p:cNvPr id="19472" name="Oval 14"/>
            <p:cNvSpPr>
              <a:spLocks noChangeArrowheads="1"/>
            </p:cNvSpPr>
            <p:nvPr/>
          </p:nvSpPr>
          <p:spPr bwMode="auto">
            <a:xfrm>
              <a:off x="2191" y="2264"/>
              <a:ext cx="192" cy="192"/>
            </a:xfrm>
            <a:prstGeom prst="ellipse">
              <a:avLst/>
            </a:prstGeom>
            <a:noFill/>
            <a:ln w="12700">
              <a:noFill/>
              <a:round/>
              <a:headEnd/>
              <a:tailEnd/>
            </a:ln>
          </p:spPr>
          <p:txBody>
            <a:bodyPr wrap="none" anchor="ctr">
              <a:prstTxWarp prst="textNoShape">
                <a:avLst/>
              </a:prstTxWarp>
            </a:bodyPr>
            <a:lstStyle/>
            <a:p>
              <a:endParaRPr lang="en-US" dirty="0"/>
            </a:p>
          </p:txBody>
        </p:sp>
        <p:sp>
          <p:nvSpPr>
            <p:cNvPr id="19473" name="Oval 15"/>
            <p:cNvSpPr>
              <a:spLocks noChangeAspect="1" noChangeArrowheads="1"/>
            </p:cNvSpPr>
            <p:nvPr/>
          </p:nvSpPr>
          <p:spPr bwMode="auto">
            <a:xfrm>
              <a:off x="1501" y="2991"/>
              <a:ext cx="35" cy="38"/>
            </a:xfrm>
            <a:prstGeom prst="ellipse">
              <a:avLst/>
            </a:prstGeom>
            <a:solidFill>
              <a:srgbClr val="FF0000"/>
            </a:solidFill>
            <a:ln w="9525">
              <a:noFill/>
              <a:round/>
              <a:headEnd/>
              <a:tailEnd/>
            </a:ln>
          </p:spPr>
          <p:txBody>
            <a:bodyPr wrap="none" anchor="ctr">
              <a:prstTxWarp prst="textNoShape">
                <a:avLst/>
              </a:prstTxWarp>
            </a:bodyPr>
            <a:lstStyle/>
            <a:p>
              <a:endParaRPr lang="en-US" dirty="0"/>
            </a:p>
          </p:txBody>
        </p:sp>
        <p:sp>
          <p:nvSpPr>
            <p:cNvPr id="19474" name="Oval 16"/>
            <p:cNvSpPr>
              <a:spLocks noChangeAspect="1" noChangeArrowheads="1"/>
            </p:cNvSpPr>
            <p:nvPr/>
          </p:nvSpPr>
          <p:spPr bwMode="auto">
            <a:xfrm>
              <a:off x="2269" y="2343"/>
              <a:ext cx="35" cy="38"/>
            </a:xfrm>
            <a:prstGeom prst="ellipse">
              <a:avLst/>
            </a:prstGeom>
            <a:solidFill>
              <a:srgbClr val="FF0000"/>
            </a:solidFill>
            <a:ln w="9525">
              <a:noFill/>
              <a:round/>
              <a:headEnd/>
              <a:tailEnd/>
            </a:ln>
          </p:spPr>
          <p:txBody>
            <a:bodyPr wrap="none" anchor="ctr">
              <a:prstTxWarp prst="textNoShape">
                <a:avLst/>
              </a:prstTxWarp>
            </a:bodyPr>
            <a:lstStyle/>
            <a:p>
              <a:endParaRPr lang="en-US" dirty="0"/>
            </a:p>
          </p:txBody>
        </p:sp>
        <p:sp>
          <p:nvSpPr>
            <p:cNvPr id="19475" name="Text Box 17"/>
            <p:cNvSpPr txBox="1">
              <a:spLocks noChangeArrowheads="1"/>
            </p:cNvSpPr>
            <p:nvPr/>
          </p:nvSpPr>
          <p:spPr bwMode="auto">
            <a:xfrm>
              <a:off x="1631" y="2126"/>
              <a:ext cx="826" cy="188"/>
            </a:xfrm>
            <a:prstGeom prst="rect">
              <a:avLst/>
            </a:prstGeom>
            <a:noFill/>
            <a:ln w="9525">
              <a:noFill/>
              <a:miter lim="800000"/>
              <a:headEnd/>
              <a:tailEnd/>
            </a:ln>
          </p:spPr>
          <p:txBody>
            <a:bodyPr wrap="square">
              <a:prstTxWarp prst="textNoShape">
                <a:avLst/>
              </a:prstTxWarp>
              <a:spAutoFit/>
            </a:bodyPr>
            <a:lstStyle/>
            <a:p>
              <a:r>
                <a:rPr lang="en-US" sz="800" b="0" dirty="0">
                  <a:solidFill>
                    <a:srgbClr val="6B6B6B"/>
                  </a:solidFill>
                  <a:latin typeface="Times" pitchFamily="-109" charset="0"/>
                </a:rPr>
                <a:t>Middlesborough</a:t>
              </a:r>
            </a:p>
          </p:txBody>
        </p:sp>
        <p:sp>
          <p:nvSpPr>
            <p:cNvPr id="19476" name="Text Box 18"/>
            <p:cNvSpPr txBox="1">
              <a:spLocks noChangeArrowheads="1"/>
            </p:cNvSpPr>
            <p:nvPr/>
          </p:nvSpPr>
          <p:spPr bwMode="auto">
            <a:xfrm>
              <a:off x="2526" y="2546"/>
              <a:ext cx="497" cy="188"/>
            </a:xfrm>
            <a:prstGeom prst="rect">
              <a:avLst/>
            </a:prstGeom>
            <a:noFill/>
            <a:ln w="9525">
              <a:noFill/>
              <a:miter lim="800000"/>
              <a:headEnd/>
              <a:tailEnd/>
            </a:ln>
          </p:spPr>
          <p:txBody>
            <a:bodyPr wrap="square">
              <a:prstTxWarp prst="textNoShape">
                <a:avLst/>
              </a:prstTxWarp>
              <a:spAutoFit/>
            </a:bodyPr>
            <a:lstStyle/>
            <a:p>
              <a:r>
                <a:rPr lang="en-US" sz="800" b="0" dirty="0">
                  <a:solidFill>
                    <a:srgbClr val="6B6B6B"/>
                  </a:solidFill>
                  <a:latin typeface="Times" pitchFamily="-109" charset="0"/>
                </a:rPr>
                <a:t>Whitby</a:t>
              </a:r>
            </a:p>
          </p:txBody>
        </p:sp>
        <p:sp>
          <p:nvSpPr>
            <p:cNvPr id="19477" name="Text Box 19"/>
            <p:cNvSpPr txBox="1">
              <a:spLocks noChangeArrowheads="1"/>
            </p:cNvSpPr>
            <p:nvPr/>
          </p:nvSpPr>
          <p:spPr bwMode="auto">
            <a:xfrm>
              <a:off x="2295" y="2329"/>
              <a:ext cx="468" cy="194"/>
            </a:xfrm>
            <a:prstGeom prst="rect">
              <a:avLst/>
            </a:prstGeom>
            <a:noFill/>
            <a:ln w="9525">
              <a:noFill/>
              <a:miter lim="800000"/>
              <a:headEnd/>
              <a:tailEnd/>
            </a:ln>
          </p:spPr>
          <p:txBody>
            <a:bodyPr>
              <a:prstTxWarp prst="textNoShape">
                <a:avLst/>
              </a:prstTxWarp>
              <a:spAutoFit/>
            </a:bodyPr>
            <a:lstStyle/>
            <a:p>
              <a:r>
                <a:rPr lang="en-US" sz="800" b="0" dirty="0">
                  <a:solidFill>
                    <a:srgbClr val="6B6B6B"/>
                  </a:solidFill>
                  <a:latin typeface="Times" pitchFamily="-109" charset="0"/>
                </a:rPr>
                <a:t>Staithes</a:t>
              </a:r>
            </a:p>
          </p:txBody>
        </p:sp>
        <p:sp>
          <p:nvSpPr>
            <p:cNvPr id="19478" name="Text Box 20"/>
            <p:cNvSpPr txBox="1">
              <a:spLocks noChangeArrowheads="1"/>
            </p:cNvSpPr>
            <p:nvPr/>
          </p:nvSpPr>
          <p:spPr bwMode="auto">
            <a:xfrm>
              <a:off x="1374" y="3060"/>
              <a:ext cx="347" cy="180"/>
            </a:xfrm>
            <a:prstGeom prst="rect">
              <a:avLst/>
            </a:prstGeom>
            <a:noFill/>
            <a:ln w="9525">
              <a:noFill/>
              <a:miter lim="800000"/>
              <a:headEnd/>
              <a:tailEnd/>
            </a:ln>
          </p:spPr>
          <p:txBody>
            <a:bodyPr>
              <a:prstTxWarp prst="textNoShape">
                <a:avLst/>
              </a:prstTxWarp>
              <a:spAutoFit/>
            </a:bodyPr>
            <a:lstStyle/>
            <a:p>
              <a:r>
                <a:rPr lang="en-US" sz="700" b="0" dirty="0">
                  <a:solidFill>
                    <a:srgbClr val="706A7F"/>
                  </a:solidFill>
                  <a:latin typeface="Times" pitchFamily="-109" charset="0"/>
                </a:rPr>
                <a:t>York</a:t>
              </a:r>
            </a:p>
          </p:txBody>
        </p:sp>
      </p:grpSp>
      <p:pic>
        <p:nvPicPr>
          <p:cNvPr id="19462" name="Picture 21"/>
          <p:cNvPicPr>
            <a:picLocks noChangeAspect="1" noChangeArrowheads="1"/>
          </p:cNvPicPr>
          <p:nvPr/>
        </p:nvPicPr>
        <p:blipFill>
          <a:blip r:embed="rId6"/>
          <a:srcRect/>
          <a:stretch>
            <a:fillRect/>
          </a:stretch>
        </p:blipFill>
        <p:spPr bwMode="auto">
          <a:xfrm>
            <a:off x="4223832" y="5092943"/>
            <a:ext cx="1834538" cy="1111891"/>
          </a:xfrm>
          <a:prstGeom prst="roundRect">
            <a:avLst>
              <a:gd name="adj" fmla="val 8594"/>
            </a:avLst>
          </a:prstGeom>
          <a:solidFill>
            <a:srgbClr val="FFFFFF">
              <a:shade val="85000"/>
            </a:srgbClr>
          </a:solidFill>
          <a:ln>
            <a:solidFill>
              <a:srgbClr val="BFBFBF"/>
            </a:solidFill>
          </a:ln>
          <a:effectLst/>
        </p:spPr>
      </p:pic>
      <p:sp>
        <p:nvSpPr>
          <p:cNvPr id="19463" name="Rectangle 22"/>
          <p:cNvSpPr>
            <a:spLocks noChangeArrowheads="1"/>
          </p:cNvSpPr>
          <p:nvPr/>
        </p:nvSpPr>
        <p:spPr bwMode="auto">
          <a:xfrm>
            <a:off x="5221968" y="6233064"/>
            <a:ext cx="811207" cy="245999"/>
          </a:xfrm>
          <a:prstGeom prst="rect">
            <a:avLst/>
          </a:prstGeom>
          <a:noFill/>
          <a:ln w="9525">
            <a:noFill/>
            <a:miter lim="800000"/>
            <a:headEnd/>
            <a:tailEnd/>
          </a:ln>
        </p:spPr>
        <p:txBody>
          <a:bodyPr wrap="none" lIns="91219" tIns="45610" rIns="91219" bIns="45610">
            <a:prstTxWarp prst="textNoShape">
              <a:avLst/>
            </a:prstTxWarp>
            <a:spAutoFit/>
          </a:bodyPr>
          <a:lstStyle/>
          <a:p>
            <a:r>
              <a:rPr lang="en-GB" sz="1000" b="0" dirty="0" smtClean="0"/>
              <a:t>Potash (</a:t>
            </a:r>
            <a:r>
              <a:rPr lang="en-GB" sz="1000" b="0" dirty="0" err="1" smtClean="0"/>
              <a:t>KCl</a:t>
            </a:r>
            <a:r>
              <a:rPr lang="en-GB" sz="1000" b="0" dirty="0" smtClean="0"/>
              <a:t>)</a:t>
            </a:r>
            <a:endParaRPr lang="en-US" sz="1000" b="0" dirty="0"/>
          </a:p>
        </p:txBody>
      </p:sp>
      <p:pic>
        <p:nvPicPr>
          <p:cNvPr id="19464" name="Picture 2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349955" y="4917901"/>
            <a:ext cx="2413111" cy="1353277"/>
          </a:xfrm>
          <a:prstGeom prst="roundRect">
            <a:avLst>
              <a:gd name="adj" fmla="val 8594"/>
            </a:avLst>
          </a:prstGeom>
          <a:solidFill>
            <a:srgbClr val="FFFFFF">
              <a:shade val="85000"/>
            </a:srgbClr>
          </a:solidFill>
          <a:ln>
            <a:solidFill>
              <a:srgbClr val="BFBFBF"/>
            </a:solidFill>
          </a:ln>
          <a:effectLst/>
        </p:spPr>
      </p:pic>
      <p:sp>
        <p:nvSpPr>
          <p:cNvPr id="19465" name="Rectangle 26"/>
          <p:cNvSpPr>
            <a:spLocks noChangeArrowheads="1"/>
          </p:cNvSpPr>
          <p:nvPr/>
        </p:nvSpPr>
        <p:spPr bwMode="auto">
          <a:xfrm>
            <a:off x="7647332" y="6283489"/>
            <a:ext cx="1170818" cy="245999"/>
          </a:xfrm>
          <a:prstGeom prst="rect">
            <a:avLst/>
          </a:prstGeom>
          <a:noFill/>
          <a:ln w="9525">
            <a:noFill/>
            <a:miter lim="800000"/>
            <a:headEnd/>
            <a:tailEnd/>
          </a:ln>
        </p:spPr>
        <p:txBody>
          <a:bodyPr wrap="none" lIns="91219" tIns="45610" rIns="91219" bIns="45610">
            <a:prstTxWarp prst="textNoShape">
              <a:avLst/>
            </a:prstTxWarp>
            <a:spAutoFit/>
          </a:bodyPr>
          <a:lstStyle/>
          <a:p>
            <a:r>
              <a:rPr lang="en-GB" sz="1000" b="0" dirty="0"/>
              <a:t>View from Staithes</a:t>
            </a:r>
            <a:endParaRPr lang="en-US" sz="1000" b="0" dirty="0"/>
          </a:p>
        </p:txBody>
      </p:sp>
      <p:sp>
        <p:nvSpPr>
          <p:cNvPr id="23" name="Rectangle 22"/>
          <p:cNvSpPr/>
          <p:nvPr/>
        </p:nvSpPr>
        <p:spPr>
          <a:xfrm>
            <a:off x="299731" y="5805264"/>
            <a:ext cx="4001336" cy="923330"/>
          </a:xfrm>
          <a:prstGeom prst="rect">
            <a:avLst/>
          </a:prstGeom>
        </p:spPr>
        <p:txBody>
          <a:bodyPr wrap="square">
            <a:spAutoFit/>
          </a:bodyPr>
          <a:lstStyle/>
          <a:p>
            <a:r>
              <a:rPr lang="en-GB" dirty="0" smtClean="0">
                <a:solidFill>
                  <a:srgbClr val="000000"/>
                </a:solidFill>
              </a:rPr>
              <a:t>Deepest mine in Britain </a:t>
            </a:r>
            <a:r>
              <a:rPr lang="en-GB" b="0" dirty="0" smtClean="0">
                <a:solidFill>
                  <a:srgbClr val="000000"/>
                </a:solidFill>
              </a:rPr>
              <a:t>– 1100m deep </a:t>
            </a:r>
            <a:r>
              <a:rPr lang="en-GB" dirty="0" smtClean="0">
                <a:solidFill>
                  <a:srgbClr val="000000"/>
                </a:solidFill>
              </a:rPr>
              <a:t>Cosmic </a:t>
            </a:r>
            <a:r>
              <a:rPr lang="en-GB" dirty="0" smtClean="0">
                <a:solidFill>
                  <a:srgbClr val="000000"/>
                </a:solidFill>
              </a:rPr>
              <a:t>ray muon flux reduced by ~</a:t>
            </a:r>
            <a:r>
              <a:rPr lang="en-GB" dirty="0" smtClean="0">
                <a:solidFill>
                  <a:srgbClr val="000000"/>
                </a:solidFill>
              </a:rPr>
              <a:t>10</a:t>
            </a:r>
            <a:r>
              <a:rPr lang="en-GB" baseline="30000" dirty="0" smtClean="0">
                <a:solidFill>
                  <a:srgbClr val="000000"/>
                </a:solidFill>
              </a:rPr>
              <a:t>6</a:t>
            </a:r>
            <a:r>
              <a:rPr lang="en-GB" dirty="0" smtClean="0">
                <a:solidFill>
                  <a:srgbClr val="000000"/>
                </a:solidFill>
              </a:rPr>
              <a:t> (2805 </a:t>
            </a:r>
            <a:r>
              <a:rPr lang="en-GB" dirty="0" err="1" smtClean="0">
                <a:solidFill>
                  <a:srgbClr val="000000"/>
                </a:solidFill>
              </a:rPr>
              <a:t>mwe</a:t>
            </a:r>
            <a:r>
              <a:rPr lang="en-GB" dirty="0" smtClean="0">
                <a:solidFill>
                  <a:srgbClr val="000000"/>
                </a:solidFill>
              </a:rPr>
              <a:t>)</a:t>
            </a:r>
            <a:endParaRPr lang="en-US" dirty="0">
              <a:solidFill>
                <a:srgbClr val="000000"/>
              </a:solidFill>
            </a:endParaRPr>
          </a:p>
        </p:txBody>
      </p:sp>
      <p:sp>
        <p:nvSpPr>
          <p:cNvPr id="25" name="Rectangle 2"/>
          <p:cNvSpPr txBox="1">
            <a:spLocks noChangeArrowheads="1"/>
          </p:cNvSpPr>
          <p:nvPr/>
        </p:nvSpPr>
        <p:spPr bwMode="auto">
          <a:xfrm>
            <a:off x="536985" y="167431"/>
            <a:ext cx="7773277"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2D2D8A"/>
                </a:solidFill>
                <a:latin typeface="Arial" pitchFamily="-109" charset="0"/>
                <a:ea typeface="ＭＳ Ｐゴシック" pitchFamily="-109" charset="-128"/>
                <a:cs typeface="ＭＳ Ｐゴシック" pitchFamily="-109" charset="-128"/>
              </a:rPr>
              <a:t>    </a:t>
            </a:r>
            <a:r>
              <a:rPr lang="en-US" b="1" dirty="0" err="1" smtClean="0">
                <a:solidFill>
                  <a:srgbClr val="2D2D8A"/>
                </a:solidFill>
                <a:latin typeface="Arial" pitchFamily="-109" charset="0"/>
                <a:ea typeface="ＭＳ Ｐゴシック" pitchFamily="-109" charset="-128"/>
                <a:cs typeface="ＭＳ Ｐゴシック" pitchFamily="-109" charset="-128"/>
              </a:rPr>
              <a:t>Boulby</a:t>
            </a:r>
            <a:r>
              <a:rPr lang="en-US" b="1" dirty="0" smtClean="0">
                <a:solidFill>
                  <a:srgbClr val="2D2D8A"/>
                </a:solidFill>
                <a:latin typeface="Arial" pitchFamily="-109" charset="0"/>
                <a:ea typeface="ＭＳ Ｐゴシック" pitchFamily="-109" charset="-128"/>
                <a:cs typeface="ＭＳ Ｐゴシック" pitchFamily="-109" charset="-128"/>
              </a:rPr>
              <a:t> Mine</a:t>
            </a:r>
            <a:endParaRPr lang="en-US" dirty="0">
              <a:solidFill>
                <a:srgbClr val="2D2D8A"/>
              </a:solidFill>
              <a:latin typeface="Arial" pitchFamily="-109" charset="0"/>
              <a:ea typeface="ＭＳ Ｐゴシック" pitchFamily="-109" charset="-128"/>
              <a:cs typeface="ＭＳ Ｐゴシック" pitchFamily="-109" charset="-128"/>
            </a:endParaRPr>
          </a:p>
        </p:txBody>
      </p:sp>
      <p:pic>
        <p:nvPicPr>
          <p:cNvPr id="26" name="Picture 25" descr="Screen Shot 2015-03-04 at 17.35.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6715" y="367293"/>
            <a:ext cx="1801551" cy="504435"/>
          </a:xfrm>
          <a:prstGeom prst="roundRect">
            <a:avLst>
              <a:gd name="adj" fmla="val 8594"/>
            </a:avLst>
          </a:prstGeom>
          <a:solidFill>
            <a:srgbClr val="FFFFFF">
              <a:shade val="85000"/>
            </a:srgbClr>
          </a:solidFill>
          <a:ln>
            <a:noFill/>
          </a:ln>
          <a:effectLst/>
        </p:spPr>
      </p:pic>
      <p:pic>
        <p:nvPicPr>
          <p:cNvPr id="27" name="Picture 26" descr="Screen Shot 2013-07-24 at 09.28.1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6001" y="137943"/>
            <a:ext cx="1371602" cy="911378"/>
          </a:xfrm>
          <a:prstGeom prst="rect">
            <a:avLst/>
          </a:prstGeom>
        </p:spPr>
      </p:pic>
      <p:sp>
        <p:nvSpPr>
          <p:cNvPr id="3" name="Rectangle 2"/>
          <p:cNvSpPr/>
          <p:nvPr/>
        </p:nvSpPr>
        <p:spPr>
          <a:xfrm>
            <a:off x="2963334" y="4138766"/>
            <a:ext cx="1761066" cy="584776"/>
          </a:xfrm>
          <a:prstGeom prst="rect">
            <a:avLst/>
          </a:prstGeom>
        </p:spPr>
        <p:txBody>
          <a:bodyPr wrap="square">
            <a:spAutoFit/>
          </a:bodyPr>
          <a:lstStyle/>
          <a:p>
            <a:r>
              <a:rPr lang="en-GB" sz="1600" dirty="0" smtClean="0">
                <a:solidFill>
                  <a:schemeClr val="tx2"/>
                </a:solidFill>
              </a:rPr>
              <a:t>Opened for mining in 1973  </a:t>
            </a:r>
            <a:endParaRPr lang="en-US" sz="1600" dirty="0">
              <a:solidFill>
                <a:schemeClr val="tx2"/>
              </a:solidFill>
            </a:endParaRPr>
          </a:p>
        </p:txBody>
      </p:sp>
      <p:sp>
        <p:nvSpPr>
          <p:cNvPr id="28" name="Rectangle 27"/>
          <p:cNvSpPr/>
          <p:nvPr/>
        </p:nvSpPr>
        <p:spPr>
          <a:xfrm>
            <a:off x="2963337" y="4765296"/>
            <a:ext cx="1694912" cy="584776"/>
          </a:xfrm>
          <a:prstGeom prst="rect">
            <a:avLst/>
          </a:prstGeom>
        </p:spPr>
        <p:txBody>
          <a:bodyPr wrap="square">
            <a:spAutoFit/>
          </a:bodyPr>
          <a:lstStyle/>
          <a:p>
            <a:r>
              <a:rPr lang="en-GB" sz="1600" dirty="0" smtClean="0">
                <a:solidFill>
                  <a:schemeClr val="tx2"/>
                </a:solidFill>
              </a:rPr>
              <a:t>Mines ~1MT Potash per </a:t>
            </a:r>
            <a:r>
              <a:rPr lang="en-GB" sz="1600" dirty="0" err="1" smtClean="0">
                <a:solidFill>
                  <a:schemeClr val="tx2"/>
                </a:solidFill>
              </a:rPr>
              <a:t>yr</a:t>
            </a:r>
            <a:endParaRPr lang="en-US" sz="1600" dirty="0">
              <a:solidFill>
                <a:schemeClr val="tx2"/>
              </a:solidFill>
            </a:endParaRPr>
          </a:p>
        </p:txBody>
      </p:sp>
      <p:sp>
        <p:nvSpPr>
          <p:cNvPr id="29" name="Rectangle 28"/>
          <p:cNvSpPr/>
          <p:nvPr/>
        </p:nvSpPr>
        <p:spPr>
          <a:xfrm>
            <a:off x="6531644" y="6459405"/>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292905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106" charset="0"/>
            </a:endParaRPr>
          </a:p>
        </p:txBody>
      </p:sp>
      <p:sp>
        <p:nvSpPr>
          <p:cNvPr id="102" name="TextBox 101"/>
          <p:cNvSpPr txBox="1"/>
          <p:nvPr/>
        </p:nvSpPr>
        <p:spPr>
          <a:xfrm>
            <a:off x="7962900" y="571500"/>
            <a:ext cx="184666" cy="369332"/>
          </a:xfrm>
          <a:prstGeom prst="rect">
            <a:avLst/>
          </a:prstGeom>
          <a:noFill/>
        </p:spPr>
        <p:txBody>
          <a:bodyPr wrap="none" rtlCol="0">
            <a:spAutoFit/>
          </a:bodyPr>
          <a:lstStyle/>
          <a:p>
            <a:endParaRPr lang="en-US" dirty="0"/>
          </a:p>
        </p:txBody>
      </p:sp>
      <p:sp>
        <p:nvSpPr>
          <p:cNvPr id="28" name="TextBox 27"/>
          <p:cNvSpPr txBox="1"/>
          <p:nvPr/>
        </p:nvSpPr>
        <p:spPr>
          <a:xfrm>
            <a:off x="9436100" y="800100"/>
            <a:ext cx="184666" cy="369332"/>
          </a:xfrm>
          <a:prstGeom prst="rect">
            <a:avLst/>
          </a:prstGeom>
          <a:noFill/>
        </p:spPr>
        <p:txBody>
          <a:bodyPr wrap="none" rtlCol="0">
            <a:spAutoFit/>
          </a:bodyPr>
          <a:lstStyle/>
          <a:p>
            <a:endParaRPr lang="en-US" dirty="0"/>
          </a:p>
        </p:txBody>
      </p:sp>
      <p:sp>
        <p:nvSpPr>
          <p:cNvPr id="29" name="TextBox 28"/>
          <p:cNvSpPr txBox="1"/>
          <p:nvPr/>
        </p:nvSpPr>
        <p:spPr>
          <a:xfrm>
            <a:off x="9524999" y="3454400"/>
            <a:ext cx="184666" cy="369332"/>
          </a:xfrm>
          <a:prstGeom prst="rect">
            <a:avLst/>
          </a:prstGeom>
          <a:noFill/>
        </p:spPr>
        <p:txBody>
          <a:bodyPr wrap="none" rtlCol="0">
            <a:spAutoFit/>
          </a:bodyPr>
          <a:lstStyle/>
          <a:p>
            <a:endParaRPr lang="en-US" dirty="0"/>
          </a:p>
        </p:txBody>
      </p:sp>
      <p:sp>
        <p:nvSpPr>
          <p:cNvPr id="14" name="TextBox 13"/>
          <p:cNvSpPr txBox="1"/>
          <p:nvPr/>
        </p:nvSpPr>
        <p:spPr>
          <a:xfrm>
            <a:off x="157531" y="121613"/>
            <a:ext cx="3205229" cy="369332"/>
          </a:xfrm>
          <a:prstGeom prst="rect">
            <a:avLst/>
          </a:prstGeom>
          <a:solidFill>
            <a:schemeClr val="accent1">
              <a:lumMod val="20000"/>
              <a:lumOff val="80000"/>
            </a:schemeClr>
          </a:solidFill>
        </p:spPr>
        <p:txBody>
          <a:bodyPr wrap="square" rtlCol="0">
            <a:spAutoFit/>
          </a:bodyPr>
          <a:lstStyle/>
          <a:p>
            <a:r>
              <a:rPr lang="en-US" b="1" dirty="0" smtClean="0"/>
              <a:t>New Laboratory Details</a:t>
            </a:r>
            <a:endParaRPr lang="en-US" dirty="0" smtClean="0"/>
          </a:p>
        </p:txBody>
      </p:sp>
      <p:pic>
        <p:nvPicPr>
          <p:cNvPr id="16" name="Picture 15" descr="Screen Shot 2014-02-23 at 10.06.1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233" y="4569199"/>
            <a:ext cx="2747433" cy="1921850"/>
          </a:xfrm>
          <a:prstGeom prst="rect">
            <a:avLst/>
          </a:prstGeom>
        </p:spPr>
      </p:pic>
      <p:pic>
        <p:nvPicPr>
          <p:cNvPr id="17" name="Picture 16" descr="Screen Shot 2014-02-23 at 10.06.2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2" y="677454"/>
            <a:ext cx="2406490" cy="1799138"/>
          </a:xfrm>
          <a:prstGeom prst="rect">
            <a:avLst/>
          </a:prstGeom>
        </p:spPr>
      </p:pic>
      <p:pic>
        <p:nvPicPr>
          <p:cNvPr id="6" name="Picture 5" descr="Plan View with Dimension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5421" y="0"/>
            <a:ext cx="4538580" cy="3019778"/>
          </a:xfrm>
          <a:prstGeom prst="rect">
            <a:avLst/>
          </a:prstGeom>
        </p:spPr>
      </p:pic>
      <p:pic>
        <p:nvPicPr>
          <p:cNvPr id="8" name="Picture 7" descr="Sump Sutout Detai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002" y="2722710"/>
            <a:ext cx="3033889" cy="2018620"/>
          </a:xfrm>
          <a:prstGeom prst="rect">
            <a:avLst/>
          </a:prstGeom>
        </p:spPr>
      </p:pic>
      <p:pic>
        <p:nvPicPr>
          <p:cNvPr id="9" name="Picture 8" descr="Steelwork Assembly .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8989" y="3301996"/>
            <a:ext cx="5917123" cy="3937001"/>
          </a:xfrm>
          <a:prstGeom prst="rect">
            <a:avLst/>
          </a:prstGeom>
        </p:spPr>
      </p:pic>
      <p:pic>
        <p:nvPicPr>
          <p:cNvPr id="11" name="Picture 10" descr="Spur_Perspective_2.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3705" y="324557"/>
            <a:ext cx="5695629" cy="3556001"/>
          </a:xfrm>
          <a:prstGeom prst="rect">
            <a:avLst/>
          </a:prstGeom>
        </p:spPr>
      </p:pic>
      <p:sp>
        <p:nvSpPr>
          <p:cNvPr id="20" name="TextBox 19"/>
          <p:cNvSpPr txBox="1"/>
          <p:nvPr/>
        </p:nvSpPr>
        <p:spPr>
          <a:xfrm>
            <a:off x="3235709" y="5672332"/>
            <a:ext cx="2805914" cy="307777"/>
          </a:xfrm>
          <a:prstGeom prst="rect">
            <a:avLst/>
          </a:prstGeom>
          <a:noFill/>
        </p:spPr>
        <p:txBody>
          <a:bodyPr wrap="none" rtlCol="0">
            <a:spAutoFit/>
          </a:bodyPr>
          <a:lstStyle/>
          <a:p>
            <a:r>
              <a:rPr lang="en-US" sz="1400" dirty="0" smtClean="0"/>
              <a:t>Steel frame throughout. 1m spacing</a:t>
            </a:r>
            <a:endParaRPr lang="en-US" sz="1400" dirty="0"/>
          </a:p>
        </p:txBody>
      </p:sp>
      <p:sp>
        <p:nvSpPr>
          <p:cNvPr id="24" name="TextBox 23"/>
          <p:cNvSpPr txBox="1"/>
          <p:nvPr/>
        </p:nvSpPr>
        <p:spPr>
          <a:xfrm>
            <a:off x="84668" y="4207934"/>
            <a:ext cx="3965222" cy="307777"/>
          </a:xfrm>
          <a:prstGeom prst="rect">
            <a:avLst/>
          </a:prstGeom>
          <a:noFill/>
        </p:spPr>
        <p:txBody>
          <a:bodyPr wrap="square" rtlCol="0">
            <a:spAutoFit/>
          </a:bodyPr>
          <a:lstStyle/>
          <a:p>
            <a:r>
              <a:rPr lang="en-US" sz="1400" dirty="0" smtClean="0"/>
              <a:t>Large Experimental Cavern (6mx7m Internal </a:t>
            </a:r>
            <a:r>
              <a:rPr lang="en-US" sz="1400" dirty="0" err="1" smtClean="0"/>
              <a:t>HxW</a:t>
            </a:r>
            <a:r>
              <a:rPr lang="en-US" sz="1400" dirty="0" smtClean="0"/>
              <a:t>)</a:t>
            </a:r>
            <a:endParaRPr lang="en-US" sz="1400" dirty="0"/>
          </a:p>
        </p:txBody>
      </p:sp>
      <p:sp>
        <p:nvSpPr>
          <p:cNvPr id="25" name="TextBox 24"/>
          <p:cNvSpPr txBox="1"/>
          <p:nvPr/>
        </p:nvSpPr>
        <p:spPr>
          <a:xfrm>
            <a:off x="6612904" y="4656852"/>
            <a:ext cx="2737555" cy="307777"/>
          </a:xfrm>
          <a:prstGeom prst="rect">
            <a:avLst/>
          </a:prstGeom>
          <a:noFill/>
        </p:spPr>
        <p:txBody>
          <a:bodyPr wrap="square" rtlCol="0">
            <a:spAutoFit/>
          </a:bodyPr>
          <a:lstStyle/>
          <a:p>
            <a:r>
              <a:rPr lang="en-US" sz="1400" dirty="0" smtClean="0"/>
              <a:t>Main Hall (4mx7m </a:t>
            </a:r>
            <a:r>
              <a:rPr lang="en-US" sz="1400" dirty="0"/>
              <a:t>i</a:t>
            </a:r>
            <a:r>
              <a:rPr lang="en-US" sz="1400" dirty="0" smtClean="0"/>
              <a:t>nternal </a:t>
            </a:r>
            <a:r>
              <a:rPr lang="en-US" sz="1400" dirty="0" err="1" smtClean="0"/>
              <a:t>HxW</a:t>
            </a:r>
            <a:r>
              <a:rPr lang="en-US" sz="1400" dirty="0" smtClean="0"/>
              <a:t>)</a:t>
            </a:r>
            <a:endParaRPr lang="en-US" sz="1400" dirty="0"/>
          </a:p>
        </p:txBody>
      </p:sp>
      <p:sp>
        <p:nvSpPr>
          <p:cNvPr id="26" name="TextBox 25"/>
          <p:cNvSpPr txBox="1"/>
          <p:nvPr/>
        </p:nvSpPr>
        <p:spPr>
          <a:xfrm>
            <a:off x="5937957" y="3440289"/>
            <a:ext cx="1454244" cy="307777"/>
          </a:xfrm>
          <a:prstGeom prst="rect">
            <a:avLst/>
          </a:prstGeom>
          <a:noFill/>
        </p:spPr>
        <p:txBody>
          <a:bodyPr wrap="none" rtlCol="0">
            <a:spAutoFit/>
          </a:bodyPr>
          <a:lstStyle/>
          <a:p>
            <a:r>
              <a:rPr lang="en-US" sz="1400" dirty="0" smtClean="0">
                <a:solidFill>
                  <a:srgbClr val="FFFFFF"/>
                </a:solidFill>
              </a:rPr>
              <a:t>Raised Steel floor</a:t>
            </a:r>
            <a:endParaRPr lang="en-US" sz="1400" dirty="0">
              <a:solidFill>
                <a:srgbClr val="FFFFFF"/>
              </a:solidFill>
            </a:endParaRPr>
          </a:p>
        </p:txBody>
      </p:sp>
      <p:sp>
        <p:nvSpPr>
          <p:cNvPr id="27" name="TextBox 26"/>
          <p:cNvSpPr txBox="1"/>
          <p:nvPr/>
        </p:nvSpPr>
        <p:spPr>
          <a:xfrm>
            <a:off x="3437468" y="474136"/>
            <a:ext cx="2045602" cy="307777"/>
          </a:xfrm>
          <a:prstGeom prst="rect">
            <a:avLst/>
          </a:prstGeom>
          <a:noFill/>
        </p:spPr>
        <p:txBody>
          <a:bodyPr wrap="none" rtlCol="0">
            <a:spAutoFit/>
          </a:bodyPr>
          <a:lstStyle/>
          <a:p>
            <a:r>
              <a:rPr lang="en-US" sz="1400" dirty="0" smtClean="0">
                <a:solidFill>
                  <a:srgbClr val="FFFFFF"/>
                </a:solidFill>
              </a:rPr>
              <a:t>10T and 5T Gantry cranes</a:t>
            </a:r>
            <a:endParaRPr lang="en-US" sz="1400" dirty="0">
              <a:solidFill>
                <a:srgbClr val="FFFFFF"/>
              </a:solidFill>
            </a:endParaRPr>
          </a:p>
        </p:txBody>
      </p:sp>
      <p:sp>
        <p:nvSpPr>
          <p:cNvPr id="30" name="TextBox 29"/>
          <p:cNvSpPr txBox="1"/>
          <p:nvPr/>
        </p:nvSpPr>
        <p:spPr>
          <a:xfrm>
            <a:off x="3381023" y="3098800"/>
            <a:ext cx="2122311" cy="738664"/>
          </a:xfrm>
          <a:prstGeom prst="rect">
            <a:avLst/>
          </a:prstGeom>
          <a:noFill/>
        </p:spPr>
        <p:txBody>
          <a:bodyPr wrap="square" rtlCol="0">
            <a:spAutoFit/>
          </a:bodyPr>
          <a:lstStyle/>
          <a:p>
            <a:r>
              <a:rPr lang="en-US" sz="1400" dirty="0" smtClean="0">
                <a:solidFill>
                  <a:srgbClr val="FFFFFF"/>
                </a:solidFill>
              </a:rPr>
              <a:t>Outfitting: Power, gas &amp; fire detection, IT / </a:t>
            </a:r>
            <a:r>
              <a:rPr lang="en-US" sz="1400" dirty="0" err="1" smtClean="0">
                <a:solidFill>
                  <a:srgbClr val="FFFFFF"/>
                </a:solidFill>
              </a:rPr>
              <a:t>comms</a:t>
            </a:r>
            <a:r>
              <a:rPr lang="en-US" sz="1400" dirty="0" smtClean="0">
                <a:solidFill>
                  <a:srgbClr val="FFFFFF"/>
                </a:solidFill>
              </a:rPr>
              <a:t>, AC &amp; filtration</a:t>
            </a:r>
            <a:endParaRPr lang="en-US" sz="1400" dirty="0">
              <a:solidFill>
                <a:srgbClr val="FFFFFF"/>
              </a:solidFill>
            </a:endParaRPr>
          </a:p>
        </p:txBody>
      </p:sp>
      <p:sp>
        <p:nvSpPr>
          <p:cNvPr id="19" name="Rectangle 18"/>
          <p:cNvSpPr/>
          <p:nvPr/>
        </p:nvSpPr>
        <p:spPr>
          <a:xfrm>
            <a:off x="6876129" y="6199712"/>
            <a:ext cx="2209440" cy="646331"/>
          </a:xfrm>
          <a:prstGeom prst="rect">
            <a:avLst/>
          </a:prstGeom>
          <a:noFill/>
          <a:ln>
            <a:noFill/>
          </a:ln>
        </p:spPr>
        <p:txBody>
          <a:bodyPr wrap="none">
            <a:spAutoFit/>
          </a:bodyPr>
          <a:lstStyle/>
          <a:p>
            <a:pPr algn="r"/>
            <a:r>
              <a:rPr lang="en-US" sz="1800" dirty="0" smtClean="0">
                <a:solidFill>
                  <a:srgbClr val="800000"/>
                </a:solidFill>
                <a:latin typeface="Calibri"/>
                <a:cs typeface="Calibri"/>
              </a:rPr>
              <a:t>Expected completion</a:t>
            </a:r>
          </a:p>
          <a:p>
            <a:pPr algn="r"/>
            <a:r>
              <a:rPr lang="en-US" sz="1800" dirty="0" smtClean="0">
                <a:solidFill>
                  <a:srgbClr val="800000"/>
                </a:solidFill>
                <a:latin typeface="Calibri"/>
                <a:cs typeface="Calibri"/>
              </a:rPr>
              <a:t>July 2015</a:t>
            </a:r>
            <a:endParaRPr lang="en-US" sz="1800" dirty="0">
              <a:solidFill>
                <a:srgbClr val="800000"/>
              </a:solidFill>
              <a:latin typeface="Calibri"/>
              <a:cs typeface="Calibri"/>
            </a:endParaRPr>
          </a:p>
        </p:txBody>
      </p:sp>
      <p:sp>
        <p:nvSpPr>
          <p:cNvPr id="21" name="Rectangle 20"/>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2826229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39" tIns="45719" rIns="91439" bIns="45719" numCol="1" rtlCol="0" anchor="t" anchorCtr="0" compatLnSpc="1">
            <a:prstTxWarp prst="textNoShape">
              <a:avLst/>
            </a:prstTxWarp>
          </a:bodyPr>
          <a:lstStyle/>
          <a:p>
            <a:pPr defTabSz="914391" eaLnBrk="0" fontAlgn="base" hangingPunct="0">
              <a:spcBef>
                <a:spcPct val="0"/>
              </a:spcBef>
              <a:spcAft>
                <a:spcPct val="0"/>
              </a:spcAft>
            </a:pPr>
            <a:endParaRPr lang="en-US" sz="2000" b="1" dirty="0">
              <a:latin typeface="Arial" pitchFamily="-106" charset="0"/>
            </a:endParaRPr>
          </a:p>
        </p:txBody>
      </p:sp>
      <p:sp>
        <p:nvSpPr>
          <p:cNvPr id="102" name="TextBox 101"/>
          <p:cNvSpPr txBox="1"/>
          <p:nvPr/>
        </p:nvSpPr>
        <p:spPr>
          <a:xfrm>
            <a:off x="7962900" y="571501"/>
            <a:ext cx="184666" cy="369332"/>
          </a:xfrm>
          <a:prstGeom prst="rect">
            <a:avLst/>
          </a:prstGeom>
          <a:noFill/>
        </p:spPr>
        <p:txBody>
          <a:bodyPr wrap="none" lIns="91439" tIns="45719" rIns="91439" bIns="45719" rtlCol="0">
            <a:spAutoFit/>
          </a:bodyPr>
          <a:lstStyle/>
          <a:p>
            <a:endParaRPr lang="en-US" dirty="0"/>
          </a:p>
        </p:txBody>
      </p:sp>
      <p:sp>
        <p:nvSpPr>
          <p:cNvPr id="28" name="TextBox 27"/>
          <p:cNvSpPr txBox="1"/>
          <p:nvPr/>
        </p:nvSpPr>
        <p:spPr>
          <a:xfrm>
            <a:off x="9436100" y="800101"/>
            <a:ext cx="184666" cy="369332"/>
          </a:xfrm>
          <a:prstGeom prst="rect">
            <a:avLst/>
          </a:prstGeom>
          <a:noFill/>
        </p:spPr>
        <p:txBody>
          <a:bodyPr wrap="none" lIns="91439" tIns="45719" rIns="91439" bIns="45719" rtlCol="0">
            <a:spAutoFit/>
          </a:bodyPr>
          <a:lstStyle/>
          <a:p>
            <a:endParaRPr lang="en-US" dirty="0"/>
          </a:p>
        </p:txBody>
      </p:sp>
      <p:sp>
        <p:nvSpPr>
          <p:cNvPr id="29" name="TextBox 28"/>
          <p:cNvSpPr txBox="1"/>
          <p:nvPr/>
        </p:nvSpPr>
        <p:spPr>
          <a:xfrm>
            <a:off x="9524999" y="3454400"/>
            <a:ext cx="184666" cy="369332"/>
          </a:xfrm>
          <a:prstGeom prst="rect">
            <a:avLst/>
          </a:prstGeom>
          <a:noFill/>
        </p:spPr>
        <p:txBody>
          <a:bodyPr wrap="none" lIns="91439" tIns="45719" rIns="91439" bIns="45719" rtlCol="0">
            <a:spAutoFit/>
          </a:bodyPr>
          <a:lstStyle/>
          <a:p>
            <a:endParaRPr lang="en-US" dirty="0"/>
          </a:p>
        </p:txBody>
      </p:sp>
      <p:sp>
        <p:nvSpPr>
          <p:cNvPr id="18" name="TextBox 17"/>
          <p:cNvSpPr txBox="1"/>
          <p:nvPr/>
        </p:nvSpPr>
        <p:spPr>
          <a:xfrm>
            <a:off x="7112000" y="1499545"/>
            <a:ext cx="1796526" cy="923330"/>
          </a:xfrm>
          <a:prstGeom prst="rect">
            <a:avLst/>
          </a:prstGeom>
          <a:solidFill>
            <a:srgbClr val="CECEEF"/>
          </a:solidFill>
          <a:ln>
            <a:solidFill>
              <a:schemeClr val="accent6">
                <a:lumMod val="20000"/>
                <a:lumOff val="80000"/>
              </a:schemeClr>
            </a:solidFill>
          </a:ln>
        </p:spPr>
        <p:txBody>
          <a:bodyPr wrap="square" lIns="91439" tIns="45719" rIns="91439" bIns="45719" rtlCol="0">
            <a:spAutoFit/>
          </a:bodyPr>
          <a:lstStyle/>
          <a:p>
            <a:pPr algn="r"/>
            <a:r>
              <a:rPr lang="en-US" dirty="0" err="1" smtClean="0">
                <a:latin typeface="Calibri"/>
                <a:cs typeface="Calibri"/>
              </a:rPr>
              <a:t>Boulby</a:t>
            </a:r>
            <a:r>
              <a:rPr lang="en-US" dirty="0" smtClean="0">
                <a:latin typeface="Calibri"/>
                <a:cs typeface="Calibri"/>
              </a:rPr>
              <a:t> New </a:t>
            </a:r>
            <a:r>
              <a:rPr lang="en-US" dirty="0">
                <a:latin typeface="Calibri"/>
                <a:cs typeface="Calibri"/>
              </a:rPr>
              <a:t>L</a:t>
            </a:r>
            <a:r>
              <a:rPr lang="en-US" dirty="0" smtClean="0">
                <a:latin typeface="Calibri"/>
                <a:cs typeface="Calibri"/>
              </a:rPr>
              <a:t>ab Construction  </a:t>
            </a:r>
            <a:r>
              <a:rPr lang="en-US" b="1" dirty="0" smtClean="0">
                <a:latin typeface="Calibri"/>
                <a:cs typeface="Calibri"/>
              </a:rPr>
              <a:t>December 2015</a:t>
            </a:r>
          </a:p>
        </p:txBody>
      </p:sp>
      <p:sp>
        <p:nvSpPr>
          <p:cNvPr id="22" name="TextBox 21"/>
          <p:cNvSpPr txBox="1"/>
          <p:nvPr/>
        </p:nvSpPr>
        <p:spPr>
          <a:xfrm>
            <a:off x="215126" y="6074123"/>
            <a:ext cx="4458474" cy="646329"/>
          </a:xfrm>
          <a:prstGeom prst="rect">
            <a:avLst/>
          </a:prstGeom>
          <a:noFill/>
          <a:ln>
            <a:noFill/>
          </a:ln>
        </p:spPr>
        <p:txBody>
          <a:bodyPr wrap="square" lIns="91439" tIns="45719" rIns="91439" bIns="45719" rtlCol="0">
            <a:spAutoFit/>
          </a:bodyPr>
          <a:lstStyle/>
          <a:p>
            <a:r>
              <a:rPr lang="en-US" dirty="0" smtClean="0">
                <a:latin typeface="Calibri"/>
                <a:cs typeface="Calibri"/>
              </a:rPr>
              <a:t>Air conditioning, HEPA filt</a:t>
            </a:r>
            <a:r>
              <a:rPr lang="en-US" dirty="0">
                <a:cs typeface="Calibri"/>
              </a:rPr>
              <a:t>ratio</a:t>
            </a:r>
            <a:r>
              <a:rPr lang="en-US" dirty="0" smtClean="0">
                <a:latin typeface="Calibri"/>
                <a:cs typeface="Calibri"/>
              </a:rPr>
              <a:t>n, </a:t>
            </a:r>
            <a:r>
              <a:rPr lang="en-US" dirty="0">
                <a:cs typeface="Calibri"/>
              </a:rPr>
              <a:t>internet / </a:t>
            </a:r>
            <a:r>
              <a:rPr lang="en-US" dirty="0" err="1">
                <a:cs typeface="Calibri"/>
              </a:rPr>
              <a:t>comms</a:t>
            </a:r>
            <a:r>
              <a:rPr lang="en-US" dirty="0">
                <a:cs typeface="Calibri"/>
              </a:rPr>
              <a:t>, 5</a:t>
            </a:r>
            <a:r>
              <a:rPr lang="en-US" dirty="0" smtClean="0">
                <a:cs typeface="Calibri"/>
              </a:rPr>
              <a:t> </a:t>
            </a:r>
            <a:r>
              <a:rPr lang="en-US" dirty="0">
                <a:latin typeface="Calibri"/>
                <a:cs typeface="Calibri"/>
              </a:rPr>
              <a:t>&amp;</a:t>
            </a:r>
            <a:r>
              <a:rPr lang="en-US" dirty="0" smtClean="0">
                <a:latin typeface="Calibri"/>
                <a:cs typeface="Calibri"/>
              </a:rPr>
              <a:t> 10 </a:t>
            </a:r>
            <a:r>
              <a:rPr lang="en-US" dirty="0" err="1" smtClean="0">
                <a:latin typeface="Calibri"/>
                <a:cs typeface="Calibri"/>
              </a:rPr>
              <a:t>Tonne</a:t>
            </a:r>
            <a:r>
              <a:rPr lang="en-US" dirty="0" smtClean="0">
                <a:latin typeface="Calibri"/>
                <a:cs typeface="Calibri"/>
              </a:rPr>
              <a:t> lifting capacity.</a:t>
            </a:r>
            <a:endParaRPr lang="en-US" b="0" dirty="0">
              <a:latin typeface="Calibri"/>
              <a:cs typeface="Calibri"/>
            </a:endParaRPr>
          </a:p>
        </p:txBody>
      </p:sp>
      <p:sp>
        <p:nvSpPr>
          <p:cNvPr id="10" name="TextBox 9"/>
          <p:cNvSpPr txBox="1"/>
          <p:nvPr/>
        </p:nvSpPr>
        <p:spPr>
          <a:xfrm>
            <a:off x="3524362" y="7033629"/>
            <a:ext cx="223653" cy="369332"/>
          </a:xfrm>
          <a:prstGeom prst="rect">
            <a:avLst/>
          </a:prstGeom>
          <a:noFill/>
        </p:spPr>
        <p:txBody>
          <a:bodyPr wrap="square" lIns="91439" tIns="45719" rIns="91439" bIns="45719" rtlCol="0">
            <a:spAutoFit/>
          </a:bodyPr>
          <a:lstStyle/>
          <a:p>
            <a:endParaRPr lang="en-US" dirty="0"/>
          </a:p>
        </p:txBody>
      </p:sp>
      <p:sp>
        <p:nvSpPr>
          <p:cNvPr id="25" name="TextBox 24"/>
          <p:cNvSpPr txBox="1"/>
          <p:nvPr/>
        </p:nvSpPr>
        <p:spPr>
          <a:xfrm>
            <a:off x="4523976" y="2697676"/>
            <a:ext cx="4284134" cy="646331"/>
          </a:xfrm>
          <a:prstGeom prst="rect">
            <a:avLst/>
          </a:prstGeom>
          <a:noFill/>
          <a:ln>
            <a:noFill/>
          </a:ln>
        </p:spPr>
        <p:txBody>
          <a:bodyPr wrap="square" lIns="91439" tIns="45719" rIns="91439" bIns="45719" rtlCol="0">
            <a:spAutoFit/>
          </a:bodyPr>
          <a:lstStyle/>
          <a:p>
            <a:r>
              <a:rPr lang="en-US" b="1" dirty="0" smtClean="0">
                <a:solidFill>
                  <a:srgbClr val="800000"/>
                </a:solidFill>
                <a:latin typeface="Calibri"/>
                <a:cs typeface="Calibri"/>
              </a:rPr>
              <a:t>&gt; 4000m</a:t>
            </a:r>
            <a:r>
              <a:rPr lang="en-US" b="1" baseline="30000" dirty="0" smtClean="0">
                <a:solidFill>
                  <a:srgbClr val="800000"/>
                </a:solidFill>
                <a:latin typeface="Calibri"/>
                <a:cs typeface="Calibri"/>
              </a:rPr>
              <a:t>3 </a:t>
            </a:r>
            <a:r>
              <a:rPr lang="en-US" b="0" dirty="0" smtClean="0">
                <a:latin typeface="Calibri"/>
                <a:cs typeface="Calibri"/>
              </a:rPr>
              <a:t>of well supported </a:t>
            </a:r>
            <a:r>
              <a:rPr lang="en-US" b="1" dirty="0" smtClean="0">
                <a:latin typeface="Calibri"/>
                <a:cs typeface="Calibri"/>
              </a:rPr>
              <a:t>class 1,000 </a:t>
            </a:r>
            <a:r>
              <a:rPr lang="en-US" dirty="0" smtClean="0">
                <a:latin typeface="Calibri"/>
                <a:cs typeface="Calibri"/>
              </a:rPr>
              <a:t>and</a:t>
            </a:r>
            <a:r>
              <a:rPr lang="en-US" b="0" dirty="0" smtClean="0">
                <a:latin typeface="Calibri"/>
                <a:cs typeface="Calibri"/>
              </a:rPr>
              <a:t> </a:t>
            </a:r>
            <a:r>
              <a:rPr lang="en-US" b="1" dirty="0" smtClean="0">
                <a:latin typeface="Calibri"/>
                <a:cs typeface="Calibri"/>
              </a:rPr>
              <a:t>class 10,000 </a:t>
            </a:r>
            <a:r>
              <a:rPr lang="en-US" b="0" dirty="0" smtClean="0">
                <a:latin typeface="Calibri"/>
                <a:cs typeface="Calibri"/>
              </a:rPr>
              <a:t>clean room experimental space</a:t>
            </a:r>
          </a:p>
        </p:txBody>
      </p:sp>
      <p:pic>
        <p:nvPicPr>
          <p:cNvPr id="21" name="Picture 20" descr="Screen Shot 2013-07-24 at 09.28.1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7468" y="254000"/>
            <a:ext cx="1557866" cy="1186945"/>
          </a:xfrm>
          <a:prstGeom prst="rect">
            <a:avLst/>
          </a:prstGeom>
        </p:spPr>
      </p:pic>
      <p:sp>
        <p:nvSpPr>
          <p:cNvPr id="27" name="TextBox 26"/>
          <p:cNvSpPr txBox="1"/>
          <p:nvPr/>
        </p:nvSpPr>
        <p:spPr>
          <a:xfrm>
            <a:off x="4605864" y="6205032"/>
            <a:ext cx="4312077" cy="369330"/>
          </a:xfrm>
          <a:prstGeom prst="rect">
            <a:avLst/>
          </a:prstGeom>
          <a:solidFill>
            <a:srgbClr val="CECEEF"/>
          </a:solidFill>
          <a:ln>
            <a:solidFill>
              <a:schemeClr val="accent6">
                <a:lumMod val="20000"/>
                <a:lumOff val="80000"/>
              </a:schemeClr>
            </a:solidFill>
          </a:ln>
        </p:spPr>
        <p:txBody>
          <a:bodyPr wrap="square" lIns="91439" tIns="45719" rIns="91439" bIns="45719" rtlCol="0">
            <a:spAutoFit/>
          </a:bodyPr>
          <a:lstStyle/>
          <a:p>
            <a:pPr algn="r"/>
            <a:r>
              <a:rPr lang="en-US" dirty="0" smtClean="0">
                <a:cs typeface="Calibri"/>
              </a:rPr>
              <a:t>Beginning to move experiments in Jan 2016</a:t>
            </a:r>
            <a:endParaRPr lang="en-US" dirty="0">
              <a:cs typeface="Calibri"/>
            </a:endParaRPr>
          </a:p>
        </p:txBody>
      </p:sp>
      <p:sp>
        <p:nvSpPr>
          <p:cNvPr id="24" name="Rectangle 23"/>
          <p:cNvSpPr/>
          <p:nvPr/>
        </p:nvSpPr>
        <p:spPr>
          <a:xfrm>
            <a:off x="7162124" y="5105941"/>
            <a:ext cx="1471424" cy="646329"/>
          </a:xfrm>
          <a:prstGeom prst="rect">
            <a:avLst/>
          </a:prstGeom>
          <a:noFill/>
          <a:ln>
            <a:noFill/>
          </a:ln>
        </p:spPr>
        <p:txBody>
          <a:bodyPr wrap="square" lIns="91439" tIns="45719" rIns="91439" bIns="45719">
            <a:spAutoFit/>
          </a:bodyPr>
          <a:lstStyle/>
          <a:p>
            <a:pPr algn="r"/>
            <a:r>
              <a:rPr lang="en-US" dirty="0">
                <a:solidFill>
                  <a:srgbClr val="800000"/>
                </a:solidFill>
                <a:latin typeface="Calibri"/>
                <a:cs typeface="Calibri"/>
              </a:rPr>
              <a:t>C</a:t>
            </a:r>
            <a:r>
              <a:rPr lang="en-US" dirty="0" smtClean="0">
                <a:solidFill>
                  <a:srgbClr val="800000"/>
                </a:solidFill>
                <a:latin typeface="Calibri"/>
                <a:cs typeface="Calibri"/>
              </a:rPr>
              <a:t>ompletion</a:t>
            </a:r>
            <a:endParaRPr lang="en-US" dirty="0">
              <a:solidFill>
                <a:srgbClr val="800000"/>
              </a:solidFill>
              <a:latin typeface="Calibri"/>
              <a:cs typeface="Calibri"/>
            </a:endParaRPr>
          </a:p>
          <a:p>
            <a:pPr algn="r"/>
            <a:r>
              <a:rPr lang="en-US" b="1" dirty="0" smtClean="0">
                <a:solidFill>
                  <a:srgbClr val="800000"/>
                </a:solidFill>
                <a:latin typeface="Calibri"/>
                <a:cs typeface="Calibri"/>
              </a:rPr>
              <a:t>Jan/Feb 2016</a:t>
            </a:r>
            <a:endParaRPr lang="en-US" b="1" dirty="0">
              <a:solidFill>
                <a:srgbClr val="800000"/>
              </a:solidFill>
              <a:latin typeface="Calibri"/>
              <a:cs typeface="Calibri"/>
            </a:endParaRPr>
          </a:p>
        </p:txBody>
      </p:sp>
      <p:pic>
        <p:nvPicPr>
          <p:cNvPr id="6" name="Picture 5" descr="P100048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797" y="304799"/>
            <a:ext cx="3234268" cy="2425701"/>
          </a:xfrm>
          <a:prstGeom prst="roundRect">
            <a:avLst>
              <a:gd name="adj" fmla="val 8594"/>
            </a:avLst>
          </a:prstGeom>
          <a:solidFill>
            <a:srgbClr val="FFFFFF">
              <a:shade val="85000"/>
            </a:srgbClr>
          </a:solidFill>
          <a:ln>
            <a:solidFill>
              <a:schemeClr val="bg1"/>
            </a:solidFill>
          </a:ln>
          <a:effectLst>
            <a:reflection blurRad="6350" stA="52000" endA="300" endPos="35000" dir="5400000" sy="-100000" algn="bl" rotWithShape="0"/>
          </a:effectLst>
        </p:spPr>
      </p:pic>
      <p:pic>
        <p:nvPicPr>
          <p:cNvPr id="7" name="Picture 6" descr="P100011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43862" y="254000"/>
            <a:ext cx="3048000" cy="2286000"/>
          </a:xfrm>
          <a:prstGeom prst="roundRect">
            <a:avLst>
              <a:gd name="adj" fmla="val 8594"/>
            </a:avLst>
          </a:prstGeom>
          <a:solidFill>
            <a:srgbClr val="FFFFFF">
              <a:shade val="85000"/>
            </a:srgbClr>
          </a:solidFill>
          <a:ln>
            <a:solidFill>
              <a:schemeClr val="bg1"/>
            </a:solidFill>
          </a:ln>
          <a:effectLst>
            <a:reflection blurRad="6350" stA="52000" endA="300" endPos="35000" dir="5400000" sy="-100000" algn="bl" rotWithShape="0"/>
          </a:effectLst>
        </p:spPr>
      </p:pic>
      <p:sp>
        <p:nvSpPr>
          <p:cNvPr id="31" name="Rectangle 30"/>
          <p:cNvSpPr/>
          <p:nvPr/>
        </p:nvSpPr>
        <p:spPr>
          <a:xfrm>
            <a:off x="2210050" y="2207246"/>
            <a:ext cx="900425" cy="313930"/>
          </a:xfrm>
          <a:prstGeom prst="rect">
            <a:avLst/>
          </a:prstGeom>
        </p:spPr>
        <p:txBody>
          <a:bodyPr wrap="none" lIns="91439" tIns="45719" rIns="91439" bIns="45719">
            <a:spAutoFit/>
          </a:bodyPr>
          <a:lstStyle/>
          <a:p>
            <a:r>
              <a:rPr lang="en-US" sz="1400" dirty="0" smtClean="0">
                <a:solidFill>
                  <a:schemeClr val="bg1"/>
                </a:solidFill>
                <a:cs typeface="Calibri"/>
              </a:rPr>
              <a:t>Main </a:t>
            </a:r>
            <a:r>
              <a:rPr lang="en-US" sz="1400" dirty="0">
                <a:solidFill>
                  <a:schemeClr val="bg1"/>
                </a:solidFill>
                <a:cs typeface="Calibri"/>
              </a:rPr>
              <a:t>Hall</a:t>
            </a:r>
            <a:endParaRPr lang="en-US" sz="1400" dirty="0">
              <a:solidFill>
                <a:schemeClr val="bg1"/>
              </a:solidFill>
            </a:endParaRPr>
          </a:p>
        </p:txBody>
      </p:sp>
      <p:sp>
        <p:nvSpPr>
          <p:cNvPr id="32" name="Rectangle 31"/>
          <p:cNvSpPr/>
          <p:nvPr/>
        </p:nvSpPr>
        <p:spPr>
          <a:xfrm>
            <a:off x="4658215" y="1906602"/>
            <a:ext cx="1978214" cy="535530"/>
          </a:xfrm>
          <a:prstGeom prst="rect">
            <a:avLst/>
          </a:prstGeom>
        </p:spPr>
        <p:txBody>
          <a:bodyPr wrap="none" lIns="91439" tIns="45719" rIns="91439" bIns="45719">
            <a:spAutoFit/>
          </a:bodyPr>
          <a:lstStyle/>
          <a:p>
            <a:pPr algn="r"/>
            <a:r>
              <a:rPr lang="en-US" sz="1400" dirty="0">
                <a:solidFill>
                  <a:schemeClr val="bg1"/>
                </a:solidFill>
                <a:cs typeface="Calibri"/>
              </a:rPr>
              <a:t>‘BUGS’ ULB Germanium</a:t>
            </a:r>
          </a:p>
          <a:p>
            <a:pPr algn="r"/>
            <a:r>
              <a:rPr lang="en-US" sz="1400" dirty="0">
                <a:solidFill>
                  <a:schemeClr val="bg1"/>
                </a:solidFill>
                <a:cs typeface="Calibri"/>
              </a:rPr>
              <a:t>Facility</a:t>
            </a:r>
            <a:endParaRPr lang="en-US" sz="1400" dirty="0">
              <a:solidFill>
                <a:schemeClr val="bg1"/>
              </a:solidFill>
            </a:endParaRPr>
          </a:p>
        </p:txBody>
      </p:sp>
      <p:pic>
        <p:nvPicPr>
          <p:cNvPr id="4" name="Picture 3" descr="P100035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6267" y="2895603"/>
            <a:ext cx="4148666" cy="3111500"/>
          </a:xfrm>
          <a:prstGeom prst="roundRect">
            <a:avLst>
              <a:gd name="adj" fmla="val 8594"/>
            </a:avLst>
          </a:prstGeom>
          <a:solidFill>
            <a:srgbClr val="FFFFFF">
              <a:shade val="85000"/>
            </a:srgbClr>
          </a:solidFill>
          <a:ln>
            <a:solidFill>
              <a:schemeClr val="bg1"/>
            </a:solidFill>
          </a:ln>
          <a:effectLst>
            <a:reflection blurRad="6350" stA="52000" endA="300" endPos="35000" dir="5400000" sy="-100000" algn="bl" rotWithShape="0"/>
          </a:effectLst>
        </p:spPr>
      </p:pic>
      <p:sp>
        <p:nvSpPr>
          <p:cNvPr id="26" name="Rectangle 25"/>
          <p:cNvSpPr/>
          <p:nvPr/>
        </p:nvSpPr>
        <p:spPr>
          <a:xfrm>
            <a:off x="1274551" y="5492315"/>
            <a:ext cx="2615979" cy="313930"/>
          </a:xfrm>
          <a:prstGeom prst="rect">
            <a:avLst/>
          </a:prstGeom>
        </p:spPr>
        <p:txBody>
          <a:bodyPr wrap="none" lIns="91439" tIns="45719" rIns="91439" bIns="45719">
            <a:spAutoFit/>
          </a:bodyPr>
          <a:lstStyle/>
          <a:p>
            <a:r>
              <a:rPr lang="en-US" sz="1400" dirty="0">
                <a:solidFill>
                  <a:schemeClr val="bg1"/>
                </a:solidFill>
                <a:cs typeface="Calibri"/>
              </a:rPr>
              <a:t>Large Experimental Cavern (LEC)</a:t>
            </a:r>
            <a:endParaRPr lang="en-US" sz="1400" dirty="0">
              <a:solidFill>
                <a:schemeClr val="bg1"/>
              </a:solidFill>
            </a:endParaRPr>
          </a:p>
        </p:txBody>
      </p:sp>
      <p:pic>
        <p:nvPicPr>
          <p:cNvPr id="8" name="Picture 7" descr="P1000472.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35" y="4576234"/>
            <a:ext cx="1236134" cy="927100"/>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grpSp>
        <p:nvGrpSpPr>
          <p:cNvPr id="5" name="Group 4"/>
          <p:cNvGrpSpPr/>
          <p:nvPr/>
        </p:nvGrpSpPr>
        <p:grpSpPr>
          <a:xfrm>
            <a:off x="4571998" y="3454397"/>
            <a:ext cx="4097867" cy="2709334"/>
            <a:chOff x="4650702" y="3573166"/>
            <a:chExt cx="4012340" cy="2535337"/>
          </a:xfrm>
        </p:grpSpPr>
        <p:pic>
          <p:nvPicPr>
            <p:cNvPr id="20" name="Picture 19" descr="Screen Shot 2014-10-14 at 10.41.3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3496" y="3573166"/>
              <a:ext cx="3789546" cy="2412623"/>
            </a:xfrm>
            <a:prstGeom prst="rect">
              <a:avLst/>
            </a:prstGeom>
            <a:ln>
              <a:solidFill>
                <a:schemeClr val="bg2"/>
              </a:solidFill>
            </a:ln>
            <a:effectLst>
              <a:outerShdw blurRad="50800" dist="38100" dir="2700000" algn="tl" rotWithShape="0">
                <a:prstClr val="black">
                  <a:alpha val="40000"/>
                </a:prstClr>
              </a:outerShdw>
            </a:effectLst>
          </p:spPr>
        </p:pic>
        <p:sp>
          <p:nvSpPr>
            <p:cNvPr id="3" name="Oval 2"/>
            <p:cNvSpPr/>
            <p:nvPr/>
          </p:nvSpPr>
          <p:spPr bwMode="auto">
            <a:xfrm>
              <a:off x="4650702" y="4717042"/>
              <a:ext cx="1924937" cy="139146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39" tIns="45719" rIns="91439" bIns="45719" numCol="1" rtlCol="0" anchor="t" anchorCtr="0" compatLnSpc="1">
              <a:prstTxWarp prst="textNoShape">
                <a:avLst/>
              </a:prstTxWarp>
            </a:bodyPr>
            <a:lstStyle/>
            <a:p>
              <a:pPr defTabSz="914391" eaLnBrk="0" fontAlgn="base" hangingPunct="0">
                <a:spcBef>
                  <a:spcPct val="0"/>
                </a:spcBef>
                <a:spcAft>
                  <a:spcPct val="0"/>
                </a:spcAft>
              </a:pPr>
              <a:endParaRPr lang="en-US" sz="2000" b="1">
                <a:latin typeface="Arial" pitchFamily="-106" charset="0"/>
              </a:endParaRPr>
            </a:p>
          </p:txBody>
        </p:sp>
      </p:grpSp>
      <p:sp>
        <p:nvSpPr>
          <p:cNvPr id="23" name="Rectangle 22"/>
          <p:cNvSpPr/>
          <p:nvPr/>
        </p:nvSpPr>
        <p:spPr>
          <a:xfrm>
            <a:off x="6548577" y="6544070"/>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751321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752304" y="179399"/>
            <a:ext cx="7924693" cy="827087"/>
          </a:xfrm>
          <a:prstGeom prst="rect">
            <a:avLst/>
          </a:prstGeom>
          <a:noFill/>
          <a:ln w="12700">
            <a:noFill/>
            <a:miter lim="800000"/>
            <a:headEnd/>
            <a:tailEnd/>
          </a:ln>
        </p:spPr>
        <p:txBody>
          <a:bodyPr lIns="90269" tIns="44342" rIns="90269" bIns="44342" anchor="ctr">
            <a:prstTxWarp prst="textNoShape">
              <a:avLst/>
            </a:prstTxWarp>
          </a:bodyPr>
          <a:lstStyle/>
          <a:p>
            <a:pPr algn="ctr"/>
            <a:endParaRPr lang="en-US" sz="4000" dirty="0">
              <a:solidFill>
                <a:schemeClr val="accent6"/>
              </a:solidFill>
            </a:endParaRPr>
          </a:p>
        </p:txBody>
      </p:sp>
      <p:sp>
        <p:nvSpPr>
          <p:cNvPr id="27651" name="Rectangle 2"/>
          <p:cNvSpPr>
            <a:spLocks noChangeArrowheads="1"/>
          </p:cNvSpPr>
          <p:nvPr/>
        </p:nvSpPr>
        <p:spPr bwMode="auto">
          <a:xfrm>
            <a:off x="2844802" y="1764451"/>
            <a:ext cx="6163734" cy="3908540"/>
          </a:xfrm>
          <a:prstGeom prst="rect">
            <a:avLst/>
          </a:prstGeom>
          <a:solidFill>
            <a:srgbClr val="FFFFFF"/>
          </a:solidFill>
          <a:ln w="9525">
            <a:solidFill>
              <a:srgbClr val="FFFFFF"/>
            </a:solidFill>
            <a:miter lim="800000"/>
            <a:headEnd/>
            <a:tailEnd/>
          </a:ln>
        </p:spPr>
        <p:txBody>
          <a:bodyPr wrap="square" lIns="91219" tIns="45610" rIns="91219" bIns="45610">
            <a:prstTxWarp prst="textNoShape">
              <a:avLst/>
            </a:prstTxWarp>
            <a:spAutoFit/>
          </a:bodyPr>
          <a:lstStyle/>
          <a:p>
            <a:pPr>
              <a:spcBef>
                <a:spcPct val="20000"/>
              </a:spcBef>
              <a:spcAft>
                <a:spcPts val="1200"/>
              </a:spcAft>
            </a:pPr>
            <a:r>
              <a:rPr lang="en-GB" sz="2200" dirty="0" smtClean="0"/>
              <a:t>We strongly support the directional dark matter support effort.</a:t>
            </a:r>
            <a:r>
              <a:rPr lang="en-GB" sz="2200" dirty="0"/>
              <a:t> </a:t>
            </a:r>
            <a:r>
              <a:rPr lang="en-GB" sz="2200" dirty="0" smtClean="0"/>
              <a:t>We’ve hosted DRIFT for 15 years – and are keen to support continued efforts - CYGNUS</a:t>
            </a:r>
            <a:endParaRPr lang="en-GB" sz="2200" dirty="0" smtClean="0"/>
          </a:p>
          <a:p>
            <a:pPr marL="342900" indent="-342900">
              <a:spcBef>
                <a:spcPct val="20000"/>
              </a:spcBef>
              <a:spcAft>
                <a:spcPts val="1200"/>
              </a:spcAft>
              <a:buFont typeface="Wingdings" charset="2"/>
              <a:buChar char="q"/>
            </a:pPr>
            <a:r>
              <a:rPr lang="en-GB" sz="2200" dirty="0" smtClean="0"/>
              <a:t>We have many years operational experience</a:t>
            </a:r>
          </a:p>
          <a:p>
            <a:pPr marL="342900" indent="-342900">
              <a:spcBef>
                <a:spcPct val="20000"/>
              </a:spcBef>
              <a:spcAft>
                <a:spcPts val="1200"/>
              </a:spcAft>
              <a:buFont typeface="Wingdings" charset="2"/>
              <a:buChar char="q"/>
            </a:pPr>
            <a:r>
              <a:rPr lang="en-GB" sz="2200" dirty="0" smtClean="0"/>
              <a:t>We have a great new lab - well suited</a:t>
            </a:r>
          </a:p>
          <a:p>
            <a:pPr marL="342900" indent="-342900">
              <a:spcBef>
                <a:spcPct val="20000"/>
              </a:spcBef>
              <a:spcAft>
                <a:spcPts val="1200"/>
              </a:spcAft>
              <a:buFont typeface="Wingdings" charset="2"/>
              <a:buChar char="q"/>
            </a:pPr>
            <a:r>
              <a:rPr lang="en-GB" sz="2200" dirty="0" smtClean="0"/>
              <a:t>Good latitude for directional signal</a:t>
            </a:r>
          </a:p>
          <a:p>
            <a:pPr marL="342900" indent="-342900">
              <a:spcBef>
                <a:spcPct val="20000"/>
              </a:spcBef>
              <a:spcAft>
                <a:spcPts val="1200"/>
              </a:spcAft>
              <a:buFont typeface="Wingdings" charset="2"/>
              <a:buChar char="q"/>
            </a:pPr>
            <a:r>
              <a:rPr lang="en-GB" sz="2200" dirty="0" smtClean="0"/>
              <a:t>Good support from government (STFC)</a:t>
            </a:r>
          </a:p>
          <a:p>
            <a:pPr marL="342900" indent="-342900">
              <a:spcBef>
                <a:spcPct val="20000"/>
              </a:spcBef>
              <a:spcAft>
                <a:spcPts val="1200"/>
              </a:spcAft>
              <a:buFont typeface="Wingdings" charset="2"/>
              <a:buChar char="q"/>
            </a:pPr>
            <a:r>
              <a:rPr lang="en-GB" sz="2200" dirty="0" smtClean="0"/>
              <a:t>Good support from staff and mine.</a:t>
            </a:r>
            <a:endParaRPr lang="en-GB" sz="2200" dirty="0" smtClean="0"/>
          </a:p>
        </p:txBody>
      </p:sp>
      <p:sp>
        <p:nvSpPr>
          <p:cNvPr id="27652" name="Rectangle 6"/>
          <p:cNvSpPr>
            <a:spLocks noChangeArrowheads="1"/>
          </p:cNvSpPr>
          <p:nvPr/>
        </p:nvSpPr>
        <p:spPr bwMode="auto">
          <a:xfrm>
            <a:off x="1594560" y="459950"/>
            <a:ext cx="7024507" cy="827087"/>
          </a:xfrm>
          <a:prstGeom prst="rect">
            <a:avLst/>
          </a:prstGeom>
          <a:noFill/>
          <a:ln w="12700">
            <a:noFill/>
            <a:miter lim="800000"/>
            <a:headEnd/>
            <a:tailEnd/>
          </a:ln>
        </p:spPr>
        <p:txBody>
          <a:bodyPr lIns="90269" tIns="44342" rIns="90269" bIns="44342" anchor="ctr">
            <a:prstTxWarp prst="textNoShape">
              <a:avLst/>
            </a:prstTxWarp>
          </a:bodyPr>
          <a:lstStyle/>
          <a:p>
            <a:pPr algn="r"/>
            <a:r>
              <a:rPr lang="en-GB" sz="4000" b="1" dirty="0" smtClean="0">
                <a:solidFill>
                  <a:srgbClr val="2D2D8A"/>
                </a:solidFill>
                <a:latin typeface="Arial"/>
                <a:ea typeface="Arial" charset="0"/>
                <a:cs typeface="Arial"/>
              </a:rPr>
              <a:t>Directional Dark Matter Studies @ </a:t>
            </a:r>
            <a:r>
              <a:rPr lang="en-GB" sz="4000" b="1" dirty="0" err="1" smtClean="0">
                <a:solidFill>
                  <a:srgbClr val="2D2D8A"/>
                </a:solidFill>
                <a:latin typeface="Arial"/>
                <a:ea typeface="Arial" charset="0"/>
                <a:cs typeface="Arial"/>
              </a:rPr>
              <a:t>Boulby</a:t>
            </a:r>
            <a:r>
              <a:rPr lang="en-GB" sz="4000" b="1" dirty="0" smtClean="0">
                <a:solidFill>
                  <a:srgbClr val="2D2D8A"/>
                </a:solidFill>
                <a:latin typeface="Arial"/>
                <a:ea typeface="Arial" charset="0"/>
                <a:cs typeface="Arial"/>
              </a:rPr>
              <a:t>…</a:t>
            </a:r>
            <a:endParaRPr lang="en-GB" sz="4000" b="1" dirty="0">
              <a:solidFill>
                <a:srgbClr val="2D2D8A"/>
              </a:solidFill>
              <a:latin typeface="Arial"/>
              <a:ea typeface="Arial" charset="0"/>
              <a:cs typeface="Arial"/>
            </a:endParaRPr>
          </a:p>
        </p:txBody>
      </p:sp>
      <p:pic>
        <p:nvPicPr>
          <p:cNvPr id="27655" name="Picture 16"/>
          <p:cNvPicPr>
            <a:picLocks noChangeArrowheads="1"/>
          </p:cNvPicPr>
          <p:nvPr/>
        </p:nvPicPr>
        <p:blipFill>
          <a:blip r:embed="rId3"/>
          <a:srcRect/>
          <a:stretch>
            <a:fillRect/>
          </a:stretch>
        </p:blipFill>
        <p:spPr bwMode="auto">
          <a:xfrm>
            <a:off x="3581414" y="3352800"/>
            <a:ext cx="0" cy="0"/>
          </a:xfrm>
          <a:prstGeom prst="rect">
            <a:avLst/>
          </a:prstGeom>
          <a:noFill/>
          <a:ln w="3175">
            <a:solidFill>
              <a:schemeClr val="tx1"/>
            </a:solidFill>
            <a:miter lim="800000"/>
            <a:headEnd/>
            <a:tailEnd/>
          </a:ln>
        </p:spPr>
      </p:pic>
      <p:pic>
        <p:nvPicPr>
          <p:cNvPr id="15" name="Picture 9" descr="Screen Shot 2013-07-24 at 09.28.1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685" y="211166"/>
            <a:ext cx="2436821" cy="166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6-01-06 at 11.44.2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136" y="2258478"/>
            <a:ext cx="2819400"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62657" y="5852063"/>
            <a:ext cx="5461802" cy="646331"/>
          </a:xfrm>
          <a:prstGeom prst="rect">
            <a:avLst/>
          </a:prstGeom>
        </p:spPr>
        <p:txBody>
          <a:bodyPr wrap="none">
            <a:spAutoFit/>
          </a:bodyPr>
          <a:lstStyle/>
          <a:p>
            <a:r>
              <a:rPr lang="en-GB" sz="3600" b="1" dirty="0" smtClean="0">
                <a:solidFill>
                  <a:srgbClr val="800000"/>
                </a:solidFill>
                <a:latin typeface="Arial"/>
                <a:ea typeface="Arial" charset="0"/>
                <a:cs typeface="Arial"/>
              </a:rPr>
              <a:t>Welcome CYGNUS 2016</a:t>
            </a:r>
            <a:endParaRPr lang="en-US" sz="3600" dirty="0">
              <a:solidFill>
                <a:srgbClr val="800000"/>
              </a:solidFill>
            </a:endParaRPr>
          </a:p>
        </p:txBody>
      </p:sp>
      <p:pic>
        <p:nvPicPr>
          <p:cNvPr id="25" name="Picture 24" descr="Screen Shot 2015-03-04 at 17.35.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52982" y="5972226"/>
            <a:ext cx="1801551" cy="504435"/>
          </a:xfrm>
          <a:prstGeom prst="roundRect">
            <a:avLst>
              <a:gd name="adj" fmla="val 8594"/>
            </a:avLst>
          </a:prstGeom>
          <a:solidFill>
            <a:srgbClr val="FFFFFF">
              <a:shade val="85000"/>
            </a:srgbClr>
          </a:solidFill>
          <a:ln>
            <a:noFill/>
          </a:ln>
          <a:effectLst/>
        </p:spPr>
      </p:pic>
      <p:pic>
        <p:nvPicPr>
          <p:cNvPr id="26" name="Picture 140" descr="http://www.ccp4.ac.uk/images/stf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89723" y="5791199"/>
            <a:ext cx="2420895" cy="812801"/>
          </a:xfrm>
          <a:prstGeom prst="roundRect">
            <a:avLst>
              <a:gd name="adj" fmla="val 8594"/>
            </a:avLst>
          </a:prstGeom>
          <a:solidFill>
            <a:srgbClr val="FFFFFF">
              <a:shade val="85000"/>
            </a:srgbClr>
          </a:solidFill>
          <a:ln>
            <a:solidFill>
              <a:srgbClr val="D9D9D9"/>
            </a:solidFill>
          </a:ln>
          <a:effectLst/>
        </p:spPr>
      </p:pic>
      <p:sp>
        <p:nvSpPr>
          <p:cNvPr id="27" name="Rectangle 26"/>
          <p:cNvSpPr/>
          <p:nvPr/>
        </p:nvSpPr>
        <p:spPr>
          <a:xfrm>
            <a:off x="118531" y="6510204"/>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898336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p:nvPr/>
        </p:nvGrpSpPr>
        <p:grpSpPr>
          <a:xfrm>
            <a:off x="3899504" y="1032933"/>
            <a:ext cx="4837360" cy="5503951"/>
            <a:chOff x="4029075" y="1139685"/>
            <a:chExt cx="4437063" cy="5205489"/>
          </a:xfrm>
          <a:effectLst/>
        </p:grpSpPr>
        <p:pic>
          <p:nvPicPr>
            <p:cNvPr id="21506" name="Picture 9"/>
            <p:cNvPicPr>
              <a:picLocks noChangeAspect="1" noChangeArrowheads="1"/>
            </p:cNvPicPr>
            <p:nvPr/>
          </p:nvPicPr>
          <p:blipFill>
            <a:blip r:embed="rId3"/>
            <a:srcRect/>
            <a:stretch>
              <a:fillRect/>
            </a:stretch>
          </p:blipFill>
          <p:spPr bwMode="auto">
            <a:xfrm>
              <a:off x="4029075" y="1139685"/>
              <a:ext cx="4437063" cy="515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08" name="Rectangle 14"/>
            <p:cNvSpPr>
              <a:spLocks noChangeArrowheads="1"/>
            </p:cNvSpPr>
            <p:nvPr/>
          </p:nvSpPr>
          <p:spPr bwMode="auto">
            <a:xfrm>
              <a:off x="6165054" y="1620838"/>
              <a:ext cx="694397" cy="245999"/>
            </a:xfrm>
            <a:prstGeom prst="rect">
              <a:avLst/>
            </a:prstGeom>
            <a:noFill/>
            <a:ln w="9525">
              <a:noFill/>
              <a:miter lim="800000"/>
              <a:headEnd/>
              <a:tailEnd/>
            </a:ln>
          </p:spPr>
          <p:txBody>
            <a:bodyPr wrap="none" lIns="91219" tIns="45610" rIns="91219" bIns="45610">
              <a:prstTxWarp prst="textNoShape">
                <a:avLst/>
              </a:prstTxWarp>
              <a:spAutoFit/>
            </a:bodyPr>
            <a:lstStyle/>
            <a:p>
              <a:r>
                <a:rPr lang="en-GB" sz="1000" dirty="0"/>
                <a:t>Heliminer</a:t>
              </a:r>
              <a:endParaRPr lang="en-US" sz="1000" dirty="0"/>
            </a:p>
          </p:txBody>
        </p:sp>
        <p:sp>
          <p:nvSpPr>
            <p:cNvPr id="21509" name="Rectangle 15"/>
            <p:cNvSpPr>
              <a:spLocks noChangeArrowheads="1"/>
            </p:cNvSpPr>
            <p:nvPr/>
          </p:nvSpPr>
          <p:spPr bwMode="auto">
            <a:xfrm>
              <a:off x="4124325" y="6099175"/>
              <a:ext cx="1179677" cy="245999"/>
            </a:xfrm>
            <a:prstGeom prst="rect">
              <a:avLst/>
            </a:prstGeom>
            <a:noFill/>
            <a:ln w="9525">
              <a:noFill/>
              <a:miter lim="800000"/>
              <a:headEnd/>
              <a:tailEnd/>
            </a:ln>
          </p:spPr>
          <p:txBody>
            <a:bodyPr wrap="none" lIns="91219" tIns="45610" rIns="91219" bIns="45610">
              <a:prstTxWarp prst="textNoShape">
                <a:avLst/>
              </a:prstTxWarp>
              <a:spAutoFit/>
            </a:bodyPr>
            <a:lstStyle/>
            <a:p>
              <a:r>
                <a:rPr lang="en-GB" sz="1000" dirty="0"/>
                <a:t>Plan of excavations</a:t>
              </a:r>
              <a:endParaRPr lang="en-US" sz="1000" dirty="0"/>
            </a:p>
          </p:txBody>
        </p:sp>
        <p:grpSp>
          <p:nvGrpSpPr>
            <p:cNvPr id="4" name="Group 16"/>
            <p:cNvGrpSpPr>
              <a:grpSpLocks/>
            </p:cNvGrpSpPr>
            <p:nvPr/>
          </p:nvGrpSpPr>
          <p:grpSpPr bwMode="auto">
            <a:xfrm>
              <a:off x="5570372" y="3951285"/>
              <a:ext cx="925109" cy="947736"/>
              <a:chOff x="3523" y="2489"/>
              <a:chExt cx="585" cy="597"/>
            </a:xfrm>
          </p:grpSpPr>
          <p:sp>
            <p:nvSpPr>
              <p:cNvPr id="21532" name="Oval 17"/>
              <p:cNvSpPr>
                <a:spLocks noChangeAspect="1" noChangeArrowheads="1"/>
              </p:cNvSpPr>
              <p:nvPr/>
            </p:nvSpPr>
            <p:spPr bwMode="auto">
              <a:xfrm>
                <a:off x="3957" y="3028"/>
                <a:ext cx="58" cy="58"/>
              </a:xfrm>
              <a:prstGeom prst="ellipse">
                <a:avLst/>
              </a:prstGeom>
              <a:solidFill>
                <a:srgbClr val="BF0000"/>
              </a:solidFill>
              <a:ln w="9525">
                <a:solidFill>
                  <a:schemeClr val="tx1"/>
                </a:solidFill>
                <a:round/>
                <a:headEnd/>
                <a:tailEnd/>
              </a:ln>
            </p:spPr>
            <p:txBody>
              <a:bodyPr wrap="none" anchor="ctr">
                <a:prstTxWarp prst="textNoShape">
                  <a:avLst/>
                </a:prstTxWarp>
              </a:bodyPr>
              <a:lstStyle/>
              <a:p>
                <a:endParaRPr lang="en-US" dirty="0"/>
              </a:p>
            </p:txBody>
          </p:sp>
          <p:sp>
            <p:nvSpPr>
              <p:cNvPr id="21533" name="Oval 18"/>
              <p:cNvSpPr>
                <a:spLocks noChangeAspect="1" noChangeArrowheads="1"/>
              </p:cNvSpPr>
              <p:nvPr/>
            </p:nvSpPr>
            <p:spPr bwMode="auto">
              <a:xfrm>
                <a:off x="3871" y="3025"/>
                <a:ext cx="58" cy="58"/>
              </a:xfrm>
              <a:prstGeom prst="ellipse">
                <a:avLst/>
              </a:prstGeom>
              <a:solidFill>
                <a:srgbClr val="BF0000"/>
              </a:solidFill>
              <a:ln w="9525">
                <a:solidFill>
                  <a:schemeClr val="tx1"/>
                </a:solidFill>
                <a:round/>
                <a:headEnd/>
                <a:tailEnd/>
              </a:ln>
            </p:spPr>
            <p:txBody>
              <a:bodyPr wrap="none" anchor="ctr">
                <a:prstTxWarp prst="textNoShape">
                  <a:avLst/>
                </a:prstTxWarp>
              </a:bodyPr>
              <a:lstStyle/>
              <a:p>
                <a:endParaRPr lang="en-US" dirty="0"/>
              </a:p>
            </p:txBody>
          </p:sp>
          <p:sp>
            <p:nvSpPr>
              <p:cNvPr id="21534" name="Rectangle 19"/>
              <p:cNvSpPr>
                <a:spLocks noChangeArrowheads="1"/>
              </p:cNvSpPr>
              <p:nvPr/>
            </p:nvSpPr>
            <p:spPr bwMode="auto">
              <a:xfrm>
                <a:off x="3523" y="2489"/>
                <a:ext cx="585" cy="174"/>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GB" sz="1200" dirty="0"/>
                  <a:t>Mine Shafts</a:t>
                </a:r>
                <a:endParaRPr lang="en-US" sz="1200" dirty="0"/>
              </a:p>
            </p:txBody>
          </p:sp>
          <p:sp>
            <p:nvSpPr>
              <p:cNvPr id="21535" name="Line 20"/>
              <p:cNvSpPr>
                <a:spLocks noChangeShapeType="1"/>
              </p:cNvSpPr>
              <p:nvPr/>
            </p:nvSpPr>
            <p:spPr bwMode="auto">
              <a:xfrm>
                <a:off x="3853" y="2663"/>
                <a:ext cx="88" cy="357"/>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grpSp>
        <p:grpSp>
          <p:nvGrpSpPr>
            <p:cNvPr id="5" name="Group 21"/>
            <p:cNvGrpSpPr>
              <a:grpSpLocks/>
            </p:cNvGrpSpPr>
            <p:nvPr/>
          </p:nvGrpSpPr>
          <p:grpSpPr bwMode="auto">
            <a:xfrm>
              <a:off x="6584955" y="4767265"/>
              <a:ext cx="1419210" cy="1066800"/>
              <a:chOff x="4165" y="3003"/>
              <a:chExt cx="897" cy="672"/>
            </a:xfrm>
          </p:grpSpPr>
          <p:grpSp>
            <p:nvGrpSpPr>
              <p:cNvPr id="6" name="Group 22"/>
              <p:cNvGrpSpPr>
                <a:grpSpLocks/>
              </p:cNvGrpSpPr>
              <p:nvPr/>
            </p:nvGrpSpPr>
            <p:grpSpPr bwMode="auto">
              <a:xfrm>
                <a:off x="4212" y="3100"/>
                <a:ext cx="149" cy="41"/>
                <a:chOff x="3771" y="3473"/>
                <a:chExt cx="442" cy="164"/>
              </a:xfrm>
            </p:grpSpPr>
            <p:sp>
              <p:nvSpPr>
                <p:cNvPr id="21526" name="Line 23"/>
                <p:cNvSpPr>
                  <a:spLocks noChangeShapeType="1"/>
                </p:cNvSpPr>
                <p:nvPr/>
              </p:nvSpPr>
              <p:spPr bwMode="auto">
                <a:xfrm flipV="1">
                  <a:off x="3771" y="3509"/>
                  <a:ext cx="442" cy="107"/>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sp>
              <p:nvSpPr>
                <p:cNvPr id="21527" name="Line 24"/>
                <p:cNvSpPr>
                  <a:spLocks noChangeShapeType="1"/>
                </p:cNvSpPr>
                <p:nvPr/>
              </p:nvSpPr>
              <p:spPr bwMode="auto">
                <a:xfrm>
                  <a:off x="3840" y="3531"/>
                  <a:ext cx="16" cy="64"/>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sp>
              <p:nvSpPr>
                <p:cNvPr id="21528" name="Line 25"/>
                <p:cNvSpPr>
                  <a:spLocks noChangeShapeType="1"/>
                </p:cNvSpPr>
                <p:nvPr/>
              </p:nvSpPr>
              <p:spPr bwMode="auto">
                <a:xfrm>
                  <a:off x="4095" y="3473"/>
                  <a:ext cx="16" cy="58"/>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sp>
              <p:nvSpPr>
                <p:cNvPr id="21529" name="Line 26"/>
                <p:cNvSpPr>
                  <a:spLocks noChangeShapeType="1"/>
                </p:cNvSpPr>
                <p:nvPr/>
              </p:nvSpPr>
              <p:spPr bwMode="auto">
                <a:xfrm>
                  <a:off x="3967" y="3510"/>
                  <a:ext cx="11" cy="53"/>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sp>
              <p:nvSpPr>
                <p:cNvPr id="21530" name="Line 27"/>
                <p:cNvSpPr>
                  <a:spLocks noChangeShapeType="1"/>
                </p:cNvSpPr>
                <p:nvPr/>
              </p:nvSpPr>
              <p:spPr bwMode="auto">
                <a:xfrm>
                  <a:off x="3915" y="3589"/>
                  <a:ext cx="10" cy="48"/>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sp>
              <p:nvSpPr>
                <p:cNvPr id="21531" name="Line 28"/>
                <p:cNvSpPr>
                  <a:spLocks noChangeShapeType="1"/>
                </p:cNvSpPr>
                <p:nvPr/>
              </p:nvSpPr>
              <p:spPr bwMode="auto">
                <a:xfrm>
                  <a:off x="4064" y="3542"/>
                  <a:ext cx="21" cy="64"/>
                </a:xfrm>
                <a:prstGeom prst="line">
                  <a:avLst/>
                </a:prstGeom>
                <a:noFill/>
                <a:ln w="9525">
                  <a:solidFill>
                    <a:srgbClr val="BF0000"/>
                  </a:solidFill>
                  <a:round/>
                  <a:headEnd/>
                  <a:tailEnd/>
                </a:ln>
              </p:spPr>
              <p:txBody>
                <a:bodyPr wrap="none" anchor="ctr">
                  <a:prstTxWarp prst="textNoShape">
                    <a:avLst/>
                  </a:prstTxWarp>
                </a:bodyPr>
                <a:lstStyle/>
                <a:p>
                  <a:endParaRPr lang="en-US" dirty="0"/>
                </a:p>
              </p:txBody>
            </p:sp>
          </p:grpSp>
          <p:grpSp>
            <p:nvGrpSpPr>
              <p:cNvPr id="7" name="Group 29"/>
              <p:cNvGrpSpPr>
                <a:grpSpLocks/>
              </p:cNvGrpSpPr>
              <p:nvPr/>
            </p:nvGrpSpPr>
            <p:grpSpPr bwMode="auto">
              <a:xfrm>
                <a:off x="4165" y="3003"/>
                <a:ext cx="897" cy="672"/>
                <a:chOff x="4165" y="3003"/>
                <a:chExt cx="897" cy="672"/>
              </a:xfrm>
            </p:grpSpPr>
            <p:sp>
              <p:nvSpPr>
                <p:cNvPr id="21523" name="Oval 30"/>
                <p:cNvSpPr>
                  <a:spLocks noChangeArrowheads="1"/>
                </p:cNvSpPr>
                <p:nvPr/>
              </p:nvSpPr>
              <p:spPr bwMode="auto">
                <a:xfrm>
                  <a:off x="4165" y="3003"/>
                  <a:ext cx="256" cy="245"/>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24" name="Line 31"/>
                <p:cNvSpPr>
                  <a:spLocks noChangeShapeType="1"/>
                </p:cNvSpPr>
                <p:nvPr/>
              </p:nvSpPr>
              <p:spPr bwMode="auto">
                <a:xfrm flipH="1" flipV="1">
                  <a:off x="4384" y="3229"/>
                  <a:ext cx="217" cy="25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25" name="Rectangle 32"/>
                <p:cNvSpPr>
                  <a:spLocks noChangeArrowheads="1"/>
                </p:cNvSpPr>
                <p:nvPr/>
              </p:nvSpPr>
              <p:spPr bwMode="auto">
                <a:xfrm>
                  <a:off x="4508" y="3501"/>
                  <a:ext cx="554" cy="174"/>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GB" sz="1200" dirty="0"/>
                    <a:t>Palmer Lab</a:t>
                  </a:r>
                  <a:endParaRPr lang="en-US" sz="1200" dirty="0"/>
                </a:p>
              </p:txBody>
            </p:sp>
          </p:grpSp>
        </p:grpSp>
      </p:grpSp>
      <p:sp>
        <p:nvSpPr>
          <p:cNvPr id="21512" name="Rectangle 6"/>
          <p:cNvSpPr>
            <a:spLocks noChangeArrowheads="1"/>
          </p:cNvSpPr>
          <p:nvPr/>
        </p:nvSpPr>
        <p:spPr bwMode="auto">
          <a:xfrm>
            <a:off x="150587" y="298786"/>
            <a:ext cx="3998080" cy="2492375"/>
          </a:xfrm>
          <a:prstGeom prst="rect">
            <a:avLst/>
          </a:prstGeom>
          <a:noFill/>
          <a:ln w="12700">
            <a:noFill/>
            <a:miter lim="800000"/>
            <a:headEnd/>
            <a:tailEnd/>
          </a:ln>
        </p:spPr>
        <p:txBody>
          <a:bodyPr lIns="90269" tIns="44342" rIns="90269" bIns="44342">
            <a:prstTxWarp prst="textNoShape">
              <a:avLst/>
            </a:prstTxWarp>
          </a:bodyPr>
          <a:lstStyle/>
          <a:p>
            <a:pPr marL="341313" indent="-341313">
              <a:spcBef>
                <a:spcPct val="20000"/>
              </a:spcBef>
            </a:pPr>
            <a:endParaRPr lang="en-GB" sz="1700" dirty="0" smtClean="0"/>
          </a:p>
          <a:p>
            <a:pPr>
              <a:spcBef>
                <a:spcPct val="20000"/>
              </a:spcBef>
            </a:pPr>
            <a:endParaRPr lang="en-GB" sz="1700" b="0" dirty="0" smtClean="0"/>
          </a:p>
          <a:p>
            <a:pPr>
              <a:spcBef>
                <a:spcPct val="20000"/>
              </a:spcBef>
            </a:pPr>
            <a:r>
              <a:rPr lang="en-GB" sz="1700" dirty="0"/>
              <a:t>Over 40 kms of tunnel mined each year </a:t>
            </a:r>
            <a:r>
              <a:rPr lang="en-GB" sz="1700" dirty="0" smtClean="0"/>
              <a:t>(now &gt;</a:t>
            </a:r>
            <a:r>
              <a:rPr lang="en-GB" sz="1700" dirty="0"/>
              <a:t>1,000kms in total</a:t>
            </a:r>
            <a:r>
              <a:rPr lang="en-GB" sz="1700" dirty="0" smtClean="0"/>
              <a:t>)</a:t>
            </a:r>
          </a:p>
          <a:p>
            <a:pPr>
              <a:spcBef>
                <a:spcPct val="20000"/>
              </a:spcBef>
            </a:pPr>
            <a:r>
              <a:rPr lang="en-GB" sz="1700" dirty="0" smtClean="0"/>
              <a:t>Long </a:t>
            </a:r>
            <a:r>
              <a:rPr lang="en-GB" sz="1700" dirty="0"/>
              <a:t>lived roadways cut in salt (NaCl</a:t>
            </a:r>
            <a:r>
              <a:rPr lang="en-GB" sz="1700" dirty="0" smtClean="0"/>
              <a:t>) giving </a:t>
            </a:r>
            <a:r>
              <a:rPr lang="en-GB" sz="1700" dirty="0"/>
              <a:t>access to potash (KCl) levels </a:t>
            </a:r>
            <a:r>
              <a:rPr lang="en-GB" sz="1700" dirty="0" smtClean="0"/>
              <a:t>above  </a:t>
            </a:r>
          </a:p>
        </p:txBody>
      </p:sp>
      <p:sp>
        <p:nvSpPr>
          <p:cNvPr id="33" name="Rectangle 14"/>
          <p:cNvSpPr>
            <a:spLocks noChangeArrowheads="1"/>
          </p:cNvSpPr>
          <p:nvPr/>
        </p:nvSpPr>
        <p:spPr bwMode="auto">
          <a:xfrm>
            <a:off x="7789867" y="3356992"/>
            <a:ext cx="1030605" cy="245999"/>
          </a:xfrm>
          <a:prstGeom prst="rect">
            <a:avLst/>
          </a:prstGeom>
          <a:noFill/>
          <a:ln w="9525">
            <a:noFill/>
            <a:miter lim="800000"/>
            <a:headEnd/>
            <a:tailEnd/>
          </a:ln>
        </p:spPr>
        <p:txBody>
          <a:bodyPr wrap="none" lIns="91219" tIns="45610" rIns="91219" bIns="45610">
            <a:prstTxWarp prst="textNoShape">
              <a:avLst/>
            </a:prstTxWarp>
            <a:spAutoFit/>
          </a:bodyPr>
          <a:lstStyle/>
          <a:p>
            <a:r>
              <a:rPr lang="en-GB" sz="1000" dirty="0" smtClean="0"/>
              <a:t>Typical roadway</a:t>
            </a:r>
            <a:endParaRPr lang="en-US" sz="1000" dirty="0"/>
          </a:p>
        </p:txBody>
      </p:sp>
      <p:pic>
        <p:nvPicPr>
          <p:cNvPr id="36" name="Picture 5" descr="shaft"/>
          <p:cNvPicPr>
            <a:picLocks noChangeAspect="1" noChangeArrowheads="1"/>
          </p:cNvPicPr>
          <p:nvPr/>
        </p:nvPicPr>
        <p:blipFill>
          <a:blip r:embed="rId4"/>
          <a:srcRect/>
          <a:stretch>
            <a:fillRect/>
          </a:stretch>
        </p:blipFill>
        <p:spPr bwMode="auto">
          <a:xfrm>
            <a:off x="256274" y="2183655"/>
            <a:ext cx="3345756" cy="3834518"/>
          </a:xfrm>
          <a:prstGeom prst="roundRect">
            <a:avLst>
              <a:gd name="adj" fmla="val 8594"/>
            </a:avLst>
          </a:prstGeom>
          <a:solidFill>
            <a:srgbClr val="FFFFFF">
              <a:shade val="85000"/>
            </a:srgbClr>
          </a:solidFill>
          <a:ln>
            <a:solidFill>
              <a:schemeClr val="bg1">
                <a:lumMod val="85000"/>
              </a:schemeClr>
            </a:solidFill>
          </a:ln>
          <a:effectLst/>
        </p:spPr>
      </p:pic>
      <p:sp>
        <p:nvSpPr>
          <p:cNvPr id="9" name="Rectangle 8"/>
          <p:cNvSpPr/>
          <p:nvPr/>
        </p:nvSpPr>
        <p:spPr>
          <a:xfrm>
            <a:off x="275944" y="6050878"/>
            <a:ext cx="3647984" cy="646331"/>
          </a:xfrm>
          <a:prstGeom prst="rect">
            <a:avLst/>
          </a:prstGeom>
        </p:spPr>
        <p:txBody>
          <a:bodyPr wrap="square">
            <a:spAutoFit/>
          </a:bodyPr>
          <a:lstStyle/>
          <a:p>
            <a:pPr>
              <a:spcBef>
                <a:spcPct val="20000"/>
              </a:spcBef>
            </a:pPr>
            <a:r>
              <a:rPr lang="en-GB" dirty="0" smtClean="0">
                <a:solidFill>
                  <a:srgbClr val="000000"/>
                </a:solidFill>
              </a:rPr>
              <a:t>Surrounding Rock-Salk low in natural radioactivity (U/Th)…</a:t>
            </a:r>
            <a:endParaRPr lang="en-GB" dirty="0">
              <a:solidFill>
                <a:srgbClr val="000000"/>
              </a:solidFill>
            </a:endParaRPr>
          </a:p>
        </p:txBody>
      </p:sp>
      <p:pic>
        <p:nvPicPr>
          <p:cNvPr id="11" name="Picture 10" descr="Screen Shot 2015-03-04 at 09.26.2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83968" y="1155012"/>
            <a:ext cx="1982116" cy="1312994"/>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pic>
        <p:nvPicPr>
          <p:cNvPr id="12" name="Picture 11" descr="Underground_1162.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856585" y="2127384"/>
            <a:ext cx="2105180" cy="1256695"/>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pic>
        <p:nvPicPr>
          <p:cNvPr id="34" name="Picture 2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24197" y="5551421"/>
            <a:ext cx="1339891" cy="675647"/>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37" name="Picture 36" descr="Screen Shot 2015-05-07 at 09.36.0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11489" y="4518211"/>
            <a:ext cx="1143000" cy="642968"/>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sp>
        <p:nvSpPr>
          <p:cNvPr id="38" name="Rectangle 19"/>
          <p:cNvSpPr>
            <a:spLocks noChangeArrowheads="1"/>
          </p:cNvSpPr>
          <p:nvPr/>
        </p:nvSpPr>
        <p:spPr bwMode="auto">
          <a:xfrm>
            <a:off x="3929208" y="4221088"/>
            <a:ext cx="762799" cy="276999"/>
          </a:xfrm>
          <a:prstGeom prst="rect">
            <a:avLst/>
          </a:prstGeom>
          <a:noFill/>
          <a:ln w="9525">
            <a:noFill/>
            <a:miter lim="800000"/>
            <a:headEnd/>
            <a:tailEnd/>
          </a:ln>
        </p:spPr>
        <p:txBody>
          <a:bodyPr wrap="none" lIns="91436" tIns="45716" rIns="91436" bIns="45716">
            <a:prstTxWarp prst="textNoShape">
              <a:avLst/>
            </a:prstTxWarp>
            <a:spAutoFit/>
          </a:bodyPr>
          <a:lstStyle/>
          <a:p>
            <a:r>
              <a:rPr lang="en-GB" sz="1200" dirty="0"/>
              <a:t>Rock-Salt</a:t>
            </a:r>
            <a:endParaRPr lang="en-US" sz="1200" dirty="0"/>
          </a:p>
        </p:txBody>
      </p:sp>
      <p:sp>
        <p:nvSpPr>
          <p:cNvPr id="39" name="Rectangle 19"/>
          <p:cNvSpPr>
            <a:spLocks noChangeArrowheads="1"/>
          </p:cNvSpPr>
          <p:nvPr/>
        </p:nvSpPr>
        <p:spPr bwMode="auto">
          <a:xfrm>
            <a:off x="3916506" y="5232856"/>
            <a:ext cx="611616" cy="276999"/>
          </a:xfrm>
          <a:prstGeom prst="rect">
            <a:avLst/>
          </a:prstGeom>
          <a:noFill/>
          <a:ln w="9525">
            <a:noFill/>
            <a:miter lim="800000"/>
            <a:headEnd/>
            <a:tailEnd/>
          </a:ln>
        </p:spPr>
        <p:txBody>
          <a:bodyPr wrap="none" lIns="91436" tIns="45716" rIns="91436" bIns="45716">
            <a:prstTxWarp prst="textNoShape">
              <a:avLst/>
            </a:prstTxWarp>
            <a:spAutoFit/>
          </a:bodyPr>
          <a:lstStyle/>
          <a:p>
            <a:r>
              <a:rPr lang="en-GB" sz="1200" dirty="0"/>
              <a:t>Potash</a:t>
            </a:r>
            <a:endParaRPr lang="en-US" sz="1200" dirty="0"/>
          </a:p>
        </p:txBody>
      </p:sp>
      <p:sp>
        <p:nvSpPr>
          <p:cNvPr id="48" name="Rectangle 2"/>
          <p:cNvSpPr txBox="1">
            <a:spLocks noChangeArrowheads="1"/>
          </p:cNvSpPr>
          <p:nvPr/>
        </p:nvSpPr>
        <p:spPr bwMode="auto">
          <a:xfrm>
            <a:off x="536985" y="167431"/>
            <a:ext cx="7773277"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2D2D8A"/>
                </a:solidFill>
                <a:latin typeface="Arial" pitchFamily="-109" charset="0"/>
                <a:ea typeface="ＭＳ Ｐゴシック" pitchFamily="-109" charset="-128"/>
                <a:cs typeface="ＭＳ Ｐゴシック" pitchFamily="-109" charset="-128"/>
              </a:rPr>
              <a:t>    </a:t>
            </a:r>
            <a:r>
              <a:rPr lang="en-US" b="1" dirty="0" err="1" smtClean="0">
                <a:solidFill>
                  <a:srgbClr val="2D2D8A"/>
                </a:solidFill>
                <a:latin typeface="Arial" pitchFamily="-109" charset="0"/>
                <a:ea typeface="ＭＳ Ｐゴシック" pitchFamily="-109" charset="-128"/>
                <a:cs typeface="ＭＳ Ｐゴシック" pitchFamily="-109" charset="-128"/>
              </a:rPr>
              <a:t>Boulby</a:t>
            </a:r>
            <a:r>
              <a:rPr lang="en-US" b="1" dirty="0" smtClean="0">
                <a:solidFill>
                  <a:srgbClr val="2D2D8A"/>
                </a:solidFill>
                <a:latin typeface="Arial" pitchFamily="-109" charset="0"/>
                <a:ea typeface="ＭＳ Ｐゴシック" pitchFamily="-109" charset="-128"/>
                <a:cs typeface="ＭＳ Ｐゴシック" pitchFamily="-109" charset="-128"/>
              </a:rPr>
              <a:t> Mine</a:t>
            </a:r>
            <a:endParaRPr lang="en-US" dirty="0">
              <a:solidFill>
                <a:srgbClr val="2D2D8A"/>
              </a:solidFill>
              <a:latin typeface="Arial" pitchFamily="-109" charset="0"/>
              <a:ea typeface="ＭＳ Ｐゴシック" pitchFamily="-109" charset="-128"/>
              <a:cs typeface="ＭＳ Ｐゴシック" pitchFamily="-109" charset="-128"/>
            </a:endParaRPr>
          </a:p>
        </p:txBody>
      </p:sp>
      <p:pic>
        <p:nvPicPr>
          <p:cNvPr id="51" name="Picture 2" descr="http://upload.wikimedia.org/wikipedia/commons/5/5d/Zechsteinmeer_europa.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791325" y="2069041"/>
            <a:ext cx="2211213" cy="1571626"/>
          </a:xfrm>
          <a:prstGeom prst="roundRect">
            <a:avLst>
              <a:gd name="adj" fmla="val 8594"/>
            </a:avLst>
          </a:prstGeom>
          <a:solidFill>
            <a:srgbClr val="FFFFFF">
              <a:shade val="85000"/>
            </a:srgbClr>
          </a:solidFill>
          <a:ln w="9525">
            <a:solidFill>
              <a:schemeClr val="bg1">
                <a:lumMod val="95000"/>
              </a:schemeClr>
            </a:solidFill>
            <a:miter lim="800000"/>
            <a:headEnd/>
            <a:tailEnd/>
          </a:ln>
          <a:effectLst/>
          <a:extLst/>
        </p:spPr>
      </p:pic>
      <p:sp>
        <p:nvSpPr>
          <p:cNvPr id="40" name="Rectangle 4"/>
          <p:cNvSpPr>
            <a:spLocks noChangeArrowheads="1"/>
          </p:cNvSpPr>
          <p:nvPr/>
        </p:nvSpPr>
        <p:spPr bwMode="auto">
          <a:xfrm>
            <a:off x="3758476" y="2915186"/>
            <a:ext cx="3017185" cy="1138773"/>
          </a:xfrm>
          <a:prstGeom prst="rect">
            <a:avLst/>
          </a:prstGeom>
          <a:noFill/>
          <a:ln w="9525">
            <a:noFill/>
            <a:miter lim="800000"/>
            <a:headEnd/>
            <a:tailEnd/>
          </a:ln>
        </p:spPr>
        <p:txBody>
          <a:bodyPr wrap="square">
            <a:prstTxWarp prst="textNoShape">
              <a:avLst/>
            </a:prstTxWarp>
            <a:spAutoFit/>
          </a:bodyPr>
          <a:lstStyle/>
          <a:p>
            <a:r>
              <a:rPr lang="en-US" sz="1700" b="0" dirty="0">
                <a:solidFill>
                  <a:srgbClr val="000000"/>
                </a:solidFill>
              </a:rPr>
              <a:t>U: </a:t>
            </a:r>
            <a:r>
              <a:rPr lang="en-US" sz="1700" b="0" dirty="0" smtClean="0">
                <a:solidFill>
                  <a:srgbClr val="000000"/>
                </a:solidFill>
              </a:rPr>
              <a:t> 67 </a:t>
            </a:r>
            <a:r>
              <a:rPr lang="en-US" sz="1700" b="0" dirty="0">
                <a:solidFill>
                  <a:srgbClr val="000000"/>
                </a:solidFill>
              </a:rPr>
              <a:t>± 6 ppb</a:t>
            </a:r>
          </a:p>
          <a:p>
            <a:r>
              <a:rPr lang="en-US" sz="1700" b="0" dirty="0">
                <a:solidFill>
                  <a:srgbClr val="000000"/>
                </a:solidFill>
              </a:rPr>
              <a:t>Th: </a:t>
            </a:r>
            <a:r>
              <a:rPr lang="en-US" sz="1700" b="0" dirty="0" smtClean="0">
                <a:solidFill>
                  <a:srgbClr val="000000"/>
                </a:solidFill>
              </a:rPr>
              <a:t>125 </a:t>
            </a:r>
            <a:r>
              <a:rPr lang="en-US" sz="1700" b="0" dirty="0">
                <a:solidFill>
                  <a:srgbClr val="000000"/>
                </a:solidFill>
              </a:rPr>
              <a:t>± 10 ppb</a:t>
            </a:r>
          </a:p>
          <a:p>
            <a:r>
              <a:rPr lang="en-US" sz="1700" dirty="0" smtClean="0">
                <a:solidFill>
                  <a:srgbClr val="000000"/>
                </a:solidFill>
              </a:rPr>
              <a:t>Low </a:t>
            </a:r>
            <a:r>
              <a:rPr lang="en-US" sz="1700" dirty="0" err="1" smtClean="0">
                <a:solidFill>
                  <a:srgbClr val="000000"/>
                </a:solidFill>
              </a:rPr>
              <a:t>γ</a:t>
            </a:r>
            <a:r>
              <a:rPr lang="en-US" sz="1700" dirty="0" smtClean="0">
                <a:solidFill>
                  <a:srgbClr val="000000"/>
                </a:solidFill>
              </a:rPr>
              <a:t> &amp; n backgrounds</a:t>
            </a:r>
          </a:p>
          <a:p>
            <a:r>
              <a:rPr lang="en-US" sz="1700" b="0" dirty="0" smtClean="0">
                <a:solidFill>
                  <a:srgbClr val="000000"/>
                </a:solidFill>
              </a:rPr>
              <a:t>Low </a:t>
            </a:r>
            <a:r>
              <a:rPr lang="en-US" sz="1700" b="0" dirty="0" err="1" smtClean="0">
                <a:solidFill>
                  <a:srgbClr val="000000"/>
                </a:solidFill>
              </a:rPr>
              <a:t>Rn</a:t>
            </a:r>
            <a:r>
              <a:rPr lang="en-US" sz="1700" b="0" dirty="0" smtClean="0">
                <a:solidFill>
                  <a:srgbClr val="000000"/>
                </a:solidFill>
              </a:rPr>
              <a:t> (&lt;3 Bqm</a:t>
            </a:r>
            <a:r>
              <a:rPr lang="en-US" sz="1700" b="0" baseline="30000" dirty="0" smtClean="0">
                <a:solidFill>
                  <a:srgbClr val="000000"/>
                </a:solidFill>
              </a:rPr>
              <a:t>-3</a:t>
            </a:r>
            <a:r>
              <a:rPr lang="en-US" sz="1700" b="0" dirty="0" smtClean="0">
                <a:solidFill>
                  <a:srgbClr val="000000"/>
                </a:solidFill>
              </a:rPr>
              <a:t>)</a:t>
            </a:r>
            <a:endParaRPr lang="en-US" sz="1700" b="0" dirty="0">
              <a:solidFill>
                <a:srgbClr val="000000"/>
              </a:solidFill>
            </a:endParaRPr>
          </a:p>
        </p:txBody>
      </p:sp>
      <p:pic>
        <p:nvPicPr>
          <p:cNvPr id="42" name="Picture 41" descr="Screen Shot 2015-03-04 at 17.35.00.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6715" y="367293"/>
            <a:ext cx="1801551" cy="504435"/>
          </a:xfrm>
          <a:prstGeom prst="roundRect">
            <a:avLst>
              <a:gd name="adj" fmla="val 8594"/>
            </a:avLst>
          </a:prstGeom>
          <a:solidFill>
            <a:srgbClr val="FFFFFF">
              <a:shade val="85000"/>
            </a:srgbClr>
          </a:solidFill>
          <a:ln>
            <a:noFill/>
          </a:ln>
          <a:effectLst/>
        </p:spPr>
      </p:pic>
      <p:pic>
        <p:nvPicPr>
          <p:cNvPr id="43" name="Picture 42" descr="Screen Shot 2013-07-24 at 09.28.11.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366001" y="137943"/>
            <a:ext cx="1371602" cy="911378"/>
          </a:xfrm>
          <a:prstGeom prst="rect">
            <a:avLst/>
          </a:prstGeom>
        </p:spPr>
      </p:pic>
      <p:sp>
        <p:nvSpPr>
          <p:cNvPr id="44" name="Rectangle 43"/>
          <p:cNvSpPr/>
          <p:nvPr/>
        </p:nvSpPr>
        <p:spPr>
          <a:xfrm>
            <a:off x="6531644" y="6459405"/>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358070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7"/>
          <p:cNvGrpSpPr>
            <a:grpSpLocks/>
          </p:cNvGrpSpPr>
          <p:nvPr/>
        </p:nvGrpSpPr>
        <p:grpSpPr bwMode="auto">
          <a:xfrm>
            <a:off x="4733364" y="891528"/>
            <a:ext cx="4143686" cy="5205233"/>
            <a:chOff x="473075" y="1100138"/>
            <a:chExt cx="3786188" cy="5081587"/>
          </a:xfrm>
        </p:grpSpPr>
        <p:pic>
          <p:nvPicPr>
            <p:cNvPr id="32" name="Picture 8" descr="Picture 1"/>
            <p:cNvPicPr>
              <a:picLocks noChangeAspect="1" noChangeArrowheads="1"/>
            </p:cNvPicPr>
            <p:nvPr/>
          </p:nvPicPr>
          <p:blipFill>
            <a:blip r:embed="rId3"/>
            <a:srcRect/>
            <a:stretch>
              <a:fillRect/>
            </a:stretch>
          </p:blipFill>
          <p:spPr bwMode="auto">
            <a:xfrm>
              <a:off x="473075" y="1100138"/>
              <a:ext cx="3786188" cy="5081587"/>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sp>
          <p:nvSpPr>
            <p:cNvPr id="33" name="TextBox 11"/>
            <p:cNvSpPr txBox="1">
              <a:spLocks noChangeArrowheads="1"/>
            </p:cNvSpPr>
            <p:nvPr/>
          </p:nvSpPr>
          <p:spPr bwMode="auto">
            <a:xfrm>
              <a:off x="832204" y="4975985"/>
              <a:ext cx="718570" cy="240372"/>
            </a:xfrm>
            <a:prstGeom prst="rect">
              <a:avLst/>
            </a:prstGeom>
            <a:noFill/>
            <a:ln w="9525">
              <a:noFill/>
              <a:miter lim="800000"/>
              <a:headEnd/>
              <a:tailEnd/>
            </a:ln>
          </p:spPr>
          <p:txBody>
            <a:bodyPr wrap="none">
              <a:prstTxWarp prst="textNoShape">
                <a:avLst/>
              </a:prstTxWarp>
              <a:spAutoFit/>
            </a:bodyPr>
            <a:lstStyle/>
            <a:p>
              <a:pPr defTabSz="457200" eaLnBrk="1" fontAlgn="auto" hangingPunct="1">
                <a:spcBef>
                  <a:spcPts val="0"/>
                </a:spcBef>
                <a:spcAft>
                  <a:spcPts val="0"/>
                </a:spcAft>
              </a:pPr>
              <a:r>
                <a:rPr lang="en-US" sz="1000" b="0" dirty="0">
                  <a:solidFill>
                    <a:srgbClr val="FF0000"/>
                  </a:solidFill>
                  <a:latin typeface="Comic Sans MS" pitchFamily="-109" charset="0"/>
                  <a:ea typeface="Comic Sans MS" pitchFamily="-109" charset="0"/>
                  <a:cs typeface="Comic Sans MS" pitchFamily="-109" charset="0"/>
                </a:rPr>
                <a:t>DRIFT-II</a:t>
              </a:r>
            </a:p>
          </p:txBody>
        </p:sp>
        <p:cxnSp>
          <p:nvCxnSpPr>
            <p:cNvPr id="35" name="Straight Connector 15"/>
            <p:cNvCxnSpPr>
              <a:cxnSpLocks noChangeShapeType="1"/>
            </p:cNvCxnSpPr>
            <p:nvPr/>
          </p:nvCxnSpPr>
          <p:spPr bwMode="auto">
            <a:xfrm rot="10800000" flipV="1">
              <a:off x="1422400" y="4889500"/>
              <a:ext cx="330200" cy="88900"/>
            </a:xfrm>
            <a:prstGeom prst="line">
              <a:avLst/>
            </a:prstGeom>
            <a:noFill/>
            <a:ln w="9525">
              <a:solidFill>
                <a:schemeClr val="bg1">
                  <a:lumMod val="85000"/>
                </a:schemeClr>
              </a:solidFill>
              <a:round/>
              <a:headEnd/>
              <a:tailEnd/>
            </a:ln>
          </p:spPr>
        </p:cxnSp>
      </p:grpSp>
      <p:pic>
        <p:nvPicPr>
          <p:cNvPr id="36" name="Picture 35" descr="Picture 6.png"/>
          <p:cNvPicPr>
            <a:picLocks noChangeAspect="1"/>
          </p:cNvPicPr>
          <p:nvPr/>
        </p:nvPicPr>
        <p:blipFill>
          <a:blip r:embed="rId4" cstate="print">
            <a:lum contrast="-16000"/>
            <a:extLst>
              <a:ext uri="{28A0092B-C50C-407E-A947-70E740481C1C}">
                <a14:useLocalDpi xmlns:a14="http://schemas.microsoft.com/office/drawing/2010/main"/>
              </a:ext>
            </a:extLst>
          </a:blip>
          <a:stretch>
            <a:fillRect/>
          </a:stretch>
        </p:blipFill>
        <p:spPr>
          <a:xfrm>
            <a:off x="7032064" y="2017936"/>
            <a:ext cx="1912870" cy="123961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23555" name="Rectangle 9"/>
          <p:cNvSpPr>
            <a:spLocks noChangeArrowheads="1"/>
          </p:cNvSpPr>
          <p:nvPr/>
        </p:nvSpPr>
        <p:spPr bwMode="auto">
          <a:xfrm>
            <a:off x="752304" y="179397"/>
            <a:ext cx="7924693" cy="827087"/>
          </a:xfrm>
          <a:prstGeom prst="rect">
            <a:avLst/>
          </a:prstGeom>
          <a:noFill/>
          <a:ln w="12700">
            <a:noFill/>
            <a:miter lim="800000"/>
            <a:headEnd/>
            <a:tailEnd/>
          </a:ln>
        </p:spPr>
        <p:txBody>
          <a:bodyPr lIns="90269" tIns="44342" rIns="90269" bIns="44342" anchor="ctr">
            <a:prstTxWarp prst="textNoShape">
              <a:avLst/>
            </a:prstTxWarp>
          </a:bodyPr>
          <a:lstStyle/>
          <a:p>
            <a:pPr algn="ctr"/>
            <a:endParaRPr lang="en-US" sz="4000" dirty="0">
              <a:solidFill>
                <a:schemeClr val="accent2"/>
              </a:solidFill>
            </a:endParaRPr>
          </a:p>
        </p:txBody>
      </p:sp>
      <p:sp>
        <p:nvSpPr>
          <p:cNvPr id="23557" name="Rectangle 2"/>
          <p:cNvSpPr>
            <a:spLocks noChangeArrowheads="1"/>
          </p:cNvSpPr>
          <p:nvPr/>
        </p:nvSpPr>
        <p:spPr bwMode="auto">
          <a:xfrm>
            <a:off x="162579" y="807735"/>
            <a:ext cx="4570785" cy="2708211"/>
          </a:xfrm>
          <a:prstGeom prst="rect">
            <a:avLst/>
          </a:prstGeom>
          <a:noFill/>
          <a:ln w="9525">
            <a:noFill/>
            <a:miter lim="800000"/>
            <a:headEnd/>
            <a:tailEnd/>
          </a:ln>
        </p:spPr>
        <p:txBody>
          <a:bodyPr wrap="square" lIns="91219" tIns="45610" rIns="91219" bIns="45610">
            <a:prstTxWarp prst="textNoShape">
              <a:avLst/>
            </a:prstTxWarp>
            <a:spAutoFit/>
          </a:bodyPr>
          <a:lstStyle/>
          <a:p>
            <a:pPr>
              <a:spcBef>
                <a:spcPct val="20000"/>
              </a:spcBef>
            </a:pPr>
            <a:r>
              <a:rPr lang="en-GB" sz="1700" b="0" dirty="0">
                <a:solidFill>
                  <a:srgbClr val="BF3431"/>
                </a:solidFill>
              </a:rPr>
              <a:t>‘JIF’</a:t>
            </a:r>
            <a:r>
              <a:rPr lang="en-GB" sz="1700" b="0" dirty="0" smtClean="0">
                <a:solidFill>
                  <a:srgbClr val="BF3431"/>
                </a:solidFill>
              </a:rPr>
              <a:t> Science Facilities </a:t>
            </a:r>
            <a:r>
              <a:rPr lang="en-GB" sz="1700" b="0" dirty="0">
                <a:solidFill>
                  <a:srgbClr val="BF3431"/>
                </a:solidFill>
              </a:rPr>
              <a:t>(opened 2003).</a:t>
            </a:r>
            <a:endParaRPr lang="en-GB" sz="1700" b="0" dirty="0"/>
          </a:p>
          <a:p>
            <a:pPr>
              <a:spcBef>
                <a:spcPct val="20000"/>
              </a:spcBef>
              <a:buFont typeface="Arial" pitchFamily="-109" charset="0"/>
              <a:buChar char="•"/>
            </a:pPr>
            <a:r>
              <a:rPr lang="en-GB" sz="1700" b="0" dirty="0"/>
              <a:t> </a:t>
            </a:r>
            <a:r>
              <a:rPr lang="en-GB" sz="1700" dirty="0"/>
              <a:t>‘Palmer Lab</a:t>
            </a:r>
            <a:r>
              <a:rPr lang="en-GB" sz="1700" b="0" dirty="0"/>
              <a:t>’: a 100+m, fully equipped underground lab. Power, internet and telephone communications, </a:t>
            </a:r>
            <a:r>
              <a:rPr lang="en-GB" sz="1700" b="0" dirty="0" smtClean="0"/>
              <a:t>lifting. AC/filtration</a:t>
            </a:r>
            <a:r>
              <a:rPr lang="en-GB" sz="1700" b="0" dirty="0"/>
              <a:t>, clean room.</a:t>
            </a:r>
          </a:p>
          <a:p>
            <a:pPr>
              <a:spcBef>
                <a:spcPct val="20000"/>
              </a:spcBef>
              <a:buFont typeface="Arial" pitchFamily="-109" charset="0"/>
              <a:buChar char="•"/>
            </a:pPr>
            <a:r>
              <a:rPr lang="en-GB" sz="1700" b="0" dirty="0"/>
              <a:t> </a:t>
            </a:r>
            <a:r>
              <a:rPr lang="en-GB" sz="1700" dirty="0" smtClean="0"/>
              <a:t>1.1km of rock overhead provides factor ~ million</a:t>
            </a:r>
            <a:endParaRPr lang="en-GB" sz="1700" b="0" dirty="0"/>
          </a:p>
          <a:p>
            <a:pPr algn="just">
              <a:spcBef>
                <a:spcPct val="20000"/>
              </a:spcBef>
              <a:buFont typeface="Symbol" pitchFamily="-109" charset="2"/>
              <a:buNone/>
            </a:pPr>
            <a:r>
              <a:rPr lang="en-GB" sz="1700" b="0" dirty="0" smtClean="0"/>
              <a:t>Reduction in cosmic </a:t>
            </a:r>
            <a:r>
              <a:rPr lang="en-GB" sz="1700" b="0" dirty="0" smtClean="0"/>
              <a:t>rays</a:t>
            </a:r>
            <a:r>
              <a:rPr lang="en-GB" sz="1700" dirty="0"/>
              <a:t> </a:t>
            </a:r>
            <a:r>
              <a:rPr lang="en-GB" sz="1700" dirty="0" smtClean="0"/>
              <a:t>(2805 </a:t>
            </a:r>
            <a:r>
              <a:rPr lang="en-GB" sz="1700" dirty="0" err="1" smtClean="0"/>
              <a:t>mwe</a:t>
            </a:r>
            <a:r>
              <a:rPr lang="en-GB" sz="1700" dirty="0" smtClean="0"/>
              <a:t>).</a:t>
            </a:r>
            <a:endParaRPr lang="en-GB" sz="1700" b="0" dirty="0" smtClean="0"/>
          </a:p>
          <a:p>
            <a:pPr>
              <a:spcBef>
                <a:spcPct val="20000"/>
              </a:spcBef>
              <a:buFont typeface="Arial" pitchFamily="-109" charset="0"/>
              <a:buChar char="•"/>
            </a:pPr>
            <a:r>
              <a:rPr lang="en-GB" sz="1700" dirty="0"/>
              <a:t> </a:t>
            </a:r>
            <a:r>
              <a:rPr lang="en-GB" sz="1700" dirty="0" smtClean="0"/>
              <a:t>Facility and staff provide safe supported access to the wider mine environment.</a:t>
            </a:r>
            <a:endParaRPr lang="en-GB" sz="1700" dirty="0"/>
          </a:p>
          <a:p>
            <a:pPr algn="just">
              <a:spcBef>
                <a:spcPct val="20000"/>
              </a:spcBef>
              <a:buFont typeface="Symbol" pitchFamily="-109" charset="2"/>
              <a:buNone/>
            </a:pPr>
            <a:endParaRPr lang="en-GB" sz="1700" b="0" dirty="0" smtClean="0"/>
          </a:p>
        </p:txBody>
      </p:sp>
      <p:pic>
        <p:nvPicPr>
          <p:cNvPr id="23558" name="Picture 14" descr="Picture 22.png"/>
          <p:cNvPicPr>
            <a:picLocks noChangeAspect="1"/>
          </p:cNvPicPr>
          <p:nvPr/>
        </p:nvPicPr>
        <p:blipFill>
          <a:blip r:embed="rId5"/>
          <a:srcRect/>
          <a:stretch>
            <a:fillRect/>
          </a:stretch>
        </p:blipFill>
        <p:spPr bwMode="auto">
          <a:xfrm>
            <a:off x="166327" y="3261784"/>
            <a:ext cx="4297058"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1"/>
          <p:cNvSpPr txBox="1">
            <a:spLocks/>
          </p:cNvSpPr>
          <p:nvPr/>
        </p:nvSpPr>
        <p:spPr bwMode="auto">
          <a:xfrm>
            <a:off x="457444" y="165780"/>
            <a:ext cx="8229121" cy="1143000"/>
          </a:xfrm>
          <a:prstGeom prst="rect">
            <a:avLst/>
          </a:prstGeom>
          <a:noFill/>
          <a:ln>
            <a:miter lim="800000"/>
            <a:headEnd/>
            <a:tailEnd/>
          </a:ln>
        </p:spPr>
        <p:txBody>
          <a:bodyPr lIns="91219" tIns="45610" rIns="91219" bIns="45610">
            <a:prstTxWarp prst="textNoShape">
              <a:avLst/>
            </a:prstTxWarp>
          </a:bodyPr>
          <a:lstStyle/>
          <a:p>
            <a:pPr algn="ctr">
              <a:defRPr/>
            </a:pPr>
            <a:r>
              <a:rPr lang="en-US" sz="3600" b="1" kern="0" dirty="0">
                <a:solidFill>
                  <a:srgbClr val="2D2D8A"/>
                </a:solidFill>
                <a:latin typeface="Arial" charset="0"/>
                <a:ea typeface="ＭＳ Ｐゴシック" charset="-128"/>
                <a:cs typeface="ＭＳ Ｐゴシック" charset="-128"/>
              </a:rPr>
              <a:t>Boulby Underground Laboratory</a:t>
            </a:r>
          </a:p>
        </p:txBody>
      </p:sp>
      <p:pic>
        <p:nvPicPr>
          <p:cNvPr id="29" name="Picture 140" descr="http://www.ccp4.ac.uk/images/stfc.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05466" y="5883283"/>
            <a:ext cx="1937291" cy="636051"/>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pic>
        <p:nvPicPr>
          <p:cNvPr id="30" name="Picture 9" descr="Screen Shot 2013-07-24 at 09.28.11.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9640" y="5741640"/>
            <a:ext cx="1260681" cy="863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2112931" y="6156014"/>
            <a:ext cx="4597400" cy="369332"/>
          </a:xfrm>
          <a:prstGeom prst="rect">
            <a:avLst/>
          </a:prstGeom>
          <a:solidFill>
            <a:srgbClr val="333399">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latin typeface="Arial"/>
                <a:ea typeface="Comic Sans MS" charset="0"/>
                <a:cs typeface="Arial"/>
              </a:rPr>
              <a:t>A </a:t>
            </a:r>
            <a:r>
              <a:rPr kumimoji="0" lang="en-GB" sz="1800" b="1" i="0" u="none" strike="noStrike" kern="0" cap="none" spc="0" normalizeH="0" baseline="0" noProof="0" dirty="0" smtClean="0">
                <a:ln>
                  <a:noFill/>
                </a:ln>
                <a:solidFill>
                  <a:srgbClr val="800000"/>
                </a:solidFill>
                <a:effectLst/>
                <a:uLnTx/>
                <a:uFillTx/>
                <a:latin typeface="Arial"/>
                <a:ea typeface="Comic Sans MS" charset="0"/>
                <a:cs typeface="Arial"/>
              </a:rPr>
              <a:t>QUIET</a:t>
            </a:r>
            <a:r>
              <a:rPr kumimoji="0" lang="en-GB" sz="1800" b="0" i="0" u="none" strike="noStrike" kern="0" cap="none" spc="0" normalizeH="0" baseline="0" noProof="0" dirty="0" smtClean="0">
                <a:ln>
                  <a:noFill/>
                </a:ln>
                <a:solidFill>
                  <a:sysClr val="windowText" lastClr="000000"/>
                </a:solidFill>
                <a:effectLst/>
                <a:uLnTx/>
                <a:uFillTx/>
                <a:latin typeface="Arial"/>
                <a:ea typeface="Comic Sans MS" charset="0"/>
                <a:cs typeface="Arial"/>
              </a:rPr>
              <a:t> place in the Universe</a:t>
            </a: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TextBox 11"/>
          <p:cNvSpPr txBox="1">
            <a:spLocks noChangeArrowheads="1"/>
          </p:cNvSpPr>
          <p:nvPr/>
        </p:nvSpPr>
        <p:spPr bwMode="auto">
          <a:xfrm>
            <a:off x="4720007" y="4116613"/>
            <a:ext cx="509587" cy="246221"/>
          </a:xfrm>
          <a:prstGeom prst="rect">
            <a:avLst/>
          </a:prstGeom>
          <a:noFill/>
          <a:ln w="9525">
            <a:noFill/>
            <a:miter lim="800000"/>
            <a:headEnd/>
            <a:tailEnd/>
          </a:ln>
        </p:spPr>
        <p:txBody>
          <a:bodyPr wrap="none">
            <a:prstTxWarp prst="textNoShape">
              <a:avLst/>
            </a:prstTxWarp>
            <a:spAutoFit/>
          </a:bodyPr>
          <a:lstStyle/>
          <a:p>
            <a:pPr defTabSz="457200" eaLnBrk="1" fontAlgn="auto" hangingPunct="1">
              <a:spcBef>
                <a:spcPts val="0"/>
              </a:spcBef>
              <a:spcAft>
                <a:spcPts val="0"/>
              </a:spcAft>
            </a:pPr>
            <a:r>
              <a:rPr lang="en-US" sz="1000" b="0" dirty="0" smtClean="0">
                <a:solidFill>
                  <a:srgbClr val="FF0000"/>
                </a:solidFill>
                <a:latin typeface="Comic Sans MS" pitchFamily="-109" charset="0"/>
                <a:ea typeface="Comic Sans MS" pitchFamily="-109" charset="0"/>
                <a:cs typeface="Comic Sans MS" pitchFamily="-109" charset="0"/>
              </a:rPr>
              <a:t>BUGs</a:t>
            </a:r>
            <a:endParaRPr lang="en-US" sz="1000" b="0" dirty="0">
              <a:solidFill>
                <a:srgbClr val="FF0000"/>
              </a:solidFill>
              <a:latin typeface="Comic Sans MS" pitchFamily="-109" charset="0"/>
              <a:ea typeface="Comic Sans MS" pitchFamily="-109" charset="0"/>
              <a:cs typeface="Comic Sans MS" pitchFamily="-109" charset="0"/>
            </a:endParaRPr>
          </a:p>
        </p:txBody>
      </p:sp>
      <p:sp>
        <p:nvSpPr>
          <p:cNvPr id="25" name="TextBox 11"/>
          <p:cNvSpPr txBox="1">
            <a:spLocks noChangeArrowheads="1"/>
          </p:cNvSpPr>
          <p:nvPr/>
        </p:nvSpPr>
        <p:spPr bwMode="auto">
          <a:xfrm>
            <a:off x="5769881" y="4048880"/>
            <a:ext cx="650038" cy="246221"/>
          </a:xfrm>
          <a:prstGeom prst="rect">
            <a:avLst/>
          </a:prstGeom>
          <a:noFill/>
          <a:ln w="9525">
            <a:noFill/>
            <a:miter lim="800000"/>
            <a:headEnd/>
            <a:tailEnd/>
          </a:ln>
        </p:spPr>
        <p:txBody>
          <a:bodyPr wrap="none">
            <a:prstTxWarp prst="textNoShape">
              <a:avLst/>
            </a:prstTxWarp>
            <a:spAutoFit/>
          </a:bodyPr>
          <a:lstStyle/>
          <a:p>
            <a:pPr defTabSz="457200" eaLnBrk="1" fontAlgn="auto" hangingPunct="1">
              <a:spcBef>
                <a:spcPts val="0"/>
              </a:spcBef>
              <a:spcAft>
                <a:spcPts val="0"/>
              </a:spcAft>
            </a:pPr>
            <a:r>
              <a:rPr lang="en-US" sz="1000" b="0" dirty="0" smtClean="0">
                <a:solidFill>
                  <a:srgbClr val="FF0000"/>
                </a:solidFill>
                <a:latin typeface="Comic Sans MS" pitchFamily="-109" charset="0"/>
                <a:ea typeface="Comic Sans MS" pitchFamily="-109" charset="0"/>
                <a:cs typeface="Comic Sans MS" pitchFamily="-109" charset="0"/>
              </a:rPr>
              <a:t>DM-Ice</a:t>
            </a:r>
            <a:endParaRPr lang="en-US" sz="1000" b="0" dirty="0">
              <a:solidFill>
                <a:srgbClr val="FF0000"/>
              </a:solidFill>
              <a:latin typeface="Comic Sans MS" pitchFamily="-109" charset="0"/>
              <a:ea typeface="Comic Sans MS" pitchFamily="-109" charset="0"/>
              <a:cs typeface="Comic Sans MS" pitchFamily="-109" charset="0"/>
            </a:endParaRPr>
          </a:p>
        </p:txBody>
      </p:sp>
      <p:cxnSp>
        <p:nvCxnSpPr>
          <p:cNvPr id="26" name="Straight Connector 15"/>
          <p:cNvCxnSpPr>
            <a:cxnSpLocks noChangeShapeType="1"/>
          </p:cNvCxnSpPr>
          <p:nvPr/>
        </p:nvCxnSpPr>
        <p:spPr bwMode="auto">
          <a:xfrm flipH="1" flipV="1">
            <a:off x="4978400" y="4385733"/>
            <a:ext cx="203201" cy="186268"/>
          </a:xfrm>
          <a:prstGeom prst="line">
            <a:avLst/>
          </a:prstGeom>
          <a:noFill/>
          <a:ln w="9525">
            <a:solidFill>
              <a:schemeClr val="bg1">
                <a:lumMod val="85000"/>
              </a:schemeClr>
            </a:solidFill>
            <a:round/>
            <a:headEnd/>
            <a:tailEnd/>
          </a:ln>
        </p:spPr>
      </p:cxnSp>
      <p:cxnSp>
        <p:nvCxnSpPr>
          <p:cNvPr id="27" name="Straight Connector 15"/>
          <p:cNvCxnSpPr>
            <a:cxnSpLocks noChangeShapeType="1"/>
          </p:cNvCxnSpPr>
          <p:nvPr/>
        </p:nvCxnSpPr>
        <p:spPr bwMode="auto">
          <a:xfrm flipH="1">
            <a:off x="5909733" y="4284133"/>
            <a:ext cx="67735" cy="287867"/>
          </a:xfrm>
          <a:prstGeom prst="line">
            <a:avLst/>
          </a:prstGeom>
          <a:noFill/>
          <a:ln w="9525">
            <a:solidFill>
              <a:schemeClr val="bg1">
                <a:lumMod val="85000"/>
              </a:schemeClr>
            </a:solidFill>
            <a:round/>
            <a:headEnd/>
            <a:tailEnd/>
          </a:ln>
        </p:spPr>
      </p:cxnSp>
      <p:sp>
        <p:nvSpPr>
          <p:cNvPr id="37" name="TextBox 11"/>
          <p:cNvSpPr txBox="1">
            <a:spLocks noChangeArrowheads="1"/>
          </p:cNvSpPr>
          <p:nvPr/>
        </p:nvSpPr>
        <p:spPr bwMode="auto">
          <a:xfrm>
            <a:off x="6582669" y="4167417"/>
            <a:ext cx="893243" cy="246221"/>
          </a:xfrm>
          <a:prstGeom prst="rect">
            <a:avLst/>
          </a:prstGeom>
          <a:noFill/>
          <a:ln w="9525">
            <a:noFill/>
            <a:miter lim="800000"/>
            <a:headEnd/>
            <a:tailEnd/>
          </a:ln>
        </p:spPr>
        <p:txBody>
          <a:bodyPr wrap="none">
            <a:prstTxWarp prst="textNoShape">
              <a:avLst/>
            </a:prstTxWarp>
            <a:spAutoFit/>
          </a:bodyPr>
          <a:lstStyle/>
          <a:p>
            <a:pPr defTabSz="457200" eaLnBrk="1" fontAlgn="auto" hangingPunct="1">
              <a:spcBef>
                <a:spcPts val="0"/>
              </a:spcBef>
              <a:spcAft>
                <a:spcPts val="0"/>
              </a:spcAft>
            </a:pPr>
            <a:r>
              <a:rPr lang="en-US" sz="1000" b="0" dirty="0" smtClean="0">
                <a:solidFill>
                  <a:srgbClr val="FF0000"/>
                </a:solidFill>
                <a:latin typeface="Comic Sans MS" pitchFamily="-109" charset="0"/>
                <a:ea typeface="Comic Sans MS" pitchFamily="-109" charset="0"/>
                <a:cs typeface="Comic Sans MS" pitchFamily="-109" charset="0"/>
              </a:rPr>
              <a:t>ZIII Castle</a:t>
            </a:r>
            <a:endParaRPr lang="en-US" sz="1000" b="0" dirty="0">
              <a:solidFill>
                <a:srgbClr val="FF0000"/>
              </a:solidFill>
              <a:latin typeface="Comic Sans MS" pitchFamily="-109" charset="0"/>
              <a:ea typeface="Comic Sans MS" pitchFamily="-109" charset="0"/>
              <a:cs typeface="Comic Sans MS" pitchFamily="-109" charset="0"/>
            </a:endParaRPr>
          </a:p>
        </p:txBody>
      </p:sp>
      <p:cxnSp>
        <p:nvCxnSpPr>
          <p:cNvPr id="39" name="Straight Connector 15"/>
          <p:cNvCxnSpPr>
            <a:cxnSpLocks noChangeShapeType="1"/>
          </p:cNvCxnSpPr>
          <p:nvPr/>
        </p:nvCxnSpPr>
        <p:spPr bwMode="auto">
          <a:xfrm flipH="1">
            <a:off x="6604000" y="4451360"/>
            <a:ext cx="342504" cy="273040"/>
          </a:xfrm>
          <a:prstGeom prst="line">
            <a:avLst/>
          </a:prstGeom>
          <a:noFill/>
          <a:ln w="9525">
            <a:solidFill>
              <a:schemeClr val="bg1">
                <a:lumMod val="85000"/>
              </a:schemeClr>
            </a:solidFill>
            <a:round/>
            <a:headEnd/>
            <a:tailEnd/>
          </a:ln>
        </p:spPr>
      </p:cxnSp>
      <p:sp>
        <p:nvSpPr>
          <p:cNvPr id="20" name="Rectangle 19"/>
          <p:cNvSpPr/>
          <p:nvPr/>
        </p:nvSpPr>
        <p:spPr>
          <a:xfrm>
            <a:off x="6531644" y="6459405"/>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31240474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9"/>
          <p:cNvSpPr>
            <a:spLocks noChangeArrowheads="1"/>
          </p:cNvSpPr>
          <p:nvPr/>
        </p:nvSpPr>
        <p:spPr bwMode="auto">
          <a:xfrm>
            <a:off x="250826" y="201613"/>
            <a:ext cx="8774113" cy="646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dirty="0">
                <a:solidFill>
                  <a:srgbClr val="800000"/>
                </a:solidFill>
                <a:latin typeface="Arial" charset="0"/>
                <a:cs typeface="Arial" charset="0"/>
              </a:rPr>
              <a:t>Underground Science @ </a:t>
            </a:r>
            <a:r>
              <a:rPr lang="en-US" sz="3600" b="1" dirty="0" err="1" smtClean="0">
                <a:solidFill>
                  <a:srgbClr val="800000"/>
                </a:solidFill>
                <a:latin typeface="Arial" charset="0"/>
                <a:cs typeface="Arial" charset="0"/>
              </a:rPr>
              <a:t>Boulby</a:t>
            </a:r>
            <a:r>
              <a:rPr lang="en-US" sz="3600" b="1" dirty="0" smtClean="0">
                <a:solidFill>
                  <a:srgbClr val="800000"/>
                </a:solidFill>
                <a:latin typeface="Arial" charset="0"/>
                <a:cs typeface="Arial" charset="0"/>
              </a:rPr>
              <a:t> Mine </a:t>
            </a:r>
            <a:endParaRPr lang="en-US" sz="3600" b="1" dirty="0">
              <a:latin typeface="Arial" charset="0"/>
              <a:cs typeface="Arial" charset="0"/>
            </a:endParaRPr>
          </a:p>
        </p:txBody>
      </p:sp>
      <p:sp>
        <p:nvSpPr>
          <p:cNvPr id="8" name="Rectangle 7"/>
          <p:cNvSpPr/>
          <p:nvPr/>
        </p:nvSpPr>
        <p:spPr bwMode="auto">
          <a:xfrm>
            <a:off x="259324" y="845701"/>
            <a:ext cx="8102601" cy="4476610"/>
          </a:xfrm>
          <a:prstGeom prst="rect">
            <a:avLst/>
          </a:prstGeom>
          <a:noFill/>
          <a:effectLst/>
        </p:spPr>
        <p:txBody>
          <a:bodyPr>
            <a:spAutoFit/>
          </a:bodyPr>
          <a:lstStyle/>
          <a:p>
            <a:pPr>
              <a:lnSpc>
                <a:spcPct val="130000"/>
              </a:lnSpc>
              <a:buFont typeface="Arial"/>
              <a:buChar char="•"/>
              <a:defRPr/>
            </a:pPr>
            <a:r>
              <a:rPr lang="en-US" sz="2200" dirty="0">
                <a:solidFill>
                  <a:srgbClr val="17375E"/>
                </a:solidFill>
                <a:latin typeface="Arial"/>
                <a:ea typeface="Arial" charset="0"/>
                <a:cs typeface="Arial"/>
              </a:rPr>
              <a:t> DRIFT: Directional Dark Matter </a:t>
            </a:r>
            <a:r>
              <a:rPr lang="en-US" sz="2200" dirty="0" smtClean="0">
                <a:solidFill>
                  <a:srgbClr val="17375E"/>
                </a:solidFill>
                <a:latin typeface="Arial"/>
                <a:ea typeface="Arial" charset="0"/>
                <a:cs typeface="Arial"/>
              </a:rPr>
              <a:t>Search</a:t>
            </a:r>
          </a:p>
          <a:p>
            <a:pPr>
              <a:lnSpc>
                <a:spcPct val="130000"/>
              </a:lnSpc>
              <a:buFont typeface="Arial"/>
              <a:buChar char="•"/>
              <a:defRPr/>
            </a:pP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DM Ice: Nal(TI) Dark Matter detector</a:t>
            </a:r>
          </a:p>
          <a:p>
            <a:pPr>
              <a:lnSpc>
                <a:spcPct val="130000"/>
              </a:lnSpc>
              <a:buFont typeface="Arial"/>
              <a:buChar char="•"/>
              <a:defRPr/>
            </a:pP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Ultra-low background material screening </a:t>
            </a:r>
            <a:endParaRPr lang="en-US" sz="2200" dirty="0">
              <a:solidFill>
                <a:srgbClr val="17375E"/>
              </a:solidFill>
              <a:latin typeface="Arial"/>
              <a:ea typeface="Arial" charset="0"/>
              <a:cs typeface="Arial"/>
            </a:endParaRPr>
          </a:p>
          <a:p>
            <a:pPr>
              <a:lnSpc>
                <a:spcPct val="130000"/>
              </a:lnSpc>
              <a:buFont typeface="Arial"/>
              <a:buChar char="•"/>
              <a:defRPr/>
            </a:pPr>
            <a:r>
              <a:rPr lang="en-US" sz="2200" dirty="0">
                <a:solidFill>
                  <a:srgbClr val="17375E"/>
                </a:solidFill>
                <a:latin typeface="Arial"/>
                <a:ea typeface="Arial" charset="0"/>
                <a:cs typeface="Arial"/>
              </a:rPr>
              <a:t> Deep Carbon: Muon Tomography for CCS (etc)</a:t>
            </a:r>
          </a:p>
          <a:p>
            <a:pPr>
              <a:lnSpc>
                <a:spcPct val="130000"/>
              </a:lnSpc>
              <a:buFont typeface="Arial"/>
              <a:buChar char="•"/>
              <a:defRPr/>
            </a:pPr>
            <a:r>
              <a:rPr lang="en-US" sz="2200" dirty="0">
                <a:solidFill>
                  <a:srgbClr val="17375E"/>
                </a:solidFill>
                <a:latin typeface="Arial"/>
                <a:ea typeface="Arial" charset="0"/>
                <a:cs typeface="Arial"/>
              </a:rPr>
              <a:t> ERSaB: Environmental g</a:t>
            </a:r>
            <a:r>
              <a:rPr lang="en-US" sz="2200" dirty="0" smtClean="0">
                <a:solidFill>
                  <a:srgbClr val="17375E"/>
                </a:solidFill>
                <a:latin typeface="Arial"/>
                <a:ea typeface="Arial" charset="0"/>
                <a:cs typeface="Arial"/>
              </a:rPr>
              <a:t>amma spectroscopy</a:t>
            </a:r>
            <a:endParaRPr lang="en-US" sz="2200" dirty="0">
              <a:solidFill>
                <a:srgbClr val="17375E"/>
              </a:solidFill>
              <a:latin typeface="Arial"/>
              <a:ea typeface="Arial" charset="0"/>
              <a:cs typeface="Arial"/>
            </a:endParaRPr>
          </a:p>
          <a:p>
            <a:pPr>
              <a:lnSpc>
                <a:spcPct val="130000"/>
              </a:lnSpc>
              <a:buFont typeface="Arial"/>
              <a:buChar char="•"/>
              <a:defRPr/>
            </a:pPr>
            <a:r>
              <a:rPr lang="en-US" sz="2200" dirty="0">
                <a:solidFill>
                  <a:srgbClr val="17375E"/>
                </a:solidFill>
                <a:latin typeface="Arial"/>
                <a:ea typeface="Arial" charset="0"/>
                <a:cs typeface="Arial"/>
              </a:rPr>
              <a:t> BISAL: Geomicrobiology / Astrobiology </a:t>
            </a:r>
            <a:r>
              <a:rPr lang="en-US" sz="2200" dirty="0" smtClean="0">
                <a:solidFill>
                  <a:srgbClr val="17375E"/>
                </a:solidFill>
                <a:latin typeface="Arial"/>
                <a:ea typeface="Arial" charset="0"/>
                <a:cs typeface="Arial"/>
              </a:rPr>
              <a:t>studies</a:t>
            </a:r>
          </a:p>
          <a:p>
            <a:pPr>
              <a:lnSpc>
                <a:spcPct val="130000"/>
              </a:lnSpc>
              <a:buFont typeface="Arial"/>
              <a:buChar char="•"/>
              <a:defRPr/>
            </a:pP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MINAR: Space Exploration Tech. Development</a:t>
            </a:r>
            <a:endParaRPr lang="en-US" sz="2200" dirty="0">
              <a:solidFill>
                <a:srgbClr val="17375E"/>
              </a:solidFill>
              <a:latin typeface="Arial"/>
              <a:ea typeface="Arial" charset="0"/>
              <a:cs typeface="Arial"/>
            </a:endParaRPr>
          </a:p>
          <a:p>
            <a:pPr>
              <a:lnSpc>
                <a:spcPct val="130000"/>
              </a:lnSpc>
              <a:buFont typeface="Arial"/>
              <a:buChar char="•"/>
              <a:defRPr/>
            </a:pP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Misc. </a:t>
            </a:r>
            <a:r>
              <a:rPr lang="en-US" sz="2200" dirty="0">
                <a:solidFill>
                  <a:srgbClr val="17375E"/>
                </a:solidFill>
                <a:latin typeface="Arial"/>
                <a:ea typeface="Arial" charset="0"/>
                <a:cs typeface="Arial"/>
              </a:rPr>
              <a:t>Geology / Geoscience</a:t>
            </a:r>
          </a:p>
          <a:p>
            <a:pPr>
              <a:lnSpc>
                <a:spcPct val="130000"/>
              </a:lnSpc>
              <a:buFont typeface="Arial"/>
              <a:buChar char="•"/>
              <a:defRPr/>
            </a:pPr>
            <a:r>
              <a:rPr lang="en-US" sz="2200" dirty="0" smtClean="0">
                <a:solidFill>
                  <a:srgbClr val="17375E"/>
                </a:solidFill>
                <a:latin typeface="Arial"/>
                <a:ea typeface="Arial" charset="0"/>
                <a:cs typeface="Arial"/>
              </a:rPr>
              <a:t> Misc</a:t>
            </a:r>
            <a:r>
              <a:rPr lang="en-US" sz="2200" dirty="0">
                <a:solidFill>
                  <a:srgbClr val="17375E"/>
                </a:solidFill>
                <a:latin typeface="Arial"/>
                <a:ea typeface="Arial" charset="0"/>
                <a:cs typeface="Arial"/>
              </a:rPr>
              <a:t>. Low-background support </a:t>
            </a:r>
            <a:r>
              <a:rPr lang="en-US" sz="2200" dirty="0" smtClean="0">
                <a:solidFill>
                  <a:srgbClr val="17375E"/>
                </a:solidFill>
                <a:latin typeface="Arial"/>
                <a:ea typeface="Arial" charset="0"/>
                <a:cs typeface="Arial"/>
              </a:rPr>
              <a:t>projects</a:t>
            </a:r>
          </a:p>
          <a:p>
            <a:pPr>
              <a:lnSpc>
                <a:spcPct val="130000"/>
              </a:lnSpc>
              <a:buFont typeface="Arial"/>
              <a:buChar char="•"/>
              <a:defRPr/>
            </a:pP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Etc</a:t>
            </a:r>
            <a:r>
              <a:rPr lang="en-US" sz="2200" dirty="0">
                <a:solidFill>
                  <a:srgbClr val="17375E"/>
                </a:solidFill>
                <a:latin typeface="Arial"/>
                <a:ea typeface="Arial" charset="0"/>
                <a:cs typeface="Arial"/>
              </a:rPr>
              <a:t>... </a:t>
            </a:r>
            <a:r>
              <a:rPr lang="en-US" sz="2200" dirty="0" smtClean="0">
                <a:solidFill>
                  <a:srgbClr val="17375E"/>
                </a:solidFill>
                <a:latin typeface="Arial"/>
                <a:ea typeface="Arial" charset="0"/>
                <a:cs typeface="Arial"/>
              </a:rPr>
              <a:t>(More to come).</a:t>
            </a:r>
            <a:endParaRPr lang="en-US" sz="2200" dirty="0">
              <a:solidFill>
                <a:srgbClr val="17375E"/>
              </a:solidFill>
              <a:latin typeface="Arial"/>
              <a:ea typeface="Arial" charset="0"/>
              <a:cs typeface="Arial"/>
            </a:endParaRPr>
          </a:p>
        </p:txBody>
      </p:sp>
      <p:sp>
        <p:nvSpPr>
          <p:cNvPr id="2" name="Rectangle 1"/>
          <p:cNvSpPr/>
          <p:nvPr/>
        </p:nvSpPr>
        <p:spPr>
          <a:xfrm>
            <a:off x="397208" y="5374818"/>
            <a:ext cx="5993716" cy="1107996"/>
          </a:xfrm>
          <a:prstGeom prst="rect">
            <a:avLst/>
          </a:prstGeom>
          <a:solidFill>
            <a:schemeClr val="tx2">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r>
              <a:rPr lang="en-GB" sz="2200" dirty="0" smtClean="0"/>
              <a:t>A growing </a:t>
            </a:r>
            <a:r>
              <a:rPr lang="en-GB" sz="2200" b="1" dirty="0" smtClean="0"/>
              <a:t>multi-disciplinary </a:t>
            </a:r>
            <a:r>
              <a:rPr lang="en-GB" sz="2200" dirty="0" smtClean="0"/>
              <a:t>science programme: from </a:t>
            </a:r>
            <a:r>
              <a:rPr lang="en-GB" sz="2200" dirty="0" err="1" smtClean="0"/>
              <a:t>astro</a:t>
            </a:r>
            <a:r>
              <a:rPr lang="en-GB" sz="2200" dirty="0" smtClean="0"/>
              <a:t>-particle physics to studies of geology, climate, the environment, life on Earth &amp; beyond.</a:t>
            </a:r>
            <a:endParaRPr lang="en-US" sz="2200" dirty="0"/>
          </a:p>
        </p:txBody>
      </p:sp>
      <p:pic>
        <p:nvPicPr>
          <p:cNvPr id="19" name="Picture 18" descr="Screen Shot 2013-07-24 at 09.28.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1852" y="4929787"/>
            <a:ext cx="2250974" cy="1722649"/>
          </a:xfrm>
          <a:prstGeom prst="rect">
            <a:avLst/>
          </a:prstGeom>
        </p:spPr>
      </p:pic>
      <p:pic>
        <p:nvPicPr>
          <p:cNvPr id="7" name="Picture 140" descr="http://www.ccp4.ac.uk/images/stf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3112" y="913433"/>
            <a:ext cx="2578786" cy="846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creen Shot 2015-03-04 at 17.35.0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6667" y="2208661"/>
            <a:ext cx="1462164" cy="40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creen Shot 2014-10-21 at 10.05.18.png"/>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a:ext>
            </a:extLst>
          </a:blip>
          <a:stretch>
            <a:fillRect/>
          </a:stretch>
        </p:blipFill>
        <p:spPr>
          <a:xfrm flipH="1">
            <a:off x="6698123" y="1855033"/>
            <a:ext cx="2028439" cy="134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Screen Shot 2015-02-02 at 11.10.42.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59600" y="3518102"/>
            <a:ext cx="1902427" cy="1341767"/>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a:extLst/>
        </p:spPr>
      </p:pic>
      <p:pic>
        <p:nvPicPr>
          <p:cNvPr id="12" name="Picture 35" descr="Picture 5.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41067" y="3501041"/>
            <a:ext cx="2173357" cy="1462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sp>
        <p:nvSpPr>
          <p:cNvPr id="14" name="Rectangle 13"/>
          <p:cNvSpPr/>
          <p:nvPr/>
        </p:nvSpPr>
        <p:spPr>
          <a:xfrm>
            <a:off x="6531644" y="6527137"/>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54334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752304" y="179399"/>
            <a:ext cx="7924693" cy="827087"/>
          </a:xfrm>
          <a:prstGeom prst="rect">
            <a:avLst/>
          </a:prstGeom>
          <a:noFill/>
          <a:ln w="12700">
            <a:noFill/>
            <a:miter lim="800000"/>
            <a:headEnd/>
            <a:tailEnd/>
          </a:ln>
        </p:spPr>
        <p:txBody>
          <a:bodyPr lIns="90269" tIns="44342" rIns="90269" bIns="44342" anchor="ctr">
            <a:prstTxWarp prst="textNoShape">
              <a:avLst/>
            </a:prstTxWarp>
          </a:bodyPr>
          <a:lstStyle/>
          <a:p>
            <a:pPr algn="ctr"/>
            <a:endParaRPr lang="en-US" sz="4000" dirty="0">
              <a:solidFill>
                <a:schemeClr val="accent6"/>
              </a:solidFill>
            </a:endParaRPr>
          </a:p>
        </p:txBody>
      </p:sp>
      <p:sp>
        <p:nvSpPr>
          <p:cNvPr id="27651" name="Rectangle 2"/>
          <p:cNvSpPr>
            <a:spLocks noChangeArrowheads="1"/>
          </p:cNvSpPr>
          <p:nvPr/>
        </p:nvSpPr>
        <p:spPr bwMode="auto">
          <a:xfrm>
            <a:off x="136717" y="1087118"/>
            <a:ext cx="4469154" cy="5502824"/>
          </a:xfrm>
          <a:prstGeom prst="rect">
            <a:avLst/>
          </a:prstGeom>
          <a:solidFill>
            <a:srgbClr val="FFFFFF"/>
          </a:solidFill>
          <a:ln w="9525">
            <a:solidFill>
              <a:srgbClr val="FFFFFF"/>
            </a:solidFill>
            <a:miter lim="800000"/>
            <a:headEnd/>
            <a:tailEnd/>
          </a:ln>
        </p:spPr>
        <p:txBody>
          <a:bodyPr wrap="square" lIns="91219" tIns="45610" rIns="91219" bIns="45610">
            <a:prstTxWarp prst="textNoShape">
              <a:avLst/>
            </a:prstTxWarp>
            <a:spAutoFit/>
          </a:bodyPr>
          <a:lstStyle/>
          <a:p>
            <a:pPr>
              <a:spcBef>
                <a:spcPct val="20000"/>
              </a:spcBef>
              <a:spcAft>
                <a:spcPts val="1200"/>
              </a:spcAft>
            </a:pPr>
            <a:r>
              <a:rPr lang="en-GB" dirty="0" smtClean="0">
                <a:latin typeface="Wingdings"/>
                <a:ea typeface="Wingdings"/>
                <a:cs typeface="Wingdings"/>
                <a:sym typeface="Wingdings"/>
              </a:rPr>
              <a:t></a:t>
            </a:r>
            <a:r>
              <a:rPr lang="en-GB" dirty="0" smtClean="0"/>
              <a:t> </a:t>
            </a:r>
            <a:r>
              <a:rPr lang="en-GB" dirty="0"/>
              <a:t>Supports work of 9 collaborative projects (astrophysics to climate, geology, environment, life </a:t>
            </a:r>
            <a:r>
              <a:rPr lang="en-GB" dirty="0" err="1"/>
              <a:t>etc</a:t>
            </a:r>
            <a:r>
              <a:rPr lang="en-GB" dirty="0"/>
              <a:t>), 20 institutions, &gt; 70 scientists and students. </a:t>
            </a:r>
            <a:endParaRPr lang="en-GB" dirty="0" smtClean="0"/>
          </a:p>
          <a:p>
            <a:pPr>
              <a:spcBef>
                <a:spcPct val="20000"/>
              </a:spcBef>
              <a:spcAft>
                <a:spcPts val="1200"/>
              </a:spcAft>
              <a:buFont typeface="Arial"/>
              <a:buChar char="•"/>
            </a:pPr>
            <a:r>
              <a:rPr lang="en-GB" b="0" dirty="0" smtClean="0"/>
              <a:t> Facility funded and operated by the </a:t>
            </a:r>
            <a:r>
              <a:rPr lang="en-GB" b="0" dirty="0"/>
              <a:t>Science and Technology Facilities Council (</a:t>
            </a:r>
            <a:r>
              <a:rPr lang="en-GB" b="0" dirty="0" smtClean="0"/>
              <a:t>STFC) in partnership with CPL/ICL.</a:t>
            </a:r>
          </a:p>
          <a:p>
            <a:pPr>
              <a:spcBef>
                <a:spcPct val="20000"/>
              </a:spcBef>
              <a:spcAft>
                <a:spcPts val="1200"/>
              </a:spcAft>
              <a:buFont typeface="Arial"/>
              <a:buChar char="•"/>
            </a:pPr>
            <a:r>
              <a:rPr lang="en-GB" b="0" dirty="0" smtClean="0"/>
              <a:t> Operations, H&amp;S &amp; science programme managed by 4(</a:t>
            </a:r>
            <a:r>
              <a:rPr lang="en-GB" b="0" dirty="0" smtClean="0"/>
              <a:t>+4) </a:t>
            </a:r>
            <a:r>
              <a:rPr lang="en-GB" b="0" dirty="0" smtClean="0"/>
              <a:t>onsite staff and supported by Rutherford Appleton Lab (PPD).</a:t>
            </a:r>
          </a:p>
          <a:p>
            <a:pPr>
              <a:spcBef>
                <a:spcPct val="20000"/>
              </a:spcBef>
              <a:spcAft>
                <a:spcPts val="1200"/>
              </a:spcAft>
              <a:buFont typeface="Arial"/>
              <a:buChar char="•"/>
            </a:pPr>
            <a:r>
              <a:rPr lang="en-GB" b="0" dirty="0" smtClean="0"/>
              <a:t> CPL / ICL </a:t>
            </a:r>
            <a:r>
              <a:rPr lang="en-GB" b="0" dirty="0"/>
              <a:t>provide </a:t>
            </a:r>
            <a:r>
              <a:rPr lang="en-GB" b="0" dirty="0" smtClean="0"/>
              <a:t>wide-ranging </a:t>
            </a:r>
            <a:r>
              <a:rPr lang="en-GB" b="0" dirty="0"/>
              <a:t>operational </a:t>
            </a:r>
            <a:r>
              <a:rPr lang="en-GB" b="0" dirty="0" smtClean="0"/>
              <a:t>&amp; higher level support.</a:t>
            </a:r>
          </a:p>
          <a:p>
            <a:pPr algn="r">
              <a:spcBef>
                <a:spcPct val="20000"/>
              </a:spcBef>
              <a:spcAft>
                <a:spcPts val="1200"/>
              </a:spcAft>
            </a:pPr>
            <a:r>
              <a:rPr lang="en-GB" dirty="0" smtClean="0"/>
              <a:t>                               	</a:t>
            </a:r>
          </a:p>
          <a:p>
            <a:pPr algn="r">
              <a:spcBef>
                <a:spcPct val="20000"/>
              </a:spcBef>
              <a:spcAft>
                <a:spcPts val="1200"/>
              </a:spcAft>
            </a:pPr>
            <a:endParaRPr lang="en-GB" b="0" dirty="0"/>
          </a:p>
          <a:p>
            <a:pPr algn="r">
              <a:spcBef>
                <a:spcPct val="20000"/>
              </a:spcBef>
              <a:spcAft>
                <a:spcPts val="1200"/>
              </a:spcAft>
            </a:pPr>
            <a:endParaRPr lang="en-GB" b="0" dirty="0"/>
          </a:p>
        </p:txBody>
      </p:sp>
      <p:sp>
        <p:nvSpPr>
          <p:cNvPr id="27652" name="Rectangle 6"/>
          <p:cNvSpPr>
            <a:spLocks noChangeArrowheads="1"/>
          </p:cNvSpPr>
          <p:nvPr/>
        </p:nvSpPr>
        <p:spPr bwMode="auto">
          <a:xfrm>
            <a:off x="1052692" y="138219"/>
            <a:ext cx="7924693" cy="827087"/>
          </a:xfrm>
          <a:prstGeom prst="rect">
            <a:avLst/>
          </a:prstGeom>
          <a:noFill/>
          <a:ln w="12700">
            <a:noFill/>
            <a:miter lim="800000"/>
            <a:headEnd/>
            <a:tailEnd/>
          </a:ln>
        </p:spPr>
        <p:txBody>
          <a:bodyPr lIns="90269" tIns="44342" rIns="90269" bIns="44342" anchor="ctr">
            <a:prstTxWarp prst="textNoShape">
              <a:avLst/>
            </a:prstTxWarp>
          </a:bodyPr>
          <a:lstStyle/>
          <a:p>
            <a:pPr algn="ctr"/>
            <a:r>
              <a:rPr lang="en-GB" sz="4000" b="1" dirty="0" smtClean="0">
                <a:solidFill>
                  <a:srgbClr val="2D2D8A"/>
                </a:solidFill>
                <a:latin typeface="Arial"/>
                <a:ea typeface="Arial" charset="0"/>
                <a:cs typeface="Arial"/>
              </a:rPr>
              <a:t>Boulby Facility Details…</a:t>
            </a:r>
            <a:endParaRPr lang="en-GB" sz="4000" b="1" dirty="0">
              <a:solidFill>
                <a:srgbClr val="2D2D8A"/>
              </a:solidFill>
              <a:latin typeface="Arial"/>
              <a:ea typeface="Arial" charset="0"/>
              <a:cs typeface="Arial"/>
            </a:endParaRPr>
          </a:p>
        </p:txBody>
      </p:sp>
      <p:pic>
        <p:nvPicPr>
          <p:cNvPr id="27654" name="Picture 12" descr="Picture 1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4401" y="4517652"/>
            <a:ext cx="1655852" cy="1853891"/>
          </a:xfrm>
          <a:prstGeom prst="rect">
            <a:avLst/>
          </a:prstGeom>
          <a:ln>
            <a:noFill/>
          </a:ln>
          <a:effectLst>
            <a:outerShdw blurRad="292100" dist="139700" dir="2700000" algn="tl" rotWithShape="0">
              <a:srgbClr val="333333">
                <a:alpha val="65000"/>
              </a:srgbClr>
            </a:outerShdw>
          </a:effectLst>
        </p:spPr>
      </p:pic>
      <p:pic>
        <p:nvPicPr>
          <p:cNvPr id="27655" name="Picture 16"/>
          <p:cNvPicPr>
            <a:picLocks noChangeArrowheads="1"/>
          </p:cNvPicPr>
          <p:nvPr/>
        </p:nvPicPr>
        <p:blipFill>
          <a:blip r:embed="rId4"/>
          <a:srcRect/>
          <a:stretch>
            <a:fillRect/>
          </a:stretch>
        </p:blipFill>
        <p:spPr bwMode="auto">
          <a:xfrm>
            <a:off x="3581414" y="3352800"/>
            <a:ext cx="0" cy="0"/>
          </a:xfrm>
          <a:prstGeom prst="rect">
            <a:avLst/>
          </a:prstGeom>
          <a:noFill/>
          <a:ln w="3175">
            <a:solidFill>
              <a:schemeClr val="tx1"/>
            </a:solidFill>
            <a:miter lim="800000"/>
            <a:headEnd/>
            <a:tailEnd/>
          </a:ln>
        </p:spPr>
      </p:pic>
      <p:pic>
        <p:nvPicPr>
          <p:cNvPr id="27656" name="Picture 1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6729" y="5008032"/>
            <a:ext cx="1919004" cy="144356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7657" name="Picture 19"/>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108053" y="2844797"/>
            <a:ext cx="1873578" cy="122362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7658" name="Picture 9" descr="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9501" y="1109668"/>
            <a:ext cx="1206389" cy="973129"/>
          </a:xfrm>
          <a:prstGeom prst="rect">
            <a:avLst/>
          </a:prstGeom>
          <a:ln>
            <a:noFill/>
          </a:ln>
          <a:effectLst>
            <a:outerShdw blurRad="292100" dist="139700" dir="2700000" algn="tl" rotWithShape="0">
              <a:srgbClr val="333333">
                <a:alpha val="65000"/>
              </a:srgbClr>
            </a:outerShdw>
          </a:effectLst>
        </p:spPr>
      </p:pic>
      <p:pic>
        <p:nvPicPr>
          <p:cNvPr id="27659" name="Picture 8" descr="Picture 10.png"/>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808598" y="3132666"/>
            <a:ext cx="1950041" cy="13546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40" descr="http://www.ccp4.ac.uk/images/stfc.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6793" y="5333999"/>
            <a:ext cx="2219158" cy="745069"/>
          </a:xfrm>
          <a:prstGeom prst="roundRect">
            <a:avLst>
              <a:gd name="adj" fmla="val 8594"/>
            </a:avLst>
          </a:prstGeom>
          <a:solidFill>
            <a:srgbClr val="FFFFFF">
              <a:shade val="85000"/>
            </a:srgbClr>
          </a:solidFill>
          <a:ln>
            <a:solidFill>
              <a:srgbClr val="A6A6A6"/>
            </a:solidFill>
          </a:ln>
          <a:effectLst/>
        </p:spPr>
      </p:pic>
      <p:pic>
        <p:nvPicPr>
          <p:cNvPr id="15" name="Picture 9" descr="Screen Shot 2013-07-24 at 09.28.11.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2819" y="92636"/>
            <a:ext cx="1378915" cy="9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creen Shot 2015-03-04 at 17.35.00.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19869" y="6162007"/>
            <a:ext cx="2319866" cy="567417"/>
          </a:xfrm>
          <a:prstGeom prst="roundRect">
            <a:avLst>
              <a:gd name="adj" fmla="val 8594"/>
            </a:avLst>
          </a:prstGeom>
          <a:solidFill>
            <a:srgbClr val="FFFFFF">
              <a:shade val="85000"/>
            </a:srgbClr>
          </a:solidFill>
          <a:ln>
            <a:solidFill>
              <a:srgbClr val="A6A6A6"/>
            </a:solidFill>
          </a:ln>
          <a:effectLst/>
        </p:spPr>
      </p:pic>
      <p:sp>
        <p:nvSpPr>
          <p:cNvPr id="2" name="Rectangle 1"/>
          <p:cNvSpPr/>
          <p:nvPr/>
        </p:nvSpPr>
        <p:spPr>
          <a:xfrm>
            <a:off x="2658533" y="4982394"/>
            <a:ext cx="2048944" cy="1015663"/>
          </a:xfrm>
          <a:prstGeom prst="rect">
            <a:avLst/>
          </a:prstGeom>
          <a:solidFill>
            <a:schemeClr val="bg1">
              <a:lumMod val="85000"/>
            </a:schemeClr>
          </a:solidFill>
        </p:spPr>
        <p:txBody>
          <a:bodyPr wrap="square">
            <a:spAutoFit/>
          </a:bodyPr>
          <a:lstStyle/>
          <a:p>
            <a:pPr algn="r">
              <a:spcBef>
                <a:spcPct val="20000"/>
              </a:spcBef>
              <a:spcAft>
                <a:spcPts val="1200"/>
              </a:spcAft>
            </a:pPr>
            <a:r>
              <a:rPr lang="en-GB" sz="2000" b="1" dirty="0" smtClean="0">
                <a:solidFill>
                  <a:srgbClr val="800000"/>
                </a:solidFill>
              </a:rPr>
              <a:t>‘A hole in the ground does not make a facility’</a:t>
            </a:r>
            <a:endParaRPr lang="en-GB" sz="2000" b="1" dirty="0">
              <a:solidFill>
                <a:srgbClr val="800000"/>
              </a:solidFill>
            </a:endParaRPr>
          </a:p>
        </p:txBody>
      </p:sp>
      <p:sp>
        <p:nvSpPr>
          <p:cNvPr id="3" name="Rectangle 2"/>
          <p:cNvSpPr/>
          <p:nvPr/>
        </p:nvSpPr>
        <p:spPr>
          <a:xfrm>
            <a:off x="4453469" y="6421723"/>
            <a:ext cx="4572000" cy="307777"/>
          </a:xfrm>
          <a:prstGeom prst="rect">
            <a:avLst/>
          </a:prstGeom>
        </p:spPr>
        <p:txBody>
          <a:bodyPr>
            <a:spAutoFit/>
          </a:bodyPr>
          <a:lstStyle/>
          <a:p>
            <a:pPr algn="r">
              <a:spcBef>
                <a:spcPct val="20000"/>
              </a:spcBef>
              <a:spcAft>
                <a:spcPts val="1200"/>
              </a:spcAft>
            </a:pPr>
            <a:r>
              <a:rPr lang="en-GB" sz="1400" dirty="0" smtClean="0"/>
              <a:t>Project tracking, H&amp;S</a:t>
            </a:r>
            <a:endParaRPr lang="en-GB" sz="1400" dirty="0"/>
          </a:p>
        </p:txBody>
      </p:sp>
      <p:sp>
        <p:nvSpPr>
          <p:cNvPr id="18" name="Rectangle 17"/>
          <p:cNvSpPr/>
          <p:nvPr/>
        </p:nvSpPr>
        <p:spPr>
          <a:xfrm>
            <a:off x="2489201" y="6454802"/>
            <a:ext cx="4572000" cy="307777"/>
          </a:xfrm>
          <a:prstGeom prst="rect">
            <a:avLst/>
          </a:prstGeom>
        </p:spPr>
        <p:txBody>
          <a:bodyPr>
            <a:spAutoFit/>
          </a:bodyPr>
          <a:lstStyle/>
          <a:p>
            <a:pPr algn="r">
              <a:spcBef>
                <a:spcPct val="20000"/>
              </a:spcBef>
              <a:spcAft>
                <a:spcPts val="1200"/>
              </a:spcAft>
            </a:pPr>
            <a:r>
              <a:rPr lang="en-GB" sz="1400" dirty="0" smtClean="0"/>
              <a:t>Materials transport</a:t>
            </a:r>
            <a:endParaRPr lang="en-GB" sz="1400" dirty="0"/>
          </a:p>
        </p:txBody>
      </p:sp>
      <p:sp>
        <p:nvSpPr>
          <p:cNvPr id="19" name="Rectangle 18"/>
          <p:cNvSpPr/>
          <p:nvPr/>
        </p:nvSpPr>
        <p:spPr>
          <a:xfrm>
            <a:off x="4487335" y="4050269"/>
            <a:ext cx="4572000" cy="307777"/>
          </a:xfrm>
          <a:prstGeom prst="rect">
            <a:avLst/>
          </a:prstGeom>
        </p:spPr>
        <p:txBody>
          <a:bodyPr>
            <a:spAutoFit/>
          </a:bodyPr>
          <a:lstStyle/>
          <a:p>
            <a:pPr algn="r">
              <a:spcBef>
                <a:spcPct val="20000"/>
              </a:spcBef>
              <a:spcAft>
                <a:spcPts val="1200"/>
              </a:spcAft>
            </a:pPr>
            <a:r>
              <a:rPr lang="en-GB" sz="1400" dirty="0" smtClean="0"/>
              <a:t>H&amp;S, medical support</a:t>
            </a:r>
            <a:endParaRPr lang="en-GB" sz="1400" dirty="0"/>
          </a:p>
        </p:txBody>
      </p:sp>
      <p:sp>
        <p:nvSpPr>
          <p:cNvPr id="20" name="Rectangle 19"/>
          <p:cNvSpPr/>
          <p:nvPr/>
        </p:nvSpPr>
        <p:spPr>
          <a:xfrm>
            <a:off x="7264399" y="2102934"/>
            <a:ext cx="1676399" cy="523220"/>
          </a:xfrm>
          <a:prstGeom prst="rect">
            <a:avLst/>
          </a:prstGeom>
        </p:spPr>
        <p:txBody>
          <a:bodyPr wrap="square">
            <a:spAutoFit/>
          </a:bodyPr>
          <a:lstStyle/>
          <a:p>
            <a:pPr algn="r">
              <a:spcBef>
                <a:spcPct val="20000"/>
              </a:spcBef>
              <a:spcAft>
                <a:spcPts val="1200"/>
              </a:spcAft>
            </a:pPr>
            <a:r>
              <a:rPr lang="en-GB" sz="1400" dirty="0"/>
              <a:t>E</a:t>
            </a:r>
            <a:r>
              <a:rPr lang="en-GB" sz="1400" dirty="0" smtClean="0"/>
              <a:t>nvironment monitoring</a:t>
            </a:r>
            <a:endParaRPr lang="en-GB" sz="1400" dirty="0"/>
          </a:p>
        </p:txBody>
      </p:sp>
      <p:sp>
        <p:nvSpPr>
          <p:cNvPr id="4" name="Rectangle 3"/>
          <p:cNvSpPr/>
          <p:nvPr/>
        </p:nvSpPr>
        <p:spPr>
          <a:xfrm>
            <a:off x="4844204" y="4514333"/>
            <a:ext cx="2025264" cy="307777"/>
          </a:xfrm>
          <a:prstGeom prst="rect">
            <a:avLst/>
          </a:prstGeom>
        </p:spPr>
        <p:txBody>
          <a:bodyPr wrap="none">
            <a:spAutoFit/>
          </a:bodyPr>
          <a:lstStyle/>
          <a:p>
            <a:r>
              <a:rPr lang="en-GB" sz="1400" dirty="0" smtClean="0"/>
              <a:t>User and science support</a:t>
            </a:r>
            <a:endParaRPr lang="en-US" sz="1400" dirty="0"/>
          </a:p>
        </p:txBody>
      </p:sp>
      <p:pic>
        <p:nvPicPr>
          <p:cNvPr id="22" name="Picture 21" descr="Screen Shot 2015-05-13 at 17.08.24.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59866" y="1132413"/>
            <a:ext cx="2184796" cy="1509186"/>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23" name="Rectangle 22"/>
          <p:cNvSpPr/>
          <p:nvPr/>
        </p:nvSpPr>
        <p:spPr>
          <a:xfrm>
            <a:off x="4842936" y="2661734"/>
            <a:ext cx="2133600" cy="307777"/>
          </a:xfrm>
          <a:prstGeom prst="rect">
            <a:avLst/>
          </a:prstGeom>
        </p:spPr>
        <p:txBody>
          <a:bodyPr wrap="square">
            <a:spAutoFit/>
          </a:bodyPr>
          <a:lstStyle/>
          <a:p>
            <a:pPr>
              <a:spcBef>
                <a:spcPct val="20000"/>
              </a:spcBef>
              <a:spcAft>
                <a:spcPts val="1200"/>
              </a:spcAft>
            </a:pPr>
            <a:r>
              <a:rPr lang="en-GB" sz="1400" dirty="0" smtClean="0"/>
              <a:t>Management</a:t>
            </a:r>
            <a:endParaRPr lang="en-GB" sz="1400" dirty="0"/>
          </a:p>
        </p:txBody>
      </p:sp>
      <p:sp>
        <p:nvSpPr>
          <p:cNvPr id="24" name="Rectangle 23"/>
          <p:cNvSpPr/>
          <p:nvPr/>
        </p:nvSpPr>
        <p:spPr>
          <a:xfrm>
            <a:off x="113914" y="6357804"/>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1323126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ChangeArrowheads="1"/>
          </p:cNvSpPr>
          <p:nvPr/>
        </p:nvSpPr>
        <p:spPr bwMode="auto">
          <a:xfrm>
            <a:off x="752304" y="179397"/>
            <a:ext cx="7924693" cy="827087"/>
          </a:xfrm>
          <a:prstGeom prst="rect">
            <a:avLst/>
          </a:prstGeom>
          <a:noFill/>
          <a:ln w="12700">
            <a:noFill/>
            <a:miter lim="800000"/>
            <a:headEnd/>
            <a:tailEnd/>
          </a:ln>
        </p:spPr>
        <p:txBody>
          <a:bodyPr lIns="90268" tIns="44341" rIns="90268" bIns="44341" anchor="ctr">
            <a:prstTxWarp prst="textNoShape">
              <a:avLst/>
            </a:prstTxWarp>
          </a:bodyPr>
          <a:lstStyle/>
          <a:p>
            <a:pPr algn="ctr"/>
            <a:endParaRPr lang="en-US" sz="4000" dirty="0">
              <a:solidFill>
                <a:schemeClr val="accent2"/>
              </a:solidFill>
            </a:endParaRPr>
          </a:p>
        </p:txBody>
      </p:sp>
      <p:sp>
        <p:nvSpPr>
          <p:cNvPr id="10" name="Title 1"/>
          <p:cNvSpPr txBox="1">
            <a:spLocks/>
          </p:cNvSpPr>
          <p:nvPr/>
        </p:nvSpPr>
        <p:spPr bwMode="auto">
          <a:xfrm>
            <a:off x="1794933" y="182713"/>
            <a:ext cx="6891874" cy="1143000"/>
          </a:xfrm>
          <a:prstGeom prst="rect">
            <a:avLst/>
          </a:prstGeom>
          <a:noFill/>
          <a:ln>
            <a:miter lim="800000"/>
            <a:headEnd/>
            <a:tailEnd/>
          </a:ln>
        </p:spPr>
        <p:txBody>
          <a:bodyPr lIns="91218" tIns="45609" rIns="91218" bIns="45609">
            <a:prstTxWarp prst="textNoShape">
              <a:avLst/>
            </a:prstTxWarp>
          </a:bodyPr>
          <a:lstStyle/>
          <a:p>
            <a:pPr algn="r">
              <a:defRPr/>
            </a:pPr>
            <a:r>
              <a:rPr lang="en-US" sz="3600" b="1" kern="0" dirty="0" smtClean="0">
                <a:solidFill>
                  <a:srgbClr val="2D2D8A"/>
                </a:solidFill>
                <a:latin typeface="Arial" charset="0"/>
                <a:ea typeface="ＭＳ Ｐゴシック" charset="-128"/>
                <a:cs typeface="ＭＳ Ｐゴシック" charset="-128"/>
              </a:rPr>
              <a:t>World Deep Underground Science Labs</a:t>
            </a:r>
            <a:endParaRPr lang="en-US" sz="3600" b="1" kern="0" dirty="0">
              <a:solidFill>
                <a:srgbClr val="2D2D8A"/>
              </a:solidFill>
              <a:latin typeface="Arial" charset="0"/>
              <a:ea typeface="ＭＳ Ｐゴシック" charset="-128"/>
              <a:cs typeface="ＭＳ Ｐゴシック" charset="-128"/>
            </a:endParaRPr>
          </a:p>
        </p:txBody>
      </p:sp>
      <p:sp>
        <p:nvSpPr>
          <p:cNvPr id="3" name="TextBox 2"/>
          <p:cNvSpPr txBox="1"/>
          <p:nvPr/>
        </p:nvSpPr>
        <p:spPr>
          <a:xfrm>
            <a:off x="254001" y="1441056"/>
            <a:ext cx="3877731" cy="1569658"/>
          </a:xfrm>
          <a:prstGeom prst="rect">
            <a:avLst/>
          </a:prstGeom>
          <a:noFill/>
        </p:spPr>
        <p:txBody>
          <a:bodyPr wrap="square" lIns="91439" tIns="45719" rIns="91439" bIns="45719" rtlCol="0">
            <a:spAutoFit/>
          </a:bodyPr>
          <a:lstStyle/>
          <a:p>
            <a:r>
              <a:rPr lang="en-US" sz="2400" dirty="0"/>
              <a:t>O</a:t>
            </a:r>
            <a:r>
              <a:rPr lang="en-US" sz="2400" dirty="0" smtClean="0"/>
              <a:t>verview </a:t>
            </a:r>
            <a:r>
              <a:rPr lang="en-US" sz="2400" dirty="0"/>
              <a:t>of status &amp; future plans </a:t>
            </a:r>
            <a:r>
              <a:rPr lang="en-US" sz="2400" dirty="0" smtClean="0"/>
              <a:t>of (some of) </a:t>
            </a:r>
            <a:r>
              <a:rPr lang="en-US" sz="2400" dirty="0"/>
              <a:t>the world’s underground facilities…</a:t>
            </a:r>
          </a:p>
          <a:p>
            <a:endParaRPr lang="en-US" sz="2400" dirty="0"/>
          </a:p>
        </p:txBody>
      </p:sp>
      <p:sp>
        <p:nvSpPr>
          <p:cNvPr id="21" name="TextBox 20"/>
          <p:cNvSpPr txBox="1"/>
          <p:nvPr/>
        </p:nvSpPr>
        <p:spPr>
          <a:xfrm>
            <a:off x="4419211" y="1473200"/>
            <a:ext cx="2726267" cy="4205765"/>
          </a:xfrm>
          <a:prstGeom prst="rect">
            <a:avLst/>
          </a:prstGeom>
          <a:noFill/>
        </p:spPr>
        <p:txBody>
          <a:bodyPr wrap="square" lIns="91439" tIns="45719" rIns="91439" bIns="45719" rtlCol="0">
            <a:spAutoFit/>
          </a:bodyPr>
          <a:lstStyle/>
          <a:p>
            <a:r>
              <a:rPr lang="en-US" sz="2400" b="1" dirty="0"/>
              <a:t>Europe</a:t>
            </a:r>
          </a:p>
          <a:p>
            <a:pPr marL="342896" indent="-342896">
              <a:buFontTx/>
              <a:buChar char="-"/>
            </a:pPr>
            <a:r>
              <a:rPr lang="en-US" sz="2400" dirty="0"/>
              <a:t>Gran </a:t>
            </a:r>
            <a:r>
              <a:rPr lang="en-US" sz="2400" dirty="0" err="1"/>
              <a:t>Sasso</a:t>
            </a:r>
            <a:endParaRPr lang="en-US" sz="2400" dirty="0"/>
          </a:p>
          <a:p>
            <a:pPr marL="342896" indent="-342896">
              <a:buFontTx/>
              <a:buChar char="-"/>
            </a:pPr>
            <a:r>
              <a:rPr lang="en-US" sz="2400" dirty="0" err="1"/>
              <a:t>Modane</a:t>
            </a:r>
            <a:endParaRPr lang="en-US" sz="2400" dirty="0"/>
          </a:p>
          <a:p>
            <a:pPr marL="342896" indent="-342896">
              <a:buFontTx/>
              <a:buChar char="-"/>
            </a:pPr>
            <a:r>
              <a:rPr lang="en-US" sz="2400" dirty="0" err="1"/>
              <a:t>Canfranc</a:t>
            </a:r>
            <a:endParaRPr lang="en-US" sz="2400" dirty="0"/>
          </a:p>
          <a:p>
            <a:pPr marL="342896" indent="-342896">
              <a:buFontTx/>
              <a:buChar char="-"/>
            </a:pPr>
            <a:r>
              <a:rPr lang="en-US" sz="2400" dirty="0" err="1"/>
              <a:t>Boulby</a:t>
            </a:r>
            <a:endParaRPr lang="en-US" sz="2400" dirty="0"/>
          </a:p>
          <a:p>
            <a:endParaRPr lang="en-US" sz="2400" dirty="0"/>
          </a:p>
          <a:p>
            <a:r>
              <a:rPr lang="en-US" sz="2400" b="1" dirty="0"/>
              <a:t>North America</a:t>
            </a:r>
          </a:p>
          <a:p>
            <a:pPr marL="342896" indent="-342896">
              <a:buFontTx/>
              <a:buChar char="-"/>
            </a:pPr>
            <a:r>
              <a:rPr lang="en-US" sz="2400" dirty="0"/>
              <a:t>SNOLAB</a:t>
            </a:r>
          </a:p>
          <a:p>
            <a:pPr marL="342896" indent="-342896">
              <a:buFontTx/>
              <a:buChar char="-"/>
            </a:pPr>
            <a:r>
              <a:rPr lang="en-US" sz="2400" dirty="0"/>
              <a:t>SURF</a:t>
            </a:r>
          </a:p>
          <a:p>
            <a:pPr marL="342896" indent="-342896">
              <a:buFontTx/>
              <a:buChar char="-"/>
            </a:pPr>
            <a:r>
              <a:rPr lang="en-US" sz="2400" dirty="0"/>
              <a:t>Soudan</a:t>
            </a:r>
          </a:p>
          <a:p>
            <a:pPr marL="342896" indent="-342896">
              <a:buFontTx/>
              <a:buChar char="-"/>
            </a:pPr>
            <a:r>
              <a:rPr lang="en-US" sz="2400" dirty="0"/>
              <a:t>WIPP</a:t>
            </a:r>
          </a:p>
        </p:txBody>
      </p:sp>
      <p:sp>
        <p:nvSpPr>
          <p:cNvPr id="5" name="Rectangle 4"/>
          <p:cNvSpPr/>
          <p:nvPr/>
        </p:nvSpPr>
        <p:spPr>
          <a:xfrm>
            <a:off x="6808718" y="1482293"/>
            <a:ext cx="2133600" cy="3785650"/>
          </a:xfrm>
          <a:prstGeom prst="rect">
            <a:avLst/>
          </a:prstGeom>
        </p:spPr>
        <p:txBody>
          <a:bodyPr wrap="square" lIns="91439" tIns="45719" rIns="91439" bIns="45719">
            <a:spAutoFit/>
          </a:bodyPr>
          <a:lstStyle/>
          <a:p>
            <a:r>
              <a:rPr lang="en-US" sz="2400" b="1" dirty="0"/>
              <a:t>Asia</a:t>
            </a:r>
          </a:p>
          <a:p>
            <a:pPr marL="342896" indent="-342896">
              <a:buFontTx/>
              <a:buChar char="-"/>
            </a:pPr>
            <a:r>
              <a:rPr lang="en-US" sz="2400" dirty="0" err="1" smtClean="0"/>
              <a:t>Kamioka</a:t>
            </a:r>
            <a:endParaRPr lang="en-US" sz="2400" dirty="0" smtClean="0"/>
          </a:p>
          <a:p>
            <a:pPr marL="342896" indent="-342896">
              <a:buFontTx/>
              <a:buChar char="-"/>
            </a:pPr>
            <a:r>
              <a:rPr lang="en-US" sz="2400" dirty="0" err="1" smtClean="0"/>
              <a:t>Jinping</a:t>
            </a:r>
            <a:endParaRPr lang="en-US" sz="2400" dirty="0"/>
          </a:p>
          <a:p>
            <a:pPr marL="342896" indent="-342896">
              <a:buFontTx/>
              <a:buChar char="-"/>
            </a:pPr>
            <a:r>
              <a:rPr lang="en-US" sz="2400" dirty="0" err="1"/>
              <a:t>Yangyang</a:t>
            </a:r>
            <a:endParaRPr lang="en-US" sz="2400" dirty="0"/>
          </a:p>
          <a:p>
            <a:pPr marL="342896" indent="-342896">
              <a:buFontTx/>
              <a:buChar char="-"/>
            </a:pPr>
            <a:r>
              <a:rPr lang="en-US" sz="2400" dirty="0" err="1" smtClean="0"/>
              <a:t>Ino</a:t>
            </a:r>
            <a:endParaRPr lang="en-US" sz="2400" dirty="0"/>
          </a:p>
          <a:p>
            <a:endParaRPr lang="en-US" sz="2400" dirty="0"/>
          </a:p>
          <a:p>
            <a:r>
              <a:rPr lang="en-US" sz="2400" b="1" dirty="0"/>
              <a:t>Southern Hemisphere</a:t>
            </a:r>
          </a:p>
          <a:p>
            <a:pPr marL="342896" indent="-342896">
              <a:buFontTx/>
              <a:buChar char="-"/>
            </a:pPr>
            <a:r>
              <a:rPr lang="en-US" sz="2400" dirty="0"/>
              <a:t>Andes</a:t>
            </a:r>
          </a:p>
          <a:p>
            <a:pPr marL="342896" indent="-342896">
              <a:buFontTx/>
              <a:buChar char="-"/>
            </a:pPr>
            <a:r>
              <a:rPr lang="en-US" sz="2400" dirty="0" err="1"/>
              <a:t>Stawell</a:t>
            </a:r>
            <a:endParaRPr lang="en-US" sz="2400" dirty="0"/>
          </a:p>
        </p:txBody>
      </p:sp>
      <p:pic>
        <p:nvPicPr>
          <p:cNvPr id="7" name="droppedImage.pdf"/>
          <p:cNvPicPr/>
          <p:nvPr/>
        </p:nvPicPr>
        <p:blipFill>
          <a:blip r:embed="rId3" cstate="screen">
            <a:extLst>
              <a:ext uri="{28A0092B-C50C-407E-A947-70E740481C1C}">
                <a14:useLocalDpi xmlns:a14="http://schemas.microsoft.com/office/drawing/2010/main"/>
              </a:ext>
            </a:extLst>
          </a:blip>
          <a:stretch>
            <a:fillRect/>
          </a:stretch>
        </p:blipFill>
        <p:spPr>
          <a:xfrm>
            <a:off x="291761" y="2861736"/>
            <a:ext cx="3806106" cy="2353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884257" y="5655586"/>
            <a:ext cx="7636748" cy="954107"/>
          </a:xfrm>
          <a:prstGeom prst="rect">
            <a:avLst/>
          </a:prstGeom>
        </p:spPr>
        <p:txBody>
          <a:bodyPr wrap="square">
            <a:spAutoFit/>
          </a:bodyPr>
          <a:lstStyle/>
          <a:p>
            <a:pPr algn="ctr"/>
            <a:r>
              <a:rPr lang="en-US" sz="2800" dirty="0" smtClean="0">
                <a:solidFill>
                  <a:srgbClr val="800000"/>
                </a:solidFill>
              </a:rPr>
              <a:t>Lots going on. Many and varied science projects and laboratories progressing and emerging.</a:t>
            </a:r>
            <a:endParaRPr lang="en-US" sz="2800" dirty="0">
              <a:solidFill>
                <a:srgbClr val="800000"/>
              </a:solidFill>
            </a:endParaRPr>
          </a:p>
        </p:txBody>
      </p:sp>
      <p:pic>
        <p:nvPicPr>
          <p:cNvPr id="9" name="Picture 9" descr="Screen Shot 2013-07-24 at 09.28.1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216" y="245034"/>
            <a:ext cx="1499381" cy="102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531644" y="6527137"/>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Tree>
    <p:extLst>
      <p:ext uri="{BB962C8B-B14F-4D97-AF65-F5344CB8AC3E}">
        <p14:creationId xmlns:p14="http://schemas.microsoft.com/office/powerpoint/2010/main" val="4034096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dirty="0"/>
          </a:p>
        </p:txBody>
      </p:sp>
      <p:pic>
        <p:nvPicPr>
          <p:cNvPr id="12" name="Picture 9" descr="Screen Shot 2013-07-24 at 09.28.1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554" y="92637"/>
            <a:ext cx="1228447" cy="84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3-10-08 at 13.54.2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6665" y="901712"/>
            <a:ext cx="2590333" cy="3097204"/>
          </a:xfrm>
          <a:prstGeom prst="rect">
            <a:avLst/>
          </a:prstGeom>
          <a:ln>
            <a:noFill/>
          </a:ln>
          <a:effectLst>
            <a:outerShdw blurRad="292100" dist="139700" dir="2700000" algn="tl" rotWithShape="0">
              <a:srgbClr val="333333">
                <a:alpha val="65000"/>
              </a:srgbClr>
            </a:outerShdw>
          </a:effectLst>
        </p:spPr>
      </p:pic>
      <p:pic>
        <p:nvPicPr>
          <p:cNvPr id="9" name="Picture 8" descr="Screen Shot 2013-10-08 at 14.00.2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9997" y="4117448"/>
            <a:ext cx="3216474" cy="248231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165815" y="4791123"/>
            <a:ext cx="1888165" cy="535530"/>
          </a:xfrm>
          <a:prstGeom prst="rect">
            <a:avLst/>
          </a:prstGeom>
        </p:spPr>
        <p:txBody>
          <a:bodyPr wrap="square" lIns="91439" tIns="45719" rIns="91439" bIns="45719">
            <a:spAutoFit/>
          </a:bodyPr>
          <a:lstStyle/>
          <a:p>
            <a:pPr algn="r"/>
            <a:r>
              <a:rPr lang="en-US" sz="1400" b="1" dirty="0"/>
              <a:t>Low ambient gamma backgrounds</a:t>
            </a:r>
          </a:p>
        </p:txBody>
      </p:sp>
      <p:sp>
        <p:nvSpPr>
          <p:cNvPr id="32" name="Rectangle 31"/>
          <p:cNvSpPr/>
          <p:nvPr/>
        </p:nvSpPr>
        <p:spPr>
          <a:xfrm>
            <a:off x="7115016" y="1184255"/>
            <a:ext cx="1138041" cy="461665"/>
          </a:xfrm>
          <a:prstGeom prst="rect">
            <a:avLst/>
          </a:prstGeom>
        </p:spPr>
        <p:txBody>
          <a:bodyPr wrap="square" lIns="91439" tIns="45719" rIns="91439" bIns="45719">
            <a:spAutoFit/>
          </a:bodyPr>
          <a:lstStyle/>
          <a:p>
            <a:pPr algn="r"/>
            <a:r>
              <a:rPr lang="en-US" sz="1200" b="1" dirty="0"/>
              <a:t>Muons vs. depth</a:t>
            </a:r>
          </a:p>
        </p:txBody>
      </p:sp>
      <p:sp>
        <p:nvSpPr>
          <p:cNvPr id="11" name="Rectangle 10"/>
          <p:cNvSpPr/>
          <p:nvPr/>
        </p:nvSpPr>
        <p:spPr>
          <a:xfrm>
            <a:off x="246591" y="4913257"/>
            <a:ext cx="5278742" cy="1598897"/>
          </a:xfrm>
          <a:prstGeom prst="rect">
            <a:avLst/>
          </a:prstGeom>
          <a:solidFill>
            <a:schemeClr val="bg1"/>
          </a:solidFill>
        </p:spPr>
        <p:txBody>
          <a:bodyPr wrap="square" lIns="91439" tIns="45719" rIns="91439" bIns="45719">
            <a:spAutoFit/>
          </a:bodyPr>
          <a:lstStyle/>
          <a:p>
            <a:pPr marL="285747" indent="-285747">
              <a:lnSpc>
                <a:spcPct val="130000"/>
              </a:lnSpc>
              <a:buFont typeface="Courier New"/>
              <a:buChar char="o"/>
            </a:pPr>
            <a:endParaRPr lang="en-US" sz="400" b="1" dirty="0"/>
          </a:p>
          <a:p>
            <a:pPr marL="285747" indent="-285747">
              <a:lnSpc>
                <a:spcPct val="130000"/>
              </a:lnSpc>
              <a:buFont typeface="Courier New"/>
              <a:buChar char="o"/>
            </a:pPr>
            <a:r>
              <a:rPr lang="en-US" b="1" u="sng" dirty="0" smtClean="0"/>
              <a:t>Low</a:t>
            </a:r>
            <a:r>
              <a:rPr lang="en-US" b="1" dirty="0" smtClean="0"/>
              <a:t> ambient gamma backgrounds</a:t>
            </a:r>
            <a:endParaRPr lang="en-US" b="1" u="sng" dirty="0" smtClean="0"/>
          </a:p>
          <a:p>
            <a:pPr marL="285747" indent="-285747">
              <a:lnSpc>
                <a:spcPct val="130000"/>
              </a:lnSpc>
              <a:buFont typeface="Courier New"/>
              <a:buChar char="o"/>
            </a:pPr>
            <a:r>
              <a:rPr lang="en-US" b="1" u="sng" dirty="0" smtClean="0"/>
              <a:t>VERY low</a:t>
            </a:r>
            <a:r>
              <a:rPr lang="en-US" b="1" dirty="0" smtClean="0"/>
              <a:t> ambient Radon background:</a:t>
            </a:r>
            <a:r>
              <a:rPr lang="en-US" b="1" dirty="0" smtClean="0">
                <a:solidFill>
                  <a:srgbClr val="FF0000"/>
                </a:solidFill>
              </a:rPr>
              <a:t>  </a:t>
            </a:r>
            <a:r>
              <a:rPr lang="en-US" b="1" u="sng" dirty="0" smtClean="0">
                <a:solidFill>
                  <a:srgbClr val="FF0000"/>
                </a:solidFill>
              </a:rPr>
              <a:t>&lt;3 </a:t>
            </a:r>
            <a:r>
              <a:rPr lang="en-US" b="1" u="sng" dirty="0" err="1" smtClean="0">
                <a:solidFill>
                  <a:srgbClr val="FF0000"/>
                </a:solidFill>
              </a:rPr>
              <a:t>Bq</a:t>
            </a:r>
            <a:r>
              <a:rPr lang="en-US" b="1" u="sng" dirty="0" smtClean="0">
                <a:solidFill>
                  <a:srgbClr val="FF0000"/>
                </a:solidFill>
              </a:rPr>
              <a:t>/m</a:t>
            </a:r>
            <a:r>
              <a:rPr lang="en-US" b="1" u="sng" baseline="30000" dirty="0" smtClean="0">
                <a:solidFill>
                  <a:srgbClr val="FF0000"/>
                </a:solidFill>
              </a:rPr>
              <a:t>3</a:t>
            </a:r>
            <a:r>
              <a:rPr lang="en-US" b="1" u="sng" dirty="0" smtClean="0">
                <a:solidFill>
                  <a:srgbClr val="FF0000"/>
                </a:solidFill>
              </a:rPr>
              <a:t> </a:t>
            </a:r>
          </a:p>
          <a:p>
            <a:pPr marL="285747" indent="-285747">
              <a:lnSpc>
                <a:spcPct val="130000"/>
              </a:lnSpc>
              <a:buFont typeface="Courier New"/>
              <a:buChar char="o"/>
            </a:pPr>
            <a:r>
              <a:rPr lang="en-US" b="1" dirty="0" smtClean="0"/>
              <a:t>Interesting geology, diverse science </a:t>
            </a:r>
            <a:r>
              <a:rPr lang="en-US" b="1" dirty="0" err="1" smtClean="0"/>
              <a:t>programme</a:t>
            </a:r>
            <a:endParaRPr lang="en-US" b="1" dirty="0" smtClean="0"/>
          </a:p>
          <a:p>
            <a:pPr marL="285747" indent="-285747">
              <a:lnSpc>
                <a:spcPct val="130000"/>
              </a:lnSpc>
              <a:buFont typeface="Courier New"/>
              <a:buChar char="o"/>
            </a:pPr>
            <a:r>
              <a:rPr lang="en-US" b="1" dirty="0" smtClean="0"/>
              <a:t>Operations well-supported by mine owners ICL</a:t>
            </a:r>
          </a:p>
        </p:txBody>
      </p:sp>
      <p:sp>
        <p:nvSpPr>
          <p:cNvPr id="13" name="Title 1"/>
          <p:cNvSpPr txBox="1">
            <a:spLocks/>
          </p:cNvSpPr>
          <p:nvPr/>
        </p:nvSpPr>
        <p:spPr bwMode="auto">
          <a:xfrm>
            <a:off x="948501" y="165780"/>
            <a:ext cx="8229121" cy="1143000"/>
          </a:xfrm>
          <a:prstGeom prst="rect">
            <a:avLst/>
          </a:prstGeom>
          <a:noFill/>
          <a:ln>
            <a:miter lim="800000"/>
            <a:headEnd/>
            <a:tailEnd/>
          </a:ln>
        </p:spPr>
        <p:txBody>
          <a:bodyPr lIns="91218" tIns="45609" rIns="91218" bIns="45609">
            <a:prstTxWarp prst="textNoShape">
              <a:avLst/>
            </a:prstTxWarp>
          </a:bodyPr>
          <a:lstStyle/>
          <a:p>
            <a:pPr algn="ctr">
              <a:defRPr/>
            </a:pPr>
            <a:r>
              <a:rPr lang="en-US" sz="3600" b="1" kern="0" dirty="0">
                <a:solidFill>
                  <a:srgbClr val="2D2D8A"/>
                </a:solidFill>
                <a:latin typeface="Arial" charset="0"/>
                <a:ea typeface="ＭＳ Ｐゴシック" charset="-128"/>
                <a:cs typeface="ＭＳ Ｐゴシック" charset="-128"/>
              </a:rPr>
              <a:t>How does </a:t>
            </a:r>
            <a:r>
              <a:rPr lang="en-US" sz="3600" b="1" kern="0" dirty="0" err="1">
                <a:solidFill>
                  <a:srgbClr val="2D2D8A"/>
                </a:solidFill>
                <a:latin typeface="Arial" charset="0"/>
                <a:ea typeface="ＭＳ Ｐゴシック" charset="-128"/>
                <a:cs typeface="ＭＳ Ｐゴシック" charset="-128"/>
              </a:rPr>
              <a:t>Boulby</a:t>
            </a:r>
            <a:r>
              <a:rPr lang="en-US" sz="3600" b="1" kern="0" dirty="0">
                <a:solidFill>
                  <a:srgbClr val="2D2D8A"/>
                </a:solidFill>
                <a:latin typeface="Arial" charset="0"/>
                <a:ea typeface="ＭＳ Ｐゴシック" charset="-128"/>
                <a:cs typeface="ＭＳ Ｐゴシック" charset="-128"/>
              </a:rPr>
              <a:t> compare?</a:t>
            </a:r>
          </a:p>
        </p:txBody>
      </p:sp>
      <p:sp>
        <p:nvSpPr>
          <p:cNvPr id="19" name="Rectangle 18"/>
          <p:cNvSpPr/>
          <p:nvPr/>
        </p:nvSpPr>
        <p:spPr>
          <a:xfrm>
            <a:off x="350979" y="6514741"/>
            <a:ext cx="2549062" cy="313930"/>
          </a:xfrm>
          <a:prstGeom prst="rect">
            <a:avLst/>
          </a:prstGeom>
        </p:spPr>
        <p:txBody>
          <a:bodyPr wrap="none" lIns="91439" tIns="45719" rIns="91439" bIns="45719">
            <a:spAutoFit/>
          </a:bodyPr>
          <a:lstStyle/>
          <a:p>
            <a:r>
              <a:rPr lang="en-GB" sz="1400" i="1" dirty="0" err="1">
                <a:solidFill>
                  <a:schemeClr val="bg1">
                    <a:lumMod val="50000"/>
                  </a:schemeClr>
                </a:solidFill>
              </a:rPr>
              <a:t>S.M.Paling</a:t>
            </a:r>
            <a:r>
              <a:rPr lang="en-GB" sz="1400" i="1" dirty="0">
                <a:solidFill>
                  <a:schemeClr val="bg1">
                    <a:lumMod val="50000"/>
                  </a:schemeClr>
                </a:solidFill>
              </a:rPr>
              <a:t> - </a:t>
            </a:r>
            <a:r>
              <a:rPr lang="en-GB" sz="1400" i="1" dirty="0" err="1">
                <a:solidFill>
                  <a:schemeClr val="bg1">
                    <a:lumMod val="50000"/>
                  </a:schemeClr>
                </a:solidFill>
              </a:rPr>
              <a:t>Boulby@stfc.ac.uk</a:t>
            </a:r>
            <a:endParaRPr lang="en-US" sz="1400" i="1" dirty="0">
              <a:solidFill>
                <a:schemeClr val="bg1">
                  <a:lumMod val="50000"/>
                </a:schemeClr>
              </a:solidFill>
            </a:endParaRPr>
          </a:p>
        </p:txBody>
      </p:sp>
      <p:sp>
        <p:nvSpPr>
          <p:cNvPr id="2" name="Rectangle 1"/>
          <p:cNvSpPr/>
          <p:nvPr/>
        </p:nvSpPr>
        <p:spPr>
          <a:xfrm>
            <a:off x="252685" y="822867"/>
            <a:ext cx="5640119" cy="646331"/>
          </a:xfrm>
          <a:prstGeom prst="rect">
            <a:avLst/>
          </a:prstGeom>
        </p:spPr>
        <p:txBody>
          <a:bodyPr wrap="square">
            <a:spAutoFit/>
          </a:bodyPr>
          <a:lstStyle/>
          <a:p>
            <a:pPr marL="285750" indent="-285750">
              <a:buFont typeface="Courier New"/>
              <a:buChar char="o"/>
            </a:pPr>
            <a:r>
              <a:rPr lang="en-US" b="1" dirty="0" smtClean="0"/>
              <a:t>6 onsite staff supporting 70 users from 20 UK &amp; international universities and research institutes</a:t>
            </a:r>
            <a:endParaRPr lang="en-US" dirty="0"/>
          </a:p>
        </p:txBody>
      </p:sp>
      <p:pic>
        <p:nvPicPr>
          <p:cNvPr id="3" name="Picture 2" descr="Screen Shot 2015-03-20 at 08.56.4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904" y="1508665"/>
            <a:ext cx="4931961" cy="350359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996253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3"/>
          <p:cNvSpPr>
            <a:spLocks noGrp="1" noChangeArrowheads="1"/>
          </p:cNvSpPr>
          <p:nvPr>
            <p:ph type="title"/>
          </p:nvPr>
        </p:nvSpPr>
        <p:spPr bwMode="auto">
          <a:xfrm>
            <a:off x="856227" y="191634"/>
            <a:ext cx="8229600" cy="806450"/>
          </a:xfrm>
          <a:noFill/>
          <a:ln>
            <a:miter lim="800000"/>
            <a:headEnd/>
            <a:tailEnd/>
          </a:ln>
        </p:spPr>
        <p:txBody>
          <a:bodyPr wrap="square" lIns="91440" tIns="45720" rIns="91440" bIns="45720" numCol="1" anchor="t" anchorCtr="0" compatLnSpc="1">
            <a:prstTxWarp prst="textNoShape">
              <a:avLst/>
            </a:prstTxWarp>
            <a:normAutofit/>
          </a:bodyPr>
          <a:lstStyle/>
          <a:p>
            <a:r>
              <a:rPr lang="en-US" sz="4000" b="1" dirty="0" err="1" smtClean="0">
                <a:solidFill>
                  <a:srgbClr val="000090"/>
                </a:solidFill>
                <a:latin typeface="Arial" charset="0"/>
                <a:ea typeface="ＭＳ Ｐゴシック" charset="-128"/>
                <a:cs typeface="ＭＳ Ｐゴシック" charset="-128"/>
              </a:rPr>
              <a:t>Boulby</a:t>
            </a:r>
            <a:r>
              <a:rPr lang="en-US" sz="4000" b="1" dirty="0" smtClean="0">
                <a:solidFill>
                  <a:srgbClr val="000090"/>
                </a:solidFill>
                <a:latin typeface="Arial" charset="0"/>
                <a:ea typeface="ＭＳ Ｐゴシック" charset="-128"/>
                <a:cs typeface="ＭＳ Ｐゴシック" charset="-128"/>
              </a:rPr>
              <a:t> Dark Matter Studies</a:t>
            </a:r>
            <a:endParaRPr lang="en-US" sz="4000" b="1" dirty="0">
              <a:solidFill>
                <a:srgbClr val="000090"/>
              </a:solidFill>
              <a:latin typeface="Arial" charset="0"/>
              <a:ea typeface="ＭＳ Ｐゴシック" charset="-128"/>
              <a:cs typeface="ＭＳ Ｐゴシック" charset="-128"/>
            </a:endParaRPr>
          </a:p>
        </p:txBody>
      </p:sp>
      <p:pic>
        <p:nvPicPr>
          <p:cNvPr id="39" name="Picture 38" descr="Screen Shot 2013-07-24 at 09.28.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81" y="3529"/>
            <a:ext cx="1392919" cy="1135618"/>
          </a:xfrm>
          <a:prstGeom prst="rect">
            <a:avLst/>
          </a:prstGeom>
        </p:spPr>
      </p:pic>
      <p:grpSp>
        <p:nvGrpSpPr>
          <p:cNvPr id="4" name="Group 3"/>
          <p:cNvGrpSpPr/>
          <p:nvPr/>
        </p:nvGrpSpPr>
        <p:grpSpPr>
          <a:xfrm>
            <a:off x="254009" y="1068506"/>
            <a:ext cx="8485083" cy="5754011"/>
            <a:chOff x="254009" y="1068506"/>
            <a:chExt cx="8485083" cy="5754011"/>
          </a:xfrm>
        </p:grpSpPr>
        <p:pic>
          <p:nvPicPr>
            <p:cNvPr id="2" name="Picture 1" descr="Screen Shot 2015-03-30 at 12.04.4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731" y="3244484"/>
              <a:ext cx="4555069" cy="3156316"/>
            </a:xfrm>
            <a:prstGeom prst="rect">
              <a:avLst/>
            </a:prstGeom>
            <a:ln>
              <a:noFill/>
            </a:ln>
            <a:effectLst>
              <a:outerShdw blurRad="292100" dist="139700" dir="2700000" algn="tl" rotWithShape="0">
                <a:srgbClr val="333333">
                  <a:alpha val="65000"/>
                </a:srgbClr>
              </a:outerShdw>
            </a:effectLst>
          </p:spPr>
        </p:pic>
        <p:sp>
          <p:nvSpPr>
            <p:cNvPr id="54276" name="Rectangle 16"/>
            <p:cNvSpPr>
              <a:spLocks noChangeArrowheads="1"/>
            </p:cNvSpPr>
            <p:nvPr/>
          </p:nvSpPr>
          <p:spPr bwMode="auto">
            <a:xfrm>
              <a:off x="276226" y="1704977"/>
              <a:ext cx="6111875" cy="366713"/>
            </a:xfrm>
            <a:prstGeom prst="rect">
              <a:avLst/>
            </a:prstGeom>
            <a:noFill/>
            <a:ln w="9525">
              <a:noFill/>
              <a:miter lim="800000"/>
              <a:headEnd/>
              <a:tailEnd/>
            </a:ln>
          </p:spPr>
          <p:txBody>
            <a:bodyPr>
              <a:prstTxWarp prst="textNoShape">
                <a:avLst/>
              </a:prstTxWarp>
              <a:spAutoFit/>
            </a:bodyPr>
            <a:lstStyle/>
            <a:p>
              <a:pPr>
                <a:spcBef>
                  <a:spcPct val="20000"/>
                </a:spcBef>
                <a:buClr>
                  <a:schemeClr val="tx1"/>
                </a:buClr>
              </a:pPr>
              <a:endParaRPr lang="en-US" sz="1800" dirty="0"/>
            </a:p>
          </p:txBody>
        </p:sp>
        <p:sp>
          <p:nvSpPr>
            <p:cNvPr id="25" name="Rectangle 24"/>
            <p:cNvSpPr/>
            <p:nvPr/>
          </p:nvSpPr>
          <p:spPr bwMode="auto">
            <a:xfrm>
              <a:off x="254009" y="1068506"/>
              <a:ext cx="4944524" cy="923330"/>
            </a:xfrm>
            <a:prstGeom prst="rect">
              <a:avLst/>
            </a:prstGeom>
            <a:noFill/>
            <a:ln>
              <a:solidFill>
                <a:srgbClr val="FFFFFF"/>
              </a:solidFill>
            </a:ln>
          </p:spPr>
          <p:txBody>
            <a:bodyPr wrap="square">
              <a:spAutoFit/>
            </a:bodyPr>
            <a:lstStyle/>
            <a:p>
              <a:pPr>
                <a:defRPr/>
              </a:pPr>
              <a:r>
                <a:rPr lang="en-GB" dirty="0" err="1" smtClean="0"/>
                <a:t>Boulby</a:t>
              </a:r>
              <a:r>
                <a:rPr lang="en-GB" dirty="0" smtClean="0"/>
                <a:t> has hosted Dark Matter search studies for two decades. Including the </a:t>
              </a:r>
              <a:r>
                <a:rPr lang="en-GB" b="1" dirty="0" smtClean="0"/>
                <a:t>NAIAD, DRIFT &amp; ZEPLIN </a:t>
              </a:r>
              <a:r>
                <a:rPr lang="en-GB" dirty="0" smtClean="0"/>
                <a:t>experiment programmes.</a:t>
              </a:r>
              <a:endParaRPr lang="en-US" b="0" dirty="0"/>
            </a:p>
          </p:txBody>
        </p:sp>
        <p:sp>
          <p:nvSpPr>
            <p:cNvPr id="29" name="Rectangle 72"/>
            <p:cNvSpPr>
              <a:spLocks noChangeArrowheads="1"/>
            </p:cNvSpPr>
            <p:nvPr/>
          </p:nvSpPr>
          <p:spPr bwMode="auto">
            <a:xfrm>
              <a:off x="4617196" y="3040944"/>
              <a:ext cx="993761" cy="261610"/>
            </a:xfrm>
            <a:prstGeom prst="rect">
              <a:avLst/>
            </a:prstGeom>
            <a:noFill/>
            <a:ln w="9525">
              <a:noFill/>
              <a:miter lim="800000"/>
              <a:headEnd/>
              <a:tailEnd/>
            </a:ln>
          </p:spPr>
          <p:txBody>
            <a:bodyPr wrap="square">
              <a:prstTxWarp prst="textNoShape">
                <a:avLst/>
              </a:prstTxWarp>
              <a:spAutoFit/>
            </a:bodyPr>
            <a:lstStyle/>
            <a:p>
              <a:r>
                <a:rPr lang="en-GB" sz="1100" b="0" dirty="0" smtClean="0">
                  <a:solidFill>
                    <a:srgbClr val="FFFFFF"/>
                  </a:solidFill>
                  <a:ea typeface="Arial" charset="0"/>
                  <a:cs typeface="Arial" charset="0"/>
                </a:rPr>
                <a:t>Alpha</a:t>
              </a:r>
              <a:endParaRPr lang="en-US" sz="1100" b="0" dirty="0">
                <a:solidFill>
                  <a:srgbClr val="FFFFFF"/>
                </a:solidFill>
                <a:ea typeface="Arial" charset="0"/>
                <a:cs typeface="Arial" charset="0"/>
              </a:endParaRPr>
            </a:p>
          </p:txBody>
        </p:sp>
        <p:sp>
          <p:nvSpPr>
            <p:cNvPr id="33" name="Rectangle 32"/>
            <p:cNvSpPr/>
            <p:nvPr/>
          </p:nvSpPr>
          <p:spPr>
            <a:xfrm>
              <a:off x="350978" y="6514740"/>
              <a:ext cx="2484349" cy="307777"/>
            </a:xfrm>
            <a:prstGeom prst="rect">
              <a:avLst/>
            </a:prstGeom>
          </p:spPr>
          <p:txBody>
            <a:bodyPr wrap="none">
              <a:spAutoFit/>
            </a:bodyPr>
            <a:lstStyle/>
            <a:p>
              <a:r>
                <a:rPr lang="en-GB" sz="1400" i="1" dirty="0" err="1" smtClean="0">
                  <a:solidFill>
                    <a:schemeClr val="bg1">
                      <a:lumMod val="50000"/>
                    </a:schemeClr>
                  </a:solidFill>
                </a:rPr>
                <a:t>S.M.Paling</a:t>
              </a:r>
              <a:r>
                <a:rPr lang="en-GB" sz="1400" i="1" dirty="0" smtClean="0">
                  <a:solidFill>
                    <a:schemeClr val="bg1">
                      <a:lumMod val="50000"/>
                    </a:schemeClr>
                  </a:solidFill>
                </a:rPr>
                <a:t> - </a:t>
              </a:r>
              <a:r>
                <a:rPr lang="en-GB" sz="1400" i="1" dirty="0" err="1" smtClean="0">
                  <a:solidFill>
                    <a:schemeClr val="bg1">
                      <a:lumMod val="50000"/>
                    </a:schemeClr>
                  </a:solidFill>
                </a:rPr>
                <a:t>Boulby@stfc.ac.uk</a:t>
              </a:r>
              <a:endParaRPr lang="en-US" sz="1400" i="1" dirty="0">
                <a:solidFill>
                  <a:schemeClr val="bg1">
                    <a:lumMod val="50000"/>
                  </a:schemeClr>
                </a:solidFill>
              </a:endParaRPr>
            </a:p>
          </p:txBody>
        </p:sp>
        <p:pic>
          <p:nvPicPr>
            <p:cNvPr id="28" name="Picture 28" descr="Picture 7.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253997" y="1134927"/>
              <a:ext cx="3325014" cy="2082405"/>
            </a:xfrm>
            <a:prstGeom prst="roundRect">
              <a:avLst>
                <a:gd name="adj" fmla="val 8594"/>
              </a:avLst>
            </a:prstGeom>
            <a:solidFill>
              <a:srgbClr val="FFFFFF">
                <a:shade val="85000"/>
              </a:srgbClr>
            </a:solidFill>
            <a:ln>
              <a:solidFill>
                <a:srgbClr val="FFFFFF"/>
              </a:solidFill>
            </a:ln>
            <a:effectLst>
              <a:reflection blurRad="12700" stA="38000" endPos="28000" dist="5000" dir="5400000" sy="-100000" algn="bl" rotWithShape="0"/>
            </a:effectLst>
          </p:spPr>
        </p:pic>
        <p:sp>
          <p:nvSpPr>
            <p:cNvPr id="30" name="Rectangle 72"/>
            <p:cNvSpPr>
              <a:spLocks noChangeArrowheads="1"/>
            </p:cNvSpPr>
            <p:nvPr/>
          </p:nvSpPr>
          <p:spPr bwMode="auto">
            <a:xfrm>
              <a:off x="5435600" y="2786956"/>
              <a:ext cx="1710267" cy="307777"/>
            </a:xfrm>
            <a:prstGeom prst="rect">
              <a:avLst/>
            </a:prstGeom>
            <a:noFill/>
            <a:ln w="9525">
              <a:noFill/>
              <a:miter lim="800000"/>
              <a:headEnd/>
              <a:tailEnd/>
            </a:ln>
          </p:spPr>
          <p:txBody>
            <a:bodyPr wrap="square">
              <a:prstTxWarp prst="textNoShape">
                <a:avLst/>
              </a:prstTxWarp>
              <a:spAutoFit/>
            </a:bodyPr>
            <a:lstStyle/>
            <a:p>
              <a:r>
                <a:rPr lang="en-GB" sz="1400" b="0" dirty="0" smtClean="0">
                  <a:solidFill>
                    <a:srgbClr val="FFFFFF"/>
                  </a:solidFill>
                  <a:ea typeface="Arial" charset="0"/>
                  <a:cs typeface="Arial" charset="0"/>
                </a:rPr>
                <a:t>ZEPLIN-III @ </a:t>
              </a:r>
              <a:r>
                <a:rPr lang="en-GB" sz="1400" b="0" dirty="0" err="1" smtClean="0">
                  <a:solidFill>
                    <a:srgbClr val="FFFFFF"/>
                  </a:solidFill>
                  <a:ea typeface="Arial" charset="0"/>
                  <a:cs typeface="Arial" charset="0"/>
                </a:rPr>
                <a:t>Boulby</a:t>
              </a:r>
              <a:endParaRPr lang="en-US" sz="1400" b="0" dirty="0">
                <a:solidFill>
                  <a:srgbClr val="FFFFFF"/>
                </a:solidFill>
                <a:ea typeface="Arial" charset="0"/>
                <a:cs typeface="Arial" charset="0"/>
              </a:endParaRPr>
            </a:p>
          </p:txBody>
        </p:sp>
        <p:sp>
          <p:nvSpPr>
            <p:cNvPr id="5" name="Rectangle 4"/>
            <p:cNvSpPr/>
            <p:nvPr/>
          </p:nvSpPr>
          <p:spPr>
            <a:xfrm>
              <a:off x="5096933" y="3495305"/>
              <a:ext cx="1490122" cy="1569660"/>
            </a:xfrm>
            <a:prstGeom prst="rect">
              <a:avLst/>
            </a:prstGeom>
          </p:spPr>
          <p:txBody>
            <a:bodyPr wrap="square">
              <a:spAutoFit/>
            </a:bodyPr>
            <a:lstStyle/>
            <a:p>
              <a:pPr algn="r">
                <a:defRPr/>
              </a:pPr>
              <a:r>
                <a:rPr lang="en-GB" sz="1600" b="1" i="1" dirty="0" smtClean="0">
                  <a:solidFill>
                    <a:srgbClr val="C0504D"/>
                  </a:solidFill>
                </a:rPr>
                <a:t>ZEPLIN:</a:t>
              </a:r>
              <a:r>
                <a:rPr lang="en-GB" sz="1600" i="1" dirty="0" smtClean="0"/>
                <a:t> </a:t>
              </a:r>
              <a:r>
                <a:rPr lang="en-GB" sz="1600" i="1" dirty="0" smtClean="0">
                  <a:solidFill>
                    <a:schemeClr val="tx2"/>
                  </a:solidFill>
                </a:rPr>
                <a:t>The world’s first </a:t>
              </a:r>
            </a:p>
            <a:p>
              <a:pPr algn="r">
                <a:defRPr/>
              </a:pPr>
              <a:r>
                <a:rPr lang="en-GB" sz="1600" i="1" dirty="0" smtClean="0">
                  <a:solidFill>
                    <a:schemeClr val="tx2"/>
                  </a:solidFill>
                </a:rPr>
                <a:t>2-phase Xenon dark matter detector (Finished 2011</a:t>
              </a:r>
              <a:r>
                <a:rPr lang="en-GB" sz="1400" i="1" dirty="0" smtClean="0">
                  <a:solidFill>
                    <a:schemeClr val="tx2"/>
                  </a:solidFill>
                </a:rPr>
                <a:t>)</a:t>
              </a:r>
              <a:endParaRPr lang="en-US" sz="1400" i="1" dirty="0">
                <a:solidFill>
                  <a:schemeClr val="tx2"/>
                </a:solidFill>
              </a:endParaRPr>
            </a:p>
          </p:txBody>
        </p:sp>
        <p:sp>
          <p:nvSpPr>
            <p:cNvPr id="32" name="Rectangle 31"/>
            <p:cNvSpPr/>
            <p:nvPr/>
          </p:nvSpPr>
          <p:spPr bwMode="auto">
            <a:xfrm>
              <a:off x="287873" y="2084523"/>
              <a:ext cx="4859860" cy="923330"/>
            </a:xfrm>
            <a:prstGeom prst="rect">
              <a:avLst/>
            </a:prstGeom>
            <a:noFill/>
            <a:ln>
              <a:noFill/>
            </a:ln>
          </p:spPr>
          <p:txBody>
            <a:bodyPr wrap="square">
              <a:spAutoFit/>
            </a:bodyPr>
            <a:lstStyle/>
            <a:p>
              <a:pPr>
                <a:defRPr/>
              </a:pPr>
              <a:r>
                <a:rPr lang="en-GB" dirty="0" err="1" smtClean="0"/>
                <a:t>Boulby</a:t>
              </a:r>
              <a:r>
                <a:rPr lang="en-GB" dirty="0" smtClean="0"/>
                <a:t> now hosts two on-site dark matter studies (</a:t>
              </a:r>
              <a:r>
                <a:rPr lang="en-GB" b="1" dirty="0" smtClean="0"/>
                <a:t>DRIFT</a:t>
              </a:r>
              <a:r>
                <a:rPr lang="en-GB" dirty="0" smtClean="0"/>
                <a:t> &amp; </a:t>
              </a:r>
              <a:r>
                <a:rPr lang="en-GB" b="1" dirty="0" smtClean="0"/>
                <a:t>DM-Ice</a:t>
              </a:r>
              <a:r>
                <a:rPr lang="en-GB" dirty="0" smtClean="0"/>
                <a:t>) &amp; provides ULB material screening for other studies, </a:t>
              </a:r>
              <a:r>
                <a:rPr lang="en-GB" dirty="0" err="1" smtClean="0"/>
                <a:t>inc</a:t>
              </a:r>
              <a:r>
                <a:rPr lang="en-GB" dirty="0" smtClean="0"/>
                <a:t> </a:t>
              </a:r>
              <a:r>
                <a:rPr lang="en-GB" b="1" dirty="0" smtClean="0">
                  <a:solidFill>
                    <a:srgbClr val="C0504D"/>
                  </a:solidFill>
                </a:rPr>
                <a:t>LUX-ZEPLIN</a:t>
              </a:r>
              <a:endParaRPr lang="en-US" b="0" dirty="0"/>
            </a:p>
          </p:txBody>
        </p:sp>
        <p:sp>
          <p:nvSpPr>
            <p:cNvPr id="35" name="Rectangle 72"/>
            <p:cNvSpPr>
              <a:spLocks noChangeArrowheads="1"/>
            </p:cNvSpPr>
            <p:nvPr/>
          </p:nvSpPr>
          <p:spPr bwMode="auto">
            <a:xfrm>
              <a:off x="7230533" y="5022154"/>
              <a:ext cx="1320799" cy="307777"/>
            </a:xfrm>
            <a:prstGeom prst="rect">
              <a:avLst/>
            </a:prstGeom>
            <a:noFill/>
            <a:ln w="9525">
              <a:noFill/>
              <a:miter lim="800000"/>
              <a:headEnd/>
              <a:tailEnd/>
            </a:ln>
          </p:spPr>
          <p:txBody>
            <a:bodyPr wrap="square">
              <a:prstTxWarp prst="textNoShape">
                <a:avLst/>
              </a:prstTxWarp>
              <a:spAutoFit/>
            </a:bodyPr>
            <a:lstStyle/>
            <a:p>
              <a:pPr algn="r"/>
              <a:r>
                <a:rPr lang="en-GB" sz="1400" b="0" dirty="0" smtClean="0">
                  <a:solidFill>
                    <a:srgbClr val="FFFFFF"/>
                  </a:solidFill>
                  <a:ea typeface="Arial" charset="0"/>
                  <a:cs typeface="Arial" charset="0"/>
                </a:rPr>
                <a:t>DRIFT-</a:t>
              </a:r>
              <a:r>
                <a:rPr lang="en-GB" sz="1400" b="0" dirty="0" err="1" smtClean="0">
                  <a:solidFill>
                    <a:srgbClr val="FFFFFF"/>
                  </a:solidFill>
                  <a:ea typeface="Arial" charset="0"/>
                  <a:cs typeface="Arial" charset="0"/>
                </a:rPr>
                <a:t>IId</a:t>
              </a:r>
              <a:r>
                <a:rPr lang="en-GB" sz="1400" b="0" dirty="0" smtClean="0">
                  <a:solidFill>
                    <a:srgbClr val="FFFFFF"/>
                  </a:solidFill>
                  <a:ea typeface="Arial" charset="0"/>
                  <a:cs typeface="Arial" charset="0"/>
                </a:rPr>
                <a:t> </a:t>
              </a:r>
              <a:endParaRPr lang="en-US" sz="1400" b="0" dirty="0">
                <a:solidFill>
                  <a:srgbClr val="FFFFFF"/>
                </a:solidFill>
                <a:ea typeface="Arial" charset="0"/>
                <a:cs typeface="Arial" charset="0"/>
              </a:endParaRPr>
            </a:p>
          </p:txBody>
        </p:sp>
        <p:sp>
          <p:nvSpPr>
            <p:cNvPr id="23" name="Rectangle 72"/>
            <p:cNvSpPr>
              <a:spLocks noChangeArrowheads="1"/>
            </p:cNvSpPr>
            <p:nvPr/>
          </p:nvSpPr>
          <p:spPr bwMode="auto">
            <a:xfrm>
              <a:off x="3352793" y="3278021"/>
              <a:ext cx="993761" cy="307777"/>
            </a:xfrm>
            <a:prstGeom prst="rect">
              <a:avLst/>
            </a:prstGeom>
            <a:noFill/>
            <a:ln w="9525">
              <a:noFill/>
              <a:miter lim="800000"/>
              <a:headEnd/>
              <a:tailEnd/>
            </a:ln>
          </p:spPr>
          <p:txBody>
            <a:bodyPr wrap="square">
              <a:prstTxWarp prst="textNoShape">
                <a:avLst/>
              </a:prstTxWarp>
              <a:spAutoFit/>
            </a:bodyPr>
            <a:lstStyle/>
            <a:p>
              <a:r>
                <a:rPr lang="en-GB" sz="1400" b="0" dirty="0" smtClean="0">
                  <a:solidFill>
                    <a:srgbClr val="FFFFFF"/>
                  </a:solidFill>
                  <a:ea typeface="Arial" charset="0"/>
                  <a:cs typeface="Arial" charset="0"/>
                </a:rPr>
                <a:t>DM-Ice</a:t>
              </a:r>
              <a:endParaRPr lang="en-US" sz="1400" b="0" dirty="0">
                <a:solidFill>
                  <a:srgbClr val="FFFFFF"/>
                </a:solidFill>
                <a:ea typeface="Arial" charset="0"/>
                <a:cs typeface="Arial" charset="0"/>
              </a:endParaRPr>
            </a:p>
          </p:txBody>
        </p:sp>
        <p:pic>
          <p:nvPicPr>
            <p:cNvPr id="24" name="Picture 48" descr="Picture 24.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6457" y="3591068"/>
              <a:ext cx="2022635" cy="2565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910669" y="5595035"/>
              <a:ext cx="1337733" cy="830997"/>
            </a:xfrm>
            <a:prstGeom prst="rect">
              <a:avLst/>
            </a:prstGeom>
          </p:spPr>
          <p:txBody>
            <a:bodyPr wrap="square">
              <a:spAutoFit/>
            </a:bodyPr>
            <a:lstStyle/>
            <a:p>
              <a:pPr>
                <a:defRPr/>
              </a:pPr>
              <a:r>
                <a:rPr lang="en-GB" sz="1600" dirty="0" smtClean="0"/>
                <a:t>Current limits &amp; future projections</a:t>
              </a:r>
              <a:endParaRPr lang="en-US" sz="1600" dirty="0"/>
            </a:p>
          </p:txBody>
        </p:sp>
      </p:grpSp>
    </p:spTree>
    <p:extLst>
      <p:ext uri="{BB962C8B-B14F-4D97-AF65-F5344CB8AC3E}">
        <p14:creationId xmlns:p14="http://schemas.microsoft.com/office/powerpoint/2010/main" val="1206250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36536</TotalTime>
  <Words>2234</Words>
  <Application>Microsoft Macintosh PowerPoint</Application>
  <PresentationFormat>On-screen Show (4:3)</PresentationFormat>
  <Paragraphs>317</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Boulby Dark Matter Studies</vt:lpstr>
      <vt:lpstr>Boulby Dark Matter Studies</vt:lpstr>
      <vt:lpstr>ULB Material Screening</vt:lpstr>
      <vt:lpstr>ULB Material Screening</vt:lpstr>
      <vt:lpstr>Expanding Multi-Disciplinary Studies</vt:lpstr>
      <vt:lpstr>Low-BG Gamma Spectroscopy</vt:lpstr>
      <vt:lpstr>Muon Tomography / Geo-survey</vt:lpstr>
      <vt:lpstr>Astrobiology &amp; Mars Analogue </vt:lpstr>
      <vt:lpstr>PowerPoint Presentation</vt:lpstr>
      <vt:lpstr>PowerPoint Presentation</vt:lpstr>
      <vt:lpstr>PowerPoint Presentation</vt:lpstr>
      <vt:lpstr>PowerPoint Presentation</vt:lpstr>
      <vt:lpstr>PowerPoint Presentation</vt:lpstr>
      <vt:lpstr>PowerPoint Presentation</vt:lpstr>
    </vt:vector>
  </TitlesOfParts>
  <Company>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Meehan</dc:creator>
  <cp:lastModifiedBy>Sean Paling</cp:lastModifiedBy>
  <cp:revision>210</cp:revision>
  <cp:lastPrinted>2015-08-07T08:26:57Z</cp:lastPrinted>
  <dcterms:created xsi:type="dcterms:W3CDTF">2014-12-07T18:38:38Z</dcterms:created>
  <dcterms:modified xsi:type="dcterms:W3CDTF">2016-01-08T08:58:48Z</dcterms:modified>
</cp:coreProperties>
</file>