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0" r:id="rId1"/>
    <p:sldMasterId id="2147484141" r:id="rId2"/>
    <p:sldMasterId id="2147484146" r:id="rId3"/>
    <p:sldMasterId id="2147484154" r:id="rId4"/>
  </p:sldMasterIdLst>
  <p:notesMasterIdLst>
    <p:notesMasterId r:id="rId25"/>
  </p:notesMasterIdLst>
  <p:handoutMasterIdLst>
    <p:handoutMasterId r:id="rId26"/>
  </p:handoutMasterIdLst>
  <p:sldIdLst>
    <p:sldId id="498" r:id="rId5"/>
    <p:sldId id="499" r:id="rId6"/>
    <p:sldId id="496" r:id="rId7"/>
    <p:sldId id="497" r:id="rId8"/>
    <p:sldId id="488" r:id="rId9"/>
    <p:sldId id="502" r:id="rId10"/>
    <p:sldId id="490" r:id="rId11"/>
    <p:sldId id="491" r:id="rId12"/>
    <p:sldId id="486" r:id="rId13"/>
    <p:sldId id="482" r:id="rId14"/>
    <p:sldId id="504" r:id="rId15"/>
    <p:sldId id="505" r:id="rId16"/>
    <p:sldId id="507" r:id="rId17"/>
    <p:sldId id="487" r:id="rId18"/>
    <p:sldId id="492" r:id="rId19"/>
    <p:sldId id="493" r:id="rId20"/>
    <p:sldId id="494" r:id="rId21"/>
    <p:sldId id="508" r:id="rId22"/>
    <p:sldId id="509" r:id="rId23"/>
    <p:sldId id="510" r:id="rId24"/>
  </p:sldIdLst>
  <p:sldSz cx="10693400" cy="7561263"/>
  <p:notesSz cx="6858000" cy="99456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520700" indent="-635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1042988" indent="-128588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563688" indent="-192088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2085975" indent="-257175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FF99"/>
    <a:srgbClr val="BFBFBF"/>
    <a:srgbClr val="FF3399"/>
    <a:srgbClr val="008000"/>
    <a:srgbClr val="00FF00"/>
    <a:srgbClr val="FFFFFF"/>
    <a:srgbClr val="FFFF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31" autoAdjust="0"/>
    <p:restoredTop sz="94967" autoAdjust="0"/>
  </p:normalViewPr>
  <p:slideViewPr>
    <p:cSldViewPr>
      <p:cViewPr>
        <p:scale>
          <a:sx n="80" d="100"/>
          <a:sy n="80" d="100"/>
        </p:scale>
        <p:origin x="1550" y="110"/>
      </p:cViewPr>
      <p:guideLst>
        <p:guide orient="horz" pos="2382"/>
        <p:guide pos="336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10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___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/>
              <a:t>NEWAGE</a:t>
            </a:r>
            <a:r>
              <a:rPr lang="ja-JP" altLang="en-US"/>
              <a:t> </a:t>
            </a:r>
            <a:r>
              <a:rPr lang="en-US" altLang="ja-JP"/>
              <a:t>people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Miuchi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Sekiya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Takeda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Nishimura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Sheet1!$E$2:$E$13</c:f>
              <c:numCache>
                <c:formatCode>General</c:formatCode>
                <c:ptCount val="12"/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Nakamura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Sheet1!$F$2:$F$13</c:f>
              <c:numCache>
                <c:formatCode>General</c:formatCode>
                <c:ptCount val="12"/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Hashimoto</c:v>
                </c:pt>
              </c:strCache>
            </c:strRef>
          </c:tx>
          <c:spPr>
            <a:solidFill>
              <a:schemeClr val="accent1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Sheet1!$H$2:$H$13</c:f>
              <c:numCache>
                <c:formatCode>General</c:formatCode>
                <c:ptCount val="12"/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5"/>
          <c:order val="6"/>
          <c:tx>
            <c:strRef>
              <c:f>Sheet1!$G$1</c:f>
              <c:strCache>
                <c:ptCount val="1"/>
                <c:pt idx="0">
                  <c:v>Yamaguchi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Sheet1!$G$2:$G$13</c:f>
              <c:numCache>
                <c:formatCode>General</c:formatCode>
                <c:ptCount val="12"/>
                <c:pt idx="9">
                  <c:v>1</c:v>
                </c:pt>
                <c:pt idx="10">
                  <c:v>1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Yakabe</c:v>
                </c:pt>
              </c:strCache>
            </c:strRef>
          </c:tx>
          <c:spPr>
            <a:solidFill>
              <a:schemeClr val="accent2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Sheet1!$I$2:$I$13</c:f>
              <c:numCache>
                <c:formatCode>General</c:formatCode>
                <c:ptCount val="12"/>
                <c:pt idx="11">
                  <c:v>1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Ikeda</c:v>
                </c:pt>
              </c:strCache>
            </c:strRef>
          </c:tx>
          <c:spPr>
            <a:solidFill>
              <a:schemeClr val="accent3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Sheet1!$J$2:$J$13</c:f>
              <c:numCache>
                <c:formatCode>General</c:formatCode>
                <c:ptCount val="12"/>
                <c:pt idx="11">
                  <c:v>1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Taishaku</c:v>
                </c:pt>
              </c:strCache>
            </c:strRef>
          </c:tx>
          <c:spPr>
            <a:solidFill>
              <a:schemeClr val="accent4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Sheet1!$K$2:$K$13</c:f>
              <c:numCache>
                <c:formatCode>General</c:formatCode>
                <c:ptCount val="12"/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13910240"/>
        <c:axId val="813906432"/>
      </c:barChart>
      <c:catAx>
        <c:axId val="81391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13906432"/>
        <c:crosses val="autoZero"/>
        <c:auto val="1"/>
        <c:lblAlgn val="ctr"/>
        <c:lblOffset val="100"/>
        <c:noMultiLvlLbl val="0"/>
      </c:catAx>
      <c:valAx>
        <c:axId val="81390643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13910240"/>
        <c:crosses val="autoZero"/>
        <c:crossBetween val="between"/>
      </c:valAx>
      <c:spPr>
        <a:noFill/>
        <a:ln>
          <a:solidFill>
            <a:schemeClr val="accent1">
              <a:alpha val="91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zero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/>
              <a:t>NEWAGE</a:t>
            </a:r>
            <a:r>
              <a:rPr lang="ja-JP" altLang="en-US"/>
              <a:t> </a:t>
            </a:r>
            <a:r>
              <a:rPr lang="en-US" altLang="ja-JP"/>
              <a:t>BUDGET</a:t>
            </a:r>
            <a:endParaRPr lang="ja-JP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Sheet2!$B$1</c:f>
              <c:strCache>
                <c:ptCount val="1"/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Sheet2!$B$2:$B$16</c:f>
              <c:numCache>
                <c:formatCode>#,##0_);[Red]\(#,##0\)</c:formatCode>
                <c:ptCount val="15"/>
                <c:pt idx="0" formatCode="#,##0">
                  <c:v>7500000</c:v>
                </c:pt>
                <c:pt idx="1">
                  <c:v>9200000</c:v>
                </c:pt>
                <c:pt idx="2" formatCode="#,##0">
                  <c:v>2400000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Sheet2!$C$2:$C$16</c:f>
              <c:numCache>
                <c:formatCode>General</c:formatCode>
                <c:ptCount val="15"/>
                <c:pt idx="0">
                  <c:v>3990000</c:v>
                </c:pt>
                <c:pt idx="1">
                  <c:v>0</c:v>
                </c:pt>
                <c:pt idx="2">
                  <c:v>10260000</c:v>
                </c:pt>
              </c:numCache>
            </c:numRef>
          </c:val>
        </c:ser>
        <c:ser>
          <c:idx val="2"/>
          <c:order val="2"/>
          <c:tx>
            <c:strRef>
              <c:f>Sheet2!$D$1</c:f>
              <c:strCache>
                <c:ptCount val="1"/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Sheet2!$D$2:$D$16</c:f>
              <c:numCache>
                <c:formatCode>General</c:formatCode>
                <c:ptCount val="15"/>
                <c:pt idx="3">
                  <c:v>3000000</c:v>
                </c:pt>
                <c:pt idx="4">
                  <c:v>12400000</c:v>
                </c:pt>
                <c:pt idx="5">
                  <c:v>3600000</c:v>
                </c:pt>
              </c:numCache>
            </c:numRef>
          </c:val>
        </c:ser>
        <c:ser>
          <c:idx val="3"/>
          <c:order val="3"/>
          <c:tx>
            <c:strRef>
              <c:f>Sheet2!$E$1</c:f>
              <c:strCache>
                <c:ptCount val="1"/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Sheet2!$E$2:$E$16</c:f>
              <c:numCache>
                <c:formatCode>General</c:formatCode>
                <c:ptCount val="15"/>
                <c:pt idx="7">
                  <c:v>10100000</c:v>
                </c:pt>
                <c:pt idx="8">
                  <c:v>7400000</c:v>
                </c:pt>
                <c:pt idx="9">
                  <c:v>2100000</c:v>
                </c:pt>
                <c:pt idx="10">
                  <c:v>2100000</c:v>
                </c:pt>
              </c:numCache>
            </c:numRef>
          </c:val>
        </c:ser>
        <c:ser>
          <c:idx val="4"/>
          <c:order val="4"/>
          <c:tx>
            <c:strRef>
              <c:f>Sheet2!$F$1</c:f>
              <c:strCache>
                <c:ptCount val="1"/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Sheet2!$F$2:$F$16</c:f>
              <c:numCache>
                <c:formatCode>General</c:formatCode>
                <c:ptCount val="15"/>
                <c:pt idx="10">
                  <c:v>2700000</c:v>
                </c:pt>
                <c:pt idx="11">
                  <c:v>5700000</c:v>
                </c:pt>
                <c:pt idx="12">
                  <c:v>12800000</c:v>
                </c:pt>
                <c:pt idx="13">
                  <c:v>3800000</c:v>
                </c:pt>
                <c:pt idx="14">
                  <c:v>4300000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13907520"/>
        <c:axId val="813911328"/>
      </c:barChart>
      <c:catAx>
        <c:axId val="813907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/>
                  <a:t>FY</a:t>
                </a:r>
                <a:endParaRPr lang="ja-JP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13911328"/>
        <c:crosses val="autoZero"/>
        <c:auto val="1"/>
        <c:lblAlgn val="ctr"/>
        <c:lblOffset val="100"/>
        <c:noMultiLvlLbl val="0"/>
      </c:catAx>
      <c:valAx>
        <c:axId val="8139113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/>
                  <a:t>Yen</a:t>
                </a:r>
                <a:endParaRPr lang="ja-JP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1390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B452BCE-0073-4BF9-9BAB-1BD2781A1E00}" type="datetimeFigureOut">
              <a:rPr lang="ja-JP" altLang="en-US"/>
              <a:pPr>
                <a:defRPr/>
              </a:pPr>
              <a:t>2016/1/7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74C1E59-1E7A-489E-B376-3C276F7C01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3243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C7ADB7B-21C5-4303-B0DA-554FABDEE789}" type="datetimeFigureOut">
              <a:rPr lang="ja-JP" altLang="en-US"/>
              <a:pPr>
                <a:defRPr/>
              </a:pPr>
              <a:t>2016/1/7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746125"/>
            <a:ext cx="52736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41C7114-08A3-490C-B2E8-D5CEA65A64B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1356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 userDrawn="1"/>
        </p:nvSpPr>
        <p:spPr>
          <a:xfrm>
            <a:off x="7602538" y="7267575"/>
            <a:ext cx="3030537" cy="228600"/>
          </a:xfrm>
          <a:prstGeom prst="rect">
            <a:avLst/>
          </a:prstGeom>
        </p:spPr>
        <p:txBody>
          <a:bodyPr lIns="104306" tIns="52153" rIns="104306" bIns="52153"/>
          <a:lstStyle>
            <a:lvl1pPr algn="l">
              <a:defRPr sz="1200"/>
            </a:lvl1pPr>
          </a:lstStyle>
          <a:p>
            <a:pPr algn="r" eaLnBrk="0" hangingPunct="0">
              <a:defRPr/>
            </a:pPr>
            <a:fld id="{8A7D66FA-87D3-4E5B-B2D4-D9C3327A2E7D}" type="slidenum">
              <a:rPr lang="ja-JP" altLang="en-US" smtClean="0">
                <a:latin typeface="+mj-lt"/>
                <a:ea typeface="+mj-ea"/>
                <a:cs typeface="+mj-cs"/>
              </a:rPr>
              <a:pPr algn="r" eaLnBrk="0" hangingPunct="0">
                <a:defRPr/>
              </a:pPr>
              <a:t>‹#›</a:t>
            </a:fld>
            <a:endParaRPr lang="ja-JP" alt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353" y="59047"/>
            <a:ext cx="3029784" cy="228390"/>
          </a:xfrm>
          <a:prstGeom prst="rect">
            <a:avLst/>
          </a:prstGeom>
          <a:solidFill>
            <a:srgbClr val="CCCCFF"/>
          </a:solidFill>
        </p:spPr>
        <p:txBody>
          <a:bodyPr lIns="104306" tIns="52153" rIns="104306" bIns="52153" anchor="t">
            <a:normAutofit/>
          </a:bodyPr>
          <a:lstStyle>
            <a:lvl1pPr algn="l">
              <a:defRPr sz="12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7"/>
          </p:nvPr>
        </p:nvSpPr>
        <p:spPr>
          <a:xfrm>
            <a:off x="111353" y="354411"/>
            <a:ext cx="3663711" cy="354434"/>
          </a:xfrm>
          <a:prstGeom prst="rect">
            <a:avLst/>
          </a:prstGeom>
          <a:solidFill>
            <a:srgbClr val="99FF99"/>
          </a:solidFill>
          <a:ln>
            <a:solidFill>
              <a:srgbClr val="008000"/>
            </a:solidFill>
          </a:ln>
        </p:spPr>
        <p:txBody>
          <a:bodyPr lIns="104306" tIns="52153" rIns="104306" bIns="52153"/>
          <a:lstStyle>
            <a:lvl1pPr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0" name="テキスト プレースホルダ 19"/>
          <p:cNvSpPr>
            <a:spLocks noGrp="1"/>
          </p:cNvSpPr>
          <p:nvPr>
            <p:ph type="body" sz="quarter" idx="24"/>
          </p:nvPr>
        </p:nvSpPr>
        <p:spPr>
          <a:xfrm>
            <a:off x="131726" y="7209655"/>
            <a:ext cx="1785938" cy="21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2" name="テキスト プレースホルダ 21"/>
          <p:cNvSpPr>
            <a:spLocks noGrp="1"/>
          </p:cNvSpPr>
          <p:nvPr>
            <p:ph type="body" sz="quarter" idx="25"/>
          </p:nvPr>
        </p:nvSpPr>
        <p:spPr>
          <a:xfrm>
            <a:off x="3489312" y="7209655"/>
            <a:ext cx="3786187" cy="357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4" name="テキスト プレースホルダ 23"/>
          <p:cNvSpPr>
            <a:spLocks noGrp="1"/>
          </p:cNvSpPr>
          <p:nvPr>
            <p:ph type="body" sz="quarter" idx="26"/>
          </p:nvPr>
        </p:nvSpPr>
        <p:spPr>
          <a:xfrm>
            <a:off x="7346964" y="3709193"/>
            <a:ext cx="3214687" cy="286539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0" name="テキスト プレースホルダ 17"/>
          <p:cNvSpPr>
            <a:spLocks noGrp="1"/>
          </p:cNvSpPr>
          <p:nvPr>
            <p:ph type="body" sz="quarter" idx="27"/>
          </p:nvPr>
        </p:nvSpPr>
        <p:spPr>
          <a:xfrm>
            <a:off x="131726" y="2423309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11" name="テキスト プレースホルダ 17"/>
          <p:cNvSpPr>
            <a:spLocks noGrp="1"/>
          </p:cNvSpPr>
          <p:nvPr>
            <p:ph type="body" sz="quarter" idx="28"/>
          </p:nvPr>
        </p:nvSpPr>
        <p:spPr>
          <a:xfrm>
            <a:off x="131726" y="851673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sz="quarter" idx="29"/>
          </p:nvPr>
        </p:nvSpPr>
        <p:spPr>
          <a:xfrm>
            <a:off x="6632584" y="4137830"/>
            <a:ext cx="3929063" cy="13573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4" name="テキスト プレースホルダ 12"/>
          <p:cNvSpPr>
            <a:spLocks noGrp="1"/>
          </p:cNvSpPr>
          <p:nvPr>
            <p:ph type="body" sz="quarter" idx="30"/>
          </p:nvPr>
        </p:nvSpPr>
        <p:spPr>
          <a:xfrm>
            <a:off x="6704022" y="5709457"/>
            <a:ext cx="3929063" cy="135731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018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>
            <a:spLocks noChangeArrowheads="1"/>
          </p:cNvSpPr>
          <p:nvPr userDrawn="1"/>
        </p:nvSpPr>
        <p:spPr bwMode="auto">
          <a:xfrm>
            <a:off x="274638" y="65088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mtClean="0">
                <a:solidFill>
                  <a:prstClr val="black"/>
                </a:solidFill>
              </a:rPr>
              <a:t>e-logID:</a:t>
            </a:r>
            <a:endParaRPr lang="ja-JP" altLang="en-US" smtClean="0">
              <a:solidFill>
                <a:prstClr val="black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1" cy="931671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1" y="4284715"/>
            <a:ext cx="7485380" cy="1932323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sz="quarter" idx="13"/>
          </p:nvPr>
        </p:nvSpPr>
        <p:spPr>
          <a:xfrm>
            <a:off x="1203296" y="65855"/>
            <a:ext cx="3571900" cy="357190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4137-2E1C-441F-B4F3-985AAD68796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2016/1/7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FE56C-A9F3-41E9-B10B-324C2CEFD19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75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00B33-971A-456A-AA53-A369AD27F967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25FA6-60A1-4810-A0C7-0A51FF20F70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425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lIns="104306" tIns="52153" rIns="104306" bIns="52153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99EA8-F8C0-4AC3-B9AB-0E92B689ECFF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B19D-556B-4D88-BA60-0CF9C987C85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3560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60325" y="65088"/>
            <a:ext cx="10633075" cy="7496175"/>
          </a:xfrm>
          <a:prstGeom prst="rect">
            <a:avLst/>
          </a:prstGeom>
          <a:noFill/>
          <a:ln w="2540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 bwMode="auto">
          <a:xfrm>
            <a:off x="7602538" y="7267575"/>
            <a:ext cx="3030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/>
          <a:p>
            <a:pPr algn="r" eaLnBrk="0" hangingPunct="0"/>
            <a:fld id="{ADD5CE38-A859-42E9-BEF6-7B87019C26C8}" type="slidenum">
              <a:rPr lang="ja-JP" altLang="en-US" sz="1200" smtClean="0">
                <a:solidFill>
                  <a:prstClr val="black"/>
                </a:solidFill>
                <a:latin typeface="Calibri" panose="020F0502020204030204" pitchFamily="34" charset="0"/>
              </a:rPr>
              <a:pPr algn="r" eaLnBrk="0" hangingPunct="0"/>
              <a:t>‹#›</a:t>
            </a:fld>
            <a:endParaRPr lang="ja-JP" altLang="en-US" sz="12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353" y="59047"/>
            <a:ext cx="1877761" cy="363998"/>
          </a:xfrm>
          <a:prstGeom prst="rect">
            <a:avLst/>
          </a:prstGeom>
          <a:solidFill>
            <a:srgbClr val="CCCCFF"/>
          </a:solidFill>
        </p:spPr>
        <p:txBody>
          <a:bodyPr lIns="104306" tIns="52153" rIns="104306" bIns="52153" anchor="t">
            <a:noAutofit/>
          </a:bodyPr>
          <a:lstStyle>
            <a:lvl1pPr algn="l">
              <a:defRPr sz="16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7"/>
          </p:nvPr>
        </p:nvSpPr>
        <p:spPr>
          <a:xfrm>
            <a:off x="111353" y="494483"/>
            <a:ext cx="4949595" cy="354434"/>
          </a:xfrm>
          <a:prstGeom prst="rect">
            <a:avLst/>
          </a:prstGeom>
          <a:solidFill>
            <a:srgbClr val="99FF99"/>
          </a:solidFill>
          <a:ln>
            <a:solidFill>
              <a:srgbClr val="008000"/>
            </a:solidFill>
          </a:ln>
        </p:spPr>
        <p:txBody>
          <a:bodyPr lIns="104306" tIns="52153" rIns="104306" bIns="52153"/>
          <a:lstStyle>
            <a:lvl1pPr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20" name="テキスト プレースホルダ 19"/>
          <p:cNvSpPr>
            <a:spLocks noGrp="1"/>
          </p:cNvSpPr>
          <p:nvPr>
            <p:ph type="body" sz="quarter" idx="24"/>
          </p:nvPr>
        </p:nvSpPr>
        <p:spPr>
          <a:xfrm>
            <a:off x="131726" y="7209655"/>
            <a:ext cx="1785938" cy="21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2" name="テキスト プレースホルダ 21"/>
          <p:cNvSpPr>
            <a:spLocks noGrp="1"/>
          </p:cNvSpPr>
          <p:nvPr>
            <p:ph type="body" sz="quarter" idx="25"/>
          </p:nvPr>
        </p:nvSpPr>
        <p:spPr>
          <a:xfrm>
            <a:off x="3489312" y="7209655"/>
            <a:ext cx="3786187" cy="357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4" name="テキスト プレースホルダ 23"/>
          <p:cNvSpPr>
            <a:spLocks noGrp="1"/>
          </p:cNvSpPr>
          <p:nvPr>
            <p:ph type="body" sz="quarter" idx="26"/>
          </p:nvPr>
        </p:nvSpPr>
        <p:spPr>
          <a:xfrm>
            <a:off x="7346964" y="3709193"/>
            <a:ext cx="3214687" cy="286539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0" name="テキスト プレースホルダ 17"/>
          <p:cNvSpPr>
            <a:spLocks noGrp="1"/>
          </p:cNvSpPr>
          <p:nvPr>
            <p:ph type="body" sz="quarter" idx="27"/>
          </p:nvPr>
        </p:nvSpPr>
        <p:spPr>
          <a:xfrm>
            <a:off x="131726" y="2423309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11" name="テキスト プレースホルダ 17"/>
          <p:cNvSpPr>
            <a:spLocks noGrp="1"/>
          </p:cNvSpPr>
          <p:nvPr>
            <p:ph type="body" sz="quarter" idx="28"/>
          </p:nvPr>
        </p:nvSpPr>
        <p:spPr>
          <a:xfrm>
            <a:off x="131726" y="994549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sz="quarter" idx="29"/>
          </p:nvPr>
        </p:nvSpPr>
        <p:spPr>
          <a:xfrm>
            <a:off x="6632584" y="4137830"/>
            <a:ext cx="3929063" cy="13573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4" name="テキスト プレースホルダ 12"/>
          <p:cNvSpPr>
            <a:spLocks noGrp="1"/>
          </p:cNvSpPr>
          <p:nvPr>
            <p:ph type="body" sz="quarter" idx="30"/>
          </p:nvPr>
        </p:nvSpPr>
        <p:spPr>
          <a:xfrm>
            <a:off x="6704022" y="5709457"/>
            <a:ext cx="3929063" cy="135731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12425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A6DEC-3D3D-4CE7-88CD-7AC99168267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Jan 27, 2007 </a:t>
            </a:r>
            <a:r>
              <a:rPr lang="ja-JP" altLang="en-US"/>
              <a:t>　</a:t>
            </a:r>
            <a:r>
              <a:rPr lang="en-US" altLang="ja-JP"/>
              <a:t>3rd MPGD workshop</a:t>
            </a:r>
          </a:p>
        </p:txBody>
      </p:sp>
    </p:spTree>
    <p:extLst>
      <p:ext uri="{BB962C8B-B14F-4D97-AF65-F5344CB8AC3E}">
        <p14:creationId xmlns:p14="http://schemas.microsoft.com/office/powerpoint/2010/main" val="133615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3603" y="6885650"/>
            <a:ext cx="2495127" cy="525088"/>
          </a:xfrm>
        </p:spPr>
        <p:txBody>
          <a:bodyPr/>
          <a:lstStyle>
            <a:lvl1pPr>
              <a:defRPr sz="1103"/>
            </a:lvl1pPr>
          </a:lstStyle>
          <a:p>
            <a:pPr>
              <a:defRPr/>
            </a:pPr>
            <a:fld id="{1705505B-8106-4F2F-B919-319C9962A13C}" type="slidenum">
              <a:rPr lang="ja-JP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48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>
          <a:xfrm>
            <a:off x="3653579" y="7127191"/>
            <a:ext cx="3386243" cy="306302"/>
          </a:xfrm>
        </p:spPr>
        <p:txBody>
          <a:bodyPr/>
          <a:lstStyle>
            <a:lvl1pPr>
              <a:defRPr sz="1544" dirty="0" smtClean="0"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36007" y="6955662"/>
            <a:ext cx="2495127" cy="504084"/>
          </a:xfrm>
        </p:spPr>
        <p:txBody>
          <a:bodyPr/>
          <a:lstStyle>
            <a:lvl1pPr>
              <a:defRPr sz="1103" dirty="0" smtClean="0"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04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04063" indent="0" algn="ctr">
              <a:buNone/>
              <a:defRPr/>
            </a:lvl2pPr>
            <a:lvl3pPr marL="1008126" indent="0" algn="ctr">
              <a:buNone/>
              <a:defRPr/>
            </a:lvl3pPr>
            <a:lvl4pPr marL="1512189" indent="0" algn="ctr">
              <a:buNone/>
              <a:defRPr/>
            </a:lvl4pPr>
            <a:lvl5pPr marL="2016252" indent="0" algn="ctr">
              <a:buNone/>
              <a:defRPr/>
            </a:lvl5pPr>
            <a:lvl6pPr marL="2520315" indent="0" algn="ctr">
              <a:buNone/>
              <a:defRPr/>
            </a:lvl6pPr>
            <a:lvl7pPr marL="3024378" indent="0" algn="ctr">
              <a:buNone/>
              <a:defRPr/>
            </a:lvl7pPr>
            <a:lvl8pPr marL="3528441" indent="0" algn="ctr">
              <a:buNone/>
              <a:defRPr/>
            </a:lvl8pPr>
            <a:lvl9pPr marL="4032504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3"/>
            </a:lvl1pPr>
          </a:lstStyle>
          <a:p>
            <a:pPr>
              <a:defRPr/>
            </a:pPr>
            <a:fld id="{EBC66CAF-5A77-43B3-B14A-82373F3D7228}" type="slidenum">
              <a:rPr lang="ja-JP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96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3"/>
            </a:lvl1pPr>
          </a:lstStyle>
          <a:p>
            <a:pPr>
              <a:defRPr/>
            </a:pPr>
            <a:fld id="{75A179C6-EDF1-4B5B-961A-DF14F6BB63CA}" type="slidenum">
              <a:rPr lang="ja-JP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0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 userDrawn="1"/>
        </p:nvSpPr>
        <p:spPr>
          <a:xfrm>
            <a:off x="7602538" y="7267575"/>
            <a:ext cx="3030537" cy="228600"/>
          </a:xfrm>
          <a:prstGeom prst="rect">
            <a:avLst/>
          </a:prstGeom>
        </p:spPr>
        <p:txBody>
          <a:bodyPr lIns="104306" tIns="52153" rIns="104306" bIns="52153"/>
          <a:lstStyle>
            <a:lvl1pPr algn="l">
              <a:defRPr sz="1200"/>
            </a:lvl1pPr>
          </a:lstStyle>
          <a:p>
            <a:pPr algn="r" eaLnBrk="0" hangingPunct="0">
              <a:defRPr/>
            </a:pPr>
            <a:fld id="{A8A3B029-A779-45B6-84BD-42C88FAC692D}" type="slidenum">
              <a:rPr lang="ja-JP" altLang="en-US" smtClean="0">
                <a:latin typeface="+mj-lt"/>
                <a:ea typeface="+mj-ea"/>
                <a:cs typeface="+mj-cs"/>
              </a:rPr>
              <a:pPr algn="r" eaLnBrk="0" hangingPunct="0">
                <a:defRPr/>
              </a:pPr>
              <a:t>‹#›</a:t>
            </a:fld>
            <a:endParaRPr lang="ja-JP" alt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353" y="59047"/>
            <a:ext cx="3029784" cy="228390"/>
          </a:xfrm>
          <a:prstGeom prst="rect">
            <a:avLst/>
          </a:prstGeom>
        </p:spPr>
        <p:txBody>
          <a:bodyPr lIns="104306" tIns="52153" rIns="104306" bIns="52153" anchor="t">
            <a:normAutofit/>
          </a:bodyPr>
          <a:lstStyle>
            <a:lvl1pPr algn="l">
              <a:defRPr sz="12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20" name="テキスト プレースホルダ 19"/>
          <p:cNvSpPr>
            <a:spLocks noGrp="1"/>
          </p:cNvSpPr>
          <p:nvPr>
            <p:ph type="body" sz="quarter" idx="24"/>
          </p:nvPr>
        </p:nvSpPr>
        <p:spPr>
          <a:xfrm>
            <a:off x="131726" y="7209655"/>
            <a:ext cx="1785938" cy="21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2" name="テキスト プレースホルダ 21"/>
          <p:cNvSpPr>
            <a:spLocks noGrp="1"/>
          </p:cNvSpPr>
          <p:nvPr>
            <p:ph type="body" sz="quarter" idx="25"/>
          </p:nvPr>
        </p:nvSpPr>
        <p:spPr>
          <a:xfrm>
            <a:off x="3489312" y="7209655"/>
            <a:ext cx="3786187" cy="357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4" name="テキスト プレースホルダ 23"/>
          <p:cNvSpPr>
            <a:spLocks noGrp="1"/>
          </p:cNvSpPr>
          <p:nvPr>
            <p:ph type="body" sz="quarter" idx="26"/>
          </p:nvPr>
        </p:nvSpPr>
        <p:spPr>
          <a:xfrm>
            <a:off x="7346964" y="3709193"/>
            <a:ext cx="3214687" cy="286539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0" name="テキスト プレースホルダ 17"/>
          <p:cNvSpPr>
            <a:spLocks noGrp="1"/>
          </p:cNvSpPr>
          <p:nvPr>
            <p:ph type="body" sz="quarter" idx="27"/>
          </p:nvPr>
        </p:nvSpPr>
        <p:spPr>
          <a:xfrm>
            <a:off x="131726" y="6280961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11" name="テキスト プレースホルダ 17"/>
          <p:cNvSpPr>
            <a:spLocks noGrp="1"/>
          </p:cNvSpPr>
          <p:nvPr>
            <p:ph type="body" sz="quarter" idx="28"/>
          </p:nvPr>
        </p:nvSpPr>
        <p:spPr>
          <a:xfrm>
            <a:off x="131726" y="423045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sz="quarter" idx="29"/>
          </p:nvPr>
        </p:nvSpPr>
        <p:spPr>
          <a:xfrm>
            <a:off x="6632584" y="4137830"/>
            <a:ext cx="3929063" cy="13573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4" name="テキスト プレースホルダ 12"/>
          <p:cNvSpPr>
            <a:spLocks noGrp="1"/>
          </p:cNvSpPr>
          <p:nvPr>
            <p:ph type="body" sz="quarter" idx="30"/>
          </p:nvPr>
        </p:nvSpPr>
        <p:spPr>
          <a:xfrm>
            <a:off x="6704022" y="5709457"/>
            <a:ext cx="3929063" cy="135731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5424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60325" y="65088"/>
            <a:ext cx="10501313" cy="7496175"/>
          </a:xfrm>
          <a:prstGeom prst="rect">
            <a:avLst/>
          </a:prstGeom>
          <a:noFill/>
          <a:ln w="254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タイトル 1"/>
          <p:cNvSpPr txBox="1">
            <a:spLocks/>
          </p:cNvSpPr>
          <p:nvPr userDrawn="1"/>
        </p:nvSpPr>
        <p:spPr>
          <a:xfrm>
            <a:off x="7602538" y="7267575"/>
            <a:ext cx="3030537" cy="228600"/>
          </a:xfrm>
          <a:prstGeom prst="rect">
            <a:avLst/>
          </a:prstGeom>
        </p:spPr>
        <p:txBody>
          <a:bodyPr lIns="104306" tIns="52153" rIns="104306" bIns="52153"/>
          <a:lstStyle>
            <a:lvl1pPr algn="l">
              <a:defRPr sz="1200"/>
            </a:lvl1pPr>
          </a:lstStyle>
          <a:p>
            <a:pPr algn="r" eaLnBrk="0" hangingPunct="0">
              <a:defRPr/>
            </a:pPr>
            <a:fld id="{833801FE-8433-4A77-8D16-5469CC66CAC6}" type="slidenum">
              <a:rPr lang="ja-JP" altLang="en-US" smtClean="0">
                <a:latin typeface="+mj-lt"/>
                <a:ea typeface="+mj-ea"/>
                <a:cs typeface="+mj-cs"/>
              </a:rPr>
              <a:pPr algn="r" eaLnBrk="0" hangingPunct="0">
                <a:defRPr/>
              </a:pPr>
              <a:t>‹#›</a:t>
            </a:fld>
            <a:endParaRPr lang="ja-JP" alt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353" y="59047"/>
            <a:ext cx="3029784" cy="228390"/>
          </a:xfrm>
          <a:prstGeom prst="rect">
            <a:avLst/>
          </a:prstGeom>
          <a:solidFill>
            <a:srgbClr val="CCCCFF"/>
          </a:solidFill>
        </p:spPr>
        <p:txBody>
          <a:bodyPr lIns="104306" tIns="52153" rIns="104306" bIns="52153" anchor="t">
            <a:normAutofit/>
          </a:bodyPr>
          <a:lstStyle>
            <a:lvl1pPr algn="l">
              <a:defRPr sz="12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7"/>
          </p:nvPr>
        </p:nvSpPr>
        <p:spPr>
          <a:xfrm>
            <a:off x="111353" y="354411"/>
            <a:ext cx="3663711" cy="354434"/>
          </a:xfrm>
          <a:prstGeom prst="rect">
            <a:avLst/>
          </a:prstGeom>
          <a:solidFill>
            <a:srgbClr val="99FF99"/>
          </a:solidFill>
          <a:ln>
            <a:solidFill>
              <a:srgbClr val="008000"/>
            </a:solidFill>
          </a:ln>
        </p:spPr>
        <p:txBody>
          <a:bodyPr lIns="104306" tIns="52153" rIns="104306" bIns="52153"/>
          <a:lstStyle>
            <a:lvl1pPr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0" name="テキスト プレースホルダ 19"/>
          <p:cNvSpPr>
            <a:spLocks noGrp="1"/>
          </p:cNvSpPr>
          <p:nvPr>
            <p:ph type="body" sz="quarter" idx="24"/>
          </p:nvPr>
        </p:nvSpPr>
        <p:spPr>
          <a:xfrm>
            <a:off x="131726" y="7209655"/>
            <a:ext cx="1785938" cy="21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2" name="テキスト プレースホルダ 21"/>
          <p:cNvSpPr>
            <a:spLocks noGrp="1"/>
          </p:cNvSpPr>
          <p:nvPr>
            <p:ph type="body" sz="quarter" idx="25"/>
          </p:nvPr>
        </p:nvSpPr>
        <p:spPr>
          <a:xfrm>
            <a:off x="3489312" y="7209655"/>
            <a:ext cx="3786187" cy="357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4" name="テキスト プレースホルダ 23"/>
          <p:cNvSpPr>
            <a:spLocks noGrp="1"/>
          </p:cNvSpPr>
          <p:nvPr>
            <p:ph type="body" sz="quarter" idx="26"/>
          </p:nvPr>
        </p:nvSpPr>
        <p:spPr>
          <a:xfrm>
            <a:off x="7346964" y="3709193"/>
            <a:ext cx="3214687" cy="286539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10" name="テキスト プレースホルダ 17"/>
          <p:cNvSpPr>
            <a:spLocks noGrp="1"/>
          </p:cNvSpPr>
          <p:nvPr>
            <p:ph type="body" sz="quarter" idx="27"/>
          </p:nvPr>
        </p:nvSpPr>
        <p:spPr>
          <a:xfrm>
            <a:off x="131726" y="2423309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11" name="テキスト プレースホルダ 17"/>
          <p:cNvSpPr>
            <a:spLocks noGrp="1"/>
          </p:cNvSpPr>
          <p:nvPr>
            <p:ph type="body" sz="quarter" idx="28"/>
          </p:nvPr>
        </p:nvSpPr>
        <p:spPr>
          <a:xfrm>
            <a:off x="131726" y="851673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sz="quarter" idx="29"/>
          </p:nvPr>
        </p:nvSpPr>
        <p:spPr>
          <a:xfrm>
            <a:off x="6632584" y="4137830"/>
            <a:ext cx="3929063" cy="13573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4" name="テキスト プレースホルダ 12"/>
          <p:cNvSpPr>
            <a:spLocks noGrp="1"/>
          </p:cNvSpPr>
          <p:nvPr>
            <p:ph type="body" sz="quarter" idx="30"/>
          </p:nvPr>
        </p:nvSpPr>
        <p:spPr>
          <a:xfrm>
            <a:off x="6704022" y="5709457"/>
            <a:ext cx="3929063" cy="135731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9454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3603" y="6885650"/>
            <a:ext cx="2495127" cy="525088"/>
          </a:xfrm>
        </p:spPr>
        <p:txBody>
          <a:bodyPr/>
          <a:lstStyle>
            <a:lvl1pPr>
              <a:defRPr sz="1103"/>
            </a:lvl1pPr>
          </a:lstStyle>
          <a:p>
            <a:pPr>
              <a:defRPr/>
            </a:pPr>
            <a:fld id="{1705505B-8106-4F2F-B919-319C9962A13C}" type="slidenum">
              <a:rPr lang="ja-JP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5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>
          <a:xfrm>
            <a:off x="3653579" y="7127191"/>
            <a:ext cx="3386243" cy="306302"/>
          </a:xfrm>
        </p:spPr>
        <p:txBody>
          <a:bodyPr/>
          <a:lstStyle>
            <a:lvl1pPr>
              <a:defRPr sz="1544" dirty="0" smtClean="0"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36007" y="6955662"/>
            <a:ext cx="2495127" cy="504084"/>
          </a:xfrm>
        </p:spPr>
        <p:txBody>
          <a:bodyPr/>
          <a:lstStyle>
            <a:lvl1pPr>
              <a:defRPr sz="1103" dirty="0" smtClean="0"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2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04063" indent="0" algn="ctr">
              <a:buNone/>
              <a:defRPr/>
            </a:lvl2pPr>
            <a:lvl3pPr marL="1008126" indent="0" algn="ctr">
              <a:buNone/>
              <a:defRPr/>
            </a:lvl3pPr>
            <a:lvl4pPr marL="1512189" indent="0" algn="ctr">
              <a:buNone/>
              <a:defRPr/>
            </a:lvl4pPr>
            <a:lvl5pPr marL="2016252" indent="0" algn="ctr">
              <a:buNone/>
              <a:defRPr/>
            </a:lvl5pPr>
            <a:lvl6pPr marL="2520315" indent="0" algn="ctr">
              <a:buNone/>
              <a:defRPr/>
            </a:lvl6pPr>
            <a:lvl7pPr marL="3024378" indent="0" algn="ctr">
              <a:buNone/>
              <a:defRPr/>
            </a:lvl7pPr>
            <a:lvl8pPr marL="3528441" indent="0" algn="ctr">
              <a:buNone/>
              <a:defRPr/>
            </a:lvl8pPr>
            <a:lvl9pPr marL="4032504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3"/>
            </a:lvl1pPr>
          </a:lstStyle>
          <a:p>
            <a:pPr>
              <a:defRPr/>
            </a:pPr>
            <a:fld id="{EBC66CAF-5A77-43B3-B14A-82373F3D7228}" type="slidenum">
              <a:rPr lang="ja-JP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1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3"/>
            </a:lvl1pPr>
          </a:lstStyle>
          <a:p>
            <a:pPr>
              <a:defRPr/>
            </a:pPr>
            <a:fld id="{75A179C6-EDF1-4B5B-961A-DF14F6BB63CA}" type="slidenum">
              <a:rPr lang="ja-JP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1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 userDrawn="1"/>
        </p:nvSpPr>
        <p:spPr bwMode="auto">
          <a:xfrm>
            <a:off x="7602538" y="7267575"/>
            <a:ext cx="3030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/>
          <a:p>
            <a:pPr algn="r" eaLnBrk="0" hangingPunct="0"/>
            <a:fld id="{CE1A6D7A-A128-4842-9A20-3A87F7AB2EAC}" type="slidenum">
              <a:rPr lang="ja-JP" altLang="en-US" sz="1200" smtClean="0">
                <a:solidFill>
                  <a:prstClr val="black"/>
                </a:solidFill>
                <a:latin typeface="Calibri" panose="020F0502020204030204" pitchFamily="34" charset="0"/>
              </a:rPr>
              <a:pPr algn="r" eaLnBrk="0" hangingPunct="0"/>
              <a:t>‹#›</a:t>
            </a:fld>
            <a:endParaRPr lang="ja-JP" altLang="en-US" sz="12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353" y="59047"/>
            <a:ext cx="1592009" cy="221122"/>
          </a:xfrm>
          <a:prstGeom prst="rect">
            <a:avLst/>
          </a:prstGeom>
          <a:solidFill>
            <a:srgbClr val="CCCCFF"/>
          </a:solidFill>
        </p:spPr>
        <p:txBody>
          <a:bodyPr lIns="104306" tIns="52153" rIns="104306" bIns="52153" anchor="t">
            <a:normAutofit/>
          </a:bodyPr>
          <a:lstStyle>
            <a:lvl1pPr algn="l">
              <a:defRPr sz="12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7"/>
          </p:nvPr>
        </p:nvSpPr>
        <p:spPr>
          <a:xfrm>
            <a:off x="111353" y="354411"/>
            <a:ext cx="3663711" cy="354434"/>
          </a:xfrm>
          <a:prstGeom prst="rect">
            <a:avLst/>
          </a:prstGeom>
          <a:solidFill>
            <a:srgbClr val="99FF99"/>
          </a:solidFill>
          <a:ln>
            <a:solidFill>
              <a:srgbClr val="008000"/>
            </a:solidFill>
          </a:ln>
        </p:spPr>
        <p:txBody>
          <a:bodyPr lIns="104306" tIns="52153" rIns="104306" bIns="52153"/>
          <a:lstStyle>
            <a:lvl1pPr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0" name="テキスト プレースホルダ 19"/>
          <p:cNvSpPr>
            <a:spLocks noGrp="1"/>
          </p:cNvSpPr>
          <p:nvPr>
            <p:ph type="body" sz="quarter" idx="24"/>
          </p:nvPr>
        </p:nvSpPr>
        <p:spPr>
          <a:xfrm>
            <a:off x="131726" y="7209655"/>
            <a:ext cx="1785938" cy="21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2" name="テキスト プレースホルダ 21"/>
          <p:cNvSpPr>
            <a:spLocks noGrp="1"/>
          </p:cNvSpPr>
          <p:nvPr>
            <p:ph type="body" sz="quarter" idx="25"/>
          </p:nvPr>
        </p:nvSpPr>
        <p:spPr>
          <a:xfrm>
            <a:off x="3489312" y="7209655"/>
            <a:ext cx="3786187" cy="357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4" name="テキスト プレースホルダ 23"/>
          <p:cNvSpPr>
            <a:spLocks noGrp="1"/>
          </p:cNvSpPr>
          <p:nvPr>
            <p:ph type="body" sz="quarter" idx="26"/>
          </p:nvPr>
        </p:nvSpPr>
        <p:spPr>
          <a:xfrm>
            <a:off x="7346964" y="3709193"/>
            <a:ext cx="3214687" cy="286539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0" name="テキスト プレースホルダ 17"/>
          <p:cNvSpPr>
            <a:spLocks noGrp="1"/>
          </p:cNvSpPr>
          <p:nvPr>
            <p:ph type="body" sz="quarter" idx="27"/>
          </p:nvPr>
        </p:nvSpPr>
        <p:spPr>
          <a:xfrm>
            <a:off x="131726" y="2423309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11" name="テキスト プレースホルダ 17"/>
          <p:cNvSpPr>
            <a:spLocks noGrp="1"/>
          </p:cNvSpPr>
          <p:nvPr>
            <p:ph type="body" sz="quarter" idx="28"/>
          </p:nvPr>
        </p:nvSpPr>
        <p:spPr>
          <a:xfrm>
            <a:off x="131726" y="851673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sz="quarter" idx="29"/>
          </p:nvPr>
        </p:nvSpPr>
        <p:spPr>
          <a:xfrm>
            <a:off x="6632584" y="4137830"/>
            <a:ext cx="3929063" cy="13573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4" name="テキスト プレースホルダ 12"/>
          <p:cNvSpPr>
            <a:spLocks noGrp="1"/>
          </p:cNvSpPr>
          <p:nvPr>
            <p:ph type="body" sz="quarter" idx="30"/>
          </p:nvPr>
        </p:nvSpPr>
        <p:spPr>
          <a:xfrm>
            <a:off x="6704022" y="5709457"/>
            <a:ext cx="3929063" cy="135731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5163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 userDrawn="1"/>
        </p:nvSpPr>
        <p:spPr bwMode="auto">
          <a:xfrm>
            <a:off x="7602538" y="7267575"/>
            <a:ext cx="3030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/>
          <a:p>
            <a:pPr algn="r" eaLnBrk="0" hangingPunct="0"/>
            <a:fld id="{C1E06277-E1D3-44F4-9C74-91C730A3DCF2}" type="slidenum">
              <a:rPr lang="ja-JP" altLang="en-US" sz="1200" smtClean="0">
                <a:solidFill>
                  <a:prstClr val="black"/>
                </a:solidFill>
                <a:latin typeface="Calibri" panose="020F0502020204030204" pitchFamily="34" charset="0"/>
              </a:rPr>
              <a:pPr algn="r" eaLnBrk="0" hangingPunct="0"/>
              <a:t>‹#›</a:t>
            </a:fld>
            <a:endParaRPr lang="ja-JP" altLang="en-US" sz="12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353" y="59047"/>
            <a:ext cx="3029784" cy="228390"/>
          </a:xfrm>
          <a:prstGeom prst="rect">
            <a:avLst/>
          </a:prstGeom>
        </p:spPr>
        <p:txBody>
          <a:bodyPr lIns="104306" tIns="52153" rIns="104306" bIns="52153" anchor="t">
            <a:normAutofit/>
          </a:bodyPr>
          <a:lstStyle>
            <a:lvl1pPr algn="l">
              <a:defRPr sz="12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7"/>
          </p:nvPr>
        </p:nvSpPr>
        <p:spPr>
          <a:xfrm>
            <a:off x="111353" y="354411"/>
            <a:ext cx="3235083" cy="354434"/>
          </a:xfrm>
          <a:prstGeom prst="rect">
            <a:avLst/>
          </a:prstGeom>
          <a:solidFill>
            <a:srgbClr val="99FF99"/>
          </a:solidFill>
          <a:ln>
            <a:solidFill>
              <a:srgbClr val="008000"/>
            </a:solidFill>
          </a:ln>
        </p:spPr>
        <p:txBody>
          <a:bodyPr lIns="104306" tIns="52153" rIns="104306" bIns="52153"/>
          <a:lstStyle>
            <a:lvl1pPr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8" name="テキスト プレースホルダ 17"/>
          <p:cNvSpPr>
            <a:spLocks noGrp="1"/>
          </p:cNvSpPr>
          <p:nvPr>
            <p:ph type="body" sz="quarter" idx="23"/>
          </p:nvPr>
        </p:nvSpPr>
        <p:spPr>
          <a:xfrm>
            <a:off x="131726" y="780235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20" name="テキスト プレースホルダ 19"/>
          <p:cNvSpPr>
            <a:spLocks noGrp="1"/>
          </p:cNvSpPr>
          <p:nvPr>
            <p:ph type="body" sz="quarter" idx="24"/>
          </p:nvPr>
        </p:nvSpPr>
        <p:spPr>
          <a:xfrm>
            <a:off x="131726" y="7209655"/>
            <a:ext cx="1785938" cy="21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2" name="テキスト プレースホルダ 21"/>
          <p:cNvSpPr>
            <a:spLocks noGrp="1"/>
          </p:cNvSpPr>
          <p:nvPr>
            <p:ph type="body" sz="quarter" idx="25"/>
          </p:nvPr>
        </p:nvSpPr>
        <p:spPr>
          <a:xfrm>
            <a:off x="3489312" y="7209655"/>
            <a:ext cx="3786187" cy="357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4" name="テキスト プレースホルダ 23"/>
          <p:cNvSpPr>
            <a:spLocks noGrp="1"/>
          </p:cNvSpPr>
          <p:nvPr>
            <p:ph type="body" sz="quarter" idx="26"/>
          </p:nvPr>
        </p:nvSpPr>
        <p:spPr>
          <a:xfrm>
            <a:off x="6632584" y="4922852"/>
            <a:ext cx="3786191" cy="35797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quarter" idx="27"/>
          </p:nvPr>
        </p:nvSpPr>
        <p:spPr>
          <a:xfrm>
            <a:off x="6561146" y="5495143"/>
            <a:ext cx="3929081" cy="15724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sz="quarter" idx="28"/>
          </p:nvPr>
        </p:nvSpPr>
        <p:spPr>
          <a:xfrm>
            <a:off x="8704286" y="4352135"/>
            <a:ext cx="1714500" cy="429415"/>
          </a:xfrm>
          <a:prstGeom prst="rect">
            <a:avLst/>
          </a:prstGeom>
          <a:solidFill>
            <a:srgbClr val="000066"/>
          </a:solidFill>
        </p:spPr>
        <p:txBody>
          <a:bodyPr/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4" name="テキスト プレースホルダ 17"/>
          <p:cNvSpPr>
            <a:spLocks noGrp="1"/>
          </p:cNvSpPr>
          <p:nvPr>
            <p:ph type="body" sz="quarter" idx="29"/>
          </p:nvPr>
        </p:nvSpPr>
        <p:spPr>
          <a:xfrm>
            <a:off x="131726" y="2994813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2507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CF4CDF7-DEA5-43DE-B0C7-61338C4EB4E8}" type="datetimeFigureOut">
              <a:rPr lang="ja-JP" altLang="en-US"/>
              <a:pPr>
                <a:defRPr/>
              </a:pPr>
              <a:t>2016/1/7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3D0CA95-E4CA-4469-A097-012F88A93E4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521528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1043056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564584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2086112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90525" indent="-3905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-571800" y="-110269"/>
            <a:ext cx="9624060" cy="125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5026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79" y="7086935"/>
            <a:ext cx="3386243" cy="3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44" dirty="0" smtClean="0">
                <a:effectLst>
                  <a:outerShdw blurRad="38100" dist="38100" dir="2700000" algn="tl">
                    <a:srgbClr val="B2B2B2"/>
                  </a:outerShdw>
                </a:effectLst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kumimoji="0" lang="ja-JP" altLang="en-US">
                <a:solidFill>
                  <a:srgbClr val="FFFFFF"/>
                </a:solidFill>
              </a:rPr>
              <a:t>暗黒物質探索の将来計画</a:t>
            </a:r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85027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7086934"/>
            <a:ext cx="2495127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4" dirty="0" smtClean="0">
                <a:effectLst>
                  <a:outerShdw blurRad="38100" dist="38100" dir="2700000" algn="tl">
                    <a:srgbClr val="B2B2B2"/>
                  </a:outerShdw>
                </a:effectLst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kumimoji="0" lang="ja-JP" altLang="en-US">
                <a:solidFill>
                  <a:srgbClr val="FFFFFF"/>
                </a:solidFill>
              </a:rPr>
              <a:t>身内賢太朗</a:t>
            </a:r>
            <a:fld id="{2955FAA9-719D-4369-A501-299166E8282C}" type="slidenum">
              <a:rPr kumimoji="0" lang="ja-JP" altLang="en-US" sz="1103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kumimoji="0" lang="en-US" altLang="ja-JP" sz="1103">
              <a:solidFill>
                <a:srgbClr val="FFFFFF"/>
              </a:solidFill>
            </a:endParaRPr>
          </a:p>
        </p:txBody>
      </p:sp>
      <p:sp>
        <p:nvSpPr>
          <p:cNvPr id="1029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0" y="1764295"/>
            <a:ext cx="9624060" cy="499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5034" name="Rectangle 4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670" y="6885650"/>
            <a:ext cx="2875708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44" b="1" dirty="0" smtClean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kumimoji="0" lang="en-US" altLang="ja-JP">
                <a:solidFill>
                  <a:srgbClr val="FFFFFF"/>
                </a:solidFill>
              </a:rPr>
              <a:t>2013</a:t>
            </a:r>
            <a:r>
              <a:rPr kumimoji="0" lang="ja-JP" altLang="en-US">
                <a:solidFill>
                  <a:srgbClr val="FFFFFF"/>
                </a:solidFill>
              </a:rPr>
              <a:t>年 </a:t>
            </a:r>
            <a:r>
              <a:rPr kumimoji="0" lang="en-US" altLang="ja-JP">
                <a:solidFill>
                  <a:srgbClr val="FFFFFF"/>
                </a:solidFill>
              </a:rPr>
              <a:t>9</a:t>
            </a:r>
            <a:r>
              <a:rPr kumimoji="0" lang="ja-JP" altLang="en-US">
                <a:solidFill>
                  <a:srgbClr val="FFFFFF"/>
                </a:solidFill>
              </a:rPr>
              <a:t>月</a:t>
            </a:r>
            <a:r>
              <a:rPr kumimoji="0" lang="en-US" altLang="ja-JP">
                <a:solidFill>
                  <a:srgbClr val="FFFFFF"/>
                </a:solidFill>
              </a:rPr>
              <a:t>20</a:t>
            </a:r>
            <a:r>
              <a:rPr kumimoji="0" lang="ja-JP" altLang="en-US">
                <a:solidFill>
                  <a:srgbClr val="FFFFFF"/>
                </a:solidFill>
              </a:rPr>
              <a:t>日</a:t>
            </a:r>
          </a:p>
          <a:p>
            <a:pPr>
              <a:defRPr/>
            </a:pPr>
            <a:r>
              <a:rPr kumimoji="0" lang="ja-JP" altLang="en-US">
                <a:solidFill>
                  <a:srgbClr val="FFFFFF"/>
                </a:solidFill>
              </a:rPr>
              <a:t>日本物理学会</a:t>
            </a:r>
          </a:p>
        </p:txBody>
      </p:sp>
    </p:spTree>
    <p:extLst>
      <p:ext uri="{BB962C8B-B14F-4D97-AF65-F5344CB8AC3E}">
        <p14:creationId xmlns:p14="http://schemas.microsoft.com/office/powerpoint/2010/main" val="10026230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5pPr>
      <a:lvl6pPr marL="504063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6pPr>
      <a:lvl7pPr marL="1008126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7pPr>
      <a:lvl8pPr marL="1512189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8pPr>
      <a:lvl9pPr marL="2016252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9pPr>
    </p:titleStyle>
    <p:bodyStyle>
      <a:lvl1pPr marL="378047" indent="-378047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Blip>
          <a:blip r:embed="rId7"/>
        </a:buBlip>
        <a:defRPr sz="3528" b="1">
          <a:solidFill>
            <a:schemeClr val="tx2"/>
          </a:solidFill>
          <a:latin typeface="+mn-lt"/>
          <a:ea typeface="+mn-ea"/>
          <a:cs typeface="+mn-cs"/>
        </a:defRPr>
      </a:lvl1pPr>
      <a:lvl2pPr marL="819102" indent="-31503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Blip>
          <a:blip r:embed="rId8"/>
        </a:buBlip>
        <a:defRPr sz="3087" b="1">
          <a:solidFill>
            <a:schemeClr val="hlink"/>
          </a:solidFill>
          <a:latin typeface="+mn-lt"/>
          <a:ea typeface="+mn-ea"/>
          <a:cs typeface="+mn-cs"/>
        </a:defRPr>
      </a:lvl2pPr>
      <a:lvl3pPr marL="1260158" indent="-25203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646" b="1">
          <a:solidFill>
            <a:schemeClr val="folHlink"/>
          </a:solidFill>
          <a:latin typeface="+mn-lt"/>
          <a:ea typeface="+mn-ea"/>
          <a:cs typeface="+mn-cs"/>
        </a:defRPr>
      </a:lvl3pPr>
      <a:lvl4pPr marL="1764221" indent="-25203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4pPr>
      <a:lvl5pPr marL="2268284" indent="-25203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5pPr>
      <a:lvl6pPr marL="2772347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6pPr>
      <a:lvl7pPr marL="3276410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7pPr>
      <a:lvl8pPr marL="3780473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8pPr>
      <a:lvl9pPr marL="4284536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DE5FCE1-4852-441A-B683-5B6DA5B022F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0F8E4D5-BAEC-4881-AC03-D4E35C8F042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430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521528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1043056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564584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2086112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90525" indent="-3905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-571800" y="-110269"/>
            <a:ext cx="9624060" cy="125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5026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79" y="7086935"/>
            <a:ext cx="3386243" cy="3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44" dirty="0" smtClean="0">
                <a:effectLst>
                  <a:outerShdw blurRad="38100" dist="38100" dir="2700000" algn="tl">
                    <a:srgbClr val="B2B2B2"/>
                  </a:outerShdw>
                </a:effectLst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kumimoji="0" lang="ja-JP" altLang="en-US">
                <a:solidFill>
                  <a:srgbClr val="FFFFFF"/>
                </a:solidFill>
              </a:rPr>
              <a:t>暗黒物質探索の将来計画</a:t>
            </a:r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85027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7086934"/>
            <a:ext cx="2495127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4" dirty="0" smtClean="0">
                <a:effectLst>
                  <a:outerShdw blurRad="38100" dist="38100" dir="2700000" algn="tl">
                    <a:srgbClr val="B2B2B2"/>
                  </a:outerShdw>
                </a:effectLst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kumimoji="0" lang="ja-JP" altLang="en-US">
                <a:solidFill>
                  <a:srgbClr val="FFFFFF"/>
                </a:solidFill>
              </a:rPr>
              <a:t>身内賢太朗</a:t>
            </a:r>
            <a:fld id="{2955FAA9-719D-4369-A501-299166E8282C}" type="slidenum">
              <a:rPr kumimoji="0" lang="ja-JP" altLang="en-US" sz="1103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kumimoji="0" lang="en-US" altLang="ja-JP" sz="1103">
              <a:solidFill>
                <a:srgbClr val="FFFFFF"/>
              </a:solidFill>
            </a:endParaRPr>
          </a:p>
        </p:txBody>
      </p:sp>
      <p:sp>
        <p:nvSpPr>
          <p:cNvPr id="1029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0" y="1764295"/>
            <a:ext cx="9624060" cy="499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5034" name="Rectangle 4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670" y="6885650"/>
            <a:ext cx="2875708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44" b="1" dirty="0" smtClean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kumimoji="0" lang="en-US" altLang="ja-JP">
                <a:solidFill>
                  <a:srgbClr val="FFFFFF"/>
                </a:solidFill>
              </a:rPr>
              <a:t>2013</a:t>
            </a:r>
            <a:r>
              <a:rPr kumimoji="0" lang="ja-JP" altLang="en-US">
                <a:solidFill>
                  <a:srgbClr val="FFFFFF"/>
                </a:solidFill>
              </a:rPr>
              <a:t>年 </a:t>
            </a:r>
            <a:r>
              <a:rPr kumimoji="0" lang="en-US" altLang="ja-JP">
                <a:solidFill>
                  <a:srgbClr val="FFFFFF"/>
                </a:solidFill>
              </a:rPr>
              <a:t>9</a:t>
            </a:r>
            <a:r>
              <a:rPr kumimoji="0" lang="ja-JP" altLang="en-US">
                <a:solidFill>
                  <a:srgbClr val="FFFFFF"/>
                </a:solidFill>
              </a:rPr>
              <a:t>月</a:t>
            </a:r>
            <a:r>
              <a:rPr kumimoji="0" lang="en-US" altLang="ja-JP">
                <a:solidFill>
                  <a:srgbClr val="FFFFFF"/>
                </a:solidFill>
              </a:rPr>
              <a:t>20</a:t>
            </a:r>
            <a:r>
              <a:rPr kumimoji="0" lang="ja-JP" altLang="en-US">
                <a:solidFill>
                  <a:srgbClr val="FFFFFF"/>
                </a:solidFill>
              </a:rPr>
              <a:t>日</a:t>
            </a:r>
          </a:p>
          <a:p>
            <a:pPr>
              <a:defRPr/>
            </a:pPr>
            <a:r>
              <a:rPr kumimoji="0" lang="ja-JP" altLang="en-US">
                <a:solidFill>
                  <a:srgbClr val="FFFFFF"/>
                </a:solidFill>
              </a:rPr>
              <a:t>日本物理学会</a:t>
            </a:r>
          </a:p>
        </p:txBody>
      </p:sp>
    </p:spTree>
    <p:extLst>
      <p:ext uri="{BB962C8B-B14F-4D97-AF65-F5344CB8AC3E}">
        <p14:creationId xmlns:p14="http://schemas.microsoft.com/office/powerpoint/2010/main" val="33050913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5pPr>
      <a:lvl6pPr marL="504063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6pPr>
      <a:lvl7pPr marL="1008126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7pPr>
      <a:lvl8pPr marL="1512189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8pPr>
      <a:lvl9pPr marL="2016252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9pPr>
    </p:titleStyle>
    <p:bodyStyle>
      <a:lvl1pPr marL="378047" indent="-378047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Blip>
          <a:blip r:embed="rId7"/>
        </a:buBlip>
        <a:defRPr sz="3528" b="1">
          <a:solidFill>
            <a:schemeClr val="tx2"/>
          </a:solidFill>
          <a:latin typeface="+mn-lt"/>
          <a:ea typeface="+mn-ea"/>
          <a:cs typeface="+mn-cs"/>
        </a:defRPr>
      </a:lvl1pPr>
      <a:lvl2pPr marL="819102" indent="-31503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Blip>
          <a:blip r:embed="rId8"/>
        </a:buBlip>
        <a:defRPr sz="3087" b="1">
          <a:solidFill>
            <a:schemeClr val="hlink"/>
          </a:solidFill>
          <a:latin typeface="+mn-lt"/>
          <a:ea typeface="+mn-ea"/>
          <a:cs typeface="+mn-cs"/>
        </a:defRPr>
      </a:lvl2pPr>
      <a:lvl3pPr marL="1260158" indent="-25203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646" b="1">
          <a:solidFill>
            <a:schemeClr val="folHlink"/>
          </a:solidFill>
          <a:latin typeface="+mn-lt"/>
          <a:ea typeface="+mn-ea"/>
          <a:cs typeface="+mn-cs"/>
        </a:defRPr>
      </a:lvl3pPr>
      <a:lvl4pPr marL="1764221" indent="-25203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4pPr>
      <a:lvl5pPr marL="2268284" indent="-25203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5pPr>
      <a:lvl6pPr marL="2772347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6pPr>
      <a:lvl7pPr marL="3276410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7pPr>
      <a:lvl8pPr marL="3780473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8pPr>
      <a:lvl9pPr marL="4284536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167444" y="540271"/>
            <a:ext cx="7699536" cy="158417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3200" dirty="0" smtClean="0"/>
              <a:t>Some</a:t>
            </a:r>
            <a:r>
              <a:rPr kumimoji="1" lang="ja-JP" altLang="en-US" sz="3200" dirty="0" smtClean="0"/>
              <a:t> </a:t>
            </a:r>
            <a:r>
              <a:rPr kumimoji="1" lang="en-US" altLang="ja-JP" sz="3200" dirty="0" smtClean="0"/>
              <a:t>input</a:t>
            </a:r>
            <a:r>
              <a:rPr kumimoji="1" lang="ja-JP" altLang="en-US" sz="3200" dirty="0" smtClean="0"/>
              <a:t> </a:t>
            </a:r>
            <a:r>
              <a:rPr kumimoji="1" lang="en-US" altLang="ja-JP" sz="3200" dirty="0" smtClean="0"/>
              <a:t>for</a:t>
            </a:r>
            <a:r>
              <a:rPr kumimoji="1" lang="ja-JP" altLang="en-US" sz="3200" dirty="0" smtClean="0"/>
              <a:t> </a:t>
            </a:r>
            <a:r>
              <a:rPr kumimoji="1" lang="en-US" altLang="ja-JP" sz="3200" dirty="0" smtClean="0"/>
              <a:t>discussion</a:t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（</a:t>
            </a:r>
            <a:r>
              <a:rPr kumimoji="1" lang="en-US" altLang="ja-JP" sz="3200" dirty="0" err="1" smtClean="0"/>
              <a:t>Kentaro</a:t>
            </a:r>
            <a:r>
              <a:rPr kumimoji="1" lang="ja-JP" altLang="en-US" sz="3200" dirty="0" smtClean="0"/>
              <a:t> </a:t>
            </a:r>
            <a:r>
              <a:rPr kumimoji="1" lang="en-US" altLang="ja-JP" sz="3200" dirty="0" smtClean="0"/>
              <a:t>Miuchi</a:t>
            </a:r>
            <a:r>
              <a:rPr kumimoji="1" lang="ja-JP" altLang="en-US" sz="3200" dirty="0" smtClean="0"/>
              <a:t> </a:t>
            </a:r>
            <a:r>
              <a:rPr kumimoji="1" lang="en-US" altLang="ja-JP" sz="3200" dirty="0" smtClean="0"/>
              <a:t>Jan8th,</a:t>
            </a:r>
            <a:r>
              <a:rPr kumimoji="1" lang="ja-JP" altLang="en-US" sz="3200" dirty="0" smtClean="0"/>
              <a:t> </a:t>
            </a:r>
            <a:r>
              <a:rPr kumimoji="1" lang="en-US" altLang="ja-JP" sz="3200" dirty="0" smtClean="0"/>
              <a:t>2016@</a:t>
            </a:r>
            <a:r>
              <a:rPr kumimoji="1" lang="ja-JP" altLang="en-US" sz="3200" dirty="0" smtClean="0"/>
              <a:t> </a:t>
            </a:r>
            <a:r>
              <a:rPr kumimoji="1" lang="en-US" altLang="ja-JP" sz="3200" dirty="0" err="1" smtClean="0"/>
              <a:t>Bou</a:t>
            </a:r>
            <a:r>
              <a:rPr kumimoji="1" lang="ja-JP" altLang="en-US" sz="3200" dirty="0" smtClean="0"/>
              <a:t>ｌｂｙ）</a:t>
            </a:r>
            <a:endParaRPr kumimoji="1" lang="en-US" altLang="ja-JP" sz="3200" dirty="0" smtClean="0"/>
          </a:p>
          <a:p>
            <a:pPr lvl="1"/>
            <a:r>
              <a:rPr lang="en-US" altLang="ja-JP" sz="2000" dirty="0" smtClean="0"/>
              <a:t>Japan/NEWAGE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status</a:t>
            </a:r>
          </a:p>
          <a:p>
            <a:pPr lvl="1"/>
            <a:r>
              <a:rPr kumimoji="1" lang="en-US" altLang="ja-JP" sz="2000" dirty="0" smtClean="0"/>
              <a:t>CYGNUS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strategies</a:t>
            </a:r>
          </a:p>
          <a:p>
            <a:endParaRPr lang="en-US" altLang="ja-JP" dirty="0"/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5922764" y="5508823"/>
            <a:ext cx="5746935" cy="43204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#Everything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preliminary,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not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strong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opinion.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4359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202" t="7639" r="6408" b="1973"/>
          <a:stretch/>
        </p:blipFill>
        <p:spPr>
          <a:xfrm>
            <a:off x="1314252" y="1044327"/>
            <a:ext cx="5976664" cy="6120680"/>
          </a:xfrm>
          <a:prstGeom prst="rect">
            <a:avLst/>
          </a:prstGeom>
        </p:spPr>
      </p:pic>
      <p:sp>
        <p:nvSpPr>
          <p:cNvPr id="12" name="テキスト プレースホルダー 7"/>
          <p:cNvSpPr txBox="1">
            <a:spLocks/>
          </p:cNvSpPr>
          <p:nvPr/>
        </p:nvSpPr>
        <p:spPr>
          <a:xfrm>
            <a:off x="7082311" y="4932759"/>
            <a:ext cx="3088925" cy="86409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CYGNUS</a:t>
            </a:r>
            <a:r>
              <a:rPr lang="ja-JP" altLang="en-US" dirty="0" smtClean="0"/>
              <a:t> </a:t>
            </a:r>
            <a:r>
              <a:rPr lang="en-US" altLang="ja-JP" dirty="0" smtClean="0"/>
              <a:t>KM1a</a:t>
            </a:r>
            <a:r>
              <a:rPr lang="ja-JP" altLang="en-US" dirty="0" smtClean="0"/>
              <a:t> </a:t>
            </a:r>
            <a:r>
              <a:rPr lang="en-US" altLang="ja-JP" dirty="0" smtClean="0"/>
              <a:t>expected</a:t>
            </a:r>
            <a:endParaRPr lang="en-US" altLang="ja-JP" dirty="0" smtClean="0"/>
          </a:p>
          <a:p>
            <a:r>
              <a:rPr lang="en-US" altLang="ja-JP" dirty="0"/>
              <a:t>20</a:t>
            </a:r>
            <a:r>
              <a:rPr lang="en-US" altLang="ja-JP" dirty="0" smtClean="0"/>
              <a:t>0kg</a:t>
            </a:r>
            <a:r>
              <a:rPr lang="ja-JP" altLang="en-US" dirty="0" smtClean="0"/>
              <a:t> </a:t>
            </a:r>
            <a:r>
              <a:rPr lang="en-US" altLang="ja-JP" dirty="0"/>
              <a:t>days</a:t>
            </a:r>
            <a:r>
              <a:rPr lang="ja-JP" altLang="en-US" dirty="0"/>
              <a:t> </a:t>
            </a:r>
            <a:r>
              <a:rPr lang="en-US" altLang="ja-JP" dirty="0" err="1" smtClean="0"/>
              <a:t>eff</a:t>
            </a:r>
            <a:r>
              <a:rPr lang="en-US" altLang="ja-JP" dirty="0" smtClean="0"/>
              <a:t>=0.8</a:t>
            </a:r>
            <a:r>
              <a:rPr lang="ja-JP" altLang="en-US" dirty="0" smtClean="0"/>
              <a:t> </a:t>
            </a:r>
            <a:r>
              <a:rPr lang="en-US" altLang="ja-JP" dirty="0"/>
              <a:t>1BG</a:t>
            </a:r>
            <a:r>
              <a:rPr lang="ja-JP" altLang="en-US" dirty="0"/>
              <a:t> </a:t>
            </a:r>
            <a:r>
              <a:rPr lang="en-US" altLang="ja-JP" dirty="0"/>
              <a:t>@50keV</a:t>
            </a:r>
            <a:r>
              <a:rPr lang="ja-JP" altLang="en-US" dirty="0"/>
              <a:t> </a:t>
            </a:r>
            <a:r>
              <a:rPr lang="en-US" altLang="ja-JP" dirty="0" smtClean="0"/>
              <a:t>recoil</a:t>
            </a:r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13" name="テキスト プレースホルダー 7"/>
          <p:cNvSpPr txBox="1">
            <a:spLocks/>
          </p:cNvSpPr>
          <p:nvPr/>
        </p:nvSpPr>
        <p:spPr>
          <a:xfrm>
            <a:off x="7226327" y="2628503"/>
            <a:ext cx="2296837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NEWAGE2019</a:t>
            </a:r>
            <a:r>
              <a:rPr lang="ja-JP" altLang="en-US" dirty="0" smtClean="0"/>
              <a:t> </a:t>
            </a:r>
            <a:r>
              <a:rPr lang="en-US" altLang="ja-JP" dirty="0" smtClean="0"/>
              <a:t>expected</a:t>
            </a:r>
            <a:endParaRPr lang="en-US" altLang="ja-JP" dirty="0" smtClean="0"/>
          </a:p>
          <a:p>
            <a:r>
              <a:rPr lang="en-US" altLang="ja-JP" dirty="0" smtClean="0"/>
              <a:t>50kg</a:t>
            </a:r>
            <a:r>
              <a:rPr lang="ja-JP" altLang="en-US" dirty="0" smtClean="0"/>
              <a:t> </a:t>
            </a:r>
            <a:r>
              <a:rPr lang="en-US" altLang="ja-JP" dirty="0" smtClean="0"/>
              <a:t>days</a:t>
            </a:r>
            <a:r>
              <a:rPr lang="ja-JP" altLang="en-US" dirty="0" smtClean="0"/>
              <a:t> </a:t>
            </a:r>
            <a:r>
              <a:rPr lang="en-US" altLang="ja-JP" dirty="0" smtClean="0"/>
              <a:t>1±0.1dru</a:t>
            </a:r>
            <a:r>
              <a:rPr lang="ja-JP" altLang="en-US" dirty="0" smtClean="0"/>
              <a:t> </a:t>
            </a:r>
            <a:r>
              <a:rPr lang="en-US" altLang="ja-JP" dirty="0" smtClean="0"/>
              <a:t>@50keV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ee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1094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28"/>
          </p:nvPr>
        </p:nvSpPr>
        <p:spPr>
          <a:xfrm>
            <a:off x="3186461" y="2844527"/>
            <a:ext cx="4608512" cy="72008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4000" dirty="0" smtClean="0"/>
              <a:t>CYGNUS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strategies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7959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28"/>
          </p:nvPr>
        </p:nvSpPr>
        <p:spPr>
          <a:xfrm>
            <a:off x="450156" y="-1"/>
            <a:ext cx="9793088" cy="6804967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4000" dirty="0" smtClean="0"/>
              <a:t>Global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consensus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(?):</a:t>
            </a:r>
          </a:p>
          <a:p>
            <a:pPr marL="0" indent="0">
              <a:buNone/>
            </a:pPr>
            <a:r>
              <a:rPr lang="en-US" altLang="ja-JP" sz="3200" dirty="0" smtClean="0"/>
              <a:t>Once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we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can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pin-down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the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goal,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detector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size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is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automatically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determined.(</a:t>
            </a:r>
            <a:r>
              <a:rPr lang="ja-JP" altLang="en-US" sz="3200" dirty="0" smtClean="0"/>
              <a:t>～</a:t>
            </a:r>
            <a:r>
              <a:rPr lang="en-US" altLang="ja-JP" sz="3200" dirty="0" smtClean="0"/>
              <a:t>10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events/year)</a:t>
            </a:r>
          </a:p>
          <a:p>
            <a:pPr marL="0" indent="0">
              <a:buNone/>
            </a:pPr>
            <a:endParaRPr lang="en-US" altLang="ja-JP" sz="3200" dirty="0" smtClean="0"/>
          </a:p>
          <a:p>
            <a:pPr marL="0" indent="0">
              <a:buNone/>
            </a:pPr>
            <a:endParaRPr lang="en-US" altLang="ja-JP" sz="3200" dirty="0" smtClean="0"/>
          </a:p>
          <a:p>
            <a:pPr marL="0" indent="0">
              <a:buNone/>
            </a:pPr>
            <a:r>
              <a:rPr lang="en-US" altLang="ja-JP" sz="3200" dirty="0" smtClean="0"/>
              <a:t>Budget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size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is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(semi-)automatically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determined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by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the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importance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of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Physics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(and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the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strength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of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CYGNUS)</a:t>
            </a:r>
          </a:p>
          <a:p>
            <a:pPr marL="0" indent="0">
              <a:buNone/>
            </a:pP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⇒</a:t>
            </a:r>
            <a:r>
              <a:rPr lang="en-US" altLang="ja-JP" sz="3200" dirty="0" smtClean="0"/>
              <a:t>Technologies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(MWPC/strip-MPGD/pixel-MPGD)</a:t>
            </a:r>
          </a:p>
          <a:p>
            <a:pPr marL="0" indent="0">
              <a:buNone/>
            </a:pPr>
            <a:r>
              <a:rPr kumimoji="1" lang="en-US" altLang="ja-JP" sz="3200" dirty="0" smtClean="0"/>
              <a:t>is</a:t>
            </a:r>
            <a:r>
              <a:rPr kumimoji="1" lang="ja-JP" altLang="en-US" sz="3200" dirty="0" smtClean="0"/>
              <a:t> </a:t>
            </a:r>
            <a:r>
              <a:rPr lang="en-US" altLang="ja-JP" sz="3200" dirty="0"/>
              <a:t>(semi-)automatically </a:t>
            </a:r>
            <a:r>
              <a:rPr kumimoji="1" lang="en-US" altLang="ja-JP" sz="3200" dirty="0" smtClean="0"/>
              <a:t>determined</a:t>
            </a:r>
          </a:p>
          <a:p>
            <a:pPr marL="0" indent="0">
              <a:buNone/>
            </a:pPr>
            <a:endParaRPr kumimoji="1" lang="ja-JP" altLang="en-US" sz="3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376" y="4068663"/>
            <a:ext cx="3920329" cy="292496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557" y="7183490"/>
            <a:ext cx="3499117" cy="280463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>
            <a:off x="2754412" y="2052439"/>
            <a:ext cx="0" cy="72008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546500" y="212618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independent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4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28"/>
          </p:nvPr>
        </p:nvSpPr>
        <p:spPr>
          <a:xfrm>
            <a:off x="450156" y="-1"/>
            <a:ext cx="9793088" cy="6804967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4000" dirty="0" smtClean="0"/>
              <a:t>Global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consensus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(?):</a:t>
            </a:r>
          </a:p>
          <a:p>
            <a:pPr marL="0" indent="0">
              <a:buNone/>
            </a:pPr>
            <a:r>
              <a:rPr lang="en-US" altLang="ja-JP" sz="3200" dirty="0" smtClean="0"/>
              <a:t>Once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we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can</a:t>
            </a:r>
            <a:r>
              <a:rPr lang="ja-JP" altLang="en-US" sz="3200" dirty="0" smtClean="0"/>
              <a:t> </a:t>
            </a:r>
            <a:r>
              <a:rPr lang="en-US" altLang="ja-JP" sz="3200" dirty="0" smtClean="0">
                <a:solidFill>
                  <a:srgbClr val="7030A0"/>
                </a:solidFill>
              </a:rPr>
              <a:t>pin-down</a:t>
            </a:r>
            <a:r>
              <a:rPr lang="ja-JP" altLang="en-US" sz="3200" dirty="0" smtClean="0">
                <a:solidFill>
                  <a:srgbClr val="7030A0"/>
                </a:solidFill>
              </a:rPr>
              <a:t> </a:t>
            </a:r>
            <a:r>
              <a:rPr lang="en-US" altLang="ja-JP" sz="3200" dirty="0" smtClean="0">
                <a:solidFill>
                  <a:srgbClr val="7030A0"/>
                </a:solidFill>
              </a:rPr>
              <a:t>the</a:t>
            </a:r>
            <a:r>
              <a:rPr lang="ja-JP" altLang="en-US" sz="3200" dirty="0" smtClean="0">
                <a:solidFill>
                  <a:srgbClr val="7030A0"/>
                </a:solidFill>
              </a:rPr>
              <a:t> </a:t>
            </a:r>
            <a:r>
              <a:rPr lang="en-US" altLang="ja-JP" sz="3200" dirty="0" smtClean="0">
                <a:solidFill>
                  <a:srgbClr val="7030A0"/>
                </a:solidFill>
              </a:rPr>
              <a:t>goal</a:t>
            </a:r>
            <a:r>
              <a:rPr lang="en-US" altLang="ja-JP" sz="3200" dirty="0" smtClean="0"/>
              <a:t>,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detector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size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is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automatically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determined.(</a:t>
            </a:r>
            <a:r>
              <a:rPr lang="ja-JP" altLang="en-US" sz="3200" dirty="0" smtClean="0"/>
              <a:t>～</a:t>
            </a:r>
            <a:r>
              <a:rPr lang="en-US" altLang="ja-JP" sz="3200" dirty="0" smtClean="0"/>
              <a:t>10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events/year)</a:t>
            </a:r>
          </a:p>
          <a:p>
            <a:pPr marL="0" indent="0">
              <a:buNone/>
            </a:pPr>
            <a:endParaRPr lang="en-US" altLang="ja-JP" sz="3200" dirty="0" smtClean="0"/>
          </a:p>
          <a:p>
            <a:pPr marL="0" indent="0">
              <a:buNone/>
            </a:pPr>
            <a:endParaRPr lang="en-US" altLang="ja-JP" sz="3200" dirty="0" smtClean="0"/>
          </a:p>
          <a:p>
            <a:pPr marL="0" indent="0">
              <a:buNone/>
            </a:pPr>
            <a:r>
              <a:rPr lang="en-US" altLang="ja-JP" sz="3200" dirty="0" smtClean="0"/>
              <a:t>Budget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size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is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(semi-)automatically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determined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by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the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importance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of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Physics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(and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the</a:t>
            </a:r>
            <a:r>
              <a:rPr lang="ja-JP" altLang="en-US" sz="3200" dirty="0" smtClean="0"/>
              <a:t> </a:t>
            </a:r>
            <a:r>
              <a:rPr lang="en-US" altLang="ja-JP" sz="3200" dirty="0" smtClean="0">
                <a:solidFill>
                  <a:srgbClr val="00B050"/>
                </a:solidFill>
              </a:rPr>
              <a:t>strength</a:t>
            </a:r>
            <a:r>
              <a:rPr lang="ja-JP" altLang="en-US" sz="3200" dirty="0" smtClean="0">
                <a:solidFill>
                  <a:srgbClr val="00B050"/>
                </a:solidFill>
              </a:rPr>
              <a:t> </a:t>
            </a:r>
            <a:r>
              <a:rPr lang="en-US" altLang="ja-JP" sz="3200" dirty="0" smtClean="0">
                <a:solidFill>
                  <a:srgbClr val="00B050"/>
                </a:solidFill>
              </a:rPr>
              <a:t>of</a:t>
            </a:r>
            <a:r>
              <a:rPr lang="ja-JP" altLang="en-US" sz="3200" dirty="0" smtClean="0">
                <a:solidFill>
                  <a:srgbClr val="00B050"/>
                </a:solidFill>
              </a:rPr>
              <a:t> </a:t>
            </a:r>
            <a:r>
              <a:rPr lang="en-US" altLang="ja-JP" sz="3200" dirty="0" smtClean="0">
                <a:solidFill>
                  <a:srgbClr val="00B050"/>
                </a:solidFill>
              </a:rPr>
              <a:t>CYGNUS</a:t>
            </a:r>
            <a:r>
              <a:rPr lang="en-US" altLang="ja-JP" sz="3200" dirty="0" smtClean="0"/>
              <a:t>)</a:t>
            </a:r>
          </a:p>
          <a:p>
            <a:pPr marL="0" indent="0">
              <a:buNone/>
            </a:pP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⇒</a:t>
            </a:r>
            <a:r>
              <a:rPr lang="en-US" altLang="ja-JP" sz="3200" dirty="0" smtClean="0"/>
              <a:t>Technologies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(MWPC/strip-MPGD/pixel-MPGD)</a:t>
            </a:r>
          </a:p>
          <a:p>
            <a:pPr marL="0" indent="0">
              <a:buNone/>
            </a:pPr>
            <a:r>
              <a:rPr kumimoji="1" lang="en-US" altLang="ja-JP" sz="3200" dirty="0" smtClean="0"/>
              <a:t>is</a:t>
            </a:r>
            <a:r>
              <a:rPr kumimoji="1" lang="ja-JP" altLang="en-US" sz="3200" dirty="0" smtClean="0"/>
              <a:t> </a:t>
            </a:r>
            <a:r>
              <a:rPr lang="en-US" altLang="ja-JP" sz="3200" dirty="0"/>
              <a:t>(semi-)automatically </a:t>
            </a:r>
            <a:r>
              <a:rPr kumimoji="1" lang="en-US" altLang="ja-JP" sz="3200" dirty="0" smtClean="0"/>
              <a:t>determined</a:t>
            </a:r>
          </a:p>
          <a:p>
            <a:pPr marL="0" indent="0">
              <a:buNone/>
            </a:pPr>
            <a:endParaRPr kumimoji="1" lang="ja-JP" altLang="en-US" sz="3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376" y="4068663"/>
            <a:ext cx="3920329" cy="292496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557" y="7183490"/>
            <a:ext cx="3499117" cy="280463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>
            <a:off x="2754412" y="2052439"/>
            <a:ext cx="0" cy="72008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546500" y="212618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independent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58668" y="180231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7030A0"/>
                </a:solidFill>
              </a:rPr>
              <a:t>discussion</a:t>
            </a:r>
            <a:r>
              <a:rPr kumimoji="1" lang="ja-JP" altLang="en-US" sz="3600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sz="3600" dirty="0" smtClean="0">
                <a:solidFill>
                  <a:srgbClr val="7030A0"/>
                </a:solidFill>
              </a:rPr>
              <a:t>point</a:t>
            </a:r>
            <a:r>
              <a:rPr kumimoji="1" lang="ja-JP" altLang="en-US" sz="3600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sz="3600" dirty="0" smtClean="0">
                <a:solidFill>
                  <a:srgbClr val="7030A0"/>
                </a:solidFill>
              </a:rPr>
              <a:t>1</a:t>
            </a:r>
            <a:endParaRPr kumimoji="1" lang="ja-JP" altLang="en-US" sz="3600" dirty="0">
              <a:solidFill>
                <a:srgbClr val="7030A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90516" y="406866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B050"/>
                </a:solidFill>
              </a:rPr>
              <a:t>discussion</a:t>
            </a:r>
            <a:r>
              <a:rPr kumimoji="1" lang="ja-JP" altLang="en-US" sz="3600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3600" dirty="0" smtClean="0">
                <a:solidFill>
                  <a:srgbClr val="00B050"/>
                </a:solidFill>
              </a:rPr>
              <a:t>point</a:t>
            </a:r>
            <a:r>
              <a:rPr kumimoji="1" lang="ja-JP" altLang="en-US" sz="3600" dirty="0" smtClean="0">
                <a:solidFill>
                  <a:srgbClr val="00B050"/>
                </a:solidFill>
              </a:rPr>
              <a:t> </a:t>
            </a:r>
            <a:r>
              <a:rPr lang="en-US" altLang="ja-JP" sz="3600" dirty="0">
                <a:solidFill>
                  <a:srgbClr val="00B050"/>
                </a:solidFill>
              </a:rPr>
              <a:t>2</a:t>
            </a:r>
            <a:endParaRPr kumimoji="1" lang="ja-JP" alt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48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6687503" y="2499416"/>
            <a:ext cx="1440160" cy="516049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LIGO,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VIRGO,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KAGRA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666180" y="6444927"/>
            <a:ext cx="91450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1242244" y="964980"/>
            <a:ext cx="0" cy="61206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64680" y="3354317"/>
            <a:ext cx="916882" cy="420579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budget</a:t>
            </a:r>
            <a:endParaRPr kumimoji="1" lang="ja-JP" altLang="en-US" dirty="0"/>
          </a:p>
        </p:txBody>
      </p:sp>
      <p:sp>
        <p:nvSpPr>
          <p:cNvPr id="18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5308846" y="6934668"/>
            <a:ext cx="1036783" cy="689919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Time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scale</a:t>
            </a:r>
            <a:endParaRPr kumimoji="1" lang="ja-JP" altLang="en-US" dirty="0"/>
          </a:p>
        </p:txBody>
      </p:sp>
      <p:sp>
        <p:nvSpPr>
          <p:cNvPr id="20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191321" y="170515"/>
            <a:ext cx="5659436" cy="46663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800" dirty="0" smtClean="0"/>
              <a:t>Budget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size: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where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can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CYGNUS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be?</a:t>
            </a:r>
            <a:endParaRPr kumimoji="1" lang="ja-JP" altLang="en-US" sz="2800" dirty="0"/>
          </a:p>
        </p:txBody>
      </p:sp>
      <p:sp>
        <p:nvSpPr>
          <p:cNvPr id="21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97291" y="5941761"/>
            <a:ext cx="864096" cy="307465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ja-JP" dirty="0" smtClean="0"/>
              <a:t>0.1M</a:t>
            </a:r>
            <a:endParaRPr kumimoji="1" lang="ja-JP" altLang="en-US" dirty="0"/>
          </a:p>
        </p:txBody>
      </p:sp>
      <p:sp>
        <p:nvSpPr>
          <p:cNvPr id="22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2274428" y="6536065"/>
            <a:ext cx="864096" cy="307465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1990</a:t>
            </a:r>
            <a:endParaRPr kumimoji="1" lang="ja-JP" altLang="en-US" dirty="0"/>
          </a:p>
        </p:txBody>
      </p:sp>
      <p:sp>
        <p:nvSpPr>
          <p:cNvPr id="23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54112" y="1816982"/>
            <a:ext cx="864096" cy="307465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ja-JP" dirty="0" smtClean="0"/>
              <a:t>1000M</a:t>
            </a:r>
            <a:endParaRPr kumimoji="1" lang="ja-JP" altLang="en-US" dirty="0"/>
          </a:p>
        </p:txBody>
      </p:sp>
      <p:sp>
        <p:nvSpPr>
          <p:cNvPr id="25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7191559" y="2196455"/>
            <a:ext cx="2520280" cy="316115"/>
          </a:xfrm>
          <a:ln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err="1" smtClean="0"/>
              <a:t>Cherencov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Telescope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Array</a:t>
            </a:r>
            <a:r>
              <a:rPr kumimoji="1" lang="ja-JP" altLang="en-US" dirty="0" smtClean="0"/>
              <a:t> </a:t>
            </a:r>
            <a:endParaRPr kumimoji="1" lang="en-US" altLang="ja-JP" dirty="0" smtClean="0"/>
          </a:p>
        </p:txBody>
      </p:sp>
      <p:sp>
        <p:nvSpPr>
          <p:cNvPr id="28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90116" y="2825094"/>
            <a:ext cx="864096" cy="307465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ja-JP" dirty="0" smtClean="0"/>
              <a:t>100M</a:t>
            </a:r>
            <a:endParaRPr kumimoji="1" lang="ja-JP" altLang="en-US" dirty="0"/>
          </a:p>
        </p:txBody>
      </p:sp>
      <p:sp>
        <p:nvSpPr>
          <p:cNvPr id="29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162124" y="3833206"/>
            <a:ext cx="864096" cy="307465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ja-JP" dirty="0" smtClean="0"/>
              <a:t>10M</a:t>
            </a:r>
            <a:endParaRPr kumimoji="1" lang="ja-JP" altLang="en-US" dirty="0"/>
          </a:p>
        </p:txBody>
      </p:sp>
      <p:sp>
        <p:nvSpPr>
          <p:cNvPr id="30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234132" y="4985334"/>
            <a:ext cx="864096" cy="30746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ja-JP" dirty="0"/>
              <a:t>1</a:t>
            </a:r>
            <a:r>
              <a:rPr kumimoji="1" lang="en-US" altLang="ja-JP" dirty="0" smtClean="0"/>
              <a:t>M</a:t>
            </a:r>
            <a:endParaRPr kumimoji="1" lang="ja-JP" altLang="en-US" dirty="0"/>
          </a:p>
        </p:txBody>
      </p:sp>
      <p:sp>
        <p:nvSpPr>
          <p:cNvPr id="31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4122564" y="6516935"/>
            <a:ext cx="864096" cy="307465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2000</a:t>
            </a:r>
            <a:endParaRPr kumimoji="1" lang="ja-JP" altLang="en-US" dirty="0"/>
          </a:p>
        </p:txBody>
      </p:sp>
      <p:sp>
        <p:nvSpPr>
          <p:cNvPr id="32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4641900" y="1116335"/>
            <a:ext cx="576063" cy="288032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LHC</a:t>
            </a:r>
            <a:endParaRPr kumimoji="1" lang="ja-JP" altLang="en-US" dirty="0"/>
          </a:p>
        </p:txBody>
      </p:sp>
      <p:sp>
        <p:nvSpPr>
          <p:cNvPr id="33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4743287" y="5400085"/>
            <a:ext cx="720080" cy="324762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DRIFT</a:t>
            </a:r>
            <a:endParaRPr kumimoji="1" lang="ja-JP" altLang="en-US" dirty="0"/>
          </a:p>
        </p:txBody>
      </p:sp>
      <p:sp>
        <p:nvSpPr>
          <p:cNvPr id="36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90116" y="612279"/>
            <a:ext cx="1152128" cy="307465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ja-JP" dirty="0" smtClean="0"/>
              <a:t>10000M</a:t>
            </a:r>
            <a:endParaRPr kumimoji="1" lang="ja-JP" altLang="en-US" dirty="0"/>
          </a:p>
        </p:txBody>
      </p:sp>
      <p:sp>
        <p:nvSpPr>
          <p:cNvPr id="37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2799071" y="2895077"/>
            <a:ext cx="1008112" cy="309490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SUPER-K</a:t>
            </a:r>
            <a:endParaRPr kumimoji="1" lang="ja-JP" altLang="en-US" dirty="0"/>
          </a:p>
        </p:txBody>
      </p:sp>
      <p:sp>
        <p:nvSpPr>
          <p:cNvPr id="38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5850756" y="6516935"/>
            <a:ext cx="864096" cy="307465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2010</a:t>
            </a:r>
            <a:endParaRPr kumimoji="1" lang="ja-JP" altLang="en-US" dirty="0"/>
          </a:p>
        </p:txBody>
      </p:sp>
      <p:sp>
        <p:nvSpPr>
          <p:cNvPr id="39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7767623" y="1598933"/>
            <a:ext cx="1008112" cy="309490"/>
          </a:xfrm>
          <a:ln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HYPER-K</a:t>
            </a:r>
            <a:endParaRPr kumimoji="1" lang="ja-JP" altLang="en-US" dirty="0"/>
          </a:p>
        </p:txBody>
      </p:sp>
      <p:sp>
        <p:nvSpPr>
          <p:cNvPr id="40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5823407" y="5544101"/>
            <a:ext cx="936104" cy="324762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NEWAGE</a:t>
            </a:r>
            <a:endParaRPr kumimoji="1" lang="ja-JP" altLang="en-US" dirty="0"/>
          </a:p>
        </p:txBody>
      </p:sp>
      <p:sp>
        <p:nvSpPr>
          <p:cNvPr id="42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9351799" y="36215"/>
            <a:ext cx="504056" cy="309490"/>
          </a:xfrm>
          <a:ln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ILC</a:t>
            </a:r>
            <a:endParaRPr kumimoji="1" lang="ja-JP" altLang="en-US" dirty="0"/>
          </a:p>
        </p:txBody>
      </p:sp>
      <p:sp>
        <p:nvSpPr>
          <p:cNvPr id="45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1646943" y="1980430"/>
            <a:ext cx="960176" cy="576065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LEP</a:t>
            </a:r>
            <a:r>
              <a:rPr lang="en-US" altLang="ja-JP" dirty="0"/>
              <a:t>,</a:t>
            </a:r>
            <a:r>
              <a:rPr kumimoji="1" lang="en-US" altLang="ja-JP" dirty="0" smtClean="0"/>
              <a:t>TEVATRON</a:t>
            </a:r>
            <a:endParaRPr kumimoji="1" lang="ja-JP" altLang="en-US" dirty="0"/>
          </a:p>
        </p:txBody>
      </p:sp>
      <p:sp>
        <p:nvSpPr>
          <p:cNvPr id="49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1386260" y="3678461"/>
            <a:ext cx="1220860" cy="534218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KAMIOKNADE</a:t>
            </a:r>
            <a:r>
              <a:rPr lang="en-US" altLang="ja-JP" dirty="0" smtClean="0"/>
              <a:t>,IMB</a:t>
            </a:r>
            <a:endParaRPr kumimoji="1" lang="en-US" altLang="ja-JP" dirty="0" smtClean="0"/>
          </a:p>
        </p:txBody>
      </p:sp>
      <p:sp>
        <p:nvSpPr>
          <p:cNvPr id="50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7578948" y="6516935"/>
            <a:ext cx="864096" cy="307465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2020</a:t>
            </a:r>
            <a:endParaRPr kumimoji="1" lang="ja-JP" altLang="en-US" dirty="0"/>
          </a:p>
        </p:txBody>
      </p:sp>
      <p:sp>
        <p:nvSpPr>
          <p:cNvPr id="51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4599271" y="2976550"/>
            <a:ext cx="1440160" cy="516049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MAGIC,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HESS,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CANGAROO</a:t>
            </a:r>
            <a:endParaRPr kumimoji="1" lang="ja-JP" altLang="en-US" dirty="0"/>
          </a:p>
        </p:txBody>
      </p:sp>
      <p:cxnSp>
        <p:nvCxnSpPr>
          <p:cNvPr id="53" name="直線矢印コネクタ 52"/>
          <p:cNvCxnSpPr/>
          <p:nvPr/>
        </p:nvCxnSpPr>
        <p:spPr>
          <a:xfrm flipV="1">
            <a:off x="2367022" y="3276575"/>
            <a:ext cx="576065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>
            <a:stCxn id="37" idx="3"/>
            <a:endCxn id="39" idx="1"/>
          </p:cNvCxnSpPr>
          <p:nvPr/>
        </p:nvCxnSpPr>
        <p:spPr>
          <a:xfrm flipV="1">
            <a:off x="3807183" y="1753678"/>
            <a:ext cx="3960440" cy="1296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>
            <a:endCxn id="25" idx="1"/>
          </p:cNvCxnSpPr>
          <p:nvPr/>
        </p:nvCxnSpPr>
        <p:spPr>
          <a:xfrm flipV="1">
            <a:off x="5895414" y="2354513"/>
            <a:ext cx="1296145" cy="642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2114889" y="2547790"/>
            <a:ext cx="1332253" cy="368745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BABAR,BELLE</a:t>
            </a:r>
            <a:endParaRPr kumimoji="1" lang="ja-JP" altLang="en-US" dirty="0"/>
          </a:p>
        </p:txBody>
      </p:sp>
      <p:sp>
        <p:nvSpPr>
          <p:cNvPr id="59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5801375" y="1600958"/>
            <a:ext cx="960176" cy="307465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BELLE-II</a:t>
            </a:r>
            <a:endParaRPr kumimoji="1" lang="ja-JP" altLang="en-US" dirty="0"/>
          </a:p>
        </p:txBody>
      </p:sp>
      <p:sp>
        <p:nvSpPr>
          <p:cNvPr id="60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6579490" y="3276575"/>
            <a:ext cx="504057" cy="324762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L-Z</a:t>
            </a:r>
            <a:endParaRPr kumimoji="1" lang="ja-JP" altLang="en-US" dirty="0"/>
          </a:p>
        </p:txBody>
      </p:sp>
      <p:sp>
        <p:nvSpPr>
          <p:cNvPr id="61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5319349" y="3793352"/>
            <a:ext cx="936105" cy="549170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ZEPLINE,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LUX</a:t>
            </a:r>
            <a:endParaRPr kumimoji="1" lang="ja-JP" altLang="en-US" dirty="0"/>
          </a:p>
        </p:txBody>
      </p:sp>
      <p:sp>
        <p:nvSpPr>
          <p:cNvPr id="62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5994772" y="4730182"/>
            <a:ext cx="936105" cy="54917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>
                <a:solidFill>
                  <a:srgbClr val="FF0000"/>
                </a:solidFill>
              </a:rPr>
              <a:t>R&amp;D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3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8587060" y="1863309"/>
            <a:ext cx="1887575" cy="54917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>
                <a:solidFill>
                  <a:srgbClr val="FF0000"/>
                </a:solidFill>
              </a:rPr>
              <a:t>1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gigantic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detector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4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7231161" y="3650457"/>
            <a:ext cx="1643931" cy="29564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>
                <a:solidFill>
                  <a:srgbClr val="FF0000"/>
                </a:solidFill>
              </a:rPr>
              <a:t>large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detectors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65" name="直線矢印コネクタ 64"/>
          <p:cNvCxnSpPr/>
          <p:nvPr/>
        </p:nvCxnSpPr>
        <p:spPr>
          <a:xfrm flipV="1">
            <a:off x="9451156" y="972319"/>
            <a:ext cx="0" cy="61206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9686402" y="3348583"/>
            <a:ext cx="916882" cy="420579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#of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people</a:t>
            </a:r>
            <a:endParaRPr kumimoji="1" lang="ja-JP" altLang="en-US" dirty="0"/>
          </a:p>
        </p:txBody>
      </p:sp>
      <p:sp>
        <p:nvSpPr>
          <p:cNvPr id="67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9355483" y="449286"/>
            <a:ext cx="1152128" cy="307465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ja-JP" dirty="0" smtClean="0"/>
              <a:t>10000</a:t>
            </a:r>
            <a:endParaRPr kumimoji="1" lang="ja-JP" altLang="en-US" dirty="0"/>
          </a:p>
        </p:txBody>
      </p:sp>
      <p:sp>
        <p:nvSpPr>
          <p:cNvPr id="69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9329020" y="1357547"/>
            <a:ext cx="1152128" cy="307465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ja-JP" dirty="0" smtClean="0"/>
              <a:t>1000</a:t>
            </a:r>
            <a:endParaRPr kumimoji="1" lang="ja-JP" altLang="en-US" dirty="0"/>
          </a:p>
        </p:txBody>
      </p:sp>
      <p:sp>
        <p:nvSpPr>
          <p:cNvPr id="70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9307140" y="3060551"/>
            <a:ext cx="1152128" cy="307465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ja-JP" dirty="0" smtClean="0"/>
              <a:t>100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2750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テキスト プレースホルダー 2"/>
          <p:cNvSpPr>
            <a:spLocks noGrp="1"/>
          </p:cNvSpPr>
          <p:nvPr>
            <p:ph type="body" sz="quarter" idx="17"/>
          </p:nvPr>
        </p:nvSpPr>
        <p:spPr bwMode="auto">
          <a:xfrm>
            <a:off x="128588" y="160338"/>
            <a:ext cx="6254750" cy="354012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 smtClean="0"/>
              <a:t>CYGNUS</a:t>
            </a:r>
            <a:r>
              <a:rPr lang="ja-JP" altLang="en-US" dirty="0" smtClean="0"/>
              <a:t> </a:t>
            </a:r>
            <a:r>
              <a:rPr lang="en-US" altLang="ja-JP" dirty="0" smtClean="0"/>
              <a:t>LOI</a:t>
            </a:r>
            <a:r>
              <a:rPr lang="ja-JP" altLang="en-US" dirty="0" smtClean="0"/>
              <a:t> </a:t>
            </a:r>
            <a:r>
              <a:rPr lang="en-US" altLang="ja-JP" dirty="0" smtClean="0"/>
              <a:t>preparation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(from</a:t>
            </a:r>
            <a:r>
              <a:rPr lang="ja-JP" altLang="en-US" dirty="0" smtClean="0"/>
              <a:t> </a:t>
            </a:r>
            <a:r>
              <a:rPr lang="en-US" altLang="ja-JP" dirty="0" smtClean="0"/>
              <a:t>November</a:t>
            </a:r>
            <a:r>
              <a:rPr lang="ja-JP" altLang="en-US" dirty="0" smtClean="0"/>
              <a:t> </a:t>
            </a:r>
            <a:r>
              <a:rPr lang="en-US" altLang="ja-JP" dirty="0" smtClean="0"/>
              <a:t>TV</a:t>
            </a:r>
            <a:r>
              <a:rPr lang="ja-JP" altLang="en-US" dirty="0" smtClean="0"/>
              <a:t> </a:t>
            </a:r>
            <a:r>
              <a:rPr lang="en-US" altLang="ja-JP" dirty="0" smtClean="0"/>
              <a:t>meeting)</a:t>
            </a:r>
            <a:endParaRPr lang="ja-JP" altLang="en-US" dirty="0" smtClean="0"/>
          </a:p>
        </p:txBody>
      </p:sp>
      <p:sp>
        <p:nvSpPr>
          <p:cNvPr id="100355" name="テキスト プレースホルダー 5"/>
          <p:cNvSpPr>
            <a:spLocks noGrp="1"/>
          </p:cNvSpPr>
          <p:nvPr>
            <p:ph type="body" sz="quarter" idx="26"/>
          </p:nvPr>
        </p:nvSpPr>
        <p:spPr bwMode="auto">
          <a:xfrm>
            <a:off x="2673350" y="4424363"/>
            <a:ext cx="449263" cy="287337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YES</a:t>
            </a:r>
            <a:endParaRPr lang="ja-JP" altLang="en-US" smtClean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7"/>
          </p:nvPr>
        </p:nvSpPr>
        <p:spPr>
          <a:xfrm>
            <a:off x="385763" y="1828800"/>
            <a:ext cx="5359400" cy="925513"/>
          </a:xfrm>
          <a:ln>
            <a:solidFill>
              <a:srgbClr val="FFC000"/>
            </a:solidFill>
          </a:ln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We</a:t>
            </a:r>
            <a:r>
              <a:rPr lang="ja-JP" altLang="en-US" dirty="0" smtClean="0"/>
              <a:t> </a:t>
            </a:r>
            <a:r>
              <a:rPr lang="en-US" altLang="ja-JP" dirty="0" smtClean="0"/>
              <a:t>can</a:t>
            </a:r>
            <a:r>
              <a:rPr lang="ja-JP" altLang="en-US" dirty="0" smtClean="0"/>
              <a:t> </a:t>
            </a:r>
            <a:r>
              <a:rPr lang="en-US" altLang="ja-JP" dirty="0" smtClean="0"/>
              <a:t>agree</a:t>
            </a:r>
          </a:p>
          <a:p>
            <a:pPr lvl="1">
              <a:defRPr/>
            </a:pPr>
            <a:r>
              <a:rPr lang="en-US" altLang="ja-JP" dirty="0" smtClean="0"/>
              <a:t>We </a:t>
            </a:r>
            <a:r>
              <a:rPr lang="en-US" altLang="ja-JP" dirty="0"/>
              <a:t>need direct detection of the dark </a:t>
            </a:r>
            <a:r>
              <a:rPr lang="en-US" altLang="ja-JP" dirty="0" smtClean="0"/>
              <a:t>matter.</a:t>
            </a:r>
          </a:p>
          <a:p>
            <a:pPr lvl="1">
              <a:defRPr/>
            </a:pPr>
            <a:r>
              <a:rPr lang="en-US" altLang="ja-JP" dirty="0" smtClean="0"/>
              <a:t>Need </a:t>
            </a:r>
            <a:r>
              <a:rPr lang="en-US" altLang="ja-JP" dirty="0"/>
              <a:t>directionality for a clear evidence and halo investigation.</a:t>
            </a:r>
            <a:endParaRPr lang="ja-JP" altLang="ja-JP" dirty="0"/>
          </a:p>
          <a:p>
            <a:pPr>
              <a:defRPr/>
            </a:pPr>
            <a:endParaRPr lang="ja-JP" altLang="en-US" dirty="0"/>
          </a:p>
        </p:txBody>
      </p:sp>
      <p:sp>
        <p:nvSpPr>
          <p:cNvPr id="100357" name="テキスト プレースホルダー 7"/>
          <p:cNvSpPr>
            <a:spLocks noGrp="1"/>
          </p:cNvSpPr>
          <p:nvPr>
            <p:ph type="body" sz="quarter" idx="28"/>
          </p:nvPr>
        </p:nvSpPr>
        <p:spPr bwMode="auto">
          <a:xfrm>
            <a:off x="258763" y="3540125"/>
            <a:ext cx="4079875" cy="649288"/>
          </a:xfrm>
          <a:noFill/>
          <a:ln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theorists</a:t>
            </a:r>
            <a:r>
              <a:rPr lang="ja-JP" altLang="en-US" smtClean="0"/>
              <a:t> </a:t>
            </a:r>
            <a:r>
              <a:rPr lang="en-US" altLang="ja-JP" smtClean="0"/>
              <a:t>+</a:t>
            </a:r>
            <a:r>
              <a:rPr lang="ja-JP" altLang="en-US" smtClean="0"/>
              <a:t> </a:t>
            </a:r>
            <a:r>
              <a:rPr lang="en-US" altLang="ja-JP" smtClean="0"/>
              <a:t>experimenters,</a:t>
            </a:r>
            <a:r>
              <a:rPr lang="ja-JP" altLang="en-US" smtClean="0"/>
              <a:t> </a:t>
            </a:r>
            <a:r>
              <a:rPr lang="en-US" altLang="ja-JP" smtClean="0"/>
              <a:t>TPC</a:t>
            </a:r>
            <a:r>
              <a:rPr lang="ja-JP" altLang="en-US" smtClean="0"/>
              <a:t> </a:t>
            </a:r>
            <a:r>
              <a:rPr lang="en-US" altLang="ja-JP" smtClean="0"/>
              <a:t>+</a:t>
            </a:r>
            <a:r>
              <a:rPr lang="ja-JP" altLang="en-US" smtClean="0"/>
              <a:t> </a:t>
            </a:r>
            <a:r>
              <a:rPr lang="en-US" altLang="ja-JP" smtClean="0"/>
              <a:t>non-TPC</a:t>
            </a:r>
          </a:p>
          <a:p>
            <a:r>
              <a:rPr lang="en-US" altLang="ja-JP" smtClean="0"/>
              <a:t>NOT</a:t>
            </a:r>
            <a:r>
              <a:rPr lang="ja-JP" altLang="en-US" smtClean="0"/>
              <a:t> </a:t>
            </a:r>
            <a:r>
              <a:rPr lang="en-US" altLang="ja-JP" smtClean="0"/>
              <a:t>just</a:t>
            </a:r>
            <a:r>
              <a:rPr lang="ja-JP" altLang="en-US" smtClean="0"/>
              <a:t> </a:t>
            </a:r>
            <a:r>
              <a:rPr lang="en-US" altLang="ja-JP" smtClean="0"/>
              <a:t>TPC</a:t>
            </a:r>
            <a:r>
              <a:rPr lang="ja-JP" altLang="en-US" smtClean="0"/>
              <a:t> </a:t>
            </a:r>
            <a:r>
              <a:rPr lang="en-US" altLang="ja-JP" smtClean="0"/>
              <a:t>experimenters</a:t>
            </a:r>
            <a:endParaRPr lang="ja-JP" altLang="en-US" smtClean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29"/>
          </p:nvPr>
        </p:nvSpPr>
        <p:spPr>
          <a:xfrm>
            <a:off x="128588" y="2874963"/>
            <a:ext cx="2506662" cy="508000"/>
          </a:xfrm>
        </p:spPr>
        <p:txBody>
          <a:bodyPr/>
          <a:lstStyle/>
          <a:p>
            <a:pPr>
              <a:defRPr/>
            </a:pPr>
            <a:r>
              <a:rPr lang="en-US" altLang="ja-JP" sz="2800" dirty="0" smtClean="0"/>
              <a:t>who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is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CYGNUS</a:t>
            </a:r>
            <a:endParaRPr lang="ja-JP" altLang="en-US" sz="2800" dirty="0"/>
          </a:p>
        </p:txBody>
      </p:sp>
      <p:sp>
        <p:nvSpPr>
          <p:cNvPr id="11" name="テキスト プレースホルダー 8"/>
          <p:cNvSpPr txBox="1">
            <a:spLocks/>
          </p:cNvSpPr>
          <p:nvPr/>
        </p:nvSpPr>
        <p:spPr>
          <a:xfrm>
            <a:off x="128588" y="671513"/>
            <a:ext cx="7056437" cy="106045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2800" dirty="0" smtClean="0">
                <a:solidFill>
                  <a:prstClr val="black"/>
                </a:solidFill>
              </a:rPr>
              <a:t>LOI</a:t>
            </a: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draft</a:t>
            </a: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of</a:t>
            </a: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altLang="ja-JP" sz="2800" dirty="0" smtClean="0">
                <a:solidFill>
                  <a:prstClr val="black"/>
                </a:solidFill>
              </a:rPr>
              <a:t>CYGNUS</a:t>
            </a: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direction</a:t>
            </a: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sensitive</a:t>
            </a: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dark</a:t>
            </a: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matter</a:t>
            </a: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search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5745163" y="6934200"/>
            <a:ext cx="0" cy="485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61" name="テキスト プレースホルダー 5"/>
          <p:cNvSpPr txBox="1">
            <a:spLocks/>
          </p:cNvSpPr>
          <p:nvPr/>
        </p:nvSpPr>
        <p:spPr bwMode="auto">
          <a:xfrm>
            <a:off x="452438" y="5006975"/>
            <a:ext cx="447675" cy="2873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846138" indent="-3254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03338" indent="-2603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824038" indent="-2603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346325" indent="-2603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803525" indent="-260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260725" indent="-260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717925" indent="-260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175125" indent="-260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ja-JP" sz="1400" b="1" smtClean="0">
                <a:solidFill>
                  <a:prstClr val="black"/>
                </a:solidFill>
                <a:latin typeface="Calibri" panose="020F0502020204030204" pitchFamily="34" charset="0"/>
              </a:rPr>
              <a:t>NO</a:t>
            </a:r>
            <a:endParaRPr lang="ja-JP" altLang="en-US" sz="1400" b="1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1830388" y="4659313"/>
            <a:ext cx="2292350" cy="347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63" name="テキスト プレースホルダー 7"/>
          <p:cNvSpPr>
            <a:spLocks noGrp="1"/>
          </p:cNvSpPr>
          <p:nvPr>
            <p:ph type="body" sz="quarter" idx="28"/>
          </p:nvPr>
        </p:nvSpPr>
        <p:spPr bwMode="auto">
          <a:xfrm>
            <a:off x="390525" y="6057900"/>
            <a:ext cx="3536950" cy="1395413"/>
          </a:xfrm>
          <a:noFill/>
          <a:ln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LOI</a:t>
            </a:r>
            <a:r>
              <a:rPr lang="ja-JP" altLang="en-US" smtClean="0"/>
              <a:t> </a:t>
            </a:r>
            <a:r>
              <a:rPr lang="en-US" altLang="ja-JP" smtClean="0"/>
              <a:t>for</a:t>
            </a:r>
            <a:r>
              <a:rPr lang="ja-JP" altLang="en-US" smtClean="0"/>
              <a:t> </a:t>
            </a:r>
            <a:r>
              <a:rPr lang="en-US" altLang="ja-JP" smtClean="0"/>
              <a:t>large</a:t>
            </a:r>
            <a:r>
              <a:rPr lang="ja-JP" altLang="en-US" smtClean="0"/>
              <a:t> </a:t>
            </a:r>
            <a:r>
              <a:rPr lang="en-US" altLang="ja-JP" smtClean="0"/>
              <a:t>TPCs’</a:t>
            </a:r>
            <a:r>
              <a:rPr lang="ja-JP" altLang="en-US" smtClean="0"/>
              <a:t> </a:t>
            </a:r>
            <a:r>
              <a:rPr lang="en-US" altLang="ja-JP" smtClean="0"/>
              <a:t>proposal</a:t>
            </a:r>
            <a:r>
              <a:rPr lang="ja-JP" altLang="en-US" smtClean="0"/>
              <a:t> 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(LOI</a:t>
            </a:r>
            <a:r>
              <a:rPr lang="ja-JP" altLang="en-US" smtClean="0"/>
              <a:t> </a:t>
            </a:r>
            <a:r>
              <a:rPr lang="en-US" altLang="ja-JP" smtClean="0"/>
              <a:t>CYGNUS-TPC)</a:t>
            </a:r>
          </a:p>
          <a:p>
            <a:r>
              <a:rPr lang="en-US" altLang="ja-JP" smtClean="0"/>
              <a:t>specific</a:t>
            </a:r>
          </a:p>
          <a:p>
            <a:r>
              <a:rPr lang="ja-JP" altLang="en-US" smtClean="0"/>
              <a:t>～</a:t>
            </a:r>
            <a:r>
              <a:rPr lang="en-US" altLang="ja-JP" smtClean="0"/>
              <a:t>50</a:t>
            </a:r>
            <a:r>
              <a:rPr lang="ja-JP" altLang="en-US" smtClean="0"/>
              <a:t> </a:t>
            </a:r>
            <a:r>
              <a:rPr lang="en-US" altLang="ja-JP" smtClean="0"/>
              <a:t>authors</a:t>
            </a:r>
          </a:p>
          <a:p>
            <a:r>
              <a:rPr lang="en-US" altLang="ja-JP" smtClean="0"/>
              <a:t>can</a:t>
            </a:r>
            <a:r>
              <a:rPr lang="ja-JP" altLang="en-US" smtClean="0"/>
              <a:t> </a:t>
            </a:r>
            <a:r>
              <a:rPr lang="en-US" altLang="ja-JP" smtClean="0"/>
              <a:t>be</a:t>
            </a:r>
            <a:r>
              <a:rPr lang="ja-JP" altLang="en-US" smtClean="0"/>
              <a:t> </a:t>
            </a:r>
            <a:r>
              <a:rPr lang="en-US" altLang="ja-JP" smtClean="0"/>
              <a:t>discussed</a:t>
            </a:r>
            <a:r>
              <a:rPr lang="ja-JP" altLang="en-US" smtClean="0"/>
              <a:t> </a:t>
            </a:r>
            <a:r>
              <a:rPr lang="en-US" altLang="ja-JP" smtClean="0"/>
              <a:t>in</a:t>
            </a:r>
            <a:r>
              <a:rPr lang="ja-JP" altLang="en-US" smtClean="0"/>
              <a:t> </a:t>
            </a:r>
            <a:r>
              <a:rPr lang="en-US" altLang="ja-JP" smtClean="0"/>
              <a:t>January</a:t>
            </a:r>
            <a:r>
              <a:rPr lang="ja-JP" altLang="en-US" smtClean="0"/>
              <a:t> </a:t>
            </a:r>
            <a:r>
              <a:rPr lang="en-US" altLang="ja-JP" smtClean="0"/>
              <a:t>meeting?</a:t>
            </a:r>
            <a:r>
              <a:rPr lang="ja-JP" altLang="en-US" smtClean="0"/>
              <a:t> </a:t>
            </a:r>
          </a:p>
        </p:txBody>
      </p:sp>
      <p:sp>
        <p:nvSpPr>
          <p:cNvPr id="100364" name="テキスト プレースホルダー 7"/>
          <p:cNvSpPr>
            <a:spLocks noGrp="1"/>
          </p:cNvSpPr>
          <p:nvPr>
            <p:ph type="body" sz="quarter" idx="28"/>
          </p:nvPr>
        </p:nvSpPr>
        <p:spPr bwMode="auto">
          <a:xfrm>
            <a:off x="4198938" y="4189413"/>
            <a:ext cx="6264275" cy="2255837"/>
          </a:xfrm>
          <a:noFill/>
          <a:ln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LOI</a:t>
            </a:r>
            <a:r>
              <a:rPr lang="ja-JP" altLang="en-US" smtClean="0"/>
              <a:t> </a:t>
            </a:r>
            <a:r>
              <a:rPr lang="en-US" altLang="ja-JP" smtClean="0"/>
              <a:t>for</a:t>
            </a:r>
            <a:r>
              <a:rPr lang="ja-JP" altLang="en-US" smtClean="0"/>
              <a:t> </a:t>
            </a:r>
            <a:r>
              <a:rPr lang="en-US" altLang="ja-JP" smtClean="0"/>
              <a:t>general</a:t>
            </a:r>
            <a:r>
              <a:rPr lang="ja-JP" altLang="en-US" smtClean="0"/>
              <a:t> </a:t>
            </a:r>
            <a:r>
              <a:rPr lang="en-US" altLang="ja-JP" smtClean="0"/>
              <a:t>CYGNUS</a:t>
            </a:r>
          </a:p>
          <a:p>
            <a:r>
              <a:rPr lang="en-US" altLang="ja-JP" smtClean="0"/>
              <a:t>potentially</a:t>
            </a:r>
            <a:r>
              <a:rPr lang="ja-JP" altLang="en-US" smtClean="0"/>
              <a:t> </a:t>
            </a:r>
            <a:r>
              <a:rPr lang="en-US" altLang="ja-JP" smtClean="0"/>
              <a:t>more</a:t>
            </a:r>
            <a:r>
              <a:rPr lang="ja-JP" altLang="en-US" smtClean="0"/>
              <a:t> </a:t>
            </a:r>
            <a:r>
              <a:rPr lang="en-US" altLang="ja-JP" smtClean="0"/>
              <a:t>than</a:t>
            </a:r>
            <a:r>
              <a:rPr lang="ja-JP" altLang="en-US" smtClean="0"/>
              <a:t> </a:t>
            </a:r>
            <a:r>
              <a:rPr lang="en-US" altLang="ja-JP" smtClean="0"/>
              <a:t>150</a:t>
            </a:r>
            <a:r>
              <a:rPr lang="ja-JP" altLang="en-US" smtClean="0"/>
              <a:t> </a:t>
            </a:r>
            <a:r>
              <a:rPr lang="en-US" altLang="ja-JP" smtClean="0"/>
              <a:t>authors</a:t>
            </a:r>
          </a:p>
          <a:p>
            <a:endParaRPr lang="en-US" altLang="ja-JP" smtClean="0"/>
          </a:p>
          <a:p>
            <a:r>
              <a:rPr lang="en-US" altLang="ja-JP" smtClean="0"/>
              <a:t>need</a:t>
            </a:r>
            <a:r>
              <a:rPr lang="ja-JP" altLang="en-US" smtClean="0"/>
              <a:t> </a:t>
            </a:r>
            <a:r>
              <a:rPr lang="en-US" altLang="ja-JP" smtClean="0"/>
              <a:t>to</a:t>
            </a:r>
            <a:r>
              <a:rPr lang="ja-JP" altLang="en-US" smtClean="0"/>
              <a:t> </a:t>
            </a:r>
            <a:r>
              <a:rPr lang="en-US" altLang="ja-JP" smtClean="0"/>
              <a:t>discuss</a:t>
            </a:r>
            <a:r>
              <a:rPr lang="ja-JP" altLang="en-US" smtClean="0"/>
              <a:t> </a:t>
            </a:r>
            <a:r>
              <a:rPr lang="en-US" altLang="ja-JP" smtClean="0"/>
              <a:t>the</a:t>
            </a:r>
            <a:r>
              <a:rPr lang="ja-JP" altLang="en-US" smtClean="0"/>
              <a:t> </a:t>
            </a:r>
            <a:r>
              <a:rPr lang="en-US" altLang="ja-JP" smtClean="0"/>
              <a:t>purpose</a:t>
            </a:r>
            <a:r>
              <a:rPr lang="ja-JP" altLang="en-US" smtClean="0"/>
              <a:t> </a:t>
            </a:r>
            <a:r>
              <a:rPr lang="en-US" altLang="ja-JP" smtClean="0"/>
              <a:t>of</a:t>
            </a:r>
            <a:r>
              <a:rPr lang="ja-JP" altLang="en-US" smtClean="0"/>
              <a:t> </a:t>
            </a:r>
            <a:r>
              <a:rPr lang="en-US" altLang="ja-JP" smtClean="0"/>
              <a:t>the</a:t>
            </a:r>
            <a:r>
              <a:rPr lang="ja-JP" altLang="en-US" smtClean="0"/>
              <a:t> </a:t>
            </a:r>
            <a:r>
              <a:rPr lang="en-US" altLang="ja-JP" smtClean="0"/>
              <a:t>LOI</a:t>
            </a:r>
            <a:br>
              <a:rPr lang="en-US" altLang="ja-JP" smtClean="0"/>
            </a:br>
            <a:r>
              <a:rPr lang="en-US" altLang="ja-JP" smtClean="0"/>
              <a:t>to</a:t>
            </a:r>
            <a:r>
              <a:rPr lang="ja-JP" altLang="en-US" smtClean="0"/>
              <a:t> </a:t>
            </a:r>
            <a:r>
              <a:rPr lang="en-US" altLang="ja-JP" smtClean="0"/>
              <a:t>show</a:t>
            </a:r>
            <a:r>
              <a:rPr lang="ja-JP" altLang="en-US" smtClean="0"/>
              <a:t> </a:t>
            </a:r>
            <a:r>
              <a:rPr lang="en-US" altLang="ja-JP" smtClean="0"/>
              <a:t>we</a:t>
            </a:r>
            <a:r>
              <a:rPr lang="ja-JP" altLang="en-US" smtClean="0"/>
              <a:t> </a:t>
            </a:r>
            <a:r>
              <a:rPr lang="en-US" altLang="ja-JP" smtClean="0"/>
              <a:t>are</a:t>
            </a:r>
            <a:r>
              <a:rPr lang="ja-JP" altLang="en-US" smtClean="0"/>
              <a:t> </a:t>
            </a:r>
            <a:r>
              <a:rPr lang="en-US" altLang="ja-JP" smtClean="0"/>
              <a:t>here</a:t>
            </a:r>
            <a:r>
              <a:rPr lang="ja-JP" altLang="en-US" smtClean="0"/>
              <a:t> </a:t>
            </a:r>
            <a:r>
              <a:rPr lang="en-US" altLang="ja-JP" smtClean="0"/>
              <a:t>(update</a:t>
            </a:r>
            <a:r>
              <a:rPr lang="ja-JP" altLang="en-US" smtClean="0"/>
              <a:t> </a:t>
            </a:r>
            <a:r>
              <a:rPr lang="en-US" altLang="ja-JP" smtClean="0"/>
              <a:t>of</a:t>
            </a:r>
            <a:r>
              <a:rPr lang="ja-JP" altLang="en-US" smtClean="0"/>
              <a:t> </a:t>
            </a:r>
            <a:r>
              <a:rPr lang="en-US" altLang="ja-JP" smtClean="0"/>
              <a:t>the</a:t>
            </a:r>
            <a:r>
              <a:rPr lang="ja-JP" altLang="en-US" smtClean="0"/>
              <a:t> </a:t>
            </a:r>
            <a:r>
              <a:rPr lang="en-US" altLang="ja-JP" smtClean="0"/>
              <a:t>white</a:t>
            </a:r>
            <a:r>
              <a:rPr lang="ja-JP" altLang="en-US" smtClean="0"/>
              <a:t> </a:t>
            </a:r>
            <a:r>
              <a:rPr lang="en-US" altLang="ja-JP" smtClean="0"/>
              <a:t>paper)?</a:t>
            </a:r>
            <a:r>
              <a:rPr lang="ja-JP" altLang="en-US" smtClean="0"/>
              <a:t>　　　　　　　</a:t>
            </a:r>
            <a:r>
              <a:rPr lang="en-US" altLang="ja-JP" smtClean="0"/>
              <a:t>	</a:t>
            </a:r>
            <a:r>
              <a:rPr lang="en-US" altLang="ja-JP" smtClean="0">
                <a:solidFill>
                  <a:srgbClr val="FF0000"/>
                </a:solidFill>
              </a:rPr>
              <a:t>4</a:t>
            </a:r>
            <a:r>
              <a:rPr lang="ja-JP" altLang="en-US" smtClean="0"/>
              <a:t>　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to</a:t>
            </a:r>
            <a:r>
              <a:rPr lang="ja-JP" altLang="en-US" smtClean="0"/>
              <a:t> </a:t>
            </a:r>
            <a:r>
              <a:rPr lang="en-US" altLang="ja-JP" smtClean="0"/>
              <a:t>get</a:t>
            </a:r>
            <a:r>
              <a:rPr lang="ja-JP" altLang="en-US" smtClean="0"/>
              <a:t> </a:t>
            </a:r>
            <a:r>
              <a:rPr lang="en-US" altLang="ja-JP" smtClean="0"/>
              <a:t>funded?				</a:t>
            </a:r>
            <a:r>
              <a:rPr lang="ja-JP" altLang="en-US" smtClean="0"/>
              <a:t>　　　　　</a:t>
            </a:r>
            <a:r>
              <a:rPr lang="en-US" altLang="ja-JP" smtClean="0"/>
              <a:t>	</a:t>
            </a:r>
            <a:r>
              <a:rPr lang="en-US" altLang="ja-JP" smtClean="0">
                <a:solidFill>
                  <a:srgbClr val="FF0000"/>
                </a:solidFill>
              </a:rPr>
              <a:t>2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to</a:t>
            </a:r>
            <a:r>
              <a:rPr lang="ja-JP" altLang="en-US" smtClean="0"/>
              <a:t> </a:t>
            </a:r>
            <a:r>
              <a:rPr lang="en-US" altLang="ja-JP" smtClean="0"/>
              <a:t>propose</a:t>
            </a:r>
            <a:r>
              <a:rPr lang="ja-JP" altLang="en-US" smtClean="0"/>
              <a:t> </a:t>
            </a:r>
            <a:r>
              <a:rPr lang="en-US" altLang="ja-JP" smtClean="0"/>
              <a:t>something?</a:t>
            </a:r>
            <a:r>
              <a:rPr lang="ja-JP" altLang="en-US" smtClean="0"/>
              <a:t> </a:t>
            </a:r>
            <a:r>
              <a:rPr lang="en-US" altLang="ja-JP" smtClean="0"/>
              <a:t>(but</a:t>
            </a:r>
            <a:r>
              <a:rPr lang="ja-JP" altLang="en-US" smtClean="0"/>
              <a:t> </a:t>
            </a:r>
            <a:r>
              <a:rPr lang="en-US" altLang="ja-JP" smtClean="0"/>
              <a:t>not</a:t>
            </a:r>
            <a:r>
              <a:rPr lang="ja-JP" altLang="en-US" smtClean="0"/>
              <a:t> </a:t>
            </a:r>
            <a:r>
              <a:rPr lang="en-US" altLang="ja-JP" smtClean="0"/>
              <a:t>a</a:t>
            </a:r>
            <a:r>
              <a:rPr lang="ja-JP" altLang="en-US" smtClean="0"/>
              <a:t> </a:t>
            </a:r>
            <a:r>
              <a:rPr lang="en-US" altLang="ja-JP" smtClean="0"/>
              <a:t>large</a:t>
            </a:r>
            <a:r>
              <a:rPr lang="ja-JP" altLang="en-US" smtClean="0"/>
              <a:t> </a:t>
            </a:r>
            <a:r>
              <a:rPr lang="en-US" altLang="ja-JP" smtClean="0"/>
              <a:t>TPC</a:t>
            </a:r>
            <a:r>
              <a:rPr lang="ja-JP" altLang="en-US" smtClean="0"/>
              <a:t> </a:t>
            </a:r>
            <a:r>
              <a:rPr lang="en-US" altLang="ja-JP" smtClean="0"/>
              <a:t>in</a:t>
            </a:r>
            <a:r>
              <a:rPr lang="ja-JP" altLang="en-US" smtClean="0"/>
              <a:t> </a:t>
            </a:r>
            <a:r>
              <a:rPr lang="en-US" altLang="ja-JP" smtClean="0"/>
              <a:t>five</a:t>
            </a:r>
            <a:r>
              <a:rPr lang="ja-JP" altLang="en-US" smtClean="0"/>
              <a:t> </a:t>
            </a:r>
            <a:r>
              <a:rPr lang="en-US" altLang="ja-JP" smtClean="0"/>
              <a:t>years)?</a:t>
            </a:r>
            <a:r>
              <a:rPr lang="ja-JP" altLang="en-US" smtClean="0"/>
              <a:t>　　</a:t>
            </a:r>
            <a:r>
              <a:rPr lang="en-US" altLang="ja-JP" smtClean="0"/>
              <a:t>	</a:t>
            </a:r>
            <a:r>
              <a:rPr lang="en-US" altLang="ja-JP" smtClean="0">
                <a:solidFill>
                  <a:srgbClr val="FF0000"/>
                </a:solidFill>
              </a:rPr>
              <a:t>1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to</a:t>
            </a:r>
            <a:r>
              <a:rPr lang="ja-JP" altLang="en-US" smtClean="0"/>
              <a:t> </a:t>
            </a:r>
            <a:r>
              <a:rPr lang="en-US" altLang="ja-JP" smtClean="0"/>
              <a:t>discuss</a:t>
            </a:r>
            <a:r>
              <a:rPr lang="ja-JP" altLang="en-US" smtClean="0"/>
              <a:t> </a:t>
            </a:r>
            <a:r>
              <a:rPr lang="en-US" altLang="ja-JP" smtClean="0"/>
              <a:t>the</a:t>
            </a:r>
            <a:r>
              <a:rPr lang="ja-JP" altLang="en-US" smtClean="0"/>
              <a:t> </a:t>
            </a:r>
            <a:r>
              <a:rPr lang="en-US" altLang="ja-JP" smtClean="0"/>
              <a:t>possibilities</a:t>
            </a:r>
            <a:r>
              <a:rPr lang="ja-JP" altLang="en-US" smtClean="0"/>
              <a:t> </a:t>
            </a:r>
            <a:r>
              <a:rPr lang="en-US" altLang="ja-JP" smtClean="0"/>
              <a:t>for</a:t>
            </a:r>
            <a:r>
              <a:rPr lang="ja-JP" altLang="en-US" smtClean="0"/>
              <a:t> </a:t>
            </a:r>
            <a:r>
              <a:rPr lang="en-US" altLang="ja-JP" smtClean="0"/>
              <a:t>future</a:t>
            </a:r>
            <a:r>
              <a:rPr lang="ja-JP" altLang="en-US" smtClean="0"/>
              <a:t> </a:t>
            </a:r>
            <a:r>
              <a:rPr lang="en-US" altLang="ja-JP" smtClean="0"/>
              <a:t>proposal?		</a:t>
            </a:r>
            <a:r>
              <a:rPr lang="en-US" altLang="ja-JP" smtClean="0">
                <a:solidFill>
                  <a:srgbClr val="FF0000"/>
                </a:solidFill>
              </a:rPr>
              <a:t>5</a:t>
            </a:r>
          </a:p>
          <a:p>
            <a:endParaRPr lang="ja-JP" altLang="en-US" smtClean="0"/>
          </a:p>
        </p:txBody>
      </p:sp>
      <p:sp>
        <p:nvSpPr>
          <p:cNvPr id="100365" name="テキスト プレースホルダー 7"/>
          <p:cNvSpPr>
            <a:spLocks noGrp="1"/>
          </p:cNvSpPr>
          <p:nvPr>
            <p:ph type="body" sz="quarter" idx="28"/>
          </p:nvPr>
        </p:nvSpPr>
        <p:spPr bwMode="auto">
          <a:xfrm>
            <a:off x="8802688" y="4224338"/>
            <a:ext cx="1223962" cy="976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ja-JP" smtClean="0">
                <a:solidFill>
                  <a:srgbClr val="FF0000"/>
                </a:solidFill>
              </a:rPr>
              <a:t>MY</a:t>
            </a:r>
            <a:r>
              <a:rPr lang="ja-JP" altLang="en-US" smtClean="0">
                <a:solidFill>
                  <a:srgbClr val="FF0000"/>
                </a:solidFill>
              </a:rPr>
              <a:t> </a:t>
            </a:r>
            <a:r>
              <a:rPr lang="en-US" altLang="ja-JP" smtClean="0">
                <a:solidFill>
                  <a:srgbClr val="FF0000"/>
                </a:solidFill>
              </a:rPr>
              <a:t>rating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mtClean="0">
                <a:solidFill>
                  <a:srgbClr val="FF0000"/>
                </a:solidFill>
              </a:rPr>
              <a:t>5</a:t>
            </a:r>
            <a:r>
              <a:rPr lang="ja-JP" altLang="en-US" smtClean="0">
                <a:solidFill>
                  <a:srgbClr val="FF0000"/>
                </a:solidFill>
              </a:rPr>
              <a:t>　</a:t>
            </a:r>
            <a:r>
              <a:rPr lang="en-US" altLang="ja-JP" smtClean="0">
                <a:solidFill>
                  <a:srgbClr val="FF0000"/>
                </a:solidFill>
              </a:rPr>
              <a:t>YES</a:t>
            </a:r>
            <a:r>
              <a:rPr lang="ja-JP" altLang="en-US" smtClean="0">
                <a:solidFill>
                  <a:srgbClr val="FF0000"/>
                </a:solidFill>
              </a:rPr>
              <a:t> </a:t>
            </a:r>
            <a:endParaRPr lang="en-US" altLang="ja-JP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mtClean="0">
                <a:solidFill>
                  <a:srgbClr val="FF0000"/>
                </a:solidFill>
              </a:rPr>
              <a:t>1</a:t>
            </a:r>
            <a:r>
              <a:rPr lang="ja-JP" altLang="en-US" smtClean="0">
                <a:solidFill>
                  <a:srgbClr val="FF0000"/>
                </a:solidFill>
              </a:rPr>
              <a:t> </a:t>
            </a:r>
            <a:r>
              <a:rPr lang="en-US" altLang="ja-JP" smtClean="0">
                <a:solidFill>
                  <a:srgbClr val="FF0000"/>
                </a:solidFill>
              </a:rPr>
              <a:t>NO</a:t>
            </a:r>
            <a:endParaRPr lang="ja-JP" altLang="en-US" smtClean="0">
              <a:solidFill>
                <a:srgbClr val="FF0000"/>
              </a:solidFill>
            </a:endParaRPr>
          </a:p>
        </p:txBody>
      </p:sp>
      <p:sp>
        <p:nvSpPr>
          <p:cNvPr id="100366" name="テキスト プレースホルダー 7"/>
          <p:cNvSpPr>
            <a:spLocks noGrp="1"/>
          </p:cNvSpPr>
          <p:nvPr>
            <p:ph type="body" sz="quarter" idx="28"/>
          </p:nvPr>
        </p:nvSpPr>
        <p:spPr bwMode="auto">
          <a:xfrm>
            <a:off x="720725" y="4306888"/>
            <a:ext cx="1512888" cy="30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ja-JP" smtClean="0"/>
              <a:t>Do</a:t>
            </a:r>
            <a:r>
              <a:rPr lang="ja-JP" altLang="en-US" smtClean="0"/>
              <a:t> </a:t>
            </a:r>
            <a:r>
              <a:rPr lang="en-US" altLang="ja-JP" smtClean="0"/>
              <a:t>we</a:t>
            </a:r>
            <a:r>
              <a:rPr lang="ja-JP" altLang="en-US" smtClean="0"/>
              <a:t> </a:t>
            </a:r>
            <a:r>
              <a:rPr lang="en-US" altLang="ja-JP" smtClean="0"/>
              <a:t>agree?</a:t>
            </a:r>
            <a:endParaRPr lang="ja-JP" altLang="en-US" smtClean="0"/>
          </a:p>
        </p:txBody>
      </p:sp>
      <p:sp>
        <p:nvSpPr>
          <p:cNvPr id="100367" name="テキスト プレースホルダー 7"/>
          <p:cNvSpPr>
            <a:spLocks noGrp="1"/>
          </p:cNvSpPr>
          <p:nvPr>
            <p:ph type="body" sz="quarter" idx="28"/>
          </p:nvPr>
        </p:nvSpPr>
        <p:spPr bwMode="auto">
          <a:xfrm>
            <a:off x="5202238" y="6491288"/>
            <a:ext cx="151288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ja-JP" smtClean="0"/>
              <a:t>Do</a:t>
            </a:r>
            <a:r>
              <a:rPr lang="ja-JP" altLang="en-US" smtClean="0"/>
              <a:t> </a:t>
            </a:r>
            <a:r>
              <a:rPr lang="en-US" altLang="ja-JP" smtClean="0"/>
              <a:t>you</a:t>
            </a:r>
            <a:r>
              <a:rPr lang="ja-JP" altLang="en-US" smtClean="0"/>
              <a:t> </a:t>
            </a:r>
            <a:r>
              <a:rPr lang="en-US" altLang="ja-JP" smtClean="0"/>
              <a:t>agree?</a:t>
            </a:r>
            <a:endParaRPr lang="ja-JP" altLang="en-US" smtClean="0"/>
          </a:p>
        </p:txBody>
      </p:sp>
      <p:sp>
        <p:nvSpPr>
          <p:cNvPr id="100368" name="テキスト プレースホルダー 5"/>
          <p:cNvSpPr txBox="1">
            <a:spLocks/>
          </p:cNvSpPr>
          <p:nvPr/>
        </p:nvSpPr>
        <p:spPr bwMode="auto">
          <a:xfrm>
            <a:off x="7400925" y="6680200"/>
            <a:ext cx="447675" cy="2873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846138" indent="-3254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03338" indent="-2603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824038" indent="-2603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346325" indent="-2603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803525" indent="-260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260725" indent="-260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717925" indent="-260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175125" indent="-260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ja-JP" sz="1400" b="1" smtClean="0">
                <a:solidFill>
                  <a:prstClr val="black"/>
                </a:solidFill>
                <a:latin typeface="Calibri" panose="020F0502020204030204" pitchFamily="34" charset="0"/>
              </a:rPr>
              <a:t>NO</a:t>
            </a:r>
            <a:endParaRPr lang="ja-JP" altLang="en-US" sz="1400" b="1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0369" name="テキスト プレースホルダー 5"/>
          <p:cNvSpPr>
            <a:spLocks noGrp="1"/>
          </p:cNvSpPr>
          <p:nvPr>
            <p:ph type="body" sz="quarter" idx="26"/>
          </p:nvPr>
        </p:nvSpPr>
        <p:spPr bwMode="auto">
          <a:xfrm>
            <a:off x="4978400" y="7065963"/>
            <a:ext cx="447675" cy="287337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YES</a:t>
            </a:r>
            <a:endParaRPr lang="ja-JP" altLang="en-US" smtClean="0"/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1169988" y="4765675"/>
            <a:ext cx="0" cy="1292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6383338" y="6853238"/>
            <a:ext cx="2292350" cy="347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72" name="テキスト プレースホルダー 7"/>
          <p:cNvSpPr>
            <a:spLocks noGrp="1"/>
          </p:cNvSpPr>
          <p:nvPr>
            <p:ph type="body" sz="quarter" idx="28"/>
          </p:nvPr>
        </p:nvSpPr>
        <p:spPr bwMode="auto">
          <a:xfrm>
            <a:off x="8855075" y="6815138"/>
            <a:ext cx="1511300" cy="30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ja-JP" smtClean="0"/>
              <a:t>discussion</a:t>
            </a:r>
            <a:endParaRPr lang="ja-JP" altLang="en-US" smtClean="0"/>
          </a:p>
        </p:txBody>
      </p:sp>
      <p:sp>
        <p:nvSpPr>
          <p:cNvPr id="100373" name="テキスト プレースホルダー 7"/>
          <p:cNvSpPr>
            <a:spLocks noGrp="1"/>
          </p:cNvSpPr>
          <p:nvPr>
            <p:ph type="body" sz="quarter" idx="28"/>
          </p:nvPr>
        </p:nvSpPr>
        <p:spPr bwMode="auto">
          <a:xfrm>
            <a:off x="5888038" y="7177088"/>
            <a:ext cx="151288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ja-JP" smtClean="0"/>
              <a:t>next</a:t>
            </a:r>
            <a:r>
              <a:rPr lang="ja-JP" altLang="en-US" smtClean="0"/>
              <a:t> </a:t>
            </a:r>
            <a:r>
              <a:rPr lang="en-US" altLang="ja-JP" smtClean="0"/>
              <a:t>page</a:t>
            </a:r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228113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>
          <a:xfrm>
            <a:off x="131763" y="7210425"/>
            <a:ext cx="1785937" cy="214313"/>
          </a:xfr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5"/>
          </p:nvPr>
        </p:nvSpPr>
        <p:spPr>
          <a:xfrm>
            <a:off x="3489325" y="7210425"/>
            <a:ext cx="3786188" cy="357188"/>
          </a:xfr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101382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1" t="27229" r="31488" b="7561"/>
          <a:stretch>
            <a:fillRect/>
          </a:stretch>
        </p:blipFill>
        <p:spPr bwMode="auto">
          <a:xfrm>
            <a:off x="506413" y="441325"/>
            <a:ext cx="67691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403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>
          <a:xfrm>
            <a:off x="131763" y="7210425"/>
            <a:ext cx="1785937" cy="214313"/>
          </a:xfr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102403" name="図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8" t="20062" r="29913" b="5412"/>
          <a:stretch>
            <a:fillRect/>
          </a:stretch>
        </p:blipFill>
        <p:spPr bwMode="auto">
          <a:xfrm>
            <a:off x="522288" y="0"/>
            <a:ext cx="6911975" cy="748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0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28"/>
          </p:nvPr>
        </p:nvSpPr>
        <p:spPr>
          <a:xfrm>
            <a:off x="450156" y="-1"/>
            <a:ext cx="9793088" cy="6804967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4000" dirty="0" smtClean="0"/>
              <a:t>Global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consensus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(?):</a:t>
            </a:r>
          </a:p>
          <a:p>
            <a:pPr marL="0" indent="0">
              <a:buNone/>
            </a:pPr>
            <a:r>
              <a:rPr lang="en-US" altLang="ja-JP" sz="3200" dirty="0" smtClean="0"/>
              <a:t>Once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we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can</a:t>
            </a:r>
            <a:r>
              <a:rPr lang="ja-JP" altLang="en-US" sz="3200" dirty="0" smtClean="0"/>
              <a:t> </a:t>
            </a:r>
            <a:r>
              <a:rPr lang="en-US" altLang="ja-JP" sz="3200" dirty="0" smtClean="0">
                <a:solidFill>
                  <a:srgbClr val="7030A0"/>
                </a:solidFill>
              </a:rPr>
              <a:t>pin-down</a:t>
            </a:r>
            <a:r>
              <a:rPr lang="ja-JP" altLang="en-US" sz="3200" dirty="0" smtClean="0">
                <a:solidFill>
                  <a:srgbClr val="7030A0"/>
                </a:solidFill>
              </a:rPr>
              <a:t> </a:t>
            </a:r>
            <a:r>
              <a:rPr lang="en-US" altLang="ja-JP" sz="3200" dirty="0" smtClean="0">
                <a:solidFill>
                  <a:srgbClr val="7030A0"/>
                </a:solidFill>
              </a:rPr>
              <a:t>the</a:t>
            </a:r>
            <a:r>
              <a:rPr lang="ja-JP" altLang="en-US" sz="3200" dirty="0" smtClean="0">
                <a:solidFill>
                  <a:srgbClr val="7030A0"/>
                </a:solidFill>
              </a:rPr>
              <a:t> </a:t>
            </a:r>
            <a:r>
              <a:rPr lang="en-US" altLang="ja-JP" sz="3200" dirty="0" smtClean="0">
                <a:solidFill>
                  <a:srgbClr val="7030A0"/>
                </a:solidFill>
              </a:rPr>
              <a:t>goal</a:t>
            </a:r>
            <a:r>
              <a:rPr lang="en-US" altLang="ja-JP" sz="3200" dirty="0" smtClean="0"/>
              <a:t>,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detector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size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is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automatically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determined.(</a:t>
            </a:r>
            <a:r>
              <a:rPr lang="ja-JP" altLang="en-US" sz="3200" dirty="0" smtClean="0"/>
              <a:t>～</a:t>
            </a:r>
            <a:r>
              <a:rPr lang="en-US" altLang="ja-JP" sz="3200" dirty="0" smtClean="0"/>
              <a:t>10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events/year)</a:t>
            </a:r>
          </a:p>
          <a:p>
            <a:pPr marL="0" indent="0">
              <a:buNone/>
            </a:pPr>
            <a:endParaRPr lang="en-US" altLang="ja-JP" sz="3200" dirty="0" smtClean="0"/>
          </a:p>
          <a:p>
            <a:pPr marL="0" indent="0">
              <a:buNone/>
            </a:pPr>
            <a:endParaRPr lang="en-US" altLang="ja-JP" sz="3200" dirty="0" smtClean="0"/>
          </a:p>
          <a:p>
            <a:pPr marL="0" indent="0">
              <a:buNone/>
            </a:pPr>
            <a:r>
              <a:rPr lang="en-US" altLang="ja-JP" sz="3200" dirty="0" smtClean="0"/>
              <a:t>Budget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size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is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(semi-)automatically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determined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by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the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importance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of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Physics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(and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the</a:t>
            </a:r>
            <a:r>
              <a:rPr lang="ja-JP" altLang="en-US" sz="3200" dirty="0" smtClean="0"/>
              <a:t> </a:t>
            </a:r>
            <a:r>
              <a:rPr lang="en-US" altLang="ja-JP" sz="3200" dirty="0" smtClean="0">
                <a:solidFill>
                  <a:srgbClr val="00B050"/>
                </a:solidFill>
              </a:rPr>
              <a:t>strength</a:t>
            </a:r>
            <a:r>
              <a:rPr lang="ja-JP" altLang="en-US" sz="3200" dirty="0" smtClean="0">
                <a:solidFill>
                  <a:srgbClr val="00B050"/>
                </a:solidFill>
              </a:rPr>
              <a:t> </a:t>
            </a:r>
            <a:r>
              <a:rPr lang="en-US" altLang="ja-JP" sz="3200" dirty="0" smtClean="0">
                <a:solidFill>
                  <a:srgbClr val="00B050"/>
                </a:solidFill>
              </a:rPr>
              <a:t>of</a:t>
            </a:r>
            <a:r>
              <a:rPr lang="ja-JP" altLang="en-US" sz="3200" dirty="0" smtClean="0">
                <a:solidFill>
                  <a:srgbClr val="00B050"/>
                </a:solidFill>
              </a:rPr>
              <a:t> </a:t>
            </a:r>
            <a:r>
              <a:rPr lang="en-US" altLang="ja-JP" sz="3200" dirty="0" smtClean="0">
                <a:solidFill>
                  <a:srgbClr val="00B050"/>
                </a:solidFill>
              </a:rPr>
              <a:t>CYGNUS</a:t>
            </a:r>
            <a:r>
              <a:rPr lang="en-US" altLang="ja-JP" sz="3200" dirty="0" smtClean="0"/>
              <a:t>)</a:t>
            </a:r>
          </a:p>
          <a:p>
            <a:pPr marL="0" indent="0">
              <a:buNone/>
            </a:pP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⇒</a:t>
            </a:r>
            <a:r>
              <a:rPr lang="en-US" altLang="ja-JP" sz="3200" dirty="0" smtClean="0"/>
              <a:t>Technologies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(MWPC/strip-MPGD/pixel-MPGD)</a:t>
            </a:r>
          </a:p>
          <a:p>
            <a:pPr marL="0" indent="0">
              <a:buNone/>
            </a:pPr>
            <a:r>
              <a:rPr kumimoji="1" lang="en-US" altLang="ja-JP" sz="3200" dirty="0" smtClean="0"/>
              <a:t>is</a:t>
            </a:r>
            <a:r>
              <a:rPr kumimoji="1" lang="ja-JP" altLang="en-US" sz="3200" dirty="0" smtClean="0"/>
              <a:t> </a:t>
            </a:r>
            <a:r>
              <a:rPr lang="en-US" altLang="ja-JP" sz="3200" dirty="0"/>
              <a:t>(semi-)automatically </a:t>
            </a:r>
            <a:r>
              <a:rPr kumimoji="1" lang="en-US" altLang="ja-JP" sz="3200" dirty="0" smtClean="0"/>
              <a:t>determined</a:t>
            </a:r>
          </a:p>
          <a:p>
            <a:pPr marL="0" indent="0">
              <a:buNone/>
            </a:pPr>
            <a:endParaRPr kumimoji="1" lang="ja-JP" altLang="en-US" sz="3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376" y="4068663"/>
            <a:ext cx="3920329" cy="292496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557" y="7183490"/>
            <a:ext cx="3499117" cy="280463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>
            <a:off x="2754412" y="2052439"/>
            <a:ext cx="0" cy="72008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546500" y="212618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independent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58668" y="180231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7030A0"/>
                </a:solidFill>
              </a:rPr>
              <a:t>discussion</a:t>
            </a:r>
            <a:r>
              <a:rPr kumimoji="1" lang="ja-JP" altLang="en-US" sz="3600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sz="3600" dirty="0" smtClean="0">
                <a:solidFill>
                  <a:srgbClr val="7030A0"/>
                </a:solidFill>
              </a:rPr>
              <a:t>point</a:t>
            </a:r>
            <a:r>
              <a:rPr kumimoji="1" lang="ja-JP" altLang="en-US" sz="3600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sz="3600" dirty="0" smtClean="0">
                <a:solidFill>
                  <a:srgbClr val="7030A0"/>
                </a:solidFill>
              </a:rPr>
              <a:t>1</a:t>
            </a:r>
            <a:endParaRPr kumimoji="1" lang="ja-JP" altLang="en-US" sz="3600" dirty="0">
              <a:solidFill>
                <a:srgbClr val="7030A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90516" y="406866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B050"/>
                </a:solidFill>
              </a:rPr>
              <a:t>discussion</a:t>
            </a:r>
            <a:r>
              <a:rPr kumimoji="1" lang="ja-JP" altLang="en-US" sz="3600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3600" dirty="0" smtClean="0">
                <a:solidFill>
                  <a:srgbClr val="00B050"/>
                </a:solidFill>
              </a:rPr>
              <a:t>point</a:t>
            </a:r>
            <a:r>
              <a:rPr kumimoji="1" lang="ja-JP" altLang="en-US" sz="3600" dirty="0" smtClean="0">
                <a:solidFill>
                  <a:srgbClr val="00B050"/>
                </a:solidFill>
              </a:rPr>
              <a:t> </a:t>
            </a:r>
            <a:r>
              <a:rPr lang="en-US" altLang="ja-JP" sz="3600" dirty="0">
                <a:solidFill>
                  <a:srgbClr val="00B050"/>
                </a:solidFill>
              </a:rPr>
              <a:t>2</a:t>
            </a:r>
            <a:endParaRPr kumimoji="1" lang="ja-JP" alt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72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28"/>
          </p:nvPr>
        </p:nvSpPr>
        <p:spPr>
          <a:xfrm>
            <a:off x="3078149" y="1510783"/>
            <a:ext cx="4608512" cy="72008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ja-JP" sz="4000" dirty="0" smtClean="0"/>
              <a:t>WHITBY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646" y="2484487"/>
            <a:ext cx="5483517" cy="411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0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28"/>
          </p:nvPr>
        </p:nvSpPr>
        <p:spPr>
          <a:xfrm>
            <a:off x="3114452" y="2916535"/>
            <a:ext cx="5457191" cy="55374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4000" dirty="0" smtClean="0"/>
              <a:t>Japan/NEWAGE </a:t>
            </a:r>
            <a:r>
              <a:rPr lang="en-US" altLang="ja-JP" sz="4000" dirty="0"/>
              <a:t>status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1519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28"/>
          </p:nvPr>
        </p:nvSpPr>
        <p:spPr>
          <a:xfrm>
            <a:off x="-125908" y="1167024"/>
            <a:ext cx="5112568" cy="72008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ja-JP" sz="4000" dirty="0" smtClean="0"/>
              <a:t>for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my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kids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and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myself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520" y="4500711"/>
            <a:ext cx="2878673" cy="215900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317" y="2340471"/>
            <a:ext cx="2872488" cy="215436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2" y="4505350"/>
            <a:ext cx="2908509" cy="218138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05" y="2340471"/>
            <a:ext cx="2872487" cy="2154365"/>
          </a:xfrm>
          <a:prstGeom prst="rect">
            <a:avLst/>
          </a:prstGeom>
        </p:spPr>
      </p:pic>
      <p:sp>
        <p:nvSpPr>
          <p:cNvPr id="10" name="テキスト プレースホルダー 1"/>
          <p:cNvSpPr>
            <a:spLocks noGrp="1"/>
          </p:cNvSpPr>
          <p:nvPr>
            <p:ph type="body" sz="quarter" idx="28"/>
          </p:nvPr>
        </p:nvSpPr>
        <p:spPr>
          <a:xfrm>
            <a:off x="4914652" y="1204007"/>
            <a:ext cx="5112568" cy="72008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ja-JP" sz="4000" dirty="0" smtClean="0"/>
              <a:t>for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my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students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96" y="2340471"/>
            <a:ext cx="4701067" cy="352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4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77" y="-15345"/>
            <a:ext cx="10118646" cy="7591951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 bwMode="auto">
          <a:xfrm>
            <a:off x="8760563" y="446160"/>
            <a:ext cx="1667235" cy="87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Blip>
                <a:blip r:embed="rId3"/>
              </a:buBlip>
              <a:defRPr sz="3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Blip>
                <a:blip r:embed="rId4"/>
              </a:buBlip>
              <a:defRPr sz="28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4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FFFF99"/>
              </a:buClr>
              <a:buNone/>
            </a:pPr>
            <a:r>
              <a:rPr lang="en-US" altLang="ja-JP" sz="1764" kern="0" dirty="0">
                <a:solidFill>
                  <a:srgbClr val="000000"/>
                </a:solidFill>
              </a:rPr>
              <a:t>Takeuchi</a:t>
            </a:r>
          </a:p>
          <a:p>
            <a:pPr marL="0" indent="0" algn="r">
              <a:buClr>
                <a:srgbClr val="FFFF99"/>
              </a:buClr>
              <a:buNone/>
            </a:pPr>
            <a:r>
              <a:rPr lang="en-US" altLang="ja-JP" sz="1764" kern="0" dirty="0">
                <a:solidFill>
                  <a:srgbClr val="000000"/>
                </a:solidFill>
              </a:rPr>
              <a:t>@NDM2014</a:t>
            </a:r>
            <a:endParaRPr lang="ja-JP" altLang="en-US" sz="1764" kern="0" dirty="0">
              <a:solidFill>
                <a:srgbClr val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82204" y="6559326"/>
            <a:ext cx="54006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leader: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Kunio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Inoue(KAMLAND)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2374" y="1764295"/>
            <a:ext cx="10094208" cy="4995334"/>
          </a:xfrm>
        </p:spPr>
        <p:txBody>
          <a:bodyPr/>
          <a:lstStyle/>
          <a:p>
            <a:r>
              <a:rPr kumimoji="1" lang="en-US" altLang="ja-JP" dirty="0" smtClean="0"/>
              <a:t>MEXT</a:t>
            </a:r>
            <a:r>
              <a:rPr kumimoji="1" lang="ja-JP" altLang="en-US" dirty="0" smtClean="0"/>
              <a:t> “</a:t>
            </a:r>
            <a:r>
              <a:rPr kumimoji="1" lang="en-US" altLang="ja-JP" dirty="0" smtClean="0"/>
              <a:t>Scientific</a:t>
            </a:r>
            <a:r>
              <a:rPr kumimoji="1" lang="ja-JP" altLang="en-US" dirty="0" smtClean="0"/>
              <a:t> </a:t>
            </a:r>
            <a:r>
              <a:rPr kumimoji="1" lang="en-US" altLang="ja-JP" dirty="0"/>
              <a:t>R</a:t>
            </a:r>
            <a:r>
              <a:rPr kumimoji="1" lang="en-US" altLang="ja-JP" dirty="0" smtClean="0"/>
              <a:t>esearch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Innovative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Areas”</a:t>
            </a:r>
            <a:r>
              <a:rPr kumimoji="1" lang="ja-JP" altLang="en-US" dirty="0"/>
              <a:t>　</a:t>
            </a:r>
            <a:endParaRPr kumimoji="1" lang="en-US" altLang="ja-JP" dirty="0"/>
          </a:p>
          <a:p>
            <a:pPr lvl="1"/>
            <a:r>
              <a:rPr kumimoji="1" lang="en-US" altLang="ja-JP" sz="3528" dirty="0"/>
              <a:t>FY</a:t>
            </a:r>
            <a:r>
              <a:rPr kumimoji="1" lang="ja-JP" altLang="en-US" sz="3528" dirty="0"/>
              <a:t> </a:t>
            </a:r>
            <a:r>
              <a:rPr kumimoji="1" lang="en-US" altLang="ja-JP" sz="3528" dirty="0"/>
              <a:t>2014-2018</a:t>
            </a:r>
          </a:p>
          <a:p>
            <a:pPr lvl="1"/>
            <a:r>
              <a:rPr kumimoji="1" lang="en-US" altLang="ja-JP" sz="3528" dirty="0"/>
              <a:t>KAMLAND,</a:t>
            </a:r>
            <a:r>
              <a:rPr kumimoji="1" lang="ja-JP" altLang="en-US" sz="3528" dirty="0"/>
              <a:t> </a:t>
            </a:r>
            <a:r>
              <a:rPr kumimoji="1" lang="en-US" altLang="ja-JP" sz="3528" dirty="0"/>
              <a:t>CANDLES,</a:t>
            </a:r>
            <a:r>
              <a:rPr kumimoji="1" lang="ja-JP" altLang="en-US" sz="3528" dirty="0"/>
              <a:t> </a:t>
            </a:r>
            <a:r>
              <a:rPr kumimoji="1" lang="en-US" altLang="ja-JP" sz="3528" dirty="0"/>
              <a:t>XMASS,</a:t>
            </a:r>
            <a:r>
              <a:rPr kumimoji="1" lang="ja-JP" altLang="en-US" sz="3528" dirty="0"/>
              <a:t> </a:t>
            </a:r>
            <a:r>
              <a:rPr kumimoji="1" lang="en-US" altLang="ja-JP" sz="3528" dirty="0"/>
              <a:t>NEWAGE,</a:t>
            </a:r>
            <a:r>
              <a:rPr kumimoji="1" lang="ja-JP" altLang="en-US" sz="3528" dirty="0"/>
              <a:t> </a:t>
            </a:r>
            <a:r>
              <a:rPr kumimoji="1" lang="en-US" altLang="ja-JP" sz="3528" dirty="0"/>
              <a:t>SK…</a:t>
            </a:r>
          </a:p>
          <a:p>
            <a:pPr lvl="1"/>
            <a:r>
              <a:rPr kumimoji="1" lang="en-US" altLang="ja-JP" sz="3528" dirty="0"/>
              <a:t>Additional</a:t>
            </a:r>
            <a:r>
              <a:rPr kumimoji="1" lang="ja-JP" altLang="en-US" sz="3528" dirty="0"/>
              <a:t> </a:t>
            </a:r>
            <a:r>
              <a:rPr kumimoji="1" lang="en-US" altLang="ja-JP" sz="3528" dirty="0"/>
              <a:t>proposal</a:t>
            </a:r>
            <a:r>
              <a:rPr kumimoji="1" lang="ja-JP" altLang="en-US" sz="3528" dirty="0"/>
              <a:t> </a:t>
            </a:r>
            <a:r>
              <a:rPr kumimoji="1" lang="en-US" altLang="ja-JP" sz="3528" dirty="0"/>
              <a:t>for</a:t>
            </a:r>
            <a:r>
              <a:rPr kumimoji="1" lang="ja-JP" altLang="en-US" sz="3528" dirty="0"/>
              <a:t> </a:t>
            </a:r>
            <a:r>
              <a:rPr kumimoji="1" lang="en-US" altLang="ja-JP" sz="3528" dirty="0"/>
              <a:t>“International</a:t>
            </a:r>
            <a:r>
              <a:rPr kumimoji="1" lang="ja-JP" altLang="en-US" sz="3528" dirty="0"/>
              <a:t> </a:t>
            </a:r>
            <a:r>
              <a:rPr kumimoji="1" lang="en-US" altLang="ja-JP" sz="3528" dirty="0"/>
              <a:t>collaborative</a:t>
            </a:r>
            <a:r>
              <a:rPr kumimoji="1" lang="ja-JP" altLang="en-US" sz="3528" dirty="0"/>
              <a:t> </a:t>
            </a:r>
            <a:r>
              <a:rPr kumimoji="1" lang="en-US" altLang="ja-JP" sz="3528" dirty="0"/>
              <a:t>work”</a:t>
            </a:r>
            <a:r>
              <a:rPr kumimoji="1" lang="ja-JP" altLang="en-US" sz="3528" dirty="0"/>
              <a:t> </a:t>
            </a:r>
            <a:r>
              <a:rPr kumimoji="1" lang="en-US" altLang="ja-JP" sz="3528" dirty="0"/>
              <a:t>is</a:t>
            </a:r>
            <a:r>
              <a:rPr kumimoji="1" lang="ja-JP" altLang="en-US" sz="3528" dirty="0"/>
              <a:t> </a:t>
            </a:r>
            <a:r>
              <a:rPr kumimoji="1" lang="en-US" altLang="ja-JP" sz="3528" dirty="0"/>
              <a:t>being</a:t>
            </a:r>
            <a:r>
              <a:rPr kumimoji="1" lang="ja-JP" altLang="en-US" sz="3528" dirty="0"/>
              <a:t> </a:t>
            </a:r>
            <a:r>
              <a:rPr kumimoji="1" lang="en-US" altLang="ja-JP" sz="3528" dirty="0"/>
              <a:t>announced.</a:t>
            </a:r>
          </a:p>
          <a:p>
            <a:endParaRPr kumimoji="1" lang="en-US" altLang="ja-JP" sz="1985" dirty="0"/>
          </a:p>
          <a:p>
            <a:endParaRPr kumimoji="1" lang="ja-JP" altLang="en-US" sz="1985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02" y="13547"/>
            <a:ext cx="10099930" cy="7577908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8760563" y="525553"/>
            <a:ext cx="1667235" cy="87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Blip>
                <a:blip r:embed="rId3"/>
              </a:buBlip>
              <a:defRPr sz="3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Blip>
                <a:blip r:embed="rId4"/>
              </a:buBlip>
              <a:defRPr sz="28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4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FFFF99"/>
              </a:buClr>
              <a:buNone/>
            </a:pPr>
            <a:r>
              <a:rPr lang="en-US" altLang="ja-JP" sz="1764" kern="0" dirty="0">
                <a:solidFill>
                  <a:srgbClr val="000000"/>
                </a:solidFill>
              </a:rPr>
              <a:t>Takeuchi</a:t>
            </a:r>
          </a:p>
          <a:p>
            <a:pPr marL="0" indent="0" algn="r">
              <a:buClr>
                <a:srgbClr val="FFFF99"/>
              </a:buClr>
              <a:buNone/>
            </a:pPr>
            <a:r>
              <a:rPr lang="en-US" altLang="ja-JP" sz="1764" kern="0" dirty="0">
                <a:solidFill>
                  <a:srgbClr val="000000"/>
                </a:solidFill>
              </a:rPr>
              <a:t>@NDM2014</a:t>
            </a:r>
            <a:endParaRPr lang="ja-JP" altLang="en-US" sz="1764" kern="0" dirty="0">
              <a:solidFill>
                <a:srgbClr val="000000"/>
              </a:solidFill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 bwMode="auto">
          <a:xfrm>
            <a:off x="5902445" y="5844827"/>
            <a:ext cx="4287176" cy="134966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100817" tIns="50408" rIns="100817" bIns="5040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Blip>
                <a:blip r:embed="rId3"/>
              </a:buBlip>
              <a:defRPr sz="3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Blip>
                <a:blip r:embed="rId4"/>
              </a:buBlip>
              <a:defRPr sz="28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4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FFFF99"/>
              </a:buClr>
              <a:buNone/>
            </a:pPr>
            <a:r>
              <a:rPr lang="en-US" altLang="ja-JP" sz="2646" kern="0" dirty="0">
                <a:solidFill>
                  <a:srgbClr val="000000"/>
                </a:solidFill>
              </a:rPr>
              <a:t>International</a:t>
            </a:r>
            <a:r>
              <a:rPr lang="ja-JP" altLang="en-US" sz="2646" kern="0" dirty="0">
                <a:solidFill>
                  <a:srgbClr val="000000"/>
                </a:solidFill>
              </a:rPr>
              <a:t> </a:t>
            </a:r>
            <a:r>
              <a:rPr lang="en-US" altLang="ja-JP" sz="2646" kern="0" dirty="0">
                <a:solidFill>
                  <a:srgbClr val="000000"/>
                </a:solidFill>
              </a:rPr>
              <a:t>workshop</a:t>
            </a:r>
          </a:p>
          <a:p>
            <a:pPr marL="0" indent="0" algn="r">
              <a:buClr>
                <a:srgbClr val="FFFF99"/>
              </a:buClr>
              <a:buNone/>
            </a:pPr>
            <a:r>
              <a:rPr lang="en-US" altLang="ja-JP" sz="2646" kern="0">
                <a:solidFill>
                  <a:srgbClr val="000000"/>
                </a:solidFill>
              </a:rPr>
              <a:t>May,2016</a:t>
            </a:r>
            <a:r>
              <a:rPr lang="ja-JP" altLang="en-US" sz="2646" kern="0" dirty="0">
                <a:solidFill>
                  <a:srgbClr val="000000"/>
                </a:solidFill>
              </a:rPr>
              <a:t> </a:t>
            </a:r>
            <a:r>
              <a:rPr lang="en-US" altLang="ja-JP" sz="2646" kern="0" dirty="0">
                <a:solidFill>
                  <a:srgbClr val="000000"/>
                </a:solidFill>
              </a:rPr>
              <a:t/>
            </a:r>
            <a:br>
              <a:rPr lang="en-US" altLang="ja-JP" sz="2646" kern="0" dirty="0">
                <a:solidFill>
                  <a:srgbClr val="000000"/>
                </a:solidFill>
              </a:rPr>
            </a:br>
            <a:r>
              <a:rPr lang="en-US" altLang="ja-JP" sz="2646" kern="0" dirty="0">
                <a:solidFill>
                  <a:srgbClr val="000000"/>
                </a:solidFill>
              </a:rPr>
              <a:t>Tokyo</a:t>
            </a:r>
            <a:endParaRPr lang="ja-JP" altLang="en-US" sz="2646" kern="0" dirty="0">
              <a:solidFill>
                <a:srgbClr val="00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914652" y="4893850"/>
            <a:ext cx="185945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＋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Emulsion</a:t>
            </a:r>
            <a:br>
              <a:rPr kumimoji="1" lang="en-US" altLang="ja-JP" sz="2400" dirty="0" smtClean="0">
                <a:solidFill>
                  <a:schemeClr val="bg1"/>
                </a:solidFill>
              </a:rPr>
            </a:br>
            <a:r>
              <a:rPr kumimoji="1" lang="ja-JP" altLang="en-US" sz="2400" dirty="0" smtClean="0">
                <a:solidFill>
                  <a:schemeClr val="bg1"/>
                </a:solidFill>
              </a:rPr>
              <a:t>（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$0.6M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）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6"/>
          </p:nvPr>
        </p:nvSpPr>
        <p:spPr>
          <a:xfrm>
            <a:off x="6066780" y="900311"/>
            <a:ext cx="5344552" cy="285752"/>
          </a:xfrm>
        </p:spPr>
        <p:txBody>
          <a:bodyPr/>
          <a:lstStyle/>
          <a:p>
            <a:r>
              <a:rPr lang="en-US" altLang="ja-JP" dirty="0"/>
              <a:t>http://www.lowbg.org/ugnd/workshop/sympo_all/201605_Tokyo/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117439" y="263211"/>
            <a:ext cx="5301269" cy="922852"/>
          </a:xfrm>
        </p:spPr>
        <p:txBody>
          <a:bodyPr/>
          <a:lstStyle/>
          <a:p>
            <a:r>
              <a:rPr lang="en-US" altLang="ja-JP" dirty="0" smtClean="0"/>
              <a:t>International</a:t>
            </a:r>
            <a:r>
              <a:rPr lang="ja-JP" altLang="en-US" dirty="0" smtClean="0"/>
              <a:t> </a:t>
            </a:r>
            <a:r>
              <a:rPr lang="en-US" altLang="ja-JP" dirty="0" smtClean="0"/>
              <a:t>symposium</a:t>
            </a:r>
            <a:r>
              <a:rPr lang="ja-JP" altLang="en-US" dirty="0" smtClean="0"/>
              <a:t> </a:t>
            </a:r>
            <a:r>
              <a:rPr lang="en-US" altLang="ja-JP" dirty="0" smtClean="0"/>
              <a:t>in</a:t>
            </a:r>
            <a:r>
              <a:rPr lang="ja-JP" altLang="en-US" dirty="0" smtClean="0"/>
              <a:t> </a:t>
            </a:r>
            <a:r>
              <a:rPr lang="en-US" altLang="ja-JP" dirty="0" smtClean="0"/>
              <a:t>upcoming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May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/>
          <a:srcRect t="16612" r="13925" b="47743"/>
          <a:stretch/>
        </p:blipFill>
        <p:spPr>
          <a:xfrm>
            <a:off x="1" y="900311"/>
            <a:ext cx="6236994" cy="266429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/>
          <a:srcRect l="39048" t="21175" r="31280" b="59952"/>
          <a:stretch/>
        </p:blipFill>
        <p:spPr>
          <a:xfrm>
            <a:off x="-44063" y="3642192"/>
            <a:ext cx="6604186" cy="2288427"/>
          </a:xfrm>
          <a:prstGeom prst="rect">
            <a:avLst/>
          </a:prstGeom>
        </p:spPr>
      </p:pic>
      <p:sp>
        <p:nvSpPr>
          <p:cNvPr id="16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5371441" y="6008203"/>
            <a:ext cx="5307546" cy="1300819"/>
          </a:xfrm>
        </p:spPr>
        <p:txBody>
          <a:bodyPr/>
          <a:lstStyle/>
          <a:p>
            <a:r>
              <a:rPr lang="en-US" altLang="ja-JP" sz="2400" dirty="0" smtClean="0"/>
              <a:t>Registration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open</a:t>
            </a:r>
            <a:r>
              <a:rPr lang="ja-JP" altLang="en-US" sz="2400" dirty="0" smtClean="0"/>
              <a:t> </a:t>
            </a:r>
            <a:r>
              <a:rPr lang="ja-JP" altLang="en-US" sz="2400" dirty="0"/>
              <a:t>（</a:t>
            </a:r>
            <a:r>
              <a:rPr lang="en-US" altLang="ja-JP" sz="2400" dirty="0" smtClean="0"/>
              <a:t>till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March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11</a:t>
            </a:r>
            <a:r>
              <a:rPr lang="en-US" altLang="ja-JP" sz="2400" baseline="30000" dirty="0" smtClean="0"/>
              <a:t>th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Think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of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coupling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KOBE</a:t>
            </a:r>
            <a:r>
              <a:rPr lang="en-US" altLang="ja-JP" sz="2400" dirty="0" smtClean="0"/>
              <a:t>/</a:t>
            </a:r>
            <a:r>
              <a:rPr kumimoji="1" lang="en-US" altLang="ja-JP" sz="2400" dirty="0" err="1" smtClean="0"/>
              <a:t>Kamioka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visit.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(James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is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visiting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us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early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June)</a:t>
            </a:r>
            <a:endParaRPr kumimoji="1" lang="ja-JP" altLang="en-US" sz="24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39048" t="39284" r="31194" b="37588"/>
          <a:stretch/>
        </p:blipFill>
        <p:spPr>
          <a:xfrm>
            <a:off x="6236995" y="2012809"/>
            <a:ext cx="544232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2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131726" y="108223"/>
            <a:ext cx="6643734" cy="785818"/>
          </a:xfrm>
        </p:spPr>
        <p:txBody>
          <a:bodyPr/>
          <a:lstStyle/>
          <a:p>
            <a:r>
              <a:rPr kumimoji="1" lang="en-US" altLang="ja-JP" dirty="0" smtClean="0"/>
              <a:t>Important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information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Neil</a:t>
            </a:r>
            <a:br>
              <a:rPr kumimoji="1" lang="en-US" altLang="ja-JP" dirty="0" smtClean="0"/>
            </a:br>
            <a:r>
              <a:rPr kumimoji="1" lang="en-US" altLang="ja-JP" dirty="0" smtClean="0"/>
              <a:t>FUKUJU</a:t>
            </a:r>
            <a:r>
              <a:rPr lang="ja-JP" altLang="en-US" dirty="0"/>
              <a:t> </a:t>
            </a:r>
            <a:r>
              <a:rPr lang="en-US" altLang="ja-JP" dirty="0" smtClean="0"/>
              <a:t>brewed</a:t>
            </a:r>
            <a:r>
              <a:rPr lang="ja-JP" altLang="en-US" dirty="0" smtClean="0"/>
              <a:t> </a:t>
            </a:r>
            <a:r>
              <a:rPr lang="en-US" altLang="ja-JP" dirty="0" smtClean="0"/>
              <a:t>in</a:t>
            </a:r>
            <a:r>
              <a:rPr lang="ja-JP" altLang="en-US" dirty="0" smtClean="0"/>
              <a:t> </a:t>
            </a:r>
            <a:r>
              <a:rPr lang="en-US" altLang="ja-JP" dirty="0" smtClean="0"/>
              <a:t>Kobe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/>
          <a:srcRect l="35831" t="18069" r="29189" b="3153"/>
          <a:stretch/>
        </p:blipFill>
        <p:spPr>
          <a:xfrm>
            <a:off x="101634" y="828303"/>
            <a:ext cx="5435858" cy="666938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/>
          <a:srcRect l="37405" t="23825" r="34639" b="6070"/>
          <a:stretch/>
        </p:blipFill>
        <p:spPr>
          <a:xfrm>
            <a:off x="5372896" y="403864"/>
            <a:ext cx="5112568" cy="6984776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7941990" y="396255"/>
            <a:ext cx="2517278" cy="35994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32617" y="3996655"/>
            <a:ext cx="321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served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in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Nobel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prize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dinner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7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/>
          <p:cNvGraphicFramePr>
            <a:graphicFrameLocks/>
          </p:cNvGraphicFramePr>
          <p:nvPr>
            <p:extLst/>
          </p:nvPr>
        </p:nvGraphicFramePr>
        <p:xfrm>
          <a:off x="662563" y="366768"/>
          <a:ext cx="5040842" cy="302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グラフ 10"/>
          <p:cNvGraphicFramePr>
            <a:graphicFrameLocks/>
          </p:cNvGraphicFramePr>
          <p:nvPr>
            <p:extLst/>
          </p:nvPr>
        </p:nvGraphicFramePr>
        <p:xfrm>
          <a:off x="662563" y="3621847"/>
          <a:ext cx="5040842" cy="302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81837" y="2192788"/>
            <a:ext cx="4128392" cy="3175686"/>
          </a:xfrm>
        </p:spPr>
        <p:txBody>
          <a:bodyPr/>
          <a:lstStyle/>
          <a:p>
            <a:r>
              <a:rPr kumimoji="1" lang="en-US" altLang="ja-JP" sz="1985" dirty="0"/>
              <a:t>NEWAGE</a:t>
            </a:r>
            <a:r>
              <a:rPr kumimoji="1" lang="ja-JP" altLang="en-US" sz="1985" dirty="0"/>
              <a:t> </a:t>
            </a:r>
            <a:r>
              <a:rPr kumimoji="1" lang="en-US" altLang="ja-JP" sz="1985" dirty="0"/>
              <a:t>publications</a:t>
            </a:r>
            <a:r>
              <a:rPr kumimoji="1" lang="en-US" altLang="ja-JP" sz="1985" dirty="0"/>
              <a:t/>
            </a:r>
            <a:br>
              <a:rPr kumimoji="1" lang="en-US" altLang="ja-JP" sz="1985" dirty="0"/>
            </a:br>
            <a:r>
              <a:rPr lang="en-US" altLang="ja-JP" sz="1985" dirty="0">
                <a:solidFill>
                  <a:schemeClr val="tx1"/>
                </a:solidFill>
              </a:rPr>
              <a:t>PLB </a:t>
            </a:r>
            <a:r>
              <a:rPr lang="en-US" altLang="ja-JP" sz="1985" dirty="0">
                <a:solidFill>
                  <a:schemeClr val="tx1"/>
                </a:solidFill>
              </a:rPr>
              <a:t>578 (2004) </a:t>
            </a:r>
            <a:r>
              <a:rPr lang="en-US" altLang="ja-JP" sz="1985" dirty="0">
                <a:solidFill>
                  <a:schemeClr val="tx1"/>
                </a:solidFill>
              </a:rPr>
              <a:t>241-246</a:t>
            </a:r>
            <a:br>
              <a:rPr lang="en-US" altLang="ja-JP" sz="1985" dirty="0">
                <a:solidFill>
                  <a:schemeClr val="tx1"/>
                </a:solidFill>
              </a:rPr>
            </a:br>
            <a:r>
              <a:rPr lang="ja-JP" altLang="en-US" sz="1985" dirty="0">
                <a:solidFill>
                  <a:schemeClr val="tx1"/>
                </a:solidFill>
              </a:rPr>
              <a:t>　</a:t>
            </a:r>
            <a:r>
              <a:rPr lang="en-US" altLang="ja-JP" sz="1985" dirty="0">
                <a:solidFill>
                  <a:schemeClr val="tx1"/>
                </a:solidFill>
              </a:rPr>
              <a:t>proposal</a:t>
            </a:r>
            <a:r>
              <a:rPr kumimoji="1" lang="en-US" altLang="ja-JP" sz="1985" dirty="0">
                <a:solidFill>
                  <a:schemeClr val="tx1"/>
                </a:solidFill>
              </a:rPr>
              <a:t/>
            </a:r>
            <a:br>
              <a:rPr kumimoji="1" lang="en-US" altLang="ja-JP" sz="1985" dirty="0">
                <a:solidFill>
                  <a:schemeClr val="tx1"/>
                </a:solidFill>
              </a:rPr>
            </a:br>
            <a:r>
              <a:rPr kumimoji="1" lang="en-US" altLang="ja-JP" sz="1985" dirty="0">
                <a:solidFill>
                  <a:schemeClr val="tx1"/>
                </a:solidFill>
              </a:rPr>
              <a:t>PLB</a:t>
            </a:r>
            <a:r>
              <a:rPr kumimoji="1" lang="ja-JP" altLang="en-US" sz="1985" dirty="0">
                <a:solidFill>
                  <a:schemeClr val="tx1"/>
                </a:solidFill>
              </a:rPr>
              <a:t> </a:t>
            </a:r>
            <a:r>
              <a:rPr kumimoji="1" lang="en-US" altLang="ja-JP" sz="1985" dirty="0">
                <a:solidFill>
                  <a:schemeClr val="tx1"/>
                </a:solidFill>
              </a:rPr>
              <a:t>654</a:t>
            </a:r>
            <a:r>
              <a:rPr kumimoji="1" lang="ja-JP" altLang="en-US" sz="1985" dirty="0">
                <a:solidFill>
                  <a:schemeClr val="tx1"/>
                </a:solidFill>
              </a:rPr>
              <a:t> </a:t>
            </a:r>
            <a:r>
              <a:rPr kumimoji="1" lang="en-US" altLang="ja-JP" sz="1985" dirty="0">
                <a:solidFill>
                  <a:schemeClr val="tx1"/>
                </a:solidFill>
              </a:rPr>
              <a:t>(2007)</a:t>
            </a:r>
            <a:r>
              <a:rPr kumimoji="1" lang="ja-JP" altLang="en-US" sz="1985" dirty="0">
                <a:solidFill>
                  <a:schemeClr val="tx1"/>
                </a:solidFill>
              </a:rPr>
              <a:t> </a:t>
            </a:r>
            <a:r>
              <a:rPr kumimoji="1" lang="en-US" altLang="ja-JP" sz="1985" dirty="0">
                <a:solidFill>
                  <a:schemeClr val="tx1"/>
                </a:solidFill>
              </a:rPr>
              <a:t>58</a:t>
            </a:r>
            <a:br>
              <a:rPr kumimoji="1" lang="en-US" altLang="ja-JP" sz="1985" dirty="0">
                <a:solidFill>
                  <a:schemeClr val="tx1"/>
                </a:solidFill>
              </a:rPr>
            </a:br>
            <a:r>
              <a:rPr kumimoji="1" lang="ja-JP" altLang="en-US" sz="1985" dirty="0">
                <a:solidFill>
                  <a:schemeClr val="tx1"/>
                </a:solidFill>
              </a:rPr>
              <a:t>　</a:t>
            </a:r>
            <a:r>
              <a:rPr kumimoji="1" lang="en-US" altLang="ja-JP" sz="1985" dirty="0">
                <a:solidFill>
                  <a:schemeClr val="tx1"/>
                </a:solidFill>
              </a:rPr>
              <a:t>0.3a</a:t>
            </a:r>
            <a:r>
              <a:rPr kumimoji="1" lang="ja-JP" altLang="en-US" sz="1985" dirty="0">
                <a:solidFill>
                  <a:schemeClr val="tx1"/>
                </a:solidFill>
              </a:rPr>
              <a:t> </a:t>
            </a:r>
            <a:r>
              <a:rPr kumimoji="1" lang="en-US" altLang="ja-JP" sz="1985" dirty="0">
                <a:solidFill>
                  <a:schemeClr val="tx1"/>
                </a:solidFill>
              </a:rPr>
              <a:t>surface</a:t>
            </a:r>
            <a:br>
              <a:rPr kumimoji="1" lang="en-US" altLang="ja-JP" sz="1985" dirty="0">
                <a:solidFill>
                  <a:schemeClr val="tx1"/>
                </a:solidFill>
              </a:rPr>
            </a:br>
            <a:r>
              <a:rPr kumimoji="1" lang="en-US" altLang="ja-JP" sz="1985" dirty="0">
                <a:solidFill>
                  <a:schemeClr val="tx1"/>
                </a:solidFill>
              </a:rPr>
              <a:t>PLB</a:t>
            </a:r>
            <a:r>
              <a:rPr kumimoji="1" lang="ja-JP" altLang="en-US" sz="1985" dirty="0">
                <a:solidFill>
                  <a:schemeClr val="tx1"/>
                </a:solidFill>
              </a:rPr>
              <a:t> </a:t>
            </a:r>
            <a:r>
              <a:rPr kumimoji="1" lang="en-US" altLang="ja-JP" sz="1985" dirty="0">
                <a:solidFill>
                  <a:schemeClr val="tx1"/>
                </a:solidFill>
              </a:rPr>
              <a:t>686</a:t>
            </a:r>
            <a:r>
              <a:rPr kumimoji="1" lang="ja-JP" altLang="en-US" sz="1985" dirty="0">
                <a:solidFill>
                  <a:schemeClr val="tx1"/>
                </a:solidFill>
              </a:rPr>
              <a:t> </a:t>
            </a:r>
            <a:r>
              <a:rPr kumimoji="1" lang="en-US" altLang="ja-JP" sz="1985" dirty="0">
                <a:solidFill>
                  <a:schemeClr val="tx1"/>
                </a:solidFill>
              </a:rPr>
              <a:t>(</a:t>
            </a:r>
            <a:r>
              <a:rPr kumimoji="1" lang="en-US" altLang="ja-JP" sz="1985" dirty="0">
                <a:solidFill>
                  <a:schemeClr val="tx1"/>
                </a:solidFill>
              </a:rPr>
              <a:t>2010)</a:t>
            </a:r>
            <a:r>
              <a:rPr kumimoji="1" lang="ja-JP" altLang="en-US" sz="1985" dirty="0">
                <a:solidFill>
                  <a:schemeClr val="tx1"/>
                </a:solidFill>
              </a:rPr>
              <a:t> </a:t>
            </a:r>
            <a:r>
              <a:rPr kumimoji="1" lang="en-US" altLang="ja-JP" sz="1985" dirty="0">
                <a:solidFill>
                  <a:schemeClr val="tx1"/>
                </a:solidFill>
              </a:rPr>
              <a:t>11</a:t>
            </a:r>
            <a:br>
              <a:rPr kumimoji="1" lang="en-US" altLang="ja-JP" sz="1985" dirty="0">
                <a:solidFill>
                  <a:schemeClr val="tx1"/>
                </a:solidFill>
              </a:rPr>
            </a:br>
            <a:r>
              <a:rPr kumimoji="1" lang="ja-JP" altLang="en-US" sz="1985" dirty="0">
                <a:solidFill>
                  <a:schemeClr val="tx1"/>
                </a:solidFill>
              </a:rPr>
              <a:t>　</a:t>
            </a:r>
            <a:r>
              <a:rPr kumimoji="1" lang="en-US" altLang="ja-JP" sz="1985" dirty="0">
                <a:solidFill>
                  <a:schemeClr val="tx1"/>
                </a:solidFill>
              </a:rPr>
              <a:t>0.3a</a:t>
            </a:r>
            <a:r>
              <a:rPr kumimoji="1" lang="ja-JP" altLang="en-US" sz="1985" dirty="0">
                <a:solidFill>
                  <a:schemeClr val="tx1"/>
                </a:solidFill>
              </a:rPr>
              <a:t> </a:t>
            </a:r>
            <a:r>
              <a:rPr kumimoji="1" lang="en-US" altLang="ja-JP" sz="1985" dirty="0" err="1">
                <a:solidFill>
                  <a:schemeClr val="tx1"/>
                </a:solidFill>
              </a:rPr>
              <a:t>Kamioka</a:t>
            </a:r>
            <a:r>
              <a:rPr kumimoji="1" lang="en-US" altLang="ja-JP" sz="1985" dirty="0">
                <a:solidFill>
                  <a:schemeClr val="tx1"/>
                </a:solidFill>
              </a:rPr>
              <a:t/>
            </a:r>
            <a:br>
              <a:rPr kumimoji="1" lang="en-US" altLang="ja-JP" sz="1985" dirty="0">
                <a:solidFill>
                  <a:schemeClr val="tx1"/>
                </a:solidFill>
              </a:rPr>
            </a:br>
            <a:r>
              <a:rPr kumimoji="1" lang="en-US" altLang="ja-JP" sz="1985" dirty="0">
                <a:solidFill>
                  <a:schemeClr val="tx1"/>
                </a:solidFill>
              </a:rPr>
              <a:t>PTEP</a:t>
            </a:r>
            <a:r>
              <a:rPr lang="en-US" altLang="ja-JP" sz="1985" dirty="0"/>
              <a:t> </a:t>
            </a:r>
            <a:r>
              <a:rPr lang="en-US" altLang="ja-JP" sz="1985" dirty="0">
                <a:solidFill>
                  <a:schemeClr val="tx1"/>
                </a:solidFill>
              </a:rPr>
              <a:t>(2015) </a:t>
            </a:r>
            <a:r>
              <a:rPr lang="en-US" altLang="ja-JP" sz="1985" dirty="0">
                <a:solidFill>
                  <a:schemeClr val="tx1"/>
                </a:solidFill>
              </a:rPr>
              <a:t>043F01s</a:t>
            </a:r>
            <a:br>
              <a:rPr lang="en-US" altLang="ja-JP" sz="1985" dirty="0">
                <a:solidFill>
                  <a:schemeClr val="tx1"/>
                </a:solidFill>
              </a:rPr>
            </a:br>
            <a:r>
              <a:rPr lang="ja-JP" altLang="en-US" sz="1985" dirty="0">
                <a:solidFill>
                  <a:schemeClr val="tx1"/>
                </a:solidFill>
              </a:rPr>
              <a:t>　</a:t>
            </a:r>
            <a:r>
              <a:rPr lang="en-US" altLang="ja-JP" sz="1985" dirty="0">
                <a:solidFill>
                  <a:schemeClr val="tx1"/>
                </a:solidFill>
              </a:rPr>
              <a:t>0.3b</a:t>
            </a:r>
            <a:r>
              <a:rPr lang="ja-JP" altLang="en-US" sz="1985" dirty="0">
                <a:solidFill>
                  <a:schemeClr val="tx1"/>
                </a:solidFill>
              </a:rPr>
              <a:t> </a:t>
            </a:r>
            <a:r>
              <a:rPr lang="en-US" altLang="ja-JP" sz="1985" dirty="0" err="1">
                <a:solidFill>
                  <a:schemeClr val="tx1"/>
                </a:solidFill>
              </a:rPr>
              <a:t>Kamioka</a:t>
            </a:r>
            <a:endParaRPr kumimoji="1" lang="en-US" altLang="ja-JP" sz="1985" dirty="0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38788" y="597044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low-BG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(1/100)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μPIC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development</a:t>
            </a:r>
          </a:p>
          <a:p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 bwMode="auto">
          <a:xfrm>
            <a:off x="5274692" y="5508823"/>
            <a:ext cx="1152128" cy="432048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rgbClr val="CCCC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551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210" y="6576914"/>
            <a:ext cx="1970337" cy="833824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23624" t="18069" r="24795" b="29894"/>
          <a:stretch/>
        </p:blipFill>
        <p:spPr>
          <a:xfrm>
            <a:off x="321638" y="49201"/>
            <a:ext cx="5818984" cy="31982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/>
          <a:srcRect l="36618" t="19344" r="24795" b="4117"/>
          <a:stretch/>
        </p:blipFill>
        <p:spPr>
          <a:xfrm>
            <a:off x="4531264" y="1226081"/>
            <a:ext cx="5723284" cy="618465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 bwMode="auto">
          <a:xfrm>
            <a:off x="6775759" y="7133773"/>
            <a:ext cx="1667235" cy="511369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29" tIns="51599" rIns="99229" bIns="51599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kumimoji="0" lang="ja-JP" altLang="en-US" sz="2646">
              <a:solidFill>
                <a:srgbClr val="FFFFFF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4531263" y="6321181"/>
            <a:ext cx="1371182" cy="511369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29" tIns="51599" rIns="99229" bIns="51599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kumimoji="0" lang="ja-JP" altLang="en-US" sz="2646">
              <a:solidFill>
                <a:srgbClr val="FFFFFF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4517488" y="2907318"/>
            <a:ext cx="1861310" cy="51136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29" tIns="51599" rIns="99229" bIns="51599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kumimoji="0" lang="ja-JP" altLang="en-US" sz="2646">
              <a:solidFill>
                <a:srgbClr val="FFFFFF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6183" y="4953173"/>
            <a:ext cx="3731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20Myen</a:t>
            </a:r>
            <a:r>
              <a:rPr lang="ja-JP" altLang="en-US" dirty="0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in</a:t>
            </a:r>
            <a:r>
              <a:rPr lang="ja-JP" altLang="en-US" dirty="0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2004-2006</a:t>
            </a:r>
          </a:p>
          <a:p>
            <a:r>
              <a:rPr lang="ja-JP" altLang="en-US" dirty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　</a:t>
            </a:r>
            <a:r>
              <a:rPr lang="en-US" altLang="ja-JP" dirty="0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0.3a</a:t>
            </a:r>
            <a:r>
              <a:rPr lang="ja-JP" altLang="en-US" dirty="0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surface</a:t>
            </a:r>
            <a:endParaRPr lang="en-US" altLang="ja-JP" dirty="0">
              <a:solidFill>
                <a:srgbClr val="00B050"/>
              </a:solidFill>
              <a:latin typeface="Arial" charset="0"/>
              <a:ea typeface="HG丸ｺﾞｼｯｸM-PRO" pitchFamily="50" charset="-128"/>
            </a:endParaRPr>
          </a:p>
          <a:p>
            <a:r>
              <a:rPr lang="en-US" altLang="ja-JP" dirty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20Myen</a:t>
            </a:r>
            <a:r>
              <a:rPr lang="ja-JP" altLang="en-US" dirty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in</a:t>
            </a:r>
            <a:r>
              <a:rPr lang="ja-JP" altLang="en-US" dirty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2007-2009</a:t>
            </a:r>
          </a:p>
          <a:p>
            <a:r>
              <a:rPr lang="ja-JP" altLang="en-US" dirty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　</a:t>
            </a:r>
            <a:r>
              <a:rPr lang="en-US" altLang="ja-JP" dirty="0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0.3a</a:t>
            </a:r>
            <a:r>
              <a:rPr lang="ja-JP" altLang="en-US" dirty="0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err="1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Kamioka</a:t>
            </a:r>
            <a:endParaRPr lang="en-US" altLang="ja-JP" dirty="0" smtClean="0">
              <a:solidFill>
                <a:srgbClr val="00B050"/>
              </a:solidFill>
              <a:latin typeface="Arial" charset="0"/>
              <a:ea typeface="HG丸ｺﾞｼｯｸM-PRO" pitchFamily="50" charset="-128"/>
            </a:endParaRPr>
          </a:p>
          <a:p>
            <a:r>
              <a:rPr lang="en-US" altLang="ja-JP" dirty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20Myen</a:t>
            </a:r>
            <a:r>
              <a:rPr lang="ja-JP" altLang="en-US" dirty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in</a:t>
            </a:r>
            <a:r>
              <a:rPr lang="ja-JP" altLang="en-US" dirty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2011-2014</a:t>
            </a:r>
          </a:p>
          <a:p>
            <a:r>
              <a:rPr lang="ja-JP" altLang="en-US" dirty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　</a:t>
            </a:r>
            <a:r>
              <a:rPr lang="en-US" altLang="ja-JP" dirty="0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0.3b</a:t>
            </a:r>
            <a:r>
              <a:rPr lang="ja-JP" altLang="en-US" dirty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err="1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Kamioka</a:t>
            </a:r>
            <a:endParaRPr lang="en-US" altLang="ja-JP" dirty="0" smtClean="0">
              <a:solidFill>
                <a:srgbClr val="00B050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2533" y="3227631"/>
            <a:ext cx="373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charset="0"/>
                <a:ea typeface="HG丸ｺﾞｼｯｸM-PRO" pitchFamily="50" charset="-128"/>
              </a:rPr>
              <a:t>3</a:t>
            </a:r>
            <a:r>
              <a:rPr lang="en-US" altLang="ja-JP" dirty="0" smtClean="0">
                <a:solidFill>
                  <a:srgbClr val="FF0000"/>
                </a:solidFill>
                <a:latin typeface="Arial" charset="0"/>
                <a:ea typeface="HG丸ｺﾞｼｯｸM-PRO" pitchFamily="50" charset="-128"/>
              </a:rPr>
              <a:t>0Myen</a:t>
            </a:r>
            <a:r>
              <a:rPr lang="ja-JP" altLang="en-US" dirty="0" smtClean="0">
                <a:solidFill>
                  <a:srgbClr val="FF000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Arial" charset="0"/>
                <a:ea typeface="HG丸ｺﾞｼｯｸM-PRO" pitchFamily="50" charset="-128"/>
              </a:rPr>
              <a:t>in</a:t>
            </a:r>
            <a:r>
              <a:rPr lang="ja-JP" altLang="en-US" dirty="0" smtClean="0">
                <a:solidFill>
                  <a:srgbClr val="FF000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Arial" charset="0"/>
                <a:ea typeface="HG丸ｺﾞｼｯｸM-PRO" pitchFamily="50" charset="-128"/>
              </a:rPr>
              <a:t>2014-2018</a:t>
            </a:r>
          </a:p>
          <a:p>
            <a:r>
              <a:rPr lang="ja-JP" altLang="en-US" dirty="0">
                <a:solidFill>
                  <a:srgbClr val="FF0000"/>
                </a:solidFill>
                <a:latin typeface="Arial" charset="0"/>
                <a:ea typeface="HG丸ｺﾞｼｯｸM-PRO" pitchFamily="50" charset="-128"/>
              </a:rPr>
              <a:t>　</a:t>
            </a:r>
            <a:r>
              <a:rPr lang="en-US" altLang="ja-JP" dirty="0" err="1" smtClean="0">
                <a:solidFill>
                  <a:srgbClr val="FF0000"/>
                </a:solidFill>
                <a:latin typeface="Arial" charset="0"/>
                <a:ea typeface="HG丸ｺﾞｼｯｸM-PRO" pitchFamily="50" charset="-128"/>
              </a:rPr>
              <a:t>lowBG</a:t>
            </a:r>
            <a:r>
              <a:rPr lang="ja-JP" altLang="en-US" dirty="0" smtClean="0">
                <a:solidFill>
                  <a:srgbClr val="FF000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Arial" charset="0"/>
                <a:ea typeface="HG丸ｺﾞｼｯｸM-PRO" pitchFamily="50" charset="-128"/>
              </a:rPr>
              <a:t>μ-PIC</a:t>
            </a: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4531263" y="4282678"/>
            <a:ext cx="1053613" cy="511369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29" tIns="51599" rIns="99229" bIns="51599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kumimoji="0" lang="ja-JP" altLang="en-US" sz="2646">
              <a:solidFill>
                <a:srgbClr val="FFFFFF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6696367" y="5130298"/>
            <a:ext cx="1746627" cy="511369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29" tIns="51599" rIns="99229" bIns="51599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kumimoji="0" lang="ja-JP" altLang="en-US" sz="2646">
              <a:solidFill>
                <a:srgbClr val="FFFFFF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4501" y="4107535"/>
            <a:ext cx="373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B0F0"/>
                </a:solidFill>
                <a:latin typeface="Arial" charset="0"/>
                <a:ea typeface="HG丸ｺﾞｼｯｸM-PRO" pitchFamily="50" charset="-128"/>
              </a:rPr>
              <a:t>CYGNUS</a:t>
            </a:r>
            <a:r>
              <a:rPr lang="ja-JP" altLang="en-US" dirty="0" smtClean="0">
                <a:solidFill>
                  <a:srgbClr val="00B0F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smtClean="0">
                <a:solidFill>
                  <a:srgbClr val="00B0F0"/>
                </a:solidFill>
                <a:latin typeface="Arial" charset="0"/>
                <a:ea typeface="HG丸ｺﾞｼｯｸM-PRO" pitchFamily="50" charset="-128"/>
              </a:rPr>
              <a:t>prototype/</a:t>
            </a:r>
            <a:r>
              <a:rPr lang="ja-JP" altLang="en-US" dirty="0" smtClean="0">
                <a:solidFill>
                  <a:srgbClr val="00B0F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smtClean="0">
                <a:solidFill>
                  <a:srgbClr val="00B0F0"/>
                </a:solidFill>
                <a:latin typeface="Arial" charset="0"/>
                <a:ea typeface="HG丸ｺﾞｼｯｸM-PRO" pitchFamily="50" charset="-128"/>
              </a:rPr>
              <a:t>NEWAGE-0.9</a:t>
            </a:r>
            <a:r>
              <a:rPr lang="ja-JP" altLang="en-US" dirty="0" smtClean="0">
                <a:solidFill>
                  <a:srgbClr val="00B0F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smtClean="0">
                <a:solidFill>
                  <a:srgbClr val="00B0F0"/>
                </a:solidFill>
                <a:latin typeface="Arial" charset="0"/>
                <a:ea typeface="HG丸ｺﾞｼｯｸM-PRO" pitchFamily="50" charset="-128"/>
              </a:rPr>
              <a:t>2016-?</a:t>
            </a:r>
          </a:p>
        </p:txBody>
      </p:sp>
      <p:sp>
        <p:nvSpPr>
          <p:cNvPr id="16" name="上下矢印 15"/>
          <p:cNvSpPr/>
          <p:nvPr/>
        </p:nvSpPr>
        <p:spPr bwMode="auto">
          <a:xfrm>
            <a:off x="4733303" y="3588749"/>
            <a:ext cx="398207" cy="709190"/>
          </a:xfrm>
          <a:prstGeom prst="upDownArrow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9229" tIns="51599" rIns="99229" bIns="51599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kumimoji="0" lang="ja-JP" altLang="en-US" sz="2646">
              <a:solidFill>
                <a:srgbClr val="FFFFFF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71845" y="3700329"/>
            <a:ext cx="204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7030A0"/>
                </a:solidFill>
                <a:latin typeface="Arial" charset="0"/>
                <a:ea typeface="HG丸ｺﾞｼｯｸM-PRO" pitchFamily="50" charset="-128"/>
              </a:rPr>
              <a:t>I</a:t>
            </a:r>
            <a:r>
              <a:rPr lang="ja-JP" altLang="en-US" dirty="0" smtClean="0">
                <a:solidFill>
                  <a:srgbClr val="7030A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smtClean="0">
                <a:solidFill>
                  <a:srgbClr val="7030A0"/>
                </a:solidFill>
                <a:latin typeface="Arial" charset="0"/>
                <a:ea typeface="HG丸ｺﾞｼｯｸM-PRO" pitchFamily="50" charset="-128"/>
              </a:rPr>
              <a:t>can</a:t>
            </a:r>
            <a:r>
              <a:rPr lang="ja-JP" altLang="en-US" dirty="0" smtClean="0">
                <a:solidFill>
                  <a:srgbClr val="7030A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smtClean="0">
                <a:solidFill>
                  <a:srgbClr val="7030A0"/>
                </a:solidFill>
                <a:latin typeface="Arial" charset="0"/>
                <a:ea typeface="HG丸ｺﾞｼｯｸM-PRO" pitchFamily="50" charset="-128"/>
              </a:rPr>
              <a:t>have</a:t>
            </a:r>
            <a:r>
              <a:rPr lang="ja-JP" altLang="en-US" dirty="0" smtClean="0">
                <a:solidFill>
                  <a:srgbClr val="7030A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>
                <a:solidFill>
                  <a:srgbClr val="7030A0"/>
                </a:solidFill>
                <a:latin typeface="Arial" charset="0"/>
                <a:ea typeface="HG丸ｺﾞｼｯｸM-PRO" pitchFamily="50" charset="-128"/>
              </a:rPr>
              <a:t>b</a:t>
            </a:r>
            <a:r>
              <a:rPr lang="en-US" altLang="ja-JP" dirty="0" smtClean="0">
                <a:solidFill>
                  <a:srgbClr val="7030A0"/>
                </a:solidFill>
                <a:latin typeface="Arial" charset="0"/>
                <a:ea typeface="HG丸ｺﾞｼｯｸM-PRO" pitchFamily="50" charset="-128"/>
              </a:rPr>
              <a:t>oth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75759" y="287376"/>
            <a:ext cx="3255078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46" dirty="0">
                <a:solidFill>
                  <a:srgbClr val="FFFFFF"/>
                </a:solidFill>
                <a:latin typeface="Arial" charset="0"/>
                <a:ea typeface="HG丸ｺﾞｼｯｸM-PRO" pitchFamily="50" charset="-128"/>
              </a:rPr>
              <a:t>Funding</a:t>
            </a:r>
            <a:r>
              <a:rPr lang="ja-JP" altLang="en-US" sz="2646" dirty="0">
                <a:solidFill>
                  <a:srgbClr val="FFFFFF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sz="2646" dirty="0">
                <a:solidFill>
                  <a:srgbClr val="FFFFFF"/>
                </a:solidFill>
                <a:latin typeface="Arial" charset="0"/>
                <a:ea typeface="HG丸ｺﾞｼｯｸM-PRO" pitchFamily="50" charset="-128"/>
              </a:rPr>
              <a:t>in</a:t>
            </a:r>
            <a:r>
              <a:rPr lang="ja-JP" altLang="en-US" sz="2646" dirty="0">
                <a:solidFill>
                  <a:srgbClr val="FFFFFF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sz="2646" dirty="0">
                <a:solidFill>
                  <a:srgbClr val="FFFFFF"/>
                </a:solidFill>
                <a:latin typeface="Arial" charset="0"/>
                <a:ea typeface="HG丸ｺﾞｼｯｸM-PRO" pitchFamily="50" charset="-128"/>
              </a:rPr>
              <a:t>Japan</a:t>
            </a:r>
            <a:endParaRPr lang="ja-JP" altLang="en-US" sz="2646" dirty="0">
              <a:solidFill>
                <a:srgbClr val="FFFFFF"/>
              </a:solidFill>
              <a:latin typeface="Arial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885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4" grpId="0" animBg="1"/>
      <p:bldP spid="15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0" y="0"/>
            <a:ext cx="9451579" cy="756126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842642" y="3222099"/>
            <a:ext cx="14617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SF</a:t>
            </a:r>
            <a:r>
              <a:rPr kumimoji="1" lang="en-US" altLang="ja-JP" baseline="-25000" dirty="0" smtClean="0"/>
              <a:t>6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50Torr</a:t>
            </a:r>
            <a:endParaRPr kumimoji="1" lang="ja-JP" altLang="en-US" baseline="30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62524" y="3833475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smtClean="0">
                <a:latin typeface="+mj-ea"/>
                <a:ea typeface="+mj-ea"/>
              </a:rPr>
              <a:t>DRIFT</a:t>
            </a:r>
            <a:r>
              <a:rPr kumimoji="1" lang="ja-JP" altLang="en-US" sz="1400" smtClean="0">
                <a:latin typeface="+mj-ea"/>
                <a:ea typeface="+mj-ea"/>
              </a:rPr>
              <a:t> </a:t>
            </a:r>
            <a:r>
              <a:rPr kumimoji="1" lang="en-US" altLang="ja-JP" sz="1400" smtClean="0">
                <a:latin typeface="+mj-ea"/>
                <a:ea typeface="+mj-ea"/>
              </a:rPr>
              <a:t>Plane</a:t>
            </a:r>
            <a:endParaRPr kumimoji="1" lang="en-US" altLang="ja-JP" sz="1400" dirty="0" smtClean="0">
              <a:latin typeface="+mj-ea"/>
              <a:ea typeface="+mj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10573" y="3636615"/>
            <a:ext cx="256857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triple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GEM</a:t>
            </a:r>
            <a:br>
              <a:rPr kumimoji="1" lang="en-US" altLang="ja-JP" sz="1400" dirty="0" smtClean="0"/>
            </a:br>
            <a:r>
              <a:rPr kumimoji="1" lang="en-US" altLang="ja-JP" sz="1400" dirty="0" smtClean="0">
                <a:solidFill>
                  <a:srgbClr val="FF0000"/>
                </a:solidFill>
              </a:rPr>
              <a:t>(can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be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replaced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by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request)</a:t>
            </a:r>
          </a:p>
          <a:p>
            <a:r>
              <a:rPr lang="ja-JP" altLang="en-US" sz="1400" dirty="0" smtClean="0"/>
              <a:t>（</a:t>
            </a:r>
            <a:r>
              <a:rPr lang="en-US" altLang="ja-JP" sz="1400" dirty="0"/>
              <a:t>9</a:t>
            </a:r>
            <a:r>
              <a:rPr lang="en-US" altLang="ja-JP" sz="1400" dirty="0" smtClean="0"/>
              <a:t>×30×30cm</a:t>
            </a:r>
            <a:r>
              <a:rPr lang="en-US" altLang="ja-JP" sz="1400" baseline="30000" dirty="0" smtClean="0"/>
              <a:t>2</a:t>
            </a:r>
            <a:r>
              <a:rPr lang="ja-JP" altLang="en-US" sz="1400" dirty="0" smtClean="0"/>
              <a:t>）</a:t>
            </a:r>
            <a:endParaRPr kumimoji="1" lang="en-US" altLang="ja-JP" sz="1400" dirty="0" smtClean="0"/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1318615" y="1236169"/>
            <a:ext cx="1942035" cy="39351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714134" y="1116335"/>
            <a:ext cx="5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1m</a:t>
            </a:r>
            <a:endParaRPr kumimoji="1" lang="ja-JP" altLang="en-US" baseline="30000" dirty="0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1710811" y="2156960"/>
            <a:ext cx="2843801" cy="275017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554612" y="2458108"/>
            <a:ext cx="3168352" cy="313817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3879582" y="2484487"/>
            <a:ext cx="5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1m</a:t>
            </a:r>
            <a:endParaRPr kumimoji="1" lang="ja-JP" altLang="en-US" baseline="30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677517" y="2823748"/>
            <a:ext cx="5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1m</a:t>
            </a:r>
            <a:endParaRPr kumimoji="1" lang="ja-JP" altLang="en-US" baseline="30000" dirty="0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997226" y="1904742"/>
            <a:ext cx="92730" cy="342725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55116" y="2639082"/>
            <a:ext cx="5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1m</a:t>
            </a:r>
            <a:endParaRPr kumimoji="1" lang="ja-JP" altLang="en-US" baseline="30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18615" y="4808775"/>
            <a:ext cx="15121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/>
              <a:t>μPIC+GEM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（</a:t>
            </a:r>
            <a:r>
              <a:rPr lang="en-US" altLang="ja-JP" sz="1400" dirty="0" smtClean="0"/>
              <a:t>4×30×30cm</a:t>
            </a:r>
            <a:r>
              <a:rPr lang="en-US" altLang="ja-JP" sz="1400" baseline="30000" dirty="0" smtClean="0"/>
              <a:t>2</a:t>
            </a:r>
            <a:r>
              <a:rPr lang="ja-JP" altLang="en-US" sz="1400" dirty="0" smtClean="0"/>
              <a:t>）</a:t>
            </a:r>
            <a:endParaRPr kumimoji="1" lang="en-US" altLang="ja-JP" sz="1400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63384" y="2434399"/>
            <a:ext cx="16324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triple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GEM</a:t>
            </a:r>
          </a:p>
          <a:p>
            <a:r>
              <a:rPr lang="ja-JP" altLang="en-US" sz="1400" dirty="0" smtClean="0"/>
              <a:t>（</a:t>
            </a:r>
            <a:r>
              <a:rPr lang="en-US" altLang="ja-JP" sz="1400" dirty="0"/>
              <a:t>5</a:t>
            </a:r>
            <a:r>
              <a:rPr lang="en-US" altLang="ja-JP" sz="1400" dirty="0" smtClean="0"/>
              <a:t>×30×30cm</a:t>
            </a:r>
            <a:r>
              <a:rPr lang="en-US" altLang="ja-JP" sz="1400" baseline="30000" dirty="0" smtClean="0"/>
              <a:t>2</a:t>
            </a:r>
            <a:r>
              <a:rPr lang="ja-JP" altLang="en-US" sz="1400" dirty="0" smtClean="0"/>
              <a:t>）</a:t>
            </a:r>
            <a:endParaRPr kumimoji="1" lang="en-US" altLang="ja-JP" sz="1400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276247" y="1035035"/>
            <a:ext cx="5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HV</a:t>
            </a:r>
            <a:endParaRPr kumimoji="1" lang="ja-JP" altLang="en-US" baseline="30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380653" y="1044327"/>
            <a:ext cx="1838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X-ray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tube</a:t>
            </a:r>
            <a:endParaRPr kumimoji="1" lang="ja-JP" altLang="en-US" baseline="300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28"/>
          </p:nvPr>
        </p:nvSpPr>
        <p:spPr>
          <a:xfrm>
            <a:off x="33783" y="67273"/>
            <a:ext cx="6643734" cy="785818"/>
          </a:xfrm>
        </p:spPr>
        <p:txBody>
          <a:bodyPr/>
          <a:lstStyle/>
          <a:p>
            <a:r>
              <a:rPr kumimoji="1" lang="en-US" altLang="ja-JP" dirty="0" smtClean="0"/>
              <a:t>Budget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proposal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Japanese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KAKENHI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Result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coming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Apri</a:t>
            </a:r>
            <a:r>
              <a:rPr lang="en-US" altLang="ja-JP" dirty="0"/>
              <a:t>l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T</a:t>
            </a:r>
            <a:r>
              <a:rPr lang="en-US" altLang="ja-JP" dirty="0" smtClean="0"/>
              <a:t>otal</a:t>
            </a:r>
            <a:r>
              <a:rPr lang="ja-JP" altLang="en-US" dirty="0" smtClean="0"/>
              <a:t> </a:t>
            </a:r>
            <a:r>
              <a:rPr lang="en-US" altLang="ja-JP" dirty="0" smtClean="0"/>
              <a:t>0.4M</a:t>
            </a:r>
            <a:r>
              <a:rPr lang="ja-JP" altLang="en-US" dirty="0" smtClean="0"/>
              <a:t> </a:t>
            </a:r>
            <a:r>
              <a:rPr lang="en-US" altLang="ja-JP" dirty="0" smtClean="0"/>
              <a:t>(40</a:t>
            </a:r>
            <a:r>
              <a:rPr lang="ja-JP" altLang="en-US" dirty="0" smtClean="0"/>
              <a:t> </a:t>
            </a:r>
            <a:r>
              <a:rPr lang="en-US" altLang="ja-JP" dirty="0" smtClean="0"/>
              <a:t>million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yen)</a:t>
            </a:r>
            <a:r>
              <a:rPr lang="ja-JP" altLang="en-US" dirty="0" smtClean="0"/>
              <a:t> </a:t>
            </a:r>
            <a:r>
              <a:rPr lang="en-US" altLang="ja-JP" dirty="0" smtClean="0"/>
              <a:t>(4</a:t>
            </a:r>
            <a:r>
              <a:rPr lang="ja-JP" altLang="en-US" dirty="0" smtClean="0"/>
              <a:t> </a:t>
            </a:r>
            <a:r>
              <a:rPr lang="en-US" altLang="ja-JP" dirty="0" smtClean="0"/>
              <a:t>years)</a:t>
            </a:r>
          </a:p>
          <a:p>
            <a:pPr lvl="1"/>
            <a:r>
              <a:rPr kumimoji="1" lang="en-US" altLang="ja-JP" dirty="0" smtClean="0"/>
              <a:t>half-NEWAGE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half-CYGNUS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“observatory”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389229" y="6297578"/>
            <a:ext cx="37738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CYGNUS-KM1a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/>
            </a:r>
            <a:br>
              <a:rPr kumimoji="1" lang="en-US" altLang="ja-JP" sz="1200" dirty="0" smtClean="0"/>
            </a:br>
            <a:r>
              <a:rPr lang="en-US" altLang="ja-JP" sz="1200" dirty="0" smtClean="0"/>
              <a:t>1.26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m</a:t>
            </a:r>
            <a:r>
              <a:rPr kumimoji="1" lang="en-US" altLang="ja-JP" sz="1200" baseline="30000" dirty="0" smtClean="0"/>
              <a:t>3</a:t>
            </a:r>
            <a:r>
              <a:rPr kumimoji="1" lang="en-US" altLang="ja-JP" sz="1200" dirty="0" smtClean="0"/>
              <a:t>×85%×2</a:t>
            </a:r>
            <a:r>
              <a:rPr lang="en-US" altLang="ja-JP" sz="1200" dirty="0"/>
              <a:t>years</a:t>
            </a:r>
            <a:r>
              <a:rPr lang="en-US" altLang="ja-JP" sz="1200" dirty="0" smtClean="0"/>
              <a:t>×300g/m</a:t>
            </a:r>
            <a:r>
              <a:rPr lang="en-US" altLang="ja-JP" sz="1200" baseline="30000" dirty="0" smtClean="0"/>
              <a:t>3 </a:t>
            </a:r>
            <a:r>
              <a:rPr kumimoji="1" lang="ja-JP" altLang="en-US" sz="1200" dirty="0" smtClean="0"/>
              <a:t>　</a:t>
            </a:r>
            <a:r>
              <a:rPr lang="ja-JP" altLang="en-US" sz="1200" dirty="0"/>
              <a:t>　</a:t>
            </a:r>
            <a:r>
              <a:rPr lang="en-US" altLang="ja-JP" sz="1200" dirty="0" smtClean="0"/>
              <a:t>&gt;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20</a:t>
            </a:r>
            <a:r>
              <a:rPr kumimoji="1" lang="en-US" altLang="ja-JP" sz="1200" dirty="0" smtClean="0"/>
              <a:t>0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kg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days</a:t>
            </a:r>
            <a:endParaRPr kumimoji="1" lang="ja-JP" altLang="en-US" sz="12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44351" y="5701048"/>
            <a:ext cx="35352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NEWAGE-0.6a</a:t>
            </a:r>
            <a:r>
              <a:rPr kumimoji="1" lang="ja-JP" altLang="en-US" sz="1200" dirty="0" smtClean="0"/>
              <a:t>　</a:t>
            </a:r>
            <a:r>
              <a:rPr kumimoji="1" lang="en-US" altLang="ja-JP" sz="1200" dirty="0" smtClean="0"/>
              <a:t/>
            </a:r>
            <a:br>
              <a:rPr kumimoji="1" lang="en-US" altLang="ja-JP" sz="1200" dirty="0" smtClean="0"/>
            </a:br>
            <a:r>
              <a:rPr kumimoji="1" lang="en-US" altLang="ja-JP" sz="1200" dirty="0" smtClean="0"/>
              <a:t>0.36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m</a:t>
            </a:r>
            <a:r>
              <a:rPr kumimoji="1" lang="en-US" altLang="ja-JP" sz="1200" baseline="30000" dirty="0" smtClean="0"/>
              <a:t>3</a:t>
            </a:r>
            <a:r>
              <a:rPr lang="en-US" altLang="ja-JP" sz="1200" dirty="0" smtClean="0"/>
              <a:t>×70%×2years×300g/m</a:t>
            </a:r>
            <a:r>
              <a:rPr lang="en-US" altLang="ja-JP" sz="1200" baseline="30000" dirty="0" smtClean="0"/>
              <a:t>3</a:t>
            </a:r>
            <a:r>
              <a:rPr lang="ja-JP" altLang="en-US" sz="1200" baseline="30000" dirty="0"/>
              <a:t> </a:t>
            </a:r>
            <a:r>
              <a:rPr lang="en-US" altLang="ja-JP" sz="1200" dirty="0" smtClean="0"/>
              <a:t>&gt;</a:t>
            </a:r>
            <a:r>
              <a:rPr lang="ja-JP" altLang="en-US" sz="1200" dirty="0" smtClean="0"/>
              <a:t>　</a:t>
            </a:r>
            <a:r>
              <a:rPr lang="en-US" altLang="ja-JP" sz="1200" dirty="0" smtClean="0"/>
              <a:t>50</a:t>
            </a:r>
            <a:r>
              <a:rPr lang="en-US" altLang="ja-JP" sz="1200" dirty="0"/>
              <a:t>k</a:t>
            </a:r>
            <a:r>
              <a:rPr lang="en-US" altLang="ja-JP" sz="1200" dirty="0" smtClean="0"/>
              <a:t>g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days</a:t>
            </a:r>
            <a:endParaRPr kumimoji="1" lang="ja-JP" altLang="en-US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33193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16">
  <a:themeElements>
    <a:clrScheme name="b16 15">
      <a:dk1>
        <a:srgbClr val="B2B2B2"/>
      </a:dk1>
      <a:lt1>
        <a:srgbClr val="FFFFFF"/>
      </a:lt1>
      <a:dk2>
        <a:srgbClr val="000000"/>
      </a:dk2>
      <a:lt2>
        <a:srgbClr val="99FF99"/>
      </a:lt2>
      <a:accent1>
        <a:srgbClr val="99CCFF"/>
      </a:accent1>
      <a:accent2>
        <a:srgbClr val="FF9999"/>
      </a:accent2>
      <a:accent3>
        <a:srgbClr val="AAAAAA"/>
      </a:accent3>
      <a:accent4>
        <a:srgbClr val="DADADA"/>
      </a:accent4>
      <a:accent5>
        <a:srgbClr val="CAE2FF"/>
      </a:accent5>
      <a:accent6>
        <a:srgbClr val="E78A8A"/>
      </a:accent6>
      <a:hlink>
        <a:srgbClr val="FFFF99"/>
      </a:hlink>
      <a:folHlink>
        <a:srgbClr val="BFA55B"/>
      </a:folHlink>
    </a:clrScheme>
    <a:fontScheme name="b16">
      <a:majorFont>
        <a:latin typeface="Arial"/>
        <a:ea typeface="HG丸ｺﾞｼｯｸM-PRO"/>
        <a:cs typeface="Arial"/>
      </a:majorFont>
      <a:minorFont>
        <a:latin typeface="Arial"/>
        <a:ea typeface="HG丸ｺﾞｼｯｸM-PRO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16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6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0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E7E700"/>
        </a:accent6>
        <a:hlink>
          <a:srgbClr val="00FF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1">
        <a:dk1>
          <a:srgbClr val="010199"/>
        </a:dk1>
        <a:lt1>
          <a:srgbClr val="FFFFFF"/>
        </a:lt1>
        <a:dk2>
          <a:srgbClr val="000000"/>
        </a:dk2>
        <a:lt2>
          <a:srgbClr val="99FF99"/>
        </a:lt2>
        <a:accent1>
          <a:srgbClr val="3399FF"/>
        </a:accent1>
        <a:accent2>
          <a:srgbClr val="FFFF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E7E78A"/>
        </a:accent6>
        <a:hlink>
          <a:srgbClr val="00FF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2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FF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E78A"/>
        </a:accent6>
        <a:hlink>
          <a:srgbClr val="CB9661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3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8A8A"/>
        </a:accent6>
        <a:hlink>
          <a:srgbClr val="CB9661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4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8A8A"/>
        </a:accent6>
        <a:hlink>
          <a:srgbClr val="FFFF99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5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8A8A"/>
        </a:accent6>
        <a:hlink>
          <a:srgbClr val="FFFF99"/>
        </a:hlink>
        <a:folHlink>
          <a:srgbClr val="BFA55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16">
  <a:themeElements>
    <a:clrScheme name="b16 15">
      <a:dk1>
        <a:srgbClr val="B2B2B2"/>
      </a:dk1>
      <a:lt1>
        <a:srgbClr val="FFFFFF"/>
      </a:lt1>
      <a:dk2>
        <a:srgbClr val="000000"/>
      </a:dk2>
      <a:lt2>
        <a:srgbClr val="99FF99"/>
      </a:lt2>
      <a:accent1>
        <a:srgbClr val="99CCFF"/>
      </a:accent1>
      <a:accent2>
        <a:srgbClr val="FF9999"/>
      </a:accent2>
      <a:accent3>
        <a:srgbClr val="AAAAAA"/>
      </a:accent3>
      <a:accent4>
        <a:srgbClr val="DADADA"/>
      </a:accent4>
      <a:accent5>
        <a:srgbClr val="CAE2FF"/>
      </a:accent5>
      <a:accent6>
        <a:srgbClr val="E78A8A"/>
      </a:accent6>
      <a:hlink>
        <a:srgbClr val="FFFF99"/>
      </a:hlink>
      <a:folHlink>
        <a:srgbClr val="BFA55B"/>
      </a:folHlink>
    </a:clrScheme>
    <a:fontScheme name="b16">
      <a:majorFont>
        <a:latin typeface="Arial"/>
        <a:ea typeface="HG丸ｺﾞｼｯｸM-PRO"/>
        <a:cs typeface="Arial"/>
      </a:majorFont>
      <a:minorFont>
        <a:latin typeface="Arial"/>
        <a:ea typeface="HG丸ｺﾞｼｯｸM-PRO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16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6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0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E7E700"/>
        </a:accent6>
        <a:hlink>
          <a:srgbClr val="00FF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1">
        <a:dk1>
          <a:srgbClr val="010199"/>
        </a:dk1>
        <a:lt1>
          <a:srgbClr val="FFFFFF"/>
        </a:lt1>
        <a:dk2>
          <a:srgbClr val="000000"/>
        </a:dk2>
        <a:lt2>
          <a:srgbClr val="99FF99"/>
        </a:lt2>
        <a:accent1>
          <a:srgbClr val="3399FF"/>
        </a:accent1>
        <a:accent2>
          <a:srgbClr val="FFFF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E7E78A"/>
        </a:accent6>
        <a:hlink>
          <a:srgbClr val="00FF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2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FF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E78A"/>
        </a:accent6>
        <a:hlink>
          <a:srgbClr val="CB9661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3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8A8A"/>
        </a:accent6>
        <a:hlink>
          <a:srgbClr val="CB9661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4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8A8A"/>
        </a:accent6>
        <a:hlink>
          <a:srgbClr val="FFFF99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5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8A8A"/>
        </a:accent6>
        <a:hlink>
          <a:srgbClr val="FFFF99"/>
        </a:hlink>
        <a:folHlink>
          <a:srgbClr val="BFA55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163210</TotalTime>
  <Words>480</Words>
  <Application>Microsoft Office PowerPoint</Application>
  <PresentationFormat>ユーザー設定</PresentationFormat>
  <Paragraphs>161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20</vt:i4>
      </vt:variant>
    </vt:vector>
  </HeadingPairs>
  <TitlesOfParts>
    <vt:vector size="29" baseType="lpstr">
      <vt:lpstr>HG丸ｺﾞｼｯｸM-PRO</vt:lpstr>
      <vt:lpstr>ＭＳ Ｐゴシック</vt:lpstr>
      <vt:lpstr>Arial</vt:lpstr>
      <vt:lpstr>Calibri</vt:lpstr>
      <vt:lpstr>Wingdings</vt:lpstr>
      <vt:lpstr>デザインの設定</vt:lpstr>
      <vt:lpstr>b16</vt:lpstr>
      <vt:lpstr>1_デザインの設定</vt:lpstr>
      <vt:lpstr>1_b16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身内賢太朗</dc:creator>
  <cp:lastModifiedBy>miuchi</cp:lastModifiedBy>
  <cp:revision>750</cp:revision>
  <cp:lastPrinted>2012-08-22T08:42:37Z</cp:lastPrinted>
  <dcterms:created xsi:type="dcterms:W3CDTF">2008-10-02T06:24:24Z</dcterms:created>
  <dcterms:modified xsi:type="dcterms:W3CDTF">2016-01-08T08:54:13Z</dcterms:modified>
</cp:coreProperties>
</file>