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9" r:id="rId3"/>
    <p:sldMasterId id="2147483718" r:id="rId4"/>
  </p:sldMasterIdLst>
  <p:notesMasterIdLst>
    <p:notesMasterId r:id="rId48"/>
  </p:notesMasterIdLst>
  <p:sldIdLst>
    <p:sldId id="256" r:id="rId5"/>
    <p:sldId id="257" r:id="rId6"/>
    <p:sldId id="269" r:id="rId7"/>
    <p:sldId id="274" r:id="rId8"/>
    <p:sldId id="258" r:id="rId9"/>
    <p:sldId id="265" r:id="rId10"/>
    <p:sldId id="273" r:id="rId11"/>
    <p:sldId id="301" r:id="rId12"/>
    <p:sldId id="300" r:id="rId13"/>
    <p:sldId id="260" r:id="rId14"/>
    <p:sldId id="299" r:id="rId15"/>
    <p:sldId id="261" r:id="rId16"/>
    <p:sldId id="297" r:id="rId17"/>
    <p:sldId id="262" r:id="rId18"/>
    <p:sldId id="302" r:id="rId19"/>
    <p:sldId id="263" r:id="rId20"/>
    <p:sldId id="277" r:id="rId21"/>
    <p:sldId id="287" r:id="rId22"/>
    <p:sldId id="288" r:id="rId23"/>
    <p:sldId id="289" r:id="rId24"/>
    <p:sldId id="272" r:id="rId25"/>
    <p:sldId id="293" r:id="rId26"/>
    <p:sldId id="294" r:id="rId27"/>
    <p:sldId id="264" r:id="rId28"/>
    <p:sldId id="280" r:id="rId29"/>
    <p:sldId id="281" r:id="rId30"/>
    <p:sldId id="282" r:id="rId31"/>
    <p:sldId id="283" r:id="rId32"/>
    <p:sldId id="284" r:id="rId33"/>
    <p:sldId id="266" r:id="rId34"/>
    <p:sldId id="267" r:id="rId35"/>
    <p:sldId id="298" r:id="rId36"/>
    <p:sldId id="285" r:id="rId37"/>
    <p:sldId id="290" r:id="rId38"/>
    <p:sldId id="292" r:id="rId39"/>
    <p:sldId id="295" r:id="rId40"/>
    <p:sldId id="275" r:id="rId41"/>
    <p:sldId id="304" r:id="rId42"/>
    <p:sldId id="303" r:id="rId43"/>
    <p:sldId id="305" r:id="rId44"/>
    <p:sldId id="296" r:id="rId45"/>
    <p:sldId id="286" r:id="rId46"/>
    <p:sldId id="291"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4660"/>
  </p:normalViewPr>
  <p:slideViewPr>
    <p:cSldViewPr snapToGrid="0">
      <p:cViewPr varScale="1">
        <p:scale>
          <a:sx n="119" d="100"/>
          <a:sy n="119" d="100"/>
        </p:scale>
        <p:origin x="88" y="132"/>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7" d="100"/>
          <a:sy n="87" d="100"/>
        </p:scale>
        <p:origin x="3078"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C:\Users\Kael\Box%20Sync\Talks\20151017%20-%20MANTS%20Amsterdam\G2CostF15.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2000" b="1">
                <a:latin typeface="Arial" panose="020B0604020202020204" pitchFamily="34" charset="0"/>
                <a:cs typeface="Arial" panose="020B0604020202020204" pitchFamily="34" charset="0"/>
              </a:rPr>
              <a:t>IceCube-Gen2 Total Project Cost Breakdown</a:t>
            </a:r>
          </a:p>
        </c:rich>
      </c:tx>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Pt>
            <c:idx val="6"/>
            <c:bubble3D val="0"/>
            <c:spPr>
              <a:solidFill>
                <a:schemeClr val="accent1">
                  <a:lumMod val="60000"/>
                </a:schemeClr>
              </a:solidFill>
              <a:ln w="19050">
                <a:solidFill>
                  <a:schemeClr val="lt1"/>
                </a:solidFill>
              </a:ln>
              <a:effectLst/>
            </c:spPr>
          </c:dPt>
          <c:dPt>
            <c:idx val="7"/>
            <c:bubble3D val="0"/>
            <c:spPr>
              <a:solidFill>
                <a:schemeClr val="accent2">
                  <a:lumMod val="60000"/>
                </a:schemeClr>
              </a:solidFill>
              <a:ln w="19050">
                <a:solidFill>
                  <a:schemeClr val="lt1"/>
                </a:solidFill>
              </a:ln>
              <a:effectLst/>
            </c:spPr>
          </c:dPt>
          <c:cat>
            <c:strRef>
              <c:f>(TPC!$E$4:$E$10,TPC!$E$13)</c:f>
              <c:strCache>
                <c:ptCount val="8"/>
                <c:pt idx="0">
                  <c:v>DOMs</c:v>
                </c:pt>
                <c:pt idx="1">
                  <c:v>Cosmic Ray</c:v>
                </c:pt>
                <c:pt idx="2">
                  <c:v>Radio</c:v>
                </c:pt>
                <c:pt idx="3">
                  <c:v>Cables / Hubs</c:v>
                </c:pt>
                <c:pt idx="4">
                  <c:v>Drilling</c:v>
                </c:pt>
                <c:pt idx="5">
                  <c:v>Logistics</c:v>
                </c:pt>
                <c:pt idx="6">
                  <c:v>Project Overhead</c:v>
                </c:pt>
                <c:pt idx="7">
                  <c:v>Contingency</c:v>
                </c:pt>
              </c:strCache>
            </c:strRef>
          </c:cat>
          <c:val>
            <c:numRef>
              <c:f>(TPC!$G$4:$G$10,TPC!$G$13)</c:f>
              <c:numCache>
                <c:formatCode>"$"0.00,,\ "M"</c:formatCode>
                <c:ptCount val="8"/>
                <c:pt idx="0">
                  <c:v>52416000</c:v>
                </c:pt>
                <c:pt idx="1">
                  <c:v>40000000</c:v>
                </c:pt>
                <c:pt idx="2">
                  <c:v>15000000</c:v>
                </c:pt>
                <c:pt idx="3">
                  <c:v>28800000</c:v>
                </c:pt>
                <c:pt idx="4">
                  <c:v>44000000</c:v>
                </c:pt>
                <c:pt idx="5">
                  <c:v>66976744.186046511</c:v>
                </c:pt>
                <c:pt idx="6">
                  <c:v>120000000</c:v>
                </c:pt>
                <c:pt idx="7">
                  <c:v>110157823.25581394</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r"/>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chemeClr val="bg1"/>
    </a:solidFill>
    <a:ln w="222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8052D7-2B62-43ED-9511-469389A681AD}" type="datetimeFigureOut">
              <a:rPr lang="en-US" smtClean="0"/>
              <a:t>2016-01-06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52C068-32DB-4EC6-BF00-79B4A5307CB7}" type="slidenum">
              <a:rPr lang="en-US" smtClean="0"/>
              <a:t>‹#›</a:t>
            </a:fld>
            <a:endParaRPr lang="en-US"/>
          </a:p>
        </p:txBody>
      </p:sp>
    </p:spTree>
    <p:extLst>
      <p:ext uri="{BB962C8B-B14F-4D97-AF65-F5344CB8AC3E}">
        <p14:creationId xmlns:p14="http://schemas.microsoft.com/office/powerpoint/2010/main" val="2804533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52C068-32DB-4EC6-BF00-79B4A5307CB7}" type="slidenum">
              <a:rPr lang="en-US" smtClean="0"/>
              <a:t>1</a:t>
            </a:fld>
            <a:endParaRPr lang="en-US"/>
          </a:p>
        </p:txBody>
      </p:sp>
    </p:spTree>
    <p:extLst>
      <p:ext uri="{BB962C8B-B14F-4D97-AF65-F5344CB8AC3E}">
        <p14:creationId xmlns:p14="http://schemas.microsoft.com/office/powerpoint/2010/main" val="13002258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great news here is that this idea passes Jim</a:t>
            </a:r>
            <a:r>
              <a:rPr lang="en-US" baseline="0" dirty="0" smtClean="0"/>
              <a:t> Lever’s sanity check, and he thinks it is a good idea and is willing to work with us on it.  This sled concept is critical to mobility.</a:t>
            </a:r>
            <a:endParaRPr lang="en-US" dirty="0"/>
          </a:p>
        </p:txBody>
      </p:sp>
      <p:sp>
        <p:nvSpPr>
          <p:cNvPr id="4" name="Slide Number Placeholder 3"/>
          <p:cNvSpPr>
            <a:spLocks noGrp="1"/>
          </p:cNvSpPr>
          <p:nvPr>
            <p:ph type="sldNum" sz="quarter" idx="10"/>
          </p:nvPr>
        </p:nvSpPr>
        <p:spPr/>
        <p:txBody>
          <a:bodyPr/>
          <a:lstStyle/>
          <a:p>
            <a:fld id="{12808D66-9591-4995-832D-99106457F8D3}" type="slidenum">
              <a:rPr lang="en-US" smtClean="0"/>
              <a:t>26</a:t>
            </a:fld>
            <a:endParaRPr lang="en-US"/>
          </a:p>
        </p:txBody>
      </p:sp>
    </p:spTree>
    <p:extLst>
      <p:ext uri="{BB962C8B-B14F-4D97-AF65-F5344CB8AC3E}">
        <p14:creationId xmlns:p14="http://schemas.microsoft.com/office/powerpoint/2010/main" val="41241399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 approaches and next steps will be discussed in the coming weeks</a:t>
            </a:r>
            <a:endParaRPr lang="en-US" dirty="0"/>
          </a:p>
        </p:txBody>
      </p:sp>
      <p:sp>
        <p:nvSpPr>
          <p:cNvPr id="4" name="Slide Number Placeholder 3"/>
          <p:cNvSpPr>
            <a:spLocks noGrp="1"/>
          </p:cNvSpPr>
          <p:nvPr>
            <p:ph type="sldNum" sz="quarter" idx="10"/>
          </p:nvPr>
        </p:nvSpPr>
        <p:spPr/>
        <p:txBody>
          <a:bodyPr/>
          <a:lstStyle/>
          <a:p>
            <a:fld id="{12808D66-9591-4995-832D-99106457F8D3}" type="slidenum">
              <a:rPr lang="en-US" smtClean="0"/>
              <a:t>29</a:t>
            </a:fld>
            <a:endParaRPr lang="en-US"/>
          </a:p>
        </p:txBody>
      </p:sp>
    </p:spTree>
    <p:extLst>
      <p:ext uri="{BB962C8B-B14F-4D97-AF65-F5344CB8AC3E}">
        <p14:creationId xmlns:p14="http://schemas.microsoft.com/office/powerpoint/2010/main" val="36301179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52C068-32DB-4EC6-BF00-79B4A5307CB7}" type="slidenum">
              <a:rPr lang="en-US" smtClean="0"/>
              <a:t>30</a:t>
            </a:fld>
            <a:endParaRPr lang="en-US"/>
          </a:p>
        </p:txBody>
      </p:sp>
    </p:spTree>
    <p:extLst>
      <p:ext uri="{BB962C8B-B14F-4D97-AF65-F5344CB8AC3E}">
        <p14:creationId xmlns:p14="http://schemas.microsoft.com/office/powerpoint/2010/main" val="11252379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Drill</a:t>
            </a:r>
            <a:r>
              <a:rPr lang="en-US" baseline="0" dirty="0" smtClean="0"/>
              <a:t> must be relocated after every 7 holes </a:t>
            </a:r>
            <a:r>
              <a:rPr lang="en-US" baseline="0" dirty="0" smtClean="0">
                <a:sym typeface="Wingdings" panose="05000000000000000000" pitchFamily="2" charset="2"/>
              </a:rPr>
              <a:t> probably each drill season practically deliver quanta of 7</a:t>
            </a:r>
          </a:p>
          <a:p>
            <a:pPr marL="171450" indent="-171450">
              <a:buFont typeface="Arial" panose="020B0604020202020204" pitchFamily="34" charset="0"/>
              <a:buChar char="•"/>
            </a:pPr>
            <a:r>
              <a:rPr lang="en-US" baseline="0"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694FBC7F-2FEC-4490-88AA-D4D1F6142F09}" type="slidenum">
              <a:rPr lang="en-US" smtClean="0"/>
              <a:t>33</a:t>
            </a:fld>
            <a:endParaRPr lang="en-US"/>
          </a:p>
        </p:txBody>
      </p:sp>
    </p:spTree>
    <p:extLst>
      <p:ext uri="{BB962C8B-B14F-4D97-AF65-F5344CB8AC3E}">
        <p14:creationId xmlns:p14="http://schemas.microsoft.com/office/powerpoint/2010/main" val="14772293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52C068-32DB-4EC6-BF00-79B4A5307CB7}" type="slidenum">
              <a:rPr lang="en-US" smtClean="0"/>
              <a:t>36</a:t>
            </a:fld>
            <a:endParaRPr lang="en-US"/>
          </a:p>
        </p:txBody>
      </p:sp>
    </p:spTree>
    <p:extLst>
      <p:ext uri="{BB962C8B-B14F-4D97-AF65-F5344CB8AC3E}">
        <p14:creationId xmlns:p14="http://schemas.microsoft.com/office/powerpoint/2010/main" val="27430408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52C068-32DB-4EC6-BF00-79B4A5307CB7}" type="slidenum">
              <a:rPr lang="en-US" smtClean="0"/>
              <a:t>37</a:t>
            </a:fld>
            <a:endParaRPr lang="en-US"/>
          </a:p>
        </p:txBody>
      </p:sp>
    </p:spTree>
    <p:extLst>
      <p:ext uri="{BB962C8B-B14F-4D97-AF65-F5344CB8AC3E}">
        <p14:creationId xmlns:p14="http://schemas.microsoft.com/office/powerpoint/2010/main" val="2191570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52C068-32DB-4EC6-BF00-79B4A5307CB7}" type="slidenum">
              <a:rPr lang="en-US" smtClean="0"/>
              <a:t>2</a:t>
            </a:fld>
            <a:endParaRPr lang="en-US"/>
          </a:p>
        </p:txBody>
      </p:sp>
    </p:spTree>
    <p:extLst>
      <p:ext uri="{BB962C8B-B14F-4D97-AF65-F5344CB8AC3E}">
        <p14:creationId xmlns:p14="http://schemas.microsoft.com/office/powerpoint/2010/main" val="3845543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52C068-32DB-4EC6-BF00-79B4A5307CB7}" type="slidenum">
              <a:rPr lang="en-US" smtClean="0"/>
              <a:t>3</a:t>
            </a:fld>
            <a:endParaRPr lang="en-US"/>
          </a:p>
        </p:txBody>
      </p:sp>
    </p:spTree>
    <p:extLst>
      <p:ext uri="{BB962C8B-B14F-4D97-AF65-F5344CB8AC3E}">
        <p14:creationId xmlns:p14="http://schemas.microsoft.com/office/powerpoint/2010/main" val="1423912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52C068-32DB-4EC6-BF00-79B4A5307CB7}" type="slidenum">
              <a:rPr lang="en-US" smtClean="0"/>
              <a:t>5</a:t>
            </a:fld>
            <a:endParaRPr lang="en-US"/>
          </a:p>
        </p:txBody>
      </p:sp>
    </p:spTree>
    <p:extLst>
      <p:ext uri="{BB962C8B-B14F-4D97-AF65-F5344CB8AC3E}">
        <p14:creationId xmlns:p14="http://schemas.microsoft.com/office/powerpoint/2010/main" val="2739271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52C068-32DB-4EC6-BF00-79B4A5307CB7}" type="slidenum">
              <a:rPr lang="en-US" smtClean="0"/>
              <a:t>6</a:t>
            </a:fld>
            <a:endParaRPr lang="en-US"/>
          </a:p>
        </p:txBody>
      </p:sp>
    </p:spTree>
    <p:extLst>
      <p:ext uri="{BB962C8B-B14F-4D97-AF65-F5344CB8AC3E}">
        <p14:creationId xmlns:p14="http://schemas.microsoft.com/office/powerpoint/2010/main" val="803284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JvS</a:t>
            </a:r>
            <a:r>
              <a:rPr lang="en-US" dirty="0" smtClean="0"/>
              <a:t> corrected bug 17 </a:t>
            </a:r>
            <a:r>
              <a:rPr lang="en-US" dirty="0" err="1" smtClean="0"/>
              <a:t>nov</a:t>
            </a:r>
            <a:r>
              <a:rPr lang="en-US" dirty="0" smtClean="0"/>
              <a:t> G2</a:t>
            </a:r>
            <a:r>
              <a:rPr lang="en-US" baseline="0" dirty="0" smtClean="0"/>
              <a:t> phone call</a:t>
            </a:r>
            <a:endParaRPr lang="en-US" dirty="0"/>
          </a:p>
        </p:txBody>
      </p:sp>
      <p:sp>
        <p:nvSpPr>
          <p:cNvPr id="4" name="Slide Number Placeholder 3"/>
          <p:cNvSpPr>
            <a:spLocks noGrp="1"/>
          </p:cNvSpPr>
          <p:nvPr>
            <p:ph type="sldNum" sz="quarter" idx="10"/>
          </p:nvPr>
        </p:nvSpPr>
        <p:spPr/>
        <p:txBody>
          <a:bodyPr/>
          <a:lstStyle/>
          <a:p>
            <a:fld id="{D552C068-32DB-4EC6-BF00-79B4A5307CB7}" type="slidenum">
              <a:rPr lang="en-US" smtClean="0"/>
              <a:t>11</a:t>
            </a:fld>
            <a:endParaRPr lang="en-US"/>
          </a:p>
        </p:txBody>
      </p:sp>
    </p:spTree>
    <p:extLst>
      <p:ext uri="{BB962C8B-B14F-4D97-AF65-F5344CB8AC3E}">
        <p14:creationId xmlns:p14="http://schemas.microsoft.com/office/powerpoint/2010/main" val="3172456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52C068-32DB-4EC6-BF00-79B4A5307CB7}" type="slidenum">
              <a:rPr lang="en-US" smtClean="0"/>
              <a:t>16</a:t>
            </a:fld>
            <a:endParaRPr lang="en-US"/>
          </a:p>
        </p:txBody>
      </p:sp>
    </p:spTree>
    <p:extLst>
      <p:ext uri="{BB962C8B-B14F-4D97-AF65-F5344CB8AC3E}">
        <p14:creationId xmlns:p14="http://schemas.microsoft.com/office/powerpoint/2010/main" val="339749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Rot="1" noChangeAspect="1" noChangeArrowheads="1" noTextEdit="1"/>
          </p:cNvSpPr>
          <p:nvPr>
            <p:ph type="sldImg"/>
          </p:nvPr>
        </p:nvSpPr>
        <p:spPr>
          <a:solidFill>
            <a:srgbClr val="FFFFFF"/>
          </a:solidFill>
          <a:ln/>
        </p:spPr>
      </p:sp>
      <p:sp>
        <p:nvSpPr>
          <p:cNvPr id="17410"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25"/>
              </a:spcBef>
            </a:pPr>
            <a:endParaRPr lang="en-US" altLang="en-US" smtClean="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09918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52C068-32DB-4EC6-BF00-79B4A5307CB7}" type="slidenum">
              <a:rPr lang="en-US" smtClean="0"/>
              <a:t>24</a:t>
            </a:fld>
            <a:endParaRPr lang="en-US"/>
          </a:p>
        </p:txBody>
      </p:sp>
    </p:spTree>
    <p:extLst>
      <p:ext uri="{BB962C8B-B14F-4D97-AF65-F5344CB8AC3E}">
        <p14:creationId xmlns:p14="http://schemas.microsoft.com/office/powerpoint/2010/main" val="83861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123775625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2016-01-07</a:t>
            </a:r>
            <a:endParaRPr lang="en-US"/>
          </a:p>
        </p:txBody>
      </p:sp>
      <p:sp>
        <p:nvSpPr>
          <p:cNvPr id="5" name="Footer Placeholder 4"/>
          <p:cNvSpPr>
            <a:spLocks noGrp="1"/>
          </p:cNvSpPr>
          <p:nvPr>
            <p:ph type="ftr" sz="quarter" idx="11"/>
          </p:nvPr>
        </p:nvSpPr>
        <p:spPr/>
        <p:txBody>
          <a:bodyPr/>
          <a:lstStyle/>
          <a:p>
            <a:r>
              <a:rPr lang="en-US" smtClean="0"/>
              <a:t>VHEPA 2016 - Honolulu, HI</a:t>
            </a:r>
            <a:endParaRPr lang="en-US"/>
          </a:p>
        </p:txBody>
      </p:sp>
      <p:sp>
        <p:nvSpPr>
          <p:cNvPr id="6" name="Slide Number Placeholder 5"/>
          <p:cNvSpPr>
            <a:spLocks noGrp="1"/>
          </p:cNvSpPr>
          <p:nvPr>
            <p:ph type="sldNum" sz="quarter" idx="12"/>
          </p:nvPr>
        </p:nvSpPr>
        <p:spPr/>
        <p:txBody>
          <a:bodyPr/>
          <a:lstStyle/>
          <a:p>
            <a:fld id="{A06C4592-94FC-4A24-9C11-938348FC8AD6}" type="slidenum">
              <a:rPr lang="en-US" smtClean="0"/>
              <a:t>‹#›</a:t>
            </a:fld>
            <a:endParaRPr lang="en-US"/>
          </a:p>
        </p:txBody>
      </p:sp>
    </p:spTree>
    <p:extLst>
      <p:ext uri="{BB962C8B-B14F-4D97-AF65-F5344CB8AC3E}">
        <p14:creationId xmlns:p14="http://schemas.microsoft.com/office/powerpoint/2010/main" val="11750036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2016-01-07</a:t>
            </a:r>
            <a:endParaRPr lang="en-US"/>
          </a:p>
        </p:txBody>
      </p:sp>
      <p:sp>
        <p:nvSpPr>
          <p:cNvPr id="5" name="Footer Placeholder 4"/>
          <p:cNvSpPr>
            <a:spLocks noGrp="1"/>
          </p:cNvSpPr>
          <p:nvPr>
            <p:ph type="ftr" sz="quarter" idx="11"/>
          </p:nvPr>
        </p:nvSpPr>
        <p:spPr/>
        <p:txBody>
          <a:bodyPr/>
          <a:lstStyle/>
          <a:p>
            <a:r>
              <a:rPr lang="en-US" smtClean="0"/>
              <a:t>VHEPA 2016 - Honolulu, HI</a:t>
            </a:r>
            <a:endParaRPr lang="en-US"/>
          </a:p>
        </p:txBody>
      </p:sp>
      <p:sp>
        <p:nvSpPr>
          <p:cNvPr id="6" name="Slide Number Placeholder 5"/>
          <p:cNvSpPr>
            <a:spLocks noGrp="1"/>
          </p:cNvSpPr>
          <p:nvPr>
            <p:ph type="sldNum" sz="quarter" idx="12"/>
          </p:nvPr>
        </p:nvSpPr>
        <p:spPr/>
        <p:txBody>
          <a:bodyPr/>
          <a:lstStyle/>
          <a:p>
            <a:fld id="{A06C4592-94FC-4A24-9C11-938348FC8AD6}" type="slidenum">
              <a:rPr lang="en-US" smtClean="0"/>
              <a:t>‹#›</a:t>
            </a:fld>
            <a:endParaRPr lang="en-US"/>
          </a:p>
        </p:txBody>
      </p:sp>
    </p:spTree>
    <p:extLst>
      <p:ext uri="{BB962C8B-B14F-4D97-AF65-F5344CB8AC3E}">
        <p14:creationId xmlns:p14="http://schemas.microsoft.com/office/powerpoint/2010/main" val="33698021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1190625" y="1151930"/>
            <a:ext cx="9810750" cy="2321719"/>
          </a:xfrm>
          <a:prstGeom prst="rect">
            <a:avLst/>
          </a:prstGeom>
        </p:spPr>
        <p:txBody>
          <a:bodyPr anchor="b"/>
          <a:lstStyle/>
          <a:p>
            <a:pPr lvl="0">
              <a:defRPr sz="1800"/>
            </a:pPr>
            <a:r>
              <a:rPr sz="5906"/>
              <a:t>Title Text</a:t>
            </a:r>
          </a:p>
        </p:txBody>
      </p:sp>
      <p:sp>
        <p:nvSpPr>
          <p:cNvPr id="6" name="Shape 6"/>
          <p:cNvSpPr>
            <a:spLocks noGrp="1"/>
          </p:cNvSpPr>
          <p:nvPr>
            <p:ph type="body" idx="1"/>
          </p:nvPr>
        </p:nvSpPr>
        <p:spPr>
          <a:xfrm>
            <a:off x="1190625" y="3536156"/>
            <a:ext cx="9810750" cy="794742"/>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lvl="0">
              <a:defRPr sz="1800"/>
            </a:pPr>
            <a:r>
              <a:rPr sz="2531"/>
              <a:t>Body Level One</a:t>
            </a:r>
          </a:p>
          <a:p>
            <a:pPr lvl="1">
              <a:defRPr sz="1800"/>
            </a:pPr>
            <a:r>
              <a:rPr sz="2531"/>
              <a:t>Body Level Two</a:t>
            </a:r>
          </a:p>
          <a:p>
            <a:pPr lvl="2">
              <a:defRPr sz="1800"/>
            </a:pPr>
            <a:r>
              <a:rPr sz="2531"/>
              <a:t>Body Level Three</a:t>
            </a:r>
          </a:p>
          <a:p>
            <a:pPr lvl="3">
              <a:defRPr sz="1800"/>
            </a:pPr>
            <a:r>
              <a:rPr sz="2531"/>
              <a:t>Body Level Four</a:t>
            </a:r>
          </a:p>
          <a:p>
            <a:pPr lvl="4">
              <a:defRPr sz="1800"/>
            </a:pPr>
            <a:r>
              <a:rPr sz="2531"/>
              <a:t>Body Level Five</a:t>
            </a:r>
          </a:p>
        </p:txBody>
      </p:sp>
    </p:spTree>
    <p:extLst>
      <p:ext uri="{BB962C8B-B14F-4D97-AF65-F5344CB8AC3E}">
        <p14:creationId xmlns:p14="http://schemas.microsoft.com/office/powerpoint/2010/main" val="175022590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op Title">
    <p:spTree>
      <p:nvGrpSpPr>
        <p:cNvPr id="1" name=""/>
        <p:cNvGrpSpPr/>
        <p:nvPr/>
      </p:nvGrpSpPr>
      <p:grpSpPr>
        <a:xfrm>
          <a:off x="0" y="0"/>
          <a:ext cx="0" cy="0"/>
          <a:chOff x="0" y="0"/>
          <a:chExt cx="0" cy="0"/>
        </a:xfrm>
      </p:grpSpPr>
      <p:sp>
        <p:nvSpPr>
          <p:cNvPr id="8" name="Shape 8"/>
          <p:cNvSpPr/>
          <p:nvPr/>
        </p:nvSpPr>
        <p:spPr>
          <a:xfrm>
            <a:off x="95250" y="651868"/>
            <a:ext cx="12001500" cy="89"/>
          </a:xfrm>
          <a:prstGeom prst="line">
            <a:avLst/>
          </a:prstGeom>
          <a:ln w="6350">
            <a:solidFill/>
            <a:miter lim="400000"/>
          </a:ln>
        </p:spPr>
        <p:txBody>
          <a:bodyPr lIns="0" tIns="0" rIns="0" bIns="0" anchor="ctr"/>
          <a:lstStyle/>
          <a:p>
            <a:pPr defTabSz="321457">
              <a:defRPr sz="1200">
                <a:latin typeface="Helvetica"/>
                <a:ea typeface="Helvetica"/>
                <a:cs typeface="Helvetica"/>
                <a:sym typeface="Helvetica"/>
              </a:defRPr>
            </a:pPr>
            <a:endParaRPr sz="844" kern="0">
              <a:solidFill>
                <a:sysClr val="windowText" lastClr="000000"/>
              </a:solidFill>
              <a:latin typeface="Helvetica"/>
              <a:ea typeface="Helvetica"/>
              <a:cs typeface="Helvetica"/>
              <a:sym typeface="Helvetica"/>
            </a:endParaRPr>
          </a:p>
        </p:txBody>
      </p:sp>
      <p:pic>
        <p:nvPicPr>
          <p:cNvPr id="9" name="IceCube_horizontal.png"/>
          <p:cNvPicPr/>
          <p:nvPr/>
        </p:nvPicPr>
        <p:blipFill>
          <a:blip r:embed="rId2">
            <a:extLst/>
          </a:blip>
          <a:stretch>
            <a:fillRect/>
          </a:stretch>
        </p:blipFill>
        <p:spPr>
          <a:xfrm>
            <a:off x="66083" y="6562901"/>
            <a:ext cx="1309688" cy="259380"/>
          </a:xfrm>
          <a:prstGeom prst="rect">
            <a:avLst/>
          </a:prstGeom>
          <a:ln w="12700">
            <a:miter lim="400000"/>
          </a:ln>
        </p:spPr>
      </p:pic>
      <p:sp>
        <p:nvSpPr>
          <p:cNvPr id="10" name="Shape 10"/>
          <p:cNvSpPr>
            <a:spLocks noGrp="1"/>
          </p:cNvSpPr>
          <p:nvPr>
            <p:ph type="title"/>
          </p:nvPr>
        </p:nvSpPr>
        <p:spPr>
          <a:xfrm>
            <a:off x="95250" y="71437"/>
            <a:ext cx="12001500" cy="580430"/>
          </a:xfrm>
          <a:prstGeom prst="rect">
            <a:avLst/>
          </a:prstGeom>
        </p:spPr>
        <p:txBody>
          <a:bodyPr anchor="t"/>
          <a:lstStyle>
            <a:lvl1pPr algn="l">
              <a:defRPr sz="3375">
                <a:latin typeface="+mj-lt"/>
                <a:ea typeface="+mj-ea"/>
                <a:cs typeface="+mj-cs"/>
                <a:sym typeface="Helvetica Neue UltraLight"/>
              </a:defRPr>
            </a:lvl1pPr>
          </a:lstStyle>
          <a:p>
            <a:pPr lvl="0">
              <a:defRPr sz="1800"/>
            </a:pPr>
            <a:r>
              <a:rPr sz="3375"/>
              <a:t>Title Text</a:t>
            </a:r>
          </a:p>
        </p:txBody>
      </p:sp>
      <p:sp>
        <p:nvSpPr>
          <p:cNvPr id="11" name="Shape 11"/>
          <p:cNvSpPr>
            <a:spLocks noGrp="1"/>
          </p:cNvSpPr>
          <p:nvPr>
            <p:ph type="sldNum" sz="quarter" idx="2"/>
          </p:nvPr>
        </p:nvSpPr>
        <p:spPr>
          <a:xfrm>
            <a:off x="11824723" y="71438"/>
            <a:ext cx="198773" cy="194797"/>
          </a:xfrm>
          <a:prstGeom prst="rect">
            <a:avLst/>
          </a:prstGeom>
          <a:ln w="12700">
            <a:miter lim="400000"/>
          </a:ln>
        </p:spPr>
        <p:txBody>
          <a:bodyPr wrap="none" lIns="0" tIns="0" rIns="0" bIns="0">
            <a:spAutoFit/>
          </a:bodyPr>
          <a:lstStyle>
            <a:lvl1pPr algn="ctr">
              <a:defRPr sz="1266"/>
            </a:lvl1pPr>
          </a:lstStyle>
          <a:p>
            <a:pPr defTabSz="410751"/>
            <a:fld id="{86CB4B4D-7CA3-9044-876B-883B54F8677D}" type="slidenum">
              <a:rPr lang="en-US" kern="0" smtClean="0">
                <a:solidFill>
                  <a:sysClr val="windowText" lastClr="000000"/>
                </a:solidFill>
                <a:latin typeface="Helvetica Neue Light"/>
                <a:sym typeface="Helvetica Neue Light"/>
              </a:rPr>
              <a:pPr defTabSz="410751"/>
              <a:t>‹#›</a:t>
            </a:fld>
            <a:endParaRPr lang="en-US" kern="0">
              <a:solidFill>
                <a:sysClr val="windowText" lastClr="000000"/>
              </a:solidFill>
              <a:latin typeface="Helvetica Neue Light"/>
              <a:sym typeface="Helvetica Neue Light"/>
            </a:endParaRPr>
          </a:p>
        </p:txBody>
      </p:sp>
      <p:pic>
        <p:nvPicPr>
          <p:cNvPr id="12" name="DESY_Logo.eps.pdf"/>
          <p:cNvPicPr/>
          <p:nvPr/>
        </p:nvPicPr>
        <p:blipFill>
          <a:blip r:embed="rId3">
            <a:extLst/>
          </a:blip>
          <a:stretch>
            <a:fillRect/>
          </a:stretch>
        </p:blipFill>
        <p:spPr>
          <a:xfrm>
            <a:off x="11702958" y="6506904"/>
            <a:ext cx="506362" cy="371374"/>
          </a:xfrm>
          <a:prstGeom prst="rect">
            <a:avLst/>
          </a:prstGeom>
          <a:ln w="12700">
            <a:miter lim="400000"/>
          </a:ln>
        </p:spPr>
      </p:pic>
      <p:sp>
        <p:nvSpPr>
          <p:cNvPr id="13" name="Shape 13"/>
          <p:cNvSpPr/>
          <p:nvPr/>
        </p:nvSpPr>
        <p:spPr>
          <a:xfrm>
            <a:off x="4400825" y="6595193"/>
            <a:ext cx="3390352" cy="194797"/>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lgn="ctr">
              <a:defRPr sz="1200"/>
            </a:lvl1pPr>
          </a:lstStyle>
          <a:p>
            <a:pPr defTabSz="410751">
              <a:defRPr sz="1800"/>
            </a:pPr>
            <a:r>
              <a:rPr sz="1266" kern="0">
                <a:solidFill>
                  <a:sysClr val="windowText" lastClr="000000"/>
                </a:solidFill>
                <a:latin typeface="Helvetica Neue Light"/>
                <a:sym typeface="Helvetica Neue Light"/>
              </a:rPr>
              <a:t>Jakob van Santen - HESE event reconstruction</a:t>
            </a:r>
          </a:p>
        </p:txBody>
      </p:sp>
    </p:spTree>
    <p:extLst>
      <p:ext uri="{BB962C8B-B14F-4D97-AF65-F5344CB8AC3E}">
        <p14:creationId xmlns:p14="http://schemas.microsoft.com/office/powerpoint/2010/main" val="2341556484"/>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op Title - slate">
    <p:bg>
      <p:bgPr>
        <a:solidFill>
          <a:srgbClr val="363636"/>
        </a:solidFill>
        <a:effectLst/>
      </p:bgPr>
    </p:bg>
    <p:spTree>
      <p:nvGrpSpPr>
        <p:cNvPr id="1" name=""/>
        <p:cNvGrpSpPr/>
        <p:nvPr/>
      </p:nvGrpSpPr>
      <p:grpSpPr>
        <a:xfrm>
          <a:off x="0" y="0"/>
          <a:ext cx="0" cy="0"/>
          <a:chOff x="0" y="0"/>
          <a:chExt cx="0" cy="0"/>
        </a:xfrm>
      </p:grpSpPr>
      <p:sp>
        <p:nvSpPr>
          <p:cNvPr id="15" name="Shape 15"/>
          <p:cNvSpPr/>
          <p:nvPr/>
        </p:nvSpPr>
        <p:spPr>
          <a:xfrm>
            <a:off x="95250" y="651868"/>
            <a:ext cx="12001500" cy="89"/>
          </a:xfrm>
          <a:prstGeom prst="line">
            <a:avLst/>
          </a:prstGeom>
          <a:ln w="6350">
            <a:solidFill>
              <a:srgbClr val="FFFFFF"/>
            </a:solidFill>
            <a:miter lim="400000"/>
          </a:ln>
        </p:spPr>
        <p:txBody>
          <a:bodyPr lIns="0" tIns="0" rIns="0" bIns="0" anchor="ctr"/>
          <a:lstStyle/>
          <a:p>
            <a:pPr defTabSz="321457">
              <a:defRPr sz="1200">
                <a:latin typeface="Helvetica"/>
                <a:ea typeface="Helvetica"/>
                <a:cs typeface="Helvetica"/>
                <a:sym typeface="Helvetica"/>
              </a:defRPr>
            </a:pPr>
            <a:endParaRPr sz="844" kern="0">
              <a:solidFill>
                <a:sysClr val="windowText" lastClr="000000"/>
              </a:solidFill>
              <a:latin typeface="Helvetica"/>
              <a:ea typeface="Helvetica"/>
              <a:cs typeface="Helvetica"/>
              <a:sym typeface="Helvetica"/>
            </a:endParaRPr>
          </a:p>
        </p:txBody>
      </p:sp>
      <p:sp>
        <p:nvSpPr>
          <p:cNvPr id="16" name="Shape 16"/>
          <p:cNvSpPr>
            <a:spLocks noGrp="1"/>
          </p:cNvSpPr>
          <p:nvPr>
            <p:ph type="title"/>
          </p:nvPr>
        </p:nvSpPr>
        <p:spPr>
          <a:xfrm>
            <a:off x="95250" y="71437"/>
            <a:ext cx="12001500" cy="580430"/>
          </a:xfrm>
          <a:prstGeom prst="rect">
            <a:avLst/>
          </a:prstGeom>
        </p:spPr>
        <p:txBody>
          <a:bodyPr anchor="t"/>
          <a:lstStyle>
            <a:lvl1pPr algn="l">
              <a:defRPr sz="3375">
                <a:solidFill>
                  <a:srgbClr val="FFFFFF"/>
                </a:solidFill>
                <a:latin typeface="+mj-lt"/>
                <a:ea typeface="+mj-ea"/>
                <a:cs typeface="+mj-cs"/>
                <a:sym typeface="Helvetica Neue UltraLight"/>
              </a:defRPr>
            </a:lvl1pPr>
          </a:lstStyle>
          <a:p>
            <a:pPr lvl="0">
              <a:defRPr sz="1800">
                <a:solidFill>
                  <a:srgbClr val="000000"/>
                </a:solidFill>
              </a:defRPr>
            </a:pPr>
            <a:r>
              <a:rPr sz="3375">
                <a:solidFill>
                  <a:srgbClr val="FFFFFF"/>
                </a:solidFill>
              </a:rPr>
              <a:t>Title Text</a:t>
            </a:r>
          </a:p>
        </p:txBody>
      </p:sp>
      <p:sp>
        <p:nvSpPr>
          <p:cNvPr id="17" name="Shape 17"/>
          <p:cNvSpPr>
            <a:spLocks noGrp="1"/>
          </p:cNvSpPr>
          <p:nvPr>
            <p:ph type="sldNum" sz="quarter" idx="2"/>
          </p:nvPr>
        </p:nvSpPr>
        <p:spPr>
          <a:xfrm>
            <a:off x="11824723" y="71438"/>
            <a:ext cx="198773" cy="194797"/>
          </a:xfrm>
          <a:prstGeom prst="rect">
            <a:avLst/>
          </a:prstGeom>
          <a:ln w="12700">
            <a:miter lim="400000"/>
          </a:ln>
        </p:spPr>
        <p:txBody>
          <a:bodyPr wrap="none" lIns="0" tIns="0" rIns="0" bIns="0">
            <a:spAutoFit/>
          </a:bodyPr>
          <a:lstStyle>
            <a:lvl1pPr algn="ctr">
              <a:defRPr sz="1266">
                <a:solidFill>
                  <a:srgbClr val="FFFFFF"/>
                </a:solidFill>
              </a:defRPr>
            </a:lvl1pPr>
          </a:lstStyle>
          <a:p>
            <a:pPr defTabSz="410751"/>
            <a:fld id="{86CB4B4D-7CA3-9044-876B-883B54F8677D}" type="slidenum">
              <a:rPr lang="en-US" kern="0" smtClean="0">
                <a:latin typeface="Helvetica Neue Light"/>
                <a:sym typeface="Helvetica Neue Light"/>
              </a:rPr>
              <a:pPr defTabSz="410751"/>
              <a:t>‹#›</a:t>
            </a:fld>
            <a:endParaRPr lang="en-US" kern="0">
              <a:latin typeface="Helvetica Neue Light"/>
              <a:sym typeface="Helvetica Neue Light"/>
            </a:endParaRPr>
          </a:p>
        </p:txBody>
      </p:sp>
    </p:spTree>
    <p:extLst>
      <p:ext uri="{BB962C8B-B14F-4D97-AF65-F5344CB8AC3E}">
        <p14:creationId xmlns:p14="http://schemas.microsoft.com/office/powerpoint/2010/main" val="312855286"/>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Fehlersuche">
    <p:spTree>
      <p:nvGrpSpPr>
        <p:cNvPr id="1" name=""/>
        <p:cNvGrpSpPr/>
        <p:nvPr/>
      </p:nvGrpSpPr>
      <p:grpSpPr>
        <a:xfrm>
          <a:off x="0" y="0"/>
          <a:ext cx="0" cy="0"/>
          <a:chOff x="0" y="0"/>
          <a:chExt cx="0" cy="0"/>
        </a:xfrm>
      </p:grpSpPr>
      <p:sp>
        <p:nvSpPr>
          <p:cNvPr id="19" name="Shape 19"/>
          <p:cNvSpPr/>
          <p:nvPr/>
        </p:nvSpPr>
        <p:spPr>
          <a:xfrm>
            <a:off x="95250" y="839391"/>
            <a:ext cx="12001500" cy="89"/>
          </a:xfrm>
          <a:prstGeom prst="line">
            <a:avLst/>
          </a:prstGeom>
          <a:ln w="6350">
            <a:solidFill/>
            <a:miter lim="400000"/>
          </a:ln>
        </p:spPr>
        <p:txBody>
          <a:bodyPr lIns="0" tIns="0" rIns="0" bIns="0" anchor="ctr"/>
          <a:lstStyle/>
          <a:p>
            <a:pPr defTabSz="321457">
              <a:defRPr sz="1200">
                <a:latin typeface="Helvetica"/>
                <a:ea typeface="Helvetica"/>
                <a:cs typeface="Helvetica"/>
                <a:sym typeface="Helvetica"/>
              </a:defRPr>
            </a:pPr>
            <a:endParaRPr sz="844" kern="0">
              <a:solidFill>
                <a:sysClr val="windowText" lastClr="000000"/>
              </a:solidFill>
              <a:latin typeface="Helvetica"/>
              <a:ea typeface="Helvetica"/>
              <a:cs typeface="Helvetica"/>
              <a:sym typeface="Helvetica"/>
            </a:endParaRPr>
          </a:p>
        </p:txBody>
      </p:sp>
      <p:graphicFrame>
        <p:nvGraphicFramePr>
          <p:cNvPr id="20" name="Table 20"/>
          <p:cNvGraphicFramePr/>
          <p:nvPr/>
        </p:nvGraphicFramePr>
        <p:xfrm>
          <a:off x="821531" y="1446609"/>
          <a:ext cx="10537033" cy="4568428"/>
        </p:xfrm>
        <a:graphic>
          <a:graphicData uri="http://schemas.openxmlformats.org/drawingml/2006/table">
            <a:tbl>
              <a:tblPr firstRow="1"/>
              <a:tblGrid>
                <a:gridCol w="8465344"/>
                <a:gridCol w="2071688"/>
              </a:tblGrid>
              <a:tr h="517922">
                <a:tc>
                  <a:txBody>
                    <a:bodyPr/>
                    <a:lstStyle/>
                    <a:p>
                      <a:pPr lvl="0" defTabSz="914400">
                        <a:tabLst>
                          <a:tab pos="914400" algn="l"/>
                        </a:tabLst>
                        <a:defRPr b="0">
                          <a:solidFill>
                            <a:srgbClr val="000000"/>
                          </a:solidFill>
                        </a:defRPr>
                      </a:pPr>
                      <a:r>
                        <a:rPr sz="2800">
                          <a:solidFill>
                            <a:srgbClr val="FFFFFF"/>
                          </a:solidFill>
                          <a:effectLst>
                            <a:outerShdw blurRad="25400" dist="25400" dir="5400000" rotWithShape="0">
                              <a:srgbClr val="000000">
                                <a:alpha val="60000"/>
                              </a:srgbClr>
                            </a:outerShdw>
                          </a:effectLst>
                          <a:latin typeface="Helvetica Neue Light"/>
                          <a:ea typeface="Helvetica Neue Light"/>
                          <a:cs typeface="Helvetica Neue Light"/>
                          <a:sym typeface="Helvetica Neue Light"/>
                        </a:rPr>
                        <a:t>Fehlerquelle</a:t>
                      </a:r>
                    </a:p>
                  </a:txBody>
                  <a:tcPr marL="47625" marR="47625" marT="35719" marB="35719" anchor="ctr" horzOverflow="overflow">
                    <a:solidFill>
                      <a:srgbClr val="003A88"/>
                    </a:solidFill>
                  </a:tcPr>
                </a:tc>
                <a:tc>
                  <a:txBody>
                    <a:bodyPr/>
                    <a:lstStyle/>
                    <a:p>
                      <a:pPr lvl="0" defTabSz="914400">
                        <a:tabLst>
                          <a:tab pos="914400" algn="l"/>
                        </a:tabLst>
                        <a:defRPr sz="4000" b="0">
                          <a:effectLst>
                            <a:outerShdw blurRad="25400" dist="25400" dir="5400000" rotWithShape="0">
                              <a:srgbClr val="000000">
                                <a:alpha val="60000"/>
                              </a:srgbClr>
                            </a:outerShdw>
                          </a:effectLst>
                          <a:latin typeface="Helvetica Neue Light"/>
                          <a:ea typeface="Helvetica Neue Light"/>
                          <a:cs typeface="Helvetica Neue Light"/>
                          <a:sym typeface="Helvetica Neue Light"/>
                        </a:defRPr>
                      </a:pPr>
                      <a:endParaRPr sz="2800"/>
                    </a:p>
                  </a:txBody>
                  <a:tcPr marL="47625" marR="47625" marT="35719" marB="35719" anchor="ctr" horzOverflow="overflow">
                    <a:solidFill>
                      <a:srgbClr val="003A88"/>
                    </a:solidFill>
                  </a:tcPr>
                </a:tc>
              </a:tr>
              <a:tr h="450056">
                <a:tc gridSpan="2">
                  <a:txBody>
                    <a:bodyPr/>
                    <a:lstStyle/>
                    <a:p>
                      <a:pPr lvl="0" defTabSz="914400">
                        <a:tabLst>
                          <a:tab pos="914400" algn="l"/>
                        </a:tabLst>
                      </a:pPr>
                      <a:r>
                        <a:rPr sz="2100">
                          <a:latin typeface="Helvetica Neue"/>
                          <a:ea typeface="Helvetica Neue"/>
                          <a:cs typeface="Helvetica Neue"/>
                          <a:sym typeface="Helvetica Neue"/>
                        </a:rPr>
                        <a:t>Interpretation der Photonensimulation</a:t>
                      </a:r>
                    </a:p>
                  </a:txBody>
                  <a:tcPr marL="47625" marR="47625" marT="35719" marB="35719" anchor="ctr" horzOverflow="overflow">
                    <a:noFill/>
                  </a:tcPr>
                </a:tc>
                <a:tc hMerge="1">
                  <a:txBody>
                    <a:bodyPr/>
                    <a:lstStyle/>
                    <a:p>
                      <a:endParaRPr lang="en-US"/>
                    </a:p>
                  </a:txBody>
                  <a:tcPr/>
                </a:tc>
              </a:tr>
              <a:tr h="457200">
                <a:tc>
                  <a:txBody>
                    <a:bodyPr/>
                    <a:lstStyle/>
                    <a:p>
                      <a:pPr lvl="0" defTabSz="914400">
                        <a:tabLst>
                          <a:tab pos="914400" algn="l"/>
                        </a:tabLst>
                      </a:pPr>
                      <a:r>
                        <a:rPr sz="2100">
                          <a:latin typeface="Helvetica Neue Light"/>
                          <a:ea typeface="Helvetica Neue Light"/>
                          <a:cs typeface="Helvetica Neue Light"/>
                          <a:sym typeface="Helvetica Neue Light"/>
                        </a:rPr>
                        <a:t>	Interpolation der Tabellen</a:t>
                      </a:r>
                    </a:p>
                  </a:txBody>
                  <a:tcPr marL="47625" marR="47625" marT="35719" marB="35719" anchor="ctr" horzOverflow="overflow">
                    <a:noFill/>
                  </a:tcPr>
                </a:tc>
                <a:tc>
                  <a:txBody>
                    <a:bodyPr/>
                    <a:lstStyle/>
                    <a:p>
                      <a:pPr lvl="0" defTabSz="914400">
                        <a:tabLst>
                          <a:tab pos="914400" algn="l"/>
                        </a:tabLst>
                      </a:pPr>
                      <a:r>
                        <a:rPr sz="2500">
                          <a:solidFill>
                            <a:srgbClr val="007400"/>
                          </a:solidFill>
                          <a:latin typeface="Helvetica Neue Light"/>
                          <a:ea typeface="Helvetica Neue Light"/>
                          <a:cs typeface="Helvetica Neue Light"/>
                          <a:sym typeface="Helvetica Neue Light"/>
                        </a:rPr>
                        <a:t>✓</a:t>
                      </a:r>
                    </a:p>
                  </a:txBody>
                  <a:tcPr marL="47625" marR="47625" marT="35719" marB="35719" anchor="ctr" horzOverflow="overflow">
                    <a:noFill/>
                  </a:tcPr>
                </a:tc>
              </a:tr>
              <a:tr h="457200">
                <a:tc>
                  <a:txBody>
                    <a:bodyPr/>
                    <a:lstStyle/>
                    <a:p>
                      <a:pPr lvl="0" defTabSz="914400">
                        <a:tabLst>
                          <a:tab pos="914400" algn="l"/>
                        </a:tabLst>
                      </a:pPr>
                      <a:r>
                        <a:rPr sz="2100">
                          <a:latin typeface="Helvetica Neue Light"/>
                          <a:ea typeface="Helvetica Neue Light"/>
                          <a:cs typeface="Helvetica Neue Light"/>
                          <a:sym typeface="Helvetica Neue Light"/>
                        </a:rPr>
                        <a:t>	Berechnung des Gesamtamplitudes</a:t>
                      </a:r>
                    </a:p>
                  </a:txBody>
                  <a:tcPr marL="47625" marR="47625" marT="35719" marB="35719" anchor="ctr" horzOverflow="overflow">
                    <a:noFill/>
                  </a:tcPr>
                </a:tc>
                <a:tc>
                  <a:txBody>
                    <a:bodyPr/>
                    <a:lstStyle/>
                    <a:p>
                      <a:pPr lvl="0" defTabSz="914400">
                        <a:tabLst>
                          <a:tab pos="914400" algn="l"/>
                        </a:tabLst>
                      </a:pPr>
                      <a:r>
                        <a:rPr sz="2500">
                          <a:solidFill>
                            <a:srgbClr val="007400"/>
                          </a:solidFill>
                          <a:latin typeface="Helvetica Neue Light"/>
                          <a:ea typeface="Helvetica Neue Light"/>
                          <a:cs typeface="Helvetica Neue Light"/>
                          <a:sym typeface="Helvetica Neue Light"/>
                        </a:rPr>
                        <a:t>✓</a:t>
                      </a:r>
                    </a:p>
                  </a:txBody>
                  <a:tcPr marL="47625" marR="47625" marT="35719" marB="35719" anchor="ctr" horzOverflow="overflow">
                    <a:noFill/>
                  </a:tcPr>
                </a:tc>
              </a:tr>
              <a:tr h="450056">
                <a:tc gridSpan="2">
                  <a:txBody>
                    <a:bodyPr/>
                    <a:lstStyle/>
                    <a:p>
                      <a:pPr lvl="0" defTabSz="914400">
                        <a:tabLst>
                          <a:tab pos="914400" algn="l"/>
                        </a:tabLst>
                      </a:pPr>
                      <a:r>
                        <a:rPr sz="2100">
                          <a:latin typeface="Helvetica Neue"/>
                          <a:ea typeface="Helvetica Neue"/>
                          <a:cs typeface="Helvetica Neue"/>
                          <a:sym typeface="Helvetica Neue"/>
                        </a:rPr>
                        <a:t>Vereinfachung der Likelihood-Berechnung</a:t>
                      </a:r>
                    </a:p>
                  </a:txBody>
                  <a:tcPr marL="47625" marR="47625" marT="35719" marB="35719" anchor="ctr" horzOverflow="overflow">
                    <a:noFill/>
                  </a:tcPr>
                </a:tc>
                <a:tc hMerge="1">
                  <a:txBody>
                    <a:bodyPr/>
                    <a:lstStyle/>
                    <a:p>
                      <a:endParaRPr lang="en-US"/>
                    </a:p>
                  </a:txBody>
                  <a:tcPr/>
                </a:tc>
              </a:tr>
              <a:tr h="457200">
                <a:tc>
                  <a:txBody>
                    <a:bodyPr/>
                    <a:lstStyle/>
                    <a:p>
                      <a:pPr lvl="0" defTabSz="914400">
                        <a:tabLst>
                          <a:tab pos="914400" algn="l"/>
                        </a:tabLst>
                      </a:pPr>
                      <a:r>
                        <a:rPr sz="2100">
                          <a:latin typeface="Helvetica Neue Light"/>
                          <a:ea typeface="Helvetica Neue Light"/>
                          <a:cs typeface="Helvetica Neue Light"/>
                          <a:sym typeface="Helvetica Neue Light"/>
                        </a:rPr>
                        <a:t>	Lücken in der Wellenform</a:t>
                      </a:r>
                    </a:p>
                  </a:txBody>
                  <a:tcPr marL="47625" marR="47625" marT="35719" marB="35719" anchor="ctr" horzOverflow="overflow">
                    <a:noFill/>
                  </a:tcPr>
                </a:tc>
                <a:tc>
                  <a:txBody>
                    <a:bodyPr/>
                    <a:lstStyle/>
                    <a:p>
                      <a:pPr lvl="0" defTabSz="914400">
                        <a:tabLst>
                          <a:tab pos="914400" algn="l"/>
                        </a:tabLst>
                      </a:pPr>
                      <a:r>
                        <a:rPr sz="2500">
                          <a:solidFill>
                            <a:srgbClr val="007400"/>
                          </a:solidFill>
                          <a:latin typeface="Helvetica Neue Light"/>
                          <a:ea typeface="Helvetica Neue Light"/>
                          <a:cs typeface="Helvetica Neue Light"/>
                          <a:sym typeface="Helvetica Neue Light"/>
                        </a:rPr>
                        <a:t>✓</a:t>
                      </a:r>
                    </a:p>
                  </a:txBody>
                  <a:tcPr marL="47625" marR="47625" marT="35719" marB="35719" anchor="ctr" horzOverflow="overflow">
                    <a:noFill/>
                  </a:tcPr>
                </a:tc>
              </a:tr>
              <a:tr h="457200">
                <a:tc>
                  <a:txBody>
                    <a:bodyPr/>
                    <a:lstStyle/>
                    <a:p>
                      <a:pPr lvl="0" defTabSz="914400">
                        <a:tabLst>
                          <a:tab pos="914400" algn="l"/>
                        </a:tabLst>
                      </a:pPr>
                      <a:r>
                        <a:rPr sz="2100">
                          <a:latin typeface="Helvetica Neue Light"/>
                          <a:ea typeface="Helvetica Neue Light"/>
                          <a:cs typeface="Helvetica Neue Light"/>
                          <a:sym typeface="Helvetica Neue Light"/>
                        </a:rPr>
                        <a:t>	ungetroffenen DOMs</a:t>
                      </a:r>
                    </a:p>
                  </a:txBody>
                  <a:tcPr marL="47625" marR="47625" marT="35719" marB="35719" anchor="ctr" horzOverflow="overflow">
                    <a:noFill/>
                  </a:tcPr>
                </a:tc>
                <a:tc>
                  <a:txBody>
                    <a:bodyPr/>
                    <a:lstStyle/>
                    <a:p>
                      <a:pPr lvl="0" defTabSz="914400">
                        <a:tabLst>
                          <a:tab pos="914400" algn="l"/>
                        </a:tabLst>
                      </a:pPr>
                      <a:r>
                        <a:rPr sz="2500">
                          <a:solidFill>
                            <a:srgbClr val="007400"/>
                          </a:solidFill>
                          <a:latin typeface="Helvetica Neue Light"/>
                          <a:ea typeface="Helvetica Neue Light"/>
                          <a:cs typeface="Helvetica Neue Light"/>
                          <a:sym typeface="Helvetica Neue Light"/>
                        </a:rPr>
                        <a:t>✓</a:t>
                      </a:r>
                    </a:p>
                  </a:txBody>
                  <a:tcPr marL="47625" marR="47625" marT="35719" marB="35719" anchor="ctr" horzOverflow="overflow">
                    <a:noFill/>
                  </a:tcPr>
                </a:tc>
              </a:tr>
              <a:tr h="450056">
                <a:tc gridSpan="2">
                  <a:txBody>
                    <a:bodyPr/>
                    <a:lstStyle/>
                    <a:p>
                      <a:pPr lvl="0" defTabSz="914400">
                        <a:tabLst>
                          <a:tab pos="914400" algn="l"/>
                        </a:tabLst>
                      </a:pPr>
                      <a:r>
                        <a:rPr sz="2100">
                          <a:latin typeface="Helvetica Neue"/>
                          <a:ea typeface="Helvetica Neue"/>
                          <a:cs typeface="Helvetica Neue"/>
                          <a:sym typeface="Helvetica Neue"/>
                        </a:rPr>
                        <a:t>Elektronikeffekte</a:t>
                      </a:r>
                    </a:p>
                  </a:txBody>
                  <a:tcPr marL="47625" marR="47625" marT="35719" marB="35719" anchor="ctr" horzOverflow="overflow">
                    <a:noFill/>
                  </a:tcPr>
                </a:tc>
                <a:tc hMerge="1">
                  <a:txBody>
                    <a:bodyPr/>
                    <a:lstStyle/>
                    <a:p>
                      <a:endParaRPr lang="en-US"/>
                    </a:p>
                  </a:txBody>
                  <a:tcPr/>
                </a:tc>
              </a:tr>
              <a:tr h="457200">
                <a:tc>
                  <a:txBody>
                    <a:bodyPr/>
                    <a:lstStyle/>
                    <a:p>
                      <a:pPr lvl="0" defTabSz="914400">
                        <a:tabLst>
                          <a:tab pos="914400" algn="l"/>
                        </a:tabLst>
                      </a:pPr>
                      <a:r>
                        <a:rPr sz="2100">
                          <a:latin typeface="Helvetica Neue Light"/>
                          <a:ea typeface="Helvetica Neue Light"/>
                          <a:cs typeface="Helvetica Neue Light"/>
                          <a:sym typeface="Helvetica Neue Light"/>
                        </a:rPr>
                        <a:t>	PMT-Ladungsauflösung</a:t>
                      </a:r>
                    </a:p>
                  </a:txBody>
                  <a:tcPr marL="47625" marR="47625" marT="35719" marB="35719" anchor="ctr" horzOverflow="overflow">
                    <a:noFill/>
                  </a:tcPr>
                </a:tc>
                <a:tc>
                  <a:txBody>
                    <a:bodyPr/>
                    <a:lstStyle/>
                    <a:p>
                      <a:pPr lvl="0" defTabSz="914400">
                        <a:tabLst>
                          <a:tab pos="914400" algn="l"/>
                        </a:tabLst>
                      </a:pPr>
                      <a:r>
                        <a:rPr sz="2500">
                          <a:solidFill>
                            <a:srgbClr val="007400"/>
                          </a:solidFill>
                          <a:latin typeface="Helvetica Neue Light"/>
                          <a:ea typeface="Helvetica Neue Light"/>
                          <a:cs typeface="Helvetica Neue Light"/>
                          <a:sym typeface="Helvetica Neue Light"/>
                        </a:rPr>
                        <a:t>✓</a:t>
                      </a:r>
                    </a:p>
                  </a:txBody>
                  <a:tcPr marL="47625" marR="47625" marT="35719" marB="35719" anchor="ctr" horzOverflow="overflow">
                    <a:noFill/>
                  </a:tcPr>
                </a:tc>
              </a:tr>
              <a:tr h="457200">
                <a:tc>
                  <a:txBody>
                    <a:bodyPr/>
                    <a:lstStyle/>
                    <a:p>
                      <a:pPr lvl="0" defTabSz="914400">
                        <a:tabLst>
                          <a:tab pos="914400" algn="l"/>
                        </a:tabLst>
                      </a:pPr>
                      <a:r>
                        <a:rPr sz="2100">
                          <a:latin typeface="Helvetica Neue Light"/>
                          <a:ea typeface="Helvetica Neue Light"/>
                          <a:cs typeface="Helvetica Neue Light"/>
                          <a:sym typeface="Helvetica Neue Light"/>
                        </a:rPr>
                        <a:t>	PMT-Sättigung</a:t>
                      </a:r>
                    </a:p>
                  </a:txBody>
                  <a:tcPr marL="47625" marR="47625" marT="35719" marB="35719" anchor="ctr" horzOverflow="overflow">
                    <a:noFill/>
                  </a:tcPr>
                </a:tc>
                <a:tc>
                  <a:txBody>
                    <a:bodyPr/>
                    <a:lstStyle/>
                    <a:p>
                      <a:pPr lvl="0" defTabSz="914400">
                        <a:tabLst>
                          <a:tab pos="914400" algn="l"/>
                        </a:tabLst>
                      </a:pPr>
                      <a:r>
                        <a:rPr sz="2500">
                          <a:solidFill>
                            <a:srgbClr val="007400"/>
                          </a:solidFill>
                          <a:latin typeface="Helvetica Neue Light"/>
                          <a:ea typeface="Helvetica Neue Light"/>
                          <a:cs typeface="Helvetica Neue Light"/>
                          <a:sym typeface="Helvetica Neue Light"/>
                        </a:rPr>
                        <a:t>✓</a:t>
                      </a:r>
                    </a:p>
                  </a:txBody>
                  <a:tcPr marL="47625" marR="47625" marT="35719" marB="35719" anchor="ctr" horzOverflow="overflow">
                    <a:noFill/>
                  </a:tcPr>
                </a:tc>
              </a:tr>
            </a:tbl>
          </a:graphicData>
        </a:graphic>
      </p:graphicFrame>
      <p:sp>
        <p:nvSpPr>
          <p:cNvPr id="21" name="Shape 21"/>
          <p:cNvSpPr>
            <a:spLocks noGrp="1"/>
          </p:cNvSpPr>
          <p:nvPr>
            <p:ph type="title"/>
          </p:nvPr>
        </p:nvSpPr>
        <p:spPr>
          <a:xfrm>
            <a:off x="95250" y="71438"/>
            <a:ext cx="12001500" cy="678656"/>
          </a:xfrm>
          <a:prstGeom prst="rect">
            <a:avLst/>
          </a:prstGeom>
        </p:spPr>
        <p:txBody>
          <a:bodyPr anchor="b"/>
          <a:lstStyle>
            <a:lvl1pPr algn="l">
              <a:defRPr sz="4500">
                <a:latin typeface="+mj-lt"/>
                <a:ea typeface="+mj-ea"/>
                <a:cs typeface="+mj-cs"/>
                <a:sym typeface="Helvetica Neue UltraLight"/>
              </a:defRPr>
            </a:lvl1pPr>
          </a:lstStyle>
          <a:p>
            <a:pPr lvl="0">
              <a:defRPr sz="1800"/>
            </a:pPr>
            <a:r>
              <a:rPr sz="4500"/>
              <a:t>Title Text</a:t>
            </a:r>
          </a:p>
        </p:txBody>
      </p:sp>
      <p:sp>
        <p:nvSpPr>
          <p:cNvPr id="22" name="Shape 22"/>
          <p:cNvSpPr>
            <a:spLocks noGrp="1"/>
          </p:cNvSpPr>
          <p:nvPr>
            <p:ph type="sldNum" sz="quarter" idx="2"/>
          </p:nvPr>
        </p:nvSpPr>
        <p:spPr>
          <a:xfrm>
            <a:off x="11824723" y="71438"/>
            <a:ext cx="198773" cy="194797"/>
          </a:xfrm>
          <a:prstGeom prst="rect">
            <a:avLst/>
          </a:prstGeom>
          <a:ln w="12700">
            <a:miter lim="400000"/>
          </a:ln>
        </p:spPr>
        <p:txBody>
          <a:bodyPr wrap="none" lIns="0" tIns="0" rIns="0" bIns="0">
            <a:spAutoFit/>
          </a:bodyPr>
          <a:lstStyle>
            <a:lvl1pPr algn="ctr">
              <a:defRPr sz="1266"/>
            </a:lvl1pPr>
          </a:lstStyle>
          <a:p>
            <a:pPr defTabSz="410751"/>
            <a:fld id="{86CB4B4D-7CA3-9044-876B-883B54F8677D}" type="slidenum">
              <a:rPr lang="en-US" kern="0" smtClean="0">
                <a:solidFill>
                  <a:sysClr val="windowText" lastClr="000000"/>
                </a:solidFill>
                <a:latin typeface="Helvetica Neue Light"/>
                <a:sym typeface="Helvetica Neue Light"/>
              </a:rPr>
              <a:pPr defTabSz="410751"/>
              <a:t>‹#›</a:t>
            </a:fld>
            <a:endParaRPr lang="en-US" kern="0">
              <a:solidFill>
                <a:sysClr val="windowText" lastClr="000000"/>
              </a:solidFill>
              <a:latin typeface="Helvetica Neue Light"/>
              <a:sym typeface="Helvetica Neue Light"/>
            </a:endParaRPr>
          </a:p>
        </p:txBody>
      </p:sp>
    </p:spTree>
    <p:extLst>
      <p:ext uri="{BB962C8B-B14F-4D97-AF65-F5344CB8AC3E}">
        <p14:creationId xmlns:p14="http://schemas.microsoft.com/office/powerpoint/2010/main" val="2826164547"/>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4" name="Shape 24"/>
          <p:cNvSpPr>
            <a:spLocks noGrp="1"/>
          </p:cNvSpPr>
          <p:nvPr>
            <p:ph type="title"/>
          </p:nvPr>
        </p:nvSpPr>
        <p:spPr>
          <a:prstGeom prst="rect">
            <a:avLst/>
          </a:prstGeom>
        </p:spPr>
        <p:txBody>
          <a:bodyPr/>
          <a:lstStyle/>
          <a:p>
            <a:pPr lvl="0">
              <a:defRPr sz="1800"/>
            </a:pPr>
            <a:r>
              <a:rPr sz="5906"/>
              <a:t>Title Text</a:t>
            </a:r>
          </a:p>
        </p:txBody>
      </p:sp>
      <p:sp>
        <p:nvSpPr>
          <p:cNvPr id="25" name="Shape 25"/>
          <p:cNvSpPr>
            <a:spLocks noGrp="1"/>
          </p:cNvSpPr>
          <p:nvPr>
            <p:ph type="body" idx="1"/>
          </p:nvPr>
        </p:nvSpPr>
        <p:spPr>
          <a:prstGeom prst="rect">
            <a:avLst/>
          </a:prstGeom>
        </p:spPr>
        <p:txBody>
          <a:bodyPr/>
          <a:lstStyle/>
          <a:p>
            <a:pPr lvl="0">
              <a:defRPr sz="1800"/>
            </a:pPr>
            <a:r>
              <a:rPr sz="2531"/>
              <a:t>Body Level One</a:t>
            </a:r>
          </a:p>
          <a:p>
            <a:pPr lvl="1">
              <a:defRPr sz="1800"/>
            </a:pPr>
            <a:r>
              <a:rPr sz="2531"/>
              <a:t>Body Level Two</a:t>
            </a:r>
          </a:p>
          <a:p>
            <a:pPr lvl="2">
              <a:defRPr sz="1800"/>
            </a:pPr>
            <a:r>
              <a:rPr sz="2531"/>
              <a:t>Body Level Three</a:t>
            </a:r>
          </a:p>
          <a:p>
            <a:pPr lvl="3">
              <a:defRPr sz="1800"/>
            </a:pPr>
            <a:r>
              <a:rPr sz="2531"/>
              <a:t>Body Level Four</a:t>
            </a:r>
          </a:p>
          <a:p>
            <a:pPr lvl="4">
              <a:defRPr sz="1800"/>
            </a:pPr>
            <a:r>
              <a:rPr sz="2531"/>
              <a:t>Body Level Five</a:t>
            </a:r>
          </a:p>
        </p:txBody>
      </p:sp>
    </p:spTree>
    <p:extLst>
      <p:ext uri="{BB962C8B-B14F-4D97-AF65-F5344CB8AC3E}">
        <p14:creationId xmlns:p14="http://schemas.microsoft.com/office/powerpoint/2010/main" val="870927210"/>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Bullets - 2 Column">
    <p:spTree>
      <p:nvGrpSpPr>
        <p:cNvPr id="1" name=""/>
        <p:cNvGrpSpPr/>
        <p:nvPr/>
      </p:nvGrpSpPr>
      <p:grpSpPr>
        <a:xfrm>
          <a:off x="0" y="0"/>
          <a:ext cx="0" cy="0"/>
          <a:chOff x="0" y="0"/>
          <a:chExt cx="0" cy="0"/>
        </a:xfrm>
      </p:grpSpPr>
      <p:sp>
        <p:nvSpPr>
          <p:cNvPr id="27" name="Shape 27"/>
          <p:cNvSpPr>
            <a:spLocks noGrp="1"/>
          </p:cNvSpPr>
          <p:nvPr>
            <p:ph type="title"/>
          </p:nvPr>
        </p:nvSpPr>
        <p:spPr>
          <a:prstGeom prst="rect">
            <a:avLst/>
          </a:prstGeom>
        </p:spPr>
        <p:txBody>
          <a:bodyPr/>
          <a:lstStyle/>
          <a:p>
            <a:pPr lvl="0">
              <a:defRPr sz="1800"/>
            </a:pPr>
            <a:r>
              <a:rPr sz="5906"/>
              <a:t>Title Text</a:t>
            </a:r>
          </a:p>
        </p:txBody>
      </p:sp>
      <p:sp>
        <p:nvSpPr>
          <p:cNvPr id="28" name="Shape 28"/>
          <p:cNvSpPr>
            <a:spLocks noGrp="1"/>
          </p:cNvSpPr>
          <p:nvPr>
            <p:ph type="body" idx="1"/>
          </p:nvPr>
        </p:nvSpPr>
        <p:spPr>
          <a:prstGeom prst="rect">
            <a:avLst/>
          </a:prstGeom>
        </p:spPr>
        <p:txBody>
          <a:bodyPr numCol="2" spcCol="523240" anchor="t"/>
          <a:lstStyle>
            <a:lvl1pPr marL="571002" indent="-347767">
              <a:spcBef>
                <a:spcPts val="2672"/>
              </a:spcBef>
              <a:defRPr sz="2250"/>
            </a:lvl1pPr>
            <a:lvl2pPr marL="347767" indent="-347767">
              <a:spcBef>
                <a:spcPts val="2672"/>
              </a:spcBef>
              <a:defRPr sz="2250"/>
            </a:lvl2pPr>
            <a:lvl3pPr marL="1196057" indent="-347767">
              <a:spcBef>
                <a:spcPts val="2672"/>
              </a:spcBef>
              <a:defRPr sz="2250"/>
            </a:lvl3pPr>
            <a:lvl4pPr marL="1508585" indent="-347767">
              <a:spcBef>
                <a:spcPts val="2672"/>
              </a:spcBef>
              <a:defRPr sz="2250"/>
            </a:lvl4pPr>
            <a:lvl5pPr marL="1821113" indent="-347767">
              <a:spcBef>
                <a:spcPts val="2672"/>
              </a:spcBef>
              <a:defRPr sz="2250"/>
            </a:lvl5pPr>
          </a:lstStyle>
          <a:p>
            <a:pPr lvl="0">
              <a:defRPr sz="1800"/>
            </a:pPr>
            <a:r>
              <a:rPr sz="2250"/>
              <a:t>Body Level One</a:t>
            </a:r>
          </a:p>
          <a:p>
            <a:pPr lvl="1">
              <a:defRPr sz="1800"/>
            </a:pPr>
            <a:r>
              <a:rPr sz="2250"/>
              <a:t>Body Level Two</a:t>
            </a:r>
          </a:p>
          <a:p>
            <a:pPr lvl="2">
              <a:defRPr sz="1800"/>
            </a:pPr>
            <a:r>
              <a:rPr sz="2250"/>
              <a:t>Body Level Three</a:t>
            </a:r>
          </a:p>
          <a:p>
            <a:pPr lvl="3">
              <a:defRPr sz="1800"/>
            </a:pPr>
            <a:r>
              <a:rPr sz="2250"/>
              <a:t>Body Level Four</a:t>
            </a:r>
          </a:p>
          <a:p>
            <a:pPr lvl="4">
              <a:defRPr sz="1800"/>
            </a:pPr>
            <a:r>
              <a:rPr sz="2250"/>
              <a:t>Body Level Five</a:t>
            </a:r>
          </a:p>
        </p:txBody>
      </p:sp>
    </p:spTree>
    <p:extLst>
      <p:ext uri="{BB962C8B-B14F-4D97-AF65-F5344CB8AC3E}">
        <p14:creationId xmlns:p14="http://schemas.microsoft.com/office/powerpoint/2010/main" val="3887941615"/>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30" name="Shape 30"/>
          <p:cNvSpPr>
            <a:spLocks noGrp="1"/>
          </p:cNvSpPr>
          <p:nvPr>
            <p:ph type="body" idx="1"/>
          </p:nvPr>
        </p:nvSpPr>
        <p:spPr>
          <a:xfrm>
            <a:off x="1190625" y="892969"/>
            <a:ext cx="9810750" cy="5072063"/>
          </a:xfrm>
          <a:prstGeom prst="rect">
            <a:avLst/>
          </a:prstGeom>
        </p:spPr>
        <p:txBody>
          <a:bodyPr/>
          <a:lstStyle>
            <a:lvl1pPr>
              <a:spcBef>
                <a:spcPts val="0"/>
              </a:spcBef>
            </a:lvl1pPr>
            <a:lvl2pPr>
              <a:spcBef>
                <a:spcPts val="0"/>
              </a:spcBef>
            </a:lvl2pPr>
            <a:lvl3pPr>
              <a:spcBef>
                <a:spcPts val="0"/>
              </a:spcBef>
            </a:lvl3pPr>
            <a:lvl4pPr>
              <a:spcBef>
                <a:spcPts val="0"/>
              </a:spcBef>
            </a:lvl4pPr>
            <a:lvl5pPr>
              <a:spcBef>
                <a:spcPts val="0"/>
              </a:spcBef>
            </a:lvl5pPr>
          </a:lstStyle>
          <a:p>
            <a:pPr lvl="0">
              <a:defRPr sz="1800"/>
            </a:pPr>
            <a:r>
              <a:rPr sz="2531"/>
              <a:t>Body Level One</a:t>
            </a:r>
          </a:p>
          <a:p>
            <a:pPr lvl="1">
              <a:defRPr sz="1800"/>
            </a:pPr>
            <a:r>
              <a:rPr sz="2531"/>
              <a:t>Body Level Two</a:t>
            </a:r>
          </a:p>
          <a:p>
            <a:pPr lvl="2">
              <a:defRPr sz="1800"/>
            </a:pPr>
            <a:r>
              <a:rPr sz="2531"/>
              <a:t>Body Level Three</a:t>
            </a:r>
          </a:p>
          <a:p>
            <a:pPr lvl="3">
              <a:defRPr sz="1800"/>
            </a:pPr>
            <a:r>
              <a:rPr sz="2531"/>
              <a:t>Body Level Four</a:t>
            </a:r>
          </a:p>
          <a:p>
            <a:pPr lvl="4">
              <a:defRPr sz="1800"/>
            </a:pPr>
            <a:r>
              <a:rPr sz="2531"/>
              <a:t>Body Level Five</a:t>
            </a:r>
          </a:p>
        </p:txBody>
      </p:sp>
    </p:spTree>
    <p:extLst>
      <p:ext uri="{BB962C8B-B14F-4D97-AF65-F5344CB8AC3E}">
        <p14:creationId xmlns:p14="http://schemas.microsoft.com/office/powerpoint/2010/main" val="127363297"/>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574494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Oval 9"/>
          <p:cNvSpPr/>
          <p:nvPr userDrawn="1"/>
        </p:nvSpPr>
        <p:spPr>
          <a:xfrm>
            <a:off x="0" y="0"/>
            <a:ext cx="1828800" cy="18288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230582" y="1459705"/>
            <a:ext cx="9684328"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solidFill>
                  <a:schemeClr val="tx1"/>
                </a:solidFill>
                <a:latin typeface="Orator Std" panose="020D0509020203030204" pitchFamily="49" charset="0"/>
              </a:defRPr>
            </a:lvl1pPr>
          </a:lstStyle>
          <a:p>
            <a:r>
              <a:rPr lang="en-US" smtClean="0"/>
              <a:t>2016-01-07</a:t>
            </a:r>
            <a:endParaRPr lang="en-US"/>
          </a:p>
        </p:txBody>
      </p:sp>
      <p:sp>
        <p:nvSpPr>
          <p:cNvPr id="5" name="Footer Placeholder 4"/>
          <p:cNvSpPr>
            <a:spLocks noGrp="1"/>
          </p:cNvSpPr>
          <p:nvPr>
            <p:ph type="ftr" sz="quarter" idx="11"/>
          </p:nvPr>
        </p:nvSpPr>
        <p:spPr/>
        <p:txBody>
          <a:bodyPr/>
          <a:lstStyle>
            <a:lvl1pPr>
              <a:defRPr>
                <a:solidFill>
                  <a:schemeClr val="tx1"/>
                </a:solidFill>
                <a:latin typeface="Orator Std" panose="020D0509020203030204" pitchFamily="49" charset="0"/>
              </a:defRPr>
            </a:lvl1pPr>
          </a:lstStyle>
          <a:p>
            <a:r>
              <a:rPr lang="en-US" smtClean="0"/>
              <a:t>VHEPA 2016 - Honolulu, HI</a:t>
            </a:r>
            <a:endParaRPr lang="en-US"/>
          </a:p>
        </p:txBody>
      </p:sp>
      <p:sp>
        <p:nvSpPr>
          <p:cNvPr id="6" name="Slide Number Placeholder 5"/>
          <p:cNvSpPr>
            <a:spLocks noGrp="1"/>
          </p:cNvSpPr>
          <p:nvPr>
            <p:ph type="sldNum" sz="quarter" idx="12"/>
          </p:nvPr>
        </p:nvSpPr>
        <p:spPr/>
        <p:txBody>
          <a:bodyPr/>
          <a:lstStyle>
            <a:lvl1pPr>
              <a:defRPr>
                <a:solidFill>
                  <a:schemeClr val="tx1"/>
                </a:solidFill>
                <a:latin typeface="Orator Std" panose="020D0509020203030204" pitchFamily="49" charset="0"/>
              </a:defRPr>
            </a:lvl1pPr>
          </a:lstStyle>
          <a:p>
            <a:fld id="{A06C4592-94FC-4A24-9C11-938348FC8AD6}" type="slidenum">
              <a:rPr lang="en-US" smtClean="0"/>
              <a:pPr/>
              <a:t>‹#›</a:t>
            </a:fld>
            <a:endParaRPr lang="en-US"/>
          </a:p>
        </p:txBody>
      </p:sp>
      <p:sp>
        <p:nvSpPr>
          <p:cNvPr id="7" name="Rectangle 6"/>
          <p:cNvSpPr/>
          <p:nvPr userDrawn="1"/>
        </p:nvSpPr>
        <p:spPr>
          <a:xfrm>
            <a:off x="0" y="0"/>
            <a:ext cx="12192000" cy="914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300" y="114300"/>
            <a:ext cx="1600200" cy="1600200"/>
          </a:xfrm>
          <a:prstGeom prst="rect">
            <a:avLst/>
          </a:prstGeom>
        </p:spPr>
      </p:pic>
      <p:sp>
        <p:nvSpPr>
          <p:cNvPr id="9" name="TextBox 8"/>
          <p:cNvSpPr txBox="1"/>
          <p:nvPr userDrawn="1"/>
        </p:nvSpPr>
        <p:spPr>
          <a:xfrm>
            <a:off x="1828800" y="189494"/>
            <a:ext cx="1828800" cy="535412"/>
          </a:xfrm>
          <a:prstGeom prst="rect">
            <a:avLst/>
          </a:prstGeom>
          <a:solidFill>
            <a:srgbClr val="C00000"/>
          </a:solidFill>
        </p:spPr>
        <p:txBody>
          <a:bodyPr wrap="none" lIns="0" tIns="0" rIns="0" bIns="0" rtlCol="0" anchor="ctr">
            <a:noAutofit/>
          </a:bodyPr>
          <a:lstStyle/>
          <a:p>
            <a:pPr algn="ctr"/>
            <a:r>
              <a:rPr lang="en-US" sz="1600" spc="200" dirty="0" smtClean="0">
                <a:solidFill>
                  <a:schemeClr val="bg1"/>
                </a:solidFill>
                <a:latin typeface="Perpetua Titling MT" panose="02020502060505020804" pitchFamily="18" charset="0"/>
              </a:rPr>
              <a:t>IceCube-Gen2</a:t>
            </a:r>
          </a:p>
          <a:p>
            <a:pPr algn="ctr"/>
            <a:r>
              <a:rPr lang="en-US" sz="1050" spc="200" dirty="0" smtClean="0">
                <a:solidFill>
                  <a:schemeClr val="bg1"/>
                </a:solidFill>
                <a:latin typeface="Perpetua Titling MT" panose="02020502060505020804" pitchFamily="18" charset="0"/>
              </a:rPr>
              <a:t>Collaboration</a:t>
            </a:r>
            <a:endParaRPr lang="en-US" sz="2400" spc="200" dirty="0">
              <a:solidFill>
                <a:schemeClr val="bg1"/>
              </a:solidFill>
              <a:latin typeface="Perpetua Titling MT" panose="02020502060505020804" pitchFamily="18" charset="0"/>
            </a:endParaRPr>
          </a:p>
        </p:txBody>
      </p:sp>
      <p:sp>
        <p:nvSpPr>
          <p:cNvPr id="2" name="Title 1"/>
          <p:cNvSpPr>
            <a:spLocks noGrp="1"/>
          </p:cNvSpPr>
          <p:nvPr>
            <p:ph type="title"/>
          </p:nvPr>
        </p:nvSpPr>
        <p:spPr>
          <a:xfrm>
            <a:off x="3771900" y="1"/>
            <a:ext cx="8420100" cy="914400"/>
          </a:xfrm>
        </p:spPr>
        <p:txBody>
          <a:bodyPr>
            <a:normAutofit/>
          </a:bodyPr>
          <a:lstStyle>
            <a:lvl1pPr>
              <a:defRPr sz="36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20634510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33" name="Shape 33"/>
          <p:cNvSpPr>
            <a:spLocks noGrp="1"/>
          </p:cNvSpPr>
          <p:nvPr>
            <p:ph type="title"/>
          </p:nvPr>
        </p:nvSpPr>
        <p:spPr>
          <a:prstGeom prst="rect">
            <a:avLst/>
          </a:prstGeom>
        </p:spPr>
        <p:txBody>
          <a:bodyPr/>
          <a:lstStyle/>
          <a:p>
            <a:pPr lvl="0">
              <a:defRPr sz="1800"/>
            </a:pPr>
            <a:r>
              <a:rPr sz="5906"/>
              <a:t>Title Text</a:t>
            </a:r>
          </a:p>
        </p:txBody>
      </p:sp>
    </p:spTree>
    <p:extLst>
      <p:ext uri="{BB962C8B-B14F-4D97-AF65-F5344CB8AC3E}">
        <p14:creationId xmlns:p14="http://schemas.microsoft.com/office/powerpoint/2010/main" val="3516962185"/>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5" name="Shape 35"/>
          <p:cNvSpPr>
            <a:spLocks noGrp="1"/>
          </p:cNvSpPr>
          <p:nvPr>
            <p:ph type="title"/>
          </p:nvPr>
        </p:nvSpPr>
        <p:spPr>
          <a:xfrm>
            <a:off x="1190625" y="2089547"/>
            <a:ext cx="9810750" cy="2678906"/>
          </a:xfrm>
          <a:prstGeom prst="rect">
            <a:avLst/>
          </a:prstGeom>
        </p:spPr>
        <p:txBody>
          <a:bodyPr/>
          <a:lstStyle/>
          <a:p>
            <a:pPr lvl="0">
              <a:defRPr sz="1800"/>
            </a:pPr>
            <a:r>
              <a:rPr sz="5906"/>
              <a:t>Title Text</a:t>
            </a:r>
          </a:p>
        </p:txBody>
      </p:sp>
    </p:spTree>
    <p:extLst>
      <p:ext uri="{BB962C8B-B14F-4D97-AF65-F5344CB8AC3E}">
        <p14:creationId xmlns:p14="http://schemas.microsoft.com/office/powerpoint/2010/main" val="2517408385"/>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37" name="Shape 37"/>
          <p:cNvSpPr>
            <a:spLocks noGrp="1"/>
          </p:cNvSpPr>
          <p:nvPr>
            <p:ph type="title"/>
          </p:nvPr>
        </p:nvSpPr>
        <p:spPr>
          <a:xfrm>
            <a:off x="1190625" y="5179219"/>
            <a:ext cx="9810750" cy="1196578"/>
          </a:xfrm>
          <a:prstGeom prst="rect">
            <a:avLst/>
          </a:prstGeom>
        </p:spPr>
        <p:txBody>
          <a:bodyPr/>
          <a:lstStyle>
            <a:lvl1pPr>
              <a:defRPr>
                <a:latin typeface="+mn-lt"/>
                <a:ea typeface="+mn-ea"/>
                <a:cs typeface="+mn-cs"/>
                <a:sym typeface="Gill Sans"/>
              </a:defRPr>
            </a:lvl1pPr>
          </a:lstStyle>
          <a:p>
            <a:pPr lvl="0">
              <a:defRPr sz="1800"/>
            </a:pPr>
            <a:r>
              <a:rPr sz="5906"/>
              <a:t>Title Text</a:t>
            </a:r>
          </a:p>
        </p:txBody>
      </p:sp>
    </p:spTree>
    <p:extLst>
      <p:ext uri="{BB962C8B-B14F-4D97-AF65-F5344CB8AC3E}">
        <p14:creationId xmlns:p14="http://schemas.microsoft.com/office/powerpoint/2010/main" val="3665762309"/>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Photo - Horizontal Reflection">
    <p:spTree>
      <p:nvGrpSpPr>
        <p:cNvPr id="1" name=""/>
        <p:cNvGrpSpPr/>
        <p:nvPr/>
      </p:nvGrpSpPr>
      <p:grpSpPr>
        <a:xfrm>
          <a:off x="0" y="0"/>
          <a:ext cx="0" cy="0"/>
          <a:chOff x="0" y="0"/>
          <a:chExt cx="0" cy="0"/>
        </a:xfrm>
      </p:grpSpPr>
      <p:sp>
        <p:nvSpPr>
          <p:cNvPr id="39" name="Shape 39"/>
          <p:cNvSpPr>
            <a:spLocks noGrp="1"/>
          </p:cNvSpPr>
          <p:nvPr>
            <p:ph type="title"/>
          </p:nvPr>
        </p:nvSpPr>
        <p:spPr>
          <a:xfrm>
            <a:off x="1190625" y="5179219"/>
            <a:ext cx="9810750" cy="1196578"/>
          </a:xfrm>
          <a:prstGeom prst="rect">
            <a:avLst/>
          </a:prstGeom>
        </p:spPr>
        <p:txBody>
          <a:bodyPr/>
          <a:lstStyle>
            <a:lvl1pPr>
              <a:defRPr>
                <a:latin typeface="+mn-lt"/>
                <a:ea typeface="+mn-ea"/>
                <a:cs typeface="+mn-cs"/>
                <a:sym typeface="Gill Sans"/>
              </a:defRPr>
            </a:lvl1pPr>
          </a:lstStyle>
          <a:p>
            <a:pPr lvl="0">
              <a:defRPr sz="1800"/>
            </a:pPr>
            <a:r>
              <a:rPr sz="5906"/>
              <a:t>Title Text</a:t>
            </a:r>
          </a:p>
        </p:txBody>
      </p:sp>
    </p:spTree>
    <p:extLst>
      <p:ext uri="{BB962C8B-B14F-4D97-AF65-F5344CB8AC3E}">
        <p14:creationId xmlns:p14="http://schemas.microsoft.com/office/powerpoint/2010/main" val="3274067879"/>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41" name="Shape 41"/>
          <p:cNvSpPr>
            <a:spLocks noGrp="1"/>
          </p:cNvSpPr>
          <p:nvPr>
            <p:ph type="title"/>
          </p:nvPr>
        </p:nvSpPr>
        <p:spPr>
          <a:xfrm>
            <a:off x="595312" y="991195"/>
            <a:ext cx="5500688" cy="2321719"/>
          </a:xfrm>
          <a:prstGeom prst="rect">
            <a:avLst/>
          </a:prstGeom>
        </p:spPr>
        <p:txBody>
          <a:bodyPr anchor="b"/>
          <a:lstStyle>
            <a:lvl1pPr>
              <a:defRPr sz="4922">
                <a:latin typeface="+mn-lt"/>
                <a:ea typeface="+mn-ea"/>
                <a:cs typeface="+mn-cs"/>
                <a:sym typeface="Gill Sans"/>
              </a:defRPr>
            </a:lvl1pPr>
          </a:lstStyle>
          <a:p>
            <a:pPr lvl="0">
              <a:defRPr sz="1800"/>
            </a:pPr>
            <a:r>
              <a:rPr sz="4922"/>
              <a:t>Title Text</a:t>
            </a:r>
          </a:p>
        </p:txBody>
      </p:sp>
      <p:sp>
        <p:nvSpPr>
          <p:cNvPr id="42" name="Shape 42"/>
          <p:cNvSpPr>
            <a:spLocks noGrp="1"/>
          </p:cNvSpPr>
          <p:nvPr>
            <p:ph type="body" idx="1"/>
          </p:nvPr>
        </p:nvSpPr>
        <p:spPr>
          <a:xfrm>
            <a:off x="595312" y="3366492"/>
            <a:ext cx="5500688" cy="2321719"/>
          </a:xfrm>
          <a:prstGeom prst="rect">
            <a:avLst/>
          </a:prstGeom>
        </p:spPr>
        <p:txBody>
          <a:bodyPr anchor="t"/>
          <a:lstStyle>
            <a:lvl1pPr marL="0" indent="0" algn="ctr">
              <a:spcBef>
                <a:spcPts val="0"/>
              </a:spcBef>
              <a:buSzTx/>
              <a:buNone/>
              <a:defRPr sz="2391">
                <a:latin typeface="+mn-lt"/>
                <a:ea typeface="+mn-ea"/>
                <a:cs typeface="+mn-cs"/>
                <a:sym typeface="Gill Sans"/>
              </a:defRPr>
            </a:lvl1pPr>
            <a:lvl2pPr marL="0" indent="0" algn="ctr">
              <a:spcBef>
                <a:spcPts val="0"/>
              </a:spcBef>
              <a:buSzTx/>
              <a:buNone/>
              <a:defRPr sz="2391">
                <a:latin typeface="+mn-lt"/>
                <a:ea typeface="+mn-ea"/>
                <a:cs typeface="+mn-cs"/>
                <a:sym typeface="Gill Sans"/>
              </a:defRPr>
            </a:lvl2pPr>
            <a:lvl3pPr marL="0" indent="0" algn="ctr">
              <a:spcBef>
                <a:spcPts val="0"/>
              </a:spcBef>
              <a:buSzTx/>
              <a:buNone/>
              <a:defRPr sz="2391">
                <a:latin typeface="+mn-lt"/>
                <a:ea typeface="+mn-ea"/>
                <a:cs typeface="+mn-cs"/>
                <a:sym typeface="Gill Sans"/>
              </a:defRPr>
            </a:lvl3pPr>
            <a:lvl4pPr marL="0" indent="0" algn="ctr">
              <a:spcBef>
                <a:spcPts val="0"/>
              </a:spcBef>
              <a:buSzTx/>
              <a:buNone/>
              <a:defRPr sz="2391">
                <a:latin typeface="+mn-lt"/>
                <a:ea typeface="+mn-ea"/>
                <a:cs typeface="+mn-cs"/>
                <a:sym typeface="Gill Sans"/>
              </a:defRPr>
            </a:lvl4pPr>
            <a:lvl5pPr marL="0" indent="0" algn="ctr">
              <a:spcBef>
                <a:spcPts val="0"/>
              </a:spcBef>
              <a:buSzTx/>
              <a:buNone/>
              <a:defRPr sz="2391">
                <a:latin typeface="+mn-lt"/>
                <a:ea typeface="+mn-ea"/>
                <a:cs typeface="+mn-cs"/>
                <a:sym typeface="Gill Sans"/>
              </a:defRPr>
            </a:lvl5pPr>
          </a:lstStyle>
          <a:p>
            <a:pPr lvl="0">
              <a:defRPr sz="1800"/>
            </a:pPr>
            <a:r>
              <a:rPr sz="2391"/>
              <a:t>Body Level One</a:t>
            </a:r>
          </a:p>
          <a:p>
            <a:pPr lvl="1">
              <a:defRPr sz="1800"/>
            </a:pPr>
            <a:r>
              <a:rPr sz="2391"/>
              <a:t>Body Level Two</a:t>
            </a:r>
          </a:p>
          <a:p>
            <a:pPr lvl="2">
              <a:defRPr sz="1800"/>
            </a:pPr>
            <a:r>
              <a:rPr sz="2391"/>
              <a:t>Body Level Three</a:t>
            </a:r>
          </a:p>
          <a:p>
            <a:pPr lvl="3">
              <a:defRPr sz="1800"/>
            </a:pPr>
            <a:r>
              <a:rPr sz="2391"/>
              <a:t>Body Level Four</a:t>
            </a:r>
          </a:p>
          <a:p>
            <a:pPr lvl="4">
              <a:defRPr sz="1800"/>
            </a:pPr>
            <a:r>
              <a:rPr sz="2391"/>
              <a:t>Body Level Five</a:t>
            </a:r>
          </a:p>
        </p:txBody>
      </p:sp>
    </p:spTree>
    <p:extLst>
      <p:ext uri="{BB962C8B-B14F-4D97-AF65-F5344CB8AC3E}">
        <p14:creationId xmlns:p14="http://schemas.microsoft.com/office/powerpoint/2010/main" val="1466647279"/>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Photo - Vertical Reflection">
    <p:spTree>
      <p:nvGrpSpPr>
        <p:cNvPr id="1" name=""/>
        <p:cNvGrpSpPr/>
        <p:nvPr/>
      </p:nvGrpSpPr>
      <p:grpSpPr>
        <a:xfrm>
          <a:off x="0" y="0"/>
          <a:ext cx="0" cy="0"/>
          <a:chOff x="0" y="0"/>
          <a:chExt cx="0" cy="0"/>
        </a:xfrm>
      </p:grpSpPr>
      <p:sp>
        <p:nvSpPr>
          <p:cNvPr id="44" name="Shape 44"/>
          <p:cNvSpPr>
            <a:spLocks noGrp="1"/>
          </p:cNvSpPr>
          <p:nvPr>
            <p:ph type="title"/>
          </p:nvPr>
        </p:nvSpPr>
        <p:spPr>
          <a:xfrm>
            <a:off x="595312" y="991195"/>
            <a:ext cx="5500688" cy="2321719"/>
          </a:xfrm>
          <a:prstGeom prst="rect">
            <a:avLst/>
          </a:prstGeom>
        </p:spPr>
        <p:txBody>
          <a:bodyPr anchor="b"/>
          <a:lstStyle>
            <a:lvl1pPr>
              <a:defRPr sz="4922">
                <a:latin typeface="+mn-lt"/>
                <a:ea typeface="+mn-ea"/>
                <a:cs typeface="+mn-cs"/>
                <a:sym typeface="Gill Sans"/>
              </a:defRPr>
            </a:lvl1pPr>
          </a:lstStyle>
          <a:p>
            <a:pPr lvl="0">
              <a:defRPr sz="1800"/>
            </a:pPr>
            <a:r>
              <a:rPr sz="4922"/>
              <a:t>Title Text</a:t>
            </a:r>
          </a:p>
        </p:txBody>
      </p:sp>
      <p:sp>
        <p:nvSpPr>
          <p:cNvPr id="45" name="Shape 45"/>
          <p:cNvSpPr>
            <a:spLocks noGrp="1"/>
          </p:cNvSpPr>
          <p:nvPr>
            <p:ph type="body" idx="1"/>
          </p:nvPr>
        </p:nvSpPr>
        <p:spPr>
          <a:xfrm>
            <a:off x="595312" y="3366492"/>
            <a:ext cx="5500688" cy="2321719"/>
          </a:xfrm>
          <a:prstGeom prst="rect">
            <a:avLst/>
          </a:prstGeom>
        </p:spPr>
        <p:txBody>
          <a:bodyPr anchor="t"/>
          <a:lstStyle>
            <a:lvl1pPr marL="0" indent="0" algn="ctr">
              <a:spcBef>
                <a:spcPts val="0"/>
              </a:spcBef>
              <a:buSzTx/>
              <a:buNone/>
              <a:defRPr sz="2391">
                <a:latin typeface="+mn-lt"/>
                <a:ea typeface="+mn-ea"/>
                <a:cs typeface="+mn-cs"/>
                <a:sym typeface="Gill Sans"/>
              </a:defRPr>
            </a:lvl1pPr>
            <a:lvl2pPr marL="0" indent="0" algn="ctr">
              <a:spcBef>
                <a:spcPts val="0"/>
              </a:spcBef>
              <a:buSzTx/>
              <a:buNone/>
              <a:defRPr sz="2391">
                <a:latin typeface="+mn-lt"/>
                <a:ea typeface="+mn-ea"/>
                <a:cs typeface="+mn-cs"/>
                <a:sym typeface="Gill Sans"/>
              </a:defRPr>
            </a:lvl2pPr>
            <a:lvl3pPr marL="0" indent="0" algn="ctr">
              <a:spcBef>
                <a:spcPts val="0"/>
              </a:spcBef>
              <a:buSzTx/>
              <a:buNone/>
              <a:defRPr sz="2391">
                <a:latin typeface="+mn-lt"/>
                <a:ea typeface="+mn-ea"/>
                <a:cs typeface="+mn-cs"/>
                <a:sym typeface="Gill Sans"/>
              </a:defRPr>
            </a:lvl3pPr>
            <a:lvl4pPr marL="0" indent="0" algn="ctr">
              <a:spcBef>
                <a:spcPts val="0"/>
              </a:spcBef>
              <a:buSzTx/>
              <a:buNone/>
              <a:defRPr sz="2391">
                <a:latin typeface="+mn-lt"/>
                <a:ea typeface="+mn-ea"/>
                <a:cs typeface="+mn-cs"/>
                <a:sym typeface="Gill Sans"/>
              </a:defRPr>
            </a:lvl4pPr>
            <a:lvl5pPr marL="0" indent="0" algn="ctr">
              <a:spcBef>
                <a:spcPts val="0"/>
              </a:spcBef>
              <a:buSzTx/>
              <a:buNone/>
              <a:defRPr sz="2391">
                <a:latin typeface="+mn-lt"/>
                <a:ea typeface="+mn-ea"/>
                <a:cs typeface="+mn-cs"/>
                <a:sym typeface="Gill Sans"/>
              </a:defRPr>
            </a:lvl5pPr>
          </a:lstStyle>
          <a:p>
            <a:pPr lvl="0">
              <a:defRPr sz="1800"/>
            </a:pPr>
            <a:r>
              <a:rPr sz="2391"/>
              <a:t>Body Level One</a:t>
            </a:r>
          </a:p>
          <a:p>
            <a:pPr lvl="1">
              <a:defRPr sz="1800"/>
            </a:pPr>
            <a:r>
              <a:rPr sz="2391"/>
              <a:t>Body Level Two</a:t>
            </a:r>
          </a:p>
          <a:p>
            <a:pPr lvl="2">
              <a:defRPr sz="1800"/>
            </a:pPr>
            <a:r>
              <a:rPr sz="2391"/>
              <a:t>Body Level Three</a:t>
            </a:r>
          </a:p>
          <a:p>
            <a:pPr lvl="3">
              <a:defRPr sz="1800"/>
            </a:pPr>
            <a:r>
              <a:rPr sz="2391"/>
              <a:t>Body Level Four</a:t>
            </a:r>
          </a:p>
          <a:p>
            <a:pPr lvl="4">
              <a:defRPr sz="1800"/>
            </a:pPr>
            <a:r>
              <a:rPr sz="2391"/>
              <a:t>Body Level Five</a:t>
            </a:r>
          </a:p>
        </p:txBody>
      </p:sp>
    </p:spTree>
    <p:extLst>
      <p:ext uri="{BB962C8B-B14F-4D97-AF65-F5344CB8AC3E}">
        <p14:creationId xmlns:p14="http://schemas.microsoft.com/office/powerpoint/2010/main" val="2467184211"/>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lvl1pPr>
              <a:defRPr>
                <a:latin typeface="+mn-lt"/>
                <a:ea typeface="+mn-ea"/>
                <a:cs typeface="+mn-cs"/>
                <a:sym typeface="Gill Sans"/>
              </a:defRPr>
            </a:lvl1pPr>
          </a:lstStyle>
          <a:p>
            <a:pPr lvl="0">
              <a:defRPr sz="1800"/>
            </a:pPr>
            <a:r>
              <a:rPr sz="5906"/>
              <a:t>Title Text</a:t>
            </a:r>
          </a:p>
        </p:txBody>
      </p:sp>
      <p:sp>
        <p:nvSpPr>
          <p:cNvPr id="48" name="Shape 48"/>
          <p:cNvSpPr>
            <a:spLocks noGrp="1"/>
          </p:cNvSpPr>
          <p:nvPr>
            <p:ph type="body" idx="1"/>
          </p:nvPr>
        </p:nvSpPr>
        <p:spPr>
          <a:xfrm>
            <a:off x="1190625" y="1946672"/>
            <a:ext cx="4726781" cy="4018359"/>
          </a:xfrm>
          <a:prstGeom prst="rect">
            <a:avLst/>
          </a:prstGeom>
        </p:spPr>
        <p:txBody>
          <a:bodyPr/>
          <a:lstStyle>
            <a:lvl1pPr marL="571002" indent="-347767">
              <a:spcBef>
                <a:spcPts val="2672"/>
              </a:spcBef>
              <a:defRPr sz="2250">
                <a:latin typeface="+mn-lt"/>
                <a:ea typeface="+mn-ea"/>
                <a:cs typeface="+mn-cs"/>
                <a:sym typeface="Gill Sans"/>
              </a:defRPr>
            </a:lvl1pPr>
            <a:lvl2pPr marL="347767" indent="-347767">
              <a:spcBef>
                <a:spcPts val="2672"/>
              </a:spcBef>
              <a:defRPr sz="2250">
                <a:latin typeface="+mn-lt"/>
                <a:ea typeface="+mn-ea"/>
                <a:cs typeface="+mn-cs"/>
                <a:sym typeface="Gill Sans"/>
              </a:defRPr>
            </a:lvl2pPr>
            <a:lvl3pPr marL="1196057" indent="-347767">
              <a:spcBef>
                <a:spcPts val="2672"/>
              </a:spcBef>
              <a:defRPr sz="2250">
                <a:latin typeface="+mn-lt"/>
                <a:ea typeface="+mn-ea"/>
                <a:cs typeface="+mn-cs"/>
                <a:sym typeface="Gill Sans"/>
              </a:defRPr>
            </a:lvl3pPr>
            <a:lvl4pPr marL="1508585" indent="-347767">
              <a:spcBef>
                <a:spcPts val="2672"/>
              </a:spcBef>
              <a:defRPr sz="2250">
                <a:latin typeface="+mn-lt"/>
                <a:ea typeface="+mn-ea"/>
                <a:cs typeface="+mn-cs"/>
                <a:sym typeface="Gill Sans"/>
              </a:defRPr>
            </a:lvl4pPr>
            <a:lvl5pPr marL="1821113" indent="-347767">
              <a:spcBef>
                <a:spcPts val="2672"/>
              </a:spcBef>
              <a:defRPr sz="2250">
                <a:latin typeface="+mn-lt"/>
                <a:ea typeface="+mn-ea"/>
                <a:cs typeface="+mn-cs"/>
                <a:sym typeface="Gill Sans"/>
              </a:defRPr>
            </a:lvl5pPr>
          </a:lstStyle>
          <a:p>
            <a:pPr lvl="0">
              <a:defRPr sz="1800"/>
            </a:pPr>
            <a:r>
              <a:rPr sz="2250"/>
              <a:t>Body Level One</a:t>
            </a:r>
          </a:p>
          <a:p>
            <a:pPr lvl="1">
              <a:defRPr sz="1800"/>
            </a:pPr>
            <a:r>
              <a:rPr sz="2250"/>
              <a:t>Body Level Two</a:t>
            </a:r>
          </a:p>
          <a:p>
            <a:pPr lvl="2">
              <a:defRPr sz="1800"/>
            </a:pPr>
            <a:r>
              <a:rPr sz="2250"/>
              <a:t>Body Level Three</a:t>
            </a:r>
          </a:p>
          <a:p>
            <a:pPr lvl="3">
              <a:defRPr sz="1800"/>
            </a:pPr>
            <a:r>
              <a:rPr sz="2250"/>
              <a:t>Body Level Four</a:t>
            </a:r>
          </a:p>
          <a:p>
            <a:pPr lvl="4">
              <a:defRPr sz="1800"/>
            </a:pPr>
            <a:r>
              <a:rPr sz="2250"/>
              <a:t>Body Level Five</a:t>
            </a:r>
          </a:p>
        </p:txBody>
      </p:sp>
    </p:spTree>
    <p:extLst>
      <p:ext uri="{BB962C8B-B14F-4D97-AF65-F5344CB8AC3E}">
        <p14:creationId xmlns:p14="http://schemas.microsoft.com/office/powerpoint/2010/main" val="170225314"/>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le &amp; Bullets - Left">
    <p:spTree>
      <p:nvGrpSpPr>
        <p:cNvPr id="1" name=""/>
        <p:cNvGrpSpPr/>
        <p:nvPr/>
      </p:nvGrpSpPr>
      <p:grpSpPr>
        <a:xfrm>
          <a:off x="0" y="0"/>
          <a:ext cx="0" cy="0"/>
          <a:chOff x="0" y="0"/>
          <a:chExt cx="0" cy="0"/>
        </a:xfrm>
      </p:grpSpPr>
      <p:sp>
        <p:nvSpPr>
          <p:cNvPr id="50" name="Shape 50"/>
          <p:cNvSpPr>
            <a:spLocks noGrp="1"/>
          </p:cNvSpPr>
          <p:nvPr>
            <p:ph type="title"/>
          </p:nvPr>
        </p:nvSpPr>
        <p:spPr>
          <a:prstGeom prst="rect">
            <a:avLst/>
          </a:prstGeom>
        </p:spPr>
        <p:txBody>
          <a:bodyPr/>
          <a:lstStyle>
            <a:lvl1pPr>
              <a:defRPr>
                <a:latin typeface="+mn-lt"/>
                <a:ea typeface="+mn-ea"/>
                <a:cs typeface="+mn-cs"/>
                <a:sym typeface="Gill Sans"/>
              </a:defRPr>
            </a:lvl1pPr>
          </a:lstStyle>
          <a:p>
            <a:pPr lvl="0">
              <a:defRPr sz="1800"/>
            </a:pPr>
            <a:r>
              <a:rPr sz="5906"/>
              <a:t>Title Text</a:t>
            </a:r>
          </a:p>
        </p:txBody>
      </p:sp>
      <p:sp>
        <p:nvSpPr>
          <p:cNvPr id="51" name="Shape 51"/>
          <p:cNvSpPr>
            <a:spLocks noGrp="1"/>
          </p:cNvSpPr>
          <p:nvPr>
            <p:ph type="body" idx="1"/>
          </p:nvPr>
        </p:nvSpPr>
        <p:spPr>
          <a:xfrm>
            <a:off x="1190625" y="1946672"/>
            <a:ext cx="4726781" cy="4018359"/>
          </a:xfrm>
          <a:prstGeom prst="rect">
            <a:avLst/>
          </a:prstGeom>
        </p:spPr>
        <p:txBody>
          <a:bodyPr/>
          <a:lstStyle>
            <a:lvl1pPr marL="571002" indent="-347767">
              <a:spcBef>
                <a:spcPts val="2672"/>
              </a:spcBef>
              <a:defRPr sz="2250">
                <a:latin typeface="+mn-lt"/>
                <a:ea typeface="+mn-ea"/>
                <a:cs typeface="+mn-cs"/>
                <a:sym typeface="Gill Sans"/>
              </a:defRPr>
            </a:lvl1pPr>
            <a:lvl2pPr marL="347767" indent="-347767">
              <a:spcBef>
                <a:spcPts val="2672"/>
              </a:spcBef>
              <a:defRPr sz="2250">
                <a:latin typeface="+mn-lt"/>
                <a:ea typeface="+mn-ea"/>
                <a:cs typeface="+mn-cs"/>
                <a:sym typeface="Gill Sans"/>
              </a:defRPr>
            </a:lvl2pPr>
            <a:lvl3pPr marL="1196057" indent="-347767">
              <a:spcBef>
                <a:spcPts val="2672"/>
              </a:spcBef>
              <a:defRPr sz="2250">
                <a:latin typeface="+mn-lt"/>
                <a:ea typeface="+mn-ea"/>
                <a:cs typeface="+mn-cs"/>
                <a:sym typeface="Gill Sans"/>
              </a:defRPr>
            </a:lvl3pPr>
            <a:lvl4pPr marL="1508585" indent="-347767">
              <a:spcBef>
                <a:spcPts val="2672"/>
              </a:spcBef>
              <a:defRPr sz="2250">
                <a:latin typeface="+mn-lt"/>
                <a:ea typeface="+mn-ea"/>
                <a:cs typeface="+mn-cs"/>
                <a:sym typeface="Gill Sans"/>
              </a:defRPr>
            </a:lvl4pPr>
            <a:lvl5pPr marL="1821113" indent="-347767">
              <a:spcBef>
                <a:spcPts val="2672"/>
              </a:spcBef>
              <a:defRPr sz="2250">
                <a:latin typeface="+mn-lt"/>
                <a:ea typeface="+mn-ea"/>
                <a:cs typeface="+mn-cs"/>
                <a:sym typeface="Gill Sans"/>
              </a:defRPr>
            </a:lvl5pPr>
          </a:lstStyle>
          <a:p>
            <a:pPr lvl="0">
              <a:defRPr sz="1800"/>
            </a:pPr>
            <a:r>
              <a:rPr sz="2250"/>
              <a:t>Body Level One</a:t>
            </a:r>
          </a:p>
          <a:p>
            <a:pPr lvl="1">
              <a:defRPr sz="1800"/>
            </a:pPr>
            <a:r>
              <a:rPr sz="2250"/>
              <a:t>Body Level Two</a:t>
            </a:r>
          </a:p>
          <a:p>
            <a:pPr lvl="2">
              <a:defRPr sz="1800"/>
            </a:pPr>
            <a:r>
              <a:rPr sz="2250"/>
              <a:t>Body Level Three</a:t>
            </a:r>
          </a:p>
          <a:p>
            <a:pPr lvl="3">
              <a:defRPr sz="1800"/>
            </a:pPr>
            <a:r>
              <a:rPr sz="2250"/>
              <a:t>Body Level Four</a:t>
            </a:r>
          </a:p>
          <a:p>
            <a:pPr lvl="4">
              <a:defRPr sz="1800"/>
            </a:pPr>
            <a:r>
              <a:rPr sz="2250"/>
              <a:t>Body Level Five</a:t>
            </a:r>
          </a:p>
        </p:txBody>
      </p:sp>
    </p:spTree>
    <p:extLst>
      <p:ext uri="{BB962C8B-B14F-4D97-AF65-F5344CB8AC3E}">
        <p14:creationId xmlns:p14="http://schemas.microsoft.com/office/powerpoint/2010/main" val="3868344872"/>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amp; Bullets - Right">
    <p:spTree>
      <p:nvGrpSpPr>
        <p:cNvPr id="1" name=""/>
        <p:cNvGrpSpPr/>
        <p:nvPr/>
      </p:nvGrpSpPr>
      <p:grpSpPr>
        <a:xfrm>
          <a:off x="0" y="0"/>
          <a:ext cx="0" cy="0"/>
          <a:chOff x="0" y="0"/>
          <a:chExt cx="0" cy="0"/>
        </a:xfrm>
      </p:grpSpPr>
      <p:sp>
        <p:nvSpPr>
          <p:cNvPr id="53" name="Shape 53"/>
          <p:cNvSpPr>
            <a:spLocks noGrp="1"/>
          </p:cNvSpPr>
          <p:nvPr>
            <p:ph type="title"/>
          </p:nvPr>
        </p:nvSpPr>
        <p:spPr>
          <a:prstGeom prst="rect">
            <a:avLst/>
          </a:prstGeom>
        </p:spPr>
        <p:txBody>
          <a:bodyPr/>
          <a:lstStyle>
            <a:lvl1pPr>
              <a:defRPr>
                <a:latin typeface="+mn-lt"/>
                <a:ea typeface="+mn-ea"/>
                <a:cs typeface="+mn-cs"/>
                <a:sym typeface="Gill Sans"/>
              </a:defRPr>
            </a:lvl1pPr>
          </a:lstStyle>
          <a:p>
            <a:pPr lvl="0">
              <a:defRPr sz="1800"/>
            </a:pPr>
            <a:r>
              <a:rPr sz="5906"/>
              <a:t>Title Text</a:t>
            </a:r>
          </a:p>
        </p:txBody>
      </p:sp>
      <p:sp>
        <p:nvSpPr>
          <p:cNvPr id="54" name="Shape 54"/>
          <p:cNvSpPr>
            <a:spLocks noGrp="1"/>
          </p:cNvSpPr>
          <p:nvPr>
            <p:ph type="body" idx="1"/>
          </p:nvPr>
        </p:nvSpPr>
        <p:spPr>
          <a:xfrm>
            <a:off x="7286625" y="1946672"/>
            <a:ext cx="3714750" cy="4018359"/>
          </a:xfrm>
          <a:prstGeom prst="rect">
            <a:avLst/>
          </a:prstGeom>
        </p:spPr>
        <p:txBody>
          <a:bodyPr/>
          <a:lstStyle>
            <a:lvl1pPr marL="571002" indent="-347767">
              <a:spcBef>
                <a:spcPts val="2672"/>
              </a:spcBef>
              <a:defRPr sz="2250">
                <a:latin typeface="+mn-lt"/>
                <a:ea typeface="+mn-ea"/>
                <a:cs typeface="+mn-cs"/>
                <a:sym typeface="Gill Sans"/>
              </a:defRPr>
            </a:lvl1pPr>
            <a:lvl2pPr marL="347767" indent="-347767">
              <a:spcBef>
                <a:spcPts val="2672"/>
              </a:spcBef>
              <a:defRPr sz="2250">
                <a:latin typeface="+mn-lt"/>
                <a:ea typeface="+mn-ea"/>
                <a:cs typeface="+mn-cs"/>
                <a:sym typeface="Gill Sans"/>
              </a:defRPr>
            </a:lvl2pPr>
            <a:lvl3pPr marL="1196057" indent="-347767">
              <a:spcBef>
                <a:spcPts val="2672"/>
              </a:spcBef>
              <a:defRPr sz="2250">
                <a:latin typeface="+mn-lt"/>
                <a:ea typeface="+mn-ea"/>
                <a:cs typeface="+mn-cs"/>
                <a:sym typeface="Gill Sans"/>
              </a:defRPr>
            </a:lvl3pPr>
            <a:lvl4pPr marL="1508585" indent="-347767">
              <a:spcBef>
                <a:spcPts val="2672"/>
              </a:spcBef>
              <a:defRPr sz="2250">
                <a:latin typeface="+mn-lt"/>
                <a:ea typeface="+mn-ea"/>
                <a:cs typeface="+mn-cs"/>
                <a:sym typeface="Gill Sans"/>
              </a:defRPr>
            </a:lvl4pPr>
            <a:lvl5pPr marL="1821113" indent="-347767">
              <a:spcBef>
                <a:spcPts val="2672"/>
              </a:spcBef>
              <a:defRPr sz="2250">
                <a:latin typeface="+mn-lt"/>
                <a:ea typeface="+mn-ea"/>
                <a:cs typeface="+mn-cs"/>
                <a:sym typeface="Gill Sans"/>
              </a:defRPr>
            </a:lvl5pPr>
          </a:lstStyle>
          <a:p>
            <a:pPr lvl="0">
              <a:defRPr sz="1800"/>
            </a:pPr>
            <a:r>
              <a:rPr sz="2250"/>
              <a:t>Body Level One</a:t>
            </a:r>
          </a:p>
          <a:p>
            <a:pPr lvl="1">
              <a:defRPr sz="1800"/>
            </a:pPr>
            <a:r>
              <a:rPr sz="2250"/>
              <a:t>Body Level Two</a:t>
            </a:r>
          </a:p>
          <a:p>
            <a:pPr lvl="2">
              <a:defRPr sz="1800"/>
            </a:pPr>
            <a:r>
              <a:rPr sz="2250"/>
              <a:t>Body Level Three</a:t>
            </a:r>
          </a:p>
          <a:p>
            <a:pPr lvl="3">
              <a:defRPr sz="1800"/>
            </a:pPr>
            <a:r>
              <a:rPr sz="2250"/>
              <a:t>Body Level Four</a:t>
            </a:r>
          </a:p>
          <a:p>
            <a:pPr lvl="4">
              <a:defRPr sz="1800"/>
            </a:pPr>
            <a:r>
              <a:rPr sz="2250"/>
              <a:t>Body Level Five</a:t>
            </a:r>
          </a:p>
        </p:txBody>
      </p:sp>
    </p:spTree>
    <p:extLst>
      <p:ext uri="{BB962C8B-B14F-4D97-AF65-F5344CB8AC3E}">
        <p14:creationId xmlns:p14="http://schemas.microsoft.com/office/powerpoint/2010/main" val="1792951014"/>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1_Title - Top">
    <p:spTree>
      <p:nvGrpSpPr>
        <p:cNvPr id="1" name=""/>
        <p:cNvGrpSpPr/>
        <p:nvPr/>
      </p:nvGrpSpPr>
      <p:grpSpPr>
        <a:xfrm>
          <a:off x="0" y="0"/>
          <a:ext cx="0" cy="0"/>
          <a:chOff x="0" y="0"/>
          <a:chExt cx="0" cy="0"/>
        </a:xfrm>
      </p:grpSpPr>
      <p:grpSp>
        <p:nvGrpSpPr>
          <p:cNvPr id="58" name="Group 58"/>
          <p:cNvGrpSpPr/>
          <p:nvPr/>
        </p:nvGrpSpPr>
        <p:grpSpPr>
          <a:xfrm>
            <a:off x="-46573" y="6551582"/>
            <a:ext cx="7191376" cy="389594"/>
            <a:chOff x="0" y="-124643"/>
            <a:chExt cx="7670800" cy="554088"/>
          </a:xfrm>
        </p:grpSpPr>
        <p:sp>
          <p:nvSpPr>
            <p:cNvPr id="56" name="Shape 56"/>
            <p:cNvSpPr/>
            <p:nvPr/>
          </p:nvSpPr>
          <p:spPr>
            <a:xfrm>
              <a:off x="0" y="13878"/>
              <a:ext cx="4229100" cy="27704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a:defRPr sz="1400">
                  <a:latin typeface="+mn-lt"/>
                  <a:ea typeface="+mn-ea"/>
                  <a:cs typeface="+mn-cs"/>
                  <a:sym typeface="Gill Sans"/>
                </a:defRPr>
              </a:lvl1pPr>
            </a:lstStyle>
            <a:p>
              <a:pPr defTabSz="410751">
                <a:defRPr sz="1800"/>
              </a:pPr>
              <a:r>
                <a:rPr sz="1266" kern="0">
                  <a:solidFill>
                    <a:sysClr val="windowText" lastClr="000000"/>
                  </a:solidFill>
                </a:rPr>
                <a:t>Markov Chain Reconstruction for Cascades in IceCube</a:t>
              </a:r>
            </a:p>
          </p:txBody>
        </p:sp>
        <p:sp>
          <p:nvSpPr>
            <p:cNvPr id="57" name="Shape 57"/>
            <p:cNvSpPr/>
            <p:nvPr/>
          </p:nvSpPr>
          <p:spPr>
            <a:xfrm>
              <a:off x="5435600" y="-124643"/>
              <a:ext cx="2235200" cy="55408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a:defRPr sz="1400">
                  <a:latin typeface="+mn-lt"/>
                  <a:ea typeface="+mn-ea"/>
                  <a:cs typeface="+mn-cs"/>
                  <a:sym typeface="Gill Sans"/>
                </a:defRPr>
              </a:lvl1pPr>
            </a:lstStyle>
            <a:p>
              <a:pPr defTabSz="410751">
                <a:defRPr sz="1800"/>
              </a:pPr>
              <a:r>
                <a:rPr sz="1266" kern="0">
                  <a:solidFill>
                    <a:sysClr val="windowText" lastClr="000000"/>
                  </a:solidFill>
                </a:rPr>
                <a:t>Jakob van Santen (HU Berlin)</a:t>
              </a:r>
            </a:p>
          </p:txBody>
        </p:sp>
      </p:grpSp>
      <p:sp>
        <p:nvSpPr>
          <p:cNvPr id="59" name="Shape 59"/>
          <p:cNvSpPr>
            <a:spLocks noGrp="1"/>
          </p:cNvSpPr>
          <p:nvPr>
            <p:ph type="title"/>
          </p:nvPr>
        </p:nvSpPr>
        <p:spPr>
          <a:prstGeom prst="rect">
            <a:avLst/>
          </a:prstGeom>
        </p:spPr>
        <p:txBody>
          <a:bodyPr/>
          <a:lstStyle>
            <a:lvl1pPr>
              <a:defRPr>
                <a:latin typeface="+mn-lt"/>
                <a:ea typeface="+mn-ea"/>
                <a:cs typeface="+mn-cs"/>
                <a:sym typeface="Gill Sans"/>
              </a:defRPr>
            </a:lvl1pPr>
          </a:lstStyle>
          <a:p>
            <a:pPr lvl="0">
              <a:defRPr sz="1800"/>
            </a:pPr>
            <a:r>
              <a:rPr sz="5906"/>
              <a:t>Title Text</a:t>
            </a:r>
          </a:p>
        </p:txBody>
      </p:sp>
    </p:spTree>
    <p:extLst>
      <p:ext uri="{BB962C8B-B14F-4D97-AF65-F5344CB8AC3E}">
        <p14:creationId xmlns:p14="http://schemas.microsoft.com/office/powerpoint/2010/main" val="719676827"/>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stretch>
            <a:fillRect/>
          </a:stretch>
        </p:blipFill>
        <p:spPr>
          <a:xfrm>
            <a:off x="-529" y="-12491"/>
            <a:ext cx="12193057" cy="6882981"/>
          </a:xfrm>
          <a:prstGeom prst="rect">
            <a:avLst/>
          </a:prstGeom>
        </p:spPr>
      </p:pic>
      <p:sp>
        <p:nvSpPr>
          <p:cNvPr id="3" name="Text Placeholder 2"/>
          <p:cNvSpPr>
            <a:spLocks noGrp="1"/>
          </p:cNvSpPr>
          <p:nvPr>
            <p:ph type="body" idx="1"/>
          </p:nvPr>
        </p:nvSpPr>
        <p:spPr>
          <a:xfrm>
            <a:off x="59912" y="590646"/>
            <a:ext cx="3486645" cy="4180137"/>
          </a:xfrm>
          <a:noFill/>
        </p:spPr>
        <p:txBody>
          <a:bodyPr/>
          <a:lstStyle>
            <a:lvl1pPr marL="0" indent="0">
              <a:buNone/>
              <a:defRPr sz="24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r>
              <a:rPr lang="en-US" smtClean="0"/>
              <a:t>2016-01-07</a:t>
            </a:r>
            <a:endParaRPr lang="en-US"/>
          </a:p>
        </p:txBody>
      </p:sp>
      <p:sp>
        <p:nvSpPr>
          <p:cNvPr id="5" name="Footer Placeholder 4"/>
          <p:cNvSpPr>
            <a:spLocks noGrp="1"/>
          </p:cNvSpPr>
          <p:nvPr>
            <p:ph type="ftr" sz="quarter" idx="11"/>
          </p:nvPr>
        </p:nvSpPr>
        <p:spPr/>
        <p:txBody>
          <a:bodyPr/>
          <a:lstStyle/>
          <a:p>
            <a:r>
              <a:rPr lang="en-US" smtClean="0"/>
              <a:t>VHEPA 2016 - Honolulu, HI</a:t>
            </a:r>
            <a:endParaRPr lang="en-US"/>
          </a:p>
        </p:txBody>
      </p:sp>
      <p:sp>
        <p:nvSpPr>
          <p:cNvPr id="6" name="Slide Number Placeholder 5"/>
          <p:cNvSpPr>
            <a:spLocks noGrp="1"/>
          </p:cNvSpPr>
          <p:nvPr>
            <p:ph type="sldNum" sz="quarter" idx="12"/>
          </p:nvPr>
        </p:nvSpPr>
        <p:spPr/>
        <p:txBody>
          <a:bodyPr/>
          <a:lstStyle/>
          <a:p>
            <a:fld id="{A06C4592-94FC-4A24-9C11-938348FC8AD6}" type="slidenum">
              <a:rPr lang="en-US" smtClean="0"/>
              <a:t>‹#›</a:t>
            </a:fld>
            <a:endParaRPr lang="en-US"/>
          </a:p>
        </p:txBody>
      </p:sp>
      <p:sp>
        <p:nvSpPr>
          <p:cNvPr id="7" name="Rectangle 6"/>
          <p:cNvSpPr/>
          <p:nvPr userDrawn="1"/>
        </p:nvSpPr>
        <p:spPr>
          <a:xfrm>
            <a:off x="-6350" y="5943600"/>
            <a:ext cx="12192000" cy="914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p>
        </p:txBody>
      </p:sp>
      <p:sp>
        <p:nvSpPr>
          <p:cNvPr id="8" name="Oval 7"/>
          <p:cNvSpPr/>
          <p:nvPr userDrawn="1"/>
        </p:nvSpPr>
        <p:spPr>
          <a:xfrm>
            <a:off x="-1609" y="5019270"/>
            <a:ext cx="1828800" cy="18288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691" y="5121275"/>
            <a:ext cx="1600200" cy="1600200"/>
          </a:xfrm>
          <a:prstGeom prst="rect">
            <a:avLst/>
          </a:prstGeom>
        </p:spPr>
      </p:pic>
      <p:sp>
        <p:nvSpPr>
          <p:cNvPr id="10" name="TextBox 9"/>
          <p:cNvSpPr txBox="1"/>
          <p:nvPr userDrawn="1"/>
        </p:nvSpPr>
        <p:spPr>
          <a:xfrm>
            <a:off x="1820636" y="6118180"/>
            <a:ext cx="1828800" cy="535412"/>
          </a:xfrm>
          <a:prstGeom prst="rect">
            <a:avLst/>
          </a:prstGeom>
          <a:solidFill>
            <a:srgbClr val="C00000"/>
          </a:solidFill>
        </p:spPr>
        <p:txBody>
          <a:bodyPr wrap="none" lIns="0" tIns="0" rIns="0" bIns="0" rtlCol="0" anchor="ctr">
            <a:noAutofit/>
          </a:bodyPr>
          <a:lstStyle/>
          <a:p>
            <a:pPr algn="ctr"/>
            <a:r>
              <a:rPr lang="en-US" sz="1600" spc="200" dirty="0" smtClean="0">
                <a:solidFill>
                  <a:schemeClr val="bg1"/>
                </a:solidFill>
                <a:latin typeface="Perpetua Titling MT" panose="02020502060505020804" pitchFamily="18" charset="0"/>
              </a:rPr>
              <a:t>IceCube-Gen2</a:t>
            </a:r>
          </a:p>
          <a:p>
            <a:pPr algn="ctr"/>
            <a:r>
              <a:rPr lang="en-US" sz="1050" spc="200" dirty="0" smtClean="0">
                <a:solidFill>
                  <a:schemeClr val="bg1"/>
                </a:solidFill>
                <a:latin typeface="Perpetua Titling MT" panose="02020502060505020804" pitchFamily="18" charset="0"/>
              </a:rPr>
              <a:t>Collaboration</a:t>
            </a:r>
            <a:endParaRPr lang="en-US" sz="2400" spc="200" dirty="0">
              <a:solidFill>
                <a:schemeClr val="bg1"/>
              </a:solidFill>
              <a:latin typeface="Perpetua Titling MT" panose="02020502060505020804" pitchFamily="18" charset="0"/>
            </a:endParaRPr>
          </a:p>
        </p:txBody>
      </p:sp>
      <p:sp>
        <p:nvSpPr>
          <p:cNvPr id="2" name="Title 1"/>
          <p:cNvSpPr>
            <a:spLocks noGrp="1"/>
          </p:cNvSpPr>
          <p:nvPr>
            <p:ph type="title"/>
          </p:nvPr>
        </p:nvSpPr>
        <p:spPr>
          <a:xfrm>
            <a:off x="3763736" y="5943601"/>
            <a:ext cx="8416092" cy="904470"/>
          </a:xfrm>
        </p:spPr>
        <p:txBody>
          <a:bodyPr anchor="ctr" anchorCtr="0">
            <a:normAutofit/>
          </a:bodyPr>
          <a:lstStyle>
            <a:lvl1pPr>
              <a:defRPr sz="36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034085287"/>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1_Top Title">
    <p:spTree>
      <p:nvGrpSpPr>
        <p:cNvPr id="1" name=""/>
        <p:cNvGrpSpPr/>
        <p:nvPr/>
      </p:nvGrpSpPr>
      <p:grpSpPr>
        <a:xfrm>
          <a:off x="0" y="0"/>
          <a:ext cx="0" cy="0"/>
          <a:chOff x="0" y="0"/>
          <a:chExt cx="0" cy="0"/>
        </a:xfrm>
      </p:grpSpPr>
      <p:sp>
        <p:nvSpPr>
          <p:cNvPr id="61" name="Shape 61"/>
          <p:cNvSpPr/>
          <p:nvPr/>
        </p:nvSpPr>
        <p:spPr>
          <a:xfrm>
            <a:off x="95250" y="839391"/>
            <a:ext cx="12001500" cy="89"/>
          </a:xfrm>
          <a:prstGeom prst="line">
            <a:avLst/>
          </a:prstGeom>
          <a:ln w="6350">
            <a:solidFill/>
            <a:miter lim="400000"/>
          </a:ln>
        </p:spPr>
        <p:txBody>
          <a:bodyPr lIns="0" tIns="0" rIns="0" bIns="0" anchor="ctr"/>
          <a:lstStyle/>
          <a:p>
            <a:pPr defTabSz="321457">
              <a:defRPr sz="1200">
                <a:latin typeface="Helvetica"/>
                <a:ea typeface="Helvetica"/>
                <a:cs typeface="Helvetica"/>
                <a:sym typeface="Helvetica"/>
              </a:defRPr>
            </a:pPr>
            <a:endParaRPr sz="844" kern="0">
              <a:solidFill>
                <a:sysClr val="windowText" lastClr="000000"/>
              </a:solidFill>
              <a:latin typeface="Helvetica"/>
              <a:ea typeface="Helvetica"/>
              <a:cs typeface="Helvetica"/>
              <a:sym typeface="Helvetica"/>
            </a:endParaRPr>
          </a:p>
        </p:txBody>
      </p:sp>
      <p:sp>
        <p:nvSpPr>
          <p:cNvPr id="62" name="Shape 62"/>
          <p:cNvSpPr>
            <a:spLocks noGrp="1"/>
          </p:cNvSpPr>
          <p:nvPr>
            <p:ph type="title"/>
          </p:nvPr>
        </p:nvSpPr>
        <p:spPr>
          <a:xfrm>
            <a:off x="95250" y="71438"/>
            <a:ext cx="12001500" cy="678656"/>
          </a:xfrm>
          <a:prstGeom prst="rect">
            <a:avLst/>
          </a:prstGeom>
        </p:spPr>
        <p:txBody>
          <a:bodyPr anchor="b"/>
          <a:lstStyle>
            <a:lvl1pPr algn="l">
              <a:defRPr sz="4500">
                <a:latin typeface="+mj-lt"/>
                <a:ea typeface="+mj-ea"/>
                <a:cs typeface="+mj-cs"/>
                <a:sym typeface="Helvetica Neue UltraLight"/>
              </a:defRPr>
            </a:lvl1pPr>
          </a:lstStyle>
          <a:p>
            <a:pPr lvl="0">
              <a:defRPr sz="1800"/>
            </a:pPr>
            <a:r>
              <a:rPr sz="4500"/>
              <a:t>Title Text</a:t>
            </a:r>
          </a:p>
        </p:txBody>
      </p:sp>
      <p:sp>
        <p:nvSpPr>
          <p:cNvPr id="63" name="Shape 63"/>
          <p:cNvSpPr>
            <a:spLocks noGrp="1"/>
          </p:cNvSpPr>
          <p:nvPr>
            <p:ph type="sldNum" sz="quarter" idx="2"/>
          </p:nvPr>
        </p:nvSpPr>
        <p:spPr>
          <a:xfrm>
            <a:off x="11824723" y="71438"/>
            <a:ext cx="198773" cy="194797"/>
          </a:xfrm>
          <a:prstGeom prst="rect">
            <a:avLst/>
          </a:prstGeom>
          <a:ln w="12700">
            <a:miter lim="400000"/>
          </a:ln>
        </p:spPr>
        <p:txBody>
          <a:bodyPr wrap="none" lIns="0" tIns="0" rIns="0" bIns="0">
            <a:spAutoFit/>
          </a:bodyPr>
          <a:lstStyle>
            <a:lvl1pPr algn="ctr">
              <a:defRPr sz="1266"/>
            </a:lvl1pPr>
          </a:lstStyle>
          <a:p>
            <a:pPr defTabSz="410751"/>
            <a:fld id="{86CB4B4D-7CA3-9044-876B-883B54F8677D}" type="slidenum">
              <a:rPr lang="en-US" kern="0" smtClean="0">
                <a:solidFill>
                  <a:sysClr val="windowText" lastClr="000000"/>
                </a:solidFill>
                <a:latin typeface="Helvetica Neue Light"/>
                <a:sym typeface="Helvetica Neue Light"/>
              </a:rPr>
              <a:pPr defTabSz="410751"/>
              <a:t>‹#›</a:t>
            </a:fld>
            <a:endParaRPr lang="en-US" kern="0">
              <a:solidFill>
                <a:sysClr val="windowText" lastClr="000000"/>
              </a:solidFill>
              <a:latin typeface="Helvetica Neue Light"/>
              <a:sym typeface="Helvetica Neue Light"/>
            </a:endParaRPr>
          </a:p>
        </p:txBody>
      </p:sp>
    </p:spTree>
    <p:extLst>
      <p:ext uri="{BB962C8B-B14F-4D97-AF65-F5344CB8AC3E}">
        <p14:creationId xmlns:p14="http://schemas.microsoft.com/office/powerpoint/2010/main" val="1659167299"/>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op Title copy">
    <p:spTree>
      <p:nvGrpSpPr>
        <p:cNvPr id="1" name=""/>
        <p:cNvGrpSpPr/>
        <p:nvPr/>
      </p:nvGrpSpPr>
      <p:grpSpPr>
        <a:xfrm>
          <a:off x="0" y="0"/>
          <a:ext cx="0" cy="0"/>
          <a:chOff x="0" y="0"/>
          <a:chExt cx="0" cy="0"/>
        </a:xfrm>
      </p:grpSpPr>
      <p:sp>
        <p:nvSpPr>
          <p:cNvPr id="65" name="Shape 65"/>
          <p:cNvSpPr/>
          <p:nvPr/>
        </p:nvSpPr>
        <p:spPr>
          <a:xfrm>
            <a:off x="95250" y="616149"/>
            <a:ext cx="12001500" cy="89"/>
          </a:xfrm>
          <a:prstGeom prst="line">
            <a:avLst/>
          </a:prstGeom>
          <a:ln w="6350">
            <a:solidFill/>
            <a:miter lim="400000"/>
          </a:ln>
        </p:spPr>
        <p:txBody>
          <a:bodyPr lIns="0" tIns="0" rIns="0" bIns="0" anchor="ctr"/>
          <a:lstStyle/>
          <a:p>
            <a:pPr defTabSz="321457">
              <a:defRPr sz="1200">
                <a:latin typeface="Helvetica"/>
                <a:ea typeface="Helvetica"/>
                <a:cs typeface="Helvetica"/>
                <a:sym typeface="Helvetica"/>
              </a:defRPr>
            </a:pPr>
            <a:endParaRPr sz="844" kern="0">
              <a:solidFill>
                <a:sysClr val="windowText" lastClr="000000"/>
              </a:solidFill>
              <a:latin typeface="Helvetica"/>
              <a:ea typeface="Helvetica"/>
              <a:cs typeface="Helvetica"/>
              <a:sym typeface="Helvetica"/>
            </a:endParaRPr>
          </a:p>
        </p:txBody>
      </p:sp>
      <p:sp>
        <p:nvSpPr>
          <p:cNvPr id="66" name="Shape 66"/>
          <p:cNvSpPr/>
          <p:nvPr/>
        </p:nvSpPr>
        <p:spPr>
          <a:xfrm>
            <a:off x="4250628" y="6640051"/>
            <a:ext cx="3686908" cy="194797"/>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lgn="ctr">
              <a:defRPr sz="1200"/>
            </a:lvl1pPr>
          </a:lstStyle>
          <a:p>
            <a:pPr defTabSz="410751">
              <a:defRPr sz="1800"/>
            </a:pPr>
            <a:r>
              <a:rPr sz="1266" kern="0">
                <a:solidFill>
                  <a:sysClr val="windowText" lastClr="000000"/>
                </a:solidFill>
                <a:latin typeface="Helvetica Neue Light"/>
                <a:sym typeface="Helvetica Neue Light"/>
              </a:rPr>
              <a:t>Jakob van Santen - Preliminary Exam - 2012-12-07</a:t>
            </a:r>
          </a:p>
        </p:txBody>
      </p:sp>
      <p:sp>
        <p:nvSpPr>
          <p:cNvPr id="67" name="Shape 67"/>
          <p:cNvSpPr>
            <a:spLocks noGrp="1"/>
          </p:cNvSpPr>
          <p:nvPr>
            <p:ph type="title"/>
          </p:nvPr>
        </p:nvSpPr>
        <p:spPr>
          <a:xfrm>
            <a:off x="95250" y="35719"/>
            <a:ext cx="12001500" cy="544711"/>
          </a:xfrm>
          <a:prstGeom prst="rect">
            <a:avLst/>
          </a:prstGeom>
        </p:spPr>
        <p:txBody>
          <a:bodyPr anchor="b"/>
          <a:lstStyle>
            <a:lvl1pPr algn="l">
              <a:defRPr sz="3375">
                <a:latin typeface="+mj-lt"/>
                <a:ea typeface="+mj-ea"/>
                <a:cs typeface="+mj-cs"/>
                <a:sym typeface="Helvetica Neue UltraLight"/>
              </a:defRPr>
            </a:lvl1pPr>
          </a:lstStyle>
          <a:p>
            <a:pPr lvl="0">
              <a:defRPr sz="1800"/>
            </a:pPr>
            <a:r>
              <a:rPr sz="3375"/>
              <a:t>Title Text</a:t>
            </a:r>
          </a:p>
        </p:txBody>
      </p:sp>
      <p:sp>
        <p:nvSpPr>
          <p:cNvPr id="68" name="Shape 68"/>
          <p:cNvSpPr>
            <a:spLocks noGrp="1"/>
          </p:cNvSpPr>
          <p:nvPr>
            <p:ph type="sldNum" sz="quarter" idx="2"/>
          </p:nvPr>
        </p:nvSpPr>
        <p:spPr>
          <a:xfrm>
            <a:off x="11824723" y="71438"/>
            <a:ext cx="198773" cy="194797"/>
          </a:xfrm>
          <a:prstGeom prst="rect">
            <a:avLst/>
          </a:prstGeom>
          <a:ln w="12700">
            <a:miter lim="400000"/>
          </a:ln>
        </p:spPr>
        <p:txBody>
          <a:bodyPr wrap="none" lIns="0" tIns="0" rIns="0" bIns="0">
            <a:spAutoFit/>
          </a:bodyPr>
          <a:lstStyle>
            <a:lvl1pPr algn="ctr">
              <a:defRPr sz="1266"/>
            </a:lvl1pPr>
          </a:lstStyle>
          <a:p>
            <a:pPr defTabSz="410751"/>
            <a:fld id="{86CB4B4D-7CA3-9044-876B-883B54F8677D}" type="slidenum">
              <a:rPr lang="en-US" kern="0" smtClean="0">
                <a:solidFill>
                  <a:sysClr val="windowText" lastClr="000000"/>
                </a:solidFill>
                <a:latin typeface="Helvetica Neue Light"/>
                <a:sym typeface="Helvetica Neue Light"/>
              </a:rPr>
              <a:pPr defTabSz="410751"/>
              <a:t>‹#›</a:t>
            </a:fld>
            <a:endParaRPr lang="en-US" kern="0">
              <a:solidFill>
                <a:sysClr val="windowText" lastClr="000000"/>
              </a:solidFill>
              <a:latin typeface="Helvetica Neue Light"/>
              <a:sym typeface="Helvetica Neue Light"/>
            </a:endParaRPr>
          </a:p>
        </p:txBody>
      </p:sp>
    </p:spTree>
    <p:extLst>
      <p:ext uri="{BB962C8B-B14F-4D97-AF65-F5344CB8AC3E}">
        <p14:creationId xmlns:p14="http://schemas.microsoft.com/office/powerpoint/2010/main" val="4073726435"/>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Top Title copy 1">
    <p:spTree>
      <p:nvGrpSpPr>
        <p:cNvPr id="1" name=""/>
        <p:cNvGrpSpPr/>
        <p:nvPr/>
      </p:nvGrpSpPr>
      <p:grpSpPr>
        <a:xfrm>
          <a:off x="0" y="0"/>
          <a:ext cx="0" cy="0"/>
          <a:chOff x="0" y="0"/>
          <a:chExt cx="0" cy="0"/>
        </a:xfrm>
      </p:grpSpPr>
      <p:sp>
        <p:nvSpPr>
          <p:cNvPr id="70" name="Shape 70"/>
          <p:cNvSpPr/>
          <p:nvPr/>
        </p:nvSpPr>
        <p:spPr>
          <a:xfrm>
            <a:off x="95250" y="616149"/>
            <a:ext cx="12001500" cy="89"/>
          </a:xfrm>
          <a:prstGeom prst="line">
            <a:avLst/>
          </a:prstGeom>
          <a:ln w="6350">
            <a:solidFill/>
            <a:miter lim="400000"/>
          </a:ln>
        </p:spPr>
        <p:txBody>
          <a:bodyPr lIns="0" tIns="0" rIns="0" bIns="0" anchor="ctr"/>
          <a:lstStyle/>
          <a:p>
            <a:pPr defTabSz="321457">
              <a:defRPr sz="1200">
                <a:latin typeface="Helvetica"/>
                <a:ea typeface="Helvetica"/>
                <a:cs typeface="Helvetica"/>
                <a:sym typeface="Helvetica"/>
              </a:defRPr>
            </a:pPr>
            <a:endParaRPr sz="844" kern="0">
              <a:solidFill>
                <a:sysClr val="windowText" lastClr="000000"/>
              </a:solidFill>
              <a:latin typeface="Helvetica"/>
              <a:ea typeface="Helvetica"/>
              <a:cs typeface="Helvetica"/>
              <a:sym typeface="Helvetica"/>
            </a:endParaRPr>
          </a:p>
        </p:txBody>
      </p:sp>
      <p:sp>
        <p:nvSpPr>
          <p:cNvPr id="71" name="Shape 71"/>
          <p:cNvSpPr/>
          <p:nvPr/>
        </p:nvSpPr>
        <p:spPr>
          <a:xfrm>
            <a:off x="4250628" y="6640051"/>
            <a:ext cx="3686908" cy="194797"/>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lgn="ctr">
              <a:defRPr sz="1200"/>
            </a:lvl1pPr>
          </a:lstStyle>
          <a:p>
            <a:pPr defTabSz="410751">
              <a:defRPr sz="1800"/>
            </a:pPr>
            <a:r>
              <a:rPr sz="1266" kern="0">
                <a:solidFill>
                  <a:sysClr val="windowText" lastClr="000000"/>
                </a:solidFill>
                <a:latin typeface="Helvetica Neue Light"/>
                <a:sym typeface="Helvetica Neue Light"/>
              </a:rPr>
              <a:t>Jakob van Santen - Preliminary Exam - 2012-12-07</a:t>
            </a:r>
          </a:p>
        </p:txBody>
      </p:sp>
      <p:sp>
        <p:nvSpPr>
          <p:cNvPr id="72" name="Shape 72"/>
          <p:cNvSpPr>
            <a:spLocks noGrp="1"/>
          </p:cNvSpPr>
          <p:nvPr>
            <p:ph type="title"/>
          </p:nvPr>
        </p:nvSpPr>
        <p:spPr>
          <a:xfrm>
            <a:off x="95250" y="35719"/>
            <a:ext cx="12001500" cy="544711"/>
          </a:xfrm>
          <a:prstGeom prst="rect">
            <a:avLst/>
          </a:prstGeom>
        </p:spPr>
        <p:txBody>
          <a:bodyPr anchor="b"/>
          <a:lstStyle>
            <a:lvl1pPr algn="l">
              <a:defRPr sz="3375">
                <a:latin typeface="+mj-lt"/>
                <a:ea typeface="+mj-ea"/>
                <a:cs typeface="+mj-cs"/>
                <a:sym typeface="Helvetica Neue UltraLight"/>
              </a:defRPr>
            </a:lvl1pPr>
          </a:lstStyle>
          <a:p>
            <a:pPr lvl="0">
              <a:defRPr sz="1800"/>
            </a:pPr>
            <a:r>
              <a:rPr sz="3375"/>
              <a:t>Title Text</a:t>
            </a:r>
          </a:p>
        </p:txBody>
      </p:sp>
      <p:sp>
        <p:nvSpPr>
          <p:cNvPr id="73" name="Shape 73"/>
          <p:cNvSpPr>
            <a:spLocks noGrp="1"/>
          </p:cNvSpPr>
          <p:nvPr>
            <p:ph type="sldNum" sz="quarter" idx="2"/>
          </p:nvPr>
        </p:nvSpPr>
        <p:spPr>
          <a:xfrm>
            <a:off x="11824723" y="71438"/>
            <a:ext cx="198773" cy="194797"/>
          </a:xfrm>
          <a:prstGeom prst="rect">
            <a:avLst/>
          </a:prstGeom>
          <a:ln w="12700">
            <a:miter lim="400000"/>
          </a:ln>
        </p:spPr>
        <p:txBody>
          <a:bodyPr wrap="none" lIns="0" tIns="0" rIns="0" bIns="0">
            <a:spAutoFit/>
          </a:bodyPr>
          <a:lstStyle>
            <a:lvl1pPr algn="ctr">
              <a:defRPr sz="1266"/>
            </a:lvl1pPr>
          </a:lstStyle>
          <a:p>
            <a:pPr defTabSz="410751"/>
            <a:fld id="{86CB4B4D-7CA3-9044-876B-883B54F8677D}" type="slidenum">
              <a:rPr lang="en-US" kern="0" smtClean="0">
                <a:solidFill>
                  <a:sysClr val="windowText" lastClr="000000"/>
                </a:solidFill>
                <a:latin typeface="Helvetica Neue Light"/>
                <a:sym typeface="Helvetica Neue Light"/>
              </a:rPr>
              <a:pPr defTabSz="410751"/>
              <a:t>‹#›</a:t>
            </a:fld>
            <a:endParaRPr lang="en-US" kern="0">
              <a:solidFill>
                <a:sysClr val="windowText" lastClr="000000"/>
              </a:solidFill>
              <a:latin typeface="Helvetica Neue Light"/>
              <a:sym typeface="Helvetica Neue Light"/>
            </a:endParaRPr>
          </a:p>
        </p:txBody>
      </p:sp>
    </p:spTree>
    <p:extLst>
      <p:ext uri="{BB962C8B-B14F-4D97-AF65-F5344CB8AC3E}">
        <p14:creationId xmlns:p14="http://schemas.microsoft.com/office/powerpoint/2010/main" val="2756459360"/>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1_Top Title copy">
    <p:spTree>
      <p:nvGrpSpPr>
        <p:cNvPr id="1" name=""/>
        <p:cNvGrpSpPr/>
        <p:nvPr/>
      </p:nvGrpSpPr>
      <p:grpSpPr>
        <a:xfrm>
          <a:off x="0" y="0"/>
          <a:ext cx="0" cy="0"/>
          <a:chOff x="0" y="0"/>
          <a:chExt cx="0" cy="0"/>
        </a:xfrm>
      </p:grpSpPr>
      <p:sp>
        <p:nvSpPr>
          <p:cNvPr id="75" name="Shape 75"/>
          <p:cNvSpPr/>
          <p:nvPr/>
        </p:nvSpPr>
        <p:spPr>
          <a:xfrm>
            <a:off x="95250" y="839391"/>
            <a:ext cx="12001500" cy="89"/>
          </a:xfrm>
          <a:prstGeom prst="line">
            <a:avLst/>
          </a:prstGeom>
          <a:ln w="6350">
            <a:solidFill/>
            <a:miter lim="400000"/>
          </a:ln>
        </p:spPr>
        <p:txBody>
          <a:bodyPr lIns="0" tIns="0" rIns="0" bIns="0" anchor="ctr"/>
          <a:lstStyle/>
          <a:p>
            <a:pPr defTabSz="321457">
              <a:defRPr sz="1200">
                <a:latin typeface="Helvetica"/>
                <a:ea typeface="Helvetica"/>
                <a:cs typeface="Helvetica"/>
                <a:sym typeface="Helvetica"/>
              </a:defRPr>
            </a:pPr>
            <a:endParaRPr sz="844" kern="0">
              <a:solidFill>
                <a:sysClr val="windowText" lastClr="000000"/>
              </a:solidFill>
              <a:latin typeface="Helvetica"/>
              <a:ea typeface="Helvetica"/>
              <a:cs typeface="Helvetica"/>
              <a:sym typeface="Helvetica"/>
            </a:endParaRPr>
          </a:p>
        </p:txBody>
      </p:sp>
      <p:sp>
        <p:nvSpPr>
          <p:cNvPr id="76" name="Shape 76"/>
          <p:cNvSpPr>
            <a:spLocks noGrp="1"/>
          </p:cNvSpPr>
          <p:nvPr>
            <p:ph type="title"/>
          </p:nvPr>
        </p:nvSpPr>
        <p:spPr>
          <a:xfrm>
            <a:off x="95250" y="71438"/>
            <a:ext cx="12001500" cy="678656"/>
          </a:xfrm>
          <a:prstGeom prst="rect">
            <a:avLst/>
          </a:prstGeom>
        </p:spPr>
        <p:txBody>
          <a:bodyPr anchor="b"/>
          <a:lstStyle>
            <a:lvl1pPr algn="l">
              <a:defRPr sz="4500">
                <a:latin typeface="+mj-lt"/>
                <a:ea typeface="+mj-ea"/>
                <a:cs typeface="+mj-cs"/>
                <a:sym typeface="Helvetica Neue UltraLight"/>
              </a:defRPr>
            </a:lvl1pPr>
          </a:lstStyle>
          <a:p>
            <a:pPr lvl="0">
              <a:defRPr sz="1800"/>
            </a:pPr>
            <a:r>
              <a:rPr sz="4500"/>
              <a:t>Title Text</a:t>
            </a:r>
          </a:p>
        </p:txBody>
      </p:sp>
      <p:sp>
        <p:nvSpPr>
          <p:cNvPr id="77" name="Shape 77"/>
          <p:cNvSpPr>
            <a:spLocks noGrp="1"/>
          </p:cNvSpPr>
          <p:nvPr>
            <p:ph type="sldNum" sz="quarter" idx="2"/>
          </p:nvPr>
        </p:nvSpPr>
        <p:spPr>
          <a:xfrm>
            <a:off x="11824723" y="71438"/>
            <a:ext cx="198773" cy="194797"/>
          </a:xfrm>
          <a:prstGeom prst="rect">
            <a:avLst/>
          </a:prstGeom>
          <a:ln w="12700">
            <a:miter lim="400000"/>
          </a:ln>
        </p:spPr>
        <p:txBody>
          <a:bodyPr wrap="none" lIns="0" tIns="0" rIns="0" bIns="0">
            <a:spAutoFit/>
          </a:bodyPr>
          <a:lstStyle>
            <a:lvl1pPr algn="ctr">
              <a:defRPr sz="1266"/>
            </a:lvl1pPr>
          </a:lstStyle>
          <a:p>
            <a:pPr defTabSz="410751"/>
            <a:fld id="{86CB4B4D-7CA3-9044-876B-883B54F8677D}" type="slidenum">
              <a:rPr lang="en-US" kern="0" smtClean="0">
                <a:solidFill>
                  <a:sysClr val="windowText" lastClr="000000"/>
                </a:solidFill>
                <a:latin typeface="Helvetica Neue Light"/>
                <a:sym typeface="Helvetica Neue Light"/>
              </a:rPr>
              <a:pPr defTabSz="410751"/>
              <a:t>‹#›</a:t>
            </a:fld>
            <a:endParaRPr lang="en-US" kern="0">
              <a:solidFill>
                <a:sysClr val="windowText" lastClr="000000"/>
              </a:solidFill>
              <a:latin typeface="Helvetica Neue Light"/>
              <a:sym typeface="Helvetica Neue Light"/>
            </a:endParaRPr>
          </a:p>
        </p:txBody>
      </p:sp>
    </p:spTree>
    <p:extLst>
      <p:ext uri="{BB962C8B-B14F-4D97-AF65-F5344CB8AC3E}">
        <p14:creationId xmlns:p14="http://schemas.microsoft.com/office/powerpoint/2010/main" val="2713091"/>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1_Top Title copy 1">
    <p:spTree>
      <p:nvGrpSpPr>
        <p:cNvPr id="1" name=""/>
        <p:cNvGrpSpPr/>
        <p:nvPr/>
      </p:nvGrpSpPr>
      <p:grpSpPr>
        <a:xfrm>
          <a:off x="0" y="0"/>
          <a:ext cx="0" cy="0"/>
          <a:chOff x="0" y="0"/>
          <a:chExt cx="0" cy="0"/>
        </a:xfrm>
      </p:grpSpPr>
      <p:sp>
        <p:nvSpPr>
          <p:cNvPr id="79" name="Shape 79"/>
          <p:cNvSpPr/>
          <p:nvPr/>
        </p:nvSpPr>
        <p:spPr>
          <a:xfrm>
            <a:off x="95250" y="839391"/>
            <a:ext cx="12001500" cy="89"/>
          </a:xfrm>
          <a:prstGeom prst="line">
            <a:avLst/>
          </a:prstGeom>
          <a:ln w="6350">
            <a:solidFill/>
            <a:miter lim="400000"/>
          </a:ln>
        </p:spPr>
        <p:txBody>
          <a:bodyPr lIns="0" tIns="0" rIns="0" bIns="0" anchor="ctr"/>
          <a:lstStyle/>
          <a:p>
            <a:pPr defTabSz="321457">
              <a:defRPr sz="1200">
                <a:latin typeface="Helvetica"/>
                <a:ea typeface="Helvetica"/>
                <a:cs typeface="Helvetica"/>
                <a:sym typeface="Helvetica"/>
              </a:defRPr>
            </a:pPr>
            <a:endParaRPr sz="844" kern="0">
              <a:solidFill>
                <a:sysClr val="windowText" lastClr="000000"/>
              </a:solidFill>
              <a:latin typeface="Helvetica"/>
              <a:ea typeface="Helvetica"/>
              <a:cs typeface="Helvetica"/>
              <a:sym typeface="Helvetica"/>
            </a:endParaRPr>
          </a:p>
        </p:txBody>
      </p:sp>
      <p:sp>
        <p:nvSpPr>
          <p:cNvPr id="80" name="Shape 80"/>
          <p:cNvSpPr>
            <a:spLocks noGrp="1"/>
          </p:cNvSpPr>
          <p:nvPr>
            <p:ph type="title"/>
          </p:nvPr>
        </p:nvSpPr>
        <p:spPr>
          <a:xfrm>
            <a:off x="95250" y="71438"/>
            <a:ext cx="12001500" cy="678656"/>
          </a:xfrm>
          <a:prstGeom prst="rect">
            <a:avLst/>
          </a:prstGeom>
        </p:spPr>
        <p:txBody>
          <a:bodyPr anchor="b"/>
          <a:lstStyle>
            <a:lvl1pPr algn="l">
              <a:defRPr sz="4500">
                <a:latin typeface="+mj-lt"/>
                <a:ea typeface="+mj-ea"/>
                <a:cs typeface="+mj-cs"/>
                <a:sym typeface="Helvetica Neue UltraLight"/>
              </a:defRPr>
            </a:lvl1pPr>
          </a:lstStyle>
          <a:p>
            <a:pPr lvl="0">
              <a:defRPr sz="1800"/>
            </a:pPr>
            <a:r>
              <a:rPr sz="4500"/>
              <a:t>Title Text</a:t>
            </a:r>
          </a:p>
        </p:txBody>
      </p:sp>
      <p:sp>
        <p:nvSpPr>
          <p:cNvPr id="81" name="Shape 81"/>
          <p:cNvSpPr>
            <a:spLocks noGrp="1"/>
          </p:cNvSpPr>
          <p:nvPr>
            <p:ph type="sldNum" sz="quarter" idx="2"/>
          </p:nvPr>
        </p:nvSpPr>
        <p:spPr>
          <a:xfrm>
            <a:off x="11824723" y="71438"/>
            <a:ext cx="198773" cy="194797"/>
          </a:xfrm>
          <a:prstGeom prst="rect">
            <a:avLst/>
          </a:prstGeom>
          <a:ln w="12700">
            <a:miter lim="400000"/>
          </a:ln>
        </p:spPr>
        <p:txBody>
          <a:bodyPr wrap="none" lIns="0" tIns="0" rIns="0" bIns="0">
            <a:spAutoFit/>
          </a:bodyPr>
          <a:lstStyle>
            <a:lvl1pPr algn="ctr">
              <a:defRPr sz="1266"/>
            </a:lvl1pPr>
          </a:lstStyle>
          <a:p>
            <a:pPr defTabSz="410751"/>
            <a:fld id="{86CB4B4D-7CA3-9044-876B-883B54F8677D}" type="slidenum">
              <a:rPr lang="en-US" kern="0" smtClean="0">
                <a:solidFill>
                  <a:sysClr val="windowText" lastClr="000000"/>
                </a:solidFill>
                <a:latin typeface="Helvetica Neue Light"/>
                <a:sym typeface="Helvetica Neue Light"/>
              </a:rPr>
              <a:pPr defTabSz="410751"/>
              <a:t>‹#›</a:t>
            </a:fld>
            <a:endParaRPr lang="en-US" kern="0">
              <a:solidFill>
                <a:sysClr val="windowText" lastClr="000000"/>
              </a:solidFill>
              <a:latin typeface="Helvetica Neue Light"/>
              <a:sym typeface="Helvetica Neue Light"/>
            </a:endParaRPr>
          </a:p>
        </p:txBody>
      </p:sp>
    </p:spTree>
    <p:extLst>
      <p:ext uri="{BB962C8B-B14F-4D97-AF65-F5344CB8AC3E}">
        <p14:creationId xmlns:p14="http://schemas.microsoft.com/office/powerpoint/2010/main" val="242855096"/>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214307"/>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op Title copy 2">
    <p:spTree>
      <p:nvGrpSpPr>
        <p:cNvPr id="1" name=""/>
        <p:cNvGrpSpPr/>
        <p:nvPr/>
      </p:nvGrpSpPr>
      <p:grpSpPr>
        <a:xfrm>
          <a:off x="0" y="0"/>
          <a:ext cx="0" cy="0"/>
          <a:chOff x="0" y="0"/>
          <a:chExt cx="0" cy="0"/>
        </a:xfrm>
      </p:grpSpPr>
      <p:sp>
        <p:nvSpPr>
          <p:cNvPr id="84" name="Shape 84"/>
          <p:cNvSpPr/>
          <p:nvPr/>
        </p:nvSpPr>
        <p:spPr>
          <a:xfrm>
            <a:off x="95250" y="660797"/>
            <a:ext cx="12001500" cy="89"/>
          </a:xfrm>
          <a:prstGeom prst="line">
            <a:avLst/>
          </a:prstGeom>
          <a:ln w="6350">
            <a:solidFill/>
            <a:miter lim="400000"/>
          </a:ln>
        </p:spPr>
        <p:txBody>
          <a:bodyPr lIns="0" tIns="0" rIns="0" bIns="0" anchor="ctr"/>
          <a:lstStyle/>
          <a:p>
            <a:pPr defTabSz="321457">
              <a:defRPr sz="1200">
                <a:latin typeface="Helvetica"/>
                <a:ea typeface="Helvetica"/>
                <a:cs typeface="Helvetica"/>
                <a:sym typeface="Helvetica"/>
              </a:defRPr>
            </a:pPr>
            <a:endParaRPr sz="844" kern="0">
              <a:solidFill>
                <a:sysClr val="windowText" lastClr="000000"/>
              </a:solidFill>
              <a:latin typeface="Helvetica"/>
              <a:ea typeface="Helvetica"/>
              <a:cs typeface="Helvetica"/>
              <a:sym typeface="Helvetica"/>
            </a:endParaRPr>
          </a:p>
        </p:txBody>
      </p:sp>
      <p:sp>
        <p:nvSpPr>
          <p:cNvPr id="85" name="Shape 85"/>
          <p:cNvSpPr/>
          <p:nvPr/>
        </p:nvSpPr>
        <p:spPr>
          <a:xfrm>
            <a:off x="3265596" y="6595402"/>
            <a:ext cx="5656998" cy="194797"/>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lgn="ctr">
              <a:defRPr sz="1200"/>
            </a:lvl1pPr>
          </a:lstStyle>
          <a:p>
            <a:pPr defTabSz="410751">
              <a:defRPr sz="1800"/>
            </a:pPr>
            <a:r>
              <a:rPr sz="1266" kern="0">
                <a:solidFill>
                  <a:sysClr val="windowText" lastClr="000000"/>
                </a:solidFill>
                <a:latin typeface="Helvetica Neue Light"/>
                <a:sym typeface="Helvetica Neue Light"/>
              </a:rPr>
              <a:t>Jakob van Santen - Contained cascade reconstruction - Aachen, October 2012</a:t>
            </a:r>
          </a:p>
        </p:txBody>
      </p:sp>
      <p:sp>
        <p:nvSpPr>
          <p:cNvPr id="86" name="Shape 86"/>
          <p:cNvSpPr>
            <a:spLocks noGrp="1"/>
          </p:cNvSpPr>
          <p:nvPr>
            <p:ph type="title"/>
          </p:nvPr>
        </p:nvSpPr>
        <p:spPr>
          <a:xfrm>
            <a:off x="95250" y="71438"/>
            <a:ext cx="12001500" cy="535781"/>
          </a:xfrm>
          <a:prstGeom prst="rect">
            <a:avLst/>
          </a:prstGeom>
        </p:spPr>
        <p:txBody>
          <a:bodyPr anchor="t"/>
          <a:lstStyle>
            <a:lvl1pPr algn="l">
              <a:defRPr sz="3375">
                <a:latin typeface="+mj-lt"/>
                <a:ea typeface="+mj-ea"/>
                <a:cs typeface="+mj-cs"/>
                <a:sym typeface="Helvetica Neue UltraLight"/>
              </a:defRPr>
            </a:lvl1pPr>
          </a:lstStyle>
          <a:p>
            <a:pPr lvl="0">
              <a:defRPr sz="1800"/>
            </a:pPr>
            <a:r>
              <a:rPr sz="3375"/>
              <a:t>Title Text</a:t>
            </a:r>
          </a:p>
        </p:txBody>
      </p:sp>
      <p:sp>
        <p:nvSpPr>
          <p:cNvPr id="87" name="Shape 87"/>
          <p:cNvSpPr>
            <a:spLocks noGrp="1"/>
          </p:cNvSpPr>
          <p:nvPr>
            <p:ph type="sldNum" sz="quarter" idx="2"/>
          </p:nvPr>
        </p:nvSpPr>
        <p:spPr>
          <a:xfrm>
            <a:off x="11824723" y="71438"/>
            <a:ext cx="198773" cy="194797"/>
          </a:xfrm>
          <a:prstGeom prst="rect">
            <a:avLst/>
          </a:prstGeom>
          <a:ln w="12700">
            <a:miter lim="400000"/>
          </a:ln>
        </p:spPr>
        <p:txBody>
          <a:bodyPr wrap="none" lIns="0" tIns="0" rIns="0" bIns="0">
            <a:spAutoFit/>
          </a:bodyPr>
          <a:lstStyle>
            <a:lvl1pPr algn="ctr">
              <a:defRPr sz="1266"/>
            </a:lvl1pPr>
          </a:lstStyle>
          <a:p>
            <a:pPr defTabSz="410751"/>
            <a:fld id="{86CB4B4D-7CA3-9044-876B-883B54F8677D}" type="slidenum">
              <a:rPr lang="en-US" kern="0" smtClean="0">
                <a:solidFill>
                  <a:sysClr val="windowText" lastClr="000000"/>
                </a:solidFill>
                <a:latin typeface="Helvetica Neue Light"/>
                <a:sym typeface="Helvetica Neue Light"/>
              </a:rPr>
              <a:pPr defTabSz="410751"/>
              <a:t>‹#›</a:t>
            </a:fld>
            <a:endParaRPr lang="en-US" kern="0">
              <a:solidFill>
                <a:sysClr val="windowText" lastClr="000000"/>
              </a:solidFill>
              <a:latin typeface="Helvetica Neue Light"/>
              <a:sym typeface="Helvetica Neue Light"/>
            </a:endParaRPr>
          </a:p>
        </p:txBody>
      </p:sp>
    </p:spTree>
    <p:extLst>
      <p:ext uri="{BB962C8B-B14F-4D97-AF65-F5344CB8AC3E}">
        <p14:creationId xmlns:p14="http://schemas.microsoft.com/office/powerpoint/2010/main" val="3667706191"/>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2_Top Title">
    <p:spTree>
      <p:nvGrpSpPr>
        <p:cNvPr id="1" name=""/>
        <p:cNvGrpSpPr/>
        <p:nvPr/>
      </p:nvGrpSpPr>
      <p:grpSpPr>
        <a:xfrm>
          <a:off x="0" y="0"/>
          <a:ext cx="0" cy="0"/>
          <a:chOff x="0" y="0"/>
          <a:chExt cx="0" cy="0"/>
        </a:xfrm>
      </p:grpSpPr>
      <p:sp>
        <p:nvSpPr>
          <p:cNvPr id="89" name="Shape 89"/>
          <p:cNvSpPr/>
          <p:nvPr/>
        </p:nvSpPr>
        <p:spPr>
          <a:xfrm>
            <a:off x="95250" y="651868"/>
            <a:ext cx="12001500" cy="89"/>
          </a:xfrm>
          <a:prstGeom prst="line">
            <a:avLst/>
          </a:prstGeom>
          <a:ln w="6350">
            <a:solidFill/>
            <a:miter lim="400000"/>
          </a:ln>
        </p:spPr>
        <p:txBody>
          <a:bodyPr lIns="0" tIns="0" rIns="0" bIns="0" anchor="ctr"/>
          <a:lstStyle/>
          <a:p>
            <a:pPr defTabSz="321457">
              <a:defRPr sz="1200">
                <a:latin typeface="Helvetica"/>
                <a:ea typeface="Helvetica"/>
                <a:cs typeface="Helvetica"/>
                <a:sym typeface="Helvetica"/>
              </a:defRPr>
            </a:pPr>
            <a:endParaRPr sz="844" kern="0">
              <a:solidFill>
                <a:sysClr val="windowText" lastClr="000000"/>
              </a:solidFill>
              <a:latin typeface="Helvetica"/>
              <a:ea typeface="Helvetica"/>
              <a:cs typeface="Helvetica"/>
              <a:sym typeface="Helvetica"/>
            </a:endParaRPr>
          </a:p>
        </p:txBody>
      </p:sp>
      <p:sp>
        <p:nvSpPr>
          <p:cNvPr id="90" name="Shape 90"/>
          <p:cNvSpPr/>
          <p:nvPr/>
        </p:nvSpPr>
        <p:spPr>
          <a:xfrm>
            <a:off x="4337976" y="6640051"/>
            <a:ext cx="3512180" cy="194797"/>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lgn="ctr">
              <a:defRPr sz="1300"/>
            </a:lvl1pPr>
          </a:lstStyle>
          <a:p>
            <a:pPr defTabSz="410751">
              <a:defRPr sz="1800"/>
            </a:pPr>
            <a:r>
              <a:rPr sz="1266" kern="0">
                <a:solidFill>
                  <a:sysClr val="windowText" lastClr="000000"/>
                </a:solidFill>
                <a:latin typeface="Helvetica Neue Light"/>
                <a:sym typeface="Helvetica Neue Light"/>
              </a:rPr>
              <a:t>Thesis defense - 2014-11-13 - Jakob van Santen</a:t>
            </a:r>
          </a:p>
        </p:txBody>
      </p:sp>
      <p:pic>
        <p:nvPicPr>
          <p:cNvPr id="91" name="IceCube_horizontal.png"/>
          <p:cNvPicPr/>
          <p:nvPr/>
        </p:nvPicPr>
        <p:blipFill>
          <a:blip r:embed="rId2">
            <a:extLst/>
          </a:blip>
          <a:stretch>
            <a:fillRect/>
          </a:stretch>
        </p:blipFill>
        <p:spPr>
          <a:xfrm>
            <a:off x="66083" y="6562901"/>
            <a:ext cx="1309688" cy="259380"/>
          </a:xfrm>
          <a:prstGeom prst="rect">
            <a:avLst/>
          </a:prstGeom>
          <a:ln w="12700">
            <a:miter lim="400000"/>
          </a:ln>
        </p:spPr>
      </p:pic>
      <p:pic>
        <p:nvPicPr>
          <p:cNvPr id="92" name="University-Wisconsin-text-logo.png"/>
          <p:cNvPicPr/>
          <p:nvPr/>
        </p:nvPicPr>
        <p:blipFill>
          <a:blip r:embed="rId3">
            <a:extLst/>
          </a:blip>
          <a:stretch>
            <a:fillRect/>
          </a:stretch>
        </p:blipFill>
        <p:spPr>
          <a:xfrm>
            <a:off x="10906125" y="6460552"/>
            <a:ext cx="1226344" cy="388519"/>
          </a:xfrm>
          <a:prstGeom prst="rect">
            <a:avLst/>
          </a:prstGeom>
          <a:ln w="12700">
            <a:miter lim="400000"/>
          </a:ln>
        </p:spPr>
      </p:pic>
      <p:sp>
        <p:nvSpPr>
          <p:cNvPr id="93" name="Shape 93"/>
          <p:cNvSpPr>
            <a:spLocks noGrp="1"/>
          </p:cNvSpPr>
          <p:nvPr>
            <p:ph type="title"/>
          </p:nvPr>
        </p:nvSpPr>
        <p:spPr>
          <a:xfrm>
            <a:off x="95250" y="71437"/>
            <a:ext cx="12001500" cy="580430"/>
          </a:xfrm>
          <a:prstGeom prst="rect">
            <a:avLst/>
          </a:prstGeom>
        </p:spPr>
        <p:txBody>
          <a:bodyPr anchor="t"/>
          <a:lstStyle>
            <a:lvl1pPr algn="l">
              <a:defRPr sz="3375">
                <a:latin typeface="+mj-lt"/>
                <a:ea typeface="+mj-ea"/>
                <a:cs typeface="+mj-cs"/>
                <a:sym typeface="Helvetica Neue UltraLight"/>
              </a:defRPr>
            </a:lvl1pPr>
          </a:lstStyle>
          <a:p>
            <a:pPr lvl="0">
              <a:defRPr sz="1800"/>
            </a:pPr>
            <a:r>
              <a:rPr sz="3375"/>
              <a:t>Title Text</a:t>
            </a:r>
          </a:p>
        </p:txBody>
      </p:sp>
      <p:sp>
        <p:nvSpPr>
          <p:cNvPr id="94" name="Shape 94"/>
          <p:cNvSpPr>
            <a:spLocks noGrp="1"/>
          </p:cNvSpPr>
          <p:nvPr>
            <p:ph type="sldNum" sz="quarter" idx="2"/>
          </p:nvPr>
        </p:nvSpPr>
        <p:spPr>
          <a:xfrm>
            <a:off x="11824723" y="71438"/>
            <a:ext cx="198773" cy="194797"/>
          </a:xfrm>
          <a:prstGeom prst="rect">
            <a:avLst/>
          </a:prstGeom>
          <a:ln w="12700">
            <a:miter lim="400000"/>
          </a:ln>
        </p:spPr>
        <p:txBody>
          <a:bodyPr wrap="none" lIns="0" tIns="0" rIns="0" bIns="0">
            <a:spAutoFit/>
          </a:bodyPr>
          <a:lstStyle>
            <a:lvl1pPr algn="ctr">
              <a:defRPr sz="1266"/>
            </a:lvl1pPr>
          </a:lstStyle>
          <a:p>
            <a:pPr defTabSz="410751"/>
            <a:fld id="{86CB4B4D-7CA3-9044-876B-883B54F8677D}" type="slidenum">
              <a:rPr lang="en-US" kern="0" smtClean="0">
                <a:solidFill>
                  <a:sysClr val="windowText" lastClr="000000"/>
                </a:solidFill>
                <a:latin typeface="Helvetica Neue Light"/>
                <a:sym typeface="Helvetica Neue Light"/>
              </a:rPr>
              <a:pPr defTabSz="410751"/>
              <a:t>‹#›</a:t>
            </a:fld>
            <a:endParaRPr lang="en-US" kern="0">
              <a:solidFill>
                <a:sysClr val="windowText" lastClr="000000"/>
              </a:solidFill>
              <a:latin typeface="Helvetica Neue Light"/>
              <a:sym typeface="Helvetica Neue Light"/>
            </a:endParaRPr>
          </a:p>
        </p:txBody>
      </p:sp>
    </p:spTree>
    <p:extLst>
      <p:ext uri="{BB962C8B-B14F-4D97-AF65-F5344CB8AC3E}">
        <p14:creationId xmlns:p14="http://schemas.microsoft.com/office/powerpoint/2010/main" val="174572887"/>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3_Top Title">
    <p:spTree>
      <p:nvGrpSpPr>
        <p:cNvPr id="1" name=""/>
        <p:cNvGrpSpPr/>
        <p:nvPr/>
      </p:nvGrpSpPr>
      <p:grpSpPr>
        <a:xfrm>
          <a:off x="0" y="0"/>
          <a:ext cx="0" cy="0"/>
          <a:chOff x="0" y="0"/>
          <a:chExt cx="0" cy="0"/>
        </a:xfrm>
      </p:grpSpPr>
      <p:sp>
        <p:nvSpPr>
          <p:cNvPr id="96" name="Shape 96"/>
          <p:cNvSpPr/>
          <p:nvPr/>
        </p:nvSpPr>
        <p:spPr>
          <a:xfrm>
            <a:off x="95250" y="660797"/>
            <a:ext cx="12001500" cy="89"/>
          </a:xfrm>
          <a:prstGeom prst="line">
            <a:avLst/>
          </a:prstGeom>
          <a:ln w="6350">
            <a:solidFill/>
            <a:miter lim="400000"/>
          </a:ln>
        </p:spPr>
        <p:txBody>
          <a:bodyPr lIns="0" tIns="0" rIns="0" bIns="0" anchor="ctr"/>
          <a:lstStyle/>
          <a:p>
            <a:pPr defTabSz="321457">
              <a:defRPr sz="1200">
                <a:latin typeface="Helvetica"/>
                <a:ea typeface="Helvetica"/>
                <a:cs typeface="Helvetica"/>
                <a:sym typeface="Helvetica"/>
              </a:defRPr>
            </a:pPr>
            <a:endParaRPr sz="844" kern="0">
              <a:solidFill>
                <a:sysClr val="windowText" lastClr="000000"/>
              </a:solidFill>
              <a:latin typeface="Helvetica"/>
              <a:ea typeface="Helvetica"/>
              <a:cs typeface="Helvetica"/>
              <a:sym typeface="Helvetica"/>
            </a:endParaRPr>
          </a:p>
        </p:txBody>
      </p:sp>
      <p:sp>
        <p:nvSpPr>
          <p:cNvPr id="97" name="Shape 97"/>
          <p:cNvSpPr/>
          <p:nvPr/>
        </p:nvSpPr>
        <p:spPr>
          <a:xfrm>
            <a:off x="3792974" y="6595402"/>
            <a:ext cx="4602222" cy="194797"/>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lgn="ctr">
              <a:defRPr sz="1200"/>
            </a:lvl1pPr>
          </a:lstStyle>
          <a:p>
            <a:pPr defTabSz="410751">
              <a:defRPr sz="1800"/>
            </a:pPr>
            <a:r>
              <a:rPr sz="1266" kern="0">
                <a:solidFill>
                  <a:sysClr val="windowText" lastClr="000000"/>
                </a:solidFill>
                <a:latin typeface="Helvetica Neue Light"/>
                <a:sym typeface="Helvetica Neue Light"/>
              </a:rPr>
              <a:t>Jakob van Santen - Ice model sampling - Aachen, October 2012</a:t>
            </a:r>
          </a:p>
        </p:txBody>
      </p:sp>
      <p:sp>
        <p:nvSpPr>
          <p:cNvPr id="98" name="Shape 98"/>
          <p:cNvSpPr>
            <a:spLocks noGrp="1"/>
          </p:cNvSpPr>
          <p:nvPr>
            <p:ph type="title"/>
          </p:nvPr>
        </p:nvSpPr>
        <p:spPr>
          <a:xfrm>
            <a:off x="95250" y="71438"/>
            <a:ext cx="12001500" cy="535781"/>
          </a:xfrm>
          <a:prstGeom prst="rect">
            <a:avLst/>
          </a:prstGeom>
        </p:spPr>
        <p:txBody>
          <a:bodyPr anchor="t"/>
          <a:lstStyle>
            <a:lvl1pPr algn="l">
              <a:defRPr sz="3375">
                <a:latin typeface="+mj-lt"/>
                <a:ea typeface="+mj-ea"/>
                <a:cs typeface="+mj-cs"/>
                <a:sym typeface="Helvetica Neue UltraLight"/>
              </a:defRPr>
            </a:lvl1pPr>
          </a:lstStyle>
          <a:p>
            <a:pPr lvl="0">
              <a:defRPr sz="1800"/>
            </a:pPr>
            <a:r>
              <a:rPr sz="3375"/>
              <a:t>Title Text</a:t>
            </a:r>
          </a:p>
        </p:txBody>
      </p:sp>
      <p:sp>
        <p:nvSpPr>
          <p:cNvPr id="99" name="Shape 99"/>
          <p:cNvSpPr>
            <a:spLocks noGrp="1"/>
          </p:cNvSpPr>
          <p:nvPr>
            <p:ph type="sldNum" sz="quarter" idx="2"/>
          </p:nvPr>
        </p:nvSpPr>
        <p:spPr>
          <a:xfrm>
            <a:off x="11824723" y="71438"/>
            <a:ext cx="198773" cy="194797"/>
          </a:xfrm>
          <a:prstGeom prst="rect">
            <a:avLst/>
          </a:prstGeom>
          <a:ln w="12700">
            <a:miter lim="400000"/>
          </a:ln>
        </p:spPr>
        <p:txBody>
          <a:bodyPr wrap="none" lIns="0" tIns="0" rIns="0" bIns="0">
            <a:spAutoFit/>
          </a:bodyPr>
          <a:lstStyle>
            <a:lvl1pPr algn="ctr">
              <a:defRPr sz="1266"/>
            </a:lvl1pPr>
          </a:lstStyle>
          <a:p>
            <a:pPr defTabSz="410751"/>
            <a:fld id="{86CB4B4D-7CA3-9044-876B-883B54F8677D}" type="slidenum">
              <a:rPr lang="en-US" kern="0" smtClean="0">
                <a:solidFill>
                  <a:sysClr val="windowText" lastClr="000000"/>
                </a:solidFill>
                <a:latin typeface="Helvetica Neue Light"/>
                <a:sym typeface="Helvetica Neue Light"/>
              </a:rPr>
              <a:pPr defTabSz="410751"/>
              <a:t>‹#›</a:t>
            </a:fld>
            <a:endParaRPr lang="en-US" kern="0">
              <a:solidFill>
                <a:sysClr val="windowText" lastClr="000000"/>
              </a:solidFill>
              <a:latin typeface="Helvetica Neue Light"/>
              <a:sym typeface="Helvetica Neue Light"/>
            </a:endParaRPr>
          </a:p>
        </p:txBody>
      </p:sp>
    </p:spTree>
    <p:extLst>
      <p:ext uri="{BB962C8B-B14F-4D97-AF65-F5344CB8AC3E}">
        <p14:creationId xmlns:p14="http://schemas.microsoft.com/office/powerpoint/2010/main" val="3522959821"/>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2_Blank">
    <p:spTree>
      <p:nvGrpSpPr>
        <p:cNvPr id="1" name=""/>
        <p:cNvGrpSpPr/>
        <p:nvPr/>
      </p:nvGrpSpPr>
      <p:grpSpPr>
        <a:xfrm>
          <a:off x="0" y="0"/>
          <a:ext cx="0" cy="0"/>
          <a:chOff x="0" y="0"/>
          <a:chExt cx="0" cy="0"/>
        </a:xfrm>
      </p:grpSpPr>
      <p:sp>
        <p:nvSpPr>
          <p:cNvPr id="101" name="Shape 101"/>
          <p:cNvSpPr>
            <a:spLocks noGrp="1"/>
          </p:cNvSpPr>
          <p:nvPr>
            <p:ph type="sldNum" sz="quarter" idx="2"/>
          </p:nvPr>
        </p:nvSpPr>
        <p:spPr>
          <a:xfrm>
            <a:off x="11910061" y="6616899"/>
            <a:ext cx="290037" cy="237101"/>
          </a:xfrm>
          <a:prstGeom prst="rect">
            <a:avLst/>
          </a:prstGeom>
          <a:ln w="12700">
            <a:miter lim="400000"/>
          </a:ln>
        </p:spPr>
        <p:txBody>
          <a:bodyPr wrap="none" lIns="0" tIns="0" rIns="0" bIns="0">
            <a:normAutofit/>
          </a:bodyPr>
          <a:lstStyle>
            <a:lvl1pPr algn="ctr">
              <a:defRPr sz="1125">
                <a:solidFill>
                  <a:srgbClr val="606060"/>
                </a:solidFill>
                <a:latin typeface="Helvetica Neue Bold Condensed"/>
                <a:ea typeface="Helvetica Neue Bold Condensed"/>
                <a:cs typeface="Helvetica Neue Bold Condensed"/>
                <a:sym typeface="Helvetica Neue Bold Condensed"/>
              </a:defRPr>
            </a:lvl1pPr>
          </a:lstStyle>
          <a:p>
            <a:pPr defTabSz="410751"/>
            <a:fld id="{86CB4B4D-7CA3-9044-876B-883B54F8677D}" type="slidenum">
              <a:rPr lang="en-US" kern="0" smtClean="0"/>
              <a:pPr defTabSz="410751"/>
              <a:t>‹#›</a:t>
            </a:fld>
            <a:endParaRPr lang="en-US" kern="0"/>
          </a:p>
        </p:txBody>
      </p:sp>
    </p:spTree>
    <p:extLst>
      <p:ext uri="{BB962C8B-B14F-4D97-AF65-F5344CB8AC3E}">
        <p14:creationId xmlns:p14="http://schemas.microsoft.com/office/powerpoint/2010/main" val="3482512694"/>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2016-01-07</a:t>
            </a:r>
            <a:endParaRPr lang="en-US"/>
          </a:p>
        </p:txBody>
      </p:sp>
      <p:sp>
        <p:nvSpPr>
          <p:cNvPr id="6" name="Footer Placeholder 5"/>
          <p:cNvSpPr>
            <a:spLocks noGrp="1"/>
          </p:cNvSpPr>
          <p:nvPr>
            <p:ph type="ftr" sz="quarter" idx="11"/>
          </p:nvPr>
        </p:nvSpPr>
        <p:spPr/>
        <p:txBody>
          <a:bodyPr/>
          <a:lstStyle/>
          <a:p>
            <a:r>
              <a:rPr lang="en-US" smtClean="0"/>
              <a:t>VHEPA 2016 - Honolulu, HI</a:t>
            </a:r>
            <a:endParaRPr lang="en-US"/>
          </a:p>
        </p:txBody>
      </p:sp>
      <p:sp>
        <p:nvSpPr>
          <p:cNvPr id="7" name="Slide Number Placeholder 6"/>
          <p:cNvSpPr>
            <a:spLocks noGrp="1"/>
          </p:cNvSpPr>
          <p:nvPr>
            <p:ph type="sldNum" sz="quarter" idx="12"/>
          </p:nvPr>
        </p:nvSpPr>
        <p:spPr/>
        <p:txBody>
          <a:bodyPr/>
          <a:lstStyle/>
          <a:p>
            <a:fld id="{A06C4592-94FC-4A24-9C11-938348FC8AD6}" type="slidenum">
              <a:rPr lang="en-US" smtClean="0"/>
              <a:t>‹#›</a:t>
            </a:fld>
            <a:endParaRPr lang="en-US"/>
          </a:p>
        </p:txBody>
      </p:sp>
    </p:spTree>
    <p:extLst>
      <p:ext uri="{BB962C8B-B14F-4D97-AF65-F5344CB8AC3E}">
        <p14:creationId xmlns:p14="http://schemas.microsoft.com/office/powerpoint/2010/main" val="78079547"/>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1190625" y="1151930"/>
            <a:ext cx="9810750" cy="2321719"/>
          </a:xfrm>
          <a:prstGeom prst="rect">
            <a:avLst/>
          </a:prstGeom>
        </p:spPr>
        <p:txBody>
          <a:bodyPr anchor="b"/>
          <a:lstStyle/>
          <a:p>
            <a:pPr lvl="0">
              <a:defRPr sz="1800"/>
            </a:pPr>
            <a:r>
              <a:rPr sz="5906"/>
              <a:t>Title Text</a:t>
            </a:r>
          </a:p>
        </p:txBody>
      </p:sp>
      <p:sp>
        <p:nvSpPr>
          <p:cNvPr id="6" name="Shape 6"/>
          <p:cNvSpPr>
            <a:spLocks noGrp="1"/>
          </p:cNvSpPr>
          <p:nvPr>
            <p:ph type="body" idx="1"/>
          </p:nvPr>
        </p:nvSpPr>
        <p:spPr>
          <a:xfrm>
            <a:off x="1190625" y="3536156"/>
            <a:ext cx="9810750" cy="794742"/>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lvl="0">
              <a:defRPr sz="1800"/>
            </a:pPr>
            <a:r>
              <a:rPr sz="2531"/>
              <a:t>Body Level One</a:t>
            </a:r>
          </a:p>
          <a:p>
            <a:pPr lvl="1">
              <a:defRPr sz="1800"/>
            </a:pPr>
            <a:r>
              <a:rPr sz="2531"/>
              <a:t>Body Level Two</a:t>
            </a:r>
          </a:p>
          <a:p>
            <a:pPr lvl="2">
              <a:defRPr sz="1800"/>
            </a:pPr>
            <a:r>
              <a:rPr sz="2531"/>
              <a:t>Body Level Three</a:t>
            </a:r>
          </a:p>
          <a:p>
            <a:pPr lvl="3">
              <a:defRPr sz="1800"/>
            </a:pPr>
            <a:r>
              <a:rPr sz="2531"/>
              <a:t>Body Level Four</a:t>
            </a:r>
          </a:p>
          <a:p>
            <a:pPr lvl="4">
              <a:defRPr sz="1800"/>
            </a:pPr>
            <a:r>
              <a:rPr sz="2531"/>
              <a:t>Body Level Five</a:t>
            </a:r>
          </a:p>
        </p:txBody>
      </p:sp>
    </p:spTree>
    <p:extLst>
      <p:ext uri="{BB962C8B-B14F-4D97-AF65-F5344CB8AC3E}">
        <p14:creationId xmlns:p14="http://schemas.microsoft.com/office/powerpoint/2010/main" val="55863737"/>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Top Title">
    <p:spTree>
      <p:nvGrpSpPr>
        <p:cNvPr id="1" name=""/>
        <p:cNvGrpSpPr/>
        <p:nvPr/>
      </p:nvGrpSpPr>
      <p:grpSpPr>
        <a:xfrm>
          <a:off x="0" y="0"/>
          <a:ext cx="0" cy="0"/>
          <a:chOff x="0" y="0"/>
          <a:chExt cx="0" cy="0"/>
        </a:xfrm>
      </p:grpSpPr>
      <p:sp>
        <p:nvSpPr>
          <p:cNvPr id="8" name="Shape 8"/>
          <p:cNvSpPr/>
          <p:nvPr/>
        </p:nvSpPr>
        <p:spPr>
          <a:xfrm>
            <a:off x="95250" y="651868"/>
            <a:ext cx="12001500" cy="89"/>
          </a:xfrm>
          <a:prstGeom prst="line">
            <a:avLst/>
          </a:prstGeom>
          <a:ln w="6350">
            <a:solidFill/>
            <a:miter lim="400000"/>
          </a:ln>
        </p:spPr>
        <p:txBody>
          <a:bodyPr lIns="0" tIns="0" rIns="0" bIns="0" anchor="ctr"/>
          <a:lstStyle/>
          <a:p>
            <a:pPr defTabSz="321457">
              <a:defRPr sz="1200">
                <a:latin typeface="Helvetica"/>
                <a:ea typeface="Helvetica"/>
                <a:cs typeface="Helvetica"/>
                <a:sym typeface="Helvetica"/>
              </a:defRPr>
            </a:pPr>
            <a:endParaRPr sz="844" kern="0">
              <a:solidFill>
                <a:sysClr val="windowText" lastClr="000000"/>
              </a:solidFill>
              <a:latin typeface="Helvetica"/>
              <a:ea typeface="Helvetica"/>
              <a:cs typeface="Helvetica"/>
              <a:sym typeface="Helvetica"/>
            </a:endParaRPr>
          </a:p>
        </p:txBody>
      </p:sp>
      <p:pic>
        <p:nvPicPr>
          <p:cNvPr id="9" name="IceCube_horizontal.png"/>
          <p:cNvPicPr/>
          <p:nvPr/>
        </p:nvPicPr>
        <p:blipFill>
          <a:blip r:embed="rId2">
            <a:extLst/>
          </a:blip>
          <a:stretch>
            <a:fillRect/>
          </a:stretch>
        </p:blipFill>
        <p:spPr>
          <a:xfrm>
            <a:off x="66083" y="6562901"/>
            <a:ext cx="1309688" cy="259380"/>
          </a:xfrm>
          <a:prstGeom prst="rect">
            <a:avLst/>
          </a:prstGeom>
          <a:ln w="12700">
            <a:miter lim="400000"/>
          </a:ln>
        </p:spPr>
      </p:pic>
      <p:sp>
        <p:nvSpPr>
          <p:cNvPr id="10" name="Shape 10"/>
          <p:cNvSpPr>
            <a:spLocks noGrp="1"/>
          </p:cNvSpPr>
          <p:nvPr>
            <p:ph type="title"/>
          </p:nvPr>
        </p:nvSpPr>
        <p:spPr>
          <a:xfrm>
            <a:off x="95250" y="71437"/>
            <a:ext cx="12001500" cy="580430"/>
          </a:xfrm>
          <a:prstGeom prst="rect">
            <a:avLst/>
          </a:prstGeom>
        </p:spPr>
        <p:txBody>
          <a:bodyPr anchor="t"/>
          <a:lstStyle>
            <a:lvl1pPr algn="l">
              <a:defRPr sz="3375">
                <a:latin typeface="+mj-lt"/>
                <a:ea typeface="+mj-ea"/>
                <a:cs typeface="+mj-cs"/>
                <a:sym typeface="Helvetica Neue UltraLight"/>
              </a:defRPr>
            </a:lvl1pPr>
          </a:lstStyle>
          <a:p>
            <a:pPr lvl="0">
              <a:defRPr sz="1800"/>
            </a:pPr>
            <a:r>
              <a:rPr sz="3375"/>
              <a:t>Title Text</a:t>
            </a:r>
          </a:p>
        </p:txBody>
      </p:sp>
      <p:sp>
        <p:nvSpPr>
          <p:cNvPr id="11" name="Shape 11"/>
          <p:cNvSpPr>
            <a:spLocks noGrp="1"/>
          </p:cNvSpPr>
          <p:nvPr>
            <p:ph type="sldNum" sz="quarter" idx="2"/>
          </p:nvPr>
        </p:nvSpPr>
        <p:spPr>
          <a:xfrm>
            <a:off x="11824723" y="71438"/>
            <a:ext cx="198773" cy="194797"/>
          </a:xfrm>
          <a:prstGeom prst="rect">
            <a:avLst/>
          </a:prstGeom>
          <a:ln w="12700">
            <a:miter lim="400000"/>
          </a:ln>
        </p:spPr>
        <p:txBody>
          <a:bodyPr wrap="none" lIns="0" tIns="0" rIns="0" bIns="0">
            <a:spAutoFit/>
          </a:bodyPr>
          <a:lstStyle>
            <a:lvl1pPr algn="ctr">
              <a:defRPr sz="1266"/>
            </a:lvl1pPr>
          </a:lstStyle>
          <a:p>
            <a:pPr defTabSz="410751"/>
            <a:fld id="{86CB4B4D-7CA3-9044-876B-883B54F8677D}" type="slidenum">
              <a:rPr lang="en-US" kern="0" smtClean="0">
                <a:solidFill>
                  <a:sysClr val="windowText" lastClr="000000"/>
                </a:solidFill>
                <a:latin typeface="Helvetica Neue Light"/>
                <a:sym typeface="Helvetica Neue Light"/>
              </a:rPr>
              <a:pPr defTabSz="410751"/>
              <a:t>‹#›</a:t>
            </a:fld>
            <a:endParaRPr lang="en-US" kern="0">
              <a:solidFill>
                <a:sysClr val="windowText" lastClr="000000"/>
              </a:solidFill>
              <a:latin typeface="Helvetica Neue Light"/>
              <a:sym typeface="Helvetica Neue Light"/>
            </a:endParaRPr>
          </a:p>
        </p:txBody>
      </p:sp>
      <p:pic>
        <p:nvPicPr>
          <p:cNvPr id="12" name="DESY_Logo.eps.pdf"/>
          <p:cNvPicPr/>
          <p:nvPr/>
        </p:nvPicPr>
        <p:blipFill>
          <a:blip r:embed="rId3">
            <a:extLst/>
          </a:blip>
          <a:stretch>
            <a:fillRect/>
          </a:stretch>
        </p:blipFill>
        <p:spPr>
          <a:xfrm>
            <a:off x="11702958" y="6506904"/>
            <a:ext cx="506362" cy="371374"/>
          </a:xfrm>
          <a:prstGeom prst="rect">
            <a:avLst/>
          </a:prstGeom>
          <a:ln w="12700">
            <a:miter lim="400000"/>
          </a:ln>
        </p:spPr>
      </p:pic>
      <p:sp>
        <p:nvSpPr>
          <p:cNvPr id="13" name="Shape 13"/>
          <p:cNvSpPr/>
          <p:nvPr/>
        </p:nvSpPr>
        <p:spPr>
          <a:xfrm>
            <a:off x="4400825" y="6595193"/>
            <a:ext cx="3390352" cy="194797"/>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lgn="ctr">
              <a:defRPr sz="1200"/>
            </a:lvl1pPr>
          </a:lstStyle>
          <a:p>
            <a:pPr defTabSz="410751">
              <a:defRPr sz="1800"/>
            </a:pPr>
            <a:r>
              <a:rPr sz="1266" kern="0">
                <a:solidFill>
                  <a:sysClr val="windowText" lastClr="000000"/>
                </a:solidFill>
                <a:latin typeface="Helvetica Neue Light"/>
                <a:sym typeface="Helvetica Neue Light"/>
              </a:rPr>
              <a:t>Jakob van Santen - HESE event reconstruction</a:t>
            </a:r>
          </a:p>
        </p:txBody>
      </p:sp>
    </p:spTree>
    <p:extLst>
      <p:ext uri="{BB962C8B-B14F-4D97-AF65-F5344CB8AC3E}">
        <p14:creationId xmlns:p14="http://schemas.microsoft.com/office/powerpoint/2010/main" val="1408314295"/>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Top Title - slate">
    <p:bg>
      <p:bgPr>
        <a:solidFill>
          <a:srgbClr val="363636"/>
        </a:solidFill>
        <a:effectLst/>
      </p:bgPr>
    </p:bg>
    <p:spTree>
      <p:nvGrpSpPr>
        <p:cNvPr id="1" name=""/>
        <p:cNvGrpSpPr/>
        <p:nvPr/>
      </p:nvGrpSpPr>
      <p:grpSpPr>
        <a:xfrm>
          <a:off x="0" y="0"/>
          <a:ext cx="0" cy="0"/>
          <a:chOff x="0" y="0"/>
          <a:chExt cx="0" cy="0"/>
        </a:xfrm>
      </p:grpSpPr>
      <p:sp>
        <p:nvSpPr>
          <p:cNvPr id="15" name="Shape 15"/>
          <p:cNvSpPr/>
          <p:nvPr/>
        </p:nvSpPr>
        <p:spPr>
          <a:xfrm>
            <a:off x="95250" y="651868"/>
            <a:ext cx="12001500" cy="89"/>
          </a:xfrm>
          <a:prstGeom prst="line">
            <a:avLst/>
          </a:prstGeom>
          <a:ln w="6350">
            <a:solidFill>
              <a:srgbClr val="FFFFFF"/>
            </a:solidFill>
            <a:miter lim="400000"/>
          </a:ln>
        </p:spPr>
        <p:txBody>
          <a:bodyPr lIns="0" tIns="0" rIns="0" bIns="0" anchor="ctr"/>
          <a:lstStyle/>
          <a:p>
            <a:pPr defTabSz="321457">
              <a:defRPr sz="1200">
                <a:latin typeface="Helvetica"/>
                <a:ea typeface="Helvetica"/>
                <a:cs typeface="Helvetica"/>
                <a:sym typeface="Helvetica"/>
              </a:defRPr>
            </a:pPr>
            <a:endParaRPr sz="844" kern="0">
              <a:solidFill>
                <a:sysClr val="windowText" lastClr="000000"/>
              </a:solidFill>
              <a:latin typeface="Helvetica"/>
              <a:ea typeface="Helvetica"/>
              <a:cs typeface="Helvetica"/>
              <a:sym typeface="Helvetica"/>
            </a:endParaRPr>
          </a:p>
        </p:txBody>
      </p:sp>
      <p:sp>
        <p:nvSpPr>
          <p:cNvPr id="16" name="Shape 16"/>
          <p:cNvSpPr>
            <a:spLocks noGrp="1"/>
          </p:cNvSpPr>
          <p:nvPr>
            <p:ph type="title"/>
          </p:nvPr>
        </p:nvSpPr>
        <p:spPr>
          <a:xfrm>
            <a:off x="95250" y="71437"/>
            <a:ext cx="12001500" cy="580430"/>
          </a:xfrm>
          <a:prstGeom prst="rect">
            <a:avLst/>
          </a:prstGeom>
        </p:spPr>
        <p:txBody>
          <a:bodyPr anchor="t"/>
          <a:lstStyle>
            <a:lvl1pPr algn="l">
              <a:defRPr sz="3375">
                <a:solidFill>
                  <a:srgbClr val="FFFFFF"/>
                </a:solidFill>
                <a:latin typeface="+mj-lt"/>
                <a:ea typeface="+mj-ea"/>
                <a:cs typeface="+mj-cs"/>
                <a:sym typeface="Helvetica Neue UltraLight"/>
              </a:defRPr>
            </a:lvl1pPr>
          </a:lstStyle>
          <a:p>
            <a:pPr lvl="0">
              <a:defRPr sz="1800">
                <a:solidFill>
                  <a:srgbClr val="000000"/>
                </a:solidFill>
              </a:defRPr>
            </a:pPr>
            <a:r>
              <a:rPr sz="3375">
                <a:solidFill>
                  <a:srgbClr val="FFFFFF"/>
                </a:solidFill>
              </a:rPr>
              <a:t>Title Text</a:t>
            </a:r>
          </a:p>
        </p:txBody>
      </p:sp>
      <p:sp>
        <p:nvSpPr>
          <p:cNvPr id="17" name="Shape 17"/>
          <p:cNvSpPr>
            <a:spLocks noGrp="1"/>
          </p:cNvSpPr>
          <p:nvPr>
            <p:ph type="sldNum" sz="quarter" idx="2"/>
          </p:nvPr>
        </p:nvSpPr>
        <p:spPr>
          <a:xfrm>
            <a:off x="11824723" y="71438"/>
            <a:ext cx="198773" cy="194797"/>
          </a:xfrm>
          <a:prstGeom prst="rect">
            <a:avLst/>
          </a:prstGeom>
          <a:ln w="12700">
            <a:miter lim="400000"/>
          </a:ln>
        </p:spPr>
        <p:txBody>
          <a:bodyPr wrap="none" lIns="0" tIns="0" rIns="0" bIns="0">
            <a:spAutoFit/>
          </a:bodyPr>
          <a:lstStyle>
            <a:lvl1pPr algn="ctr">
              <a:defRPr sz="1266">
                <a:solidFill>
                  <a:srgbClr val="FFFFFF"/>
                </a:solidFill>
              </a:defRPr>
            </a:lvl1pPr>
          </a:lstStyle>
          <a:p>
            <a:pPr defTabSz="410751"/>
            <a:fld id="{86CB4B4D-7CA3-9044-876B-883B54F8677D}" type="slidenum">
              <a:rPr lang="en-US" kern="0" smtClean="0">
                <a:latin typeface="Helvetica Neue Light"/>
                <a:sym typeface="Helvetica Neue Light"/>
              </a:rPr>
              <a:pPr defTabSz="410751"/>
              <a:t>‹#›</a:t>
            </a:fld>
            <a:endParaRPr lang="en-US" kern="0">
              <a:latin typeface="Helvetica Neue Light"/>
              <a:sym typeface="Helvetica Neue Light"/>
            </a:endParaRPr>
          </a:p>
        </p:txBody>
      </p:sp>
    </p:spTree>
    <p:extLst>
      <p:ext uri="{BB962C8B-B14F-4D97-AF65-F5344CB8AC3E}">
        <p14:creationId xmlns:p14="http://schemas.microsoft.com/office/powerpoint/2010/main" val="790410789"/>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Fehlersuche">
    <p:spTree>
      <p:nvGrpSpPr>
        <p:cNvPr id="1" name=""/>
        <p:cNvGrpSpPr/>
        <p:nvPr/>
      </p:nvGrpSpPr>
      <p:grpSpPr>
        <a:xfrm>
          <a:off x="0" y="0"/>
          <a:ext cx="0" cy="0"/>
          <a:chOff x="0" y="0"/>
          <a:chExt cx="0" cy="0"/>
        </a:xfrm>
      </p:grpSpPr>
      <p:sp>
        <p:nvSpPr>
          <p:cNvPr id="19" name="Shape 19"/>
          <p:cNvSpPr/>
          <p:nvPr/>
        </p:nvSpPr>
        <p:spPr>
          <a:xfrm>
            <a:off x="95250" y="839391"/>
            <a:ext cx="12001500" cy="89"/>
          </a:xfrm>
          <a:prstGeom prst="line">
            <a:avLst/>
          </a:prstGeom>
          <a:ln w="6350">
            <a:solidFill/>
            <a:miter lim="400000"/>
          </a:ln>
        </p:spPr>
        <p:txBody>
          <a:bodyPr lIns="0" tIns="0" rIns="0" bIns="0" anchor="ctr"/>
          <a:lstStyle/>
          <a:p>
            <a:pPr defTabSz="321457">
              <a:defRPr sz="1200">
                <a:latin typeface="Helvetica"/>
                <a:ea typeface="Helvetica"/>
                <a:cs typeface="Helvetica"/>
                <a:sym typeface="Helvetica"/>
              </a:defRPr>
            </a:pPr>
            <a:endParaRPr sz="844" kern="0">
              <a:solidFill>
                <a:sysClr val="windowText" lastClr="000000"/>
              </a:solidFill>
              <a:latin typeface="Helvetica"/>
              <a:ea typeface="Helvetica"/>
              <a:cs typeface="Helvetica"/>
              <a:sym typeface="Helvetica"/>
            </a:endParaRPr>
          </a:p>
        </p:txBody>
      </p:sp>
      <p:graphicFrame>
        <p:nvGraphicFramePr>
          <p:cNvPr id="20" name="Table 20"/>
          <p:cNvGraphicFramePr/>
          <p:nvPr/>
        </p:nvGraphicFramePr>
        <p:xfrm>
          <a:off x="821531" y="1446609"/>
          <a:ext cx="10537033" cy="4568428"/>
        </p:xfrm>
        <a:graphic>
          <a:graphicData uri="http://schemas.openxmlformats.org/drawingml/2006/table">
            <a:tbl>
              <a:tblPr firstRow="1"/>
              <a:tblGrid>
                <a:gridCol w="8465344"/>
                <a:gridCol w="2071688"/>
              </a:tblGrid>
              <a:tr h="517922">
                <a:tc>
                  <a:txBody>
                    <a:bodyPr/>
                    <a:lstStyle/>
                    <a:p>
                      <a:pPr lvl="0" defTabSz="914400">
                        <a:tabLst>
                          <a:tab pos="914400" algn="l"/>
                        </a:tabLst>
                        <a:defRPr b="0">
                          <a:solidFill>
                            <a:srgbClr val="000000"/>
                          </a:solidFill>
                        </a:defRPr>
                      </a:pPr>
                      <a:r>
                        <a:rPr sz="2800">
                          <a:solidFill>
                            <a:srgbClr val="FFFFFF"/>
                          </a:solidFill>
                          <a:effectLst>
                            <a:outerShdw blurRad="25400" dist="25400" dir="5400000" rotWithShape="0">
                              <a:srgbClr val="000000">
                                <a:alpha val="60000"/>
                              </a:srgbClr>
                            </a:outerShdw>
                          </a:effectLst>
                          <a:latin typeface="Helvetica Neue Light"/>
                          <a:ea typeface="Helvetica Neue Light"/>
                          <a:cs typeface="Helvetica Neue Light"/>
                          <a:sym typeface="Helvetica Neue Light"/>
                        </a:rPr>
                        <a:t>Fehlerquelle</a:t>
                      </a:r>
                    </a:p>
                  </a:txBody>
                  <a:tcPr marL="47625" marR="47625" marT="35719" marB="35719" anchor="ctr" horzOverflow="overflow">
                    <a:solidFill>
                      <a:srgbClr val="003A88"/>
                    </a:solidFill>
                  </a:tcPr>
                </a:tc>
                <a:tc>
                  <a:txBody>
                    <a:bodyPr/>
                    <a:lstStyle/>
                    <a:p>
                      <a:pPr lvl="0" defTabSz="914400">
                        <a:tabLst>
                          <a:tab pos="914400" algn="l"/>
                        </a:tabLst>
                        <a:defRPr sz="4000" b="0">
                          <a:effectLst>
                            <a:outerShdw blurRad="25400" dist="25400" dir="5400000" rotWithShape="0">
                              <a:srgbClr val="000000">
                                <a:alpha val="60000"/>
                              </a:srgbClr>
                            </a:outerShdw>
                          </a:effectLst>
                          <a:latin typeface="Helvetica Neue Light"/>
                          <a:ea typeface="Helvetica Neue Light"/>
                          <a:cs typeface="Helvetica Neue Light"/>
                          <a:sym typeface="Helvetica Neue Light"/>
                        </a:defRPr>
                      </a:pPr>
                      <a:endParaRPr sz="2800"/>
                    </a:p>
                  </a:txBody>
                  <a:tcPr marL="47625" marR="47625" marT="35719" marB="35719" anchor="ctr" horzOverflow="overflow">
                    <a:solidFill>
                      <a:srgbClr val="003A88"/>
                    </a:solidFill>
                  </a:tcPr>
                </a:tc>
              </a:tr>
              <a:tr h="450056">
                <a:tc gridSpan="2">
                  <a:txBody>
                    <a:bodyPr/>
                    <a:lstStyle/>
                    <a:p>
                      <a:pPr lvl="0" defTabSz="914400">
                        <a:tabLst>
                          <a:tab pos="914400" algn="l"/>
                        </a:tabLst>
                      </a:pPr>
                      <a:r>
                        <a:rPr sz="2100">
                          <a:latin typeface="Helvetica Neue"/>
                          <a:ea typeface="Helvetica Neue"/>
                          <a:cs typeface="Helvetica Neue"/>
                          <a:sym typeface="Helvetica Neue"/>
                        </a:rPr>
                        <a:t>Interpretation der Photonensimulation</a:t>
                      </a:r>
                    </a:p>
                  </a:txBody>
                  <a:tcPr marL="47625" marR="47625" marT="35719" marB="35719" anchor="ctr" horzOverflow="overflow">
                    <a:noFill/>
                  </a:tcPr>
                </a:tc>
                <a:tc hMerge="1">
                  <a:txBody>
                    <a:bodyPr/>
                    <a:lstStyle/>
                    <a:p>
                      <a:endParaRPr lang="en-US"/>
                    </a:p>
                  </a:txBody>
                  <a:tcPr/>
                </a:tc>
              </a:tr>
              <a:tr h="457200">
                <a:tc>
                  <a:txBody>
                    <a:bodyPr/>
                    <a:lstStyle/>
                    <a:p>
                      <a:pPr lvl="0" defTabSz="914400">
                        <a:tabLst>
                          <a:tab pos="914400" algn="l"/>
                        </a:tabLst>
                      </a:pPr>
                      <a:r>
                        <a:rPr sz="2100">
                          <a:latin typeface="Helvetica Neue Light"/>
                          <a:ea typeface="Helvetica Neue Light"/>
                          <a:cs typeface="Helvetica Neue Light"/>
                          <a:sym typeface="Helvetica Neue Light"/>
                        </a:rPr>
                        <a:t>	Interpolation der Tabellen</a:t>
                      </a:r>
                    </a:p>
                  </a:txBody>
                  <a:tcPr marL="47625" marR="47625" marT="35719" marB="35719" anchor="ctr" horzOverflow="overflow">
                    <a:noFill/>
                  </a:tcPr>
                </a:tc>
                <a:tc>
                  <a:txBody>
                    <a:bodyPr/>
                    <a:lstStyle/>
                    <a:p>
                      <a:pPr lvl="0" defTabSz="914400">
                        <a:tabLst>
                          <a:tab pos="914400" algn="l"/>
                        </a:tabLst>
                      </a:pPr>
                      <a:r>
                        <a:rPr sz="2500">
                          <a:solidFill>
                            <a:srgbClr val="007400"/>
                          </a:solidFill>
                          <a:latin typeface="Helvetica Neue Light"/>
                          <a:ea typeface="Helvetica Neue Light"/>
                          <a:cs typeface="Helvetica Neue Light"/>
                          <a:sym typeface="Helvetica Neue Light"/>
                        </a:rPr>
                        <a:t>✓</a:t>
                      </a:r>
                    </a:p>
                  </a:txBody>
                  <a:tcPr marL="47625" marR="47625" marT="35719" marB="35719" anchor="ctr" horzOverflow="overflow">
                    <a:noFill/>
                  </a:tcPr>
                </a:tc>
              </a:tr>
              <a:tr h="457200">
                <a:tc>
                  <a:txBody>
                    <a:bodyPr/>
                    <a:lstStyle/>
                    <a:p>
                      <a:pPr lvl="0" defTabSz="914400">
                        <a:tabLst>
                          <a:tab pos="914400" algn="l"/>
                        </a:tabLst>
                      </a:pPr>
                      <a:r>
                        <a:rPr sz="2100">
                          <a:latin typeface="Helvetica Neue Light"/>
                          <a:ea typeface="Helvetica Neue Light"/>
                          <a:cs typeface="Helvetica Neue Light"/>
                          <a:sym typeface="Helvetica Neue Light"/>
                        </a:rPr>
                        <a:t>	Berechnung des Gesamtamplitudes</a:t>
                      </a:r>
                    </a:p>
                  </a:txBody>
                  <a:tcPr marL="47625" marR="47625" marT="35719" marB="35719" anchor="ctr" horzOverflow="overflow">
                    <a:noFill/>
                  </a:tcPr>
                </a:tc>
                <a:tc>
                  <a:txBody>
                    <a:bodyPr/>
                    <a:lstStyle/>
                    <a:p>
                      <a:pPr lvl="0" defTabSz="914400">
                        <a:tabLst>
                          <a:tab pos="914400" algn="l"/>
                        </a:tabLst>
                      </a:pPr>
                      <a:r>
                        <a:rPr sz="2500">
                          <a:solidFill>
                            <a:srgbClr val="007400"/>
                          </a:solidFill>
                          <a:latin typeface="Helvetica Neue Light"/>
                          <a:ea typeface="Helvetica Neue Light"/>
                          <a:cs typeface="Helvetica Neue Light"/>
                          <a:sym typeface="Helvetica Neue Light"/>
                        </a:rPr>
                        <a:t>✓</a:t>
                      </a:r>
                    </a:p>
                  </a:txBody>
                  <a:tcPr marL="47625" marR="47625" marT="35719" marB="35719" anchor="ctr" horzOverflow="overflow">
                    <a:noFill/>
                  </a:tcPr>
                </a:tc>
              </a:tr>
              <a:tr h="450056">
                <a:tc gridSpan="2">
                  <a:txBody>
                    <a:bodyPr/>
                    <a:lstStyle/>
                    <a:p>
                      <a:pPr lvl="0" defTabSz="914400">
                        <a:tabLst>
                          <a:tab pos="914400" algn="l"/>
                        </a:tabLst>
                      </a:pPr>
                      <a:r>
                        <a:rPr sz="2100">
                          <a:latin typeface="Helvetica Neue"/>
                          <a:ea typeface="Helvetica Neue"/>
                          <a:cs typeface="Helvetica Neue"/>
                          <a:sym typeface="Helvetica Neue"/>
                        </a:rPr>
                        <a:t>Vereinfachung der Likelihood-Berechnung</a:t>
                      </a:r>
                    </a:p>
                  </a:txBody>
                  <a:tcPr marL="47625" marR="47625" marT="35719" marB="35719" anchor="ctr" horzOverflow="overflow">
                    <a:noFill/>
                  </a:tcPr>
                </a:tc>
                <a:tc hMerge="1">
                  <a:txBody>
                    <a:bodyPr/>
                    <a:lstStyle/>
                    <a:p>
                      <a:endParaRPr lang="en-US"/>
                    </a:p>
                  </a:txBody>
                  <a:tcPr/>
                </a:tc>
              </a:tr>
              <a:tr h="457200">
                <a:tc>
                  <a:txBody>
                    <a:bodyPr/>
                    <a:lstStyle/>
                    <a:p>
                      <a:pPr lvl="0" defTabSz="914400">
                        <a:tabLst>
                          <a:tab pos="914400" algn="l"/>
                        </a:tabLst>
                      </a:pPr>
                      <a:r>
                        <a:rPr sz="2100">
                          <a:latin typeface="Helvetica Neue Light"/>
                          <a:ea typeface="Helvetica Neue Light"/>
                          <a:cs typeface="Helvetica Neue Light"/>
                          <a:sym typeface="Helvetica Neue Light"/>
                        </a:rPr>
                        <a:t>	Lücken in der Wellenform</a:t>
                      </a:r>
                    </a:p>
                  </a:txBody>
                  <a:tcPr marL="47625" marR="47625" marT="35719" marB="35719" anchor="ctr" horzOverflow="overflow">
                    <a:noFill/>
                  </a:tcPr>
                </a:tc>
                <a:tc>
                  <a:txBody>
                    <a:bodyPr/>
                    <a:lstStyle/>
                    <a:p>
                      <a:pPr lvl="0" defTabSz="914400">
                        <a:tabLst>
                          <a:tab pos="914400" algn="l"/>
                        </a:tabLst>
                      </a:pPr>
                      <a:r>
                        <a:rPr sz="2500">
                          <a:solidFill>
                            <a:srgbClr val="007400"/>
                          </a:solidFill>
                          <a:latin typeface="Helvetica Neue Light"/>
                          <a:ea typeface="Helvetica Neue Light"/>
                          <a:cs typeface="Helvetica Neue Light"/>
                          <a:sym typeface="Helvetica Neue Light"/>
                        </a:rPr>
                        <a:t>✓</a:t>
                      </a:r>
                    </a:p>
                  </a:txBody>
                  <a:tcPr marL="47625" marR="47625" marT="35719" marB="35719" anchor="ctr" horzOverflow="overflow">
                    <a:noFill/>
                  </a:tcPr>
                </a:tc>
              </a:tr>
              <a:tr h="457200">
                <a:tc>
                  <a:txBody>
                    <a:bodyPr/>
                    <a:lstStyle/>
                    <a:p>
                      <a:pPr lvl="0" defTabSz="914400">
                        <a:tabLst>
                          <a:tab pos="914400" algn="l"/>
                        </a:tabLst>
                      </a:pPr>
                      <a:r>
                        <a:rPr sz="2100">
                          <a:latin typeface="Helvetica Neue Light"/>
                          <a:ea typeface="Helvetica Neue Light"/>
                          <a:cs typeface="Helvetica Neue Light"/>
                          <a:sym typeface="Helvetica Neue Light"/>
                        </a:rPr>
                        <a:t>	ungetroffenen DOMs</a:t>
                      </a:r>
                    </a:p>
                  </a:txBody>
                  <a:tcPr marL="47625" marR="47625" marT="35719" marB="35719" anchor="ctr" horzOverflow="overflow">
                    <a:noFill/>
                  </a:tcPr>
                </a:tc>
                <a:tc>
                  <a:txBody>
                    <a:bodyPr/>
                    <a:lstStyle/>
                    <a:p>
                      <a:pPr lvl="0" defTabSz="914400">
                        <a:tabLst>
                          <a:tab pos="914400" algn="l"/>
                        </a:tabLst>
                      </a:pPr>
                      <a:r>
                        <a:rPr sz="2500">
                          <a:solidFill>
                            <a:srgbClr val="007400"/>
                          </a:solidFill>
                          <a:latin typeface="Helvetica Neue Light"/>
                          <a:ea typeface="Helvetica Neue Light"/>
                          <a:cs typeface="Helvetica Neue Light"/>
                          <a:sym typeface="Helvetica Neue Light"/>
                        </a:rPr>
                        <a:t>✓</a:t>
                      </a:r>
                    </a:p>
                  </a:txBody>
                  <a:tcPr marL="47625" marR="47625" marT="35719" marB="35719" anchor="ctr" horzOverflow="overflow">
                    <a:noFill/>
                  </a:tcPr>
                </a:tc>
              </a:tr>
              <a:tr h="450056">
                <a:tc gridSpan="2">
                  <a:txBody>
                    <a:bodyPr/>
                    <a:lstStyle/>
                    <a:p>
                      <a:pPr lvl="0" defTabSz="914400">
                        <a:tabLst>
                          <a:tab pos="914400" algn="l"/>
                        </a:tabLst>
                      </a:pPr>
                      <a:r>
                        <a:rPr sz="2100">
                          <a:latin typeface="Helvetica Neue"/>
                          <a:ea typeface="Helvetica Neue"/>
                          <a:cs typeface="Helvetica Neue"/>
                          <a:sym typeface="Helvetica Neue"/>
                        </a:rPr>
                        <a:t>Elektronikeffekte</a:t>
                      </a:r>
                    </a:p>
                  </a:txBody>
                  <a:tcPr marL="47625" marR="47625" marT="35719" marB="35719" anchor="ctr" horzOverflow="overflow">
                    <a:noFill/>
                  </a:tcPr>
                </a:tc>
                <a:tc hMerge="1">
                  <a:txBody>
                    <a:bodyPr/>
                    <a:lstStyle/>
                    <a:p>
                      <a:endParaRPr lang="en-US"/>
                    </a:p>
                  </a:txBody>
                  <a:tcPr/>
                </a:tc>
              </a:tr>
              <a:tr h="457200">
                <a:tc>
                  <a:txBody>
                    <a:bodyPr/>
                    <a:lstStyle/>
                    <a:p>
                      <a:pPr lvl="0" defTabSz="914400">
                        <a:tabLst>
                          <a:tab pos="914400" algn="l"/>
                        </a:tabLst>
                      </a:pPr>
                      <a:r>
                        <a:rPr sz="2100">
                          <a:latin typeface="Helvetica Neue Light"/>
                          <a:ea typeface="Helvetica Neue Light"/>
                          <a:cs typeface="Helvetica Neue Light"/>
                          <a:sym typeface="Helvetica Neue Light"/>
                        </a:rPr>
                        <a:t>	PMT-Ladungsauflösung</a:t>
                      </a:r>
                    </a:p>
                  </a:txBody>
                  <a:tcPr marL="47625" marR="47625" marT="35719" marB="35719" anchor="ctr" horzOverflow="overflow">
                    <a:noFill/>
                  </a:tcPr>
                </a:tc>
                <a:tc>
                  <a:txBody>
                    <a:bodyPr/>
                    <a:lstStyle/>
                    <a:p>
                      <a:pPr lvl="0" defTabSz="914400">
                        <a:tabLst>
                          <a:tab pos="914400" algn="l"/>
                        </a:tabLst>
                      </a:pPr>
                      <a:r>
                        <a:rPr sz="2500">
                          <a:solidFill>
                            <a:srgbClr val="007400"/>
                          </a:solidFill>
                          <a:latin typeface="Helvetica Neue Light"/>
                          <a:ea typeface="Helvetica Neue Light"/>
                          <a:cs typeface="Helvetica Neue Light"/>
                          <a:sym typeface="Helvetica Neue Light"/>
                        </a:rPr>
                        <a:t>✓</a:t>
                      </a:r>
                    </a:p>
                  </a:txBody>
                  <a:tcPr marL="47625" marR="47625" marT="35719" marB="35719" anchor="ctr" horzOverflow="overflow">
                    <a:noFill/>
                  </a:tcPr>
                </a:tc>
              </a:tr>
              <a:tr h="457200">
                <a:tc>
                  <a:txBody>
                    <a:bodyPr/>
                    <a:lstStyle/>
                    <a:p>
                      <a:pPr lvl="0" defTabSz="914400">
                        <a:tabLst>
                          <a:tab pos="914400" algn="l"/>
                        </a:tabLst>
                      </a:pPr>
                      <a:r>
                        <a:rPr sz="2100">
                          <a:latin typeface="Helvetica Neue Light"/>
                          <a:ea typeface="Helvetica Neue Light"/>
                          <a:cs typeface="Helvetica Neue Light"/>
                          <a:sym typeface="Helvetica Neue Light"/>
                        </a:rPr>
                        <a:t>	PMT-Sättigung</a:t>
                      </a:r>
                    </a:p>
                  </a:txBody>
                  <a:tcPr marL="47625" marR="47625" marT="35719" marB="35719" anchor="ctr" horzOverflow="overflow">
                    <a:noFill/>
                  </a:tcPr>
                </a:tc>
                <a:tc>
                  <a:txBody>
                    <a:bodyPr/>
                    <a:lstStyle/>
                    <a:p>
                      <a:pPr lvl="0" defTabSz="914400">
                        <a:tabLst>
                          <a:tab pos="914400" algn="l"/>
                        </a:tabLst>
                      </a:pPr>
                      <a:r>
                        <a:rPr sz="2500">
                          <a:solidFill>
                            <a:srgbClr val="007400"/>
                          </a:solidFill>
                          <a:latin typeface="Helvetica Neue Light"/>
                          <a:ea typeface="Helvetica Neue Light"/>
                          <a:cs typeface="Helvetica Neue Light"/>
                          <a:sym typeface="Helvetica Neue Light"/>
                        </a:rPr>
                        <a:t>✓</a:t>
                      </a:r>
                    </a:p>
                  </a:txBody>
                  <a:tcPr marL="47625" marR="47625" marT="35719" marB="35719" anchor="ctr" horzOverflow="overflow">
                    <a:noFill/>
                  </a:tcPr>
                </a:tc>
              </a:tr>
            </a:tbl>
          </a:graphicData>
        </a:graphic>
      </p:graphicFrame>
      <p:sp>
        <p:nvSpPr>
          <p:cNvPr id="21" name="Shape 21"/>
          <p:cNvSpPr>
            <a:spLocks noGrp="1"/>
          </p:cNvSpPr>
          <p:nvPr>
            <p:ph type="title"/>
          </p:nvPr>
        </p:nvSpPr>
        <p:spPr>
          <a:xfrm>
            <a:off x="95250" y="71438"/>
            <a:ext cx="12001500" cy="678656"/>
          </a:xfrm>
          <a:prstGeom prst="rect">
            <a:avLst/>
          </a:prstGeom>
        </p:spPr>
        <p:txBody>
          <a:bodyPr anchor="b"/>
          <a:lstStyle>
            <a:lvl1pPr algn="l">
              <a:defRPr sz="4500">
                <a:latin typeface="+mj-lt"/>
                <a:ea typeface="+mj-ea"/>
                <a:cs typeface="+mj-cs"/>
                <a:sym typeface="Helvetica Neue UltraLight"/>
              </a:defRPr>
            </a:lvl1pPr>
          </a:lstStyle>
          <a:p>
            <a:pPr lvl="0">
              <a:defRPr sz="1800"/>
            </a:pPr>
            <a:r>
              <a:rPr sz="4500"/>
              <a:t>Title Text</a:t>
            </a:r>
          </a:p>
        </p:txBody>
      </p:sp>
      <p:sp>
        <p:nvSpPr>
          <p:cNvPr id="22" name="Shape 22"/>
          <p:cNvSpPr>
            <a:spLocks noGrp="1"/>
          </p:cNvSpPr>
          <p:nvPr>
            <p:ph type="sldNum" sz="quarter" idx="2"/>
          </p:nvPr>
        </p:nvSpPr>
        <p:spPr>
          <a:xfrm>
            <a:off x="11824723" y="71438"/>
            <a:ext cx="198773" cy="194797"/>
          </a:xfrm>
          <a:prstGeom prst="rect">
            <a:avLst/>
          </a:prstGeom>
          <a:ln w="12700">
            <a:miter lim="400000"/>
          </a:ln>
        </p:spPr>
        <p:txBody>
          <a:bodyPr wrap="none" lIns="0" tIns="0" rIns="0" bIns="0">
            <a:spAutoFit/>
          </a:bodyPr>
          <a:lstStyle>
            <a:lvl1pPr algn="ctr">
              <a:defRPr sz="1266"/>
            </a:lvl1pPr>
          </a:lstStyle>
          <a:p>
            <a:pPr defTabSz="410751"/>
            <a:fld id="{86CB4B4D-7CA3-9044-876B-883B54F8677D}" type="slidenum">
              <a:rPr lang="en-US" kern="0" smtClean="0">
                <a:solidFill>
                  <a:sysClr val="windowText" lastClr="000000"/>
                </a:solidFill>
                <a:latin typeface="Helvetica Neue Light"/>
                <a:sym typeface="Helvetica Neue Light"/>
              </a:rPr>
              <a:pPr defTabSz="410751"/>
              <a:t>‹#›</a:t>
            </a:fld>
            <a:endParaRPr lang="en-US" kern="0">
              <a:solidFill>
                <a:sysClr val="windowText" lastClr="000000"/>
              </a:solidFill>
              <a:latin typeface="Helvetica Neue Light"/>
              <a:sym typeface="Helvetica Neue Light"/>
            </a:endParaRPr>
          </a:p>
        </p:txBody>
      </p:sp>
    </p:spTree>
    <p:extLst>
      <p:ext uri="{BB962C8B-B14F-4D97-AF65-F5344CB8AC3E}">
        <p14:creationId xmlns:p14="http://schemas.microsoft.com/office/powerpoint/2010/main" val="1253238433"/>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4" name="Shape 24"/>
          <p:cNvSpPr>
            <a:spLocks noGrp="1"/>
          </p:cNvSpPr>
          <p:nvPr>
            <p:ph type="title"/>
          </p:nvPr>
        </p:nvSpPr>
        <p:spPr>
          <a:prstGeom prst="rect">
            <a:avLst/>
          </a:prstGeom>
        </p:spPr>
        <p:txBody>
          <a:bodyPr/>
          <a:lstStyle/>
          <a:p>
            <a:pPr lvl="0">
              <a:defRPr sz="1800"/>
            </a:pPr>
            <a:r>
              <a:rPr sz="5906"/>
              <a:t>Title Text</a:t>
            </a:r>
          </a:p>
        </p:txBody>
      </p:sp>
      <p:sp>
        <p:nvSpPr>
          <p:cNvPr id="25" name="Shape 25"/>
          <p:cNvSpPr>
            <a:spLocks noGrp="1"/>
          </p:cNvSpPr>
          <p:nvPr>
            <p:ph type="body" idx="1"/>
          </p:nvPr>
        </p:nvSpPr>
        <p:spPr>
          <a:prstGeom prst="rect">
            <a:avLst/>
          </a:prstGeom>
        </p:spPr>
        <p:txBody>
          <a:bodyPr/>
          <a:lstStyle/>
          <a:p>
            <a:pPr lvl="0">
              <a:defRPr sz="1800"/>
            </a:pPr>
            <a:r>
              <a:rPr sz="2531"/>
              <a:t>Body Level One</a:t>
            </a:r>
          </a:p>
          <a:p>
            <a:pPr lvl="1">
              <a:defRPr sz="1800"/>
            </a:pPr>
            <a:r>
              <a:rPr sz="2531"/>
              <a:t>Body Level Two</a:t>
            </a:r>
          </a:p>
          <a:p>
            <a:pPr lvl="2">
              <a:defRPr sz="1800"/>
            </a:pPr>
            <a:r>
              <a:rPr sz="2531"/>
              <a:t>Body Level Three</a:t>
            </a:r>
          </a:p>
          <a:p>
            <a:pPr lvl="3">
              <a:defRPr sz="1800"/>
            </a:pPr>
            <a:r>
              <a:rPr sz="2531"/>
              <a:t>Body Level Four</a:t>
            </a:r>
          </a:p>
          <a:p>
            <a:pPr lvl="4">
              <a:defRPr sz="1800"/>
            </a:pPr>
            <a:r>
              <a:rPr sz="2531"/>
              <a:t>Body Level Five</a:t>
            </a:r>
          </a:p>
        </p:txBody>
      </p:sp>
    </p:spTree>
    <p:extLst>
      <p:ext uri="{BB962C8B-B14F-4D97-AF65-F5344CB8AC3E}">
        <p14:creationId xmlns:p14="http://schemas.microsoft.com/office/powerpoint/2010/main" val="3873020107"/>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Title &amp; Bullets - 2 Column">
    <p:spTree>
      <p:nvGrpSpPr>
        <p:cNvPr id="1" name=""/>
        <p:cNvGrpSpPr/>
        <p:nvPr/>
      </p:nvGrpSpPr>
      <p:grpSpPr>
        <a:xfrm>
          <a:off x="0" y="0"/>
          <a:ext cx="0" cy="0"/>
          <a:chOff x="0" y="0"/>
          <a:chExt cx="0" cy="0"/>
        </a:xfrm>
      </p:grpSpPr>
      <p:sp>
        <p:nvSpPr>
          <p:cNvPr id="27" name="Shape 27"/>
          <p:cNvSpPr>
            <a:spLocks noGrp="1"/>
          </p:cNvSpPr>
          <p:nvPr>
            <p:ph type="title"/>
          </p:nvPr>
        </p:nvSpPr>
        <p:spPr>
          <a:prstGeom prst="rect">
            <a:avLst/>
          </a:prstGeom>
        </p:spPr>
        <p:txBody>
          <a:bodyPr/>
          <a:lstStyle/>
          <a:p>
            <a:pPr lvl="0">
              <a:defRPr sz="1800"/>
            </a:pPr>
            <a:r>
              <a:rPr sz="5906"/>
              <a:t>Title Text</a:t>
            </a:r>
          </a:p>
        </p:txBody>
      </p:sp>
      <p:sp>
        <p:nvSpPr>
          <p:cNvPr id="28" name="Shape 28"/>
          <p:cNvSpPr>
            <a:spLocks noGrp="1"/>
          </p:cNvSpPr>
          <p:nvPr>
            <p:ph type="body" idx="1"/>
          </p:nvPr>
        </p:nvSpPr>
        <p:spPr>
          <a:prstGeom prst="rect">
            <a:avLst/>
          </a:prstGeom>
        </p:spPr>
        <p:txBody>
          <a:bodyPr numCol="2" spcCol="523240" anchor="t"/>
          <a:lstStyle>
            <a:lvl1pPr marL="571002" indent="-347767">
              <a:spcBef>
                <a:spcPts val="2672"/>
              </a:spcBef>
              <a:defRPr sz="2250"/>
            </a:lvl1pPr>
            <a:lvl2pPr marL="347767" indent="-347767">
              <a:spcBef>
                <a:spcPts val="2672"/>
              </a:spcBef>
              <a:defRPr sz="2250"/>
            </a:lvl2pPr>
            <a:lvl3pPr marL="1196057" indent="-347767">
              <a:spcBef>
                <a:spcPts val="2672"/>
              </a:spcBef>
              <a:defRPr sz="2250"/>
            </a:lvl3pPr>
            <a:lvl4pPr marL="1508585" indent="-347767">
              <a:spcBef>
                <a:spcPts val="2672"/>
              </a:spcBef>
              <a:defRPr sz="2250"/>
            </a:lvl4pPr>
            <a:lvl5pPr marL="1821113" indent="-347767">
              <a:spcBef>
                <a:spcPts val="2672"/>
              </a:spcBef>
              <a:defRPr sz="2250"/>
            </a:lvl5pPr>
          </a:lstStyle>
          <a:p>
            <a:pPr lvl="0">
              <a:defRPr sz="1800"/>
            </a:pPr>
            <a:r>
              <a:rPr sz="2250"/>
              <a:t>Body Level One</a:t>
            </a:r>
          </a:p>
          <a:p>
            <a:pPr lvl="1">
              <a:defRPr sz="1800"/>
            </a:pPr>
            <a:r>
              <a:rPr sz="2250"/>
              <a:t>Body Level Two</a:t>
            </a:r>
          </a:p>
          <a:p>
            <a:pPr lvl="2">
              <a:defRPr sz="1800"/>
            </a:pPr>
            <a:r>
              <a:rPr sz="2250"/>
              <a:t>Body Level Three</a:t>
            </a:r>
          </a:p>
          <a:p>
            <a:pPr lvl="3">
              <a:defRPr sz="1800"/>
            </a:pPr>
            <a:r>
              <a:rPr sz="2250"/>
              <a:t>Body Level Four</a:t>
            </a:r>
          </a:p>
          <a:p>
            <a:pPr lvl="4">
              <a:defRPr sz="1800"/>
            </a:pPr>
            <a:r>
              <a:rPr sz="2250"/>
              <a:t>Body Level Five</a:t>
            </a:r>
          </a:p>
        </p:txBody>
      </p:sp>
    </p:spTree>
    <p:extLst>
      <p:ext uri="{BB962C8B-B14F-4D97-AF65-F5344CB8AC3E}">
        <p14:creationId xmlns:p14="http://schemas.microsoft.com/office/powerpoint/2010/main" val="163927518"/>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30" name="Shape 30"/>
          <p:cNvSpPr>
            <a:spLocks noGrp="1"/>
          </p:cNvSpPr>
          <p:nvPr>
            <p:ph type="body" idx="1"/>
          </p:nvPr>
        </p:nvSpPr>
        <p:spPr>
          <a:xfrm>
            <a:off x="1190625" y="892969"/>
            <a:ext cx="9810750" cy="5072063"/>
          </a:xfrm>
          <a:prstGeom prst="rect">
            <a:avLst/>
          </a:prstGeom>
        </p:spPr>
        <p:txBody>
          <a:bodyPr/>
          <a:lstStyle>
            <a:lvl1pPr>
              <a:spcBef>
                <a:spcPts val="0"/>
              </a:spcBef>
            </a:lvl1pPr>
            <a:lvl2pPr>
              <a:spcBef>
                <a:spcPts val="0"/>
              </a:spcBef>
            </a:lvl2pPr>
            <a:lvl3pPr>
              <a:spcBef>
                <a:spcPts val="0"/>
              </a:spcBef>
            </a:lvl3pPr>
            <a:lvl4pPr>
              <a:spcBef>
                <a:spcPts val="0"/>
              </a:spcBef>
            </a:lvl4pPr>
            <a:lvl5pPr>
              <a:spcBef>
                <a:spcPts val="0"/>
              </a:spcBef>
            </a:lvl5pPr>
          </a:lstStyle>
          <a:p>
            <a:pPr lvl="0">
              <a:defRPr sz="1800"/>
            </a:pPr>
            <a:r>
              <a:rPr sz="2531"/>
              <a:t>Body Level One</a:t>
            </a:r>
          </a:p>
          <a:p>
            <a:pPr lvl="1">
              <a:defRPr sz="1800"/>
            </a:pPr>
            <a:r>
              <a:rPr sz="2531"/>
              <a:t>Body Level Two</a:t>
            </a:r>
          </a:p>
          <a:p>
            <a:pPr lvl="2">
              <a:defRPr sz="1800"/>
            </a:pPr>
            <a:r>
              <a:rPr sz="2531"/>
              <a:t>Body Level Three</a:t>
            </a:r>
          </a:p>
          <a:p>
            <a:pPr lvl="3">
              <a:defRPr sz="1800"/>
            </a:pPr>
            <a:r>
              <a:rPr sz="2531"/>
              <a:t>Body Level Four</a:t>
            </a:r>
          </a:p>
          <a:p>
            <a:pPr lvl="4">
              <a:defRPr sz="1800"/>
            </a:pPr>
            <a:r>
              <a:rPr sz="2531"/>
              <a:t>Body Level Five</a:t>
            </a:r>
          </a:p>
        </p:txBody>
      </p:sp>
    </p:spTree>
    <p:extLst>
      <p:ext uri="{BB962C8B-B14F-4D97-AF65-F5344CB8AC3E}">
        <p14:creationId xmlns:p14="http://schemas.microsoft.com/office/powerpoint/2010/main" val="4228824267"/>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9879277"/>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33" name="Shape 33"/>
          <p:cNvSpPr>
            <a:spLocks noGrp="1"/>
          </p:cNvSpPr>
          <p:nvPr>
            <p:ph type="title"/>
          </p:nvPr>
        </p:nvSpPr>
        <p:spPr>
          <a:prstGeom prst="rect">
            <a:avLst/>
          </a:prstGeom>
        </p:spPr>
        <p:txBody>
          <a:bodyPr/>
          <a:lstStyle/>
          <a:p>
            <a:pPr lvl="0">
              <a:defRPr sz="1800"/>
            </a:pPr>
            <a:r>
              <a:rPr sz="5906"/>
              <a:t>Title Text</a:t>
            </a:r>
          </a:p>
        </p:txBody>
      </p:sp>
    </p:spTree>
    <p:extLst>
      <p:ext uri="{BB962C8B-B14F-4D97-AF65-F5344CB8AC3E}">
        <p14:creationId xmlns:p14="http://schemas.microsoft.com/office/powerpoint/2010/main" val="3583628699"/>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5" name="Shape 35"/>
          <p:cNvSpPr>
            <a:spLocks noGrp="1"/>
          </p:cNvSpPr>
          <p:nvPr>
            <p:ph type="title"/>
          </p:nvPr>
        </p:nvSpPr>
        <p:spPr>
          <a:xfrm>
            <a:off x="1190625" y="2089547"/>
            <a:ext cx="9810750" cy="2678906"/>
          </a:xfrm>
          <a:prstGeom prst="rect">
            <a:avLst/>
          </a:prstGeom>
        </p:spPr>
        <p:txBody>
          <a:bodyPr/>
          <a:lstStyle/>
          <a:p>
            <a:pPr lvl="0">
              <a:defRPr sz="1800"/>
            </a:pPr>
            <a:r>
              <a:rPr sz="5906"/>
              <a:t>Title Text</a:t>
            </a:r>
          </a:p>
        </p:txBody>
      </p:sp>
    </p:spTree>
    <p:extLst>
      <p:ext uri="{BB962C8B-B14F-4D97-AF65-F5344CB8AC3E}">
        <p14:creationId xmlns:p14="http://schemas.microsoft.com/office/powerpoint/2010/main" val="2688531717"/>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2016-01-07</a:t>
            </a:r>
            <a:endParaRPr lang="en-US"/>
          </a:p>
        </p:txBody>
      </p:sp>
      <p:sp>
        <p:nvSpPr>
          <p:cNvPr id="8" name="Footer Placeholder 7"/>
          <p:cNvSpPr>
            <a:spLocks noGrp="1"/>
          </p:cNvSpPr>
          <p:nvPr>
            <p:ph type="ftr" sz="quarter" idx="11"/>
          </p:nvPr>
        </p:nvSpPr>
        <p:spPr/>
        <p:txBody>
          <a:bodyPr/>
          <a:lstStyle/>
          <a:p>
            <a:r>
              <a:rPr lang="en-US" smtClean="0"/>
              <a:t>VHEPA 2016 - Honolulu, HI</a:t>
            </a:r>
            <a:endParaRPr lang="en-US"/>
          </a:p>
        </p:txBody>
      </p:sp>
      <p:sp>
        <p:nvSpPr>
          <p:cNvPr id="9" name="Slide Number Placeholder 8"/>
          <p:cNvSpPr>
            <a:spLocks noGrp="1"/>
          </p:cNvSpPr>
          <p:nvPr>
            <p:ph type="sldNum" sz="quarter" idx="12"/>
          </p:nvPr>
        </p:nvSpPr>
        <p:spPr/>
        <p:txBody>
          <a:bodyPr/>
          <a:lstStyle/>
          <a:p>
            <a:fld id="{A06C4592-94FC-4A24-9C11-938348FC8AD6}" type="slidenum">
              <a:rPr lang="en-US" smtClean="0"/>
              <a:t>‹#›</a:t>
            </a:fld>
            <a:endParaRPr lang="en-US"/>
          </a:p>
        </p:txBody>
      </p:sp>
    </p:spTree>
    <p:extLst>
      <p:ext uri="{BB962C8B-B14F-4D97-AF65-F5344CB8AC3E}">
        <p14:creationId xmlns:p14="http://schemas.microsoft.com/office/powerpoint/2010/main" val="1121206493"/>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37" name="Shape 37"/>
          <p:cNvSpPr>
            <a:spLocks noGrp="1"/>
          </p:cNvSpPr>
          <p:nvPr>
            <p:ph type="title"/>
          </p:nvPr>
        </p:nvSpPr>
        <p:spPr>
          <a:xfrm>
            <a:off x="1190625" y="5179219"/>
            <a:ext cx="9810750" cy="1196578"/>
          </a:xfrm>
          <a:prstGeom prst="rect">
            <a:avLst/>
          </a:prstGeom>
        </p:spPr>
        <p:txBody>
          <a:bodyPr/>
          <a:lstStyle>
            <a:lvl1pPr>
              <a:defRPr>
                <a:latin typeface="+mn-lt"/>
                <a:ea typeface="+mn-ea"/>
                <a:cs typeface="+mn-cs"/>
                <a:sym typeface="Gill Sans"/>
              </a:defRPr>
            </a:lvl1pPr>
          </a:lstStyle>
          <a:p>
            <a:pPr lvl="0">
              <a:defRPr sz="1800"/>
            </a:pPr>
            <a:r>
              <a:rPr sz="5906"/>
              <a:t>Title Text</a:t>
            </a:r>
          </a:p>
        </p:txBody>
      </p:sp>
    </p:spTree>
    <p:extLst>
      <p:ext uri="{BB962C8B-B14F-4D97-AF65-F5344CB8AC3E}">
        <p14:creationId xmlns:p14="http://schemas.microsoft.com/office/powerpoint/2010/main" val="1945023094"/>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Photo - Horizontal Reflection">
    <p:spTree>
      <p:nvGrpSpPr>
        <p:cNvPr id="1" name=""/>
        <p:cNvGrpSpPr/>
        <p:nvPr/>
      </p:nvGrpSpPr>
      <p:grpSpPr>
        <a:xfrm>
          <a:off x="0" y="0"/>
          <a:ext cx="0" cy="0"/>
          <a:chOff x="0" y="0"/>
          <a:chExt cx="0" cy="0"/>
        </a:xfrm>
      </p:grpSpPr>
      <p:sp>
        <p:nvSpPr>
          <p:cNvPr id="39" name="Shape 39"/>
          <p:cNvSpPr>
            <a:spLocks noGrp="1"/>
          </p:cNvSpPr>
          <p:nvPr>
            <p:ph type="title"/>
          </p:nvPr>
        </p:nvSpPr>
        <p:spPr>
          <a:xfrm>
            <a:off x="1190625" y="5179219"/>
            <a:ext cx="9810750" cy="1196578"/>
          </a:xfrm>
          <a:prstGeom prst="rect">
            <a:avLst/>
          </a:prstGeom>
        </p:spPr>
        <p:txBody>
          <a:bodyPr/>
          <a:lstStyle>
            <a:lvl1pPr>
              <a:defRPr>
                <a:latin typeface="+mn-lt"/>
                <a:ea typeface="+mn-ea"/>
                <a:cs typeface="+mn-cs"/>
                <a:sym typeface="Gill Sans"/>
              </a:defRPr>
            </a:lvl1pPr>
          </a:lstStyle>
          <a:p>
            <a:pPr lvl="0">
              <a:defRPr sz="1800"/>
            </a:pPr>
            <a:r>
              <a:rPr sz="5906"/>
              <a:t>Title Text</a:t>
            </a:r>
          </a:p>
        </p:txBody>
      </p:sp>
    </p:spTree>
    <p:extLst>
      <p:ext uri="{BB962C8B-B14F-4D97-AF65-F5344CB8AC3E}">
        <p14:creationId xmlns:p14="http://schemas.microsoft.com/office/powerpoint/2010/main" val="2488577387"/>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41" name="Shape 41"/>
          <p:cNvSpPr>
            <a:spLocks noGrp="1"/>
          </p:cNvSpPr>
          <p:nvPr>
            <p:ph type="title"/>
          </p:nvPr>
        </p:nvSpPr>
        <p:spPr>
          <a:xfrm>
            <a:off x="595312" y="991195"/>
            <a:ext cx="5500688" cy="2321719"/>
          </a:xfrm>
          <a:prstGeom prst="rect">
            <a:avLst/>
          </a:prstGeom>
        </p:spPr>
        <p:txBody>
          <a:bodyPr anchor="b"/>
          <a:lstStyle>
            <a:lvl1pPr>
              <a:defRPr sz="4922">
                <a:latin typeface="+mn-lt"/>
                <a:ea typeface="+mn-ea"/>
                <a:cs typeface="+mn-cs"/>
                <a:sym typeface="Gill Sans"/>
              </a:defRPr>
            </a:lvl1pPr>
          </a:lstStyle>
          <a:p>
            <a:pPr lvl="0">
              <a:defRPr sz="1800"/>
            </a:pPr>
            <a:r>
              <a:rPr sz="4922"/>
              <a:t>Title Text</a:t>
            </a:r>
          </a:p>
        </p:txBody>
      </p:sp>
      <p:sp>
        <p:nvSpPr>
          <p:cNvPr id="42" name="Shape 42"/>
          <p:cNvSpPr>
            <a:spLocks noGrp="1"/>
          </p:cNvSpPr>
          <p:nvPr>
            <p:ph type="body" idx="1"/>
          </p:nvPr>
        </p:nvSpPr>
        <p:spPr>
          <a:xfrm>
            <a:off x="595312" y="3366492"/>
            <a:ext cx="5500688" cy="2321719"/>
          </a:xfrm>
          <a:prstGeom prst="rect">
            <a:avLst/>
          </a:prstGeom>
        </p:spPr>
        <p:txBody>
          <a:bodyPr anchor="t"/>
          <a:lstStyle>
            <a:lvl1pPr marL="0" indent="0" algn="ctr">
              <a:spcBef>
                <a:spcPts val="0"/>
              </a:spcBef>
              <a:buSzTx/>
              <a:buNone/>
              <a:defRPr sz="2391">
                <a:latin typeface="+mn-lt"/>
                <a:ea typeface="+mn-ea"/>
                <a:cs typeface="+mn-cs"/>
                <a:sym typeface="Gill Sans"/>
              </a:defRPr>
            </a:lvl1pPr>
            <a:lvl2pPr marL="0" indent="0" algn="ctr">
              <a:spcBef>
                <a:spcPts val="0"/>
              </a:spcBef>
              <a:buSzTx/>
              <a:buNone/>
              <a:defRPr sz="2391">
                <a:latin typeface="+mn-lt"/>
                <a:ea typeface="+mn-ea"/>
                <a:cs typeface="+mn-cs"/>
                <a:sym typeface="Gill Sans"/>
              </a:defRPr>
            </a:lvl2pPr>
            <a:lvl3pPr marL="0" indent="0" algn="ctr">
              <a:spcBef>
                <a:spcPts val="0"/>
              </a:spcBef>
              <a:buSzTx/>
              <a:buNone/>
              <a:defRPr sz="2391">
                <a:latin typeface="+mn-lt"/>
                <a:ea typeface="+mn-ea"/>
                <a:cs typeface="+mn-cs"/>
                <a:sym typeface="Gill Sans"/>
              </a:defRPr>
            </a:lvl3pPr>
            <a:lvl4pPr marL="0" indent="0" algn="ctr">
              <a:spcBef>
                <a:spcPts val="0"/>
              </a:spcBef>
              <a:buSzTx/>
              <a:buNone/>
              <a:defRPr sz="2391">
                <a:latin typeface="+mn-lt"/>
                <a:ea typeface="+mn-ea"/>
                <a:cs typeface="+mn-cs"/>
                <a:sym typeface="Gill Sans"/>
              </a:defRPr>
            </a:lvl4pPr>
            <a:lvl5pPr marL="0" indent="0" algn="ctr">
              <a:spcBef>
                <a:spcPts val="0"/>
              </a:spcBef>
              <a:buSzTx/>
              <a:buNone/>
              <a:defRPr sz="2391">
                <a:latin typeface="+mn-lt"/>
                <a:ea typeface="+mn-ea"/>
                <a:cs typeface="+mn-cs"/>
                <a:sym typeface="Gill Sans"/>
              </a:defRPr>
            </a:lvl5pPr>
          </a:lstStyle>
          <a:p>
            <a:pPr lvl="0">
              <a:defRPr sz="1800"/>
            </a:pPr>
            <a:r>
              <a:rPr sz="2391"/>
              <a:t>Body Level One</a:t>
            </a:r>
          </a:p>
          <a:p>
            <a:pPr lvl="1">
              <a:defRPr sz="1800"/>
            </a:pPr>
            <a:r>
              <a:rPr sz="2391"/>
              <a:t>Body Level Two</a:t>
            </a:r>
          </a:p>
          <a:p>
            <a:pPr lvl="2">
              <a:defRPr sz="1800"/>
            </a:pPr>
            <a:r>
              <a:rPr sz="2391"/>
              <a:t>Body Level Three</a:t>
            </a:r>
          </a:p>
          <a:p>
            <a:pPr lvl="3">
              <a:defRPr sz="1800"/>
            </a:pPr>
            <a:r>
              <a:rPr sz="2391"/>
              <a:t>Body Level Four</a:t>
            </a:r>
          </a:p>
          <a:p>
            <a:pPr lvl="4">
              <a:defRPr sz="1800"/>
            </a:pPr>
            <a:r>
              <a:rPr sz="2391"/>
              <a:t>Body Level Five</a:t>
            </a:r>
          </a:p>
        </p:txBody>
      </p:sp>
    </p:spTree>
    <p:extLst>
      <p:ext uri="{BB962C8B-B14F-4D97-AF65-F5344CB8AC3E}">
        <p14:creationId xmlns:p14="http://schemas.microsoft.com/office/powerpoint/2010/main" val="886776401"/>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Photo - Vertical Reflection">
    <p:spTree>
      <p:nvGrpSpPr>
        <p:cNvPr id="1" name=""/>
        <p:cNvGrpSpPr/>
        <p:nvPr/>
      </p:nvGrpSpPr>
      <p:grpSpPr>
        <a:xfrm>
          <a:off x="0" y="0"/>
          <a:ext cx="0" cy="0"/>
          <a:chOff x="0" y="0"/>
          <a:chExt cx="0" cy="0"/>
        </a:xfrm>
      </p:grpSpPr>
      <p:sp>
        <p:nvSpPr>
          <p:cNvPr id="44" name="Shape 44"/>
          <p:cNvSpPr>
            <a:spLocks noGrp="1"/>
          </p:cNvSpPr>
          <p:nvPr>
            <p:ph type="title"/>
          </p:nvPr>
        </p:nvSpPr>
        <p:spPr>
          <a:xfrm>
            <a:off x="595312" y="991195"/>
            <a:ext cx="5500688" cy="2321719"/>
          </a:xfrm>
          <a:prstGeom prst="rect">
            <a:avLst/>
          </a:prstGeom>
        </p:spPr>
        <p:txBody>
          <a:bodyPr anchor="b"/>
          <a:lstStyle>
            <a:lvl1pPr>
              <a:defRPr sz="4922">
                <a:latin typeface="+mn-lt"/>
                <a:ea typeface="+mn-ea"/>
                <a:cs typeface="+mn-cs"/>
                <a:sym typeface="Gill Sans"/>
              </a:defRPr>
            </a:lvl1pPr>
          </a:lstStyle>
          <a:p>
            <a:pPr lvl="0">
              <a:defRPr sz="1800"/>
            </a:pPr>
            <a:r>
              <a:rPr sz="4922"/>
              <a:t>Title Text</a:t>
            </a:r>
          </a:p>
        </p:txBody>
      </p:sp>
      <p:sp>
        <p:nvSpPr>
          <p:cNvPr id="45" name="Shape 45"/>
          <p:cNvSpPr>
            <a:spLocks noGrp="1"/>
          </p:cNvSpPr>
          <p:nvPr>
            <p:ph type="body" idx="1"/>
          </p:nvPr>
        </p:nvSpPr>
        <p:spPr>
          <a:xfrm>
            <a:off x="595312" y="3366492"/>
            <a:ext cx="5500688" cy="2321719"/>
          </a:xfrm>
          <a:prstGeom prst="rect">
            <a:avLst/>
          </a:prstGeom>
        </p:spPr>
        <p:txBody>
          <a:bodyPr anchor="t"/>
          <a:lstStyle>
            <a:lvl1pPr marL="0" indent="0" algn="ctr">
              <a:spcBef>
                <a:spcPts val="0"/>
              </a:spcBef>
              <a:buSzTx/>
              <a:buNone/>
              <a:defRPr sz="2391">
                <a:latin typeface="+mn-lt"/>
                <a:ea typeface="+mn-ea"/>
                <a:cs typeface="+mn-cs"/>
                <a:sym typeface="Gill Sans"/>
              </a:defRPr>
            </a:lvl1pPr>
            <a:lvl2pPr marL="0" indent="0" algn="ctr">
              <a:spcBef>
                <a:spcPts val="0"/>
              </a:spcBef>
              <a:buSzTx/>
              <a:buNone/>
              <a:defRPr sz="2391">
                <a:latin typeface="+mn-lt"/>
                <a:ea typeface="+mn-ea"/>
                <a:cs typeface="+mn-cs"/>
                <a:sym typeface="Gill Sans"/>
              </a:defRPr>
            </a:lvl2pPr>
            <a:lvl3pPr marL="0" indent="0" algn="ctr">
              <a:spcBef>
                <a:spcPts val="0"/>
              </a:spcBef>
              <a:buSzTx/>
              <a:buNone/>
              <a:defRPr sz="2391">
                <a:latin typeface="+mn-lt"/>
                <a:ea typeface="+mn-ea"/>
                <a:cs typeface="+mn-cs"/>
                <a:sym typeface="Gill Sans"/>
              </a:defRPr>
            </a:lvl3pPr>
            <a:lvl4pPr marL="0" indent="0" algn="ctr">
              <a:spcBef>
                <a:spcPts val="0"/>
              </a:spcBef>
              <a:buSzTx/>
              <a:buNone/>
              <a:defRPr sz="2391">
                <a:latin typeface="+mn-lt"/>
                <a:ea typeface="+mn-ea"/>
                <a:cs typeface="+mn-cs"/>
                <a:sym typeface="Gill Sans"/>
              </a:defRPr>
            </a:lvl4pPr>
            <a:lvl5pPr marL="0" indent="0" algn="ctr">
              <a:spcBef>
                <a:spcPts val="0"/>
              </a:spcBef>
              <a:buSzTx/>
              <a:buNone/>
              <a:defRPr sz="2391">
                <a:latin typeface="+mn-lt"/>
                <a:ea typeface="+mn-ea"/>
                <a:cs typeface="+mn-cs"/>
                <a:sym typeface="Gill Sans"/>
              </a:defRPr>
            </a:lvl5pPr>
          </a:lstStyle>
          <a:p>
            <a:pPr lvl="0">
              <a:defRPr sz="1800"/>
            </a:pPr>
            <a:r>
              <a:rPr sz="2391"/>
              <a:t>Body Level One</a:t>
            </a:r>
          </a:p>
          <a:p>
            <a:pPr lvl="1">
              <a:defRPr sz="1800"/>
            </a:pPr>
            <a:r>
              <a:rPr sz="2391"/>
              <a:t>Body Level Two</a:t>
            </a:r>
          </a:p>
          <a:p>
            <a:pPr lvl="2">
              <a:defRPr sz="1800"/>
            </a:pPr>
            <a:r>
              <a:rPr sz="2391"/>
              <a:t>Body Level Three</a:t>
            </a:r>
          </a:p>
          <a:p>
            <a:pPr lvl="3">
              <a:defRPr sz="1800"/>
            </a:pPr>
            <a:r>
              <a:rPr sz="2391"/>
              <a:t>Body Level Four</a:t>
            </a:r>
          </a:p>
          <a:p>
            <a:pPr lvl="4">
              <a:defRPr sz="1800"/>
            </a:pPr>
            <a:r>
              <a:rPr sz="2391"/>
              <a:t>Body Level Five</a:t>
            </a:r>
          </a:p>
        </p:txBody>
      </p:sp>
    </p:spTree>
    <p:extLst>
      <p:ext uri="{BB962C8B-B14F-4D97-AF65-F5344CB8AC3E}">
        <p14:creationId xmlns:p14="http://schemas.microsoft.com/office/powerpoint/2010/main" val="3047985968"/>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lvl1pPr>
              <a:defRPr>
                <a:latin typeface="+mn-lt"/>
                <a:ea typeface="+mn-ea"/>
                <a:cs typeface="+mn-cs"/>
                <a:sym typeface="Gill Sans"/>
              </a:defRPr>
            </a:lvl1pPr>
          </a:lstStyle>
          <a:p>
            <a:pPr lvl="0">
              <a:defRPr sz="1800"/>
            </a:pPr>
            <a:r>
              <a:rPr sz="5906"/>
              <a:t>Title Text</a:t>
            </a:r>
          </a:p>
        </p:txBody>
      </p:sp>
      <p:sp>
        <p:nvSpPr>
          <p:cNvPr id="48" name="Shape 48"/>
          <p:cNvSpPr>
            <a:spLocks noGrp="1"/>
          </p:cNvSpPr>
          <p:nvPr>
            <p:ph type="body" idx="1"/>
          </p:nvPr>
        </p:nvSpPr>
        <p:spPr>
          <a:xfrm>
            <a:off x="1190625" y="1946672"/>
            <a:ext cx="4726781" cy="4018359"/>
          </a:xfrm>
          <a:prstGeom prst="rect">
            <a:avLst/>
          </a:prstGeom>
        </p:spPr>
        <p:txBody>
          <a:bodyPr/>
          <a:lstStyle>
            <a:lvl1pPr marL="571002" indent="-347767">
              <a:spcBef>
                <a:spcPts val="2672"/>
              </a:spcBef>
              <a:defRPr sz="2250">
                <a:latin typeface="+mn-lt"/>
                <a:ea typeface="+mn-ea"/>
                <a:cs typeface="+mn-cs"/>
                <a:sym typeface="Gill Sans"/>
              </a:defRPr>
            </a:lvl1pPr>
            <a:lvl2pPr marL="347767" indent="-347767">
              <a:spcBef>
                <a:spcPts val="2672"/>
              </a:spcBef>
              <a:defRPr sz="2250">
                <a:latin typeface="+mn-lt"/>
                <a:ea typeface="+mn-ea"/>
                <a:cs typeface="+mn-cs"/>
                <a:sym typeface="Gill Sans"/>
              </a:defRPr>
            </a:lvl2pPr>
            <a:lvl3pPr marL="1196057" indent="-347767">
              <a:spcBef>
                <a:spcPts val="2672"/>
              </a:spcBef>
              <a:defRPr sz="2250">
                <a:latin typeface="+mn-lt"/>
                <a:ea typeface="+mn-ea"/>
                <a:cs typeface="+mn-cs"/>
                <a:sym typeface="Gill Sans"/>
              </a:defRPr>
            </a:lvl3pPr>
            <a:lvl4pPr marL="1508585" indent="-347767">
              <a:spcBef>
                <a:spcPts val="2672"/>
              </a:spcBef>
              <a:defRPr sz="2250">
                <a:latin typeface="+mn-lt"/>
                <a:ea typeface="+mn-ea"/>
                <a:cs typeface="+mn-cs"/>
                <a:sym typeface="Gill Sans"/>
              </a:defRPr>
            </a:lvl4pPr>
            <a:lvl5pPr marL="1821113" indent="-347767">
              <a:spcBef>
                <a:spcPts val="2672"/>
              </a:spcBef>
              <a:defRPr sz="2250">
                <a:latin typeface="+mn-lt"/>
                <a:ea typeface="+mn-ea"/>
                <a:cs typeface="+mn-cs"/>
                <a:sym typeface="Gill Sans"/>
              </a:defRPr>
            </a:lvl5pPr>
          </a:lstStyle>
          <a:p>
            <a:pPr lvl="0">
              <a:defRPr sz="1800"/>
            </a:pPr>
            <a:r>
              <a:rPr sz="2250"/>
              <a:t>Body Level One</a:t>
            </a:r>
          </a:p>
          <a:p>
            <a:pPr lvl="1">
              <a:defRPr sz="1800"/>
            </a:pPr>
            <a:r>
              <a:rPr sz="2250"/>
              <a:t>Body Level Two</a:t>
            </a:r>
          </a:p>
          <a:p>
            <a:pPr lvl="2">
              <a:defRPr sz="1800"/>
            </a:pPr>
            <a:r>
              <a:rPr sz="2250"/>
              <a:t>Body Level Three</a:t>
            </a:r>
          </a:p>
          <a:p>
            <a:pPr lvl="3">
              <a:defRPr sz="1800"/>
            </a:pPr>
            <a:r>
              <a:rPr sz="2250"/>
              <a:t>Body Level Four</a:t>
            </a:r>
          </a:p>
          <a:p>
            <a:pPr lvl="4">
              <a:defRPr sz="1800"/>
            </a:pPr>
            <a:r>
              <a:rPr sz="2250"/>
              <a:t>Body Level Five</a:t>
            </a:r>
          </a:p>
        </p:txBody>
      </p:sp>
    </p:spTree>
    <p:extLst>
      <p:ext uri="{BB962C8B-B14F-4D97-AF65-F5344CB8AC3E}">
        <p14:creationId xmlns:p14="http://schemas.microsoft.com/office/powerpoint/2010/main" val="4262432219"/>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Title &amp; Bullets - Left">
    <p:spTree>
      <p:nvGrpSpPr>
        <p:cNvPr id="1" name=""/>
        <p:cNvGrpSpPr/>
        <p:nvPr/>
      </p:nvGrpSpPr>
      <p:grpSpPr>
        <a:xfrm>
          <a:off x="0" y="0"/>
          <a:ext cx="0" cy="0"/>
          <a:chOff x="0" y="0"/>
          <a:chExt cx="0" cy="0"/>
        </a:xfrm>
      </p:grpSpPr>
      <p:sp>
        <p:nvSpPr>
          <p:cNvPr id="50" name="Shape 50"/>
          <p:cNvSpPr>
            <a:spLocks noGrp="1"/>
          </p:cNvSpPr>
          <p:nvPr>
            <p:ph type="title"/>
          </p:nvPr>
        </p:nvSpPr>
        <p:spPr>
          <a:prstGeom prst="rect">
            <a:avLst/>
          </a:prstGeom>
        </p:spPr>
        <p:txBody>
          <a:bodyPr/>
          <a:lstStyle>
            <a:lvl1pPr>
              <a:defRPr>
                <a:latin typeface="+mn-lt"/>
                <a:ea typeface="+mn-ea"/>
                <a:cs typeface="+mn-cs"/>
                <a:sym typeface="Gill Sans"/>
              </a:defRPr>
            </a:lvl1pPr>
          </a:lstStyle>
          <a:p>
            <a:pPr lvl="0">
              <a:defRPr sz="1800"/>
            </a:pPr>
            <a:r>
              <a:rPr sz="5906"/>
              <a:t>Title Text</a:t>
            </a:r>
          </a:p>
        </p:txBody>
      </p:sp>
      <p:sp>
        <p:nvSpPr>
          <p:cNvPr id="51" name="Shape 51"/>
          <p:cNvSpPr>
            <a:spLocks noGrp="1"/>
          </p:cNvSpPr>
          <p:nvPr>
            <p:ph type="body" idx="1"/>
          </p:nvPr>
        </p:nvSpPr>
        <p:spPr>
          <a:xfrm>
            <a:off x="1190625" y="1946672"/>
            <a:ext cx="4726781" cy="4018359"/>
          </a:xfrm>
          <a:prstGeom prst="rect">
            <a:avLst/>
          </a:prstGeom>
        </p:spPr>
        <p:txBody>
          <a:bodyPr/>
          <a:lstStyle>
            <a:lvl1pPr marL="571002" indent="-347767">
              <a:spcBef>
                <a:spcPts val="2672"/>
              </a:spcBef>
              <a:defRPr sz="2250">
                <a:latin typeface="+mn-lt"/>
                <a:ea typeface="+mn-ea"/>
                <a:cs typeface="+mn-cs"/>
                <a:sym typeface="Gill Sans"/>
              </a:defRPr>
            </a:lvl1pPr>
            <a:lvl2pPr marL="347767" indent="-347767">
              <a:spcBef>
                <a:spcPts val="2672"/>
              </a:spcBef>
              <a:defRPr sz="2250">
                <a:latin typeface="+mn-lt"/>
                <a:ea typeface="+mn-ea"/>
                <a:cs typeface="+mn-cs"/>
                <a:sym typeface="Gill Sans"/>
              </a:defRPr>
            </a:lvl2pPr>
            <a:lvl3pPr marL="1196057" indent="-347767">
              <a:spcBef>
                <a:spcPts val="2672"/>
              </a:spcBef>
              <a:defRPr sz="2250">
                <a:latin typeface="+mn-lt"/>
                <a:ea typeface="+mn-ea"/>
                <a:cs typeface="+mn-cs"/>
                <a:sym typeface="Gill Sans"/>
              </a:defRPr>
            </a:lvl3pPr>
            <a:lvl4pPr marL="1508585" indent="-347767">
              <a:spcBef>
                <a:spcPts val="2672"/>
              </a:spcBef>
              <a:defRPr sz="2250">
                <a:latin typeface="+mn-lt"/>
                <a:ea typeface="+mn-ea"/>
                <a:cs typeface="+mn-cs"/>
                <a:sym typeface="Gill Sans"/>
              </a:defRPr>
            </a:lvl4pPr>
            <a:lvl5pPr marL="1821113" indent="-347767">
              <a:spcBef>
                <a:spcPts val="2672"/>
              </a:spcBef>
              <a:defRPr sz="2250">
                <a:latin typeface="+mn-lt"/>
                <a:ea typeface="+mn-ea"/>
                <a:cs typeface="+mn-cs"/>
                <a:sym typeface="Gill Sans"/>
              </a:defRPr>
            </a:lvl5pPr>
          </a:lstStyle>
          <a:p>
            <a:pPr lvl="0">
              <a:defRPr sz="1800"/>
            </a:pPr>
            <a:r>
              <a:rPr sz="2250"/>
              <a:t>Body Level One</a:t>
            </a:r>
          </a:p>
          <a:p>
            <a:pPr lvl="1">
              <a:defRPr sz="1800"/>
            </a:pPr>
            <a:r>
              <a:rPr sz="2250"/>
              <a:t>Body Level Two</a:t>
            </a:r>
          </a:p>
          <a:p>
            <a:pPr lvl="2">
              <a:defRPr sz="1800"/>
            </a:pPr>
            <a:r>
              <a:rPr sz="2250"/>
              <a:t>Body Level Three</a:t>
            </a:r>
          </a:p>
          <a:p>
            <a:pPr lvl="3">
              <a:defRPr sz="1800"/>
            </a:pPr>
            <a:r>
              <a:rPr sz="2250"/>
              <a:t>Body Level Four</a:t>
            </a:r>
          </a:p>
          <a:p>
            <a:pPr lvl="4">
              <a:defRPr sz="1800"/>
            </a:pPr>
            <a:r>
              <a:rPr sz="2250"/>
              <a:t>Body Level Five</a:t>
            </a:r>
          </a:p>
        </p:txBody>
      </p:sp>
    </p:spTree>
    <p:extLst>
      <p:ext uri="{BB962C8B-B14F-4D97-AF65-F5344CB8AC3E}">
        <p14:creationId xmlns:p14="http://schemas.microsoft.com/office/powerpoint/2010/main" val="584152738"/>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Title &amp; Bullets - Right">
    <p:spTree>
      <p:nvGrpSpPr>
        <p:cNvPr id="1" name=""/>
        <p:cNvGrpSpPr/>
        <p:nvPr/>
      </p:nvGrpSpPr>
      <p:grpSpPr>
        <a:xfrm>
          <a:off x="0" y="0"/>
          <a:ext cx="0" cy="0"/>
          <a:chOff x="0" y="0"/>
          <a:chExt cx="0" cy="0"/>
        </a:xfrm>
      </p:grpSpPr>
      <p:sp>
        <p:nvSpPr>
          <p:cNvPr id="53" name="Shape 53"/>
          <p:cNvSpPr>
            <a:spLocks noGrp="1"/>
          </p:cNvSpPr>
          <p:nvPr>
            <p:ph type="title"/>
          </p:nvPr>
        </p:nvSpPr>
        <p:spPr>
          <a:prstGeom prst="rect">
            <a:avLst/>
          </a:prstGeom>
        </p:spPr>
        <p:txBody>
          <a:bodyPr/>
          <a:lstStyle>
            <a:lvl1pPr>
              <a:defRPr>
                <a:latin typeface="+mn-lt"/>
                <a:ea typeface="+mn-ea"/>
                <a:cs typeface="+mn-cs"/>
                <a:sym typeface="Gill Sans"/>
              </a:defRPr>
            </a:lvl1pPr>
          </a:lstStyle>
          <a:p>
            <a:pPr lvl="0">
              <a:defRPr sz="1800"/>
            </a:pPr>
            <a:r>
              <a:rPr sz="5906"/>
              <a:t>Title Text</a:t>
            </a:r>
          </a:p>
        </p:txBody>
      </p:sp>
      <p:sp>
        <p:nvSpPr>
          <p:cNvPr id="54" name="Shape 54"/>
          <p:cNvSpPr>
            <a:spLocks noGrp="1"/>
          </p:cNvSpPr>
          <p:nvPr>
            <p:ph type="body" idx="1"/>
          </p:nvPr>
        </p:nvSpPr>
        <p:spPr>
          <a:xfrm>
            <a:off x="7286625" y="1946672"/>
            <a:ext cx="3714750" cy="4018359"/>
          </a:xfrm>
          <a:prstGeom prst="rect">
            <a:avLst/>
          </a:prstGeom>
        </p:spPr>
        <p:txBody>
          <a:bodyPr/>
          <a:lstStyle>
            <a:lvl1pPr marL="571002" indent="-347767">
              <a:spcBef>
                <a:spcPts val="2672"/>
              </a:spcBef>
              <a:defRPr sz="2250">
                <a:latin typeface="+mn-lt"/>
                <a:ea typeface="+mn-ea"/>
                <a:cs typeface="+mn-cs"/>
                <a:sym typeface="Gill Sans"/>
              </a:defRPr>
            </a:lvl1pPr>
            <a:lvl2pPr marL="347767" indent="-347767">
              <a:spcBef>
                <a:spcPts val="2672"/>
              </a:spcBef>
              <a:defRPr sz="2250">
                <a:latin typeface="+mn-lt"/>
                <a:ea typeface="+mn-ea"/>
                <a:cs typeface="+mn-cs"/>
                <a:sym typeface="Gill Sans"/>
              </a:defRPr>
            </a:lvl2pPr>
            <a:lvl3pPr marL="1196057" indent="-347767">
              <a:spcBef>
                <a:spcPts val="2672"/>
              </a:spcBef>
              <a:defRPr sz="2250">
                <a:latin typeface="+mn-lt"/>
                <a:ea typeface="+mn-ea"/>
                <a:cs typeface="+mn-cs"/>
                <a:sym typeface="Gill Sans"/>
              </a:defRPr>
            </a:lvl3pPr>
            <a:lvl4pPr marL="1508585" indent="-347767">
              <a:spcBef>
                <a:spcPts val="2672"/>
              </a:spcBef>
              <a:defRPr sz="2250">
                <a:latin typeface="+mn-lt"/>
                <a:ea typeface="+mn-ea"/>
                <a:cs typeface="+mn-cs"/>
                <a:sym typeface="Gill Sans"/>
              </a:defRPr>
            </a:lvl4pPr>
            <a:lvl5pPr marL="1821113" indent="-347767">
              <a:spcBef>
                <a:spcPts val="2672"/>
              </a:spcBef>
              <a:defRPr sz="2250">
                <a:latin typeface="+mn-lt"/>
                <a:ea typeface="+mn-ea"/>
                <a:cs typeface="+mn-cs"/>
                <a:sym typeface="Gill Sans"/>
              </a:defRPr>
            </a:lvl5pPr>
          </a:lstStyle>
          <a:p>
            <a:pPr lvl="0">
              <a:defRPr sz="1800"/>
            </a:pPr>
            <a:r>
              <a:rPr sz="2250"/>
              <a:t>Body Level One</a:t>
            </a:r>
          </a:p>
          <a:p>
            <a:pPr lvl="1">
              <a:defRPr sz="1800"/>
            </a:pPr>
            <a:r>
              <a:rPr sz="2250"/>
              <a:t>Body Level Two</a:t>
            </a:r>
          </a:p>
          <a:p>
            <a:pPr lvl="2">
              <a:defRPr sz="1800"/>
            </a:pPr>
            <a:r>
              <a:rPr sz="2250"/>
              <a:t>Body Level Three</a:t>
            </a:r>
          </a:p>
          <a:p>
            <a:pPr lvl="3">
              <a:defRPr sz="1800"/>
            </a:pPr>
            <a:r>
              <a:rPr sz="2250"/>
              <a:t>Body Level Four</a:t>
            </a:r>
          </a:p>
          <a:p>
            <a:pPr lvl="4">
              <a:defRPr sz="1800"/>
            </a:pPr>
            <a:r>
              <a:rPr sz="2250"/>
              <a:t>Body Level Five</a:t>
            </a:r>
          </a:p>
        </p:txBody>
      </p:sp>
    </p:spTree>
    <p:extLst>
      <p:ext uri="{BB962C8B-B14F-4D97-AF65-F5344CB8AC3E}">
        <p14:creationId xmlns:p14="http://schemas.microsoft.com/office/powerpoint/2010/main" val="940953531"/>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1_Title - Top">
    <p:spTree>
      <p:nvGrpSpPr>
        <p:cNvPr id="1" name=""/>
        <p:cNvGrpSpPr/>
        <p:nvPr/>
      </p:nvGrpSpPr>
      <p:grpSpPr>
        <a:xfrm>
          <a:off x="0" y="0"/>
          <a:ext cx="0" cy="0"/>
          <a:chOff x="0" y="0"/>
          <a:chExt cx="0" cy="0"/>
        </a:xfrm>
      </p:grpSpPr>
      <p:grpSp>
        <p:nvGrpSpPr>
          <p:cNvPr id="58" name="Group 58"/>
          <p:cNvGrpSpPr/>
          <p:nvPr/>
        </p:nvGrpSpPr>
        <p:grpSpPr>
          <a:xfrm>
            <a:off x="-46573" y="6551582"/>
            <a:ext cx="7191376" cy="389594"/>
            <a:chOff x="0" y="-124643"/>
            <a:chExt cx="7670800" cy="554088"/>
          </a:xfrm>
        </p:grpSpPr>
        <p:sp>
          <p:nvSpPr>
            <p:cNvPr id="56" name="Shape 56"/>
            <p:cNvSpPr/>
            <p:nvPr/>
          </p:nvSpPr>
          <p:spPr>
            <a:xfrm>
              <a:off x="0" y="13878"/>
              <a:ext cx="4229100" cy="27704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a:defRPr sz="1400">
                  <a:latin typeface="+mn-lt"/>
                  <a:ea typeface="+mn-ea"/>
                  <a:cs typeface="+mn-cs"/>
                  <a:sym typeface="Gill Sans"/>
                </a:defRPr>
              </a:lvl1pPr>
            </a:lstStyle>
            <a:p>
              <a:pPr defTabSz="410751">
                <a:defRPr sz="1800"/>
              </a:pPr>
              <a:r>
                <a:rPr sz="1266" kern="0">
                  <a:solidFill>
                    <a:sysClr val="windowText" lastClr="000000"/>
                  </a:solidFill>
                </a:rPr>
                <a:t>Markov Chain Reconstruction for Cascades in IceCube</a:t>
              </a:r>
            </a:p>
          </p:txBody>
        </p:sp>
        <p:sp>
          <p:nvSpPr>
            <p:cNvPr id="57" name="Shape 57"/>
            <p:cNvSpPr/>
            <p:nvPr/>
          </p:nvSpPr>
          <p:spPr>
            <a:xfrm>
              <a:off x="5435600" y="-124643"/>
              <a:ext cx="2235200" cy="55408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a:defRPr sz="1400">
                  <a:latin typeface="+mn-lt"/>
                  <a:ea typeface="+mn-ea"/>
                  <a:cs typeface="+mn-cs"/>
                  <a:sym typeface="Gill Sans"/>
                </a:defRPr>
              </a:lvl1pPr>
            </a:lstStyle>
            <a:p>
              <a:pPr defTabSz="410751">
                <a:defRPr sz="1800"/>
              </a:pPr>
              <a:r>
                <a:rPr sz="1266" kern="0">
                  <a:solidFill>
                    <a:sysClr val="windowText" lastClr="000000"/>
                  </a:solidFill>
                </a:rPr>
                <a:t>Jakob van Santen (HU Berlin)</a:t>
              </a:r>
            </a:p>
          </p:txBody>
        </p:sp>
      </p:grpSp>
      <p:sp>
        <p:nvSpPr>
          <p:cNvPr id="59" name="Shape 59"/>
          <p:cNvSpPr>
            <a:spLocks noGrp="1"/>
          </p:cNvSpPr>
          <p:nvPr>
            <p:ph type="title"/>
          </p:nvPr>
        </p:nvSpPr>
        <p:spPr>
          <a:prstGeom prst="rect">
            <a:avLst/>
          </a:prstGeom>
        </p:spPr>
        <p:txBody>
          <a:bodyPr/>
          <a:lstStyle>
            <a:lvl1pPr>
              <a:defRPr>
                <a:latin typeface="+mn-lt"/>
                <a:ea typeface="+mn-ea"/>
                <a:cs typeface="+mn-cs"/>
                <a:sym typeface="Gill Sans"/>
              </a:defRPr>
            </a:lvl1pPr>
          </a:lstStyle>
          <a:p>
            <a:pPr lvl="0">
              <a:defRPr sz="1800"/>
            </a:pPr>
            <a:r>
              <a:rPr sz="5906"/>
              <a:t>Title Text</a:t>
            </a:r>
          </a:p>
        </p:txBody>
      </p:sp>
    </p:spTree>
    <p:extLst>
      <p:ext uri="{BB962C8B-B14F-4D97-AF65-F5344CB8AC3E}">
        <p14:creationId xmlns:p14="http://schemas.microsoft.com/office/powerpoint/2010/main" val="3012332657"/>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1_Top Title">
    <p:spTree>
      <p:nvGrpSpPr>
        <p:cNvPr id="1" name=""/>
        <p:cNvGrpSpPr/>
        <p:nvPr/>
      </p:nvGrpSpPr>
      <p:grpSpPr>
        <a:xfrm>
          <a:off x="0" y="0"/>
          <a:ext cx="0" cy="0"/>
          <a:chOff x="0" y="0"/>
          <a:chExt cx="0" cy="0"/>
        </a:xfrm>
      </p:grpSpPr>
      <p:sp>
        <p:nvSpPr>
          <p:cNvPr id="61" name="Shape 61"/>
          <p:cNvSpPr/>
          <p:nvPr/>
        </p:nvSpPr>
        <p:spPr>
          <a:xfrm>
            <a:off x="95250" y="839391"/>
            <a:ext cx="12001500" cy="89"/>
          </a:xfrm>
          <a:prstGeom prst="line">
            <a:avLst/>
          </a:prstGeom>
          <a:ln w="6350">
            <a:solidFill/>
            <a:miter lim="400000"/>
          </a:ln>
        </p:spPr>
        <p:txBody>
          <a:bodyPr lIns="0" tIns="0" rIns="0" bIns="0" anchor="ctr"/>
          <a:lstStyle/>
          <a:p>
            <a:pPr defTabSz="321457">
              <a:defRPr sz="1200">
                <a:latin typeface="Helvetica"/>
                <a:ea typeface="Helvetica"/>
                <a:cs typeface="Helvetica"/>
                <a:sym typeface="Helvetica"/>
              </a:defRPr>
            </a:pPr>
            <a:endParaRPr sz="844" kern="0">
              <a:solidFill>
                <a:sysClr val="windowText" lastClr="000000"/>
              </a:solidFill>
              <a:latin typeface="Helvetica"/>
              <a:ea typeface="Helvetica"/>
              <a:cs typeface="Helvetica"/>
              <a:sym typeface="Helvetica"/>
            </a:endParaRPr>
          </a:p>
        </p:txBody>
      </p:sp>
      <p:sp>
        <p:nvSpPr>
          <p:cNvPr id="62" name="Shape 62"/>
          <p:cNvSpPr>
            <a:spLocks noGrp="1"/>
          </p:cNvSpPr>
          <p:nvPr>
            <p:ph type="title"/>
          </p:nvPr>
        </p:nvSpPr>
        <p:spPr>
          <a:xfrm>
            <a:off x="95250" y="71438"/>
            <a:ext cx="12001500" cy="678656"/>
          </a:xfrm>
          <a:prstGeom prst="rect">
            <a:avLst/>
          </a:prstGeom>
        </p:spPr>
        <p:txBody>
          <a:bodyPr anchor="b"/>
          <a:lstStyle>
            <a:lvl1pPr algn="l">
              <a:defRPr sz="4500">
                <a:latin typeface="+mj-lt"/>
                <a:ea typeface="+mj-ea"/>
                <a:cs typeface="+mj-cs"/>
                <a:sym typeface="Helvetica Neue UltraLight"/>
              </a:defRPr>
            </a:lvl1pPr>
          </a:lstStyle>
          <a:p>
            <a:pPr lvl="0">
              <a:defRPr sz="1800"/>
            </a:pPr>
            <a:r>
              <a:rPr sz="4500"/>
              <a:t>Title Text</a:t>
            </a:r>
          </a:p>
        </p:txBody>
      </p:sp>
      <p:sp>
        <p:nvSpPr>
          <p:cNvPr id="63" name="Shape 63"/>
          <p:cNvSpPr>
            <a:spLocks noGrp="1"/>
          </p:cNvSpPr>
          <p:nvPr>
            <p:ph type="sldNum" sz="quarter" idx="2"/>
          </p:nvPr>
        </p:nvSpPr>
        <p:spPr>
          <a:xfrm>
            <a:off x="11824723" y="71438"/>
            <a:ext cx="198773" cy="194797"/>
          </a:xfrm>
          <a:prstGeom prst="rect">
            <a:avLst/>
          </a:prstGeom>
          <a:ln w="12700">
            <a:miter lim="400000"/>
          </a:ln>
        </p:spPr>
        <p:txBody>
          <a:bodyPr wrap="none" lIns="0" tIns="0" rIns="0" bIns="0">
            <a:spAutoFit/>
          </a:bodyPr>
          <a:lstStyle>
            <a:lvl1pPr algn="ctr">
              <a:defRPr sz="1266"/>
            </a:lvl1pPr>
          </a:lstStyle>
          <a:p>
            <a:pPr defTabSz="410751"/>
            <a:fld id="{86CB4B4D-7CA3-9044-876B-883B54F8677D}" type="slidenum">
              <a:rPr lang="en-US" kern="0" smtClean="0">
                <a:solidFill>
                  <a:sysClr val="windowText" lastClr="000000"/>
                </a:solidFill>
                <a:latin typeface="Helvetica Neue Light"/>
                <a:sym typeface="Helvetica Neue Light"/>
              </a:rPr>
              <a:pPr defTabSz="410751"/>
              <a:t>‹#›</a:t>
            </a:fld>
            <a:endParaRPr lang="en-US" kern="0">
              <a:solidFill>
                <a:sysClr val="windowText" lastClr="000000"/>
              </a:solidFill>
              <a:latin typeface="Helvetica Neue Light"/>
              <a:sym typeface="Helvetica Neue Light"/>
            </a:endParaRPr>
          </a:p>
        </p:txBody>
      </p:sp>
    </p:spTree>
    <p:extLst>
      <p:ext uri="{BB962C8B-B14F-4D97-AF65-F5344CB8AC3E}">
        <p14:creationId xmlns:p14="http://schemas.microsoft.com/office/powerpoint/2010/main" val="581541938"/>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Top Title copy">
    <p:spTree>
      <p:nvGrpSpPr>
        <p:cNvPr id="1" name=""/>
        <p:cNvGrpSpPr/>
        <p:nvPr/>
      </p:nvGrpSpPr>
      <p:grpSpPr>
        <a:xfrm>
          <a:off x="0" y="0"/>
          <a:ext cx="0" cy="0"/>
          <a:chOff x="0" y="0"/>
          <a:chExt cx="0" cy="0"/>
        </a:xfrm>
      </p:grpSpPr>
      <p:sp>
        <p:nvSpPr>
          <p:cNvPr id="65" name="Shape 65"/>
          <p:cNvSpPr/>
          <p:nvPr/>
        </p:nvSpPr>
        <p:spPr>
          <a:xfrm>
            <a:off x="95250" y="616149"/>
            <a:ext cx="12001500" cy="89"/>
          </a:xfrm>
          <a:prstGeom prst="line">
            <a:avLst/>
          </a:prstGeom>
          <a:ln w="6350">
            <a:solidFill/>
            <a:miter lim="400000"/>
          </a:ln>
        </p:spPr>
        <p:txBody>
          <a:bodyPr lIns="0" tIns="0" rIns="0" bIns="0" anchor="ctr"/>
          <a:lstStyle/>
          <a:p>
            <a:pPr defTabSz="321457">
              <a:defRPr sz="1200">
                <a:latin typeface="Helvetica"/>
                <a:ea typeface="Helvetica"/>
                <a:cs typeface="Helvetica"/>
                <a:sym typeface="Helvetica"/>
              </a:defRPr>
            </a:pPr>
            <a:endParaRPr sz="844" kern="0">
              <a:solidFill>
                <a:sysClr val="windowText" lastClr="000000"/>
              </a:solidFill>
              <a:latin typeface="Helvetica"/>
              <a:ea typeface="Helvetica"/>
              <a:cs typeface="Helvetica"/>
              <a:sym typeface="Helvetica"/>
            </a:endParaRPr>
          </a:p>
        </p:txBody>
      </p:sp>
      <p:sp>
        <p:nvSpPr>
          <p:cNvPr id="66" name="Shape 66"/>
          <p:cNvSpPr/>
          <p:nvPr/>
        </p:nvSpPr>
        <p:spPr>
          <a:xfrm>
            <a:off x="4250628" y="6640051"/>
            <a:ext cx="3686908" cy="194797"/>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lgn="ctr">
              <a:defRPr sz="1200"/>
            </a:lvl1pPr>
          </a:lstStyle>
          <a:p>
            <a:pPr defTabSz="410751">
              <a:defRPr sz="1800"/>
            </a:pPr>
            <a:r>
              <a:rPr sz="1266" kern="0">
                <a:solidFill>
                  <a:sysClr val="windowText" lastClr="000000"/>
                </a:solidFill>
                <a:latin typeface="Helvetica Neue Light"/>
                <a:sym typeface="Helvetica Neue Light"/>
              </a:rPr>
              <a:t>Jakob van Santen - Preliminary Exam - 2012-12-07</a:t>
            </a:r>
          </a:p>
        </p:txBody>
      </p:sp>
      <p:sp>
        <p:nvSpPr>
          <p:cNvPr id="67" name="Shape 67"/>
          <p:cNvSpPr>
            <a:spLocks noGrp="1"/>
          </p:cNvSpPr>
          <p:nvPr>
            <p:ph type="title"/>
          </p:nvPr>
        </p:nvSpPr>
        <p:spPr>
          <a:xfrm>
            <a:off x="95250" y="35719"/>
            <a:ext cx="12001500" cy="544711"/>
          </a:xfrm>
          <a:prstGeom prst="rect">
            <a:avLst/>
          </a:prstGeom>
        </p:spPr>
        <p:txBody>
          <a:bodyPr anchor="b"/>
          <a:lstStyle>
            <a:lvl1pPr algn="l">
              <a:defRPr sz="3375">
                <a:latin typeface="+mj-lt"/>
                <a:ea typeface="+mj-ea"/>
                <a:cs typeface="+mj-cs"/>
                <a:sym typeface="Helvetica Neue UltraLight"/>
              </a:defRPr>
            </a:lvl1pPr>
          </a:lstStyle>
          <a:p>
            <a:pPr lvl="0">
              <a:defRPr sz="1800"/>
            </a:pPr>
            <a:r>
              <a:rPr sz="3375"/>
              <a:t>Title Text</a:t>
            </a:r>
          </a:p>
        </p:txBody>
      </p:sp>
      <p:sp>
        <p:nvSpPr>
          <p:cNvPr id="68" name="Shape 68"/>
          <p:cNvSpPr>
            <a:spLocks noGrp="1"/>
          </p:cNvSpPr>
          <p:nvPr>
            <p:ph type="sldNum" sz="quarter" idx="2"/>
          </p:nvPr>
        </p:nvSpPr>
        <p:spPr>
          <a:xfrm>
            <a:off x="11824723" y="71438"/>
            <a:ext cx="198773" cy="194797"/>
          </a:xfrm>
          <a:prstGeom prst="rect">
            <a:avLst/>
          </a:prstGeom>
          <a:ln w="12700">
            <a:miter lim="400000"/>
          </a:ln>
        </p:spPr>
        <p:txBody>
          <a:bodyPr wrap="none" lIns="0" tIns="0" rIns="0" bIns="0">
            <a:spAutoFit/>
          </a:bodyPr>
          <a:lstStyle>
            <a:lvl1pPr algn="ctr">
              <a:defRPr sz="1266"/>
            </a:lvl1pPr>
          </a:lstStyle>
          <a:p>
            <a:pPr defTabSz="410751"/>
            <a:fld id="{86CB4B4D-7CA3-9044-876B-883B54F8677D}" type="slidenum">
              <a:rPr lang="en-US" kern="0" smtClean="0">
                <a:solidFill>
                  <a:sysClr val="windowText" lastClr="000000"/>
                </a:solidFill>
                <a:latin typeface="Helvetica Neue Light"/>
                <a:sym typeface="Helvetica Neue Light"/>
              </a:rPr>
              <a:pPr defTabSz="410751"/>
              <a:t>‹#›</a:t>
            </a:fld>
            <a:endParaRPr lang="en-US" kern="0">
              <a:solidFill>
                <a:sysClr val="windowText" lastClr="000000"/>
              </a:solidFill>
              <a:latin typeface="Helvetica Neue Light"/>
              <a:sym typeface="Helvetica Neue Light"/>
            </a:endParaRPr>
          </a:p>
        </p:txBody>
      </p:sp>
    </p:spTree>
    <p:extLst>
      <p:ext uri="{BB962C8B-B14F-4D97-AF65-F5344CB8AC3E}">
        <p14:creationId xmlns:p14="http://schemas.microsoft.com/office/powerpoint/2010/main" val="2711330124"/>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tx1"/>
                </a:solidFill>
                <a:latin typeface="Orator Std" panose="020D0509020203030204" pitchFamily="49" charset="0"/>
              </a:defRPr>
            </a:lvl1pPr>
          </a:lstStyle>
          <a:p>
            <a:r>
              <a:rPr lang="en-US" smtClean="0"/>
              <a:t>2016-01-07</a:t>
            </a:r>
            <a:endParaRPr lang="en-US"/>
          </a:p>
        </p:txBody>
      </p:sp>
      <p:sp>
        <p:nvSpPr>
          <p:cNvPr id="4" name="Footer Placeholder 3"/>
          <p:cNvSpPr>
            <a:spLocks noGrp="1"/>
          </p:cNvSpPr>
          <p:nvPr>
            <p:ph type="ftr" sz="quarter" idx="11"/>
          </p:nvPr>
        </p:nvSpPr>
        <p:spPr/>
        <p:txBody>
          <a:bodyPr/>
          <a:lstStyle>
            <a:lvl1pPr>
              <a:defRPr>
                <a:solidFill>
                  <a:schemeClr val="tx1"/>
                </a:solidFill>
                <a:latin typeface="Orator Std" panose="020D0509020203030204" pitchFamily="49" charset="0"/>
              </a:defRPr>
            </a:lvl1pPr>
          </a:lstStyle>
          <a:p>
            <a:r>
              <a:rPr lang="en-US" smtClean="0"/>
              <a:t>VHEPA 2016 - Honolulu, HI</a:t>
            </a:r>
            <a:endParaRPr lang="en-US"/>
          </a:p>
        </p:txBody>
      </p:sp>
      <p:sp>
        <p:nvSpPr>
          <p:cNvPr id="5" name="Slide Number Placeholder 4"/>
          <p:cNvSpPr>
            <a:spLocks noGrp="1"/>
          </p:cNvSpPr>
          <p:nvPr>
            <p:ph type="sldNum" sz="quarter" idx="12"/>
          </p:nvPr>
        </p:nvSpPr>
        <p:spPr/>
        <p:txBody>
          <a:bodyPr/>
          <a:lstStyle>
            <a:lvl1pPr>
              <a:defRPr>
                <a:solidFill>
                  <a:schemeClr val="tx1"/>
                </a:solidFill>
                <a:latin typeface="Orator Std" panose="020D0509020203030204" pitchFamily="49" charset="0"/>
              </a:defRPr>
            </a:lvl1pPr>
          </a:lstStyle>
          <a:p>
            <a:fld id="{A06C4592-94FC-4A24-9C11-938348FC8AD6}" type="slidenum">
              <a:rPr lang="en-US" smtClean="0"/>
              <a:pPr/>
              <a:t>‹#›</a:t>
            </a:fld>
            <a:endParaRPr lang="en-US"/>
          </a:p>
        </p:txBody>
      </p:sp>
      <p:sp>
        <p:nvSpPr>
          <p:cNvPr id="6" name="Rectangle 5"/>
          <p:cNvSpPr/>
          <p:nvPr userDrawn="1"/>
        </p:nvSpPr>
        <p:spPr>
          <a:xfrm>
            <a:off x="0" y="0"/>
            <a:ext cx="12192000" cy="914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p>
        </p:txBody>
      </p:sp>
      <p:sp>
        <p:nvSpPr>
          <p:cNvPr id="7" name="Oval 6"/>
          <p:cNvSpPr/>
          <p:nvPr userDrawn="1"/>
        </p:nvSpPr>
        <p:spPr>
          <a:xfrm>
            <a:off x="0" y="0"/>
            <a:ext cx="1828800" cy="18288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300" y="114300"/>
            <a:ext cx="1600200" cy="1600200"/>
          </a:xfrm>
          <a:prstGeom prst="rect">
            <a:avLst/>
          </a:prstGeom>
        </p:spPr>
      </p:pic>
      <p:sp>
        <p:nvSpPr>
          <p:cNvPr id="2" name="Title 1"/>
          <p:cNvSpPr>
            <a:spLocks noGrp="1"/>
          </p:cNvSpPr>
          <p:nvPr>
            <p:ph type="title"/>
          </p:nvPr>
        </p:nvSpPr>
        <p:spPr>
          <a:xfrm>
            <a:off x="3657600" y="1"/>
            <a:ext cx="8534400" cy="914400"/>
          </a:xfrm>
        </p:spPr>
        <p:txBody>
          <a:bodyPr>
            <a:normAutofit/>
          </a:bodyPr>
          <a:lstStyle>
            <a:lvl1pPr>
              <a:defRPr sz="36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9" name="TextBox 8"/>
          <p:cNvSpPr txBox="1"/>
          <p:nvPr userDrawn="1"/>
        </p:nvSpPr>
        <p:spPr>
          <a:xfrm>
            <a:off x="1828800" y="189494"/>
            <a:ext cx="1828800" cy="535412"/>
          </a:xfrm>
          <a:prstGeom prst="rect">
            <a:avLst/>
          </a:prstGeom>
          <a:solidFill>
            <a:srgbClr val="C00000"/>
          </a:solidFill>
        </p:spPr>
        <p:txBody>
          <a:bodyPr wrap="none" lIns="0" tIns="0" rIns="0" bIns="0" rtlCol="0" anchor="ctr">
            <a:noAutofit/>
          </a:bodyPr>
          <a:lstStyle/>
          <a:p>
            <a:pPr algn="ctr"/>
            <a:r>
              <a:rPr lang="en-US" sz="1600" spc="200" dirty="0" smtClean="0">
                <a:solidFill>
                  <a:schemeClr val="bg1"/>
                </a:solidFill>
                <a:latin typeface="Perpetua Titling MT" panose="02020502060505020804" pitchFamily="18" charset="0"/>
              </a:rPr>
              <a:t>IceCube-Gen2</a:t>
            </a:r>
          </a:p>
          <a:p>
            <a:pPr algn="ctr"/>
            <a:r>
              <a:rPr lang="en-US" sz="1050" spc="200" dirty="0" smtClean="0">
                <a:solidFill>
                  <a:schemeClr val="bg1"/>
                </a:solidFill>
                <a:latin typeface="Perpetua Titling MT" panose="02020502060505020804" pitchFamily="18" charset="0"/>
              </a:rPr>
              <a:t>Collaboration</a:t>
            </a:r>
            <a:endParaRPr lang="en-US" sz="2400" spc="200" dirty="0">
              <a:solidFill>
                <a:schemeClr val="bg1"/>
              </a:solidFill>
              <a:latin typeface="Perpetua Titling MT" panose="02020502060505020804" pitchFamily="18" charset="0"/>
            </a:endParaRPr>
          </a:p>
        </p:txBody>
      </p:sp>
    </p:spTree>
    <p:extLst>
      <p:ext uri="{BB962C8B-B14F-4D97-AF65-F5344CB8AC3E}">
        <p14:creationId xmlns:p14="http://schemas.microsoft.com/office/powerpoint/2010/main" val="2131187301"/>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Top Title copy 1">
    <p:spTree>
      <p:nvGrpSpPr>
        <p:cNvPr id="1" name=""/>
        <p:cNvGrpSpPr/>
        <p:nvPr/>
      </p:nvGrpSpPr>
      <p:grpSpPr>
        <a:xfrm>
          <a:off x="0" y="0"/>
          <a:ext cx="0" cy="0"/>
          <a:chOff x="0" y="0"/>
          <a:chExt cx="0" cy="0"/>
        </a:xfrm>
      </p:grpSpPr>
      <p:sp>
        <p:nvSpPr>
          <p:cNvPr id="70" name="Shape 70"/>
          <p:cNvSpPr/>
          <p:nvPr/>
        </p:nvSpPr>
        <p:spPr>
          <a:xfrm>
            <a:off x="95250" y="616149"/>
            <a:ext cx="12001500" cy="89"/>
          </a:xfrm>
          <a:prstGeom prst="line">
            <a:avLst/>
          </a:prstGeom>
          <a:ln w="6350">
            <a:solidFill/>
            <a:miter lim="400000"/>
          </a:ln>
        </p:spPr>
        <p:txBody>
          <a:bodyPr lIns="0" tIns="0" rIns="0" bIns="0" anchor="ctr"/>
          <a:lstStyle/>
          <a:p>
            <a:pPr defTabSz="321457">
              <a:defRPr sz="1200">
                <a:latin typeface="Helvetica"/>
                <a:ea typeface="Helvetica"/>
                <a:cs typeface="Helvetica"/>
                <a:sym typeface="Helvetica"/>
              </a:defRPr>
            </a:pPr>
            <a:endParaRPr sz="844" kern="0">
              <a:solidFill>
                <a:sysClr val="windowText" lastClr="000000"/>
              </a:solidFill>
              <a:latin typeface="Helvetica"/>
              <a:ea typeface="Helvetica"/>
              <a:cs typeface="Helvetica"/>
              <a:sym typeface="Helvetica"/>
            </a:endParaRPr>
          </a:p>
        </p:txBody>
      </p:sp>
      <p:sp>
        <p:nvSpPr>
          <p:cNvPr id="71" name="Shape 71"/>
          <p:cNvSpPr/>
          <p:nvPr/>
        </p:nvSpPr>
        <p:spPr>
          <a:xfrm>
            <a:off x="4250628" y="6640051"/>
            <a:ext cx="3686908" cy="194797"/>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lgn="ctr">
              <a:defRPr sz="1200"/>
            </a:lvl1pPr>
          </a:lstStyle>
          <a:p>
            <a:pPr defTabSz="410751">
              <a:defRPr sz="1800"/>
            </a:pPr>
            <a:r>
              <a:rPr sz="1266" kern="0">
                <a:solidFill>
                  <a:sysClr val="windowText" lastClr="000000"/>
                </a:solidFill>
                <a:latin typeface="Helvetica Neue Light"/>
                <a:sym typeface="Helvetica Neue Light"/>
              </a:rPr>
              <a:t>Jakob van Santen - Preliminary Exam - 2012-12-07</a:t>
            </a:r>
          </a:p>
        </p:txBody>
      </p:sp>
      <p:sp>
        <p:nvSpPr>
          <p:cNvPr id="72" name="Shape 72"/>
          <p:cNvSpPr>
            <a:spLocks noGrp="1"/>
          </p:cNvSpPr>
          <p:nvPr>
            <p:ph type="title"/>
          </p:nvPr>
        </p:nvSpPr>
        <p:spPr>
          <a:xfrm>
            <a:off x="95250" y="35719"/>
            <a:ext cx="12001500" cy="544711"/>
          </a:xfrm>
          <a:prstGeom prst="rect">
            <a:avLst/>
          </a:prstGeom>
        </p:spPr>
        <p:txBody>
          <a:bodyPr anchor="b"/>
          <a:lstStyle>
            <a:lvl1pPr algn="l">
              <a:defRPr sz="3375">
                <a:latin typeface="+mj-lt"/>
                <a:ea typeface="+mj-ea"/>
                <a:cs typeface="+mj-cs"/>
                <a:sym typeface="Helvetica Neue UltraLight"/>
              </a:defRPr>
            </a:lvl1pPr>
          </a:lstStyle>
          <a:p>
            <a:pPr lvl="0">
              <a:defRPr sz="1800"/>
            </a:pPr>
            <a:r>
              <a:rPr sz="3375"/>
              <a:t>Title Text</a:t>
            </a:r>
          </a:p>
        </p:txBody>
      </p:sp>
      <p:sp>
        <p:nvSpPr>
          <p:cNvPr id="73" name="Shape 73"/>
          <p:cNvSpPr>
            <a:spLocks noGrp="1"/>
          </p:cNvSpPr>
          <p:nvPr>
            <p:ph type="sldNum" sz="quarter" idx="2"/>
          </p:nvPr>
        </p:nvSpPr>
        <p:spPr>
          <a:xfrm>
            <a:off x="11824723" y="71438"/>
            <a:ext cx="198773" cy="194797"/>
          </a:xfrm>
          <a:prstGeom prst="rect">
            <a:avLst/>
          </a:prstGeom>
          <a:ln w="12700">
            <a:miter lim="400000"/>
          </a:ln>
        </p:spPr>
        <p:txBody>
          <a:bodyPr wrap="none" lIns="0" tIns="0" rIns="0" bIns="0">
            <a:spAutoFit/>
          </a:bodyPr>
          <a:lstStyle>
            <a:lvl1pPr algn="ctr">
              <a:defRPr sz="1266"/>
            </a:lvl1pPr>
          </a:lstStyle>
          <a:p>
            <a:pPr defTabSz="410751"/>
            <a:fld id="{86CB4B4D-7CA3-9044-876B-883B54F8677D}" type="slidenum">
              <a:rPr lang="en-US" kern="0" smtClean="0">
                <a:solidFill>
                  <a:sysClr val="windowText" lastClr="000000"/>
                </a:solidFill>
                <a:latin typeface="Helvetica Neue Light"/>
                <a:sym typeface="Helvetica Neue Light"/>
              </a:rPr>
              <a:pPr defTabSz="410751"/>
              <a:t>‹#›</a:t>
            </a:fld>
            <a:endParaRPr lang="en-US" kern="0">
              <a:solidFill>
                <a:sysClr val="windowText" lastClr="000000"/>
              </a:solidFill>
              <a:latin typeface="Helvetica Neue Light"/>
              <a:sym typeface="Helvetica Neue Light"/>
            </a:endParaRPr>
          </a:p>
        </p:txBody>
      </p:sp>
    </p:spTree>
    <p:extLst>
      <p:ext uri="{BB962C8B-B14F-4D97-AF65-F5344CB8AC3E}">
        <p14:creationId xmlns:p14="http://schemas.microsoft.com/office/powerpoint/2010/main" val="1048436783"/>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1_Top Title copy">
    <p:spTree>
      <p:nvGrpSpPr>
        <p:cNvPr id="1" name=""/>
        <p:cNvGrpSpPr/>
        <p:nvPr/>
      </p:nvGrpSpPr>
      <p:grpSpPr>
        <a:xfrm>
          <a:off x="0" y="0"/>
          <a:ext cx="0" cy="0"/>
          <a:chOff x="0" y="0"/>
          <a:chExt cx="0" cy="0"/>
        </a:xfrm>
      </p:grpSpPr>
      <p:sp>
        <p:nvSpPr>
          <p:cNvPr id="75" name="Shape 75"/>
          <p:cNvSpPr/>
          <p:nvPr/>
        </p:nvSpPr>
        <p:spPr>
          <a:xfrm>
            <a:off x="95250" y="839391"/>
            <a:ext cx="12001500" cy="89"/>
          </a:xfrm>
          <a:prstGeom prst="line">
            <a:avLst/>
          </a:prstGeom>
          <a:ln w="6350">
            <a:solidFill/>
            <a:miter lim="400000"/>
          </a:ln>
        </p:spPr>
        <p:txBody>
          <a:bodyPr lIns="0" tIns="0" rIns="0" bIns="0" anchor="ctr"/>
          <a:lstStyle/>
          <a:p>
            <a:pPr defTabSz="321457">
              <a:defRPr sz="1200">
                <a:latin typeface="Helvetica"/>
                <a:ea typeface="Helvetica"/>
                <a:cs typeface="Helvetica"/>
                <a:sym typeface="Helvetica"/>
              </a:defRPr>
            </a:pPr>
            <a:endParaRPr sz="844" kern="0">
              <a:solidFill>
                <a:sysClr val="windowText" lastClr="000000"/>
              </a:solidFill>
              <a:latin typeface="Helvetica"/>
              <a:ea typeface="Helvetica"/>
              <a:cs typeface="Helvetica"/>
              <a:sym typeface="Helvetica"/>
            </a:endParaRPr>
          </a:p>
        </p:txBody>
      </p:sp>
      <p:sp>
        <p:nvSpPr>
          <p:cNvPr id="76" name="Shape 76"/>
          <p:cNvSpPr>
            <a:spLocks noGrp="1"/>
          </p:cNvSpPr>
          <p:nvPr>
            <p:ph type="title"/>
          </p:nvPr>
        </p:nvSpPr>
        <p:spPr>
          <a:xfrm>
            <a:off x="95250" y="71438"/>
            <a:ext cx="12001500" cy="678656"/>
          </a:xfrm>
          <a:prstGeom prst="rect">
            <a:avLst/>
          </a:prstGeom>
        </p:spPr>
        <p:txBody>
          <a:bodyPr anchor="b"/>
          <a:lstStyle>
            <a:lvl1pPr algn="l">
              <a:defRPr sz="4500">
                <a:latin typeface="+mj-lt"/>
                <a:ea typeface="+mj-ea"/>
                <a:cs typeface="+mj-cs"/>
                <a:sym typeface="Helvetica Neue UltraLight"/>
              </a:defRPr>
            </a:lvl1pPr>
          </a:lstStyle>
          <a:p>
            <a:pPr lvl="0">
              <a:defRPr sz="1800"/>
            </a:pPr>
            <a:r>
              <a:rPr sz="4500"/>
              <a:t>Title Text</a:t>
            </a:r>
          </a:p>
        </p:txBody>
      </p:sp>
      <p:sp>
        <p:nvSpPr>
          <p:cNvPr id="77" name="Shape 77"/>
          <p:cNvSpPr>
            <a:spLocks noGrp="1"/>
          </p:cNvSpPr>
          <p:nvPr>
            <p:ph type="sldNum" sz="quarter" idx="2"/>
          </p:nvPr>
        </p:nvSpPr>
        <p:spPr>
          <a:xfrm>
            <a:off x="11824723" y="71438"/>
            <a:ext cx="198773" cy="194797"/>
          </a:xfrm>
          <a:prstGeom prst="rect">
            <a:avLst/>
          </a:prstGeom>
          <a:ln w="12700">
            <a:miter lim="400000"/>
          </a:ln>
        </p:spPr>
        <p:txBody>
          <a:bodyPr wrap="none" lIns="0" tIns="0" rIns="0" bIns="0">
            <a:spAutoFit/>
          </a:bodyPr>
          <a:lstStyle>
            <a:lvl1pPr algn="ctr">
              <a:defRPr sz="1266"/>
            </a:lvl1pPr>
          </a:lstStyle>
          <a:p>
            <a:pPr defTabSz="410751"/>
            <a:fld id="{86CB4B4D-7CA3-9044-876B-883B54F8677D}" type="slidenum">
              <a:rPr lang="en-US" kern="0" smtClean="0">
                <a:solidFill>
                  <a:sysClr val="windowText" lastClr="000000"/>
                </a:solidFill>
                <a:latin typeface="Helvetica Neue Light"/>
                <a:sym typeface="Helvetica Neue Light"/>
              </a:rPr>
              <a:pPr defTabSz="410751"/>
              <a:t>‹#›</a:t>
            </a:fld>
            <a:endParaRPr lang="en-US" kern="0">
              <a:solidFill>
                <a:sysClr val="windowText" lastClr="000000"/>
              </a:solidFill>
              <a:latin typeface="Helvetica Neue Light"/>
              <a:sym typeface="Helvetica Neue Light"/>
            </a:endParaRPr>
          </a:p>
        </p:txBody>
      </p:sp>
    </p:spTree>
    <p:extLst>
      <p:ext uri="{BB962C8B-B14F-4D97-AF65-F5344CB8AC3E}">
        <p14:creationId xmlns:p14="http://schemas.microsoft.com/office/powerpoint/2010/main" val="3969587676"/>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1_Top Title copy 1">
    <p:spTree>
      <p:nvGrpSpPr>
        <p:cNvPr id="1" name=""/>
        <p:cNvGrpSpPr/>
        <p:nvPr/>
      </p:nvGrpSpPr>
      <p:grpSpPr>
        <a:xfrm>
          <a:off x="0" y="0"/>
          <a:ext cx="0" cy="0"/>
          <a:chOff x="0" y="0"/>
          <a:chExt cx="0" cy="0"/>
        </a:xfrm>
      </p:grpSpPr>
      <p:sp>
        <p:nvSpPr>
          <p:cNvPr id="79" name="Shape 79"/>
          <p:cNvSpPr/>
          <p:nvPr/>
        </p:nvSpPr>
        <p:spPr>
          <a:xfrm>
            <a:off x="95250" y="839391"/>
            <a:ext cx="12001500" cy="89"/>
          </a:xfrm>
          <a:prstGeom prst="line">
            <a:avLst/>
          </a:prstGeom>
          <a:ln w="6350">
            <a:solidFill/>
            <a:miter lim="400000"/>
          </a:ln>
        </p:spPr>
        <p:txBody>
          <a:bodyPr lIns="0" tIns="0" rIns="0" bIns="0" anchor="ctr"/>
          <a:lstStyle/>
          <a:p>
            <a:pPr defTabSz="321457">
              <a:defRPr sz="1200">
                <a:latin typeface="Helvetica"/>
                <a:ea typeface="Helvetica"/>
                <a:cs typeface="Helvetica"/>
                <a:sym typeface="Helvetica"/>
              </a:defRPr>
            </a:pPr>
            <a:endParaRPr sz="844" kern="0">
              <a:solidFill>
                <a:sysClr val="windowText" lastClr="000000"/>
              </a:solidFill>
              <a:latin typeface="Helvetica"/>
              <a:ea typeface="Helvetica"/>
              <a:cs typeface="Helvetica"/>
              <a:sym typeface="Helvetica"/>
            </a:endParaRPr>
          </a:p>
        </p:txBody>
      </p:sp>
      <p:sp>
        <p:nvSpPr>
          <p:cNvPr id="80" name="Shape 80"/>
          <p:cNvSpPr>
            <a:spLocks noGrp="1"/>
          </p:cNvSpPr>
          <p:nvPr>
            <p:ph type="title"/>
          </p:nvPr>
        </p:nvSpPr>
        <p:spPr>
          <a:xfrm>
            <a:off x="95250" y="71438"/>
            <a:ext cx="12001500" cy="678656"/>
          </a:xfrm>
          <a:prstGeom prst="rect">
            <a:avLst/>
          </a:prstGeom>
        </p:spPr>
        <p:txBody>
          <a:bodyPr anchor="b"/>
          <a:lstStyle>
            <a:lvl1pPr algn="l">
              <a:defRPr sz="4500">
                <a:latin typeface="+mj-lt"/>
                <a:ea typeface="+mj-ea"/>
                <a:cs typeface="+mj-cs"/>
                <a:sym typeface="Helvetica Neue UltraLight"/>
              </a:defRPr>
            </a:lvl1pPr>
          </a:lstStyle>
          <a:p>
            <a:pPr lvl="0">
              <a:defRPr sz="1800"/>
            </a:pPr>
            <a:r>
              <a:rPr sz="4500"/>
              <a:t>Title Text</a:t>
            </a:r>
          </a:p>
        </p:txBody>
      </p:sp>
      <p:sp>
        <p:nvSpPr>
          <p:cNvPr id="81" name="Shape 81"/>
          <p:cNvSpPr>
            <a:spLocks noGrp="1"/>
          </p:cNvSpPr>
          <p:nvPr>
            <p:ph type="sldNum" sz="quarter" idx="2"/>
          </p:nvPr>
        </p:nvSpPr>
        <p:spPr>
          <a:xfrm>
            <a:off x="11824723" y="71438"/>
            <a:ext cx="198773" cy="194797"/>
          </a:xfrm>
          <a:prstGeom prst="rect">
            <a:avLst/>
          </a:prstGeom>
          <a:ln w="12700">
            <a:miter lim="400000"/>
          </a:ln>
        </p:spPr>
        <p:txBody>
          <a:bodyPr wrap="none" lIns="0" tIns="0" rIns="0" bIns="0">
            <a:spAutoFit/>
          </a:bodyPr>
          <a:lstStyle>
            <a:lvl1pPr algn="ctr">
              <a:defRPr sz="1266"/>
            </a:lvl1pPr>
          </a:lstStyle>
          <a:p>
            <a:pPr defTabSz="410751"/>
            <a:fld id="{86CB4B4D-7CA3-9044-876B-883B54F8677D}" type="slidenum">
              <a:rPr lang="en-US" kern="0" smtClean="0">
                <a:solidFill>
                  <a:sysClr val="windowText" lastClr="000000"/>
                </a:solidFill>
                <a:latin typeface="Helvetica Neue Light"/>
                <a:sym typeface="Helvetica Neue Light"/>
              </a:rPr>
              <a:pPr defTabSz="410751"/>
              <a:t>‹#›</a:t>
            </a:fld>
            <a:endParaRPr lang="en-US" kern="0">
              <a:solidFill>
                <a:sysClr val="windowText" lastClr="000000"/>
              </a:solidFill>
              <a:latin typeface="Helvetica Neue Light"/>
              <a:sym typeface="Helvetica Neue Light"/>
            </a:endParaRPr>
          </a:p>
        </p:txBody>
      </p:sp>
    </p:spTree>
    <p:extLst>
      <p:ext uri="{BB962C8B-B14F-4D97-AF65-F5344CB8AC3E}">
        <p14:creationId xmlns:p14="http://schemas.microsoft.com/office/powerpoint/2010/main" val="50793404"/>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3115434"/>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Top Title copy 2">
    <p:spTree>
      <p:nvGrpSpPr>
        <p:cNvPr id="1" name=""/>
        <p:cNvGrpSpPr/>
        <p:nvPr/>
      </p:nvGrpSpPr>
      <p:grpSpPr>
        <a:xfrm>
          <a:off x="0" y="0"/>
          <a:ext cx="0" cy="0"/>
          <a:chOff x="0" y="0"/>
          <a:chExt cx="0" cy="0"/>
        </a:xfrm>
      </p:grpSpPr>
      <p:sp>
        <p:nvSpPr>
          <p:cNvPr id="84" name="Shape 84"/>
          <p:cNvSpPr/>
          <p:nvPr/>
        </p:nvSpPr>
        <p:spPr>
          <a:xfrm>
            <a:off x="95250" y="660797"/>
            <a:ext cx="12001500" cy="89"/>
          </a:xfrm>
          <a:prstGeom prst="line">
            <a:avLst/>
          </a:prstGeom>
          <a:ln w="6350">
            <a:solidFill/>
            <a:miter lim="400000"/>
          </a:ln>
        </p:spPr>
        <p:txBody>
          <a:bodyPr lIns="0" tIns="0" rIns="0" bIns="0" anchor="ctr"/>
          <a:lstStyle/>
          <a:p>
            <a:pPr defTabSz="321457">
              <a:defRPr sz="1200">
                <a:latin typeface="Helvetica"/>
                <a:ea typeface="Helvetica"/>
                <a:cs typeface="Helvetica"/>
                <a:sym typeface="Helvetica"/>
              </a:defRPr>
            </a:pPr>
            <a:endParaRPr sz="844" kern="0">
              <a:solidFill>
                <a:sysClr val="windowText" lastClr="000000"/>
              </a:solidFill>
              <a:latin typeface="Helvetica"/>
              <a:ea typeface="Helvetica"/>
              <a:cs typeface="Helvetica"/>
              <a:sym typeface="Helvetica"/>
            </a:endParaRPr>
          </a:p>
        </p:txBody>
      </p:sp>
      <p:sp>
        <p:nvSpPr>
          <p:cNvPr id="85" name="Shape 85"/>
          <p:cNvSpPr/>
          <p:nvPr/>
        </p:nvSpPr>
        <p:spPr>
          <a:xfrm>
            <a:off x="3265596" y="6595402"/>
            <a:ext cx="5656998" cy="194797"/>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lgn="ctr">
              <a:defRPr sz="1200"/>
            </a:lvl1pPr>
          </a:lstStyle>
          <a:p>
            <a:pPr defTabSz="410751">
              <a:defRPr sz="1800"/>
            </a:pPr>
            <a:r>
              <a:rPr sz="1266" kern="0">
                <a:solidFill>
                  <a:sysClr val="windowText" lastClr="000000"/>
                </a:solidFill>
                <a:latin typeface="Helvetica Neue Light"/>
                <a:sym typeface="Helvetica Neue Light"/>
              </a:rPr>
              <a:t>Jakob van Santen - Contained cascade reconstruction - Aachen, October 2012</a:t>
            </a:r>
          </a:p>
        </p:txBody>
      </p:sp>
      <p:sp>
        <p:nvSpPr>
          <p:cNvPr id="86" name="Shape 86"/>
          <p:cNvSpPr>
            <a:spLocks noGrp="1"/>
          </p:cNvSpPr>
          <p:nvPr>
            <p:ph type="title"/>
          </p:nvPr>
        </p:nvSpPr>
        <p:spPr>
          <a:xfrm>
            <a:off x="95250" y="71438"/>
            <a:ext cx="12001500" cy="535781"/>
          </a:xfrm>
          <a:prstGeom prst="rect">
            <a:avLst/>
          </a:prstGeom>
        </p:spPr>
        <p:txBody>
          <a:bodyPr anchor="t"/>
          <a:lstStyle>
            <a:lvl1pPr algn="l">
              <a:defRPr sz="3375">
                <a:latin typeface="+mj-lt"/>
                <a:ea typeface="+mj-ea"/>
                <a:cs typeface="+mj-cs"/>
                <a:sym typeface="Helvetica Neue UltraLight"/>
              </a:defRPr>
            </a:lvl1pPr>
          </a:lstStyle>
          <a:p>
            <a:pPr lvl="0">
              <a:defRPr sz="1800"/>
            </a:pPr>
            <a:r>
              <a:rPr sz="3375"/>
              <a:t>Title Text</a:t>
            </a:r>
          </a:p>
        </p:txBody>
      </p:sp>
      <p:sp>
        <p:nvSpPr>
          <p:cNvPr id="87" name="Shape 87"/>
          <p:cNvSpPr>
            <a:spLocks noGrp="1"/>
          </p:cNvSpPr>
          <p:nvPr>
            <p:ph type="sldNum" sz="quarter" idx="2"/>
          </p:nvPr>
        </p:nvSpPr>
        <p:spPr>
          <a:xfrm>
            <a:off x="11824723" y="71438"/>
            <a:ext cx="198773" cy="194797"/>
          </a:xfrm>
          <a:prstGeom prst="rect">
            <a:avLst/>
          </a:prstGeom>
          <a:ln w="12700">
            <a:miter lim="400000"/>
          </a:ln>
        </p:spPr>
        <p:txBody>
          <a:bodyPr wrap="none" lIns="0" tIns="0" rIns="0" bIns="0">
            <a:spAutoFit/>
          </a:bodyPr>
          <a:lstStyle>
            <a:lvl1pPr algn="ctr">
              <a:defRPr sz="1266"/>
            </a:lvl1pPr>
          </a:lstStyle>
          <a:p>
            <a:pPr defTabSz="410751"/>
            <a:fld id="{86CB4B4D-7CA3-9044-876B-883B54F8677D}" type="slidenum">
              <a:rPr lang="en-US" kern="0" smtClean="0">
                <a:solidFill>
                  <a:sysClr val="windowText" lastClr="000000"/>
                </a:solidFill>
                <a:latin typeface="Helvetica Neue Light"/>
                <a:sym typeface="Helvetica Neue Light"/>
              </a:rPr>
              <a:pPr defTabSz="410751"/>
              <a:t>‹#›</a:t>
            </a:fld>
            <a:endParaRPr lang="en-US" kern="0">
              <a:solidFill>
                <a:sysClr val="windowText" lastClr="000000"/>
              </a:solidFill>
              <a:latin typeface="Helvetica Neue Light"/>
              <a:sym typeface="Helvetica Neue Light"/>
            </a:endParaRPr>
          </a:p>
        </p:txBody>
      </p:sp>
    </p:spTree>
    <p:extLst>
      <p:ext uri="{BB962C8B-B14F-4D97-AF65-F5344CB8AC3E}">
        <p14:creationId xmlns:p14="http://schemas.microsoft.com/office/powerpoint/2010/main" val="2688323947"/>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2_Top Title">
    <p:spTree>
      <p:nvGrpSpPr>
        <p:cNvPr id="1" name=""/>
        <p:cNvGrpSpPr/>
        <p:nvPr/>
      </p:nvGrpSpPr>
      <p:grpSpPr>
        <a:xfrm>
          <a:off x="0" y="0"/>
          <a:ext cx="0" cy="0"/>
          <a:chOff x="0" y="0"/>
          <a:chExt cx="0" cy="0"/>
        </a:xfrm>
      </p:grpSpPr>
      <p:sp>
        <p:nvSpPr>
          <p:cNvPr id="89" name="Shape 89"/>
          <p:cNvSpPr/>
          <p:nvPr/>
        </p:nvSpPr>
        <p:spPr>
          <a:xfrm>
            <a:off x="95250" y="651868"/>
            <a:ext cx="12001500" cy="89"/>
          </a:xfrm>
          <a:prstGeom prst="line">
            <a:avLst/>
          </a:prstGeom>
          <a:ln w="6350">
            <a:solidFill/>
            <a:miter lim="400000"/>
          </a:ln>
        </p:spPr>
        <p:txBody>
          <a:bodyPr lIns="0" tIns="0" rIns="0" bIns="0" anchor="ctr"/>
          <a:lstStyle/>
          <a:p>
            <a:pPr defTabSz="321457">
              <a:defRPr sz="1200">
                <a:latin typeface="Helvetica"/>
                <a:ea typeface="Helvetica"/>
                <a:cs typeface="Helvetica"/>
                <a:sym typeface="Helvetica"/>
              </a:defRPr>
            </a:pPr>
            <a:endParaRPr sz="844" kern="0">
              <a:solidFill>
                <a:sysClr val="windowText" lastClr="000000"/>
              </a:solidFill>
              <a:latin typeface="Helvetica"/>
              <a:ea typeface="Helvetica"/>
              <a:cs typeface="Helvetica"/>
              <a:sym typeface="Helvetica"/>
            </a:endParaRPr>
          </a:p>
        </p:txBody>
      </p:sp>
      <p:sp>
        <p:nvSpPr>
          <p:cNvPr id="90" name="Shape 90"/>
          <p:cNvSpPr/>
          <p:nvPr/>
        </p:nvSpPr>
        <p:spPr>
          <a:xfrm>
            <a:off x="4337976" y="6640051"/>
            <a:ext cx="3512180" cy="194797"/>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lgn="ctr">
              <a:defRPr sz="1300"/>
            </a:lvl1pPr>
          </a:lstStyle>
          <a:p>
            <a:pPr defTabSz="410751">
              <a:defRPr sz="1800"/>
            </a:pPr>
            <a:r>
              <a:rPr sz="1266" kern="0">
                <a:solidFill>
                  <a:sysClr val="windowText" lastClr="000000"/>
                </a:solidFill>
                <a:latin typeface="Helvetica Neue Light"/>
                <a:sym typeface="Helvetica Neue Light"/>
              </a:rPr>
              <a:t>Thesis defense - 2014-11-13 - Jakob van Santen</a:t>
            </a:r>
          </a:p>
        </p:txBody>
      </p:sp>
      <p:pic>
        <p:nvPicPr>
          <p:cNvPr id="91" name="IceCube_horizontal.png"/>
          <p:cNvPicPr/>
          <p:nvPr/>
        </p:nvPicPr>
        <p:blipFill>
          <a:blip r:embed="rId2">
            <a:extLst/>
          </a:blip>
          <a:stretch>
            <a:fillRect/>
          </a:stretch>
        </p:blipFill>
        <p:spPr>
          <a:xfrm>
            <a:off x="66083" y="6562901"/>
            <a:ext cx="1309688" cy="259380"/>
          </a:xfrm>
          <a:prstGeom prst="rect">
            <a:avLst/>
          </a:prstGeom>
          <a:ln w="12700">
            <a:miter lim="400000"/>
          </a:ln>
        </p:spPr>
      </p:pic>
      <p:pic>
        <p:nvPicPr>
          <p:cNvPr id="92" name="University-Wisconsin-text-logo.png"/>
          <p:cNvPicPr/>
          <p:nvPr/>
        </p:nvPicPr>
        <p:blipFill>
          <a:blip r:embed="rId3">
            <a:extLst/>
          </a:blip>
          <a:stretch>
            <a:fillRect/>
          </a:stretch>
        </p:blipFill>
        <p:spPr>
          <a:xfrm>
            <a:off x="10906125" y="6460552"/>
            <a:ext cx="1226344" cy="388519"/>
          </a:xfrm>
          <a:prstGeom prst="rect">
            <a:avLst/>
          </a:prstGeom>
          <a:ln w="12700">
            <a:miter lim="400000"/>
          </a:ln>
        </p:spPr>
      </p:pic>
      <p:sp>
        <p:nvSpPr>
          <p:cNvPr id="93" name="Shape 93"/>
          <p:cNvSpPr>
            <a:spLocks noGrp="1"/>
          </p:cNvSpPr>
          <p:nvPr>
            <p:ph type="title"/>
          </p:nvPr>
        </p:nvSpPr>
        <p:spPr>
          <a:xfrm>
            <a:off x="95250" y="71437"/>
            <a:ext cx="12001500" cy="580430"/>
          </a:xfrm>
          <a:prstGeom prst="rect">
            <a:avLst/>
          </a:prstGeom>
        </p:spPr>
        <p:txBody>
          <a:bodyPr anchor="t"/>
          <a:lstStyle>
            <a:lvl1pPr algn="l">
              <a:defRPr sz="3375">
                <a:latin typeface="+mj-lt"/>
                <a:ea typeface="+mj-ea"/>
                <a:cs typeface="+mj-cs"/>
                <a:sym typeface="Helvetica Neue UltraLight"/>
              </a:defRPr>
            </a:lvl1pPr>
          </a:lstStyle>
          <a:p>
            <a:pPr lvl="0">
              <a:defRPr sz="1800"/>
            </a:pPr>
            <a:r>
              <a:rPr sz="3375"/>
              <a:t>Title Text</a:t>
            </a:r>
          </a:p>
        </p:txBody>
      </p:sp>
      <p:sp>
        <p:nvSpPr>
          <p:cNvPr id="94" name="Shape 94"/>
          <p:cNvSpPr>
            <a:spLocks noGrp="1"/>
          </p:cNvSpPr>
          <p:nvPr>
            <p:ph type="sldNum" sz="quarter" idx="2"/>
          </p:nvPr>
        </p:nvSpPr>
        <p:spPr>
          <a:xfrm>
            <a:off x="11824723" y="71438"/>
            <a:ext cx="198773" cy="194797"/>
          </a:xfrm>
          <a:prstGeom prst="rect">
            <a:avLst/>
          </a:prstGeom>
          <a:ln w="12700">
            <a:miter lim="400000"/>
          </a:ln>
        </p:spPr>
        <p:txBody>
          <a:bodyPr wrap="none" lIns="0" tIns="0" rIns="0" bIns="0">
            <a:spAutoFit/>
          </a:bodyPr>
          <a:lstStyle>
            <a:lvl1pPr algn="ctr">
              <a:defRPr sz="1266"/>
            </a:lvl1pPr>
          </a:lstStyle>
          <a:p>
            <a:pPr defTabSz="410751"/>
            <a:fld id="{86CB4B4D-7CA3-9044-876B-883B54F8677D}" type="slidenum">
              <a:rPr lang="en-US" kern="0" smtClean="0">
                <a:solidFill>
                  <a:sysClr val="windowText" lastClr="000000"/>
                </a:solidFill>
                <a:latin typeface="Helvetica Neue Light"/>
                <a:sym typeface="Helvetica Neue Light"/>
              </a:rPr>
              <a:pPr defTabSz="410751"/>
              <a:t>‹#›</a:t>
            </a:fld>
            <a:endParaRPr lang="en-US" kern="0">
              <a:solidFill>
                <a:sysClr val="windowText" lastClr="000000"/>
              </a:solidFill>
              <a:latin typeface="Helvetica Neue Light"/>
              <a:sym typeface="Helvetica Neue Light"/>
            </a:endParaRPr>
          </a:p>
        </p:txBody>
      </p:sp>
    </p:spTree>
    <p:extLst>
      <p:ext uri="{BB962C8B-B14F-4D97-AF65-F5344CB8AC3E}">
        <p14:creationId xmlns:p14="http://schemas.microsoft.com/office/powerpoint/2010/main" val="1984617663"/>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3_Top Title">
    <p:spTree>
      <p:nvGrpSpPr>
        <p:cNvPr id="1" name=""/>
        <p:cNvGrpSpPr/>
        <p:nvPr/>
      </p:nvGrpSpPr>
      <p:grpSpPr>
        <a:xfrm>
          <a:off x="0" y="0"/>
          <a:ext cx="0" cy="0"/>
          <a:chOff x="0" y="0"/>
          <a:chExt cx="0" cy="0"/>
        </a:xfrm>
      </p:grpSpPr>
      <p:sp>
        <p:nvSpPr>
          <p:cNvPr id="96" name="Shape 96"/>
          <p:cNvSpPr/>
          <p:nvPr/>
        </p:nvSpPr>
        <p:spPr>
          <a:xfrm>
            <a:off x="95250" y="660797"/>
            <a:ext cx="12001500" cy="89"/>
          </a:xfrm>
          <a:prstGeom prst="line">
            <a:avLst/>
          </a:prstGeom>
          <a:ln w="6350">
            <a:solidFill/>
            <a:miter lim="400000"/>
          </a:ln>
        </p:spPr>
        <p:txBody>
          <a:bodyPr lIns="0" tIns="0" rIns="0" bIns="0" anchor="ctr"/>
          <a:lstStyle/>
          <a:p>
            <a:pPr defTabSz="321457">
              <a:defRPr sz="1200">
                <a:latin typeface="Helvetica"/>
                <a:ea typeface="Helvetica"/>
                <a:cs typeface="Helvetica"/>
                <a:sym typeface="Helvetica"/>
              </a:defRPr>
            </a:pPr>
            <a:endParaRPr sz="844" kern="0">
              <a:solidFill>
                <a:sysClr val="windowText" lastClr="000000"/>
              </a:solidFill>
              <a:latin typeface="Helvetica"/>
              <a:ea typeface="Helvetica"/>
              <a:cs typeface="Helvetica"/>
              <a:sym typeface="Helvetica"/>
            </a:endParaRPr>
          </a:p>
        </p:txBody>
      </p:sp>
      <p:sp>
        <p:nvSpPr>
          <p:cNvPr id="97" name="Shape 97"/>
          <p:cNvSpPr/>
          <p:nvPr/>
        </p:nvSpPr>
        <p:spPr>
          <a:xfrm>
            <a:off x="3792974" y="6595402"/>
            <a:ext cx="4602222" cy="194797"/>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lgn="ctr">
              <a:defRPr sz="1200"/>
            </a:lvl1pPr>
          </a:lstStyle>
          <a:p>
            <a:pPr defTabSz="410751">
              <a:defRPr sz="1800"/>
            </a:pPr>
            <a:r>
              <a:rPr sz="1266" kern="0">
                <a:solidFill>
                  <a:sysClr val="windowText" lastClr="000000"/>
                </a:solidFill>
                <a:latin typeface="Helvetica Neue Light"/>
                <a:sym typeface="Helvetica Neue Light"/>
              </a:rPr>
              <a:t>Jakob van Santen - Ice model sampling - Aachen, October 2012</a:t>
            </a:r>
          </a:p>
        </p:txBody>
      </p:sp>
      <p:sp>
        <p:nvSpPr>
          <p:cNvPr id="98" name="Shape 98"/>
          <p:cNvSpPr>
            <a:spLocks noGrp="1"/>
          </p:cNvSpPr>
          <p:nvPr>
            <p:ph type="title"/>
          </p:nvPr>
        </p:nvSpPr>
        <p:spPr>
          <a:xfrm>
            <a:off x="95250" y="71438"/>
            <a:ext cx="12001500" cy="535781"/>
          </a:xfrm>
          <a:prstGeom prst="rect">
            <a:avLst/>
          </a:prstGeom>
        </p:spPr>
        <p:txBody>
          <a:bodyPr anchor="t"/>
          <a:lstStyle>
            <a:lvl1pPr algn="l">
              <a:defRPr sz="3375">
                <a:latin typeface="+mj-lt"/>
                <a:ea typeface="+mj-ea"/>
                <a:cs typeface="+mj-cs"/>
                <a:sym typeface="Helvetica Neue UltraLight"/>
              </a:defRPr>
            </a:lvl1pPr>
          </a:lstStyle>
          <a:p>
            <a:pPr lvl="0">
              <a:defRPr sz="1800"/>
            </a:pPr>
            <a:r>
              <a:rPr sz="3375"/>
              <a:t>Title Text</a:t>
            </a:r>
          </a:p>
        </p:txBody>
      </p:sp>
      <p:sp>
        <p:nvSpPr>
          <p:cNvPr id="99" name="Shape 99"/>
          <p:cNvSpPr>
            <a:spLocks noGrp="1"/>
          </p:cNvSpPr>
          <p:nvPr>
            <p:ph type="sldNum" sz="quarter" idx="2"/>
          </p:nvPr>
        </p:nvSpPr>
        <p:spPr>
          <a:xfrm>
            <a:off x="11824723" y="71438"/>
            <a:ext cx="198773" cy="194797"/>
          </a:xfrm>
          <a:prstGeom prst="rect">
            <a:avLst/>
          </a:prstGeom>
          <a:ln w="12700">
            <a:miter lim="400000"/>
          </a:ln>
        </p:spPr>
        <p:txBody>
          <a:bodyPr wrap="none" lIns="0" tIns="0" rIns="0" bIns="0">
            <a:spAutoFit/>
          </a:bodyPr>
          <a:lstStyle>
            <a:lvl1pPr algn="ctr">
              <a:defRPr sz="1266"/>
            </a:lvl1pPr>
          </a:lstStyle>
          <a:p>
            <a:pPr defTabSz="410751"/>
            <a:fld id="{86CB4B4D-7CA3-9044-876B-883B54F8677D}" type="slidenum">
              <a:rPr lang="en-US" kern="0" smtClean="0">
                <a:solidFill>
                  <a:sysClr val="windowText" lastClr="000000"/>
                </a:solidFill>
                <a:latin typeface="Helvetica Neue Light"/>
                <a:sym typeface="Helvetica Neue Light"/>
              </a:rPr>
              <a:pPr defTabSz="410751"/>
              <a:t>‹#›</a:t>
            </a:fld>
            <a:endParaRPr lang="en-US" kern="0">
              <a:solidFill>
                <a:sysClr val="windowText" lastClr="000000"/>
              </a:solidFill>
              <a:latin typeface="Helvetica Neue Light"/>
              <a:sym typeface="Helvetica Neue Light"/>
            </a:endParaRPr>
          </a:p>
        </p:txBody>
      </p:sp>
    </p:spTree>
    <p:extLst>
      <p:ext uri="{BB962C8B-B14F-4D97-AF65-F5344CB8AC3E}">
        <p14:creationId xmlns:p14="http://schemas.microsoft.com/office/powerpoint/2010/main" val="161351119"/>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2_Blank">
    <p:spTree>
      <p:nvGrpSpPr>
        <p:cNvPr id="1" name=""/>
        <p:cNvGrpSpPr/>
        <p:nvPr/>
      </p:nvGrpSpPr>
      <p:grpSpPr>
        <a:xfrm>
          <a:off x="0" y="0"/>
          <a:ext cx="0" cy="0"/>
          <a:chOff x="0" y="0"/>
          <a:chExt cx="0" cy="0"/>
        </a:xfrm>
      </p:grpSpPr>
      <p:sp>
        <p:nvSpPr>
          <p:cNvPr id="101" name="Shape 101"/>
          <p:cNvSpPr>
            <a:spLocks noGrp="1"/>
          </p:cNvSpPr>
          <p:nvPr>
            <p:ph type="sldNum" sz="quarter" idx="2"/>
          </p:nvPr>
        </p:nvSpPr>
        <p:spPr>
          <a:xfrm>
            <a:off x="11910061" y="6616899"/>
            <a:ext cx="290037" cy="237101"/>
          </a:xfrm>
          <a:prstGeom prst="rect">
            <a:avLst/>
          </a:prstGeom>
          <a:ln w="12700">
            <a:miter lim="400000"/>
          </a:ln>
        </p:spPr>
        <p:txBody>
          <a:bodyPr wrap="none" lIns="0" tIns="0" rIns="0" bIns="0">
            <a:normAutofit/>
          </a:bodyPr>
          <a:lstStyle>
            <a:lvl1pPr algn="ctr">
              <a:defRPr sz="1125">
                <a:solidFill>
                  <a:srgbClr val="606060"/>
                </a:solidFill>
                <a:latin typeface="Helvetica Neue Bold Condensed"/>
                <a:ea typeface="Helvetica Neue Bold Condensed"/>
                <a:cs typeface="Helvetica Neue Bold Condensed"/>
                <a:sym typeface="Helvetica Neue Bold Condensed"/>
              </a:defRPr>
            </a:lvl1pPr>
          </a:lstStyle>
          <a:p>
            <a:pPr defTabSz="410751"/>
            <a:fld id="{86CB4B4D-7CA3-9044-876B-883B54F8677D}" type="slidenum">
              <a:rPr lang="en-US" kern="0" smtClean="0"/>
              <a:pPr defTabSz="410751"/>
              <a:t>‹#›</a:t>
            </a:fld>
            <a:endParaRPr lang="en-US" kern="0"/>
          </a:p>
        </p:txBody>
      </p:sp>
    </p:spTree>
    <p:extLst>
      <p:ext uri="{BB962C8B-B14F-4D97-AF65-F5344CB8AC3E}">
        <p14:creationId xmlns:p14="http://schemas.microsoft.com/office/powerpoint/2010/main" val="827894473"/>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1190625" y="1151930"/>
            <a:ext cx="9810750" cy="2321719"/>
          </a:xfrm>
          <a:prstGeom prst="rect">
            <a:avLst/>
          </a:prstGeom>
        </p:spPr>
        <p:txBody>
          <a:bodyPr anchor="b"/>
          <a:lstStyle/>
          <a:p>
            <a:pPr lvl="0">
              <a:defRPr sz="1800"/>
            </a:pPr>
            <a:r>
              <a:rPr sz="5906"/>
              <a:t>Title Text</a:t>
            </a:r>
          </a:p>
        </p:txBody>
      </p:sp>
      <p:sp>
        <p:nvSpPr>
          <p:cNvPr id="6" name="Shape 6"/>
          <p:cNvSpPr>
            <a:spLocks noGrp="1"/>
          </p:cNvSpPr>
          <p:nvPr>
            <p:ph type="body" idx="1"/>
          </p:nvPr>
        </p:nvSpPr>
        <p:spPr>
          <a:xfrm>
            <a:off x="1190625" y="3536156"/>
            <a:ext cx="9810750" cy="794742"/>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lvl="0">
              <a:defRPr sz="1800"/>
            </a:pPr>
            <a:r>
              <a:rPr sz="2531"/>
              <a:t>Body Level One</a:t>
            </a:r>
          </a:p>
          <a:p>
            <a:pPr lvl="1">
              <a:defRPr sz="1800"/>
            </a:pPr>
            <a:r>
              <a:rPr sz="2531"/>
              <a:t>Body Level Two</a:t>
            </a:r>
          </a:p>
          <a:p>
            <a:pPr lvl="2">
              <a:defRPr sz="1800"/>
            </a:pPr>
            <a:r>
              <a:rPr sz="2531"/>
              <a:t>Body Level Three</a:t>
            </a:r>
          </a:p>
          <a:p>
            <a:pPr lvl="3">
              <a:defRPr sz="1800"/>
            </a:pPr>
            <a:r>
              <a:rPr sz="2531"/>
              <a:t>Body Level Four</a:t>
            </a:r>
          </a:p>
          <a:p>
            <a:pPr lvl="4">
              <a:defRPr sz="1800"/>
            </a:pPr>
            <a:r>
              <a:rPr sz="2531"/>
              <a:t>Body Level Five</a:t>
            </a:r>
          </a:p>
        </p:txBody>
      </p:sp>
    </p:spTree>
    <p:extLst>
      <p:ext uri="{BB962C8B-B14F-4D97-AF65-F5344CB8AC3E}">
        <p14:creationId xmlns:p14="http://schemas.microsoft.com/office/powerpoint/2010/main" val="951319932"/>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Top Title">
    <p:spTree>
      <p:nvGrpSpPr>
        <p:cNvPr id="1" name=""/>
        <p:cNvGrpSpPr/>
        <p:nvPr/>
      </p:nvGrpSpPr>
      <p:grpSpPr>
        <a:xfrm>
          <a:off x="0" y="0"/>
          <a:ext cx="0" cy="0"/>
          <a:chOff x="0" y="0"/>
          <a:chExt cx="0" cy="0"/>
        </a:xfrm>
      </p:grpSpPr>
      <p:sp>
        <p:nvSpPr>
          <p:cNvPr id="8" name="Shape 8"/>
          <p:cNvSpPr/>
          <p:nvPr/>
        </p:nvSpPr>
        <p:spPr>
          <a:xfrm>
            <a:off x="95250" y="651868"/>
            <a:ext cx="12001500" cy="89"/>
          </a:xfrm>
          <a:prstGeom prst="line">
            <a:avLst/>
          </a:prstGeom>
          <a:ln w="6350">
            <a:solidFill/>
            <a:miter lim="400000"/>
          </a:ln>
        </p:spPr>
        <p:txBody>
          <a:bodyPr lIns="0" tIns="0" rIns="0" bIns="0" anchor="ctr"/>
          <a:lstStyle/>
          <a:p>
            <a:pPr defTabSz="321457">
              <a:defRPr sz="1200">
                <a:latin typeface="Helvetica"/>
                <a:ea typeface="Helvetica"/>
                <a:cs typeface="Helvetica"/>
                <a:sym typeface="Helvetica"/>
              </a:defRPr>
            </a:pPr>
            <a:endParaRPr sz="844" kern="0">
              <a:solidFill>
                <a:sysClr val="windowText" lastClr="000000"/>
              </a:solidFill>
              <a:latin typeface="Helvetica"/>
              <a:ea typeface="Helvetica"/>
              <a:cs typeface="Helvetica"/>
              <a:sym typeface="Helvetica"/>
            </a:endParaRPr>
          </a:p>
        </p:txBody>
      </p:sp>
      <p:pic>
        <p:nvPicPr>
          <p:cNvPr id="9" name="IceCube_horizontal.png"/>
          <p:cNvPicPr/>
          <p:nvPr/>
        </p:nvPicPr>
        <p:blipFill>
          <a:blip r:embed="rId2">
            <a:extLst/>
          </a:blip>
          <a:stretch>
            <a:fillRect/>
          </a:stretch>
        </p:blipFill>
        <p:spPr>
          <a:xfrm>
            <a:off x="66083" y="6562901"/>
            <a:ext cx="1309688" cy="259380"/>
          </a:xfrm>
          <a:prstGeom prst="rect">
            <a:avLst/>
          </a:prstGeom>
          <a:ln w="12700">
            <a:miter lim="400000"/>
          </a:ln>
        </p:spPr>
      </p:pic>
      <p:sp>
        <p:nvSpPr>
          <p:cNvPr id="10" name="Shape 10"/>
          <p:cNvSpPr>
            <a:spLocks noGrp="1"/>
          </p:cNvSpPr>
          <p:nvPr>
            <p:ph type="title"/>
          </p:nvPr>
        </p:nvSpPr>
        <p:spPr>
          <a:xfrm>
            <a:off x="95250" y="71437"/>
            <a:ext cx="12001500" cy="580430"/>
          </a:xfrm>
          <a:prstGeom prst="rect">
            <a:avLst/>
          </a:prstGeom>
        </p:spPr>
        <p:txBody>
          <a:bodyPr anchor="t"/>
          <a:lstStyle>
            <a:lvl1pPr algn="l">
              <a:defRPr sz="3375">
                <a:latin typeface="+mj-lt"/>
                <a:ea typeface="+mj-ea"/>
                <a:cs typeface="+mj-cs"/>
                <a:sym typeface="Helvetica Neue UltraLight"/>
              </a:defRPr>
            </a:lvl1pPr>
          </a:lstStyle>
          <a:p>
            <a:pPr lvl="0">
              <a:defRPr sz="1800"/>
            </a:pPr>
            <a:r>
              <a:rPr sz="3375"/>
              <a:t>Title Text</a:t>
            </a:r>
          </a:p>
        </p:txBody>
      </p:sp>
      <p:sp>
        <p:nvSpPr>
          <p:cNvPr id="11" name="Shape 11"/>
          <p:cNvSpPr>
            <a:spLocks noGrp="1"/>
          </p:cNvSpPr>
          <p:nvPr>
            <p:ph type="sldNum" sz="quarter" idx="2"/>
          </p:nvPr>
        </p:nvSpPr>
        <p:spPr>
          <a:xfrm>
            <a:off x="11824723" y="71438"/>
            <a:ext cx="198773" cy="194797"/>
          </a:xfrm>
          <a:prstGeom prst="rect">
            <a:avLst/>
          </a:prstGeom>
          <a:ln w="12700">
            <a:miter lim="400000"/>
          </a:ln>
        </p:spPr>
        <p:txBody>
          <a:bodyPr wrap="none" lIns="0" tIns="0" rIns="0" bIns="0">
            <a:spAutoFit/>
          </a:bodyPr>
          <a:lstStyle>
            <a:lvl1pPr algn="ctr">
              <a:defRPr sz="1266"/>
            </a:lvl1pPr>
          </a:lstStyle>
          <a:p>
            <a:pPr defTabSz="410751"/>
            <a:fld id="{86CB4B4D-7CA3-9044-876B-883B54F8677D}" type="slidenum">
              <a:rPr lang="en-US" kern="0" smtClean="0">
                <a:solidFill>
                  <a:sysClr val="windowText" lastClr="000000"/>
                </a:solidFill>
                <a:latin typeface="Helvetica Neue Light"/>
                <a:sym typeface="Helvetica Neue Light"/>
              </a:rPr>
              <a:pPr defTabSz="410751"/>
              <a:t>‹#›</a:t>
            </a:fld>
            <a:endParaRPr lang="en-US" kern="0">
              <a:solidFill>
                <a:sysClr val="windowText" lastClr="000000"/>
              </a:solidFill>
              <a:latin typeface="Helvetica Neue Light"/>
              <a:sym typeface="Helvetica Neue Light"/>
            </a:endParaRPr>
          </a:p>
        </p:txBody>
      </p:sp>
      <p:pic>
        <p:nvPicPr>
          <p:cNvPr id="12" name="DESY_Logo.eps.pdf"/>
          <p:cNvPicPr/>
          <p:nvPr/>
        </p:nvPicPr>
        <p:blipFill>
          <a:blip r:embed="rId3">
            <a:extLst/>
          </a:blip>
          <a:stretch>
            <a:fillRect/>
          </a:stretch>
        </p:blipFill>
        <p:spPr>
          <a:xfrm>
            <a:off x="11702958" y="6506904"/>
            <a:ext cx="506362" cy="371374"/>
          </a:xfrm>
          <a:prstGeom prst="rect">
            <a:avLst/>
          </a:prstGeom>
          <a:ln w="12700">
            <a:miter lim="400000"/>
          </a:ln>
        </p:spPr>
      </p:pic>
      <p:sp>
        <p:nvSpPr>
          <p:cNvPr id="13" name="Shape 13"/>
          <p:cNvSpPr/>
          <p:nvPr/>
        </p:nvSpPr>
        <p:spPr>
          <a:xfrm>
            <a:off x="4400825" y="6595193"/>
            <a:ext cx="3390352" cy="194797"/>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lgn="ctr">
              <a:defRPr sz="1200"/>
            </a:lvl1pPr>
          </a:lstStyle>
          <a:p>
            <a:pPr defTabSz="410751">
              <a:defRPr sz="1800"/>
            </a:pPr>
            <a:r>
              <a:rPr sz="1266" kern="0">
                <a:solidFill>
                  <a:sysClr val="windowText" lastClr="000000"/>
                </a:solidFill>
                <a:latin typeface="Helvetica Neue Light"/>
                <a:sym typeface="Helvetica Neue Light"/>
              </a:rPr>
              <a:t>Jakob van Santen - HESE event reconstruction</a:t>
            </a:r>
          </a:p>
        </p:txBody>
      </p:sp>
    </p:spTree>
    <p:extLst>
      <p:ext uri="{BB962C8B-B14F-4D97-AF65-F5344CB8AC3E}">
        <p14:creationId xmlns:p14="http://schemas.microsoft.com/office/powerpoint/2010/main" val="3563266760"/>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latin typeface="Orator Std" panose="020D0509020203030204" pitchFamily="49" charset="0"/>
              </a:defRPr>
            </a:lvl1pPr>
          </a:lstStyle>
          <a:p>
            <a:r>
              <a:rPr lang="en-US" smtClean="0"/>
              <a:t>2016-01-07</a:t>
            </a:r>
            <a:endParaRPr lang="en-US"/>
          </a:p>
        </p:txBody>
      </p:sp>
      <p:sp>
        <p:nvSpPr>
          <p:cNvPr id="3" name="Footer Placeholder 2"/>
          <p:cNvSpPr>
            <a:spLocks noGrp="1"/>
          </p:cNvSpPr>
          <p:nvPr>
            <p:ph type="ftr" sz="quarter" idx="11"/>
          </p:nvPr>
        </p:nvSpPr>
        <p:spPr/>
        <p:txBody>
          <a:bodyPr/>
          <a:lstStyle>
            <a:lvl1pPr>
              <a:defRPr>
                <a:solidFill>
                  <a:schemeClr val="tx1"/>
                </a:solidFill>
                <a:latin typeface="Orator Std" panose="020D0509020203030204" pitchFamily="49" charset="0"/>
              </a:defRPr>
            </a:lvl1pPr>
          </a:lstStyle>
          <a:p>
            <a:r>
              <a:rPr lang="en-US" smtClean="0"/>
              <a:t>VHEPA 2016 - Honolulu, HI</a:t>
            </a:r>
            <a:endParaRPr lang="en-US"/>
          </a:p>
        </p:txBody>
      </p:sp>
      <p:sp>
        <p:nvSpPr>
          <p:cNvPr id="4" name="Slide Number Placeholder 3"/>
          <p:cNvSpPr>
            <a:spLocks noGrp="1"/>
          </p:cNvSpPr>
          <p:nvPr>
            <p:ph type="sldNum" sz="quarter" idx="12"/>
          </p:nvPr>
        </p:nvSpPr>
        <p:spPr/>
        <p:txBody>
          <a:bodyPr/>
          <a:lstStyle>
            <a:lvl1pPr>
              <a:defRPr>
                <a:solidFill>
                  <a:schemeClr val="tx1"/>
                </a:solidFill>
                <a:latin typeface="Orator Std" panose="020D0509020203030204" pitchFamily="49" charset="0"/>
              </a:defRPr>
            </a:lvl1pPr>
          </a:lstStyle>
          <a:p>
            <a:fld id="{A06C4592-94FC-4A24-9C11-938348FC8AD6}" type="slidenum">
              <a:rPr lang="en-US" smtClean="0"/>
              <a:pPr/>
              <a:t>‹#›</a:t>
            </a:fld>
            <a:endParaRPr lang="en-US"/>
          </a:p>
        </p:txBody>
      </p:sp>
    </p:spTree>
    <p:extLst>
      <p:ext uri="{BB962C8B-B14F-4D97-AF65-F5344CB8AC3E}">
        <p14:creationId xmlns:p14="http://schemas.microsoft.com/office/powerpoint/2010/main" val="123516240"/>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Top Title - slate">
    <p:bg>
      <p:bgPr>
        <a:solidFill>
          <a:srgbClr val="363636"/>
        </a:solidFill>
        <a:effectLst/>
      </p:bgPr>
    </p:bg>
    <p:spTree>
      <p:nvGrpSpPr>
        <p:cNvPr id="1" name=""/>
        <p:cNvGrpSpPr/>
        <p:nvPr/>
      </p:nvGrpSpPr>
      <p:grpSpPr>
        <a:xfrm>
          <a:off x="0" y="0"/>
          <a:ext cx="0" cy="0"/>
          <a:chOff x="0" y="0"/>
          <a:chExt cx="0" cy="0"/>
        </a:xfrm>
      </p:grpSpPr>
      <p:sp>
        <p:nvSpPr>
          <p:cNvPr id="15" name="Shape 15"/>
          <p:cNvSpPr/>
          <p:nvPr/>
        </p:nvSpPr>
        <p:spPr>
          <a:xfrm>
            <a:off x="95250" y="651868"/>
            <a:ext cx="12001500" cy="89"/>
          </a:xfrm>
          <a:prstGeom prst="line">
            <a:avLst/>
          </a:prstGeom>
          <a:ln w="6350">
            <a:solidFill>
              <a:srgbClr val="FFFFFF"/>
            </a:solidFill>
            <a:miter lim="400000"/>
          </a:ln>
        </p:spPr>
        <p:txBody>
          <a:bodyPr lIns="0" tIns="0" rIns="0" bIns="0" anchor="ctr"/>
          <a:lstStyle/>
          <a:p>
            <a:pPr defTabSz="321457">
              <a:defRPr sz="1200">
                <a:latin typeface="Helvetica"/>
                <a:ea typeface="Helvetica"/>
                <a:cs typeface="Helvetica"/>
                <a:sym typeface="Helvetica"/>
              </a:defRPr>
            </a:pPr>
            <a:endParaRPr sz="844" kern="0">
              <a:solidFill>
                <a:sysClr val="windowText" lastClr="000000"/>
              </a:solidFill>
              <a:latin typeface="Helvetica"/>
              <a:ea typeface="Helvetica"/>
              <a:cs typeface="Helvetica"/>
              <a:sym typeface="Helvetica"/>
            </a:endParaRPr>
          </a:p>
        </p:txBody>
      </p:sp>
      <p:sp>
        <p:nvSpPr>
          <p:cNvPr id="16" name="Shape 16"/>
          <p:cNvSpPr>
            <a:spLocks noGrp="1"/>
          </p:cNvSpPr>
          <p:nvPr>
            <p:ph type="title"/>
          </p:nvPr>
        </p:nvSpPr>
        <p:spPr>
          <a:xfrm>
            <a:off x="95250" y="71437"/>
            <a:ext cx="12001500" cy="580430"/>
          </a:xfrm>
          <a:prstGeom prst="rect">
            <a:avLst/>
          </a:prstGeom>
        </p:spPr>
        <p:txBody>
          <a:bodyPr anchor="t"/>
          <a:lstStyle>
            <a:lvl1pPr algn="l">
              <a:defRPr sz="3375">
                <a:solidFill>
                  <a:srgbClr val="FFFFFF"/>
                </a:solidFill>
                <a:latin typeface="+mj-lt"/>
                <a:ea typeface="+mj-ea"/>
                <a:cs typeface="+mj-cs"/>
                <a:sym typeface="Helvetica Neue UltraLight"/>
              </a:defRPr>
            </a:lvl1pPr>
          </a:lstStyle>
          <a:p>
            <a:pPr lvl="0">
              <a:defRPr sz="1800">
                <a:solidFill>
                  <a:srgbClr val="000000"/>
                </a:solidFill>
              </a:defRPr>
            </a:pPr>
            <a:r>
              <a:rPr sz="3375">
                <a:solidFill>
                  <a:srgbClr val="FFFFFF"/>
                </a:solidFill>
              </a:rPr>
              <a:t>Title Text</a:t>
            </a:r>
          </a:p>
        </p:txBody>
      </p:sp>
      <p:sp>
        <p:nvSpPr>
          <p:cNvPr id="17" name="Shape 17"/>
          <p:cNvSpPr>
            <a:spLocks noGrp="1"/>
          </p:cNvSpPr>
          <p:nvPr>
            <p:ph type="sldNum" sz="quarter" idx="2"/>
          </p:nvPr>
        </p:nvSpPr>
        <p:spPr>
          <a:xfrm>
            <a:off x="11824723" y="71438"/>
            <a:ext cx="198773" cy="194797"/>
          </a:xfrm>
          <a:prstGeom prst="rect">
            <a:avLst/>
          </a:prstGeom>
          <a:ln w="12700">
            <a:miter lim="400000"/>
          </a:ln>
        </p:spPr>
        <p:txBody>
          <a:bodyPr wrap="none" lIns="0" tIns="0" rIns="0" bIns="0">
            <a:spAutoFit/>
          </a:bodyPr>
          <a:lstStyle>
            <a:lvl1pPr algn="ctr">
              <a:defRPr sz="1266">
                <a:solidFill>
                  <a:srgbClr val="FFFFFF"/>
                </a:solidFill>
              </a:defRPr>
            </a:lvl1pPr>
          </a:lstStyle>
          <a:p>
            <a:pPr defTabSz="410751"/>
            <a:fld id="{86CB4B4D-7CA3-9044-876B-883B54F8677D}" type="slidenum">
              <a:rPr lang="en-US" kern="0" smtClean="0">
                <a:latin typeface="Helvetica Neue Light"/>
                <a:sym typeface="Helvetica Neue Light"/>
              </a:rPr>
              <a:pPr defTabSz="410751"/>
              <a:t>‹#›</a:t>
            </a:fld>
            <a:endParaRPr lang="en-US" kern="0">
              <a:latin typeface="Helvetica Neue Light"/>
              <a:sym typeface="Helvetica Neue Light"/>
            </a:endParaRPr>
          </a:p>
        </p:txBody>
      </p:sp>
    </p:spTree>
    <p:extLst>
      <p:ext uri="{BB962C8B-B14F-4D97-AF65-F5344CB8AC3E}">
        <p14:creationId xmlns:p14="http://schemas.microsoft.com/office/powerpoint/2010/main" val="1408520338"/>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Fehlersuche">
    <p:spTree>
      <p:nvGrpSpPr>
        <p:cNvPr id="1" name=""/>
        <p:cNvGrpSpPr/>
        <p:nvPr/>
      </p:nvGrpSpPr>
      <p:grpSpPr>
        <a:xfrm>
          <a:off x="0" y="0"/>
          <a:ext cx="0" cy="0"/>
          <a:chOff x="0" y="0"/>
          <a:chExt cx="0" cy="0"/>
        </a:xfrm>
      </p:grpSpPr>
      <p:sp>
        <p:nvSpPr>
          <p:cNvPr id="19" name="Shape 19"/>
          <p:cNvSpPr/>
          <p:nvPr/>
        </p:nvSpPr>
        <p:spPr>
          <a:xfrm>
            <a:off x="95250" y="839391"/>
            <a:ext cx="12001500" cy="89"/>
          </a:xfrm>
          <a:prstGeom prst="line">
            <a:avLst/>
          </a:prstGeom>
          <a:ln w="6350">
            <a:solidFill/>
            <a:miter lim="400000"/>
          </a:ln>
        </p:spPr>
        <p:txBody>
          <a:bodyPr lIns="0" tIns="0" rIns="0" bIns="0" anchor="ctr"/>
          <a:lstStyle/>
          <a:p>
            <a:pPr defTabSz="321457">
              <a:defRPr sz="1200">
                <a:latin typeface="Helvetica"/>
                <a:ea typeface="Helvetica"/>
                <a:cs typeface="Helvetica"/>
                <a:sym typeface="Helvetica"/>
              </a:defRPr>
            </a:pPr>
            <a:endParaRPr sz="844" kern="0">
              <a:solidFill>
                <a:sysClr val="windowText" lastClr="000000"/>
              </a:solidFill>
              <a:latin typeface="Helvetica"/>
              <a:ea typeface="Helvetica"/>
              <a:cs typeface="Helvetica"/>
              <a:sym typeface="Helvetica"/>
            </a:endParaRPr>
          </a:p>
        </p:txBody>
      </p:sp>
      <p:graphicFrame>
        <p:nvGraphicFramePr>
          <p:cNvPr id="20" name="Table 20"/>
          <p:cNvGraphicFramePr/>
          <p:nvPr/>
        </p:nvGraphicFramePr>
        <p:xfrm>
          <a:off x="821531" y="1446609"/>
          <a:ext cx="10537033" cy="4568428"/>
        </p:xfrm>
        <a:graphic>
          <a:graphicData uri="http://schemas.openxmlformats.org/drawingml/2006/table">
            <a:tbl>
              <a:tblPr firstRow="1"/>
              <a:tblGrid>
                <a:gridCol w="8465344"/>
                <a:gridCol w="2071688"/>
              </a:tblGrid>
              <a:tr h="517922">
                <a:tc>
                  <a:txBody>
                    <a:bodyPr/>
                    <a:lstStyle/>
                    <a:p>
                      <a:pPr lvl="0" defTabSz="914400">
                        <a:tabLst>
                          <a:tab pos="914400" algn="l"/>
                        </a:tabLst>
                        <a:defRPr b="0">
                          <a:solidFill>
                            <a:srgbClr val="000000"/>
                          </a:solidFill>
                        </a:defRPr>
                      </a:pPr>
                      <a:r>
                        <a:rPr sz="2800">
                          <a:solidFill>
                            <a:srgbClr val="FFFFFF"/>
                          </a:solidFill>
                          <a:effectLst>
                            <a:outerShdw blurRad="25400" dist="25400" dir="5400000" rotWithShape="0">
                              <a:srgbClr val="000000">
                                <a:alpha val="60000"/>
                              </a:srgbClr>
                            </a:outerShdw>
                          </a:effectLst>
                          <a:latin typeface="Helvetica Neue Light"/>
                          <a:ea typeface="Helvetica Neue Light"/>
                          <a:cs typeface="Helvetica Neue Light"/>
                          <a:sym typeface="Helvetica Neue Light"/>
                        </a:rPr>
                        <a:t>Fehlerquelle</a:t>
                      </a:r>
                    </a:p>
                  </a:txBody>
                  <a:tcPr marL="47625" marR="47625" marT="35719" marB="35719" anchor="ctr" horzOverflow="overflow">
                    <a:solidFill>
                      <a:srgbClr val="003A88"/>
                    </a:solidFill>
                  </a:tcPr>
                </a:tc>
                <a:tc>
                  <a:txBody>
                    <a:bodyPr/>
                    <a:lstStyle/>
                    <a:p>
                      <a:pPr lvl="0" defTabSz="914400">
                        <a:tabLst>
                          <a:tab pos="914400" algn="l"/>
                        </a:tabLst>
                        <a:defRPr sz="4000" b="0">
                          <a:effectLst>
                            <a:outerShdw blurRad="25400" dist="25400" dir="5400000" rotWithShape="0">
                              <a:srgbClr val="000000">
                                <a:alpha val="60000"/>
                              </a:srgbClr>
                            </a:outerShdw>
                          </a:effectLst>
                          <a:latin typeface="Helvetica Neue Light"/>
                          <a:ea typeface="Helvetica Neue Light"/>
                          <a:cs typeface="Helvetica Neue Light"/>
                          <a:sym typeface="Helvetica Neue Light"/>
                        </a:defRPr>
                      </a:pPr>
                      <a:endParaRPr sz="2800"/>
                    </a:p>
                  </a:txBody>
                  <a:tcPr marL="47625" marR="47625" marT="35719" marB="35719" anchor="ctr" horzOverflow="overflow">
                    <a:solidFill>
                      <a:srgbClr val="003A88"/>
                    </a:solidFill>
                  </a:tcPr>
                </a:tc>
              </a:tr>
              <a:tr h="450056">
                <a:tc gridSpan="2">
                  <a:txBody>
                    <a:bodyPr/>
                    <a:lstStyle/>
                    <a:p>
                      <a:pPr lvl="0" defTabSz="914400">
                        <a:tabLst>
                          <a:tab pos="914400" algn="l"/>
                        </a:tabLst>
                      </a:pPr>
                      <a:r>
                        <a:rPr sz="2100">
                          <a:latin typeface="Helvetica Neue"/>
                          <a:ea typeface="Helvetica Neue"/>
                          <a:cs typeface="Helvetica Neue"/>
                          <a:sym typeface="Helvetica Neue"/>
                        </a:rPr>
                        <a:t>Interpretation der Photonensimulation</a:t>
                      </a:r>
                    </a:p>
                  </a:txBody>
                  <a:tcPr marL="47625" marR="47625" marT="35719" marB="35719" anchor="ctr" horzOverflow="overflow">
                    <a:noFill/>
                  </a:tcPr>
                </a:tc>
                <a:tc hMerge="1">
                  <a:txBody>
                    <a:bodyPr/>
                    <a:lstStyle/>
                    <a:p>
                      <a:endParaRPr lang="en-US"/>
                    </a:p>
                  </a:txBody>
                  <a:tcPr/>
                </a:tc>
              </a:tr>
              <a:tr h="457200">
                <a:tc>
                  <a:txBody>
                    <a:bodyPr/>
                    <a:lstStyle/>
                    <a:p>
                      <a:pPr lvl="0" defTabSz="914400">
                        <a:tabLst>
                          <a:tab pos="914400" algn="l"/>
                        </a:tabLst>
                      </a:pPr>
                      <a:r>
                        <a:rPr sz="2100">
                          <a:latin typeface="Helvetica Neue Light"/>
                          <a:ea typeface="Helvetica Neue Light"/>
                          <a:cs typeface="Helvetica Neue Light"/>
                          <a:sym typeface="Helvetica Neue Light"/>
                        </a:rPr>
                        <a:t>	Interpolation der Tabellen</a:t>
                      </a:r>
                    </a:p>
                  </a:txBody>
                  <a:tcPr marL="47625" marR="47625" marT="35719" marB="35719" anchor="ctr" horzOverflow="overflow">
                    <a:noFill/>
                  </a:tcPr>
                </a:tc>
                <a:tc>
                  <a:txBody>
                    <a:bodyPr/>
                    <a:lstStyle/>
                    <a:p>
                      <a:pPr lvl="0" defTabSz="914400">
                        <a:tabLst>
                          <a:tab pos="914400" algn="l"/>
                        </a:tabLst>
                      </a:pPr>
                      <a:r>
                        <a:rPr sz="2500">
                          <a:solidFill>
                            <a:srgbClr val="007400"/>
                          </a:solidFill>
                          <a:latin typeface="Helvetica Neue Light"/>
                          <a:ea typeface="Helvetica Neue Light"/>
                          <a:cs typeface="Helvetica Neue Light"/>
                          <a:sym typeface="Helvetica Neue Light"/>
                        </a:rPr>
                        <a:t>✓</a:t>
                      </a:r>
                    </a:p>
                  </a:txBody>
                  <a:tcPr marL="47625" marR="47625" marT="35719" marB="35719" anchor="ctr" horzOverflow="overflow">
                    <a:noFill/>
                  </a:tcPr>
                </a:tc>
              </a:tr>
              <a:tr h="457200">
                <a:tc>
                  <a:txBody>
                    <a:bodyPr/>
                    <a:lstStyle/>
                    <a:p>
                      <a:pPr lvl="0" defTabSz="914400">
                        <a:tabLst>
                          <a:tab pos="914400" algn="l"/>
                        </a:tabLst>
                      </a:pPr>
                      <a:r>
                        <a:rPr sz="2100">
                          <a:latin typeface="Helvetica Neue Light"/>
                          <a:ea typeface="Helvetica Neue Light"/>
                          <a:cs typeface="Helvetica Neue Light"/>
                          <a:sym typeface="Helvetica Neue Light"/>
                        </a:rPr>
                        <a:t>	Berechnung des Gesamtamplitudes</a:t>
                      </a:r>
                    </a:p>
                  </a:txBody>
                  <a:tcPr marL="47625" marR="47625" marT="35719" marB="35719" anchor="ctr" horzOverflow="overflow">
                    <a:noFill/>
                  </a:tcPr>
                </a:tc>
                <a:tc>
                  <a:txBody>
                    <a:bodyPr/>
                    <a:lstStyle/>
                    <a:p>
                      <a:pPr lvl="0" defTabSz="914400">
                        <a:tabLst>
                          <a:tab pos="914400" algn="l"/>
                        </a:tabLst>
                      </a:pPr>
                      <a:r>
                        <a:rPr sz="2500">
                          <a:solidFill>
                            <a:srgbClr val="007400"/>
                          </a:solidFill>
                          <a:latin typeface="Helvetica Neue Light"/>
                          <a:ea typeface="Helvetica Neue Light"/>
                          <a:cs typeface="Helvetica Neue Light"/>
                          <a:sym typeface="Helvetica Neue Light"/>
                        </a:rPr>
                        <a:t>✓</a:t>
                      </a:r>
                    </a:p>
                  </a:txBody>
                  <a:tcPr marL="47625" marR="47625" marT="35719" marB="35719" anchor="ctr" horzOverflow="overflow">
                    <a:noFill/>
                  </a:tcPr>
                </a:tc>
              </a:tr>
              <a:tr h="450056">
                <a:tc gridSpan="2">
                  <a:txBody>
                    <a:bodyPr/>
                    <a:lstStyle/>
                    <a:p>
                      <a:pPr lvl="0" defTabSz="914400">
                        <a:tabLst>
                          <a:tab pos="914400" algn="l"/>
                        </a:tabLst>
                      </a:pPr>
                      <a:r>
                        <a:rPr sz="2100">
                          <a:latin typeface="Helvetica Neue"/>
                          <a:ea typeface="Helvetica Neue"/>
                          <a:cs typeface="Helvetica Neue"/>
                          <a:sym typeface="Helvetica Neue"/>
                        </a:rPr>
                        <a:t>Vereinfachung der Likelihood-Berechnung</a:t>
                      </a:r>
                    </a:p>
                  </a:txBody>
                  <a:tcPr marL="47625" marR="47625" marT="35719" marB="35719" anchor="ctr" horzOverflow="overflow">
                    <a:noFill/>
                  </a:tcPr>
                </a:tc>
                <a:tc hMerge="1">
                  <a:txBody>
                    <a:bodyPr/>
                    <a:lstStyle/>
                    <a:p>
                      <a:endParaRPr lang="en-US"/>
                    </a:p>
                  </a:txBody>
                  <a:tcPr/>
                </a:tc>
              </a:tr>
              <a:tr h="457200">
                <a:tc>
                  <a:txBody>
                    <a:bodyPr/>
                    <a:lstStyle/>
                    <a:p>
                      <a:pPr lvl="0" defTabSz="914400">
                        <a:tabLst>
                          <a:tab pos="914400" algn="l"/>
                        </a:tabLst>
                      </a:pPr>
                      <a:r>
                        <a:rPr sz="2100">
                          <a:latin typeface="Helvetica Neue Light"/>
                          <a:ea typeface="Helvetica Neue Light"/>
                          <a:cs typeface="Helvetica Neue Light"/>
                          <a:sym typeface="Helvetica Neue Light"/>
                        </a:rPr>
                        <a:t>	Lücken in der Wellenform</a:t>
                      </a:r>
                    </a:p>
                  </a:txBody>
                  <a:tcPr marL="47625" marR="47625" marT="35719" marB="35719" anchor="ctr" horzOverflow="overflow">
                    <a:noFill/>
                  </a:tcPr>
                </a:tc>
                <a:tc>
                  <a:txBody>
                    <a:bodyPr/>
                    <a:lstStyle/>
                    <a:p>
                      <a:pPr lvl="0" defTabSz="914400">
                        <a:tabLst>
                          <a:tab pos="914400" algn="l"/>
                        </a:tabLst>
                      </a:pPr>
                      <a:r>
                        <a:rPr sz="2500">
                          <a:solidFill>
                            <a:srgbClr val="007400"/>
                          </a:solidFill>
                          <a:latin typeface="Helvetica Neue Light"/>
                          <a:ea typeface="Helvetica Neue Light"/>
                          <a:cs typeface="Helvetica Neue Light"/>
                          <a:sym typeface="Helvetica Neue Light"/>
                        </a:rPr>
                        <a:t>✓</a:t>
                      </a:r>
                    </a:p>
                  </a:txBody>
                  <a:tcPr marL="47625" marR="47625" marT="35719" marB="35719" anchor="ctr" horzOverflow="overflow">
                    <a:noFill/>
                  </a:tcPr>
                </a:tc>
              </a:tr>
              <a:tr h="457200">
                <a:tc>
                  <a:txBody>
                    <a:bodyPr/>
                    <a:lstStyle/>
                    <a:p>
                      <a:pPr lvl="0" defTabSz="914400">
                        <a:tabLst>
                          <a:tab pos="914400" algn="l"/>
                        </a:tabLst>
                      </a:pPr>
                      <a:r>
                        <a:rPr sz="2100">
                          <a:latin typeface="Helvetica Neue Light"/>
                          <a:ea typeface="Helvetica Neue Light"/>
                          <a:cs typeface="Helvetica Neue Light"/>
                          <a:sym typeface="Helvetica Neue Light"/>
                        </a:rPr>
                        <a:t>	ungetroffenen DOMs</a:t>
                      </a:r>
                    </a:p>
                  </a:txBody>
                  <a:tcPr marL="47625" marR="47625" marT="35719" marB="35719" anchor="ctr" horzOverflow="overflow">
                    <a:noFill/>
                  </a:tcPr>
                </a:tc>
                <a:tc>
                  <a:txBody>
                    <a:bodyPr/>
                    <a:lstStyle/>
                    <a:p>
                      <a:pPr lvl="0" defTabSz="914400">
                        <a:tabLst>
                          <a:tab pos="914400" algn="l"/>
                        </a:tabLst>
                      </a:pPr>
                      <a:r>
                        <a:rPr sz="2500">
                          <a:solidFill>
                            <a:srgbClr val="007400"/>
                          </a:solidFill>
                          <a:latin typeface="Helvetica Neue Light"/>
                          <a:ea typeface="Helvetica Neue Light"/>
                          <a:cs typeface="Helvetica Neue Light"/>
                          <a:sym typeface="Helvetica Neue Light"/>
                        </a:rPr>
                        <a:t>✓</a:t>
                      </a:r>
                    </a:p>
                  </a:txBody>
                  <a:tcPr marL="47625" marR="47625" marT="35719" marB="35719" anchor="ctr" horzOverflow="overflow">
                    <a:noFill/>
                  </a:tcPr>
                </a:tc>
              </a:tr>
              <a:tr h="450056">
                <a:tc gridSpan="2">
                  <a:txBody>
                    <a:bodyPr/>
                    <a:lstStyle/>
                    <a:p>
                      <a:pPr lvl="0" defTabSz="914400">
                        <a:tabLst>
                          <a:tab pos="914400" algn="l"/>
                        </a:tabLst>
                      </a:pPr>
                      <a:r>
                        <a:rPr sz="2100">
                          <a:latin typeface="Helvetica Neue"/>
                          <a:ea typeface="Helvetica Neue"/>
                          <a:cs typeface="Helvetica Neue"/>
                          <a:sym typeface="Helvetica Neue"/>
                        </a:rPr>
                        <a:t>Elektronikeffekte</a:t>
                      </a:r>
                    </a:p>
                  </a:txBody>
                  <a:tcPr marL="47625" marR="47625" marT="35719" marB="35719" anchor="ctr" horzOverflow="overflow">
                    <a:noFill/>
                  </a:tcPr>
                </a:tc>
                <a:tc hMerge="1">
                  <a:txBody>
                    <a:bodyPr/>
                    <a:lstStyle/>
                    <a:p>
                      <a:endParaRPr lang="en-US"/>
                    </a:p>
                  </a:txBody>
                  <a:tcPr/>
                </a:tc>
              </a:tr>
              <a:tr h="457200">
                <a:tc>
                  <a:txBody>
                    <a:bodyPr/>
                    <a:lstStyle/>
                    <a:p>
                      <a:pPr lvl="0" defTabSz="914400">
                        <a:tabLst>
                          <a:tab pos="914400" algn="l"/>
                        </a:tabLst>
                      </a:pPr>
                      <a:r>
                        <a:rPr sz="2100">
                          <a:latin typeface="Helvetica Neue Light"/>
                          <a:ea typeface="Helvetica Neue Light"/>
                          <a:cs typeface="Helvetica Neue Light"/>
                          <a:sym typeface="Helvetica Neue Light"/>
                        </a:rPr>
                        <a:t>	PMT-Ladungsauflösung</a:t>
                      </a:r>
                    </a:p>
                  </a:txBody>
                  <a:tcPr marL="47625" marR="47625" marT="35719" marB="35719" anchor="ctr" horzOverflow="overflow">
                    <a:noFill/>
                  </a:tcPr>
                </a:tc>
                <a:tc>
                  <a:txBody>
                    <a:bodyPr/>
                    <a:lstStyle/>
                    <a:p>
                      <a:pPr lvl="0" defTabSz="914400">
                        <a:tabLst>
                          <a:tab pos="914400" algn="l"/>
                        </a:tabLst>
                      </a:pPr>
                      <a:r>
                        <a:rPr sz="2500">
                          <a:solidFill>
                            <a:srgbClr val="007400"/>
                          </a:solidFill>
                          <a:latin typeface="Helvetica Neue Light"/>
                          <a:ea typeface="Helvetica Neue Light"/>
                          <a:cs typeface="Helvetica Neue Light"/>
                          <a:sym typeface="Helvetica Neue Light"/>
                        </a:rPr>
                        <a:t>✓</a:t>
                      </a:r>
                    </a:p>
                  </a:txBody>
                  <a:tcPr marL="47625" marR="47625" marT="35719" marB="35719" anchor="ctr" horzOverflow="overflow">
                    <a:noFill/>
                  </a:tcPr>
                </a:tc>
              </a:tr>
              <a:tr h="457200">
                <a:tc>
                  <a:txBody>
                    <a:bodyPr/>
                    <a:lstStyle/>
                    <a:p>
                      <a:pPr lvl="0" defTabSz="914400">
                        <a:tabLst>
                          <a:tab pos="914400" algn="l"/>
                        </a:tabLst>
                      </a:pPr>
                      <a:r>
                        <a:rPr sz="2100">
                          <a:latin typeface="Helvetica Neue Light"/>
                          <a:ea typeface="Helvetica Neue Light"/>
                          <a:cs typeface="Helvetica Neue Light"/>
                          <a:sym typeface="Helvetica Neue Light"/>
                        </a:rPr>
                        <a:t>	PMT-Sättigung</a:t>
                      </a:r>
                    </a:p>
                  </a:txBody>
                  <a:tcPr marL="47625" marR="47625" marT="35719" marB="35719" anchor="ctr" horzOverflow="overflow">
                    <a:noFill/>
                  </a:tcPr>
                </a:tc>
                <a:tc>
                  <a:txBody>
                    <a:bodyPr/>
                    <a:lstStyle/>
                    <a:p>
                      <a:pPr lvl="0" defTabSz="914400">
                        <a:tabLst>
                          <a:tab pos="914400" algn="l"/>
                        </a:tabLst>
                      </a:pPr>
                      <a:r>
                        <a:rPr sz="2500">
                          <a:solidFill>
                            <a:srgbClr val="007400"/>
                          </a:solidFill>
                          <a:latin typeface="Helvetica Neue Light"/>
                          <a:ea typeface="Helvetica Neue Light"/>
                          <a:cs typeface="Helvetica Neue Light"/>
                          <a:sym typeface="Helvetica Neue Light"/>
                        </a:rPr>
                        <a:t>✓</a:t>
                      </a:r>
                    </a:p>
                  </a:txBody>
                  <a:tcPr marL="47625" marR="47625" marT="35719" marB="35719" anchor="ctr" horzOverflow="overflow">
                    <a:noFill/>
                  </a:tcPr>
                </a:tc>
              </a:tr>
            </a:tbl>
          </a:graphicData>
        </a:graphic>
      </p:graphicFrame>
      <p:sp>
        <p:nvSpPr>
          <p:cNvPr id="21" name="Shape 21"/>
          <p:cNvSpPr>
            <a:spLocks noGrp="1"/>
          </p:cNvSpPr>
          <p:nvPr>
            <p:ph type="title"/>
          </p:nvPr>
        </p:nvSpPr>
        <p:spPr>
          <a:xfrm>
            <a:off x="95250" y="71438"/>
            <a:ext cx="12001500" cy="678656"/>
          </a:xfrm>
          <a:prstGeom prst="rect">
            <a:avLst/>
          </a:prstGeom>
        </p:spPr>
        <p:txBody>
          <a:bodyPr anchor="b"/>
          <a:lstStyle>
            <a:lvl1pPr algn="l">
              <a:defRPr sz="4500">
                <a:latin typeface="+mj-lt"/>
                <a:ea typeface="+mj-ea"/>
                <a:cs typeface="+mj-cs"/>
                <a:sym typeface="Helvetica Neue UltraLight"/>
              </a:defRPr>
            </a:lvl1pPr>
          </a:lstStyle>
          <a:p>
            <a:pPr lvl="0">
              <a:defRPr sz="1800"/>
            </a:pPr>
            <a:r>
              <a:rPr sz="4500"/>
              <a:t>Title Text</a:t>
            </a:r>
          </a:p>
        </p:txBody>
      </p:sp>
      <p:sp>
        <p:nvSpPr>
          <p:cNvPr id="22" name="Shape 22"/>
          <p:cNvSpPr>
            <a:spLocks noGrp="1"/>
          </p:cNvSpPr>
          <p:nvPr>
            <p:ph type="sldNum" sz="quarter" idx="2"/>
          </p:nvPr>
        </p:nvSpPr>
        <p:spPr>
          <a:xfrm>
            <a:off x="11824723" y="71438"/>
            <a:ext cx="198773" cy="194797"/>
          </a:xfrm>
          <a:prstGeom prst="rect">
            <a:avLst/>
          </a:prstGeom>
          <a:ln w="12700">
            <a:miter lim="400000"/>
          </a:ln>
        </p:spPr>
        <p:txBody>
          <a:bodyPr wrap="none" lIns="0" tIns="0" rIns="0" bIns="0">
            <a:spAutoFit/>
          </a:bodyPr>
          <a:lstStyle>
            <a:lvl1pPr algn="ctr">
              <a:defRPr sz="1266"/>
            </a:lvl1pPr>
          </a:lstStyle>
          <a:p>
            <a:pPr defTabSz="410751"/>
            <a:fld id="{86CB4B4D-7CA3-9044-876B-883B54F8677D}" type="slidenum">
              <a:rPr lang="en-US" kern="0" smtClean="0">
                <a:solidFill>
                  <a:sysClr val="windowText" lastClr="000000"/>
                </a:solidFill>
                <a:latin typeface="Helvetica Neue Light"/>
                <a:sym typeface="Helvetica Neue Light"/>
              </a:rPr>
              <a:pPr defTabSz="410751"/>
              <a:t>‹#›</a:t>
            </a:fld>
            <a:endParaRPr lang="en-US" kern="0">
              <a:solidFill>
                <a:sysClr val="windowText" lastClr="000000"/>
              </a:solidFill>
              <a:latin typeface="Helvetica Neue Light"/>
              <a:sym typeface="Helvetica Neue Light"/>
            </a:endParaRPr>
          </a:p>
        </p:txBody>
      </p:sp>
    </p:spTree>
    <p:extLst>
      <p:ext uri="{BB962C8B-B14F-4D97-AF65-F5344CB8AC3E}">
        <p14:creationId xmlns:p14="http://schemas.microsoft.com/office/powerpoint/2010/main" val="3604468644"/>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4" name="Shape 24"/>
          <p:cNvSpPr>
            <a:spLocks noGrp="1"/>
          </p:cNvSpPr>
          <p:nvPr>
            <p:ph type="title"/>
          </p:nvPr>
        </p:nvSpPr>
        <p:spPr>
          <a:prstGeom prst="rect">
            <a:avLst/>
          </a:prstGeom>
        </p:spPr>
        <p:txBody>
          <a:bodyPr/>
          <a:lstStyle/>
          <a:p>
            <a:pPr lvl="0">
              <a:defRPr sz="1800"/>
            </a:pPr>
            <a:r>
              <a:rPr sz="5906"/>
              <a:t>Title Text</a:t>
            </a:r>
          </a:p>
        </p:txBody>
      </p:sp>
      <p:sp>
        <p:nvSpPr>
          <p:cNvPr id="25" name="Shape 25"/>
          <p:cNvSpPr>
            <a:spLocks noGrp="1"/>
          </p:cNvSpPr>
          <p:nvPr>
            <p:ph type="body" idx="1"/>
          </p:nvPr>
        </p:nvSpPr>
        <p:spPr>
          <a:prstGeom prst="rect">
            <a:avLst/>
          </a:prstGeom>
        </p:spPr>
        <p:txBody>
          <a:bodyPr/>
          <a:lstStyle/>
          <a:p>
            <a:pPr lvl="0">
              <a:defRPr sz="1800"/>
            </a:pPr>
            <a:r>
              <a:rPr sz="2531"/>
              <a:t>Body Level One</a:t>
            </a:r>
          </a:p>
          <a:p>
            <a:pPr lvl="1">
              <a:defRPr sz="1800"/>
            </a:pPr>
            <a:r>
              <a:rPr sz="2531"/>
              <a:t>Body Level Two</a:t>
            </a:r>
          </a:p>
          <a:p>
            <a:pPr lvl="2">
              <a:defRPr sz="1800"/>
            </a:pPr>
            <a:r>
              <a:rPr sz="2531"/>
              <a:t>Body Level Three</a:t>
            </a:r>
          </a:p>
          <a:p>
            <a:pPr lvl="3">
              <a:defRPr sz="1800"/>
            </a:pPr>
            <a:r>
              <a:rPr sz="2531"/>
              <a:t>Body Level Four</a:t>
            </a:r>
          </a:p>
          <a:p>
            <a:pPr lvl="4">
              <a:defRPr sz="1800"/>
            </a:pPr>
            <a:r>
              <a:rPr sz="2531"/>
              <a:t>Body Level Five</a:t>
            </a:r>
          </a:p>
        </p:txBody>
      </p:sp>
    </p:spTree>
    <p:extLst>
      <p:ext uri="{BB962C8B-B14F-4D97-AF65-F5344CB8AC3E}">
        <p14:creationId xmlns:p14="http://schemas.microsoft.com/office/powerpoint/2010/main" val="377642650"/>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Title &amp; Bullets - 2 Column">
    <p:spTree>
      <p:nvGrpSpPr>
        <p:cNvPr id="1" name=""/>
        <p:cNvGrpSpPr/>
        <p:nvPr/>
      </p:nvGrpSpPr>
      <p:grpSpPr>
        <a:xfrm>
          <a:off x="0" y="0"/>
          <a:ext cx="0" cy="0"/>
          <a:chOff x="0" y="0"/>
          <a:chExt cx="0" cy="0"/>
        </a:xfrm>
      </p:grpSpPr>
      <p:sp>
        <p:nvSpPr>
          <p:cNvPr id="27" name="Shape 27"/>
          <p:cNvSpPr>
            <a:spLocks noGrp="1"/>
          </p:cNvSpPr>
          <p:nvPr>
            <p:ph type="title"/>
          </p:nvPr>
        </p:nvSpPr>
        <p:spPr>
          <a:prstGeom prst="rect">
            <a:avLst/>
          </a:prstGeom>
        </p:spPr>
        <p:txBody>
          <a:bodyPr/>
          <a:lstStyle/>
          <a:p>
            <a:pPr lvl="0">
              <a:defRPr sz="1800"/>
            </a:pPr>
            <a:r>
              <a:rPr sz="5906"/>
              <a:t>Title Text</a:t>
            </a:r>
          </a:p>
        </p:txBody>
      </p:sp>
      <p:sp>
        <p:nvSpPr>
          <p:cNvPr id="28" name="Shape 28"/>
          <p:cNvSpPr>
            <a:spLocks noGrp="1"/>
          </p:cNvSpPr>
          <p:nvPr>
            <p:ph type="body" idx="1"/>
          </p:nvPr>
        </p:nvSpPr>
        <p:spPr>
          <a:prstGeom prst="rect">
            <a:avLst/>
          </a:prstGeom>
        </p:spPr>
        <p:txBody>
          <a:bodyPr numCol="2" spcCol="523240" anchor="t"/>
          <a:lstStyle>
            <a:lvl1pPr marL="571002" indent="-347767">
              <a:spcBef>
                <a:spcPts val="2672"/>
              </a:spcBef>
              <a:defRPr sz="2250"/>
            </a:lvl1pPr>
            <a:lvl2pPr marL="347767" indent="-347767">
              <a:spcBef>
                <a:spcPts val="2672"/>
              </a:spcBef>
              <a:defRPr sz="2250"/>
            </a:lvl2pPr>
            <a:lvl3pPr marL="1196057" indent="-347767">
              <a:spcBef>
                <a:spcPts val="2672"/>
              </a:spcBef>
              <a:defRPr sz="2250"/>
            </a:lvl3pPr>
            <a:lvl4pPr marL="1508585" indent="-347767">
              <a:spcBef>
                <a:spcPts val="2672"/>
              </a:spcBef>
              <a:defRPr sz="2250"/>
            </a:lvl4pPr>
            <a:lvl5pPr marL="1821113" indent="-347767">
              <a:spcBef>
                <a:spcPts val="2672"/>
              </a:spcBef>
              <a:defRPr sz="2250"/>
            </a:lvl5pPr>
          </a:lstStyle>
          <a:p>
            <a:pPr lvl="0">
              <a:defRPr sz="1800"/>
            </a:pPr>
            <a:r>
              <a:rPr sz="2250"/>
              <a:t>Body Level One</a:t>
            </a:r>
          </a:p>
          <a:p>
            <a:pPr lvl="1">
              <a:defRPr sz="1800"/>
            </a:pPr>
            <a:r>
              <a:rPr sz="2250"/>
              <a:t>Body Level Two</a:t>
            </a:r>
          </a:p>
          <a:p>
            <a:pPr lvl="2">
              <a:defRPr sz="1800"/>
            </a:pPr>
            <a:r>
              <a:rPr sz="2250"/>
              <a:t>Body Level Three</a:t>
            </a:r>
          </a:p>
          <a:p>
            <a:pPr lvl="3">
              <a:defRPr sz="1800"/>
            </a:pPr>
            <a:r>
              <a:rPr sz="2250"/>
              <a:t>Body Level Four</a:t>
            </a:r>
          </a:p>
          <a:p>
            <a:pPr lvl="4">
              <a:defRPr sz="1800"/>
            </a:pPr>
            <a:r>
              <a:rPr sz="2250"/>
              <a:t>Body Level Five</a:t>
            </a:r>
          </a:p>
        </p:txBody>
      </p:sp>
    </p:spTree>
    <p:extLst>
      <p:ext uri="{BB962C8B-B14F-4D97-AF65-F5344CB8AC3E}">
        <p14:creationId xmlns:p14="http://schemas.microsoft.com/office/powerpoint/2010/main" val="2381729759"/>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30" name="Shape 30"/>
          <p:cNvSpPr>
            <a:spLocks noGrp="1"/>
          </p:cNvSpPr>
          <p:nvPr>
            <p:ph type="body" idx="1"/>
          </p:nvPr>
        </p:nvSpPr>
        <p:spPr>
          <a:xfrm>
            <a:off x="1190625" y="892969"/>
            <a:ext cx="9810750" cy="5072063"/>
          </a:xfrm>
          <a:prstGeom prst="rect">
            <a:avLst/>
          </a:prstGeom>
        </p:spPr>
        <p:txBody>
          <a:bodyPr/>
          <a:lstStyle>
            <a:lvl1pPr>
              <a:spcBef>
                <a:spcPts val="0"/>
              </a:spcBef>
            </a:lvl1pPr>
            <a:lvl2pPr>
              <a:spcBef>
                <a:spcPts val="0"/>
              </a:spcBef>
            </a:lvl2pPr>
            <a:lvl3pPr>
              <a:spcBef>
                <a:spcPts val="0"/>
              </a:spcBef>
            </a:lvl3pPr>
            <a:lvl4pPr>
              <a:spcBef>
                <a:spcPts val="0"/>
              </a:spcBef>
            </a:lvl4pPr>
            <a:lvl5pPr>
              <a:spcBef>
                <a:spcPts val="0"/>
              </a:spcBef>
            </a:lvl5pPr>
          </a:lstStyle>
          <a:p>
            <a:pPr lvl="0">
              <a:defRPr sz="1800"/>
            </a:pPr>
            <a:r>
              <a:rPr sz="2531"/>
              <a:t>Body Level One</a:t>
            </a:r>
          </a:p>
          <a:p>
            <a:pPr lvl="1">
              <a:defRPr sz="1800"/>
            </a:pPr>
            <a:r>
              <a:rPr sz="2531"/>
              <a:t>Body Level Two</a:t>
            </a:r>
          </a:p>
          <a:p>
            <a:pPr lvl="2">
              <a:defRPr sz="1800"/>
            </a:pPr>
            <a:r>
              <a:rPr sz="2531"/>
              <a:t>Body Level Three</a:t>
            </a:r>
          </a:p>
          <a:p>
            <a:pPr lvl="3">
              <a:defRPr sz="1800"/>
            </a:pPr>
            <a:r>
              <a:rPr sz="2531"/>
              <a:t>Body Level Four</a:t>
            </a:r>
          </a:p>
          <a:p>
            <a:pPr lvl="4">
              <a:defRPr sz="1800"/>
            </a:pPr>
            <a:r>
              <a:rPr sz="2531"/>
              <a:t>Body Level Five</a:t>
            </a:r>
          </a:p>
        </p:txBody>
      </p:sp>
    </p:spTree>
    <p:extLst>
      <p:ext uri="{BB962C8B-B14F-4D97-AF65-F5344CB8AC3E}">
        <p14:creationId xmlns:p14="http://schemas.microsoft.com/office/powerpoint/2010/main" val="3482975477"/>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2562614"/>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33" name="Shape 33"/>
          <p:cNvSpPr>
            <a:spLocks noGrp="1"/>
          </p:cNvSpPr>
          <p:nvPr>
            <p:ph type="title"/>
          </p:nvPr>
        </p:nvSpPr>
        <p:spPr>
          <a:prstGeom prst="rect">
            <a:avLst/>
          </a:prstGeom>
        </p:spPr>
        <p:txBody>
          <a:bodyPr/>
          <a:lstStyle/>
          <a:p>
            <a:pPr lvl="0">
              <a:defRPr sz="1800"/>
            </a:pPr>
            <a:r>
              <a:rPr sz="5906"/>
              <a:t>Title Text</a:t>
            </a:r>
          </a:p>
        </p:txBody>
      </p:sp>
    </p:spTree>
    <p:extLst>
      <p:ext uri="{BB962C8B-B14F-4D97-AF65-F5344CB8AC3E}">
        <p14:creationId xmlns:p14="http://schemas.microsoft.com/office/powerpoint/2010/main" val="739222582"/>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5" name="Shape 35"/>
          <p:cNvSpPr>
            <a:spLocks noGrp="1"/>
          </p:cNvSpPr>
          <p:nvPr>
            <p:ph type="title"/>
          </p:nvPr>
        </p:nvSpPr>
        <p:spPr>
          <a:xfrm>
            <a:off x="1190625" y="2089547"/>
            <a:ext cx="9810750" cy="2678906"/>
          </a:xfrm>
          <a:prstGeom prst="rect">
            <a:avLst/>
          </a:prstGeom>
        </p:spPr>
        <p:txBody>
          <a:bodyPr/>
          <a:lstStyle/>
          <a:p>
            <a:pPr lvl="0">
              <a:defRPr sz="1800"/>
            </a:pPr>
            <a:r>
              <a:rPr sz="5906"/>
              <a:t>Title Text</a:t>
            </a:r>
          </a:p>
        </p:txBody>
      </p:sp>
    </p:spTree>
    <p:extLst>
      <p:ext uri="{BB962C8B-B14F-4D97-AF65-F5344CB8AC3E}">
        <p14:creationId xmlns:p14="http://schemas.microsoft.com/office/powerpoint/2010/main" val="1388704855"/>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37" name="Shape 37"/>
          <p:cNvSpPr>
            <a:spLocks noGrp="1"/>
          </p:cNvSpPr>
          <p:nvPr>
            <p:ph type="title"/>
          </p:nvPr>
        </p:nvSpPr>
        <p:spPr>
          <a:xfrm>
            <a:off x="1190625" y="5179219"/>
            <a:ext cx="9810750" cy="1196578"/>
          </a:xfrm>
          <a:prstGeom prst="rect">
            <a:avLst/>
          </a:prstGeom>
        </p:spPr>
        <p:txBody>
          <a:bodyPr/>
          <a:lstStyle>
            <a:lvl1pPr>
              <a:defRPr>
                <a:latin typeface="+mn-lt"/>
                <a:ea typeface="+mn-ea"/>
                <a:cs typeface="+mn-cs"/>
                <a:sym typeface="Gill Sans"/>
              </a:defRPr>
            </a:lvl1pPr>
          </a:lstStyle>
          <a:p>
            <a:pPr lvl="0">
              <a:defRPr sz="1800"/>
            </a:pPr>
            <a:r>
              <a:rPr sz="5906"/>
              <a:t>Title Text</a:t>
            </a:r>
          </a:p>
        </p:txBody>
      </p:sp>
    </p:spTree>
    <p:extLst>
      <p:ext uri="{BB962C8B-B14F-4D97-AF65-F5344CB8AC3E}">
        <p14:creationId xmlns:p14="http://schemas.microsoft.com/office/powerpoint/2010/main" val="547085081"/>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Photo - Horizontal Reflection">
    <p:spTree>
      <p:nvGrpSpPr>
        <p:cNvPr id="1" name=""/>
        <p:cNvGrpSpPr/>
        <p:nvPr/>
      </p:nvGrpSpPr>
      <p:grpSpPr>
        <a:xfrm>
          <a:off x="0" y="0"/>
          <a:ext cx="0" cy="0"/>
          <a:chOff x="0" y="0"/>
          <a:chExt cx="0" cy="0"/>
        </a:xfrm>
      </p:grpSpPr>
      <p:sp>
        <p:nvSpPr>
          <p:cNvPr id="39" name="Shape 39"/>
          <p:cNvSpPr>
            <a:spLocks noGrp="1"/>
          </p:cNvSpPr>
          <p:nvPr>
            <p:ph type="title"/>
          </p:nvPr>
        </p:nvSpPr>
        <p:spPr>
          <a:xfrm>
            <a:off x="1190625" y="5179219"/>
            <a:ext cx="9810750" cy="1196578"/>
          </a:xfrm>
          <a:prstGeom prst="rect">
            <a:avLst/>
          </a:prstGeom>
        </p:spPr>
        <p:txBody>
          <a:bodyPr/>
          <a:lstStyle>
            <a:lvl1pPr>
              <a:defRPr>
                <a:latin typeface="+mn-lt"/>
                <a:ea typeface="+mn-ea"/>
                <a:cs typeface="+mn-cs"/>
                <a:sym typeface="Gill Sans"/>
              </a:defRPr>
            </a:lvl1pPr>
          </a:lstStyle>
          <a:p>
            <a:pPr lvl="0">
              <a:defRPr sz="1800"/>
            </a:pPr>
            <a:r>
              <a:rPr sz="5906"/>
              <a:t>Title Text</a:t>
            </a:r>
          </a:p>
        </p:txBody>
      </p:sp>
    </p:spTree>
    <p:extLst>
      <p:ext uri="{BB962C8B-B14F-4D97-AF65-F5344CB8AC3E}">
        <p14:creationId xmlns:p14="http://schemas.microsoft.com/office/powerpoint/2010/main" val="2248060061"/>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2016-01-07</a:t>
            </a:r>
            <a:endParaRPr lang="en-US"/>
          </a:p>
        </p:txBody>
      </p:sp>
      <p:sp>
        <p:nvSpPr>
          <p:cNvPr id="6" name="Footer Placeholder 5"/>
          <p:cNvSpPr>
            <a:spLocks noGrp="1"/>
          </p:cNvSpPr>
          <p:nvPr>
            <p:ph type="ftr" sz="quarter" idx="11"/>
          </p:nvPr>
        </p:nvSpPr>
        <p:spPr/>
        <p:txBody>
          <a:bodyPr/>
          <a:lstStyle/>
          <a:p>
            <a:r>
              <a:rPr lang="en-US" smtClean="0"/>
              <a:t>VHEPA 2016 - Honolulu, HI</a:t>
            </a:r>
            <a:endParaRPr lang="en-US"/>
          </a:p>
        </p:txBody>
      </p:sp>
      <p:sp>
        <p:nvSpPr>
          <p:cNvPr id="7" name="Slide Number Placeholder 6"/>
          <p:cNvSpPr>
            <a:spLocks noGrp="1"/>
          </p:cNvSpPr>
          <p:nvPr>
            <p:ph type="sldNum" sz="quarter" idx="12"/>
          </p:nvPr>
        </p:nvSpPr>
        <p:spPr/>
        <p:txBody>
          <a:bodyPr/>
          <a:lstStyle/>
          <a:p>
            <a:fld id="{A06C4592-94FC-4A24-9C11-938348FC8AD6}" type="slidenum">
              <a:rPr lang="en-US" smtClean="0"/>
              <a:t>‹#›</a:t>
            </a:fld>
            <a:endParaRPr lang="en-US"/>
          </a:p>
        </p:txBody>
      </p:sp>
    </p:spTree>
    <p:extLst>
      <p:ext uri="{BB962C8B-B14F-4D97-AF65-F5344CB8AC3E}">
        <p14:creationId xmlns:p14="http://schemas.microsoft.com/office/powerpoint/2010/main" val="40097181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41" name="Shape 41"/>
          <p:cNvSpPr>
            <a:spLocks noGrp="1"/>
          </p:cNvSpPr>
          <p:nvPr>
            <p:ph type="title"/>
          </p:nvPr>
        </p:nvSpPr>
        <p:spPr>
          <a:xfrm>
            <a:off x="595312" y="991195"/>
            <a:ext cx="5500688" cy="2321719"/>
          </a:xfrm>
          <a:prstGeom prst="rect">
            <a:avLst/>
          </a:prstGeom>
        </p:spPr>
        <p:txBody>
          <a:bodyPr anchor="b"/>
          <a:lstStyle>
            <a:lvl1pPr>
              <a:defRPr sz="4922">
                <a:latin typeface="+mn-lt"/>
                <a:ea typeface="+mn-ea"/>
                <a:cs typeface="+mn-cs"/>
                <a:sym typeface="Gill Sans"/>
              </a:defRPr>
            </a:lvl1pPr>
          </a:lstStyle>
          <a:p>
            <a:pPr lvl="0">
              <a:defRPr sz="1800"/>
            </a:pPr>
            <a:r>
              <a:rPr sz="4922"/>
              <a:t>Title Text</a:t>
            </a:r>
          </a:p>
        </p:txBody>
      </p:sp>
      <p:sp>
        <p:nvSpPr>
          <p:cNvPr id="42" name="Shape 42"/>
          <p:cNvSpPr>
            <a:spLocks noGrp="1"/>
          </p:cNvSpPr>
          <p:nvPr>
            <p:ph type="body" idx="1"/>
          </p:nvPr>
        </p:nvSpPr>
        <p:spPr>
          <a:xfrm>
            <a:off x="595312" y="3366492"/>
            <a:ext cx="5500688" cy="2321719"/>
          </a:xfrm>
          <a:prstGeom prst="rect">
            <a:avLst/>
          </a:prstGeom>
        </p:spPr>
        <p:txBody>
          <a:bodyPr anchor="t"/>
          <a:lstStyle>
            <a:lvl1pPr marL="0" indent="0" algn="ctr">
              <a:spcBef>
                <a:spcPts val="0"/>
              </a:spcBef>
              <a:buSzTx/>
              <a:buNone/>
              <a:defRPr sz="2391">
                <a:latin typeface="+mn-lt"/>
                <a:ea typeface="+mn-ea"/>
                <a:cs typeface="+mn-cs"/>
                <a:sym typeface="Gill Sans"/>
              </a:defRPr>
            </a:lvl1pPr>
            <a:lvl2pPr marL="0" indent="0" algn="ctr">
              <a:spcBef>
                <a:spcPts val="0"/>
              </a:spcBef>
              <a:buSzTx/>
              <a:buNone/>
              <a:defRPr sz="2391">
                <a:latin typeface="+mn-lt"/>
                <a:ea typeface="+mn-ea"/>
                <a:cs typeface="+mn-cs"/>
                <a:sym typeface="Gill Sans"/>
              </a:defRPr>
            </a:lvl2pPr>
            <a:lvl3pPr marL="0" indent="0" algn="ctr">
              <a:spcBef>
                <a:spcPts val="0"/>
              </a:spcBef>
              <a:buSzTx/>
              <a:buNone/>
              <a:defRPr sz="2391">
                <a:latin typeface="+mn-lt"/>
                <a:ea typeface="+mn-ea"/>
                <a:cs typeface="+mn-cs"/>
                <a:sym typeface="Gill Sans"/>
              </a:defRPr>
            </a:lvl3pPr>
            <a:lvl4pPr marL="0" indent="0" algn="ctr">
              <a:spcBef>
                <a:spcPts val="0"/>
              </a:spcBef>
              <a:buSzTx/>
              <a:buNone/>
              <a:defRPr sz="2391">
                <a:latin typeface="+mn-lt"/>
                <a:ea typeface="+mn-ea"/>
                <a:cs typeface="+mn-cs"/>
                <a:sym typeface="Gill Sans"/>
              </a:defRPr>
            </a:lvl4pPr>
            <a:lvl5pPr marL="0" indent="0" algn="ctr">
              <a:spcBef>
                <a:spcPts val="0"/>
              </a:spcBef>
              <a:buSzTx/>
              <a:buNone/>
              <a:defRPr sz="2391">
                <a:latin typeface="+mn-lt"/>
                <a:ea typeface="+mn-ea"/>
                <a:cs typeface="+mn-cs"/>
                <a:sym typeface="Gill Sans"/>
              </a:defRPr>
            </a:lvl5pPr>
          </a:lstStyle>
          <a:p>
            <a:pPr lvl="0">
              <a:defRPr sz="1800"/>
            </a:pPr>
            <a:r>
              <a:rPr sz="2391"/>
              <a:t>Body Level One</a:t>
            </a:r>
          </a:p>
          <a:p>
            <a:pPr lvl="1">
              <a:defRPr sz="1800"/>
            </a:pPr>
            <a:r>
              <a:rPr sz="2391"/>
              <a:t>Body Level Two</a:t>
            </a:r>
          </a:p>
          <a:p>
            <a:pPr lvl="2">
              <a:defRPr sz="1800"/>
            </a:pPr>
            <a:r>
              <a:rPr sz="2391"/>
              <a:t>Body Level Three</a:t>
            </a:r>
          </a:p>
          <a:p>
            <a:pPr lvl="3">
              <a:defRPr sz="1800"/>
            </a:pPr>
            <a:r>
              <a:rPr sz="2391"/>
              <a:t>Body Level Four</a:t>
            </a:r>
          </a:p>
          <a:p>
            <a:pPr lvl="4">
              <a:defRPr sz="1800"/>
            </a:pPr>
            <a:r>
              <a:rPr sz="2391"/>
              <a:t>Body Level Five</a:t>
            </a:r>
          </a:p>
        </p:txBody>
      </p:sp>
    </p:spTree>
    <p:extLst>
      <p:ext uri="{BB962C8B-B14F-4D97-AF65-F5344CB8AC3E}">
        <p14:creationId xmlns:p14="http://schemas.microsoft.com/office/powerpoint/2010/main" val="843613632"/>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Photo - Vertical Reflection">
    <p:spTree>
      <p:nvGrpSpPr>
        <p:cNvPr id="1" name=""/>
        <p:cNvGrpSpPr/>
        <p:nvPr/>
      </p:nvGrpSpPr>
      <p:grpSpPr>
        <a:xfrm>
          <a:off x="0" y="0"/>
          <a:ext cx="0" cy="0"/>
          <a:chOff x="0" y="0"/>
          <a:chExt cx="0" cy="0"/>
        </a:xfrm>
      </p:grpSpPr>
      <p:sp>
        <p:nvSpPr>
          <p:cNvPr id="44" name="Shape 44"/>
          <p:cNvSpPr>
            <a:spLocks noGrp="1"/>
          </p:cNvSpPr>
          <p:nvPr>
            <p:ph type="title"/>
          </p:nvPr>
        </p:nvSpPr>
        <p:spPr>
          <a:xfrm>
            <a:off x="595312" y="991195"/>
            <a:ext cx="5500688" cy="2321719"/>
          </a:xfrm>
          <a:prstGeom prst="rect">
            <a:avLst/>
          </a:prstGeom>
        </p:spPr>
        <p:txBody>
          <a:bodyPr anchor="b"/>
          <a:lstStyle>
            <a:lvl1pPr>
              <a:defRPr sz="4922">
                <a:latin typeface="+mn-lt"/>
                <a:ea typeface="+mn-ea"/>
                <a:cs typeface="+mn-cs"/>
                <a:sym typeface="Gill Sans"/>
              </a:defRPr>
            </a:lvl1pPr>
          </a:lstStyle>
          <a:p>
            <a:pPr lvl="0">
              <a:defRPr sz="1800"/>
            </a:pPr>
            <a:r>
              <a:rPr sz="4922"/>
              <a:t>Title Text</a:t>
            </a:r>
          </a:p>
        </p:txBody>
      </p:sp>
      <p:sp>
        <p:nvSpPr>
          <p:cNvPr id="45" name="Shape 45"/>
          <p:cNvSpPr>
            <a:spLocks noGrp="1"/>
          </p:cNvSpPr>
          <p:nvPr>
            <p:ph type="body" idx="1"/>
          </p:nvPr>
        </p:nvSpPr>
        <p:spPr>
          <a:xfrm>
            <a:off x="595312" y="3366492"/>
            <a:ext cx="5500688" cy="2321719"/>
          </a:xfrm>
          <a:prstGeom prst="rect">
            <a:avLst/>
          </a:prstGeom>
        </p:spPr>
        <p:txBody>
          <a:bodyPr anchor="t"/>
          <a:lstStyle>
            <a:lvl1pPr marL="0" indent="0" algn="ctr">
              <a:spcBef>
                <a:spcPts val="0"/>
              </a:spcBef>
              <a:buSzTx/>
              <a:buNone/>
              <a:defRPr sz="2391">
                <a:latin typeface="+mn-lt"/>
                <a:ea typeface="+mn-ea"/>
                <a:cs typeface="+mn-cs"/>
                <a:sym typeface="Gill Sans"/>
              </a:defRPr>
            </a:lvl1pPr>
            <a:lvl2pPr marL="0" indent="0" algn="ctr">
              <a:spcBef>
                <a:spcPts val="0"/>
              </a:spcBef>
              <a:buSzTx/>
              <a:buNone/>
              <a:defRPr sz="2391">
                <a:latin typeface="+mn-lt"/>
                <a:ea typeface="+mn-ea"/>
                <a:cs typeface="+mn-cs"/>
                <a:sym typeface="Gill Sans"/>
              </a:defRPr>
            </a:lvl2pPr>
            <a:lvl3pPr marL="0" indent="0" algn="ctr">
              <a:spcBef>
                <a:spcPts val="0"/>
              </a:spcBef>
              <a:buSzTx/>
              <a:buNone/>
              <a:defRPr sz="2391">
                <a:latin typeface="+mn-lt"/>
                <a:ea typeface="+mn-ea"/>
                <a:cs typeface="+mn-cs"/>
                <a:sym typeface="Gill Sans"/>
              </a:defRPr>
            </a:lvl3pPr>
            <a:lvl4pPr marL="0" indent="0" algn="ctr">
              <a:spcBef>
                <a:spcPts val="0"/>
              </a:spcBef>
              <a:buSzTx/>
              <a:buNone/>
              <a:defRPr sz="2391">
                <a:latin typeface="+mn-lt"/>
                <a:ea typeface="+mn-ea"/>
                <a:cs typeface="+mn-cs"/>
                <a:sym typeface="Gill Sans"/>
              </a:defRPr>
            </a:lvl4pPr>
            <a:lvl5pPr marL="0" indent="0" algn="ctr">
              <a:spcBef>
                <a:spcPts val="0"/>
              </a:spcBef>
              <a:buSzTx/>
              <a:buNone/>
              <a:defRPr sz="2391">
                <a:latin typeface="+mn-lt"/>
                <a:ea typeface="+mn-ea"/>
                <a:cs typeface="+mn-cs"/>
                <a:sym typeface="Gill Sans"/>
              </a:defRPr>
            </a:lvl5pPr>
          </a:lstStyle>
          <a:p>
            <a:pPr lvl="0">
              <a:defRPr sz="1800"/>
            </a:pPr>
            <a:r>
              <a:rPr sz="2391"/>
              <a:t>Body Level One</a:t>
            </a:r>
          </a:p>
          <a:p>
            <a:pPr lvl="1">
              <a:defRPr sz="1800"/>
            </a:pPr>
            <a:r>
              <a:rPr sz="2391"/>
              <a:t>Body Level Two</a:t>
            </a:r>
          </a:p>
          <a:p>
            <a:pPr lvl="2">
              <a:defRPr sz="1800"/>
            </a:pPr>
            <a:r>
              <a:rPr sz="2391"/>
              <a:t>Body Level Three</a:t>
            </a:r>
          </a:p>
          <a:p>
            <a:pPr lvl="3">
              <a:defRPr sz="1800"/>
            </a:pPr>
            <a:r>
              <a:rPr sz="2391"/>
              <a:t>Body Level Four</a:t>
            </a:r>
          </a:p>
          <a:p>
            <a:pPr lvl="4">
              <a:defRPr sz="1800"/>
            </a:pPr>
            <a:r>
              <a:rPr sz="2391"/>
              <a:t>Body Level Five</a:t>
            </a:r>
          </a:p>
        </p:txBody>
      </p:sp>
    </p:spTree>
    <p:extLst>
      <p:ext uri="{BB962C8B-B14F-4D97-AF65-F5344CB8AC3E}">
        <p14:creationId xmlns:p14="http://schemas.microsoft.com/office/powerpoint/2010/main" val="1263019651"/>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lvl1pPr>
              <a:defRPr>
                <a:latin typeface="+mn-lt"/>
                <a:ea typeface="+mn-ea"/>
                <a:cs typeface="+mn-cs"/>
                <a:sym typeface="Gill Sans"/>
              </a:defRPr>
            </a:lvl1pPr>
          </a:lstStyle>
          <a:p>
            <a:pPr lvl="0">
              <a:defRPr sz="1800"/>
            </a:pPr>
            <a:r>
              <a:rPr sz="5906"/>
              <a:t>Title Text</a:t>
            </a:r>
          </a:p>
        </p:txBody>
      </p:sp>
      <p:sp>
        <p:nvSpPr>
          <p:cNvPr id="48" name="Shape 48"/>
          <p:cNvSpPr>
            <a:spLocks noGrp="1"/>
          </p:cNvSpPr>
          <p:nvPr>
            <p:ph type="body" idx="1"/>
          </p:nvPr>
        </p:nvSpPr>
        <p:spPr>
          <a:xfrm>
            <a:off x="1190625" y="1946672"/>
            <a:ext cx="4726781" cy="4018359"/>
          </a:xfrm>
          <a:prstGeom prst="rect">
            <a:avLst/>
          </a:prstGeom>
        </p:spPr>
        <p:txBody>
          <a:bodyPr/>
          <a:lstStyle>
            <a:lvl1pPr marL="571002" indent="-347767">
              <a:spcBef>
                <a:spcPts val="2672"/>
              </a:spcBef>
              <a:defRPr sz="2250">
                <a:latin typeface="+mn-lt"/>
                <a:ea typeface="+mn-ea"/>
                <a:cs typeface="+mn-cs"/>
                <a:sym typeface="Gill Sans"/>
              </a:defRPr>
            </a:lvl1pPr>
            <a:lvl2pPr marL="347767" indent="-347767">
              <a:spcBef>
                <a:spcPts val="2672"/>
              </a:spcBef>
              <a:defRPr sz="2250">
                <a:latin typeface="+mn-lt"/>
                <a:ea typeface="+mn-ea"/>
                <a:cs typeface="+mn-cs"/>
                <a:sym typeface="Gill Sans"/>
              </a:defRPr>
            </a:lvl2pPr>
            <a:lvl3pPr marL="1196057" indent="-347767">
              <a:spcBef>
                <a:spcPts val="2672"/>
              </a:spcBef>
              <a:defRPr sz="2250">
                <a:latin typeface="+mn-lt"/>
                <a:ea typeface="+mn-ea"/>
                <a:cs typeface="+mn-cs"/>
                <a:sym typeface="Gill Sans"/>
              </a:defRPr>
            </a:lvl3pPr>
            <a:lvl4pPr marL="1508585" indent="-347767">
              <a:spcBef>
                <a:spcPts val="2672"/>
              </a:spcBef>
              <a:defRPr sz="2250">
                <a:latin typeface="+mn-lt"/>
                <a:ea typeface="+mn-ea"/>
                <a:cs typeface="+mn-cs"/>
                <a:sym typeface="Gill Sans"/>
              </a:defRPr>
            </a:lvl4pPr>
            <a:lvl5pPr marL="1821113" indent="-347767">
              <a:spcBef>
                <a:spcPts val="2672"/>
              </a:spcBef>
              <a:defRPr sz="2250">
                <a:latin typeface="+mn-lt"/>
                <a:ea typeface="+mn-ea"/>
                <a:cs typeface="+mn-cs"/>
                <a:sym typeface="Gill Sans"/>
              </a:defRPr>
            </a:lvl5pPr>
          </a:lstStyle>
          <a:p>
            <a:pPr lvl="0">
              <a:defRPr sz="1800"/>
            </a:pPr>
            <a:r>
              <a:rPr sz="2250"/>
              <a:t>Body Level One</a:t>
            </a:r>
          </a:p>
          <a:p>
            <a:pPr lvl="1">
              <a:defRPr sz="1800"/>
            </a:pPr>
            <a:r>
              <a:rPr sz="2250"/>
              <a:t>Body Level Two</a:t>
            </a:r>
          </a:p>
          <a:p>
            <a:pPr lvl="2">
              <a:defRPr sz="1800"/>
            </a:pPr>
            <a:r>
              <a:rPr sz="2250"/>
              <a:t>Body Level Three</a:t>
            </a:r>
          </a:p>
          <a:p>
            <a:pPr lvl="3">
              <a:defRPr sz="1800"/>
            </a:pPr>
            <a:r>
              <a:rPr sz="2250"/>
              <a:t>Body Level Four</a:t>
            </a:r>
          </a:p>
          <a:p>
            <a:pPr lvl="4">
              <a:defRPr sz="1800"/>
            </a:pPr>
            <a:r>
              <a:rPr sz="2250"/>
              <a:t>Body Level Five</a:t>
            </a:r>
          </a:p>
        </p:txBody>
      </p:sp>
    </p:spTree>
    <p:extLst>
      <p:ext uri="{BB962C8B-B14F-4D97-AF65-F5344CB8AC3E}">
        <p14:creationId xmlns:p14="http://schemas.microsoft.com/office/powerpoint/2010/main" val="1297498170"/>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Title &amp; Bullets - Left">
    <p:spTree>
      <p:nvGrpSpPr>
        <p:cNvPr id="1" name=""/>
        <p:cNvGrpSpPr/>
        <p:nvPr/>
      </p:nvGrpSpPr>
      <p:grpSpPr>
        <a:xfrm>
          <a:off x="0" y="0"/>
          <a:ext cx="0" cy="0"/>
          <a:chOff x="0" y="0"/>
          <a:chExt cx="0" cy="0"/>
        </a:xfrm>
      </p:grpSpPr>
      <p:sp>
        <p:nvSpPr>
          <p:cNvPr id="50" name="Shape 50"/>
          <p:cNvSpPr>
            <a:spLocks noGrp="1"/>
          </p:cNvSpPr>
          <p:nvPr>
            <p:ph type="title"/>
          </p:nvPr>
        </p:nvSpPr>
        <p:spPr>
          <a:prstGeom prst="rect">
            <a:avLst/>
          </a:prstGeom>
        </p:spPr>
        <p:txBody>
          <a:bodyPr/>
          <a:lstStyle>
            <a:lvl1pPr>
              <a:defRPr>
                <a:latin typeface="+mn-lt"/>
                <a:ea typeface="+mn-ea"/>
                <a:cs typeface="+mn-cs"/>
                <a:sym typeface="Gill Sans"/>
              </a:defRPr>
            </a:lvl1pPr>
          </a:lstStyle>
          <a:p>
            <a:pPr lvl="0">
              <a:defRPr sz="1800"/>
            </a:pPr>
            <a:r>
              <a:rPr sz="5906"/>
              <a:t>Title Text</a:t>
            </a:r>
          </a:p>
        </p:txBody>
      </p:sp>
      <p:sp>
        <p:nvSpPr>
          <p:cNvPr id="51" name="Shape 51"/>
          <p:cNvSpPr>
            <a:spLocks noGrp="1"/>
          </p:cNvSpPr>
          <p:nvPr>
            <p:ph type="body" idx="1"/>
          </p:nvPr>
        </p:nvSpPr>
        <p:spPr>
          <a:xfrm>
            <a:off x="1190625" y="1946672"/>
            <a:ext cx="4726781" cy="4018359"/>
          </a:xfrm>
          <a:prstGeom prst="rect">
            <a:avLst/>
          </a:prstGeom>
        </p:spPr>
        <p:txBody>
          <a:bodyPr/>
          <a:lstStyle>
            <a:lvl1pPr marL="571002" indent="-347767">
              <a:spcBef>
                <a:spcPts val="2672"/>
              </a:spcBef>
              <a:defRPr sz="2250">
                <a:latin typeface="+mn-lt"/>
                <a:ea typeface="+mn-ea"/>
                <a:cs typeface="+mn-cs"/>
                <a:sym typeface="Gill Sans"/>
              </a:defRPr>
            </a:lvl1pPr>
            <a:lvl2pPr marL="347767" indent="-347767">
              <a:spcBef>
                <a:spcPts val="2672"/>
              </a:spcBef>
              <a:defRPr sz="2250">
                <a:latin typeface="+mn-lt"/>
                <a:ea typeface="+mn-ea"/>
                <a:cs typeface="+mn-cs"/>
                <a:sym typeface="Gill Sans"/>
              </a:defRPr>
            </a:lvl2pPr>
            <a:lvl3pPr marL="1196057" indent="-347767">
              <a:spcBef>
                <a:spcPts val="2672"/>
              </a:spcBef>
              <a:defRPr sz="2250">
                <a:latin typeface="+mn-lt"/>
                <a:ea typeface="+mn-ea"/>
                <a:cs typeface="+mn-cs"/>
                <a:sym typeface="Gill Sans"/>
              </a:defRPr>
            </a:lvl3pPr>
            <a:lvl4pPr marL="1508585" indent="-347767">
              <a:spcBef>
                <a:spcPts val="2672"/>
              </a:spcBef>
              <a:defRPr sz="2250">
                <a:latin typeface="+mn-lt"/>
                <a:ea typeface="+mn-ea"/>
                <a:cs typeface="+mn-cs"/>
                <a:sym typeface="Gill Sans"/>
              </a:defRPr>
            </a:lvl4pPr>
            <a:lvl5pPr marL="1821113" indent="-347767">
              <a:spcBef>
                <a:spcPts val="2672"/>
              </a:spcBef>
              <a:defRPr sz="2250">
                <a:latin typeface="+mn-lt"/>
                <a:ea typeface="+mn-ea"/>
                <a:cs typeface="+mn-cs"/>
                <a:sym typeface="Gill Sans"/>
              </a:defRPr>
            </a:lvl5pPr>
          </a:lstStyle>
          <a:p>
            <a:pPr lvl="0">
              <a:defRPr sz="1800"/>
            </a:pPr>
            <a:r>
              <a:rPr sz="2250"/>
              <a:t>Body Level One</a:t>
            </a:r>
          </a:p>
          <a:p>
            <a:pPr lvl="1">
              <a:defRPr sz="1800"/>
            </a:pPr>
            <a:r>
              <a:rPr sz="2250"/>
              <a:t>Body Level Two</a:t>
            </a:r>
          </a:p>
          <a:p>
            <a:pPr lvl="2">
              <a:defRPr sz="1800"/>
            </a:pPr>
            <a:r>
              <a:rPr sz="2250"/>
              <a:t>Body Level Three</a:t>
            </a:r>
          </a:p>
          <a:p>
            <a:pPr lvl="3">
              <a:defRPr sz="1800"/>
            </a:pPr>
            <a:r>
              <a:rPr sz="2250"/>
              <a:t>Body Level Four</a:t>
            </a:r>
          </a:p>
          <a:p>
            <a:pPr lvl="4">
              <a:defRPr sz="1800"/>
            </a:pPr>
            <a:r>
              <a:rPr sz="2250"/>
              <a:t>Body Level Five</a:t>
            </a:r>
          </a:p>
        </p:txBody>
      </p:sp>
    </p:spTree>
    <p:extLst>
      <p:ext uri="{BB962C8B-B14F-4D97-AF65-F5344CB8AC3E}">
        <p14:creationId xmlns:p14="http://schemas.microsoft.com/office/powerpoint/2010/main" val="4283115789"/>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Title &amp; Bullets - Right">
    <p:spTree>
      <p:nvGrpSpPr>
        <p:cNvPr id="1" name=""/>
        <p:cNvGrpSpPr/>
        <p:nvPr/>
      </p:nvGrpSpPr>
      <p:grpSpPr>
        <a:xfrm>
          <a:off x="0" y="0"/>
          <a:ext cx="0" cy="0"/>
          <a:chOff x="0" y="0"/>
          <a:chExt cx="0" cy="0"/>
        </a:xfrm>
      </p:grpSpPr>
      <p:sp>
        <p:nvSpPr>
          <p:cNvPr id="53" name="Shape 53"/>
          <p:cNvSpPr>
            <a:spLocks noGrp="1"/>
          </p:cNvSpPr>
          <p:nvPr>
            <p:ph type="title"/>
          </p:nvPr>
        </p:nvSpPr>
        <p:spPr>
          <a:prstGeom prst="rect">
            <a:avLst/>
          </a:prstGeom>
        </p:spPr>
        <p:txBody>
          <a:bodyPr/>
          <a:lstStyle>
            <a:lvl1pPr>
              <a:defRPr>
                <a:latin typeface="+mn-lt"/>
                <a:ea typeface="+mn-ea"/>
                <a:cs typeface="+mn-cs"/>
                <a:sym typeface="Gill Sans"/>
              </a:defRPr>
            </a:lvl1pPr>
          </a:lstStyle>
          <a:p>
            <a:pPr lvl="0">
              <a:defRPr sz="1800"/>
            </a:pPr>
            <a:r>
              <a:rPr sz="5906"/>
              <a:t>Title Text</a:t>
            </a:r>
          </a:p>
        </p:txBody>
      </p:sp>
      <p:sp>
        <p:nvSpPr>
          <p:cNvPr id="54" name="Shape 54"/>
          <p:cNvSpPr>
            <a:spLocks noGrp="1"/>
          </p:cNvSpPr>
          <p:nvPr>
            <p:ph type="body" idx="1"/>
          </p:nvPr>
        </p:nvSpPr>
        <p:spPr>
          <a:xfrm>
            <a:off x="7286625" y="1946672"/>
            <a:ext cx="3714750" cy="4018359"/>
          </a:xfrm>
          <a:prstGeom prst="rect">
            <a:avLst/>
          </a:prstGeom>
        </p:spPr>
        <p:txBody>
          <a:bodyPr/>
          <a:lstStyle>
            <a:lvl1pPr marL="571002" indent="-347767">
              <a:spcBef>
                <a:spcPts val="2672"/>
              </a:spcBef>
              <a:defRPr sz="2250">
                <a:latin typeface="+mn-lt"/>
                <a:ea typeface="+mn-ea"/>
                <a:cs typeface="+mn-cs"/>
                <a:sym typeface="Gill Sans"/>
              </a:defRPr>
            </a:lvl1pPr>
            <a:lvl2pPr marL="347767" indent="-347767">
              <a:spcBef>
                <a:spcPts val="2672"/>
              </a:spcBef>
              <a:defRPr sz="2250">
                <a:latin typeface="+mn-lt"/>
                <a:ea typeface="+mn-ea"/>
                <a:cs typeface="+mn-cs"/>
                <a:sym typeface="Gill Sans"/>
              </a:defRPr>
            </a:lvl2pPr>
            <a:lvl3pPr marL="1196057" indent="-347767">
              <a:spcBef>
                <a:spcPts val="2672"/>
              </a:spcBef>
              <a:defRPr sz="2250">
                <a:latin typeface="+mn-lt"/>
                <a:ea typeface="+mn-ea"/>
                <a:cs typeface="+mn-cs"/>
                <a:sym typeface="Gill Sans"/>
              </a:defRPr>
            </a:lvl3pPr>
            <a:lvl4pPr marL="1508585" indent="-347767">
              <a:spcBef>
                <a:spcPts val="2672"/>
              </a:spcBef>
              <a:defRPr sz="2250">
                <a:latin typeface="+mn-lt"/>
                <a:ea typeface="+mn-ea"/>
                <a:cs typeface="+mn-cs"/>
                <a:sym typeface="Gill Sans"/>
              </a:defRPr>
            </a:lvl4pPr>
            <a:lvl5pPr marL="1821113" indent="-347767">
              <a:spcBef>
                <a:spcPts val="2672"/>
              </a:spcBef>
              <a:defRPr sz="2250">
                <a:latin typeface="+mn-lt"/>
                <a:ea typeface="+mn-ea"/>
                <a:cs typeface="+mn-cs"/>
                <a:sym typeface="Gill Sans"/>
              </a:defRPr>
            </a:lvl5pPr>
          </a:lstStyle>
          <a:p>
            <a:pPr lvl="0">
              <a:defRPr sz="1800"/>
            </a:pPr>
            <a:r>
              <a:rPr sz="2250"/>
              <a:t>Body Level One</a:t>
            </a:r>
          </a:p>
          <a:p>
            <a:pPr lvl="1">
              <a:defRPr sz="1800"/>
            </a:pPr>
            <a:r>
              <a:rPr sz="2250"/>
              <a:t>Body Level Two</a:t>
            </a:r>
          </a:p>
          <a:p>
            <a:pPr lvl="2">
              <a:defRPr sz="1800"/>
            </a:pPr>
            <a:r>
              <a:rPr sz="2250"/>
              <a:t>Body Level Three</a:t>
            </a:r>
          </a:p>
          <a:p>
            <a:pPr lvl="3">
              <a:defRPr sz="1800"/>
            </a:pPr>
            <a:r>
              <a:rPr sz="2250"/>
              <a:t>Body Level Four</a:t>
            </a:r>
          </a:p>
          <a:p>
            <a:pPr lvl="4">
              <a:defRPr sz="1800"/>
            </a:pPr>
            <a:r>
              <a:rPr sz="2250"/>
              <a:t>Body Level Five</a:t>
            </a:r>
          </a:p>
        </p:txBody>
      </p:sp>
    </p:spTree>
    <p:extLst>
      <p:ext uri="{BB962C8B-B14F-4D97-AF65-F5344CB8AC3E}">
        <p14:creationId xmlns:p14="http://schemas.microsoft.com/office/powerpoint/2010/main" val="2732622970"/>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1_Title - Top">
    <p:spTree>
      <p:nvGrpSpPr>
        <p:cNvPr id="1" name=""/>
        <p:cNvGrpSpPr/>
        <p:nvPr/>
      </p:nvGrpSpPr>
      <p:grpSpPr>
        <a:xfrm>
          <a:off x="0" y="0"/>
          <a:ext cx="0" cy="0"/>
          <a:chOff x="0" y="0"/>
          <a:chExt cx="0" cy="0"/>
        </a:xfrm>
      </p:grpSpPr>
      <p:grpSp>
        <p:nvGrpSpPr>
          <p:cNvPr id="58" name="Group 58"/>
          <p:cNvGrpSpPr/>
          <p:nvPr/>
        </p:nvGrpSpPr>
        <p:grpSpPr>
          <a:xfrm>
            <a:off x="-46573" y="6551582"/>
            <a:ext cx="7191376" cy="389594"/>
            <a:chOff x="0" y="-124643"/>
            <a:chExt cx="7670800" cy="554088"/>
          </a:xfrm>
        </p:grpSpPr>
        <p:sp>
          <p:nvSpPr>
            <p:cNvPr id="56" name="Shape 56"/>
            <p:cNvSpPr/>
            <p:nvPr/>
          </p:nvSpPr>
          <p:spPr>
            <a:xfrm>
              <a:off x="0" y="13878"/>
              <a:ext cx="4229100" cy="27704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a:defRPr sz="1400">
                  <a:latin typeface="+mn-lt"/>
                  <a:ea typeface="+mn-ea"/>
                  <a:cs typeface="+mn-cs"/>
                  <a:sym typeface="Gill Sans"/>
                </a:defRPr>
              </a:lvl1pPr>
            </a:lstStyle>
            <a:p>
              <a:pPr defTabSz="410751">
                <a:defRPr sz="1800"/>
              </a:pPr>
              <a:r>
                <a:rPr sz="1266" kern="0">
                  <a:solidFill>
                    <a:sysClr val="windowText" lastClr="000000"/>
                  </a:solidFill>
                </a:rPr>
                <a:t>Markov Chain Reconstruction for Cascades in IceCube</a:t>
              </a:r>
            </a:p>
          </p:txBody>
        </p:sp>
        <p:sp>
          <p:nvSpPr>
            <p:cNvPr id="57" name="Shape 57"/>
            <p:cNvSpPr/>
            <p:nvPr/>
          </p:nvSpPr>
          <p:spPr>
            <a:xfrm>
              <a:off x="5435600" y="-124643"/>
              <a:ext cx="2235200" cy="55408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a:defRPr sz="1400">
                  <a:latin typeface="+mn-lt"/>
                  <a:ea typeface="+mn-ea"/>
                  <a:cs typeface="+mn-cs"/>
                  <a:sym typeface="Gill Sans"/>
                </a:defRPr>
              </a:lvl1pPr>
            </a:lstStyle>
            <a:p>
              <a:pPr defTabSz="410751">
                <a:defRPr sz="1800"/>
              </a:pPr>
              <a:r>
                <a:rPr sz="1266" kern="0">
                  <a:solidFill>
                    <a:sysClr val="windowText" lastClr="000000"/>
                  </a:solidFill>
                </a:rPr>
                <a:t>Jakob van Santen (HU Berlin)</a:t>
              </a:r>
            </a:p>
          </p:txBody>
        </p:sp>
      </p:grpSp>
      <p:sp>
        <p:nvSpPr>
          <p:cNvPr id="59" name="Shape 59"/>
          <p:cNvSpPr>
            <a:spLocks noGrp="1"/>
          </p:cNvSpPr>
          <p:nvPr>
            <p:ph type="title"/>
          </p:nvPr>
        </p:nvSpPr>
        <p:spPr>
          <a:prstGeom prst="rect">
            <a:avLst/>
          </a:prstGeom>
        </p:spPr>
        <p:txBody>
          <a:bodyPr/>
          <a:lstStyle>
            <a:lvl1pPr>
              <a:defRPr>
                <a:latin typeface="+mn-lt"/>
                <a:ea typeface="+mn-ea"/>
                <a:cs typeface="+mn-cs"/>
                <a:sym typeface="Gill Sans"/>
              </a:defRPr>
            </a:lvl1pPr>
          </a:lstStyle>
          <a:p>
            <a:pPr lvl="0">
              <a:defRPr sz="1800"/>
            </a:pPr>
            <a:r>
              <a:rPr sz="5906"/>
              <a:t>Title Text</a:t>
            </a:r>
          </a:p>
        </p:txBody>
      </p:sp>
    </p:spTree>
    <p:extLst>
      <p:ext uri="{BB962C8B-B14F-4D97-AF65-F5344CB8AC3E}">
        <p14:creationId xmlns:p14="http://schemas.microsoft.com/office/powerpoint/2010/main" val="289214664"/>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1_Top Title">
    <p:spTree>
      <p:nvGrpSpPr>
        <p:cNvPr id="1" name=""/>
        <p:cNvGrpSpPr/>
        <p:nvPr/>
      </p:nvGrpSpPr>
      <p:grpSpPr>
        <a:xfrm>
          <a:off x="0" y="0"/>
          <a:ext cx="0" cy="0"/>
          <a:chOff x="0" y="0"/>
          <a:chExt cx="0" cy="0"/>
        </a:xfrm>
      </p:grpSpPr>
      <p:sp>
        <p:nvSpPr>
          <p:cNvPr id="61" name="Shape 61"/>
          <p:cNvSpPr/>
          <p:nvPr/>
        </p:nvSpPr>
        <p:spPr>
          <a:xfrm>
            <a:off x="95250" y="839391"/>
            <a:ext cx="12001500" cy="89"/>
          </a:xfrm>
          <a:prstGeom prst="line">
            <a:avLst/>
          </a:prstGeom>
          <a:ln w="6350">
            <a:solidFill/>
            <a:miter lim="400000"/>
          </a:ln>
        </p:spPr>
        <p:txBody>
          <a:bodyPr lIns="0" tIns="0" rIns="0" bIns="0" anchor="ctr"/>
          <a:lstStyle/>
          <a:p>
            <a:pPr defTabSz="321457">
              <a:defRPr sz="1200">
                <a:latin typeface="Helvetica"/>
                <a:ea typeface="Helvetica"/>
                <a:cs typeface="Helvetica"/>
                <a:sym typeface="Helvetica"/>
              </a:defRPr>
            </a:pPr>
            <a:endParaRPr sz="844" kern="0">
              <a:solidFill>
                <a:sysClr val="windowText" lastClr="000000"/>
              </a:solidFill>
              <a:latin typeface="Helvetica"/>
              <a:ea typeface="Helvetica"/>
              <a:cs typeface="Helvetica"/>
              <a:sym typeface="Helvetica"/>
            </a:endParaRPr>
          </a:p>
        </p:txBody>
      </p:sp>
      <p:sp>
        <p:nvSpPr>
          <p:cNvPr id="62" name="Shape 62"/>
          <p:cNvSpPr>
            <a:spLocks noGrp="1"/>
          </p:cNvSpPr>
          <p:nvPr>
            <p:ph type="title"/>
          </p:nvPr>
        </p:nvSpPr>
        <p:spPr>
          <a:xfrm>
            <a:off x="95250" y="71438"/>
            <a:ext cx="12001500" cy="678656"/>
          </a:xfrm>
          <a:prstGeom prst="rect">
            <a:avLst/>
          </a:prstGeom>
        </p:spPr>
        <p:txBody>
          <a:bodyPr anchor="b"/>
          <a:lstStyle>
            <a:lvl1pPr algn="l">
              <a:defRPr sz="4500">
                <a:latin typeface="+mj-lt"/>
                <a:ea typeface="+mj-ea"/>
                <a:cs typeface="+mj-cs"/>
                <a:sym typeface="Helvetica Neue UltraLight"/>
              </a:defRPr>
            </a:lvl1pPr>
          </a:lstStyle>
          <a:p>
            <a:pPr lvl="0">
              <a:defRPr sz="1800"/>
            </a:pPr>
            <a:r>
              <a:rPr sz="4500"/>
              <a:t>Title Text</a:t>
            </a:r>
          </a:p>
        </p:txBody>
      </p:sp>
      <p:sp>
        <p:nvSpPr>
          <p:cNvPr id="63" name="Shape 63"/>
          <p:cNvSpPr>
            <a:spLocks noGrp="1"/>
          </p:cNvSpPr>
          <p:nvPr>
            <p:ph type="sldNum" sz="quarter" idx="2"/>
          </p:nvPr>
        </p:nvSpPr>
        <p:spPr>
          <a:xfrm>
            <a:off x="11824723" y="71438"/>
            <a:ext cx="198773" cy="194797"/>
          </a:xfrm>
          <a:prstGeom prst="rect">
            <a:avLst/>
          </a:prstGeom>
          <a:ln w="12700">
            <a:miter lim="400000"/>
          </a:ln>
        </p:spPr>
        <p:txBody>
          <a:bodyPr wrap="none" lIns="0" tIns="0" rIns="0" bIns="0">
            <a:spAutoFit/>
          </a:bodyPr>
          <a:lstStyle>
            <a:lvl1pPr algn="ctr">
              <a:defRPr sz="1266"/>
            </a:lvl1pPr>
          </a:lstStyle>
          <a:p>
            <a:pPr defTabSz="410751"/>
            <a:fld id="{86CB4B4D-7CA3-9044-876B-883B54F8677D}" type="slidenum">
              <a:rPr lang="en-US" kern="0" smtClean="0">
                <a:solidFill>
                  <a:sysClr val="windowText" lastClr="000000"/>
                </a:solidFill>
                <a:latin typeface="Helvetica Neue Light"/>
                <a:sym typeface="Helvetica Neue Light"/>
              </a:rPr>
              <a:pPr defTabSz="410751"/>
              <a:t>‹#›</a:t>
            </a:fld>
            <a:endParaRPr lang="en-US" kern="0">
              <a:solidFill>
                <a:sysClr val="windowText" lastClr="000000"/>
              </a:solidFill>
              <a:latin typeface="Helvetica Neue Light"/>
              <a:sym typeface="Helvetica Neue Light"/>
            </a:endParaRPr>
          </a:p>
        </p:txBody>
      </p:sp>
    </p:spTree>
    <p:extLst>
      <p:ext uri="{BB962C8B-B14F-4D97-AF65-F5344CB8AC3E}">
        <p14:creationId xmlns:p14="http://schemas.microsoft.com/office/powerpoint/2010/main" val="2756005296"/>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Top Title copy">
    <p:spTree>
      <p:nvGrpSpPr>
        <p:cNvPr id="1" name=""/>
        <p:cNvGrpSpPr/>
        <p:nvPr/>
      </p:nvGrpSpPr>
      <p:grpSpPr>
        <a:xfrm>
          <a:off x="0" y="0"/>
          <a:ext cx="0" cy="0"/>
          <a:chOff x="0" y="0"/>
          <a:chExt cx="0" cy="0"/>
        </a:xfrm>
      </p:grpSpPr>
      <p:sp>
        <p:nvSpPr>
          <p:cNvPr id="65" name="Shape 65"/>
          <p:cNvSpPr/>
          <p:nvPr/>
        </p:nvSpPr>
        <p:spPr>
          <a:xfrm>
            <a:off x="95250" y="616149"/>
            <a:ext cx="12001500" cy="89"/>
          </a:xfrm>
          <a:prstGeom prst="line">
            <a:avLst/>
          </a:prstGeom>
          <a:ln w="6350">
            <a:solidFill/>
            <a:miter lim="400000"/>
          </a:ln>
        </p:spPr>
        <p:txBody>
          <a:bodyPr lIns="0" tIns="0" rIns="0" bIns="0" anchor="ctr"/>
          <a:lstStyle/>
          <a:p>
            <a:pPr defTabSz="321457">
              <a:defRPr sz="1200">
                <a:latin typeface="Helvetica"/>
                <a:ea typeface="Helvetica"/>
                <a:cs typeface="Helvetica"/>
                <a:sym typeface="Helvetica"/>
              </a:defRPr>
            </a:pPr>
            <a:endParaRPr sz="844" kern="0">
              <a:solidFill>
                <a:sysClr val="windowText" lastClr="000000"/>
              </a:solidFill>
              <a:latin typeface="Helvetica"/>
              <a:ea typeface="Helvetica"/>
              <a:cs typeface="Helvetica"/>
              <a:sym typeface="Helvetica"/>
            </a:endParaRPr>
          </a:p>
        </p:txBody>
      </p:sp>
      <p:sp>
        <p:nvSpPr>
          <p:cNvPr id="66" name="Shape 66"/>
          <p:cNvSpPr/>
          <p:nvPr/>
        </p:nvSpPr>
        <p:spPr>
          <a:xfrm>
            <a:off x="4250628" y="6640051"/>
            <a:ext cx="3686908" cy="194797"/>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lgn="ctr">
              <a:defRPr sz="1200"/>
            </a:lvl1pPr>
          </a:lstStyle>
          <a:p>
            <a:pPr defTabSz="410751">
              <a:defRPr sz="1800"/>
            </a:pPr>
            <a:r>
              <a:rPr sz="1266" kern="0">
                <a:solidFill>
                  <a:sysClr val="windowText" lastClr="000000"/>
                </a:solidFill>
                <a:latin typeface="Helvetica Neue Light"/>
                <a:sym typeface="Helvetica Neue Light"/>
              </a:rPr>
              <a:t>Jakob van Santen - Preliminary Exam - 2012-12-07</a:t>
            </a:r>
          </a:p>
        </p:txBody>
      </p:sp>
      <p:sp>
        <p:nvSpPr>
          <p:cNvPr id="67" name="Shape 67"/>
          <p:cNvSpPr>
            <a:spLocks noGrp="1"/>
          </p:cNvSpPr>
          <p:nvPr>
            <p:ph type="title"/>
          </p:nvPr>
        </p:nvSpPr>
        <p:spPr>
          <a:xfrm>
            <a:off x="95250" y="35719"/>
            <a:ext cx="12001500" cy="544711"/>
          </a:xfrm>
          <a:prstGeom prst="rect">
            <a:avLst/>
          </a:prstGeom>
        </p:spPr>
        <p:txBody>
          <a:bodyPr anchor="b"/>
          <a:lstStyle>
            <a:lvl1pPr algn="l">
              <a:defRPr sz="3375">
                <a:latin typeface="+mj-lt"/>
                <a:ea typeface="+mj-ea"/>
                <a:cs typeface="+mj-cs"/>
                <a:sym typeface="Helvetica Neue UltraLight"/>
              </a:defRPr>
            </a:lvl1pPr>
          </a:lstStyle>
          <a:p>
            <a:pPr lvl="0">
              <a:defRPr sz="1800"/>
            </a:pPr>
            <a:r>
              <a:rPr sz="3375"/>
              <a:t>Title Text</a:t>
            </a:r>
          </a:p>
        </p:txBody>
      </p:sp>
      <p:sp>
        <p:nvSpPr>
          <p:cNvPr id="68" name="Shape 68"/>
          <p:cNvSpPr>
            <a:spLocks noGrp="1"/>
          </p:cNvSpPr>
          <p:nvPr>
            <p:ph type="sldNum" sz="quarter" idx="2"/>
          </p:nvPr>
        </p:nvSpPr>
        <p:spPr>
          <a:xfrm>
            <a:off x="11824723" y="71438"/>
            <a:ext cx="198773" cy="194797"/>
          </a:xfrm>
          <a:prstGeom prst="rect">
            <a:avLst/>
          </a:prstGeom>
          <a:ln w="12700">
            <a:miter lim="400000"/>
          </a:ln>
        </p:spPr>
        <p:txBody>
          <a:bodyPr wrap="none" lIns="0" tIns="0" rIns="0" bIns="0">
            <a:spAutoFit/>
          </a:bodyPr>
          <a:lstStyle>
            <a:lvl1pPr algn="ctr">
              <a:defRPr sz="1266"/>
            </a:lvl1pPr>
          </a:lstStyle>
          <a:p>
            <a:pPr defTabSz="410751"/>
            <a:fld id="{86CB4B4D-7CA3-9044-876B-883B54F8677D}" type="slidenum">
              <a:rPr lang="en-US" kern="0" smtClean="0">
                <a:solidFill>
                  <a:sysClr val="windowText" lastClr="000000"/>
                </a:solidFill>
                <a:latin typeface="Helvetica Neue Light"/>
                <a:sym typeface="Helvetica Neue Light"/>
              </a:rPr>
              <a:pPr defTabSz="410751"/>
              <a:t>‹#›</a:t>
            </a:fld>
            <a:endParaRPr lang="en-US" kern="0">
              <a:solidFill>
                <a:sysClr val="windowText" lastClr="000000"/>
              </a:solidFill>
              <a:latin typeface="Helvetica Neue Light"/>
              <a:sym typeface="Helvetica Neue Light"/>
            </a:endParaRPr>
          </a:p>
        </p:txBody>
      </p:sp>
    </p:spTree>
    <p:extLst>
      <p:ext uri="{BB962C8B-B14F-4D97-AF65-F5344CB8AC3E}">
        <p14:creationId xmlns:p14="http://schemas.microsoft.com/office/powerpoint/2010/main" val="3956034254"/>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Top Title copy 1">
    <p:spTree>
      <p:nvGrpSpPr>
        <p:cNvPr id="1" name=""/>
        <p:cNvGrpSpPr/>
        <p:nvPr/>
      </p:nvGrpSpPr>
      <p:grpSpPr>
        <a:xfrm>
          <a:off x="0" y="0"/>
          <a:ext cx="0" cy="0"/>
          <a:chOff x="0" y="0"/>
          <a:chExt cx="0" cy="0"/>
        </a:xfrm>
      </p:grpSpPr>
      <p:sp>
        <p:nvSpPr>
          <p:cNvPr id="70" name="Shape 70"/>
          <p:cNvSpPr/>
          <p:nvPr/>
        </p:nvSpPr>
        <p:spPr>
          <a:xfrm>
            <a:off x="95250" y="616149"/>
            <a:ext cx="12001500" cy="89"/>
          </a:xfrm>
          <a:prstGeom prst="line">
            <a:avLst/>
          </a:prstGeom>
          <a:ln w="6350">
            <a:solidFill/>
            <a:miter lim="400000"/>
          </a:ln>
        </p:spPr>
        <p:txBody>
          <a:bodyPr lIns="0" tIns="0" rIns="0" bIns="0" anchor="ctr"/>
          <a:lstStyle/>
          <a:p>
            <a:pPr defTabSz="321457">
              <a:defRPr sz="1200">
                <a:latin typeface="Helvetica"/>
                <a:ea typeface="Helvetica"/>
                <a:cs typeface="Helvetica"/>
                <a:sym typeface="Helvetica"/>
              </a:defRPr>
            </a:pPr>
            <a:endParaRPr sz="844" kern="0">
              <a:solidFill>
                <a:sysClr val="windowText" lastClr="000000"/>
              </a:solidFill>
              <a:latin typeface="Helvetica"/>
              <a:ea typeface="Helvetica"/>
              <a:cs typeface="Helvetica"/>
              <a:sym typeface="Helvetica"/>
            </a:endParaRPr>
          </a:p>
        </p:txBody>
      </p:sp>
      <p:sp>
        <p:nvSpPr>
          <p:cNvPr id="71" name="Shape 71"/>
          <p:cNvSpPr/>
          <p:nvPr/>
        </p:nvSpPr>
        <p:spPr>
          <a:xfrm>
            <a:off x="4250628" y="6640051"/>
            <a:ext cx="3686908" cy="194797"/>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lgn="ctr">
              <a:defRPr sz="1200"/>
            </a:lvl1pPr>
          </a:lstStyle>
          <a:p>
            <a:pPr defTabSz="410751">
              <a:defRPr sz="1800"/>
            </a:pPr>
            <a:r>
              <a:rPr sz="1266" kern="0">
                <a:solidFill>
                  <a:sysClr val="windowText" lastClr="000000"/>
                </a:solidFill>
                <a:latin typeface="Helvetica Neue Light"/>
                <a:sym typeface="Helvetica Neue Light"/>
              </a:rPr>
              <a:t>Jakob van Santen - Preliminary Exam - 2012-12-07</a:t>
            </a:r>
          </a:p>
        </p:txBody>
      </p:sp>
      <p:sp>
        <p:nvSpPr>
          <p:cNvPr id="72" name="Shape 72"/>
          <p:cNvSpPr>
            <a:spLocks noGrp="1"/>
          </p:cNvSpPr>
          <p:nvPr>
            <p:ph type="title"/>
          </p:nvPr>
        </p:nvSpPr>
        <p:spPr>
          <a:xfrm>
            <a:off x="95250" y="35719"/>
            <a:ext cx="12001500" cy="544711"/>
          </a:xfrm>
          <a:prstGeom prst="rect">
            <a:avLst/>
          </a:prstGeom>
        </p:spPr>
        <p:txBody>
          <a:bodyPr anchor="b"/>
          <a:lstStyle>
            <a:lvl1pPr algn="l">
              <a:defRPr sz="3375">
                <a:latin typeface="+mj-lt"/>
                <a:ea typeface="+mj-ea"/>
                <a:cs typeface="+mj-cs"/>
                <a:sym typeface="Helvetica Neue UltraLight"/>
              </a:defRPr>
            </a:lvl1pPr>
          </a:lstStyle>
          <a:p>
            <a:pPr lvl="0">
              <a:defRPr sz="1800"/>
            </a:pPr>
            <a:r>
              <a:rPr sz="3375"/>
              <a:t>Title Text</a:t>
            </a:r>
          </a:p>
        </p:txBody>
      </p:sp>
      <p:sp>
        <p:nvSpPr>
          <p:cNvPr id="73" name="Shape 73"/>
          <p:cNvSpPr>
            <a:spLocks noGrp="1"/>
          </p:cNvSpPr>
          <p:nvPr>
            <p:ph type="sldNum" sz="quarter" idx="2"/>
          </p:nvPr>
        </p:nvSpPr>
        <p:spPr>
          <a:xfrm>
            <a:off x="11824723" y="71438"/>
            <a:ext cx="198773" cy="194797"/>
          </a:xfrm>
          <a:prstGeom prst="rect">
            <a:avLst/>
          </a:prstGeom>
          <a:ln w="12700">
            <a:miter lim="400000"/>
          </a:ln>
        </p:spPr>
        <p:txBody>
          <a:bodyPr wrap="none" lIns="0" tIns="0" rIns="0" bIns="0">
            <a:spAutoFit/>
          </a:bodyPr>
          <a:lstStyle>
            <a:lvl1pPr algn="ctr">
              <a:defRPr sz="1266"/>
            </a:lvl1pPr>
          </a:lstStyle>
          <a:p>
            <a:pPr defTabSz="410751"/>
            <a:fld id="{86CB4B4D-7CA3-9044-876B-883B54F8677D}" type="slidenum">
              <a:rPr lang="en-US" kern="0" smtClean="0">
                <a:solidFill>
                  <a:sysClr val="windowText" lastClr="000000"/>
                </a:solidFill>
                <a:latin typeface="Helvetica Neue Light"/>
                <a:sym typeface="Helvetica Neue Light"/>
              </a:rPr>
              <a:pPr defTabSz="410751"/>
              <a:t>‹#›</a:t>
            </a:fld>
            <a:endParaRPr lang="en-US" kern="0">
              <a:solidFill>
                <a:sysClr val="windowText" lastClr="000000"/>
              </a:solidFill>
              <a:latin typeface="Helvetica Neue Light"/>
              <a:sym typeface="Helvetica Neue Light"/>
            </a:endParaRPr>
          </a:p>
        </p:txBody>
      </p:sp>
    </p:spTree>
    <p:extLst>
      <p:ext uri="{BB962C8B-B14F-4D97-AF65-F5344CB8AC3E}">
        <p14:creationId xmlns:p14="http://schemas.microsoft.com/office/powerpoint/2010/main" val="2587205884"/>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1_Top Title copy">
    <p:spTree>
      <p:nvGrpSpPr>
        <p:cNvPr id="1" name=""/>
        <p:cNvGrpSpPr/>
        <p:nvPr/>
      </p:nvGrpSpPr>
      <p:grpSpPr>
        <a:xfrm>
          <a:off x="0" y="0"/>
          <a:ext cx="0" cy="0"/>
          <a:chOff x="0" y="0"/>
          <a:chExt cx="0" cy="0"/>
        </a:xfrm>
      </p:grpSpPr>
      <p:sp>
        <p:nvSpPr>
          <p:cNvPr id="75" name="Shape 75"/>
          <p:cNvSpPr/>
          <p:nvPr/>
        </p:nvSpPr>
        <p:spPr>
          <a:xfrm>
            <a:off x="95250" y="839391"/>
            <a:ext cx="12001500" cy="89"/>
          </a:xfrm>
          <a:prstGeom prst="line">
            <a:avLst/>
          </a:prstGeom>
          <a:ln w="6350">
            <a:solidFill/>
            <a:miter lim="400000"/>
          </a:ln>
        </p:spPr>
        <p:txBody>
          <a:bodyPr lIns="0" tIns="0" rIns="0" bIns="0" anchor="ctr"/>
          <a:lstStyle/>
          <a:p>
            <a:pPr defTabSz="321457">
              <a:defRPr sz="1200">
                <a:latin typeface="Helvetica"/>
                <a:ea typeface="Helvetica"/>
                <a:cs typeface="Helvetica"/>
                <a:sym typeface="Helvetica"/>
              </a:defRPr>
            </a:pPr>
            <a:endParaRPr sz="844" kern="0">
              <a:solidFill>
                <a:sysClr val="windowText" lastClr="000000"/>
              </a:solidFill>
              <a:latin typeface="Helvetica"/>
              <a:ea typeface="Helvetica"/>
              <a:cs typeface="Helvetica"/>
              <a:sym typeface="Helvetica"/>
            </a:endParaRPr>
          </a:p>
        </p:txBody>
      </p:sp>
      <p:sp>
        <p:nvSpPr>
          <p:cNvPr id="76" name="Shape 76"/>
          <p:cNvSpPr>
            <a:spLocks noGrp="1"/>
          </p:cNvSpPr>
          <p:nvPr>
            <p:ph type="title"/>
          </p:nvPr>
        </p:nvSpPr>
        <p:spPr>
          <a:xfrm>
            <a:off x="95250" y="71438"/>
            <a:ext cx="12001500" cy="678656"/>
          </a:xfrm>
          <a:prstGeom prst="rect">
            <a:avLst/>
          </a:prstGeom>
        </p:spPr>
        <p:txBody>
          <a:bodyPr anchor="b"/>
          <a:lstStyle>
            <a:lvl1pPr algn="l">
              <a:defRPr sz="4500">
                <a:latin typeface="+mj-lt"/>
                <a:ea typeface="+mj-ea"/>
                <a:cs typeface="+mj-cs"/>
                <a:sym typeface="Helvetica Neue UltraLight"/>
              </a:defRPr>
            </a:lvl1pPr>
          </a:lstStyle>
          <a:p>
            <a:pPr lvl="0">
              <a:defRPr sz="1800"/>
            </a:pPr>
            <a:r>
              <a:rPr sz="4500"/>
              <a:t>Title Text</a:t>
            </a:r>
          </a:p>
        </p:txBody>
      </p:sp>
      <p:sp>
        <p:nvSpPr>
          <p:cNvPr id="77" name="Shape 77"/>
          <p:cNvSpPr>
            <a:spLocks noGrp="1"/>
          </p:cNvSpPr>
          <p:nvPr>
            <p:ph type="sldNum" sz="quarter" idx="2"/>
          </p:nvPr>
        </p:nvSpPr>
        <p:spPr>
          <a:xfrm>
            <a:off x="11824723" y="71438"/>
            <a:ext cx="198773" cy="194797"/>
          </a:xfrm>
          <a:prstGeom prst="rect">
            <a:avLst/>
          </a:prstGeom>
          <a:ln w="12700">
            <a:miter lim="400000"/>
          </a:ln>
        </p:spPr>
        <p:txBody>
          <a:bodyPr wrap="none" lIns="0" tIns="0" rIns="0" bIns="0">
            <a:spAutoFit/>
          </a:bodyPr>
          <a:lstStyle>
            <a:lvl1pPr algn="ctr">
              <a:defRPr sz="1266"/>
            </a:lvl1pPr>
          </a:lstStyle>
          <a:p>
            <a:pPr defTabSz="410751"/>
            <a:fld id="{86CB4B4D-7CA3-9044-876B-883B54F8677D}" type="slidenum">
              <a:rPr lang="en-US" kern="0" smtClean="0">
                <a:solidFill>
                  <a:sysClr val="windowText" lastClr="000000"/>
                </a:solidFill>
                <a:latin typeface="Helvetica Neue Light"/>
                <a:sym typeface="Helvetica Neue Light"/>
              </a:rPr>
              <a:pPr defTabSz="410751"/>
              <a:t>‹#›</a:t>
            </a:fld>
            <a:endParaRPr lang="en-US" kern="0">
              <a:solidFill>
                <a:sysClr val="windowText" lastClr="000000"/>
              </a:solidFill>
              <a:latin typeface="Helvetica Neue Light"/>
              <a:sym typeface="Helvetica Neue Light"/>
            </a:endParaRPr>
          </a:p>
        </p:txBody>
      </p:sp>
    </p:spTree>
    <p:extLst>
      <p:ext uri="{BB962C8B-B14F-4D97-AF65-F5344CB8AC3E}">
        <p14:creationId xmlns:p14="http://schemas.microsoft.com/office/powerpoint/2010/main" val="1009373682"/>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2016-01-07</a:t>
            </a:r>
            <a:endParaRPr lang="en-US"/>
          </a:p>
        </p:txBody>
      </p:sp>
      <p:sp>
        <p:nvSpPr>
          <p:cNvPr id="6" name="Footer Placeholder 5"/>
          <p:cNvSpPr>
            <a:spLocks noGrp="1"/>
          </p:cNvSpPr>
          <p:nvPr>
            <p:ph type="ftr" sz="quarter" idx="11"/>
          </p:nvPr>
        </p:nvSpPr>
        <p:spPr/>
        <p:txBody>
          <a:bodyPr/>
          <a:lstStyle/>
          <a:p>
            <a:r>
              <a:rPr lang="en-US" smtClean="0"/>
              <a:t>VHEPA 2016 - Honolulu, HI</a:t>
            </a:r>
            <a:endParaRPr lang="en-US"/>
          </a:p>
        </p:txBody>
      </p:sp>
      <p:sp>
        <p:nvSpPr>
          <p:cNvPr id="7" name="Slide Number Placeholder 6"/>
          <p:cNvSpPr>
            <a:spLocks noGrp="1"/>
          </p:cNvSpPr>
          <p:nvPr>
            <p:ph type="sldNum" sz="quarter" idx="12"/>
          </p:nvPr>
        </p:nvSpPr>
        <p:spPr/>
        <p:txBody>
          <a:bodyPr/>
          <a:lstStyle/>
          <a:p>
            <a:fld id="{A06C4592-94FC-4A24-9C11-938348FC8AD6}" type="slidenum">
              <a:rPr lang="en-US" smtClean="0"/>
              <a:t>‹#›</a:t>
            </a:fld>
            <a:endParaRPr lang="en-US"/>
          </a:p>
        </p:txBody>
      </p:sp>
    </p:spTree>
    <p:extLst>
      <p:ext uri="{BB962C8B-B14F-4D97-AF65-F5344CB8AC3E}">
        <p14:creationId xmlns:p14="http://schemas.microsoft.com/office/powerpoint/2010/main" val="219056339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1_Top Title copy 1">
    <p:spTree>
      <p:nvGrpSpPr>
        <p:cNvPr id="1" name=""/>
        <p:cNvGrpSpPr/>
        <p:nvPr/>
      </p:nvGrpSpPr>
      <p:grpSpPr>
        <a:xfrm>
          <a:off x="0" y="0"/>
          <a:ext cx="0" cy="0"/>
          <a:chOff x="0" y="0"/>
          <a:chExt cx="0" cy="0"/>
        </a:xfrm>
      </p:grpSpPr>
      <p:sp>
        <p:nvSpPr>
          <p:cNvPr id="79" name="Shape 79"/>
          <p:cNvSpPr/>
          <p:nvPr/>
        </p:nvSpPr>
        <p:spPr>
          <a:xfrm>
            <a:off x="95250" y="839391"/>
            <a:ext cx="12001500" cy="89"/>
          </a:xfrm>
          <a:prstGeom prst="line">
            <a:avLst/>
          </a:prstGeom>
          <a:ln w="6350">
            <a:solidFill/>
            <a:miter lim="400000"/>
          </a:ln>
        </p:spPr>
        <p:txBody>
          <a:bodyPr lIns="0" tIns="0" rIns="0" bIns="0" anchor="ctr"/>
          <a:lstStyle/>
          <a:p>
            <a:pPr defTabSz="321457">
              <a:defRPr sz="1200">
                <a:latin typeface="Helvetica"/>
                <a:ea typeface="Helvetica"/>
                <a:cs typeface="Helvetica"/>
                <a:sym typeface="Helvetica"/>
              </a:defRPr>
            </a:pPr>
            <a:endParaRPr sz="844" kern="0">
              <a:solidFill>
                <a:sysClr val="windowText" lastClr="000000"/>
              </a:solidFill>
              <a:latin typeface="Helvetica"/>
              <a:ea typeface="Helvetica"/>
              <a:cs typeface="Helvetica"/>
              <a:sym typeface="Helvetica"/>
            </a:endParaRPr>
          </a:p>
        </p:txBody>
      </p:sp>
      <p:sp>
        <p:nvSpPr>
          <p:cNvPr id="80" name="Shape 80"/>
          <p:cNvSpPr>
            <a:spLocks noGrp="1"/>
          </p:cNvSpPr>
          <p:nvPr>
            <p:ph type="title"/>
          </p:nvPr>
        </p:nvSpPr>
        <p:spPr>
          <a:xfrm>
            <a:off x="95250" y="71438"/>
            <a:ext cx="12001500" cy="678656"/>
          </a:xfrm>
          <a:prstGeom prst="rect">
            <a:avLst/>
          </a:prstGeom>
        </p:spPr>
        <p:txBody>
          <a:bodyPr anchor="b"/>
          <a:lstStyle>
            <a:lvl1pPr algn="l">
              <a:defRPr sz="4500">
                <a:latin typeface="+mj-lt"/>
                <a:ea typeface="+mj-ea"/>
                <a:cs typeface="+mj-cs"/>
                <a:sym typeface="Helvetica Neue UltraLight"/>
              </a:defRPr>
            </a:lvl1pPr>
          </a:lstStyle>
          <a:p>
            <a:pPr lvl="0">
              <a:defRPr sz="1800"/>
            </a:pPr>
            <a:r>
              <a:rPr sz="4500"/>
              <a:t>Title Text</a:t>
            </a:r>
          </a:p>
        </p:txBody>
      </p:sp>
      <p:sp>
        <p:nvSpPr>
          <p:cNvPr id="81" name="Shape 81"/>
          <p:cNvSpPr>
            <a:spLocks noGrp="1"/>
          </p:cNvSpPr>
          <p:nvPr>
            <p:ph type="sldNum" sz="quarter" idx="2"/>
          </p:nvPr>
        </p:nvSpPr>
        <p:spPr>
          <a:xfrm>
            <a:off x="11824723" y="71438"/>
            <a:ext cx="198773" cy="194797"/>
          </a:xfrm>
          <a:prstGeom prst="rect">
            <a:avLst/>
          </a:prstGeom>
          <a:ln w="12700">
            <a:miter lim="400000"/>
          </a:ln>
        </p:spPr>
        <p:txBody>
          <a:bodyPr wrap="none" lIns="0" tIns="0" rIns="0" bIns="0">
            <a:spAutoFit/>
          </a:bodyPr>
          <a:lstStyle>
            <a:lvl1pPr algn="ctr">
              <a:defRPr sz="1266"/>
            </a:lvl1pPr>
          </a:lstStyle>
          <a:p>
            <a:pPr defTabSz="410751"/>
            <a:fld id="{86CB4B4D-7CA3-9044-876B-883B54F8677D}" type="slidenum">
              <a:rPr lang="en-US" kern="0" smtClean="0">
                <a:solidFill>
                  <a:sysClr val="windowText" lastClr="000000"/>
                </a:solidFill>
                <a:latin typeface="Helvetica Neue Light"/>
                <a:sym typeface="Helvetica Neue Light"/>
              </a:rPr>
              <a:pPr defTabSz="410751"/>
              <a:t>‹#›</a:t>
            </a:fld>
            <a:endParaRPr lang="en-US" kern="0">
              <a:solidFill>
                <a:sysClr val="windowText" lastClr="000000"/>
              </a:solidFill>
              <a:latin typeface="Helvetica Neue Light"/>
              <a:sym typeface="Helvetica Neue Light"/>
            </a:endParaRPr>
          </a:p>
        </p:txBody>
      </p:sp>
    </p:spTree>
    <p:extLst>
      <p:ext uri="{BB962C8B-B14F-4D97-AF65-F5344CB8AC3E}">
        <p14:creationId xmlns:p14="http://schemas.microsoft.com/office/powerpoint/2010/main" val="428877144"/>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8067602"/>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Top Title copy 2">
    <p:spTree>
      <p:nvGrpSpPr>
        <p:cNvPr id="1" name=""/>
        <p:cNvGrpSpPr/>
        <p:nvPr/>
      </p:nvGrpSpPr>
      <p:grpSpPr>
        <a:xfrm>
          <a:off x="0" y="0"/>
          <a:ext cx="0" cy="0"/>
          <a:chOff x="0" y="0"/>
          <a:chExt cx="0" cy="0"/>
        </a:xfrm>
      </p:grpSpPr>
      <p:sp>
        <p:nvSpPr>
          <p:cNvPr id="84" name="Shape 84"/>
          <p:cNvSpPr/>
          <p:nvPr/>
        </p:nvSpPr>
        <p:spPr>
          <a:xfrm>
            <a:off x="95250" y="660797"/>
            <a:ext cx="12001500" cy="89"/>
          </a:xfrm>
          <a:prstGeom prst="line">
            <a:avLst/>
          </a:prstGeom>
          <a:ln w="6350">
            <a:solidFill/>
            <a:miter lim="400000"/>
          </a:ln>
        </p:spPr>
        <p:txBody>
          <a:bodyPr lIns="0" tIns="0" rIns="0" bIns="0" anchor="ctr"/>
          <a:lstStyle/>
          <a:p>
            <a:pPr defTabSz="321457">
              <a:defRPr sz="1200">
                <a:latin typeface="Helvetica"/>
                <a:ea typeface="Helvetica"/>
                <a:cs typeface="Helvetica"/>
                <a:sym typeface="Helvetica"/>
              </a:defRPr>
            </a:pPr>
            <a:endParaRPr sz="844" kern="0">
              <a:solidFill>
                <a:sysClr val="windowText" lastClr="000000"/>
              </a:solidFill>
              <a:latin typeface="Helvetica"/>
              <a:ea typeface="Helvetica"/>
              <a:cs typeface="Helvetica"/>
              <a:sym typeface="Helvetica"/>
            </a:endParaRPr>
          </a:p>
        </p:txBody>
      </p:sp>
      <p:sp>
        <p:nvSpPr>
          <p:cNvPr id="85" name="Shape 85"/>
          <p:cNvSpPr/>
          <p:nvPr/>
        </p:nvSpPr>
        <p:spPr>
          <a:xfrm>
            <a:off x="3265596" y="6595402"/>
            <a:ext cx="5656998" cy="194797"/>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lgn="ctr">
              <a:defRPr sz="1200"/>
            </a:lvl1pPr>
          </a:lstStyle>
          <a:p>
            <a:pPr defTabSz="410751">
              <a:defRPr sz="1800"/>
            </a:pPr>
            <a:r>
              <a:rPr sz="1266" kern="0">
                <a:solidFill>
                  <a:sysClr val="windowText" lastClr="000000"/>
                </a:solidFill>
                <a:latin typeface="Helvetica Neue Light"/>
                <a:sym typeface="Helvetica Neue Light"/>
              </a:rPr>
              <a:t>Jakob van Santen - Contained cascade reconstruction - Aachen, October 2012</a:t>
            </a:r>
          </a:p>
        </p:txBody>
      </p:sp>
      <p:sp>
        <p:nvSpPr>
          <p:cNvPr id="86" name="Shape 86"/>
          <p:cNvSpPr>
            <a:spLocks noGrp="1"/>
          </p:cNvSpPr>
          <p:nvPr>
            <p:ph type="title"/>
          </p:nvPr>
        </p:nvSpPr>
        <p:spPr>
          <a:xfrm>
            <a:off x="95250" y="71438"/>
            <a:ext cx="12001500" cy="535781"/>
          </a:xfrm>
          <a:prstGeom prst="rect">
            <a:avLst/>
          </a:prstGeom>
        </p:spPr>
        <p:txBody>
          <a:bodyPr anchor="t"/>
          <a:lstStyle>
            <a:lvl1pPr algn="l">
              <a:defRPr sz="3375">
                <a:latin typeface="+mj-lt"/>
                <a:ea typeface="+mj-ea"/>
                <a:cs typeface="+mj-cs"/>
                <a:sym typeface="Helvetica Neue UltraLight"/>
              </a:defRPr>
            </a:lvl1pPr>
          </a:lstStyle>
          <a:p>
            <a:pPr lvl="0">
              <a:defRPr sz="1800"/>
            </a:pPr>
            <a:r>
              <a:rPr sz="3375"/>
              <a:t>Title Text</a:t>
            </a:r>
          </a:p>
        </p:txBody>
      </p:sp>
      <p:sp>
        <p:nvSpPr>
          <p:cNvPr id="87" name="Shape 87"/>
          <p:cNvSpPr>
            <a:spLocks noGrp="1"/>
          </p:cNvSpPr>
          <p:nvPr>
            <p:ph type="sldNum" sz="quarter" idx="2"/>
          </p:nvPr>
        </p:nvSpPr>
        <p:spPr>
          <a:xfrm>
            <a:off x="11824723" y="71438"/>
            <a:ext cx="198773" cy="194797"/>
          </a:xfrm>
          <a:prstGeom prst="rect">
            <a:avLst/>
          </a:prstGeom>
          <a:ln w="12700">
            <a:miter lim="400000"/>
          </a:ln>
        </p:spPr>
        <p:txBody>
          <a:bodyPr wrap="none" lIns="0" tIns="0" rIns="0" bIns="0">
            <a:spAutoFit/>
          </a:bodyPr>
          <a:lstStyle>
            <a:lvl1pPr algn="ctr">
              <a:defRPr sz="1266"/>
            </a:lvl1pPr>
          </a:lstStyle>
          <a:p>
            <a:pPr defTabSz="410751"/>
            <a:fld id="{86CB4B4D-7CA3-9044-876B-883B54F8677D}" type="slidenum">
              <a:rPr lang="en-US" kern="0" smtClean="0">
                <a:solidFill>
                  <a:sysClr val="windowText" lastClr="000000"/>
                </a:solidFill>
                <a:latin typeface="Helvetica Neue Light"/>
                <a:sym typeface="Helvetica Neue Light"/>
              </a:rPr>
              <a:pPr defTabSz="410751"/>
              <a:t>‹#›</a:t>
            </a:fld>
            <a:endParaRPr lang="en-US" kern="0">
              <a:solidFill>
                <a:sysClr val="windowText" lastClr="000000"/>
              </a:solidFill>
              <a:latin typeface="Helvetica Neue Light"/>
              <a:sym typeface="Helvetica Neue Light"/>
            </a:endParaRPr>
          </a:p>
        </p:txBody>
      </p:sp>
    </p:spTree>
    <p:extLst>
      <p:ext uri="{BB962C8B-B14F-4D97-AF65-F5344CB8AC3E}">
        <p14:creationId xmlns:p14="http://schemas.microsoft.com/office/powerpoint/2010/main" val="1048647064"/>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2_Top Title">
    <p:spTree>
      <p:nvGrpSpPr>
        <p:cNvPr id="1" name=""/>
        <p:cNvGrpSpPr/>
        <p:nvPr/>
      </p:nvGrpSpPr>
      <p:grpSpPr>
        <a:xfrm>
          <a:off x="0" y="0"/>
          <a:ext cx="0" cy="0"/>
          <a:chOff x="0" y="0"/>
          <a:chExt cx="0" cy="0"/>
        </a:xfrm>
      </p:grpSpPr>
      <p:sp>
        <p:nvSpPr>
          <p:cNvPr id="89" name="Shape 89"/>
          <p:cNvSpPr/>
          <p:nvPr/>
        </p:nvSpPr>
        <p:spPr>
          <a:xfrm>
            <a:off x="95250" y="651868"/>
            <a:ext cx="12001500" cy="89"/>
          </a:xfrm>
          <a:prstGeom prst="line">
            <a:avLst/>
          </a:prstGeom>
          <a:ln w="6350">
            <a:solidFill/>
            <a:miter lim="400000"/>
          </a:ln>
        </p:spPr>
        <p:txBody>
          <a:bodyPr lIns="0" tIns="0" rIns="0" bIns="0" anchor="ctr"/>
          <a:lstStyle/>
          <a:p>
            <a:pPr defTabSz="321457">
              <a:defRPr sz="1200">
                <a:latin typeface="Helvetica"/>
                <a:ea typeface="Helvetica"/>
                <a:cs typeface="Helvetica"/>
                <a:sym typeface="Helvetica"/>
              </a:defRPr>
            </a:pPr>
            <a:endParaRPr sz="844" kern="0">
              <a:solidFill>
                <a:sysClr val="windowText" lastClr="000000"/>
              </a:solidFill>
              <a:latin typeface="Helvetica"/>
              <a:ea typeface="Helvetica"/>
              <a:cs typeface="Helvetica"/>
              <a:sym typeface="Helvetica"/>
            </a:endParaRPr>
          </a:p>
        </p:txBody>
      </p:sp>
      <p:sp>
        <p:nvSpPr>
          <p:cNvPr id="90" name="Shape 90"/>
          <p:cNvSpPr/>
          <p:nvPr/>
        </p:nvSpPr>
        <p:spPr>
          <a:xfrm>
            <a:off x="4337976" y="6640051"/>
            <a:ext cx="3512180" cy="194797"/>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lgn="ctr">
              <a:defRPr sz="1300"/>
            </a:lvl1pPr>
          </a:lstStyle>
          <a:p>
            <a:pPr defTabSz="410751">
              <a:defRPr sz="1800"/>
            </a:pPr>
            <a:r>
              <a:rPr sz="1266" kern="0">
                <a:solidFill>
                  <a:sysClr val="windowText" lastClr="000000"/>
                </a:solidFill>
                <a:latin typeface="Helvetica Neue Light"/>
                <a:sym typeface="Helvetica Neue Light"/>
              </a:rPr>
              <a:t>Thesis defense - 2014-11-13 - Jakob van Santen</a:t>
            </a:r>
          </a:p>
        </p:txBody>
      </p:sp>
      <p:pic>
        <p:nvPicPr>
          <p:cNvPr id="91" name="IceCube_horizontal.png"/>
          <p:cNvPicPr/>
          <p:nvPr/>
        </p:nvPicPr>
        <p:blipFill>
          <a:blip r:embed="rId2">
            <a:extLst/>
          </a:blip>
          <a:stretch>
            <a:fillRect/>
          </a:stretch>
        </p:blipFill>
        <p:spPr>
          <a:xfrm>
            <a:off x="66083" y="6562901"/>
            <a:ext cx="1309688" cy="259380"/>
          </a:xfrm>
          <a:prstGeom prst="rect">
            <a:avLst/>
          </a:prstGeom>
          <a:ln w="12700">
            <a:miter lim="400000"/>
          </a:ln>
        </p:spPr>
      </p:pic>
      <p:pic>
        <p:nvPicPr>
          <p:cNvPr id="92" name="University-Wisconsin-text-logo.png"/>
          <p:cNvPicPr/>
          <p:nvPr/>
        </p:nvPicPr>
        <p:blipFill>
          <a:blip r:embed="rId3">
            <a:extLst/>
          </a:blip>
          <a:stretch>
            <a:fillRect/>
          </a:stretch>
        </p:blipFill>
        <p:spPr>
          <a:xfrm>
            <a:off x="10906125" y="6460552"/>
            <a:ext cx="1226344" cy="388519"/>
          </a:xfrm>
          <a:prstGeom prst="rect">
            <a:avLst/>
          </a:prstGeom>
          <a:ln w="12700">
            <a:miter lim="400000"/>
          </a:ln>
        </p:spPr>
      </p:pic>
      <p:sp>
        <p:nvSpPr>
          <p:cNvPr id="93" name="Shape 93"/>
          <p:cNvSpPr>
            <a:spLocks noGrp="1"/>
          </p:cNvSpPr>
          <p:nvPr>
            <p:ph type="title"/>
          </p:nvPr>
        </p:nvSpPr>
        <p:spPr>
          <a:xfrm>
            <a:off x="95250" y="71437"/>
            <a:ext cx="12001500" cy="580430"/>
          </a:xfrm>
          <a:prstGeom prst="rect">
            <a:avLst/>
          </a:prstGeom>
        </p:spPr>
        <p:txBody>
          <a:bodyPr anchor="t"/>
          <a:lstStyle>
            <a:lvl1pPr algn="l">
              <a:defRPr sz="3375">
                <a:latin typeface="+mj-lt"/>
                <a:ea typeface="+mj-ea"/>
                <a:cs typeface="+mj-cs"/>
                <a:sym typeface="Helvetica Neue UltraLight"/>
              </a:defRPr>
            </a:lvl1pPr>
          </a:lstStyle>
          <a:p>
            <a:pPr lvl="0">
              <a:defRPr sz="1800"/>
            </a:pPr>
            <a:r>
              <a:rPr sz="3375"/>
              <a:t>Title Text</a:t>
            </a:r>
          </a:p>
        </p:txBody>
      </p:sp>
      <p:sp>
        <p:nvSpPr>
          <p:cNvPr id="94" name="Shape 94"/>
          <p:cNvSpPr>
            <a:spLocks noGrp="1"/>
          </p:cNvSpPr>
          <p:nvPr>
            <p:ph type="sldNum" sz="quarter" idx="2"/>
          </p:nvPr>
        </p:nvSpPr>
        <p:spPr>
          <a:xfrm>
            <a:off x="11824723" y="71438"/>
            <a:ext cx="198773" cy="194797"/>
          </a:xfrm>
          <a:prstGeom prst="rect">
            <a:avLst/>
          </a:prstGeom>
          <a:ln w="12700">
            <a:miter lim="400000"/>
          </a:ln>
        </p:spPr>
        <p:txBody>
          <a:bodyPr wrap="none" lIns="0" tIns="0" rIns="0" bIns="0">
            <a:spAutoFit/>
          </a:bodyPr>
          <a:lstStyle>
            <a:lvl1pPr algn="ctr">
              <a:defRPr sz="1266"/>
            </a:lvl1pPr>
          </a:lstStyle>
          <a:p>
            <a:pPr defTabSz="410751"/>
            <a:fld id="{86CB4B4D-7CA3-9044-876B-883B54F8677D}" type="slidenum">
              <a:rPr lang="en-US" kern="0" smtClean="0">
                <a:solidFill>
                  <a:sysClr val="windowText" lastClr="000000"/>
                </a:solidFill>
                <a:latin typeface="Helvetica Neue Light"/>
                <a:sym typeface="Helvetica Neue Light"/>
              </a:rPr>
              <a:pPr defTabSz="410751"/>
              <a:t>‹#›</a:t>
            </a:fld>
            <a:endParaRPr lang="en-US" kern="0">
              <a:solidFill>
                <a:sysClr val="windowText" lastClr="000000"/>
              </a:solidFill>
              <a:latin typeface="Helvetica Neue Light"/>
              <a:sym typeface="Helvetica Neue Light"/>
            </a:endParaRPr>
          </a:p>
        </p:txBody>
      </p:sp>
    </p:spTree>
    <p:extLst>
      <p:ext uri="{BB962C8B-B14F-4D97-AF65-F5344CB8AC3E}">
        <p14:creationId xmlns:p14="http://schemas.microsoft.com/office/powerpoint/2010/main" val="2034570949"/>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3_Top Title">
    <p:spTree>
      <p:nvGrpSpPr>
        <p:cNvPr id="1" name=""/>
        <p:cNvGrpSpPr/>
        <p:nvPr/>
      </p:nvGrpSpPr>
      <p:grpSpPr>
        <a:xfrm>
          <a:off x="0" y="0"/>
          <a:ext cx="0" cy="0"/>
          <a:chOff x="0" y="0"/>
          <a:chExt cx="0" cy="0"/>
        </a:xfrm>
      </p:grpSpPr>
      <p:sp>
        <p:nvSpPr>
          <p:cNvPr id="96" name="Shape 96"/>
          <p:cNvSpPr/>
          <p:nvPr/>
        </p:nvSpPr>
        <p:spPr>
          <a:xfrm>
            <a:off x="95250" y="660797"/>
            <a:ext cx="12001500" cy="89"/>
          </a:xfrm>
          <a:prstGeom prst="line">
            <a:avLst/>
          </a:prstGeom>
          <a:ln w="6350">
            <a:solidFill/>
            <a:miter lim="400000"/>
          </a:ln>
        </p:spPr>
        <p:txBody>
          <a:bodyPr lIns="0" tIns="0" rIns="0" bIns="0" anchor="ctr"/>
          <a:lstStyle/>
          <a:p>
            <a:pPr defTabSz="321457">
              <a:defRPr sz="1200">
                <a:latin typeface="Helvetica"/>
                <a:ea typeface="Helvetica"/>
                <a:cs typeface="Helvetica"/>
                <a:sym typeface="Helvetica"/>
              </a:defRPr>
            </a:pPr>
            <a:endParaRPr sz="844" kern="0">
              <a:solidFill>
                <a:sysClr val="windowText" lastClr="000000"/>
              </a:solidFill>
              <a:latin typeface="Helvetica"/>
              <a:ea typeface="Helvetica"/>
              <a:cs typeface="Helvetica"/>
              <a:sym typeface="Helvetica"/>
            </a:endParaRPr>
          </a:p>
        </p:txBody>
      </p:sp>
      <p:sp>
        <p:nvSpPr>
          <p:cNvPr id="97" name="Shape 97"/>
          <p:cNvSpPr/>
          <p:nvPr/>
        </p:nvSpPr>
        <p:spPr>
          <a:xfrm>
            <a:off x="3792974" y="6595402"/>
            <a:ext cx="4602222" cy="194797"/>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lgn="ctr">
              <a:defRPr sz="1200"/>
            </a:lvl1pPr>
          </a:lstStyle>
          <a:p>
            <a:pPr defTabSz="410751">
              <a:defRPr sz="1800"/>
            </a:pPr>
            <a:r>
              <a:rPr sz="1266" kern="0">
                <a:solidFill>
                  <a:sysClr val="windowText" lastClr="000000"/>
                </a:solidFill>
                <a:latin typeface="Helvetica Neue Light"/>
                <a:sym typeface="Helvetica Neue Light"/>
              </a:rPr>
              <a:t>Jakob van Santen - Ice model sampling - Aachen, October 2012</a:t>
            </a:r>
          </a:p>
        </p:txBody>
      </p:sp>
      <p:sp>
        <p:nvSpPr>
          <p:cNvPr id="98" name="Shape 98"/>
          <p:cNvSpPr>
            <a:spLocks noGrp="1"/>
          </p:cNvSpPr>
          <p:nvPr>
            <p:ph type="title"/>
          </p:nvPr>
        </p:nvSpPr>
        <p:spPr>
          <a:xfrm>
            <a:off x="95250" y="71438"/>
            <a:ext cx="12001500" cy="535781"/>
          </a:xfrm>
          <a:prstGeom prst="rect">
            <a:avLst/>
          </a:prstGeom>
        </p:spPr>
        <p:txBody>
          <a:bodyPr anchor="t"/>
          <a:lstStyle>
            <a:lvl1pPr algn="l">
              <a:defRPr sz="3375">
                <a:latin typeface="+mj-lt"/>
                <a:ea typeface="+mj-ea"/>
                <a:cs typeface="+mj-cs"/>
                <a:sym typeface="Helvetica Neue UltraLight"/>
              </a:defRPr>
            </a:lvl1pPr>
          </a:lstStyle>
          <a:p>
            <a:pPr lvl="0">
              <a:defRPr sz="1800"/>
            </a:pPr>
            <a:r>
              <a:rPr sz="3375"/>
              <a:t>Title Text</a:t>
            </a:r>
          </a:p>
        </p:txBody>
      </p:sp>
      <p:sp>
        <p:nvSpPr>
          <p:cNvPr id="99" name="Shape 99"/>
          <p:cNvSpPr>
            <a:spLocks noGrp="1"/>
          </p:cNvSpPr>
          <p:nvPr>
            <p:ph type="sldNum" sz="quarter" idx="2"/>
          </p:nvPr>
        </p:nvSpPr>
        <p:spPr>
          <a:xfrm>
            <a:off x="11824723" y="71438"/>
            <a:ext cx="198773" cy="194797"/>
          </a:xfrm>
          <a:prstGeom prst="rect">
            <a:avLst/>
          </a:prstGeom>
          <a:ln w="12700">
            <a:miter lim="400000"/>
          </a:ln>
        </p:spPr>
        <p:txBody>
          <a:bodyPr wrap="none" lIns="0" tIns="0" rIns="0" bIns="0">
            <a:spAutoFit/>
          </a:bodyPr>
          <a:lstStyle>
            <a:lvl1pPr algn="ctr">
              <a:defRPr sz="1266"/>
            </a:lvl1pPr>
          </a:lstStyle>
          <a:p>
            <a:pPr defTabSz="410751"/>
            <a:fld id="{86CB4B4D-7CA3-9044-876B-883B54F8677D}" type="slidenum">
              <a:rPr lang="en-US" kern="0" smtClean="0">
                <a:solidFill>
                  <a:sysClr val="windowText" lastClr="000000"/>
                </a:solidFill>
                <a:latin typeface="Helvetica Neue Light"/>
                <a:sym typeface="Helvetica Neue Light"/>
              </a:rPr>
              <a:pPr defTabSz="410751"/>
              <a:t>‹#›</a:t>
            </a:fld>
            <a:endParaRPr lang="en-US" kern="0">
              <a:solidFill>
                <a:sysClr val="windowText" lastClr="000000"/>
              </a:solidFill>
              <a:latin typeface="Helvetica Neue Light"/>
              <a:sym typeface="Helvetica Neue Light"/>
            </a:endParaRPr>
          </a:p>
        </p:txBody>
      </p:sp>
    </p:spTree>
    <p:extLst>
      <p:ext uri="{BB962C8B-B14F-4D97-AF65-F5344CB8AC3E}">
        <p14:creationId xmlns:p14="http://schemas.microsoft.com/office/powerpoint/2010/main" val="2121128833"/>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2_Blank">
    <p:spTree>
      <p:nvGrpSpPr>
        <p:cNvPr id="1" name=""/>
        <p:cNvGrpSpPr/>
        <p:nvPr/>
      </p:nvGrpSpPr>
      <p:grpSpPr>
        <a:xfrm>
          <a:off x="0" y="0"/>
          <a:ext cx="0" cy="0"/>
          <a:chOff x="0" y="0"/>
          <a:chExt cx="0" cy="0"/>
        </a:xfrm>
      </p:grpSpPr>
      <p:sp>
        <p:nvSpPr>
          <p:cNvPr id="101" name="Shape 101"/>
          <p:cNvSpPr>
            <a:spLocks noGrp="1"/>
          </p:cNvSpPr>
          <p:nvPr>
            <p:ph type="sldNum" sz="quarter" idx="2"/>
          </p:nvPr>
        </p:nvSpPr>
        <p:spPr>
          <a:xfrm>
            <a:off x="11910061" y="6616899"/>
            <a:ext cx="290037" cy="237101"/>
          </a:xfrm>
          <a:prstGeom prst="rect">
            <a:avLst/>
          </a:prstGeom>
          <a:ln w="12700">
            <a:miter lim="400000"/>
          </a:ln>
        </p:spPr>
        <p:txBody>
          <a:bodyPr wrap="none" lIns="0" tIns="0" rIns="0" bIns="0">
            <a:normAutofit/>
          </a:bodyPr>
          <a:lstStyle>
            <a:lvl1pPr algn="ctr">
              <a:defRPr sz="1125">
                <a:solidFill>
                  <a:srgbClr val="606060"/>
                </a:solidFill>
                <a:latin typeface="Helvetica Neue Bold Condensed"/>
                <a:ea typeface="Helvetica Neue Bold Condensed"/>
                <a:cs typeface="Helvetica Neue Bold Condensed"/>
                <a:sym typeface="Helvetica Neue Bold Condensed"/>
              </a:defRPr>
            </a:lvl1pPr>
          </a:lstStyle>
          <a:p>
            <a:pPr defTabSz="410751"/>
            <a:fld id="{86CB4B4D-7CA3-9044-876B-883B54F8677D}" type="slidenum">
              <a:rPr lang="en-US" kern="0" smtClean="0"/>
              <a:pPr defTabSz="410751"/>
              <a:t>‹#›</a:t>
            </a:fld>
            <a:endParaRPr lang="en-US" kern="0"/>
          </a:p>
        </p:txBody>
      </p:sp>
    </p:spTree>
    <p:extLst>
      <p:ext uri="{BB962C8B-B14F-4D97-AF65-F5344CB8AC3E}">
        <p14:creationId xmlns:p14="http://schemas.microsoft.com/office/powerpoint/2010/main" val="2958298167"/>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29" Type="http://schemas.openxmlformats.org/officeDocument/2006/relationships/theme" Target="../theme/theme3.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slideLayout" Target="../slideLayouts/slideLayout67.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26" Type="http://schemas.openxmlformats.org/officeDocument/2006/relationships/slideLayout" Target="../slideLayouts/slideLayout93.xml"/><Relationship Id="rId3" Type="http://schemas.openxmlformats.org/officeDocument/2006/relationships/slideLayout" Target="../slideLayouts/slideLayout70.xml"/><Relationship Id="rId21" Type="http://schemas.openxmlformats.org/officeDocument/2006/relationships/slideLayout" Target="../slideLayouts/slideLayout88.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slideLayout" Target="../slideLayouts/slideLayout92.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29" Type="http://schemas.openxmlformats.org/officeDocument/2006/relationships/theme" Target="../theme/theme4.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28" Type="http://schemas.openxmlformats.org/officeDocument/2006/relationships/slideLayout" Target="../slideLayouts/slideLayout95.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 Id="rId27"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2016-01-07</a:t>
            </a: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VHEPA 2016 - Honolulu, HI</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6C4592-94FC-4A24-9C11-938348FC8AD6}" type="slidenum">
              <a:rPr lang="en-US" smtClean="0"/>
              <a:t>‹#›</a:t>
            </a:fld>
            <a:endParaRPr lang="en-US"/>
          </a:p>
        </p:txBody>
      </p:sp>
    </p:spTree>
    <p:extLst>
      <p:ext uri="{BB962C8B-B14F-4D97-AF65-F5344CB8AC3E}">
        <p14:creationId xmlns:p14="http://schemas.microsoft.com/office/powerpoint/2010/main" val="31792980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1190625" y="178594"/>
            <a:ext cx="9810750" cy="17145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p>
            <a:pPr lvl="0">
              <a:defRPr sz="1800"/>
            </a:pPr>
            <a:r>
              <a:rPr sz="5906"/>
              <a:t>Title Text</a:t>
            </a:r>
          </a:p>
        </p:txBody>
      </p:sp>
      <p:sp>
        <p:nvSpPr>
          <p:cNvPr id="3" name="Shape 3"/>
          <p:cNvSpPr>
            <a:spLocks noGrp="1"/>
          </p:cNvSpPr>
          <p:nvPr>
            <p:ph type="body" idx="1"/>
          </p:nvPr>
        </p:nvSpPr>
        <p:spPr>
          <a:xfrm>
            <a:off x="1190625" y="1946672"/>
            <a:ext cx="9810750" cy="401835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p>
            <a:pPr lvl="0">
              <a:defRPr sz="1800"/>
            </a:pPr>
            <a:r>
              <a:rPr sz="2531"/>
              <a:t>Body Level One</a:t>
            </a:r>
          </a:p>
          <a:p>
            <a:pPr lvl="1">
              <a:defRPr sz="1800"/>
            </a:pPr>
            <a:r>
              <a:rPr sz="2531"/>
              <a:t>Body Level Two</a:t>
            </a:r>
          </a:p>
          <a:p>
            <a:pPr lvl="2">
              <a:defRPr sz="1800"/>
            </a:pPr>
            <a:r>
              <a:rPr sz="2531"/>
              <a:t>Body Level Three</a:t>
            </a:r>
          </a:p>
          <a:p>
            <a:pPr lvl="3">
              <a:defRPr sz="1800"/>
            </a:pPr>
            <a:r>
              <a:rPr sz="2531"/>
              <a:t>Body Level Four</a:t>
            </a:r>
          </a:p>
          <a:p>
            <a:pPr lvl="4">
              <a:defRPr sz="1800"/>
            </a:pPr>
            <a:r>
              <a:rPr sz="2531"/>
              <a:t>Body Level Five</a:t>
            </a:r>
          </a:p>
        </p:txBody>
      </p:sp>
    </p:spTree>
    <p:extLst>
      <p:ext uri="{BB962C8B-B14F-4D97-AF65-F5344CB8AC3E}">
        <p14:creationId xmlns:p14="http://schemas.microsoft.com/office/powerpoint/2010/main" val="26715416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Lst>
  <p:transition spd="med"/>
  <p:hf hdr="0"/>
  <p:txStyles>
    <p:titleStyle>
      <a:lvl1pPr algn="ctr" defTabSz="410751">
        <a:defRPr sz="5906">
          <a:latin typeface="Helvetica Neue Light"/>
          <a:ea typeface="Helvetica Neue Light"/>
          <a:cs typeface="Helvetica Neue Light"/>
          <a:sym typeface="Helvetica Neue Light"/>
        </a:defRPr>
      </a:lvl1pPr>
      <a:lvl2pPr indent="160729" algn="ctr" defTabSz="410751">
        <a:defRPr sz="5906">
          <a:latin typeface="Helvetica Neue Light"/>
          <a:ea typeface="Helvetica Neue Light"/>
          <a:cs typeface="Helvetica Neue Light"/>
          <a:sym typeface="Helvetica Neue Light"/>
        </a:defRPr>
      </a:lvl2pPr>
      <a:lvl3pPr indent="321457" algn="ctr" defTabSz="410751">
        <a:defRPr sz="5906">
          <a:latin typeface="Helvetica Neue Light"/>
          <a:ea typeface="Helvetica Neue Light"/>
          <a:cs typeface="Helvetica Neue Light"/>
          <a:sym typeface="Helvetica Neue Light"/>
        </a:defRPr>
      </a:lvl3pPr>
      <a:lvl4pPr indent="482186" algn="ctr" defTabSz="410751">
        <a:defRPr sz="5906">
          <a:latin typeface="Helvetica Neue Light"/>
          <a:ea typeface="Helvetica Neue Light"/>
          <a:cs typeface="Helvetica Neue Light"/>
          <a:sym typeface="Helvetica Neue Light"/>
        </a:defRPr>
      </a:lvl4pPr>
      <a:lvl5pPr indent="642915" algn="ctr" defTabSz="410751">
        <a:defRPr sz="5906">
          <a:latin typeface="Helvetica Neue Light"/>
          <a:ea typeface="Helvetica Neue Light"/>
          <a:cs typeface="Helvetica Neue Light"/>
          <a:sym typeface="Helvetica Neue Light"/>
        </a:defRPr>
      </a:lvl5pPr>
      <a:lvl6pPr indent="803643" algn="ctr" defTabSz="410751">
        <a:defRPr sz="5906">
          <a:latin typeface="Helvetica Neue Light"/>
          <a:ea typeface="Helvetica Neue Light"/>
          <a:cs typeface="Helvetica Neue Light"/>
          <a:sym typeface="Helvetica Neue Light"/>
        </a:defRPr>
      </a:lvl6pPr>
      <a:lvl7pPr indent="964372" algn="ctr" defTabSz="410751">
        <a:defRPr sz="5906">
          <a:latin typeface="Helvetica Neue Light"/>
          <a:ea typeface="Helvetica Neue Light"/>
          <a:cs typeface="Helvetica Neue Light"/>
          <a:sym typeface="Helvetica Neue Light"/>
        </a:defRPr>
      </a:lvl7pPr>
      <a:lvl8pPr indent="1125101" algn="ctr" defTabSz="410751">
        <a:defRPr sz="5906">
          <a:latin typeface="Helvetica Neue Light"/>
          <a:ea typeface="Helvetica Neue Light"/>
          <a:cs typeface="Helvetica Neue Light"/>
          <a:sym typeface="Helvetica Neue Light"/>
        </a:defRPr>
      </a:lvl8pPr>
      <a:lvl9pPr indent="1285829" algn="ctr" defTabSz="410751">
        <a:defRPr sz="5906">
          <a:latin typeface="Helvetica Neue Light"/>
          <a:ea typeface="Helvetica Neue Light"/>
          <a:cs typeface="Helvetica Neue Light"/>
          <a:sym typeface="Helvetica Neue Light"/>
        </a:defRPr>
      </a:lvl9pPr>
    </p:titleStyle>
    <p:bodyStyle>
      <a:lvl1pPr marL="567653" indent="-344418" defTabSz="410751">
        <a:spcBef>
          <a:spcPts val="1687"/>
        </a:spcBef>
        <a:buSzPct val="100000"/>
        <a:buChar char="‣"/>
        <a:defRPr sz="2531">
          <a:latin typeface="Helvetica Neue Light"/>
          <a:ea typeface="Helvetica Neue Light"/>
          <a:cs typeface="Helvetica Neue Light"/>
          <a:sym typeface="Helvetica Neue Light"/>
        </a:defRPr>
      </a:lvl1pPr>
      <a:lvl2pPr marL="214305" indent="-214305" defTabSz="410751">
        <a:spcBef>
          <a:spcPts val="1687"/>
        </a:spcBef>
        <a:buSzPct val="100000"/>
        <a:buChar char="‣"/>
        <a:defRPr sz="2531">
          <a:latin typeface="Helvetica Neue Light"/>
          <a:ea typeface="Helvetica Neue Light"/>
          <a:cs typeface="Helvetica Neue Light"/>
          <a:sym typeface="Helvetica Neue Light"/>
        </a:defRPr>
      </a:lvl2pPr>
      <a:lvl3pPr marL="1192709" indent="-344418" defTabSz="410751">
        <a:spcBef>
          <a:spcPts val="1687"/>
        </a:spcBef>
        <a:buSzPct val="171000"/>
        <a:buChar char="•"/>
        <a:defRPr sz="2531">
          <a:latin typeface="Helvetica Neue Light"/>
          <a:ea typeface="Helvetica Neue Light"/>
          <a:cs typeface="Helvetica Neue Light"/>
          <a:sym typeface="Helvetica Neue Light"/>
        </a:defRPr>
      </a:lvl3pPr>
      <a:lvl4pPr marL="1505237" indent="-344418" defTabSz="410751">
        <a:spcBef>
          <a:spcPts val="1687"/>
        </a:spcBef>
        <a:buSzPct val="171000"/>
        <a:buChar char="•"/>
        <a:defRPr sz="2531">
          <a:latin typeface="Helvetica Neue Light"/>
          <a:ea typeface="Helvetica Neue Light"/>
          <a:cs typeface="Helvetica Neue Light"/>
          <a:sym typeface="Helvetica Neue Light"/>
        </a:defRPr>
      </a:lvl4pPr>
      <a:lvl5pPr marL="1817765" indent="-344418" defTabSz="410751">
        <a:spcBef>
          <a:spcPts val="1687"/>
        </a:spcBef>
        <a:buSzPct val="171000"/>
        <a:buChar char="•"/>
        <a:defRPr sz="2531">
          <a:latin typeface="Helvetica Neue Light"/>
          <a:ea typeface="Helvetica Neue Light"/>
          <a:cs typeface="Helvetica Neue Light"/>
          <a:sym typeface="Helvetica Neue Light"/>
        </a:defRPr>
      </a:lvl5pPr>
      <a:lvl6pPr marL="2067787" indent="-344418" defTabSz="410751">
        <a:spcBef>
          <a:spcPts val="1687"/>
        </a:spcBef>
        <a:buSzPct val="171000"/>
        <a:buChar char="•"/>
        <a:defRPr sz="2531">
          <a:latin typeface="Helvetica Neue Light"/>
          <a:ea typeface="Helvetica Neue Light"/>
          <a:cs typeface="Helvetica Neue Light"/>
          <a:sym typeface="Helvetica Neue Light"/>
        </a:defRPr>
      </a:lvl6pPr>
      <a:lvl7pPr marL="2317809" indent="-344418" defTabSz="410751">
        <a:spcBef>
          <a:spcPts val="1687"/>
        </a:spcBef>
        <a:buSzPct val="171000"/>
        <a:buChar char="•"/>
        <a:defRPr sz="2531">
          <a:latin typeface="Helvetica Neue Light"/>
          <a:ea typeface="Helvetica Neue Light"/>
          <a:cs typeface="Helvetica Neue Light"/>
          <a:sym typeface="Helvetica Neue Light"/>
        </a:defRPr>
      </a:lvl7pPr>
      <a:lvl8pPr marL="2567831" indent="-344418" defTabSz="410751">
        <a:spcBef>
          <a:spcPts val="1687"/>
        </a:spcBef>
        <a:buSzPct val="171000"/>
        <a:buChar char="•"/>
        <a:defRPr sz="2531">
          <a:latin typeface="Helvetica Neue Light"/>
          <a:ea typeface="Helvetica Neue Light"/>
          <a:cs typeface="Helvetica Neue Light"/>
          <a:sym typeface="Helvetica Neue Light"/>
        </a:defRPr>
      </a:lvl8pPr>
      <a:lvl9pPr marL="2817853" indent="-344418" defTabSz="410751">
        <a:spcBef>
          <a:spcPts val="1687"/>
        </a:spcBef>
        <a:buSzPct val="171000"/>
        <a:buChar char="•"/>
        <a:defRPr sz="2531">
          <a:latin typeface="Helvetica Neue Light"/>
          <a:ea typeface="Helvetica Neue Light"/>
          <a:cs typeface="Helvetica Neue Light"/>
          <a:sym typeface="Helvetica Neue Light"/>
        </a:defRPr>
      </a:lvl9pPr>
    </p:bodyStyle>
    <p:otherStyle>
      <a:lvl1pPr algn="ctr" defTabSz="410751">
        <a:defRPr>
          <a:solidFill>
            <a:schemeClr val="tx1"/>
          </a:solidFill>
          <a:latin typeface="+mn-lt"/>
          <a:ea typeface="+mn-ea"/>
          <a:cs typeface="+mn-cs"/>
          <a:sym typeface="Gill Sans"/>
        </a:defRPr>
      </a:lvl1pPr>
      <a:lvl2pPr indent="160729" algn="ctr" defTabSz="410751">
        <a:defRPr>
          <a:solidFill>
            <a:schemeClr val="tx1"/>
          </a:solidFill>
          <a:latin typeface="+mn-lt"/>
          <a:ea typeface="+mn-ea"/>
          <a:cs typeface="+mn-cs"/>
          <a:sym typeface="Gill Sans"/>
        </a:defRPr>
      </a:lvl2pPr>
      <a:lvl3pPr indent="321457" algn="ctr" defTabSz="410751">
        <a:defRPr>
          <a:solidFill>
            <a:schemeClr val="tx1"/>
          </a:solidFill>
          <a:latin typeface="+mn-lt"/>
          <a:ea typeface="+mn-ea"/>
          <a:cs typeface="+mn-cs"/>
          <a:sym typeface="Gill Sans"/>
        </a:defRPr>
      </a:lvl3pPr>
      <a:lvl4pPr indent="482186" algn="ctr" defTabSz="410751">
        <a:defRPr>
          <a:solidFill>
            <a:schemeClr val="tx1"/>
          </a:solidFill>
          <a:latin typeface="+mn-lt"/>
          <a:ea typeface="+mn-ea"/>
          <a:cs typeface="+mn-cs"/>
          <a:sym typeface="Gill Sans"/>
        </a:defRPr>
      </a:lvl4pPr>
      <a:lvl5pPr indent="642915" algn="ctr" defTabSz="410751">
        <a:defRPr>
          <a:solidFill>
            <a:schemeClr val="tx1"/>
          </a:solidFill>
          <a:latin typeface="+mn-lt"/>
          <a:ea typeface="+mn-ea"/>
          <a:cs typeface="+mn-cs"/>
          <a:sym typeface="Gill Sans"/>
        </a:defRPr>
      </a:lvl5pPr>
      <a:lvl6pPr indent="803643" algn="ctr" defTabSz="410751">
        <a:defRPr>
          <a:solidFill>
            <a:schemeClr val="tx1"/>
          </a:solidFill>
          <a:latin typeface="+mn-lt"/>
          <a:ea typeface="+mn-ea"/>
          <a:cs typeface="+mn-cs"/>
          <a:sym typeface="Gill Sans"/>
        </a:defRPr>
      </a:lvl6pPr>
      <a:lvl7pPr indent="964372" algn="ctr" defTabSz="410751">
        <a:defRPr>
          <a:solidFill>
            <a:schemeClr val="tx1"/>
          </a:solidFill>
          <a:latin typeface="+mn-lt"/>
          <a:ea typeface="+mn-ea"/>
          <a:cs typeface="+mn-cs"/>
          <a:sym typeface="Gill Sans"/>
        </a:defRPr>
      </a:lvl7pPr>
      <a:lvl8pPr indent="1125101" algn="ctr" defTabSz="410751">
        <a:defRPr>
          <a:solidFill>
            <a:schemeClr val="tx1"/>
          </a:solidFill>
          <a:latin typeface="+mn-lt"/>
          <a:ea typeface="+mn-ea"/>
          <a:cs typeface="+mn-cs"/>
          <a:sym typeface="Gill Sans"/>
        </a:defRPr>
      </a:lvl8pPr>
      <a:lvl9pPr indent="1285829" algn="ctr" defTabSz="410751">
        <a:defRPr>
          <a:solidFill>
            <a:schemeClr val="tx1"/>
          </a:solidFill>
          <a:latin typeface="+mn-lt"/>
          <a:ea typeface="+mn-ea"/>
          <a:cs typeface="+mn-cs"/>
          <a:sym typeface="Gill San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1190625" y="178594"/>
            <a:ext cx="9810750" cy="17145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p>
            <a:pPr lvl="0">
              <a:defRPr sz="1800"/>
            </a:pPr>
            <a:r>
              <a:rPr sz="5906"/>
              <a:t>Title Text</a:t>
            </a:r>
          </a:p>
        </p:txBody>
      </p:sp>
      <p:sp>
        <p:nvSpPr>
          <p:cNvPr id="3" name="Shape 3"/>
          <p:cNvSpPr>
            <a:spLocks noGrp="1"/>
          </p:cNvSpPr>
          <p:nvPr>
            <p:ph type="body" idx="1"/>
          </p:nvPr>
        </p:nvSpPr>
        <p:spPr>
          <a:xfrm>
            <a:off x="1190625" y="1946672"/>
            <a:ext cx="9810750" cy="401835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p>
            <a:pPr lvl="0">
              <a:defRPr sz="1800"/>
            </a:pPr>
            <a:r>
              <a:rPr sz="2531"/>
              <a:t>Body Level One</a:t>
            </a:r>
          </a:p>
          <a:p>
            <a:pPr lvl="1">
              <a:defRPr sz="1800"/>
            </a:pPr>
            <a:r>
              <a:rPr sz="2531"/>
              <a:t>Body Level Two</a:t>
            </a:r>
          </a:p>
          <a:p>
            <a:pPr lvl="2">
              <a:defRPr sz="1800"/>
            </a:pPr>
            <a:r>
              <a:rPr sz="2531"/>
              <a:t>Body Level Three</a:t>
            </a:r>
          </a:p>
          <a:p>
            <a:pPr lvl="3">
              <a:defRPr sz="1800"/>
            </a:pPr>
            <a:r>
              <a:rPr sz="2531"/>
              <a:t>Body Level Four</a:t>
            </a:r>
          </a:p>
          <a:p>
            <a:pPr lvl="4">
              <a:defRPr sz="1800"/>
            </a:pPr>
            <a:r>
              <a:rPr sz="2531"/>
              <a:t>Body Level Five</a:t>
            </a:r>
          </a:p>
        </p:txBody>
      </p:sp>
    </p:spTree>
    <p:extLst>
      <p:ext uri="{BB962C8B-B14F-4D97-AF65-F5344CB8AC3E}">
        <p14:creationId xmlns:p14="http://schemas.microsoft.com/office/powerpoint/2010/main" val="325259391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713" r:id="rId24"/>
    <p:sldLayoutId id="2147483714" r:id="rId25"/>
    <p:sldLayoutId id="2147483715" r:id="rId26"/>
    <p:sldLayoutId id="2147483716" r:id="rId27"/>
    <p:sldLayoutId id="2147483717" r:id="rId28"/>
  </p:sldLayoutIdLst>
  <p:transition spd="med"/>
  <p:hf hdr="0"/>
  <p:txStyles>
    <p:titleStyle>
      <a:lvl1pPr algn="ctr" defTabSz="410751">
        <a:defRPr sz="5906">
          <a:latin typeface="Helvetica Neue Light"/>
          <a:ea typeface="Helvetica Neue Light"/>
          <a:cs typeface="Helvetica Neue Light"/>
          <a:sym typeface="Helvetica Neue Light"/>
        </a:defRPr>
      </a:lvl1pPr>
      <a:lvl2pPr indent="160729" algn="ctr" defTabSz="410751">
        <a:defRPr sz="5906">
          <a:latin typeface="Helvetica Neue Light"/>
          <a:ea typeface="Helvetica Neue Light"/>
          <a:cs typeface="Helvetica Neue Light"/>
          <a:sym typeface="Helvetica Neue Light"/>
        </a:defRPr>
      </a:lvl2pPr>
      <a:lvl3pPr indent="321457" algn="ctr" defTabSz="410751">
        <a:defRPr sz="5906">
          <a:latin typeface="Helvetica Neue Light"/>
          <a:ea typeface="Helvetica Neue Light"/>
          <a:cs typeface="Helvetica Neue Light"/>
          <a:sym typeface="Helvetica Neue Light"/>
        </a:defRPr>
      </a:lvl3pPr>
      <a:lvl4pPr indent="482186" algn="ctr" defTabSz="410751">
        <a:defRPr sz="5906">
          <a:latin typeface="Helvetica Neue Light"/>
          <a:ea typeface="Helvetica Neue Light"/>
          <a:cs typeface="Helvetica Neue Light"/>
          <a:sym typeface="Helvetica Neue Light"/>
        </a:defRPr>
      </a:lvl4pPr>
      <a:lvl5pPr indent="642915" algn="ctr" defTabSz="410751">
        <a:defRPr sz="5906">
          <a:latin typeface="Helvetica Neue Light"/>
          <a:ea typeface="Helvetica Neue Light"/>
          <a:cs typeface="Helvetica Neue Light"/>
          <a:sym typeface="Helvetica Neue Light"/>
        </a:defRPr>
      </a:lvl5pPr>
      <a:lvl6pPr indent="803643" algn="ctr" defTabSz="410751">
        <a:defRPr sz="5906">
          <a:latin typeface="Helvetica Neue Light"/>
          <a:ea typeface="Helvetica Neue Light"/>
          <a:cs typeface="Helvetica Neue Light"/>
          <a:sym typeface="Helvetica Neue Light"/>
        </a:defRPr>
      </a:lvl6pPr>
      <a:lvl7pPr indent="964372" algn="ctr" defTabSz="410751">
        <a:defRPr sz="5906">
          <a:latin typeface="Helvetica Neue Light"/>
          <a:ea typeface="Helvetica Neue Light"/>
          <a:cs typeface="Helvetica Neue Light"/>
          <a:sym typeface="Helvetica Neue Light"/>
        </a:defRPr>
      </a:lvl7pPr>
      <a:lvl8pPr indent="1125101" algn="ctr" defTabSz="410751">
        <a:defRPr sz="5906">
          <a:latin typeface="Helvetica Neue Light"/>
          <a:ea typeface="Helvetica Neue Light"/>
          <a:cs typeface="Helvetica Neue Light"/>
          <a:sym typeface="Helvetica Neue Light"/>
        </a:defRPr>
      </a:lvl8pPr>
      <a:lvl9pPr indent="1285829" algn="ctr" defTabSz="410751">
        <a:defRPr sz="5906">
          <a:latin typeface="Helvetica Neue Light"/>
          <a:ea typeface="Helvetica Neue Light"/>
          <a:cs typeface="Helvetica Neue Light"/>
          <a:sym typeface="Helvetica Neue Light"/>
        </a:defRPr>
      </a:lvl9pPr>
    </p:titleStyle>
    <p:bodyStyle>
      <a:lvl1pPr marL="567653" indent="-344418" defTabSz="410751">
        <a:spcBef>
          <a:spcPts val="1687"/>
        </a:spcBef>
        <a:buSzPct val="100000"/>
        <a:buChar char="‣"/>
        <a:defRPr sz="2531">
          <a:latin typeface="Helvetica Neue Light"/>
          <a:ea typeface="Helvetica Neue Light"/>
          <a:cs typeface="Helvetica Neue Light"/>
          <a:sym typeface="Helvetica Neue Light"/>
        </a:defRPr>
      </a:lvl1pPr>
      <a:lvl2pPr marL="214305" indent="-214305" defTabSz="410751">
        <a:spcBef>
          <a:spcPts val="1687"/>
        </a:spcBef>
        <a:buSzPct val="100000"/>
        <a:buChar char="‣"/>
        <a:defRPr sz="2531">
          <a:latin typeface="Helvetica Neue Light"/>
          <a:ea typeface="Helvetica Neue Light"/>
          <a:cs typeface="Helvetica Neue Light"/>
          <a:sym typeface="Helvetica Neue Light"/>
        </a:defRPr>
      </a:lvl2pPr>
      <a:lvl3pPr marL="1192709" indent="-344418" defTabSz="410751">
        <a:spcBef>
          <a:spcPts val="1687"/>
        </a:spcBef>
        <a:buSzPct val="171000"/>
        <a:buChar char="•"/>
        <a:defRPr sz="2531">
          <a:latin typeface="Helvetica Neue Light"/>
          <a:ea typeface="Helvetica Neue Light"/>
          <a:cs typeface="Helvetica Neue Light"/>
          <a:sym typeface="Helvetica Neue Light"/>
        </a:defRPr>
      </a:lvl3pPr>
      <a:lvl4pPr marL="1505237" indent="-344418" defTabSz="410751">
        <a:spcBef>
          <a:spcPts val="1687"/>
        </a:spcBef>
        <a:buSzPct val="171000"/>
        <a:buChar char="•"/>
        <a:defRPr sz="2531">
          <a:latin typeface="Helvetica Neue Light"/>
          <a:ea typeface="Helvetica Neue Light"/>
          <a:cs typeface="Helvetica Neue Light"/>
          <a:sym typeface="Helvetica Neue Light"/>
        </a:defRPr>
      </a:lvl4pPr>
      <a:lvl5pPr marL="1817765" indent="-344418" defTabSz="410751">
        <a:spcBef>
          <a:spcPts val="1687"/>
        </a:spcBef>
        <a:buSzPct val="171000"/>
        <a:buChar char="•"/>
        <a:defRPr sz="2531">
          <a:latin typeface="Helvetica Neue Light"/>
          <a:ea typeface="Helvetica Neue Light"/>
          <a:cs typeface="Helvetica Neue Light"/>
          <a:sym typeface="Helvetica Neue Light"/>
        </a:defRPr>
      </a:lvl5pPr>
      <a:lvl6pPr marL="2067787" indent="-344418" defTabSz="410751">
        <a:spcBef>
          <a:spcPts val="1687"/>
        </a:spcBef>
        <a:buSzPct val="171000"/>
        <a:buChar char="•"/>
        <a:defRPr sz="2531">
          <a:latin typeface="Helvetica Neue Light"/>
          <a:ea typeface="Helvetica Neue Light"/>
          <a:cs typeface="Helvetica Neue Light"/>
          <a:sym typeface="Helvetica Neue Light"/>
        </a:defRPr>
      </a:lvl6pPr>
      <a:lvl7pPr marL="2317809" indent="-344418" defTabSz="410751">
        <a:spcBef>
          <a:spcPts val="1687"/>
        </a:spcBef>
        <a:buSzPct val="171000"/>
        <a:buChar char="•"/>
        <a:defRPr sz="2531">
          <a:latin typeface="Helvetica Neue Light"/>
          <a:ea typeface="Helvetica Neue Light"/>
          <a:cs typeface="Helvetica Neue Light"/>
          <a:sym typeface="Helvetica Neue Light"/>
        </a:defRPr>
      </a:lvl7pPr>
      <a:lvl8pPr marL="2567831" indent="-344418" defTabSz="410751">
        <a:spcBef>
          <a:spcPts val="1687"/>
        </a:spcBef>
        <a:buSzPct val="171000"/>
        <a:buChar char="•"/>
        <a:defRPr sz="2531">
          <a:latin typeface="Helvetica Neue Light"/>
          <a:ea typeface="Helvetica Neue Light"/>
          <a:cs typeface="Helvetica Neue Light"/>
          <a:sym typeface="Helvetica Neue Light"/>
        </a:defRPr>
      </a:lvl8pPr>
      <a:lvl9pPr marL="2817853" indent="-344418" defTabSz="410751">
        <a:spcBef>
          <a:spcPts val="1687"/>
        </a:spcBef>
        <a:buSzPct val="171000"/>
        <a:buChar char="•"/>
        <a:defRPr sz="2531">
          <a:latin typeface="Helvetica Neue Light"/>
          <a:ea typeface="Helvetica Neue Light"/>
          <a:cs typeface="Helvetica Neue Light"/>
          <a:sym typeface="Helvetica Neue Light"/>
        </a:defRPr>
      </a:lvl9pPr>
    </p:bodyStyle>
    <p:otherStyle>
      <a:lvl1pPr algn="ctr" defTabSz="410751">
        <a:defRPr>
          <a:solidFill>
            <a:schemeClr val="tx1"/>
          </a:solidFill>
          <a:latin typeface="+mn-lt"/>
          <a:ea typeface="+mn-ea"/>
          <a:cs typeface="+mn-cs"/>
          <a:sym typeface="Gill Sans"/>
        </a:defRPr>
      </a:lvl1pPr>
      <a:lvl2pPr indent="160729" algn="ctr" defTabSz="410751">
        <a:defRPr>
          <a:solidFill>
            <a:schemeClr val="tx1"/>
          </a:solidFill>
          <a:latin typeface="+mn-lt"/>
          <a:ea typeface="+mn-ea"/>
          <a:cs typeface="+mn-cs"/>
          <a:sym typeface="Gill Sans"/>
        </a:defRPr>
      </a:lvl2pPr>
      <a:lvl3pPr indent="321457" algn="ctr" defTabSz="410751">
        <a:defRPr>
          <a:solidFill>
            <a:schemeClr val="tx1"/>
          </a:solidFill>
          <a:latin typeface="+mn-lt"/>
          <a:ea typeface="+mn-ea"/>
          <a:cs typeface="+mn-cs"/>
          <a:sym typeface="Gill Sans"/>
        </a:defRPr>
      </a:lvl3pPr>
      <a:lvl4pPr indent="482186" algn="ctr" defTabSz="410751">
        <a:defRPr>
          <a:solidFill>
            <a:schemeClr val="tx1"/>
          </a:solidFill>
          <a:latin typeface="+mn-lt"/>
          <a:ea typeface="+mn-ea"/>
          <a:cs typeface="+mn-cs"/>
          <a:sym typeface="Gill Sans"/>
        </a:defRPr>
      </a:lvl4pPr>
      <a:lvl5pPr indent="642915" algn="ctr" defTabSz="410751">
        <a:defRPr>
          <a:solidFill>
            <a:schemeClr val="tx1"/>
          </a:solidFill>
          <a:latin typeface="+mn-lt"/>
          <a:ea typeface="+mn-ea"/>
          <a:cs typeface="+mn-cs"/>
          <a:sym typeface="Gill Sans"/>
        </a:defRPr>
      </a:lvl5pPr>
      <a:lvl6pPr indent="803643" algn="ctr" defTabSz="410751">
        <a:defRPr>
          <a:solidFill>
            <a:schemeClr val="tx1"/>
          </a:solidFill>
          <a:latin typeface="+mn-lt"/>
          <a:ea typeface="+mn-ea"/>
          <a:cs typeface="+mn-cs"/>
          <a:sym typeface="Gill Sans"/>
        </a:defRPr>
      </a:lvl6pPr>
      <a:lvl7pPr indent="964372" algn="ctr" defTabSz="410751">
        <a:defRPr>
          <a:solidFill>
            <a:schemeClr val="tx1"/>
          </a:solidFill>
          <a:latin typeface="+mn-lt"/>
          <a:ea typeface="+mn-ea"/>
          <a:cs typeface="+mn-cs"/>
          <a:sym typeface="Gill Sans"/>
        </a:defRPr>
      </a:lvl7pPr>
      <a:lvl8pPr indent="1125101" algn="ctr" defTabSz="410751">
        <a:defRPr>
          <a:solidFill>
            <a:schemeClr val="tx1"/>
          </a:solidFill>
          <a:latin typeface="+mn-lt"/>
          <a:ea typeface="+mn-ea"/>
          <a:cs typeface="+mn-cs"/>
          <a:sym typeface="Gill Sans"/>
        </a:defRPr>
      </a:lvl8pPr>
      <a:lvl9pPr indent="1285829" algn="ctr" defTabSz="410751">
        <a:defRPr>
          <a:solidFill>
            <a:schemeClr val="tx1"/>
          </a:solidFill>
          <a:latin typeface="+mn-lt"/>
          <a:ea typeface="+mn-ea"/>
          <a:cs typeface="+mn-cs"/>
          <a:sym typeface="Gill San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1190625" y="178594"/>
            <a:ext cx="9810750" cy="17145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p>
            <a:pPr lvl="0">
              <a:defRPr sz="1800"/>
            </a:pPr>
            <a:r>
              <a:rPr sz="5906"/>
              <a:t>Title Text</a:t>
            </a:r>
          </a:p>
        </p:txBody>
      </p:sp>
      <p:sp>
        <p:nvSpPr>
          <p:cNvPr id="3" name="Shape 3"/>
          <p:cNvSpPr>
            <a:spLocks noGrp="1"/>
          </p:cNvSpPr>
          <p:nvPr>
            <p:ph type="body" idx="1"/>
          </p:nvPr>
        </p:nvSpPr>
        <p:spPr>
          <a:xfrm>
            <a:off x="1190625" y="1946672"/>
            <a:ext cx="9810750" cy="401835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p>
            <a:pPr lvl="0">
              <a:defRPr sz="1800"/>
            </a:pPr>
            <a:r>
              <a:rPr sz="2531"/>
              <a:t>Body Level One</a:t>
            </a:r>
          </a:p>
          <a:p>
            <a:pPr lvl="1">
              <a:defRPr sz="1800"/>
            </a:pPr>
            <a:r>
              <a:rPr sz="2531"/>
              <a:t>Body Level Two</a:t>
            </a:r>
          </a:p>
          <a:p>
            <a:pPr lvl="2">
              <a:defRPr sz="1800"/>
            </a:pPr>
            <a:r>
              <a:rPr sz="2531"/>
              <a:t>Body Level Three</a:t>
            </a:r>
          </a:p>
          <a:p>
            <a:pPr lvl="3">
              <a:defRPr sz="1800"/>
            </a:pPr>
            <a:r>
              <a:rPr sz="2531"/>
              <a:t>Body Level Four</a:t>
            </a:r>
          </a:p>
          <a:p>
            <a:pPr lvl="4">
              <a:defRPr sz="1800"/>
            </a:pPr>
            <a:r>
              <a:rPr sz="2531"/>
              <a:t>Body Level Five</a:t>
            </a:r>
          </a:p>
        </p:txBody>
      </p:sp>
    </p:spTree>
    <p:extLst>
      <p:ext uri="{BB962C8B-B14F-4D97-AF65-F5344CB8AC3E}">
        <p14:creationId xmlns:p14="http://schemas.microsoft.com/office/powerpoint/2010/main" val="1943298592"/>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736" r:id="rId18"/>
    <p:sldLayoutId id="2147483737" r:id="rId19"/>
    <p:sldLayoutId id="2147483738" r:id="rId20"/>
    <p:sldLayoutId id="2147483739" r:id="rId21"/>
    <p:sldLayoutId id="2147483740" r:id="rId22"/>
    <p:sldLayoutId id="2147483741" r:id="rId23"/>
    <p:sldLayoutId id="2147483742" r:id="rId24"/>
    <p:sldLayoutId id="2147483743" r:id="rId25"/>
    <p:sldLayoutId id="2147483744" r:id="rId26"/>
    <p:sldLayoutId id="2147483745" r:id="rId27"/>
    <p:sldLayoutId id="2147483746" r:id="rId28"/>
  </p:sldLayoutIdLst>
  <p:transition spd="med"/>
  <p:hf hdr="0"/>
  <p:txStyles>
    <p:titleStyle>
      <a:lvl1pPr algn="ctr" defTabSz="410751">
        <a:defRPr sz="5906">
          <a:latin typeface="Helvetica Neue Light"/>
          <a:ea typeface="Helvetica Neue Light"/>
          <a:cs typeface="Helvetica Neue Light"/>
          <a:sym typeface="Helvetica Neue Light"/>
        </a:defRPr>
      </a:lvl1pPr>
      <a:lvl2pPr indent="160729" algn="ctr" defTabSz="410751">
        <a:defRPr sz="5906">
          <a:latin typeface="Helvetica Neue Light"/>
          <a:ea typeface="Helvetica Neue Light"/>
          <a:cs typeface="Helvetica Neue Light"/>
          <a:sym typeface="Helvetica Neue Light"/>
        </a:defRPr>
      </a:lvl2pPr>
      <a:lvl3pPr indent="321457" algn="ctr" defTabSz="410751">
        <a:defRPr sz="5906">
          <a:latin typeface="Helvetica Neue Light"/>
          <a:ea typeface="Helvetica Neue Light"/>
          <a:cs typeface="Helvetica Neue Light"/>
          <a:sym typeface="Helvetica Neue Light"/>
        </a:defRPr>
      </a:lvl3pPr>
      <a:lvl4pPr indent="482186" algn="ctr" defTabSz="410751">
        <a:defRPr sz="5906">
          <a:latin typeface="Helvetica Neue Light"/>
          <a:ea typeface="Helvetica Neue Light"/>
          <a:cs typeface="Helvetica Neue Light"/>
          <a:sym typeface="Helvetica Neue Light"/>
        </a:defRPr>
      </a:lvl4pPr>
      <a:lvl5pPr indent="642915" algn="ctr" defTabSz="410751">
        <a:defRPr sz="5906">
          <a:latin typeface="Helvetica Neue Light"/>
          <a:ea typeface="Helvetica Neue Light"/>
          <a:cs typeface="Helvetica Neue Light"/>
          <a:sym typeface="Helvetica Neue Light"/>
        </a:defRPr>
      </a:lvl5pPr>
      <a:lvl6pPr indent="803643" algn="ctr" defTabSz="410751">
        <a:defRPr sz="5906">
          <a:latin typeface="Helvetica Neue Light"/>
          <a:ea typeface="Helvetica Neue Light"/>
          <a:cs typeface="Helvetica Neue Light"/>
          <a:sym typeface="Helvetica Neue Light"/>
        </a:defRPr>
      </a:lvl6pPr>
      <a:lvl7pPr indent="964372" algn="ctr" defTabSz="410751">
        <a:defRPr sz="5906">
          <a:latin typeface="Helvetica Neue Light"/>
          <a:ea typeface="Helvetica Neue Light"/>
          <a:cs typeface="Helvetica Neue Light"/>
          <a:sym typeface="Helvetica Neue Light"/>
        </a:defRPr>
      </a:lvl7pPr>
      <a:lvl8pPr indent="1125101" algn="ctr" defTabSz="410751">
        <a:defRPr sz="5906">
          <a:latin typeface="Helvetica Neue Light"/>
          <a:ea typeface="Helvetica Neue Light"/>
          <a:cs typeface="Helvetica Neue Light"/>
          <a:sym typeface="Helvetica Neue Light"/>
        </a:defRPr>
      </a:lvl8pPr>
      <a:lvl9pPr indent="1285829" algn="ctr" defTabSz="410751">
        <a:defRPr sz="5906">
          <a:latin typeface="Helvetica Neue Light"/>
          <a:ea typeface="Helvetica Neue Light"/>
          <a:cs typeface="Helvetica Neue Light"/>
          <a:sym typeface="Helvetica Neue Light"/>
        </a:defRPr>
      </a:lvl9pPr>
    </p:titleStyle>
    <p:bodyStyle>
      <a:lvl1pPr marL="567653" indent="-344418" defTabSz="410751">
        <a:spcBef>
          <a:spcPts val="1687"/>
        </a:spcBef>
        <a:buSzPct val="100000"/>
        <a:buChar char="‣"/>
        <a:defRPr sz="2531">
          <a:latin typeface="Helvetica Neue Light"/>
          <a:ea typeface="Helvetica Neue Light"/>
          <a:cs typeface="Helvetica Neue Light"/>
          <a:sym typeface="Helvetica Neue Light"/>
        </a:defRPr>
      </a:lvl1pPr>
      <a:lvl2pPr marL="214305" indent="-214305" defTabSz="410751">
        <a:spcBef>
          <a:spcPts val="1687"/>
        </a:spcBef>
        <a:buSzPct val="100000"/>
        <a:buChar char="‣"/>
        <a:defRPr sz="2531">
          <a:latin typeface="Helvetica Neue Light"/>
          <a:ea typeface="Helvetica Neue Light"/>
          <a:cs typeface="Helvetica Neue Light"/>
          <a:sym typeface="Helvetica Neue Light"/>
        </a:defRPr>
      </a:lvl2pPr>
      <a:lvl3pPr marL="1192709" indent="-344418" defTabSz="410751">
        <a:spcBef>
          <a:spcPts val="1687"/>
        </a:spcBef>
        <a:buSzPct val="171000"/>
        <a:buChar char="•"/>
        <a:defRPr sz="2531">
          <a:latin typeface="Helvetica Neue Light"/>
          <a:ea typeface="Helvetica Neue Light"/>
          <a:cs typeface="Helvetica Neue Light"/>
          <a:sym typeface="Helvetica Neue Light"/>
        </a:defRPr>
      </a:lvl3pPr>
      <a:lvl4pPr marL="1505237" indent="-344418" defTabSz="410751">
        <a:spcBef>
          <a:spcPts val="1687"/>
        </a:spcBef>
        <a:buSzPct val="171000"/>
        <a:buChar char="•"/>
        <a:defRPr sz="2531">
          <a:latin typeface="Helvetica Neue Light"/>
          <a:ea typeface="Helvetica Neue Light"/>
          <a:cs typeface="Helvetica Neue Light"/>
          <a:sym typeface="Helvetica Neue Light"/>
        </a:defRPr>
      </a:lvl4pPr>
      <a:lvl5pPr marL="1817765" indent="-344418" defTabSz="410751">
        <a:spcBef>
          <a:spcPts val="1687"/>
        </a:spcBef>
        <a:buSzPct val="171000"/>
        <a:buChar char="•"/>
        <a:defRPr sz="2531">
          <a:latin typeface="Helvetica Neue Light"/>
          <a:ea typeface="Helvetica Neue Light"/>
          <a:cs typeface="Helvetica Neue Light"/>
          <a:sym typeface="Helvetica Neue Light"/>
        </a:defRPr>
      </a:lvl5pPr>
      <a:lvl6pPr marL="2067787" indent="-344418" defTabSz="410751">
        <a:spcBef>
          <a:spcPts val="1687"/>
        </a:spcBef>
        <a:buSzPct val="171000"/>
        <a:buChar char="•"/>
        <a:defRPr sz="2531">
          <a:latin typeface="Helvetica Neue Light"/>
          <a:ea typeface="Helvetica Neue Light"/>
          <a:cs typeface="Helvetica Neue Light"/>
          <a:sym typeface="Helvetica Neue Light"/>
        </a:defRPr>
      </a:lvl6pPr>
      <a:lvl7pPr marL="2317809" indent="-344418" defTabSz="410751">
        <a:spcBef>
          <a:spcPts val="1687"/>
        </a:spcBef>
        <a:buSzPct val="171000"/>
        <a:buChar char="•"/>
        <a:defRPr sz="2531">
          <a:latin typeface="Helvetica Neue Light"/>
          <a:ea typeface="Helvetica Neue Light"/>
          <a:cs typeface="Helvetica Neue Light"/>
          <a:sym typeface="Helvetica Neue Light"/>
        </a:defRPr>
      </a:lvl7pPr>
      <a:lvl8pPr marL="2567831" indent="-344418" defTabSz="410751">
        <a:spcBef>
          <a:spcPts val="1687"/>
        </a:spcBef>
        <a:buSzPct val="171000"/>
        <a:buChar char="•"/>
        <a:defRPr sz="2531">
          <a:latin typeface="Helvetica Neue Light"/>
          <a:ea typeface="Helvetica Neue Light"/>
          <a:cs typeface="Helvetica Neue Light"/>
          <a:sym typeface="Helvetica Neue Light"/>
        </a:defRPr>
      </a:lvl8pPr>
      <a:lvl9pPr marL="2817853" indent="-344418" defTabSz="410751">
        <a:spcBef>
          <a:spcPts val="1687"/>
        </a:spcBef>
        <a:buSzPct val="171000"/>
        <a:buChar char="•"/>
        <a:defRPr sz="2531">
          <a:latin typeface="Helvetica Neue Light"/>
          <a:ea typeface="Helvetica Neue Light"/>
          <a:cs typeface="Helvetica Neue Light"/>
          <a:sym typeface="Helvetica Neue Light"/>
        </a:defRPr>
      </a:lvl9pPr>
    </p:bodyStyle>
    <p:otherStyle>
      <a:lvl1pPr algn="ctr" defTabSz="410751">
        <a:defRPr>
          <a:solidFill>
            <a:schemeClr val="tx1"/>
          </a:solidFill>
          <a:latin typeface="+mn-lt"/>
          <a:ea typeface="+mn-ea"/>
          <a:cs typeface="+mn-cs"/>
          <a:sym typeface="Gill Sans"/>
        </a:defRPr>
      </a:lvl1pPr>
      <a:lvl2pPr indent="160729" algn="ctr" defTabSz="410751">
        <a:defRPr>
          <a:solidFill>
            <a:schemeClr val="tx1"/>
          </a:solidFill>
          <a:latin typeface="+mn-lt"/>
          <a:ea typeface="+mn-ea"/>
          <a:cs typeface="+mn-cs"/>
          <a:sym typeface="Gill Sans"/>
        </a:defRPr>
      </a:lvl2pPr>
      <a:lvl3pPr indent="321457" algn="ctr" defTabSz="410751">
        <a:defRPr>
          <a:solidFill>
            <a:schemeClr val="tx1"/>
          </a:solidFill>
          <a:latin typeface="+mn-lt"/>
          <a:ea typeface="+mn-ea"/>
          <a:cs typeface="+mn-cs"/>
          <a:sym typeface="Gill Sans"/>
        </a:defRPr>
      </a:lvl3pPr>
      <a:lvl4pPr indent="482186" algn="ctr" defTabSz="410751">
        <a:defRPr>
          <a:solidFill>
            <a:schemeClr val="tx1"/>
          </a:solidFill>
          <a:latin typeface="+mn-lt"/>
          <a:ea typeface="+mn-ea"/>
          <a:cs typeface="+mn-cs"/>
          <a:sym typeface="Gill Sans"/>
        </a:defRPr>
      </a:lvl4pPr>
      <a:lvl5pPr indent="642915" algn="ctr" defTabSz="410751">
        <a:defRPr>
          <a:solidFill>
            <a:schemeClr val="tx1"/>
          </a:solidFill>
          <a:latin typeface="+mn-lt"/>
          <a:ea typeface="+mn-ea"/>
          <a:cs typeface="+mn-cs"/>
          <a:sym typeface="Gill Sans"/>
        </a:defRPr>
      </a:lvl5pPr>
      <a:lvl6pPr indent="803643" algn="ctr" defTabSz="410751">
        <a:defRPr>
          <a:solidFill>
            <a:schemeClr val="tx1"/>
          </a:solidFill>
          <a:latin typeface="+mn-lt"/>
          <a:ea typeface="+mn-ea"/>
          <a:cs typeface="+mn-cs"/>
          <a:sym typeface="Gill Sans"/>
        </a:defRPr>
      </a:lvl6pPr>
      <a:lvl7pPr indent="964372" algn="ctr" defTabSz="410751">
        <a:defRPr>
          <a:solidFill>
            <a:schemeClr val="tx1"/>
          </a:solidFill>
          <a:latin typeface="+mn-lt"/>
          <a:ea typeface="+mn-ea"/>
          <a:cs typeface="+mn-cs"/>
          <a:sym typeface="Gill Sans"/>
        </a:defRPr>
      </a:lvl7pPr>
      <a:lvl8pPr indent="1125101" algn="ctr" defTabSz="410751">
        <a:defRPr>
          <a:solidFill>
            <a:schemeClr val="tx1"/>
          </a:solidFill>
          <a:latin typeface="+mn-lt"/>
          <a:ea typeface="+mn-ea"/>
          <a:cs typeface="+mn-cs"/>
          <a:sym typeface="Gill Sans"/>
        </a:defRPr>
      </a:lvl8pPr>
      <a:lvl9pPr indent="1285829" algn="ctr" defTabSz="410751">
        <a:defRPr>
          <a:solidFill>
            <a:schemeClr val="tx1"/>
          </a:solidFill>
          <a:latin typeface="+mn-lt"/>
          <a:ea typeface="+mn-ea"/>
          <a:cs typeface="+mn-cs"/>
          <a:sym typeface="Gill San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0.jp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gi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arxiv.org/abs/1412.5106"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1.xml"/><Relationship Id="rId5" Type="http://schemas.openxmlformats.org/officeDocument/2006/relationships/image" Target="../media/image54.png"/><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92.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5.w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5419618"/>
          </a:xfrm>
          <a:prstGeom prst="rect">
            <a:avLst/>
          </a:prstGeom>
        </p:spPr>
      </p:pic>
      <p:sp>
        <p:nvSpPr>
          <p:cNvPr id="11" name="Oval 10"/>
          <p:cNvSpPr/>
          <p:nvPr/>
        </p:nvSpPr>
        <p:spPr>
          <a:xfrm>
            <a:off x="10211935" y="4505079"/>
            <a:ext cx="1828800" cy="18288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0" y="0"/>
            <a:ext cx="5476775" cy="1438382"/>
          </a:xfrm>
        </p:spPr>
        <p:txBody>
          <a:bodyPr anchor="ctr"/>
          <a:lstStyle/>
          <a:p>
            <a:pPr algn="l"/>
            <a:r>
              <a:rPr lang="en-US" dirty="0" smtClean="0">
                <a:solidFill>
                  <a:schemeClr val="bg1"/>
                </a:solidFill>
                <a:latin typeface="Arial" panose="020B0604020202020204" pitchFamily="34" charset="0"/>
                <a:cs typeface="Arial" panose="020B0604020202020204" pitchFamily="34" charset="0"/>
              </a:rPr>
              <a:t>IceCube Gen2</a:t>
            </a:r>
            <a:endParaRPr lang="en-US" dirty="0">
              <a:solidFill>
                <a:schemeClr val="bg1"/>
              </a:solidFill>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1469457" y="5419618"/>
            <a:ext cx="7122695" cy="1438382"/>
          </a:xfrm>
        </p:spPr>
        <p:txBody>
          <a:bodyPr anchor="ctr">
            <a:normAutofit/>
          </a:bodyPr>
          <a:lstStyle/>
          <a:p>
            <a:pPr algn="l"/>
            <a:r>
              <a:rPr lang="en-US" sz="2000" dirty="0" smtClean="0">
                <a:solidFill>
                  <a:schemeClr val="bg1"/>
                </a:solidFill>
                <a:latin typeface="Arial" panose="020B0604020202020204" pitchFamily="34" charset="0"/>
                <a:cs typeface="Arial" panose="020B0604020202020204" pitchFamily="34" charset="0"/>
              </a:rPr>
              <a:t>Kael HANSON</a:t>
            </a:r>
            <a:br>
              <a:rPr lang="en-US" sz="2000" dirty="0" smtClean="0">
                <a:solidFill>
                  <a:schemeClr val="bg1"/>
                </a:solidFill>
                <a:latin typeface="Arial" panose="020B0604020202020204" pitchFamily="34" charset="0"/>
                <a:cs typeface="Arial" panose="020B0604020202020204" pitchFamily="34" charset="0"/>
              </a:rPr>
            </a:br>
            <a:r>
              <a:rPr lang="en-US" sz="1800" dirty="0" smtClean="0">
                <a:solidFill>
                  <a:schemeClr val="bg1"/>
                </a:solidFill>
                <a:latin typeface="Arial" panose="020B0604020202020204" pitchFamily="34" charset="0"/>
                <a:cs typeface="Arial" panose="020B0604020202020204" pitchFamily="34" charset="0"/>
              </a:rPr>
              <a:t>Wisconsin IceCube Particle Astrophysics Center (WIPAC) &amp;</a:t>
            </a:r>
            <a:br>
              <a:rPr lang="en-US" sz="1800" dirty="0" smtClean="0">
                <a:solidFill>
                  <a:schemeClr val="bg1"/>
                </a:solidFill>
                <a:latin typeface="Arial" panose="020B0604020202020204" pitchFamily="34" charset="0"/>
                <a:cs typeface="Arial" panose="020B0604020202020204" pitchFamily="34" charset="0"/>
              </a:rPr>
            </a:br>
            <a:r>
              <a:rPr lang="en-US" sz="1800" dirty="0" smtClean="0">
                <a:solidFill>
                  <a:schemeClr val="bg1"/>
                </a:solidFill>
                <a:latin typeface="Arial" panose="020B0604020202020204" pitchFamily="34" charset="0"/>
                <a:cs typeface="Arial" panose="020B0604020202020204" pitchFamily="34" charset="0"/>
              </a:rPr>
              <a:t>Department of Physics at The University of Wisconsin – Madison </a:t>
            </a:r>
          </a:p>
          <a:p>
            <a:pPr algn="l"/>
            <a:r>
              <a:rPr lang="en-US" sz="1600" dirty="0" smtClean="0">
                <a:solidFill>
                  <a:schemeClr val="bg1"/>
                </a:solidFill>
                <a:latin typeface="Arial" panose="020B0604020202020204" pitchFamily="34" charset="0"/>
                <a:cs typeface="Arial" panose="020B0604020202020204" pitchFamily="34" charset="0"/>
              </a:rPr>
              <a:t>VHEPA Workshop University of Hawaii at </a:t>
            </a:r>
            <a:r>
              <a:rPr lang="en-US" sz="1600" dirty="0" err="1" smtClean="0">
                <a:solidFill>
                  <a:schemeClr val="bg1"/>
                </a:solidFill>
                <a:latin typeface="Arial" panose="020B0604020202020204" pitchFamily="34" charset="0"/>
                <a:cs typeface="Arial" panose="020B0604020202020204" pitchFamily="34" charset="0"/>
              </a:rPr>
              <a:t>Manoa</a:t>
            </a:r>
            <a:r>
              <a:rPr lang="en-US" sz="1600" dirty="0" smtClean="0">
                <a:solidFill>
                  <a:schemeClr val="bg1"/>
                </a:solidFill>
                <a:latin typeface="Arial" panose="020B0604020202020204" pitchFamily="34" charset="0"/>
                <a:cs typeface="Arial" panose="020B0604020202020204" pitchFamily="34" charset="0"/>
              </a:rPr>
              <a:t> – Honolulu, Hawaii</a:t>
            </a:r>
            <a:endParaRPr lang="en-US" sz="1800" dirty="0">
              <a:solidFill>
                <a:schemeClr val="bg1"/>
              </a:solidFill>
              <a:latin typeface="Arial" panose="020B0604020202020204" pitchFamily="34" charset="0"/>
              <a:cs typeface="Arial" panose="020B0604020202020204" pitchFamily="34" charset="0"/>
            </a:endParaRPr>
          </a:p>
        </p:txBody>
      </p:sp>
      <p:sp>
        <p:nvSpPr>
          <p:cNvPr id="5" name="AutoShape 2" descr="Image result for vlvnt 2015"/>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Rectangle 7"/>
          <p:cNvSpPr/>
          <p:nvPr/>
        </p:nvSpPr>
        <p:spPr>
          <a:xfrm>
            <a:off x="0" y="1449951"/>
            <a:ext cx="5476775" cy="286232"/>
          </a:xfrm>
          <a:prstGeom prst="rect">
            <a:avLst/>
          </a:prstGeom>
        </p:spPr>
        <p:txBody>
          <a:bodyPr wrap="square">
            <a:spAutoFit/>
          </a:bodyPr>
          <a:lstStyle/>
          <a:p>
            <a:pPr lvl="0">
              <a:lnSpc>
                <a:spcPct val="90000"/>
              </a:lnSpc>
              <a:spcBef>
                <a:spcPts val="1000"/>
              </a:spcBef>
            </a:pPr>
            <a:r>
              <a:rPr lang="en-US" sz="1400" i="1" dirty="0">
                <a:solidFill>
                  <a:prstClr val="white"/>
                </a:solidFill>
                <a:latin typeface="Arial" panose="020B0604020202020204" pitchFamily="34" charset="0"/>
                <a:cs typeface="Arial" panose="020B0604020202020204" pitchFamily="34" charset="0"/>
              </a:rPr>
              <a:t>Towards a New Generation of Neutrino </a:t>
            </a:r>
            <a:r>
              <a:rPr lang="en-US" sz="1400" i="1" dirty="0" smtClean="0">
                <a:solidFill>
                  <a:prstClr val="white"/>
                </a:solidFill>
                <a:latin typeface="Arial" panose="020B0604020202020204" pitchFamily="34" charset="0"/>
                <a:cs typeface="Arial" panose="020B0604020202020204" pitchFamily="34" charset="0"/>
              </a:rPr>
              <a:t>Detectors</a:t>
            </a:r>
          </a:p>
        </p:txBody>
      </p:sp>
      <p:sp>
        <p:nvSpPr>
          <p:cNvPr id="12" name="TextBox 11"/>
          <p:cNvSpPr txBox="1"/>
          <p:nvPr/>
        </p:nvSpPr>
        <p:spPr>
          <a:xfrm>
            <a:off x="10211934" y="6207586"/>
            <a:ext cx="1828800" cy="535412"/>
          </a:xfrm>
          <a:prstGeom prst="rect">
            <a:avLst/>
          </a:prstGeom>
          <a:noFill/>
        </p:spPr>
        <p:txBody>
          <a:bodyPr wrap="none" lIns="0" tIns="0" rIns="0" bIns="0" rtlCol="0" anchor="ctr">
            <a:noAutofit/>
          </a:bodyPr>
          <a:lstStyle/>
          <a:p>
            <a:pPr algn="ctr"/>
            <a:r>
              <a:rPr lang="en-US" sz="1600" spc="200" dirty="0" smtClean="0">
                <a:solidFill>
                  <a:schemeClr val="bg1"/>
                </a:solidFill>
                <a:latin typeface="Perpetua Titling MT" panose="02020502060505020804" pitchFamily="18" charset="0"/>
              </a:rPr>
              <a:t>IceCube Gen2</a:t>
            </a:r>
          </a:p>
          <a:p>
            <a:pPr algn="ctr"/>
            <a:r>
              <a:rPr lang="en-US" sz="1050" spc="200" dirty="0" smtClean="0">
                <a:solidFill>
                  <a:schemeClr val="bg1"/>
                </a:solidFill>
                <a:latin typeface="Perpetua Titling MT" panose="02020502060505020804" pitchFamily="18" charset="0"/>
              </a:rPr>
              <a:t>Collaboration</a:t>
            </a:r>
            <a:endParaRPr lang="en-US" sz="2400" spc="200" dirty="0">
              <a:solidFill>
                <a:schemeClr val="bg1"/>
              </a:solidFill>
              <a:latin typeface="Perpetua Titling MT" panose="02020502060505020804" pitchFamily="18" charset="0"/>
            </a:endParaRPr>
          </a:p>
        </p:txBody>
      </p:sp>
      <p:pic>
        <p:nvPicPr>
          <p:cNvPr id="13" name="Picture 12"/>
          <p:cNvPicPr>
            <a:picLocks noChangeAspect="1"/>
          </p:cNvPicPr>
          <p:nvPr/>
        </p:nvPicPr>
        <p:blipFill>
          <a:blip r:embed="rId4"/>
          <a:stretch>
            <a:fillRect/>
          </a:stretch>
        </p:blipFill>
        <p:spPr>
          <a:xfrm>
            <a:off x="-1" y="6394202"/>
            <a:ext cx="1469457" cy="46379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690"/>
            <a:ext cx="12182712" cy="5421307"/>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26797" y="4608511"/>
            <a:ext cx="1599075" cy="1599075"/>
          </a:xfrm>
          <a:prstGeom prst="rect">
            <a:avLst/>
          </a:prstGeom>
        </p:spPr>
      </p:pic>
      <p:pic>
        <p:nvPicPr>
          <p:cNvPr id="1028" name="Picture 4" descr="https://umark.wisc.edu/brand/templates-and-downloads/downloads/web/uwlogo_web_sm_ctr_wht.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5279619"/>
            <a:ext cx="1469457" cy="982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7203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2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Deep-Ice High Energy Array (HEA)</a:t>
            </a:r>
            <a:endParaRPr lang="en-US" dirty="0"/>
          </a:p>
        </p:txBody>
      </p:sp>
      <p:pic>
        <p:nvPicPr>
          <p:cNvPr id="4" name="Picture 3"/>
          <p:cNvPicPr>
            <a:picLocks noChangeAspect="1"/>
          </p:cNvPicPr>
          <p:nvPr/>
        </p:nvPicPr>
        <p:blipFill>
          <a:blip r:embed="rId2"/>
          <a:stretch>
            <a:fillRect/>
          </a:stretch>
        </p:blipFill>
        <p:spPr>
          <a:xfrm>
            <a:off x="7365763" y="1157391"/>
            <a:ext cx="4450513" cy="3779121"/>
          </a:xfrm>
          <a:prstGeom prst="rect">
            <a:avLst/>
          </a:prstGeom>
        </p:spPr>
      </p:pic>
      <p:pic>
        <p:nvPicPr>
          <p:cNvPr id="6" name="Picture 5"/>
          <p:cNvPicPr>
            <a:picLocks noChangeAspect="1"/>
          </p:cNvPicPr>
          <p:nvPr/>
        </p:nvPicPr>
        <p:blipFill>
          <a:blip r:embed="rId3"/>
          <a:stretch>
            <a:fillRect/>
          </a:stretch>
        </p:blipFill>
        <p:spPr>
          <a:xfrm>
            <a:off x="3916907" y="1157392"/>
            <a:ext cx="3394260" cy="3779120"/>
          </a:xfrm>
          <a:prstGeom prst="rect">
            <a:avLst/>
          </a:prstGeom>
        </p:spPr>
      </p:pic>
      <p:sp>
        <p:nvSpPr>
          <p:cNvPr id="7" name="TextBox 6"/>
          <p:cNvSpPr txBox="1"/>
          <p:nvPr/>
        </p:nvSpPr>
        <p:spPr>
          <a:xfrm>
            <a:off x="4183039" y="4879075"/>
            <a:ext cx="7633237" cy="1477328"/>
          </a:xfrm>
          <a:prstGeom prst="rect">
            <a:avLst/>
          </a:prstGeom>
          <a:noFill/>
        </p:spPr>
        <p:txBody>
          <a:bodyPr wrap="square" rtlCol="0">
            <a:spAutoFit/>
          </a:bodyPr>
          <a:lstStyle/>
          <a:p>
            <a:r>
              <a:rPr lang="en-US" dirty="0" smtClean="0"/>
              <a:t>Studies have focused on “sunflower” design given by Fermat spiral (no lanes).  Keep-out regions at Pole limit extension to a wedge in SP Dark Sector but may be extended.  Studies done simulating baseline string spacing of 240 m from IceCube data (remove strings from analysis) indicate no loss in event reconstruction for PeV-class events.</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829038382"/>
              </p:ext>
            </p:extLst>
          </p:nvPr>
        </p:nvGraphicFramePr>
        <p:xfrm>
          <a:off x="739810" y="2014087"/>
          <a:ext cx="2841590" cy="1285240"/>
        </p:xfrm>
        <a:graphic>
          <a:graphicData uri="http://schemas.openxmlformats.org/drawingml/2006/table">
            <a:tbl>
              <a:tblPr firstRow="1" bandRow="1">
                <a:tableStyleId>{2D5ABB26-0587-4C30-8999-92F81FD0307C}</a:tableStyleId>
              </a:tblPr>
              <a:tblGrid>
                <a:gridCol w="1772879"/>
                <a:gridCol w="1068711"/>
              </a:tblGrid>
              <a:tr h="370840">
                <a:tc gridSpan="2">
                  <a:txBody>
                    <a:bodyPr/>
                    <a:lstStyle/>
                    <a:p>
                      <a:pPr algn="ctr"/>
                      <a:r>
                        <a:rPr lang="en-US" dirty="0" smtClean="0">
                          <a:solidFill>
                            <a:schemeClr val="bg1"/>
                          </a:solidFill>
                          <a:latin typeface="Arial" panose="020B0604020202020204" pitchFamily="34" charset="0"/>
                          <a:cs typeface="Arial" panose="020B0604020202020204" pitchFamily="34" charset="0"/>
                        </a:rPr>
                        <a:t>Gen2/HEA</a:t>
                      </a:r>
                      <a:r>
                        <a:rPr lang="en-US" baseline="0" dirty="0" smtClean="0">
                          <a:solidFill>
                            <a:schemeClr val="bg1"/>
                          </a:solidFill>
                          <a:latin typeface="Arial" panose="020B0604020202020204" pitchFamily="34" charset="0"/>
                          <a:cs typeface="Arial" panose="020B0604020202020204" pitchFamily="34" charset="0"/>
                        </a:rPr>
                        <a:t> </a:t>
                      </a:r>
                      <a:r>
                        <a:rPr lang="en-US" baseline="0" dirty="0" smtClean="0">
                          <a:solidFill>
                            <a:schemeClr val="bg1"/>
                          </a:solidFill>
                          <a:latin typeface="Arial" panose="020B0604020202020204" pitchFamily="34" charset="0"/>
                          <a:cs typeface="Arial" panose="020B0604020202020204" pitchFamily="34" charset="0"/>
                        </a:rPr>
                        <a:t>Parameters</a:t>
                      </a:r>
                      <a:endParaRPr lang="en-US" dirty="0">
                        <a:solidFill>
                          <a:schemeClr val="bg1"/>
                        </a:solidFill>
                        <a:latin typeface="Arial" panose="020B0604020202020204" pitchFamily="34" charset="0"/>
                        <a:cs typeface="Arial" panose="020B0604020202020204" pitchFamily="34" charset="0"/>
                      </a:endParaRPr>
                    </a:p>
                  </a:txBody>
                  <a:tcPr>
                    <a:solidFill>
                      <a:srgbClr val="C00000"/>
                    </a:solidFill>
                  </a:tcPr>
                </a:tc>
                <a:tc hMerge="1">
                  <a:txBody>
                    <a:bodyPr/>
                    <a:lstStyle/>
                    <a:p>
                      <a:endParaRPr lang="en-US" dirty="0">
                        <a:latin typeface="Arial" panose="020B0604020202020204" pitchFamily="34" charset="0"/>
                        <a:cs typeface="Arial" panose="020B0604020202020204" pitchFamily="34" charset="0"/>
                      </a:endParaRPr>
                    </a:p>
                  </a:txBody>
                  <a:tcPr/>
                </a:tc>
              </a:tr>
              <a:tr h="0">
                <a:tc>
                  <a:txBody>
                    <a:bodyPr/>
                    <a:lstStyle/>
                    <a:p>
                      <a:r>
                        <a:rPr lang="en-US" sz="1400" dirty="0" smtClean="0">
                          <a:latin typeface="Arial" panose="020B0604020202020204" pitchFamily="34" charset="0"/>
                          <a:cs typeface="Arial" panose="020B0604020202020204" pitchFamily="34" charset="0"/>
                        </a:rPr>
                        <a:t>#</a:t>
                      </a:r>
                      <a:r>
                        <a:rPr lang="en-US" sz="1400" baseline="0" dirty="0" smtClean="0">
                          <a:latin typeface="Arial" panose="020B0604020202020204" pitchFamily="34" charset="0"/>
                          <a:cs typeface="Arial" panose="020B0604020202020204" pitchFamily="34" charset="0"/>
                        </a:rPr>
                        <a:t> Strings</a:t>
                      </a:r>
                      <a:endParaRPr lang="en-US" sz="1400" dirty="0">
                        <a:latin typeface="Arial" panose="020B0604020202020204" pitchFamily="34" charset="0"/>
                        <a:cs typeface="Arial" panose="020B0604020202020204" pitchFamily="34" charset="0"/>
                      </a:endParaRPr>
                    </a:p>
                  </a:txBody>
                  <a:tcPr/>
                </a:tc>
                <a:tc>
                  <a:txBody>
                    <a:bodyPr/>
                    <a:lstStyle/>
                    <a:p>
                      <a:r>
                        <a:rPr lang="en-US" sz="1400" dirty="0" smtClean="0">
                          <a:latin typeface="Arial" panose="020B0604020202020204" pitchFamily="34" charset="0"/>
                          <a:cs typeface="Arial" panose="020B0604020202020204" pitchFamily="34" charset="0"/>
                        </a:rPr>
                        <a:t>120</a:t>
                      </a:r>
                      <a:endParaRPr lang="en-US" sz="1400" dirty="0">
                        <a:latin typeface="Arial" panose="020B0604020202020204" pitchFamily="34" charset="0"/>
                        <a:cs typeface="Arial" panose="020B0604020202020204" pitchFamily="34" charset="0"/>
                      </a:endParaRPr>
                    </a:p>
                  </a:txBody>
                  <a:tcPr/>
                </a:tc>
              </a:tr>
              <a:tr h="138427">
                <a:tc>
                  <a:txBody>
                    <a:bodyPr/>
                    <a:lstStyle/>
                    <a:p>
                      <a:r>
                        <a:rPr lang="en-US" sz="1400" dirty="0" smtClean="0">
                          <a:latin typeface="Arial" panose="020B0604020202020204" pitchFamily="34" charset="0"/>
                          <a:cs typeface="Arial" panose="020B0604020202020204" pitchFamily="34" charset="0"/>
                        </a:rPr>
                        <a:t>DOMs / String</a:t>
                      </a:r>
                      <a:endParaRPr lang="en-US" sz="1400" dirty="0">
                        <a:latin typeface="Arial" panose="020B0604020202020204" pitchFamily="34" charset="0"/>
                        <a:cs typeface="Arial" panose="020B0604020202020204" pitchFamily="34" charset="0"/>
                      </a:endParaRPr>
                    </a:p>
                  </a:txBody>
                  <a:tcPr/>
                </a:tc>
                <a:tc>
                  <a:txBody>
                    <a:bodyPr/>
                    <a:lstStyle/>
                    <a:p>
                      <a:r>
                        <a:rPr lang="en-US" sz="1400" dirty="0" smtClean="0">
                          <a:latin typeface="Arial" panose="020B0604020202020204" pitchFamily="34" charset="0"/>
                          <a:cs typeface="Arial" panose="020B0604020202020204" pitchFamily="34" charset="0"/>
                        </a:rPr>
                        <a:t>80</a:t>
                      </a:r>
                      <a:endParaRPr lang="en-US" sz="1400" dirty="0">
                        <a:latin typeface="Arial" panose="020B0604020202020204" pitchFamily="34" charset="0"/>
                        <a:cs typeface="Arial" panose="020B0604020202020204" pitchFamily="34" charset="0"/>
                      </a:endParaRPr>
                    </a:p>
                  </a:txBody>
                  <a:tcPr/>
                </a:tc>
              </a:tr>
              <a:tr h="138427">
                <a:tc>
                  <a:txBody>
                    <a:bodyPr/>
                    <a:lstStyle/>
                    <a:p>
                      <a:r>
                        <a:rPr lang="en-US" sz="1400" dirty="0" smtClean="0">
                          <a:latin typeface="Arial" panose="020B0604020202020204" pitchFamily="34" charset="0"/>
                          <a:cs typeface="Arial" panose="020B0604020202020204" pitchFamily="34" charset="0"/>
                        </a:rPr>
                        <a:t>String Length</a:t>
                      </a:r>
                      <a:endParaRPr lang="en-US" sz="1400" dirty="0">
                        <a:latin typeface="Arial" panose="020B0604020202020204" pitchFamily="34" charset="0"/>
                        <a:cs typeface="Arial" panose="020B0604020202020204" pitchFamily="34" charset="0"/>
                      </a:endParaRPr>
                    </a:p>
                  </a:txBody>
                  <a:tcPr/>
                </a:tc>
                <a:tc>
                  <a:txBody>
                    <a:bodyPr/>
                    <a:lstStyle/>
                    <a:p>
                      <a:r>
                        <a:rPr lang="en-US" sz="1400" dirty="0" smtClean="0">
                          <a:latin typeface="Arial" panose="020B0604020202020204" pitchFamily="34" charset="0"/>
                          <a:cs typeface="Arial" panose="020B0604020202020204" pitchFamily="34" charset="0"/>
                        </a:rPr>
                        <a:t>1.3 km</a:t>
                      </a:r>
                      <a:endParaRPr lang="en-US" sz="1400" dirty="0">
                        <a:latin typeface="Arial" panose="020B0604020202020204" pitchFamily="34" charset="0"/>
                        <a:cs typeface="Arial" panose="020B0604020202020204" pitchFamily="34" charset="0"/>
                      </a:endParaRPr>
                    </a:p>
                  </a:txBody>
                  <a:tcPr/>
                </a:tc>
              </a:tr>
            </a:tbl>
          </a:graphicData>
        </a:graphic>
      </p:graphicFrame>
      <p:sp>
        <p:nvSpPr>
          <p:cNvPr id="9" name="Date Placeholder 8"/>
          <p:cNvSpPr>
            <a:spLocks noGrp="1"/>
          </p:cNvSpPr>
          <p:nvPr>
            <p:ph type="dt" sz="half" idx="10"/>
          </p:nvPr>
        </p:nvSpPr>
        <p:spPr/>
        <p:txBody>
          <a:bodyPr/>
          <a:lstStyle/>
          <a:p>
            <a:r>
              <a:rPr lang="en-US" smtClean="0"/>
              <a:t>2016-01-07</a:t>
            </a:r>
            <a:endParaRPr lang="en-US"/>
          </a:p>
        </p:txBody>
      </p:sp>
      <p:sp>
        <p:nvSpPr>
          <p:cNvPr id="10" name="Footer Placeholder 9"/>
          <p:cNvSpPr>
            <a:spLocks noGrp="1"/>
          </p:cNvSpPr>
          <p:nvPr>
            <p:ph type="ftr" sz="quarter" idx="11"/>
          </p:nvPr>
        </p:nvSpPr>
        <p:spPr/>
        <p:txBody>
          <a:bodyPr/>
          <a:lstStyle/>
          <a:p>
            <a:r>
              <a:rPr lang="en-US" smtClean="0"/>
              <a:t>VHEPA 2016 - Honolulu, HI</a:t>
            </a:r>
            <a:endParaRPr lang="en-US"/>
          </a:p>
        </p:txBody>
      </p:sp>
      <p:sp>
        <p:nvSpPr>
          <p:cNvPr id="11" name="Slide Number Placeholder 10"/>
          <p:cNvSpPr>
            <a:spLocks noGrp="1"/>
          </p:cNvSpPr>
          <p:nvPr>
            <p:ph type="sldNum" sz="quarter" idx="12"/>
          </p:nvPr>
        </p:nvSpPr>
        <p:spPr/>
        <p:txBody>
          <a:bodyPr/>
          <a:lstStyle/>
          <a:p>
            <a:fld id="{A06C4592-94FC-4A24-9C11-938348FC8AD6}" type="slidenum">
              <a:rPr lang="en-US" smtClean="0"/>
              <a:t>10</a:t>
            </a:fld>
            <a:endParaRPr lang="en-US"/>
          </a:p>
        </p:txBody>
      </p:sp>
      <p:graphicFrame>
        <p:nvGraphicFramePr>
          <p:cNvPr id="12" name="Table 11"/>
          <p:cNvGraphicFramePr>
            <a:graphicFrameLocks noGrp="1"/>
          </p:cNvGraphicFramePr>
          <p:nvPr>
            <p:extLst>
              <p:ext uri="{D42A27DB-BD31-4B8C-83A1-F6EECF244321}">
                <p14:modId xmlns:p14="http://schemas.microsoft.com/office/powerpoint/2010/main" val="3161707479"/>
              </p:ext>
            </p:extLst>
          </p:nvPr>
        </p:nvGraphicFramePr>
        <p:xfrm>
          <a:off x="739810" y="3697706"/>
          <a:ext cx="2841590" cy="2194560"/>
        </p:xfrm>
        <a:graphic>
          <a:graphicData uri="http://schemas.openxmlformats.org/drawingml/2006/table">
            <a:tbl>
              <a:tblPr firstRow="1" bandRow="1">
                <a:tableStyleId>{2D5ABB26-0587-4C30-8999-92F81FD0307C}</a:tableStyleId>
              </a:tblPr>
              <a:tblGrid>
                <a:gridCol w="1772879"/>
                <a:gridCol w="1068711"/>
              </a:tblGrid>
              <a:tr h="634399">
                <a:tc gridSpan="2">
                  <a:txBody>
                    <a:bodyPr/>
                    <a:lstStyle/>
                    <a:p>
                      <a:pPr algn="ctr"/>
                      <a:r>
                        <a:rPr lang="en-US" dirty="0" smtClean="0">
                          <a:solidFill>
                            <a:schemeClr val="bg1"/>
                          </a:solidFill>
                          <a:latin typeface="Arial" panose="020B0604020202020204" pitchFamily="34" charset="0"/>
                          <a:cs typeface="Arial" panose="020B0604020202020204" pitchFamily="34" charset="0"/>
                        </a:rPr>
                        <a:t>Gen2/HEA</a:t>
                      </a:r>
                      <a:r>
                        <a:rPr lang="en-US" baseline="0" dirty="0" smtClean="0">
                          <a:solidFill>
                            <a:schemeClr val="bg1"/>
                          </a:solidFill>
                          <a:latin typeface="Arial" panose="020B0604020202020204" pitchFamily="34" charset="0"/>
                          <a:cs typeface="Arial" panose="020B0604020202020204" pitchFamily="34" charset="0"/>
                        </a:rPr>
                        <a:t> Performance Characteristics</a:t>
                      </a:r>
                      <a:endParaRPr lang="en-US" dirty="0">
                        <a:solidFill>
                          <a:schemeClr val="bg1"/>
                        </a:solidFill>
                        <a:latin typeface="Arial" panose="020B0604020202020204" pitchFamily="34" charset="0"/>
                        <a:cs typeface="Arial" panose="020B0604020202020204" pitchFamily="34" charset="0"/>
                      </a:endParaRPr>
                    </a:p>
                  </a:txBody>
                  <a:tcPr>
                    <a:solidFill>
                      <a:srgbClr val="C00000"/>
                    </a:solidFill>
                  </a:tcPr>
                </a:tc>
                <a:tc hMerge="1">
                  <a:txBody>
                    <a:bodyPr/>
                    <a:lstStyle/>
                    <a:p>
                      <a:endParaRPr lang="en-US" dirty="0">
                        <a:latin typeface="Arial" panose="020B0604020202020204" pitchFamily="34" charset="0"/>
                        <a:cs typeface="Arial" panose="020B0604020202020204" pitchFamily="34" charset="0"/>
                      </a:endParaRPr>
                    </a:p>
                  </a:txBody>
                  <a:tcPr/>
                </a:tc>
              </a:tr>
              <a:tr h="513561">
                <a:tc>
                  <a:txBody>
                    <a:bodyPr/>
                    <a:lstStyle/>
                    <a:p>
                      <a:r>
                        <a:rPr lang="en-US" sz="1400" dirty="0" smtClean="0">
                          <a:latin typeface="Arial" panose="020B0604020202020204" pitchFamily="34" charset="0"/>
                          <a:cs typeface="Arial" panose="020B0604020202020204" pitchFamily="34" charset="0"/>
                        </a:rPr>
                        <a:t>Muon log</a:t>
                      </a:r>
                      <a:r>
                        <a:rPr lang="en-US" sz="1400" baseline="-25000" dirty="0" smtClean="0">
                          <a:latin typeface="Arial" panose="020B0604020202020204" pitchFamily="34" charset="0"/>
                          <a:cs typeface="Arial" panose="020B0604020202020204" pitchFamily="34" charset="0"/>
                        </a:rPr>
                        <a:t>10 </a:t>
                      </a:r>
                      <a:r>
                        <a:rPr lang="en-US" sz="1400" dirty="0" smtClean="0">
                          <a:latin typeface="Arial" panose="020B0604020202020204" pitchFamily="34" charset="0"/>
                          <a:cs typeface="Arial" panose="020B0604020202020204" pitchFamily="34" charset="0"/>
                        </a:rPr>
                        <a:t>Energy Resolution</a:t>
                      </a:r>
                      <a:endParaRPr lang="en-US" sz="1400" dirty="0">
                        <a:latin typeface="Arial" panose="020B0604020202020204" pitchFamily="34" charset="0"/>
                        <a:cs typeface="Arial" panose="020B0604020202020204" pitchFamily="34" charset="0"/>
                      </a:endParaRPr>
                    </a:p>
                  </a:txBody>
                  <a:tcPr/>
                </a:tc>
                <a:tc>
                  <a:txBody>
                    <a:bodyPr/>
                    <a:lstStyle/>
                    <a:p>
                      <a:r>
                        <a:rPr lang="en-US" sz="1400" dirty="0" smtClean="0">
                          <a:latin typeface="Arial" panose="020B0604020202020204" pitchFamily="34" charset="0"/>
                          <a:cs typeface="Arial" panose="020B0604020202020204" pitchFamily="34" charset="0"/>
                        </a:rPr>
                        <a:t>~ 0.33</a:t>
                      </a:r>
                      <a:endParaRPr lang="en-US" sz="1400" dirty="0">
                        <a:latin typeface="Arial" panose="020B0604020202020204" pitchFamily="34" charset="0"/>
                        <a:cs typeface="Arial" panose="020B0604020202020204" pitchFamily="34" charset="0"/>
                      </a:endParaRPr>
                    </a:p>
                  </a:txBody>
                  <a:tcPr anchor="ctr"/>
                </a:tc>
              </a:tr>
              <a:tr h="146491">
                <a:tc>
                  <a:txBody>
                    <a:bodyPr/>
                    <a:lstStyle/>
                    <a:p>
                      <a:r>
                        <a:rPr lang="en-US" sz="1400" dirty="0" smtClean="0">
                          <a:latin typeface="Arial" panose="020B0604020202020204" pitchFamily="34" charset="0"/>
                          <a:cs typeface="Arial" panose="020B0604020202020204" pitchFamily="34" charset="0"/>
                        </a:rPr>
                        <a:t>Muon Angular resolution</a:t>
                      </a:r>
                      <a:endParaRPr lang="en-US" sz="1400" dirty="0">
                        <a:latin typeface="Arial" panose="020B0604020202020204" pitchFamily="34" charset="0"/>
                        <a:cs typeface="Arial" panose="020B0604020202020204" pitchFamily="34" charset="0"/>
                      </a:endParaRPr>
                    </a:p>
                  </a:txBody>
                  <a:tcPr/>
                </a:tc>
                <a:tc>
                  <a:txBody>
                    <a:bodyPr/>
                    <a:lstStyle/>
                    <a:p>
                      <a:r>
                        <a:rPr lang="en-US" sz="1400" dirty="0" smtClean="0">
                          <a:latin typeface="Arial" panose="020B0604020202020204" pitchFamily="34" charset="0"/>
                          <a:cs typeface="Arial" panose="020B0604020202020204" pitchFamily="34" charset="0"/>
                        </a:rPr>
                        <a:t>&lt; 0.5°</a:t>
                      </a:r>
                      <a:endParaRPr lang="en-US" sz="1400" dirty="0">
                        <a:latin typeface="Arial" panose="020B0604020202020204" pitchFamily="34" charset="0"/>
                        <a:cs typeface="Arial" panose="020B0604020202020204" pitchFamily="34" charset="0"/>
                      </a:endParaRPr>
                    </a:p>
                  </a:txBody>
                  <a:tcPr anchor="ctr"/>
                </a:tc>
              </a:tr>
              <a:tr h="146491">
                <a:tc>
                  <a:txBody>
                    <a:bodyPr/>
                    <a:lstStyle/>
                    <a:p>
                      <a:r>
                        <a:rPr lang="en-US" sz="1400" dirty="0" smtClean="0">
                          <a:latin typeface="Arial" panose="020B0604020202020204" pitchFamily="34" charset="0"/>
                          <a:cs typeface="Arial" panose="020B0604020202020204" pitchFamily="34" charset="0"/>
                        </a:rPr>
                        <a:t>Cascade Energy Resolution</a:t>
                      </a:r>
                      <a:endParaRPr lang="en-US" sz="1400" dirty="0">
                        <a:latin typeface="Arial" panose="020B0604020202020204" pitchFamily="34" charset="0"/>
                        <a:cs typeface="Arial" panose="020B0604020202020204" pitchFamily="34" charset="0"/>
                      </a:endParaRPr>
                    </a:p>
                  </a:txBody>
                  <a:tcPr/>
                </a:tc>
                <a:tc>
                  <a:txBody>
                    <a:bodyPr/>
                    <a:lstStyle/>
                    <a:p>
                      <a:r>
                        <a:rPr lang="en-US" sz="1400" dirty="0" smtClean="0">
                          <a:latin typeface="Arial" panose="020B0604020202020204" pitchFamily="34" charset="0"/>
                          <a:cs typeface="Arial" panose="020B0604020202020204" pitchFamily="34" charset="0"/>
                        </a:rPr>
                        <a:t>10%</a:t>
                      </a:r>
                      <a:endParaRPr lang="en-US" sz="1400" dirty="0">
                        <a:latin typeface="Arial" panose="020B0604020202020204" pitchFamily="34" charset="0"/>
                        <a:cs typeface="Arial" panose="020B0604020202020204" pitchFamily="34" charset="0"/>
                      </a:endParaRPr>
                    </a:p>
                  </a:txBody>
                  <a:tcPr anchor="ctr"/>
                </a:tc>
              </a:tr>
            </a:tbl>
          </a:graphicData>
        </a:graphic>
      </p:graphicFrame>
    </p:spTree>
    <p:extLst>
      <p:ext uri="{BB962C8B-B14F-4D97-AF65-F5344CB8AC3E}">
        <p14:creationId xmlns:p14="http://schemas.microsoft.com/office/powerpoint/2010/main" val="19083651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2016-01-07</a:t>
            </a:r>
            <a:endParaRPr lang="en-US"/>
          </a:p>
        </p:txBody>
      </p:sp>
      <p:sp>
        <p:nvSpPr>
          <p:cNvPr id="3" name="Footer Placeholder 2"/>
          <p:cNvSpPr>
            <a:spLocks noGrp="1"/>
          </p:cNvSpPr>
          <p:nvPr>
            <p:ph type="ftr" sz="quarter" idx="11"/>
          </p:nvPr>
        </p:nvSpPr>
        <p:spPr/>
        <p:txBody>
          <a:bodyPr/>
          <a:lstStyle/>
          <a:p>
            <a:r>
              <a:rPr lang="en-US" smtClean="0"/>
              <a:t>VHEPA 2016 - Honolulu, HI</a:t>
            </a:r>
            <a:endParaRPr lang="en-US"/>
          </a:p>
        </p:txBody>
      </p:sp>
      <p:sp>
        <p:nvSpPr>
          <p:cNvPr id="4" name="Slide Number Placeholder 3"/>
          <p:cNvSpPr>
            <a:spLocks noGrp="1"/>
          </p:cNvSpPr>
          <p:nvPr>
            <p:ph type="sldNum" sz="quarter" idx="12"/>
          </p:nvPr>
        </p:nvSpPr>
        <p:spPr/>
        <p:txBody>
          <a:bodyPr/>
          <a:lstStyle/>
          <a:p>
            <a:fld id="{A06C4592-94FC-4A24-9C11-938348FC8AD6}" type="slidenum">
              <a:rPr lang="en-US" smtClean="0"/>
              <a:t>11</a:t>
            </a:fld>
            <a:endParaRPr lang="en-US"/>
          </a:p>
        </p:txBody>
      </p:sp>
      <p:sp>
        <p:nvSpPr>
          <p:cNvPr id="5" name="Title 4"/>
          <p:cNvSpPr>
            <a:spLocks noGrp="1"/>
          </p:cNvSpPr>
          <p:nvPr>
            <p:ph type="title"/>
          </p:nvPr>
        </p:nvSpPr>
        <p:spPr/>
        <p:txBody>
          <a:bodyPr/>
          <a:lstStyle/>
          <a:p>
            <a:r>
              <a:rPr lang="en-US" dirty="0" err="1" smtClean="0"/>
              <a:t>FoM</a:t>
            </a:r>
            <a:r>
              <a:rPr lang="en-US" dirty="0" smtClean="0"/>
              <a:t> Study (J. van Santen)</a:t>
            </a:r>
            <a:endParaRPr lang="en-US" dirty="0"/>
          </a:p>
        </p:txBody>
      </p:sp>
      <p:pic>
        <p:nvPicPr>
          <p:cNvPr id="7" name="Picture 6"/>
          <p:cNvPicPr>
            <a:picLocks noChangeAspect="1"/>
          </p:cNvPicPr>
          <p:nvPr/>
        </p:nvPicPr>
        <p:blipFill>
          <a:blip r:embed="rId3"/>
          <a:stretch>
            <a:fillRect/>
          </a:stretch>
        </p:blipFill>
        <p:spPr>
          <a:xfrm>
            <a:off x="2510057" y="1186168"/>
            <a:ext cx="8843743" cy="4898414"/>
          </a:xfrm>
          <a:prstGeom prst="rect">
            <a:avLst/>
          </a:prstGeom>
        </p:spPr>
      </p:pic>
    </p:spTree>
    <p:extLst>
      <p:ext uri="{BB962C8B-B14F-4D97-AF65-F5344CB8AC3E}">
        <p14:creationId xmlns:p14="http://schemas.microsoft.com/office/powerpoint/2010/main" val="23970850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Surface Veto</a:t>
            </a:r>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8125"/>
          <a:stretch/>
        </p:blipFill>
        <p:spPr bwMode="auto">
          <a:xfrm>
            <a:off x="1897252" y="1374605"/>
            <a:ext cx="2981915" cy="2718725"/>
          </a:xfrm>
          <a:prstGeom prst="rect">
            <a:avLst/>
          </a:prstGeom>
          <a:ln>
            <a:noFill/>
          </a:ln>
          <a:extLst>
            <a:ext uri="{53640926-AAD7-44d8-BBD7-CCE9431645EC}">
              <a14:shadowObscured xmlns="" xmlns:a14="http://schemas.microsoft.com/office/drawing/2010/main" xmlns:mv="urn:schemas-microsoft-com:mac:vml" xmlns:mc="http://schemas.openxmlformats.org/markup-compatibility/2006" xmlns:lc="http://schemas.openxmlformats.org/drawingml/2006/lockedCanvas"/>
            </a:ext>
          </a:extLst>
        </p:spPr>
      </p:pic>
      <p:pic>
        <p:nvPicPr>
          <p:cNvPr id="8" name="Picture 7" descr="CumulativeRadiusRatio_South_100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73311" y="1085446"/>
            <a:ext cx="6874577" cy="5099858"/>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xmlns:lc="http://schemas.openxmlformats.org/drawingml/2006/lockedCanvas">
                <a:solidFill>
                  <a:srgbClr val="FFFFFF"/>
                </a:solidFill>
              </a14:hiddenFill>
            </a:ext>
            <a:ext uri="{91240B29-F687-4f45-9708-019B960494DF}">
              <a14:hiddenLine xmlns="" xmlns:a14="http://schemas.microsoft.com/office/drawing/2010/main" xmlns:mv="urn:schemas-microsoft-com:mac:vml" xmlns:mc="http://schemas.openxmlformats.org/markup-compatibility/2006" xmlns:lc="http://schemas.openxmlformats.org/drawingml/2006/lockedCanvas" w="9525">
                <a:solidFill>
                  <a:srgbClr val="000000"/>
                </a:solidFill>
                <a:miter lim="800000"/>
                <a:headEnd/>
                <a:tailEnd/>
              </a14:hiddenLine>
            </a:ext>
          </a:extLst>
        </p:spPr>
      </p:pic>
      <p:sp>
        <p:nvSpPr>
          <p:cNvPr id="18" name="Date Placeholder 17"/>
          <p:cNvSpPr>
            <a:spLocks noGrp="1"/>
          </p:cNvSpPr>
          <p:nvPr>
            <p:ph type="dt" sz="half" idx="10"/>
          </p:nvPr>
        </p:nvSpPr>
        <p:spPr/>
        <p:txBody>
          <a:bodyPr/>
          <a:lstStyle/>
          <a:p>
            <a:r>
              <a:rPr lang="en-US" smtClean="0"/>
              <a:t>2016-01-07</a:t>
            </a:r>
            <a:endParaRPr lang="en-US"/>
          </a:p>
        </p:txBody>
      </p:sp>
      <p:sp>
        <p:nvSpPr>
          <p:cNvPr id="19" name="Footer Placeholder 18"/>
          <p:cNvSpPr>
            <a:spLocks noGrp="1"/>
          </p:cNvSpPr>
          <p:nvPr>
            <p:ph type="ftr" sz="quarter" idx="11"/>
          </p:nvPr>
        </p:nvSpPr>
        <p:spPr/>
        <p:txBody>
          <a:bodyPr/>
          <a:lstStyle/>
          <a:p>
            <a:r>
              <a:rPr lang="en-US" smtClean="0"/>
              <a:t>VHEPA 2016 - Honolulu, HI</a:t>
            </a:r>
            <a:endParaRPr lang="en-US"/>
          </a:p>
        </p:txBody>
      </p:sp>
      <p:sp>
        <p:nvSpPr>
          <p:cNvPr id="20" name="Slide Number Placeholder 19"/>
          <p:cNvSpPr>
            <a:spLocks noGrp="1"/>
          </p:cNvSpPr>
          <p:nvPr>
            <p:ph type="sldNum" sz="quarter" idx="12"/>
          </p:nvPr>
        </p:nvSpPr>
        <p:spPr/>
        <p:txBody>
          <a:bodyPr/>
          <a:lstStyle/>
          <a:p>
            <a:fld id="{A06C4592-94FC-4A24-9C11-938348FC8AD6}" type="slidenum">
              <a:rPr lang="en-US" smtClean="0"/>
              <a:t>12</a:t>
            </a:fld>
            <a:endParaRPr lang="en-US"/>
          </a:p>
        </p:txBody>
      </p:sp>
      <p:sp>
        <p:nvSpPr>
          <p:cNvPr id="3" name="Explosion 1 2"/>
          <p:cNvSpPr/>
          <p:nvPr/>
        </p:nvSpPr>
        <p:spPr>
          <a:xfrm rot="18905374">
            <a:off x="309645" y="4585888"/>
            <a:ext cx="1189040" cy="815789"/>
          </a:xfrm>
          <a:prstGeom prst="irregularSeal1">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New</a:t>
            </a:r>
            <a:endParaRPr lang="en-US" dirty="0">
              <a:solidFill>
                <a:srgbClr val="FF0000"/>
              </a:solidFill>
            </a:endParaRPr>
          </a:p>
        </p:txBody>
      </p:sp>
      <p:sp>
        <p:nvSpPr>
          <p:cNvPr id="4" name="TextBox 3"/>
          <p:cNvSpPr txBox="1"/>
          <p:nvPr/>
        </p:nvSpPr>
        <p:spPr>
          <a:xfrm>
            <a:off x="1394262" y="4208952"/>
            <a:ext cx="3779049" cy="2062103"/>
          </a:xfrm>
          <a:prstGeom prst="rect">
            <a:avLst/>
          </a:prstGeom>
          <a:noFill/>
        </p:spPr>
        <p:txBody>
          <a:bodyPr wrap="square" rtlCol="0">
            <a:spAutoFit/>
          </a:bodyPr>
          <a:lstStyle/>
          <a:p>
            <a:r>
              <a:rPr lang="en-US" sz="1600" dirty="0" smtClean="0">
                <a:latin typeface="Arial" panose="020B0604020202020204" pitchFamily="34" charset="0"/>
                <a:cs typeface="Arial" panose="020B0604020202020204" pitchFamily="34" charset="0"/>
              </a:rPr>
              <a:t>Generic surface array simulations just released at IceCube Gen2 meeting actually predict substantive gains in several </a:t>
            </a:r>
            <a:r>
              <a:rPr lang="en-US" sz="1600" dirty="0" err="1" smtClean="0">
                <a:latin typeface="Arial" panose="020B0604020202020204" pitchFamily="34" charset="0"/>
                <a:cs typeface="Arial" panose="020B0604020202020204" pitchFamily="34" charset="0"/>
              </a:rPr>
              <a:t>FoM</a:t>
            </a:r>
            <a:r>
              <a:rPr lang="en-US" sz="1600" dirty="0" smtClean="0">
                <a:latin typeface="Arial" panose="020B0604020202020204" pitchFamily="34" charset="0"/>
                <a:cs typeface="Arial" panose="020B0604020202020204" pitchFamily="34" charset="0"/>
              </a:rPr>
              <a:t> for CRA in the 10’s of millions price.  We have just adopted a 75 km</a:t>
            </a:r>
            <a:r>
              <a:rPr lang="en-US" sz="1600" baseline="30000" dirty="0" smtClean="0">
                <a:latin typeface="Arial" panose="020B0604020202020204" pitchFamily="34" charset="0"/>
                <a:cs typeface="Arial" panose="020B0604020202020204" pitchFamily="34" charset="0"/>
              </a:rPr>
              <a:t>2</a:t>
            </a:r>
            <a:r>
              <a:rPr lang="en-US" sz="1600" dirty="0" smtClean="0">
                <a:latin typeface="Arial" panose="020B0604020202020204" pitchFamily="34" charset="0"/>
                <a:cs typeface="Arial" panose="020B0604020202020204" pitchFamily="34" charset="0"/>
              </a:rPr>
              <a:t> CRA as baseline.  Technology still unspecified: scintillator, frozen pool, IACT(??) or combo.</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33632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Scintillator Module ‘Prototypes’</a:t>
            </a:r>
            <a:endParaRPr lang="en-US" dirty="0"/>
          </a:p>
        </p:txBody>
      </p:sp>
      <p:pic>
        <p:nvPicPr>
          <p:cNvPr id="3" name="Picture 2"/>
          <p:cNvPicPr>
            <a:picLocks noChangeAspect="1"/>
          </p:cNvPicPr>
          <p:nvPr/>
        </p:nvPicPr>
        <p:blipFill>
          <a:blip r:embed="rId2"/>
          <a:stretch>
            <a:fillRect/>
          </a:stretch>
        </p:blipFill>
        <p:spPr>
          <a:xfrm>
            <a:off x="3295543" y="1576515"/>
            <a:ext cx="8591616" cy="4660709"/>
          </a:xfrm>
          <a:prstGeom prst="rect">
            <a:avLst/>
          </a:prstGeom>
        </p:spPr>
      </p:pic>
      <p:sp>
        <p:nvSpPr>
          <p:cNvPr id="4" name="TextBox 3"/>
          <p:cNvSpPr txBox="1"/>
          <p:nvPr/>
        </p:nvSpPr>
        <p:spPr>
          <a:xfrm>
            <a:off x="231517" y="2311812"/>
            <a:ext cx="2929126" cy="3046988"/>
          </a:xfrm>
          <a:prstGeom prst="rect">
            <a:avLst/>
          </a:prstGeom>
          <a:noFill/>
        </p:spPr>
        <p:txBody>
          <a:bodyPr wrap="square" rtlCol="0">
            <a:spAutoFit/>
          </a:bodyPr>
          <a:lstStyle/>
          <a:p>
            <a:r>
              <a:rPr lang="en-US" sz="1600" dirty="0" smtClean="0"/>
              <a:t>Deploying thin sheets of extruded scintillator panels from MINOS: WLS fiber readout.  Being deployed for purpose of understanding snow accumulation on IceTop tanks</a:t>
            </a:r>
          </a:p>
          <a:p>
            <a:endParaRPr lang="en-US" sz="1600" dirty="0"/>
          </a:p>
          <a:p>
            <a:r>
              <a:rPr lang="en-US" sz="1600" dirty="0" smtClean="0"/>
              <a:t>Panels are cheap (these are free in fact).  Extruded scintillator is 10x cheaper than cast plastic.</a:t>
            </a:r>
          </a:p>
          <a:p>
            <a:endParaRPr lang="en-US" sz="1600" dirty="0"/>
          </a:p>
          <a:p>
            <a:r>
              <a:rPr lang="en-US" sz="1600" dirty="0" smtClean="0"/>
              <a:t>2 sheets left for Pole Sept 2015.</a:t>
            </a:r>
            <a:endParaRPr lang="en-US" sz="1600" dirty="0"/>
          </a:p>
        </p:txBody>
      </p:sp>
      <p:sp>
        <p:nvSpPr>
          <p:cNvPr id="5" name="Date Placeholder 4"/>
          <p:cNvSpPr>
            <a:spLocks noGrp="1"/>
          </p:cNvSpPr>
          <p:nvPr>
            <p:ph type="dt" sz="half" idx="10"/>
          </p:nvPr>
        </p:nvSpPr>
        <p:spPr/>
        <p:txBody>
          <a:bodyPr/>
          <a:lstStyle/>
          <a:p>
            <a:r>
              <a:rPr lang="en-US" smtClean="0"/>
              <a:t>2016-01-07</a:t>
            </a:r>
            <a:endParaRPr lang="en-US"/>
          </a:p>
        </p:txBody>
      </p:sp>
      <p:sp>
        <p:nvSpPr>
          <p:cNvPr id="6" name="Footer Placeholder 5"/>
          <p:cNvSpPr>
            <a:spLocks noGrp="1"/>
          </p:cNvSpPr>
          <p:nvPr>
            <p:ph type="ftr" sz="quarter" idx="11"/>
          </p:nvPr>
        </p:nvSpPr>
        <p:spPr/>
        <p:txBody>
          <a:bodyPr/>
          <a:lstStyle/>
          <a:p>
            <a:r>
              <a:rPr lang="en-US" smtClean="0"/>
              <a:t>VHEPA 2016 - Honolulu, HI</a:t>
            </a:r>
            <a:endParaRPr lang="en-US"/>
          </a:p>
        </p:txBody>
      </p:sp>
      <p:sp>
        <p:nvSpPr>
          <p:cNvPr id="7" name="Slide Number Placeholder 6"/>
          <p:cNvSpPr>
            <a:spLocks noGrp="1"/>
          </p:cNvSpPr>
          <p:nvPr>
            <p:ph type="sldNum" sz="quarter" idx="12"/>
          </p:nvPr>
        </p:nvSpPr>
        <p:spPr/>
        <p:txBody>
          <a:bodyPr/>
          <a:lstStyle/>
          <a:p>
            <a:fld id="{A06C4592-94FC-4A24-9C11-938348FC8AD6}" type="slidenum">
              <a:rPr lang="en-US" smtClean="0"/>
              <a:t>13</a:t>
            </a:fld>
            <a:endParaRPr lang="en-US"/>
          </a:p>
        </p:txBody>
      </p:sp>
    </p:spTree>
    <p:extLst>
      <p:ext uri="{BB962C8B-B14F-4D97-AF65-F5344CB8AC3E}">
        <p14:creationId xmlns:p14="http://schemas.microsoft.com/office/powerpoint/2010/main" val="11381073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Radio Array</a:t>
            </a:r>
            <a:endParaRPr lang="en-US" dirty="0"/>
          </a:p>
        </p:txBody>
      </p:sp>
      <p:pic>
        <p:nvPicPr>
          <p:cNvPr id="4" name="Picture 3"/>
          <p:cNvPicPr>
            <a:picLocks noChangeAspect="1"/>
          </p:cNvPicPr>
          <p:nvPr/>
        </p:nvPicPr>
        <p:blipFill>
          <a:blip r:embed="rId2"/>
          <a:stretch>
            <a:fillRect/>
          </a:stretch>
        </p:blipFill>
        <p:spPr>
          <a:xfrm>
            <a:off x="424069" y="2087536"/>
            <a:ext cx="4919040" cy="4641048"/>
          </a:xfrm>
          <a:prstGeom prst="rect">
            <a:avLst/>
          </a:prstGeom>
        </p:spPr>
      </p:pic>
      <p:sp>
        <p:nvSpPr>
          <p:cNvPr id="5" name="TextBox 4"/>
          <p:cNvSpPr txBox="1"/>
          <p:nvPr/>
        </p:nvSpPr>
        <p:spPr>
          <a:xfrm>
            <a:off x="5658678" y="1230318"/>
            <a:ext cx="6255026" cy="4278094"/>
          </a:xfrm>
          <a:prstGeom prst="rect">
            <a:avLst/>
          </a:prstGeom>
          <a:noFill/>
        </p:spPr>
        <p:txBody>
          <a:bodyPr wrap="square" rtlCol="0">
            <a:spAutoFit/>
          </a:bodyPr>
          <a:lstStyle/>
          <a:p>
            <a:r>
              <a:rPr lang="en-US" sz="1600" b="1" dirty="0" smtClean="0">
                <a:latin typeface="Arial" panose="020B0604020202020204" pitchFamily="34" charset="0"/>
                <a:cs typeface="Arial" panose="020B0604020202020204" pitchFamily="34" charset="0"/>
              </a:rPr>
              <a:t>Absolutely clear: </a:t>
            </a:r>
            <a:r>
              <a:rPr lang="en-US" sz="1600" dirty="0" smtClean="0">
                <a:latin typeface="Arial" panose="020B0604020202020204" pitchFamily="34" charset="0"/>
                <a:cs typeface="Arial" panose="020B0604020202020204" pitchFamily="34" charset="0"/>
              </a:rPr>
              <a:t>when</a:t>
            </a:r>
            <a:r>
              <a:rPr lang="en-US" sz="1600" b="1" dirty="0" smtClean="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measuring effective area / cost, RF detection is at least 10x better than optical above 10</a:t>
            </a:r>
            <a:r>
              <a:rPr lang="en-US" sz="1600" baseline="30000" dirty="0" smtClean="0">
                <a:latin typeface="Arial" panose="020B0604020202020204" pitchFamily="34" charset="0"/>
                <a:cs typeface="Arial" panose="020B0604020202020204" pitchFamily="34" charset="0"/>
              </a:rPr>
              <a:t>17</a:t>
            </a:r>
            <a:r>
              <a:rPr lang="en-US" sz="1600" dirty="0" smtClean="0">
                <a:latin typeface="Arial" panose="020B0604020202020204" pitchFamily="34" charset="0"/>
                <a:cs typeface="Arial" panose="020B0604020202020204" pitchFamily="34" charset="0"/>
              </a:rPr>
              <a:t> eV.</a:t>
            </a:r>
            <a:endParaRPr lang="en-US" sz="1600" dirty="0">
              <a:latin typeface="Arial" panose="020B0604020202020204" pitchFamily="34" charset="0"/>
              <a:cs typeface="Arial" panose="020B0604020202020204" pitchFamily="34" charset="0"/>
            </a:endParaRPr>
          </a:p>
          <a:p>
            <a:r>
              <a:rPr lang="en-US" sz="1600" b="1" dirty="0" smtClean="0">
                <a:latin typeface="Arial" panose="020B0604020202020204" pitchFamily="34" charset="0"/>
                <a:cs typeface="Arial" panose="020B0604020202020204" pitchFamily="34" charset="0"/>
              </a:rPr>
              <a:t>Not clear: </a:t>
            </a:r>
            <a:r>
              <a:rPr lang="en-US" sz="1600" dirty="0" smtClean="0">
                <a:latin typeface="Arial" panose="020B0604020202020204" pitchFamily="34" charset="0"/>
                <a:cs typeface="Arial" panose="020B0604020202020204" pitchFamily="34" charset="0"/>
              </a:rPr>
              <a:t>what is best method for RF detection:</a:t>
            </a:r>
          </a:p>
          <a:p>
            <a:pPr marL="285750" indent="-285750">
              <a:buFont typeface="Arial" panose="020B0604020202020204" pitchFamily="34" charset="0"/>
              <a:buChar char="•"/>
            </a:pPr>
            <a:r>
              <a:rPr lang="en-US" sz="1600" dirty="0" smtClean="0">
                <a:latin typeface="Arial" panose="020B0604020202020204" pitchFamily="34" charset="0"/>
                <a:cs typeface="Arial" panose="020B0604020202020204" pitchFamily="34" charset="0"/>
              </a:rPr>
              <a:t>Full band digitization (2-4 GSPS)</a:t>
            </a:r>
          </a:p>
          <a:p>
            <a:pPr marL="742950" lvl="1" indent="-285750">
              <a:buFont typeface="Arial" panose="020B0604020202020204" pitchFamily="34" charset="0"/>
              <a:buChar char="•"/>
            </a:pPr>
            <a:r>
              <a:rPr lang="en-US" sz="1600" b="1" dirty="0" smtClean="0">
                <a:latin typeface="Arial" panose="020B0604020202020204" pitchFamily="34" charset="0"/>
                <a:cs typeface="Arial" panose="020B0604020202020204" pitchFamily="34" charset="0"/>
              </a:rPr>
              <a:t>Pros</a:t>
            </a:r>
            <a:r>
              <a:rPr lang="en-US" sz="1600" dirty="0" smtClean="0">
                <a:latin typeface="Arial" panose="020B0604020202020204" pitchFamily="34" charset="0"/>
                <a:cs typeface="Arial" panose="020B0604020202020204" pitchFamily="34" charset="0"/>
              </a:rPr>
              <a:t>: very good time resolution (50 </a:t>
            </a:r>
            <a:r>
              <a:rPr lang="en-US" sz="1600" dirty="0" err="1" smtClean="0">
                <a:latin typeface="Arial" panose="020B0604020202020204" pitchFamily="34" charset="0"/>
                <a:cs typeface="Arial" panose="020B0604020202020204" pitchFamily="34" charset="0"/>
              </a:rPr>
              <a:t>ps</a:t>
            </a:r>
            <a:r>
              <a:rPr lang="en-US" sz="1600" dirty="0">
                <a:latin typeface="Arial" panose="020B0604020202020204" pitchFamily="34" charset="0"/>
                <a:cs typeface="Arial" panose="020B0604020202020204" pitchFamily="34" charset="0"/>
              </a:rPr>
              <a:t>)</a:t>
            </a:r>
            <a:endParaRPr lang="en-US" sz="1600" dirty="0" smtClean="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1600" b="1" dirty="0" smtClean="0">
                <a:latin typeface="Arial" panose="020B0604020202020204" pitchFamily="34" charset="0"/>
                <a:cs typeface="Arial" panose="020B0604020202020204" pitchFamily="34" charset="0"/>
              </a:rPr>
              <a:t>Cons</a:t>
            </a:r>
            <a:r>
              <a:rPr lang="en-US" sz="1600" dirty="0" smtClean="0">
                <a:latin typeface="Arial" panose="020B0604020202020204" pitchFamily="34" charset="0"/>
                <a:cs typeface="Arial" panose="020B0604020202020204" pitchFamily="34" charset="0"/>
              </a:rPr>
              <a:t>: </a:t>
            </a:r>
          </a:p>
          <a:p>
            <a:pPr marL="1200150" lvl="2"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F</a:t>
            </a:r>
            <a:r>
              <a:rPr lang="en-US" sz="1600" dirty="0" smtClean="0">
                <a:latin typeface="Arial" panose="020B0604020202020204" pitchFamily="34" charset="0"/>
                <a:cs typeface="Arial" panose="020B0604020202020204" pitchFamily="34" charset="0"/>
              </a:rPr>
              <a:t>inicky digitizers</a:t>
            </a:r>
          </a:p>
          <a:p>
            <a:pPr marL="1200150" lvl="2" indent="-285750">
              <a:buFont typeface="Arial" panose="020B0604020202020204" pitchFamily="34" charset="0"/>
              <a:buChar char="•"/>
            </a:pPr>
            <a:r>
              <a:rPr lang="en-US" sz="1600" dirty="0" smtClean="0">
                <a:latin typeface="Arial" panose="020B0604020202020204" pitchFamily="34" charset="0"/>
                <a:cs typeface="Arial" panose="020B0604020202020204" pitchFamily="34" charset="0"/>
              </a:rPr>
              <a:t>Needs precise analog amplifier chain (</a:t>
            </a:r>
            <a:r>
              <a:rPr lang="en-US" sz="1600" dirty="0" err="1" smtClean="0">
                <a:latin typeface="Arial" panose="020B0604020202020204" pitchFamily="34" charset="0"/>
                <a:cs typeface="Arial" panose="020B0604020202020204" pitchFamily="34" charset="0"/>
              </a:rPr>
              <a:t>pwr</a:t>
            </a:r>
            <a:r>
              <a:rPr lang="en-US" sz="1600" dirty="0" smtClean="0">
                <a:latin typeface="Arial" panose="020B0604020202020204" pitchFamily="34" charset="0"/>
                <a:cs typeface="Arial" panose="020B0604020202020204" pitchFamily="34" charset="0"/>
              </a:rPr>
              <a:t>/cost)</a:t>
            </a:r>
          </a:p>
          <a:p>
            <a:pPr marL="1200150" lvl="2"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ime resolution dominated by other systematics </a:t>
            </a:r>
            <a:endParaRPr lang="en-US" sz="1600" dirty="0">
              <a:latin typeface="Arial" panose="020B0604020202020204" pitchFamily="34" charset="0"/>
              <a:cs typeface="Arial" panose="020B0604020202020204" pitchFamily="34" charset="0"/>
              <a:sym typeface="Wingdings" panose="05000000000000000000" pitchFamily="2" charset="2"/>
            </a:endParaRPr>
          </a:p>
          <a:p>
            <a:pPr marL="1200150" lvl="2" indent="-285750">
              <a:buFont typeface="Arial" panose="020B0604020202020204" pitchFamily="34" charset="0"/>
              <a:buChar char="•"/>
            </a:pPr>
            <a:r>
              <a:rPr lang="en-US" sz="1600" dirty="0">
                <a:latin typeface="Arial" panose="020B0604020202020204" pitchFamily="34" charset="0"/>
                <a:cs typeface="Arial" panose="020B0604020202020204" pitchFamily="34" charset="0"/>
                <a:sym typeface="Wingdings" panose="05000000000000000000" pitchFamily="2" charset="2"/>
              </a:rPr>
              <a:t>F</a:t>
            </a:r>
            <a:r>
              <a:rPr lang="en-US" sz="1600" dirty="0" smtClean="0">
                <a:latin typeface="Arial" panose="020B0604020202020204" pitchFamily="34" charset="0"/>
                <a:cs typeface="Arial" panose="020B0604020202020204" pitchFamily="34" charset="0"/>
                <a:sym typeface="Wingdings" panose="05000000000000000000" pitchFamily="2" charset="2"/>
              </a:rPr>
              <a:t>ine vertex angular resolution, no range.</a:t>
            </a:r>
            <a:endParaRPr lang="en-US" sz="16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smtClean="0">
                <a:latin typeface="Arial" panose="020B0604020202020204" pitchFamily="34" charset="0"/>
                <a:cs typeface="Arial" panose="020B0604020202020204" pitchFamily="34" charset="0"/>
              </a:rPr>
              <a:t>RF power envelope detection</a:t>
            </a:r>
          </a:p>
          <a:p>
            <a:pPr marL="742950" lvl="1" indent="-285750">
              <a:buFont typeface="Arial" panose="020B0604020202020204" pitchFamily="34" charset="0"/>
              <a:buChar char="•"/>
            </a:pPr>
            <a:r>
              <a:rPr lang="en-US" sz="1600" b="1" dirty="0" smtClean="0">
                <a:latin typeface="Arial" panose="020B0604020202020204" pitchFamily="34" charset="0"/>
                <a:cs typeface="Arial" panose="020B0604020202020204" pitchFamily="34" charset="0"/>
              </a:rPr>
              <a:t>Pros</a:t>
            </a:r>
            <a:r>
              <a:rPr lang="en-US" sz="1600" dirty="0" smtClean="0">
                <a:latin typeface="Arial" panose="020B0604020202020204" pitchFamily="34" charset="0"/>
                <a:cs typeface="Arial" panose="020B0604020202020204" pitchFamily="34" charset="0"/>
              </a:rPr>
              <a:t>: low cost low power hardware and </a:t>
            </a:r>
            <a:r>
              <a:rPr lang="en-US" sz="1600" u="sng" dirty="0" smtClean="0">
                <a:latin typeface="Arial" panose="020B0604020202020204" pitchFamily="34" charset="0"/>
                <a:cs typeface="Arial" panose="020B0604020202020204" pitchFamily="34" charset="0"/>
              </a:rPr>
              <a:t>scalable</a:t>
            </a:r>
            <a:r>
              <a:rPr lang="en-US" sz="1600" dirty="0" smtClean="0">
                <a:latin typeface="Arial" panose="020B0604020202020204" pitchFamily="34" charset="0"/>
                <a:cs typeface="Arial" panose="020B0604020202020204" pitchFamily="34" charset="0"/>
              </a:rPr>
              <a:t>.</a:t>
            </a:r>
          </a:p>
          <a:p>
            <a:pPr marL="742950" lvl="1" indent="-285750">
              <a:buFont typeface="Arial" panose="020B0604020202020204" pitchFamily="34" charset="0"/>
              <a:buChar char="•"/>
            </a:pPr>
            <a:r>
              <a:rPr lang="en-US" sz="1600" b="1" dirty="0" smtClean="0">
                <a:latin typeface="Arial" panose="020B0604020202020204" pitchFamily="34" charset="0"/>
                <a:cs typeface="Arial" panose="020B0604020202020204" pitchFamily="34" charset="0"/>
              </a:rPr>
              <a:t>Cons: </a:t>
            </a:r>
            <a:r>
              <a:rPr lang="en-US" sz="1600" dirty="0" smtClean="0">
                <a:latin typeface="Arial" panose="020B0604020202020204" pitchFamily="34" charset="0"/>
                <a:cs typeface="Arial" panose="020B0604020202020204" pitchFamily="34" charset="0"/>
              </a:rPr>
              <a:t>unproven, is information content sufficient for background discrimination?</a:t>
            </a:r>
            <a:endParaRPr lang="en-US" sz="1600" dirty="0">
              <a:latin typeface="Arial" panose="020B0604020202020204" pitchFamily="34" charset="0"/>
              <a:cs typeface="Arial" panose="020B0604020202020204" pitchFamily="34" charset="0"/>
            </a:endParaRPr>
          </a:p>
          <a:p>
            <a:r>
              <a:rPr lang="en-US" sz="1600" b="1" dirty="0" smtClean="0">
                <a:latin typeface="Arial" panose="020B0604020202020204" pitchFamily="34" charset="0"/>
                <a:cs typeface="Arial" panose="020B0604020202020204" pitchFamily="34" charset="0"/>
              </a:rPr>
              <a:t>Also not clear: </a:t>
            </a:r>
            <a:r>
              <a:rPr lang="en-US" sz="1600" dirty="0" smtClean="0">
                <a:latin typeface="Arial" panose="020B0604020202020204" pitchFamily="34" charset="0"/>
                <a:cs typeface="Arial" panose="020B0604020202020204" pitchFamily="34" charset="0"/>
              </a:rPr>
              <a:t>can radio techniques be improved to obtain effective areas competitive with optical at 1-10 PeV?  Interferometric techniques?  </a:t>
            </a:r>
            <a:endParaRPr lang="en-US" sz="1600" b="1" dirty="0" smtClean="0">
              <a:latin typeface="Arial" panose="020B0604020202020204" pitchFamily="34" charset="0"/>
              <a:cs typeface="Arial" panose="020B0604020202020204" pitchFamily="34" charset="0"/>
            </a:endParaRPr>
          </a:p>
        </p:txBody>
      </p:sp>
      <p:sp>
        <p:nvSpPr>
          <p:cNvPr id="6" name="TextBox 5"/>
          <p:cNvSpPr txBox="1"/>
          <p:nvPr/>
        </p:nvSpPr>
        <p:spPr>
          <a:xfrm>
            <a:off x="5837583" y="5824330"/>
            <a:ext cx="4075043" cy="307777"/>
          </a:xfrm>
          <a:prstGeom prst="rect">
            <a:avLst/>
          </a:prstGeom>
          <a:noFill/>
        </p:spPr>
        <p:txBody>
          <a:bodyPr wrap="square" rtlCol="0">
            <a:spAutoFit/>
          </a:bodyPr>
          <a:lstStyle/>
          <a:p>
            <a:r>
              <a:rPr lang="en-US" sz="1400" i="1" dirty="0" smtClean="0"/>
              <a:t>See A. Karle talk </a:t>
            </a:r>
            <a:r>
              <a:rPr lang="en-US" sz="1400" i="1" dirty="0" smtClean="0"/>
              <a:t>Saturday.</a:t>
            </a:r>
            <a:endParaRPr lang="en-US" sz="1400" i="1" dirty="0"/>
          </a:p>
        </p:txBody>
      </p:sp>
      <p:sp>
        <p:nvSpPr>
          <p:cNvPr id="7" name="Date Placeholder 6"/>
          <p:cNvSpPr>
            <a:spLocks noGrp="1"/>
          </p:cNvSpPr>
          <p:nvPr>
            <p:ph type="dt" sz="half" idx="10"/>
          </p:nvPr>
        </p:nvSpPr>
        <p:spPr/>
        <p:txBody>
          <a:bodyPr/>
          <a:lstStyle/>
          <a:p>
            <a:r>
              <a:rPr lang="en-US" smtClean="0"/>
              <a:t>2016-01-07</a:t>
            </a:r>
            <a:endParaRPr lang="en-US"/>
          </a:p>
        </p:txBody>
      </p:sp>
      <p:sp>
        <p:nvSpPr>
          <p:cNvPr id="8" name="Footer Placeholder 7"/>
          <p:cNvSpPr>
            <a:spLocks noGrp="1"/>
          </p:cNvSpPr>
          <p:nvPr>
            <p:ph type="ftr" sz="quarter" idx="11"/>
          </p:nvPr>
        </p:nvSpPr>
        <p:spPr/>
        <p:txBody>
          <a:bodyPr/>
          <a:lstStyle/>
          <a:p>
            <a:r>
              <a:rPr lang="en-US" smtClean="0"/>
              <a:t>VHEPA 2016 - Honolulu, HI</a:t>
            </a:r>
            <a:endParaRPr lang="en-US"/>
          </a:p>
        </p:txBody>
      </p:sp>
      <p:sp>
        <p:nvSpPr>
          <p:cNvPr id="9" name="Slide Number Placeholder 8"/>
          <p:cNvSpPr>
            <a:spLocks noGrp="1"/>
          </p:cNvSpPr>
          <p:nvPr>
            <p:ph type="sldNum" sz="quarter" idx="12"/>
          </p:nvPr>
        </p:nvSpPr>
        <p:spPr/>
        <p:txBody>
          <a:bodyPr/>
          <a:lstStyle/>
          <a:p>
            <a:fld id="{A06C4592-94FC-4A24-9C11-938348FC8AD6}" type="slidenum">
              <a:rPr lang="en-US" smtClean="0"/>
              <a:t>14</a:t>
            </a:fld>
            <a:endParaRPr lang="en-US"/>
          </a:p>
        </p:txBody>
      </p:sp>
    </p:spTree>
    <p:extLst>
      <p:ext uri="{BB962C8B-B14F-4D97-AF65-F5344CB8AC3E}">
        <p14:creationId xmlns:p14="http://schemas.microsoft.com/office/powerpoint/2010/main" val="40063289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2016-01-07</a:t>
            </a:r>
            <a:endParaRPr lang="en-US"/>
          </a:p>
        </p:txBody>
      </p:sp>
      <p:sp>
        <p:nvSpPr>
          <p:cNvPr id="3" name="Footer Placeholder 2"/>
          <p:cNvSpPr>
            <a:spLocks noGrp="1"/>
          </p:cNvSpPr>
          <p:nvPr>
            <p:ph type="ftr" sz="quarter" idx="11"/>
          </p:nvPr>
        </p:nvSpPr>
        <p:spPr/>
        <p:txBody>
          <a:bodyPr/>
          <a:lstStyle/>
          <a:p>
            <a:r>
              <a:rPr lang="en-US" dirty="0" smtClean="0"/>
              <a:t>VHEPA 2016 - Honolulu, HI</a:t>
            </a:r>
            <a:endParaRPr lang="en-US" dirty="0"/>
          </a:p>
        </p:txBody>
      </p:sp>
      <p:sp>
        <p:nvSpPr>
          <p:cNvPr id="4" name="Slide Number Placeholder 3"/>
          <p:cNvSpPr>
            <a:spLocks noGrp="1"/>
          </p:cNvSpPr>
          <p:nvPr>
            <p:ph type="sldNum" sz="quarter" idx="12"/>
          </p:nvPr>
        </p:nvSpPr>
        <p:spPr/>
        <p:txBody>
          <a:bodyPr/>
          <a:lstStyle/>
          <a:p>
            <a:fld id="{A06C4592-94FC-4A24-9C11-938348FC8AD6}" type="slidenum">
              <a:rPr lang="en-US" smtClean="0"/>
              <a:pPr/>
              <a:t>15</a:t>
            </a:fld>
            <a:endParaRPr lang="en-US"/>
          </a:p>
        </p:txBody>
      </p:sp>
      <p:sp>
        <p:nvSpPr>
          <p:cNvPr id="5" name="Title 4"/>
          <p:cNvSpPr>
            <a:spLocks noGrp="1"/>
          </p:cNvSpPr>
          <p:nvPr>
            <p:ph type="title"/>
          </p:nvPr>
        </p:nvSpPr>
        <p:spPr/>
        <p:txBody>
          <a:bodyPr/>
          <a:lstStyle/>
          <a:p>
            <a:r>
              <a:rPr lang="en-US" dirty="0" smtClean="0"/>
              <a:t>Meanwhile, in the </a:t>
            </a:r>
            <a:r>
              <a:rPr lang="en-US" dirty="0" err="1" smtClean="0"/>
              <a:t>Mediterannean</a:t>
            </a:r>
            <a:r>
              <a:rPr lang="en-US" dirty="0" smtClean="0"/>
              <a:t> </a:t>
            </a:r>
            <a:endParaRPr lang="en-US" dirty="0"/>
          </a:p>
        </p:txBody>
      </p:sp>
      <p:pic>
        <p:nvPicPr>
          <p:cNvPr id="6" name="Picture 5"/>
          <p:cNvPicPr>
            <a:picLocks noChangeAspect="1"/>
          </p:cNvPicPr>
          <p:nvPr/>
        </p:nvPicPr>
        <p:blipFill>
          <a:blip r:embed="rId2"/>
          <a:stretch>
            <a:fillRect/>
          </a:stretch>
        </p:blipFill>
        <p:spPr>
          <a:xfrm>
            <a:off x="5603827" y="1349375"/>
            <a:ext cx="6013545" cy="4572000"/>
          </a:xfrm>
          <a:prstGeom prst="rect">
            <a:avLst/>
          </a:prstGeom>
        </p:spPr>
      </p:pic>
      <p:sp>
        <p:nvSpPr>
          <p:cNvPr id="7" name="TextBox 6"/>
          <p:cNvSpPr txBox="1"/>
          <p:nvPr/>
        </p:nvSpPr>
        <p:spPr>
          <a:xfrm>
            <a:off x="5603827" y="1103154"/>
            <a:ext cx="6013545" cy="246221"/>
          </a:xfrm>
          <a:prstGeom prst="rect">
            <a:avLst/>
          </a:prstGeom>
          <a:solidFill>
            <a:srgbClr val="C00000"/>
          </a:solidFill>
        </p:spPr>
        <p:txBody>
          <a:bodyPr wrap="square" rtlCol="0">
            <a:spAutoFit/>
          </a:bodyPr>
          <a:lstStyle/>
          <a:p>
            <a:r>
              <a:rPr lang="en-US" sz="1000" dirty="0" smtClean="0">
                <a:solidFill>
                  <a:schemeClr val="bg1"/>
                </a:solidFill>
                <a:latin typeface="Arial" panose="020B0604020202020204" pitchFamily="34" charset="0"/>
                <a:cs typeface="Arial" panose="020B0604020202020204" pitchFamily="34" charset="0"/>
              </a:rPr>
              <a:t>Slide from J. Hofestädt (Erlangen)</a:t>
            </a:r>
            <a:endParaRPr lang="en-US" sz="1000" dirty="0">
              <a:solidFill>
                <a:schemeClr val="bg1"/>
              </a:solidFill>
              <a:latin typeface="Arial" panose="020B0604020202020204" pitchFamily="34" charset="0"/>
              <a:cs typeface="Arial" panose="020B0604020202020204"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2700662452"/>
              </p:ext>
            </p:extLst>
          </p:nvPr>
        </p:nvGraphicFramePr>
        <p:xfrm>
          <a:off x="609600" y="2606747"/>
          <a:ext cx="4315326" cy="1402080"/>
        </p:xfrm>
        <a:graphic>
          <a:graphicData uri="http://schemas.openxmlformats.org/drawingml/2006/table">
            <a:tbl>
              <a:tblPr firstRow="1" bandRow="1">
                <a:tableStyleId>{7E9639D4-E3E2-4D34-9284-5A2195B3D0D7}</a:tableStyleId>
              </a:tblPr>
              <a:tblGrid>
                <a:gridCol w="743284"/>
                <a:gridCol w="859079"/>
                <a:gridCol w="2712963"/>
              </a:tblGrid>
              <a:tr h="282699">
                <a:tc>
                  <a:txBody>
                    <a:bodyPr/>
                    <a:lstStyle/>
                    <a:p>
                      <a:r>
                        <a:rPr lang="en-US" sz="1400" dirty="0" smtClean="0">
                          <a:latin typeface="Arial" panose="020B0604020202020204" pitchFamily="34" charset="0"/>
                          <a:cs typeface="Arial" panose="020B0604020202020204" pitchFamily="34" charset="0"/>
                        </a:rPr>
                        <a:t>Phase</a:t>
                      </a:r>
                      <a:endParaRPr lang="en-US" sz="1400" dirty="0">
                        <a:latin typeface="Arial" panose="020B0604020202020204" pitchFamily="34" charset="0"/>
                        <a:cs typeface="Arial" panose="020B0604020202020204" pitchFamily="34" charset="0"/>
                      </a:endParaRPr>
                    </a:p>
                  </a:txBody>
                  <a:tcPr>
                    <a:solidFill>
                      <a:srgbClr val="C00000"/>
                    </a:solidFill>
                  </a:tcPr>
                </a:tc>
                <a:tc>
                  <a:txBody>
                    <a:bodyPr/>
                    <a:lstStyle/>
                    <a:p>
                      <a:r>
                        <a:rPr lang="en-US" sz="1400" dirty="0" smtClean="0">
                          <a:latin typeface="Arial" panose="020B0604020202020204" pitchFamily="34" charset="0"/>
                          <a:cs typeface="Arial" panose="020B0604020202020204" pitchFamily="34" charset="0"/>
                        </a:rPr>
                        <a:t>Blocks</a:t>
                      </a:r>
                      <a:endParaRPr lang="en-US" sz="1400" dirty="0">
                        <a:latin typeface="Arial" panose="020B0604020202020204" pitchFamily="34" charset="0"/>
                        <a:cs typeface="Arial" panose="020B0604020202020204" pitchFamily="34" charset="0"/>
                      </a:endParaRPr>
                    </a:p>
                  </a:txBody>
                  <a:tcPr>
                    <a:solidFill>
                      <a:srgbClr val="C00000"/>
                    </a:solidFill>
                  </a:tcPr>
                </a:tc>
                <a:tc>
                  <a:txBody>
                    <a:bodyPr/>
                    <a:lstStyle/>
                    <a:p>
                      <a:r>
                        <a:rPr lang="en-US" sz="1400" dirty="0" smtClean="0">
                          <a:latin typeface="Arial" panose="020B0604020202020204" pitchFamily="34" charset="0"/>
                          <a:cs typeface="Arial" panose="020B0604020202020204" pitchFamily="34" charset="0"/>
                        </a:rPr>
                        <a:t>Deliverable</a:t>
                      </a:r>
                      <a:endParaRPr lang="en-US" sz="1400" dirty="0">
                        <a:latin typeface="Arial" panose="020B0604020202020204" pitchFamily="34" charset="0"/>
                        <a:cs typeface="Arial" panose="020B0604020202020204" pitchFamily="34" charset="0"/>
                      </a:endParaRPr>
                    </a:p>
                  </a:txBody>
                  <a:tcPr>
                    <a:solidFill>
                      <a:srgbClr val="C00000"/>
                    </a:solidFill>
                  </a:tcPr>
                </a:tc>
              </a:tr>
              <a:tr h="264462">
                <a:tc>
                  <a:txBody>
                    <a:bodyPr/>
                    <a:lstStyle/>
                    <a:p>
                      <a:pPr algn="ctr"/>
                      <a:r>
                        <a:rPr lang="en-US" sz="1200" dirty="0" smtClean="0">
                          <a:latin typeface="Arial" panose="020B0604020202020204" pitchFamily="34" charset="0"/>
                          <a:cs typeface="Arial" panose="020B0604020202020204" pitchFamily="34" charset="0"/>
                        </a:rPr>
                        <a:t>1</a:t>
                      </a:r>
                      <a:endParaRPr lang="en-US" sz="1200" dirty="0">
                        <a:latin typeface="Arial" panose="020B0604020202020204" pitchFamily="34" charset="0"/>
                        <a:cs typeface="Arial" panose="020B0604020202020204" pitchFamily="34" charset="0"/>
                      </a:endParaRPr>
                    </a:p>
                  </a:txBody>
                  <a:tcPr/>
                </a:tc>
                <a:tc>
                  <a:txBody>
                    <a:bodyPr/>
                    <a:lstStyle/>
                    <a:p>
                      <a:r>
                        <a:rPr lang="en-US" sz="1200" dirty="0" smtClean="0">
                          <a:latin typeface="Arial" panose="020B0604020202020204" pitchFamily="34" charset="0"/>
                          <a:cs typeface="Arial" panose="020B0604020202020204" pitchFamily="34" charset="0"/>
                        </a:rPr>
                        <a:t>0.2</a:t>
                      </a:r>
                      <a:endParaRPr lang="en-US" sz="1200" dirty="0">
                        <a:latin typeface="Arial" panose="020B0604020202020204" pitchFamily="34" charset="0"/>
                        <a:cs typeface="Arial" panose="020B0604020202020204" pitchFamily="34" charset="0"/>
                      </a:endParaRPr>
                    </a:p>
                  </a:txBody>
                  <a:tcPr/>
                </a:tc>
                <a:tc>
                  <a:txBody>
                    <a:bodyPr/>
                    <a:lstStyle/>
                    <a:p>
                      <a:r>
                        <a:rPr lang="en-US" sz="1200" dirty="0" smtClean="0">
                          <a:latin typeface="Arial" panose="020B0604020202020204" pitchFamily="34" charset="0"/>
                          <a:cs typeface="Arial" panose="020B0604020202020204" pitchFamily="34" charset="0"/>
                        </a:rPr>
                        <a:t>Engineering run –</a:t>
                      </a:r>
                      <a:r>
                        <a:rPr lang="en-US" sz="1200" baseline="0" dirty="0" smtClean="0">
                          <a:latin typeface="Arial" panose="020B0604020202020204" pitchFamily="34" charset="0"/>
                          <a:cs typeface="Arial" panose="020B0604020202020204" pitchFamily="34" charset="0"/>
                        </a:rPr>
                        <a:t> first science</a:t>
                      </a:r>
                      <a:endParaRPr lang="en-US" sz="1200" dirty="0">
                        <a:latin typeface="Arial" panose="020B0604020202020204" pitchFamily="34" charset="0"/>
                        <a:cs typeface="Arial" panose="020B0604020202020204" pitchFamily="34" charset="0"/>
                      </a:endParaRPr>
                    </a:p>
                  </a:txBody>
                  <a:tcPr/>
                </a:tc>
              </a:tr>
              <a:tr h="241977">
                <a:tc>
                  <a:txBody>
                    <a:bodyPr/>
                    <a:lstStyle/>
                    <a:p>
                      <a:pPr algn="ctr"/>
                      <a:r>
                        <a:rPr lang="en-US" sz="1200" dirty="0" smtClean="0">
                          <a:latin typeface="Arial" panose="020B0604020202020204" pitchFamily="34" charset="0"/>
                          <a:cs typeface="Arial" panose="020B0604020202020204" pitchFamily="34" charset="0"/>
                        </a:rPr>
                        <a:t>2</a:t>
                      </a:r>
                      <a:endParaRPr lang="en-US" sz="1200" dirty="0">
                        <a:latin typeface="Arial" panose="020B0604020202020204" pitchFamily="34" charset="0"/>
                        <a:cs typeface="Arial" panose="020B0604020202020204" pitchFamily="34" charset="0"/>
                      </a:endParaRPr>
                    </a:p>
                  </a:txBody>
                  <a:tcPr/>
                </a:tc>
                <a:tc>
                  <a:txBody>
                    <a:bodyPr/>
                    <a:lstStyle/>
                    <a:p>
                      <a:r>
                        <a:rPr lang="en-US" sz="1200" dirty="0" smtClean="0">
                          <a:latin typeface="Arial" panose="020B0604020202020204" pitchFamily="34" charset="0"/>
                          <a:cs typeface="Arial" panose="020B0604020202020204" pitchFamily="34" charset="0"/>
                        </a:rPr>
                        <a:t>2 ARCA</a:t>
                      </a:r>
                      <a:endParaRPr lang="en-US" sz="1200" dirty="0">
                        <a:latin typeface="Arial" panose="020B0604020202020204" pitchFamily="34" charset="0"/>
                        <a:cs typeface="Arial" panose="020B0604020202020204" pitchFamily="34" charset="0"/>
                      </a:endParaRPr>
                    </a:p>
                  </a:txBody>
                  <a:tcPr/>
                </a:tc>
                <a:tc>
                  <a:txBody>
                    <a:bodyPr/>
                    <a:lstStyle/>
                    <a:p>
                      <a:r>
                        <a:rPr lang="en-US" sz="1200" dirty="0" smtClean="0">
                          <a:latin typeface="Arial" panose="020B0604020202020204" pitchFamily="34" charset="0"/>
                          <a:cs typeface="Arial" panose="020B0604020202020204" pitchFamily="34" charset="0"/>
                        </a:rPr>
                        <a:t>Measurement</a:t>
                      </a:r>
                      <a:r>
                        <a:rPr lang="en-US" sz="1200" baseline="0" dirty="0" smtClean="0">
                          <a:latin typeface="Arial" panose="020B0604020202020204" pitchFamily="34" charset="0"/>
                          <a:cs typeface="Arial" panose="020B0604020202020204" pitchFamily="34" charset="0"/>
                        </a:rPr>
                        <a:t> of HE neutrino flux</a:t>
                      </a:r>
                      <a:endParaRPr lang="en-US" sz="1200" dirty="0">
                        <a:latin typeface="Arial" panose="020B0604020202020204" pitchFamily="34" charset="0"/>
                        <a:cs typeface="Arial" panose="020B0604020202020204" pitchFamily="34" charset="0"/>
                      </a:endParaRPr>
                    </a:p>
                  </a:txBody>
                  <a:tcPr/>
                </a:tc>
              </a:tr>
              <a:tr h="241977">
                <a:tc>
                  <a:txBody>
                    <a:bodyPr/>
                    <a:lstStyle/>
                    <a:p>
                      <a:pPr algn="ctr"/>
                      <a:r>
                        <a:rPr lang="en-US" sz="1200" dirty="0" smtClean="0">
                          <a:latin typeface="Arial" panose="020B0604020202020204" pitchFamily="34" charset="0"/>
                          <a:cs typeface="Arial" panose="020B0604020202020204" pitchFamily="34" charset="0"/>
                        </a:rPr>
                        <a:t>2’</a:t>
                      </a:r>
                      <a:endParaRPr lang="en-US" sz="1200" dirty="0">
                        <a:latin typeface="Arial" panose="020B0604020202020204" pitchFamily="34" charset="0"/>
                        <a:cs typeface="Arial" panose="020B0604020202020204" pitchFamily="34" charset="0"/>
                      </a:endParaRPr>
                    </a:p>
                  </a:txBody>
                  <a:tcPr/>
                </a:tc>
                <a:tc>
                  <a:txBody>
                    <a:bodyPr/>
                    <a:lstStyle/>
                    <a:p>
                      <a:r>
                        <a:rPr lang="en-US" sz="1200" dirty="0" smtClean="0">
                          <a:latin typeface="Arial" panose="020B0604020202020204" pitchFamily="34" charset="0"/>
                          <a:cs typeface="Arial" panose="020B0604020202020204" pitchFamily="34" charset="0"/>
                        </a:rPr>
                        <a:t>1 ORCA</a:t>
                      </a:r>
                      <a:endParaRPr lang="en-US" sz="1200" dirty="0">
                        <a:latin typeface="Arial" panose="020B0604020202020204" pitchFamily="34" charset="0"/>
                        <a:cs typeface="Arial" panose="020B0604020202020204" pitchFamily="34" charset="0"/>
                      </a:endParaRPr>
                    </a:p>
                  </a:txBody>
                  <a:tcPr/>
                </a:tc>
                <a:tc>
                  <a:txBody>
                    <a:bodyPr/>
                    <a:lstStyle/>
                    <a:p>
                      <a:r>
                        <a:rPr lang="en-US" sz="1200" dirty="0" smtClean="0">
                          <a:latin typeface="Arial" panose="020B0604020202020204" pitchFamily="34" charset="0"/>
                          <a:cs typeface="Arial" panose="020B0604020202020204" pitchFamily="34" charset="0"/>
                        </a:rPr>
                        <a:t>NMH</a:t>
                      </a:r>
                      <a:endParaRPr lang="en-US" sz="1200" dirty="0">
                        <a:latin typeface="Arial" panose="020B0604020202020204" pitchFamily="34" charset="0"/>
                        <a:cs typeface="Arial" panose="020B0604020202020204" pitchFamily="34" charset="0"/>
                      </a:endParaRPr>
                    </a:p>
                  </a:txBody>
                  <a:tcPr/>
                </a:tc>
              </a:tr>
              <a:tr h="0">
                <a:tc>
                  <a:txBody>
                    <a:bodyPr/>
                    <a:lstStyle/>
                    <a:p>
                      <a:pPr algn="ctr"/>
                      <a:r>
                        <a:rPr lang="en-US" sz="1200" dirty="0" smtClean="0">
                          <a:latin typeface="Arial" panose="020B0604020202020204" pitchFamily="34" charset="0"/>
                          <a:cs typeface="Arial" panose="020B0604020202020204" pitchFamily="34" charset="0"/>
                        </a:rPr>
                        <a:t>3</a:t>
                      </a:r>
                      <a:endParaRPr lang="en-US" sz="1200" dirty="0">
                        <a:latin typeface="Arial" panose="020B0604020202020204" pitchFamily="34" charset="0"/>
                        <a:cs typeface="Arial" panose="020B0604020202020204" pitchFamily="34" charset="0"/>
                      </a:endParaRPr>
                    </a:p>
                  </a:txBody>
                  <a:tcPr/>
                </a:tc>
                <a:tc>
                  <a:txBody>
                    <a:bodyPr/>
                    <a:lstStyle/>
                    <a:p>
                      <a:r>
                        <a:rPr lang="en-US" sz="1200" dirty="0" smtClean="0">
                          <a:latin typeface="Arial" panose="020B0604020202020204" pitchFamily="34" charset="0"/>
                          <a:cs typeface="Arial" panose="020B0604020202020204" pitchFamily="34" charset="0"/>
                        </a:rPr>
                        <a:t>6</a:t>
                      </a:r>
                      <a:endParaRPr lang="en-US" sz="1200" dirty="0">
                        <a:latin typeface="Arial" panose="020B0604020202020204" pitchFamily="34" charset="0"/>
                        <a:cs typeface="Arial" panose="020B0604020202020204" pitchFamily="34" charset="0"/>
                      </a:endParaRPr>
                    </a:p>
                  </a:txBody>
                  <a:tcPr/>
                </a:tc>
                <a:tc>
                  <a:txBody>
                    <a:bodyPr/>
                    <a:lstStyle/>
                    <a:p>
                      <a:r>
                        <a:rPr lang="en-US" sz="1200" dirty="0" smtClean="0">
                          <a:latin typeface="Arial" panose="020B0604020202020204" pitchFamily="34" charset="0"/>
                          <a:cs typeface="Arial" panose="020B0604020202020204" pitchFamily="34" charset="0"/>
                        </a:rPr>
                        <a:t>Neutrino astronomy</a:t>
                      </a:r>
                      <a:endParaRPr lang="en-US" sz="1200" dirty="0">
                        <a:latin typeface="Arial" panose="020B0604020202020204" pitchFamily="34" charset="0"/>
                        <a:cs typeface="Arial" panose="020B0604020202020204" pitchFamily="34" charset="0"/>
                      </a:endParaRPr>
                    </a:p>
                  </a:txBody>
                  <a:tcPr/>
                </a:tc>
              </a:tr>
            </a:tbl>
          </a:graphicData>
        </a:graphic>
      </p:graphicFrame>
      <p:sp>
        <p:nvSpPr>
          <p:cNvPr id="11" name="TextBox 10"/>
          <p:cNvSpPr txBox="1"/>
          <p:nvPr/>
        </p:nvSpPr>
        <p:spPr>
          <a:xfrm>
            <a:off x="609600" y="1591084"/>
            <a:ext cx="4315326" cy="1015663"/>
          </a:xfrm>
          <a:prstGeom prst="rect">
            <a:avLst/>
          </a:prstGeom>
          <a:noFill/>
        </p:spPr>
        <p:txBody>
          <a:bodyPr wrap="square" rtlCol="0">
            <a:spAutoFit/>
          </a:bodyPr>
          <a:lstStyle/>
          <a:p>
            <a:pPr indent="914400" algn="just"/>
            <a:r>
              <a:rPr lang="en-US" sz="1200" dirty="0" smtClean="0">
                <a:latin typeface="Arial" panose="020B0604020202020204" pitchFamily="34" charset="0"/>
                <a:cs typeface="Arial" panose="020B0604020202020204" pitchFamily="34" charset="0"/>
              </a:rPr>
              <a:t>The new KM3NeT design baseline – blocks of 115 strings (see ORCA inset at right – ARCA spacing is O(100m)) using multi-anode optical modules.  Two sites planned – ARCA (Italy) for the high-energy array and ORCA (France) for neutrino oscillations.  A phased approach: </a:t>
            </a:r>
            <a:endParaRPr lang="en-US" sz="1200" dirty="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4086392"/>
            <a:ext cx="1701618" cy="2269958"/>
          </a:xfrm>
          <a:prstGeom prst="rect">
            <a:avLst/>
          </a:prstGeom>
        </p:spPr>
      </p:pic>
      <p:sp>
        <p:nvSpPr>
          <p:cNvPr id="13" name="TextBox 12"/>
          <p:cNvSpPr txBox="1"/>
          <p:nvPr/>
        </p:nvSpPr>
        <p:spPr>
          <a:xfrm>
            <a:off x="2379579" y="4424325"/>
            <a:ext cx="2545347" cy="1754326"/>
          </a:xfrm>
          <a:prstGeom prst="rect">
            <a:avLst/>
          </a:prstGeom>
          <a:noFill/>
        </p:spPr>
        <p:txBody>
          <a:bodyPr wrap="square" rtlCol="0">
            <a:spAutoFit/>
          </a:bodyPr>
          <a:lstStyle/>
          <a:p>
            <a:pPr algn="just"/>
            <a:r>
              <a:rPr lang="en-US" sz="1200" dirty="0" smtClean="0">
                <a:latin typeface="Arial" panose="020B0604020202020204" pitchFamily="34" charset="0"/>
                <a:cs typeface="Arial" panose="020B0604020202020204" pitchFamily="34" charset="0"/>
              </a:rPr>
              <a:t>On Dec 3</a:t>
            </a:r>
            <a:r>
              <a:rPr lang="en-US" sz="1200" baseline="30000" dirty="0" smtClean="0">
                <a:latin typeface="Arial" panose="020B0604020202020204" pitchFamily="34" charset="0"/>
                <a:cs typeface="Arial" panose="020B0604020202020204" pitchFamily="34" charset="0"/>
              </a:rPr>
              <a:t>rd</a:t>
            </a:r>
            <a:r>
              <a:rPr lang="en-US" sz="1200" dirty="0" smtClean="0">
                <a:latin typeface="Arial" panose="020B0604020202020204" pitchFamily="34" charset="0"/>
                <a:cs typeface="Arial" panose="020B0604020202020204" pitchFamily="34" charset="0"/>
              </a:rPr>
              <a:t> 2015 the first string was deployed at the Capo </a:t>
            </a:r>
            <a:r>
              <a:rPr lang="en-US" sz="1200" dirty="0" err="1" smtClean="0">
                <a:latin typeface="Arial" panose="020B0604020202020204" pitchFamily="34" charset="0"/>
                <a:cs typeface="Arial" panose="020B0604020202020204" pitchFamily="34" charset="0"/>
              </a:rPr>
              <a:t>Passero</a:t>
            </a:r>
            <a:r>
              <a:rPr lang="en-US" sz="1200" dirty="0" smtClean="0">
                <a:latin typeface="Arial" panose="020B0604020202020204" pitchFamily="34" charset="0"/>
                <a:cs typeface="Arial" panose="020B0604020202020204" pitchFamily="34" charset="0"/>
              </a:rPr>
              <a:t> site off SE coast of Sicily.</a:t>
            </a:r>
          </a:p>
          <a:p>
            <a:pPr algn="just"/>
            <a:r>
              <a:rPr lang="en-US" sz="1200" dirty="0" smtClean="0">
                <a:latin typeface="Arial" panose="020B0604020202020204" pitchFamily="34" charset="0"/>
                <a:cs typeface="Arial" panose="020B0604020202020204" pitchFamily="34" charset="0"/>
              </a:rPr>
              <a:t>Strings are wound up in package shown at left and dropped off deployment vessel.  ROVs then connect to junction box at 3500 m depth.  Reports are that string was functioning properly.</a:t>
            </a:r>
            <a:endParaRPr lang="en-US" sz="1200" dirty="0">
              <a:latin typeface="Arial" panose="020B0604020202020204" pitchFamily="34" charset="0"/>
              <a:cs typeface="Arial" panose="020B0604020202020204" pitchFamily="34" charset="0"/>
            </a:endParaRPr>
          </a:p>
        </p:txBody>
      </p:sp>
      <p:sp>
        <p:nvSpPr>
          <p:cNvPr id="14" name="TextBox 13"/>
          <p:cNvSpPr txBox="1"/>
          <p:nvPr/>
        </p:nvSpPr>
        <p:spPr>
          <a:xfrm>
            <a:off x="1903663" y="1103154"/>
            <a:ext cx="3021263" cy="369332"/>
          </a:xfrm>
          <a:prstGeom prst="rect">
            <a:avLst/>
          </a:prstGeom>
          <a:solidFill>
            <a:srgbClr val="C00000"/>
          </a:solidFill>
        </p:spPr>
        <p:txBody>
          <a:bodyPr wrap="square" rtlCol="0">
            <a:spAutoFit/>
          </a:bodyPr>
          <a:lstStyle/>
          <a:p>
            <a:pPr algn="ctr"/>
            <a:r>
              <a:rPr lang="en-US" b="1" dirty="0" smtClean="0">
                <a:solidFill>
                  <a:schemeClr val="bg1"/>
                </a:solidFill>
                <a:latin typeface="Arial" panose="020B0604020202020204" pitchFamily="34" charset="0"/>
                <a:cs typeface="Arial" panose="020B0604020202020204" pitchFamily="34" charset="0"/>
              </a:rPr>
              <a:t>ARCA / ORCA</a:t>
            </a:r>
            <a:endParaRPr lang="en-US" b="1" dirty="0">
              <a:solidFill>
                <a:schemeClr val="bg1"/>
              </a:solidFill>
              <a:latin typeface="Arial" panose="020B0604020202020204" pitchFamily="34" charset="0"/>
              <a:cs typeface="Arial" panose="020B0604020202020204" pitchFamily="34" charset="0"/>
            </a:endParaRPr>
          </a:p>
        </p:txBody>
      </p:sp>
      <p:sp>
        <p:nvSpPr>
          <p:cNvPr id="15" name="TextBox 14"/>
          <p:cNvSpPr txBox="1"/>
          <p:nvPr/>
        </p:nvSpPr>
        <p:spPr>
          <a:xfrm>
            <a:off x="2368884" y="4086392"/>
            <a:ext cx="2556042" cy="338554"/>
          </a:xfrm>
          <a:prstGeom prst="rect">
            <a:avLst/>
          </a:prstGeom>
          <a:noFill/>
        </p:spPr>
        <p:txBody>
          <a:bodyPr wrap="square" rtlCol="0">
            <a:spAutoFit/>
          </a:bodyPr>
          <a:lstStyle/>
          <a:p>
            <a:r>
              <a:rPr lang="en-US" sz="1600" b="1" dirty="0" smtClean="0">
                <a:latin typeface="Arial" panose="020B0604020202020204" pitchFamily="34" charset="0"/>
                <a:cs typeface="Arial" panose="020B0604020202020204" pitchFamily="34" charset="0"/>
              </a:rPr>
              <a:t>News</a:t>
            </a:r>
            <a:endParaRPr lang="en-US"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81954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New Optical Detectors – New Electronics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7287358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Options for Future </a:t>
            </a:r>
            <a:r>
              <a:rPr lang="en-US" dirty="0" err="1" smtClean="0"/>
              <a:t>Photodetection</a:t>
            </a:r>
            <a:endParaRPr lang="en-US" dirty="0"/>
          </a:p>
        </p:txBody>
      </p:sp>
      <p:sp>
        <p:nvSpPr>
          <p:cNvPr id="5" name="Content Placeholder 4"/>
          <p:cNvSpPr>
            <a:spLocks noGrp="1"/>
          </p:cNvSpPr>
          <p:nvPr>
            <p:ph idx="1"/>
          </p:nvPr>
        </p:nvSpPr>
        <p:spPr>
          <a:xfrm>
            <a:off x="2004079" y="1417759"/>
            <a:ext cx="9684328" cy="5092097"/>
          </a:xfrm>
        </p:spPr>
        <p:txBody>
          <a:bodyPr>
            <a:normAutofit/>
          </a:bodyPr>
          <a:lstStyle/>
          <a:p>
            <a:r>
              <a:rPr lang="en-US" b="1" dirty="0" smtClean="0"/>
              <a:t>Play it safe:</a:t>
            </a:r>
            <a:r>
              <a:rPr lang="en-US" dirty="0" smtClean="0"/>
              <a:t> current DOM works </a:t>
            </a:r>
            <a:r>
              <a:rPr lang="en-US" i="1" dirty="0" smtClean="0"/>
              <a:t>pretty good</a:t>
            </a:r>
            <a:r>
              <a:rPr lang="en-US" dirty="0" smtClean="0"/>
              <a:t> – certainly the lowest risk option would be to make minor tweaks to this design</a:t>
            </a:r>
          </a:p>
          <a:p>
            <a:pPr lvl="1"/>
            <a:r>
              <a:rPr lang="en-US" dirty="0" smtClean="0"/>
              <a:t>For a fast deployment (i.e. PINGU) this might be the best option</a:t>
            </a:r>
          </a:p>
          <a:p>
            <a:pPr lvl="1"/>
            <a:r>
              <a:rPr lang="en-US" dirty="0" smtClean="0"/>
              <a:t>Need lots of channels however for HEA</a:t>
            </a:r>
          </a:p>
          <a:p>
            <a:r>
              <a:rPr lang="en-US" b="1" dirty="0" smtClean="0"/>
              <a:t>Higher risk:</a:t>
            </a:r>
            <a:r>
              <a:rPr lang="en-US" dirty="0" smtClean="0"/>
              <a:t> Spend some time and effort on research into improved photo-detection methods – these also will have beneficial impacts for the entire community</a:t>
            </a:r>
          </a:p>
          <a:p>
            <a:pPr lvl="1"/>
            <a:r>
              <a:rPr lang="en-US" dirty="0" smtClean="0"/>
              <a:t>Maybe not for PINGU, depends on time-scale</a:t>
            </a:r>
          </a:p>
          <a:p>
            <a:pPr lvl="1"/>
            <a:r>
              <a:rPr lang="en-US" dirty="0" smtClean="0"/>
              <a:t>For Gen2/HEA we probably have some time.</a:t>
            </a:r>
          </a:p>
          <a:p>
            <a:r>
              <a:rPr lang="en-US" dirty="0" smtClean="0"/>
              <a:t>A few options on the table for better photodetectors: </a:t>
            </a:r>
            <a:r>
              <a:rPr lang="en-US" dirty="0" err="1" smtClean="0"/>
              <a:t>mDOM</a:t>
            </a:r>
            <a:r>
              <a:rPr lang="en-US" dirty="0" smtClean="0"/>
              <a:t>, WOM, and dual-PMT d-Egg</a:t>
            </a:r>
          </a:p>
          <a:p>
            <a:endParaRPr lang="en-US" dirty="0" smtClean="0"/>
          </a:p>
        </p:txBody>
      </p:sp>
      <p:sp>
        <p:nvSpPr>
          <p:cNvPr id="2" name="Date Placeholder 1"/>
          <p:cNvSpPr>
            <a:spLocks noGrp="1"/>
          </p:cNvSpPr>
          <p:nvPr>
            <p:ph type="dt" sz="half" idx="10"/>
          </p:nvPr>
        </p:nvSpPr>
        <p:spPr/>
        <p:txBody>
          <a:bodyPr/>
          <a:lstStyle/>
          <a:p>
            <a:r>
              <a:rPr lang="en-US" smtClean="0"/>
              <a:t>2016-01-07</a:t>
            </a:r>
            <a:endParaRPr lang="en-US"/>
          </a:p>
        </p:txBody>
      </p:sp>
      <p:sp>
        <p:nvSpPr>
          <p:cNvPr id="3" name="Footer Placeholder 2"/>
          <p:cNvSpPr>
            <a:spLocks noGrp="1"/>
          </p:cNvSpPr>
          <p:nvPr>
            <p:ph type="ftr" sz="quarter" idx="11"/>
          </p:nvPr>
        </p:nvSpPr>
        <p:spPr/>
        <p:txBody>
          <a:bodyPr/>
          <a:lstStyle/>
          <a:p>
            <a:r>
              <a:rPr lang="en-US" smtClean="0"/>
              <a:t>VHEPA 2016 - Honolulu, HI</a:t>
            </a:r>
            <a:endParaRPr lang="en-US"/>
          </a:p>
        </p:txBody>
      </p:sp>
      <p:sp>
        <p:nvSpPr>
          <p:cNvPr id="6" name="Slide Number Placeholder 5"/>
          <p:cNvSpPr>
            <a:spLocks noGrp="1"/>
          </p:cNvSpPr>
          <p:nvPr>
            <p:ph type="sldNum" sz="quarter" idx="12"/>
          </p:nvPr>
        </p:nvSpPr>
        <p:spPr/>
        <p:txBody>
          <a:bodyPr/>
          <a:lstStyle/>
          <a:p>
            <a:fld id="{A06C4592-94FC-4A24-9C11-938348FC8AD6}" type="slidenum">
              <a:rPr lang="en-US" smtClean="0"/>
              <a:t>17</a:t>
            </a:fld>
            <a:endParaRPr lang="en-US"/>
          </a:p>
        </p:txBody>
      </p:sp>
    </p:spTree>
    <p:extLst>
      <p:ext uri="{BB962C8B-B14F-4D97-AF65-F5344CB8AC3E}">
        <p14:creationId xmlns:p14="http://schemas.microsoft.com/office/powerpoint/2010/main" val="42084258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3"/>
          <p:cNvSpPr>
            <a:spLocks noGrp="1" noChangeArrowheads="1"/>
          </p:cNvSpPr>
          <p:nvPr>
            <p:ph type="title"/>
          </p:nvPr>
        </p:nvSpPr>
        <p:spPr>
          <a:xfrm>
            <a:off x="4038600" y="-1010"/>
            <a:ext cx="8153400" cy="929699"/>
          </a:xfrm>
        </p:spPr>
        <p:txBody>
          <a:bodyPr>
            <a:normAutofit fontScale="90000"/>
          </a:bodyPr>
          <a:lstStyle/>
          <a:p>
            <a:pPr eaLnBrk="1" hangingPunct="1"/>
            <a:r>
              <a:rPr lang="en-US" altLang="en-US" dirty="0" smtClean="0"/>
              <a:t>A multi-PMT optical module for IceCube-Gen2</a:t>
            </a:r>
          </a:p>
        </p:txBody>
      </p:sp>
      <p:sp>
        <p:nvSpPr>
          <p:cNvPr id="4101" name="Rectangle 5"/>
          <p:cNvSpPr>
            <a:spLocks noGrp="1" noChangeArrowheads="1"/>
          </p:cNvSpPr>
          <p:nvPr>
            <p:ph type="body" idx="1"/>
          </p:nvPr>
        </p:nvSpPr>
        <p:spPr>
          <a:xfrm>
            <a:off x="3232442" y="1148637"/>
            <a:ext cx="5136277" cy="4987764"/>
          </a:xfrm>
        </p:spPr>
        <p:txBody>
          <a:bodyPr>
            <a:normAutofit fontScale="77500" lnSpcReduction="20000"/>
          </a:bodyPr>
          <a:lstStyle/>
          <a:p>
            <a:pPr marL="0" indent="0">
              <a:lnSpc>
                <a:spcPct val="100000"/>
              </a:lnSpc>
              <a:spcBef>
                <a:spcPct val="0"/>
              </a:spcBef>
              <a:buNone/>
              <a:defRPr/>
            </a:pPr>
            <a:r>
              <a:rPr lang="en-US" altLang="en-US" sz="2000" b="1" dirty="0">
                <a:latin typeface="Arial Bold" charset="0"/>
                <a:sym typeface="Arial Bold" charset="0"/>
              </a:rPr>
              <a:t>Features</a:t>
            </a:r>
            <a:endParaRPr lang="en-US" altLang="en-US" sz="2000" b="1" dirty="0">
              <a:latin typeface="Arial Bold" charset="0"/>
              <a:ea typeface="Heiti SC Medium" charset="-122"/>
              <a:sym typeface="Arial Bold" charset="0"/>
            </a:endParaRPr>
          </a:p>
          <a:p>
            <a:pPr marL="261938" lvl="1" indent="-276225">
              <a:lnSpc>
                <a:spcPct val="100000"/>
              </a:lnSpc>
              <a:spcBef>
                <a:spcPts val="1000"/>
              </a:spcBef>
              <a:buSzPct val="93000"/>
              <a:buBlip>
                <a:blip r:embed="rId3"/>
              </a:buBlip>
              <a:defRPr/>
            </a:pPr>
            <a:r>
              <a:rPr lang="en-US" altLang="en-US" dirty="0" smtClean="0">
                <a:latin typeface="Arial" charset="0"/>
                <a:sym typeface="Arial" charset="0"/>
              </a:rPr>
              <a:t>24× 3” </a:t>
            </a:r>
            <a:r>
              <a:rPr lang="en-US" altLang="ja-JP" dirty="0" smtClean="0">
                <a:latin typeface="Arial" charset="0"/>
                <a:sym typeface="Arial" charset="0"/>
              </a:rPr>
              <a:t>PMTs (Hamamatsu 12199-02)</a:t>
            </a:r>
          </a:p>
          <a:p>
            <a:pPr marL="261938" lvl="1" indent="-276225">
              <a:lnSpc>
                <a:spcPct val="100000"/>
              </a:lnSpc>
              <a:spcBef>
                <a:spcPts val="1000"/>
              </a:spcBef>
              <a:buSzPct val="93000"/>
              <a:buBlip>
                <a:blip r:embed="rId3"/>
              </a:buBlip>
              <a:defRPr/>
            </a:pPr>
            <a:r>
              <a:rPr lang="en-US" altLang="ja-JP" dirty="0" smtClean="0">
                <a:latin typeface="Arial" charset="0"/>
                <a:sym typeface="Arial" charset="0"/>
              </a:rPr>
              <a:t>14” borosilicate glass pressure vessel </a:t>
            </a:r>
            <a:br>
              <a:rPr lang="en-US" altLang="ja-JP" dirty="0" smtClean="0">
                <a:latin typeface="Arial" charset="0"/>
                <a:sym typeface="Arial" charset="0"/>
              </a:rPr>
            </a:br>
            <a:r>
              <a:rPr lang="en-US" altLang="ja-JP" dirty="0" smtClean="0">
                <a:latin typeface="Arial" charset="0"/>
                <a:sym typeface="Arial" charset="0"/>
              </a:rPr>
              <a:t>rated @ 700 bar (Nautilus)</a:t>
            </a:r>
            <a:endParaRPr lang="en-US" altLang="ja-JP" dirty="0">
              <a:latin typeface="Arial" charset="0"/>
              <a:sym typeface="Arial" charset="0"/>
            </a:endParaRPr>
          </a:p>
          <a:p>
            <a:pPr marL="261938" lvl="1" indent="-276225">
              <a:lnSpc>
                <a:spcPct val="100000"/>
              </a:lnSpc>
              <a:spcBef>
                <a:spcPts val="1000"/>
              </a:spcBef>
              <a:buSzPct val="93000"/>
              <a:buBlip>
                <a:blip r:embed="rId3"/>
              </a:buBlip>
              <a:defRPr/>
            </a:pPr>
            <a:r>
              <a:rPr lang="en-US" altLang="en-US" dirty="0" smtClean="0">
                <a:latin typeface="Arial" charset="0"/>
                <a:sym typeface="Arial" charset="0"/>
              </a:rPr>
              <a:t>Based </a:t>
            </a:r>
            <a:r>
              <a:rPr lang="en-US" altLang="en-US" dirty="0">
                <a:latin typeface="Arial" charset="0"/>
                <a:sym typeface="Arial" charset="0"/>
              </a:rPr>
              <a:t>on proven KM3NeT design</a:t>
            </a:r>
          </a:p>
          <a:p>
            <a:pPr marL="261938" lvl="1" indent="-276225">
              <a:lnSpc>
                <a:spcPct val="100000"/>
              </a:lnSpc>
              <a:spcBef>
                <a:spcPts val="1000"/>
              </a:spcBef>
              <a:buSzPct val="93000"/>
              <a:buBlip>
                <a:blip r:embed="rId3"/>
              </a:buBlip>
              <a:defRPr/>
            </a:pPr>
            <a:r>
              <a:rPr lang="en-US" altLang="en-US" dirty="0" smtClean="0">
                <a:latin typeface="Arial" charset="0"/>
                <a:sym typeface="Arial" charset="0"/>
              </a:rPr>
              <a:t>Prototype </a:t>
            </a:r>
            <a:r>
              <a:rPr lang="en-US" altLang="en-US" dirty="0">
                <a:latin typeface="Arial" charset="0"/>
                <a:sym typeface="Arial" charset="0"/>
              </a:rPr>
              <a:t>to be tested in </a:t>
            </a:r>
            <a:r>
              <a:rPr lang="en-US" altLang="en-US" dirty="0" smtClean="0">
                <a:latin typeface="Arial" charset="0"/>
                <a:sym typeface="Arial" charset="0"/>
              </a:rPr>
              <a:t>PINGU</a:t>
            </a:r>
            <a:endParaRPr lang="en-US" altLang="en-US" sz="2000" dirty="0">
              <a:latin typeface="Arial" charset="0"/>
              <a:sym typeface="Arial" charset="0"/>
            </a:endParaRPr>
          </a:p>
          <a:p>
            <a:pPr marL="0" lvl="1" indent="0">
              <a:lnSpc>
                <a:spcPct val="100000"/>
              </a:lnSpc>
              <a:spcBef>
                <a:spcPts val="2200"/>
              </a:spcBef>
              <a:buSzPct val="93000"/>
              <a:buNone/>
              <a:defRPr/>
            </a:pPr>
            <a:r>
              <a:rPr lang="en-US" altLang="en-US" sz="2000" b="1" dirty="0">
                <a:latin typeface="Arial" charset="0"/>
                <a:ea typeface="Arial" charset="0"/>
                <a:cs typeface="Arial" charset="0"/>
                <a:sym typeface="Arial" charset="0"/>
              </a:rPr>
              <a:t>Advantages</a:t>
            </a:r>
          </a:p>
          <a:p>
            <a:pPr marL="261938" lvl="1" indent="-276225">
              <a:lnSpc>
                <a:spcPct val="100000"/>
              </a:lnSpc>
              <a:spcBef>
                <a:spcPts val="1000"/>
              </a:spcBef>
              <a:buSzPct val="93000"/>
              <a:buBlip>
                <a:blip r:embed="rId3"/>
              </a:buBlip>
              <a:defRPr/>
            </a:pPr>
            <a:r>
              <a:rPr lang="en-US" altLang="en-US" dirty="0" smtClean="0">
                <a:latin typeface="Arial" charset="0"/>
                <a:sym typeface="Arial" charset="0"/>
              </a:rPr>
              <a:t>Uniform 4π acceptance</a:t>
            </a:r>
          </a:p>
          <a:p>
            <a:pPr marL="261938" lvl="1" indent="-276225">
              <a:lnSpc>
                <a:spcPct val="100000"/>
              </a:lnSpc>
              <a:spcBef>
                <a:spcPts val="1000"/>
              </a:spcBef>
              <a:buSzPct val="93000"/>
              <a:buBlip>
                <a:blip r:embed="rId3"/>
              </a:buBlip>
              <a:defRPr/>
            </a:pPr>
            <a:r>
              <a:rPr lang="en-US" altLang="en-US" dirty="0" smtClean="0">
                <a:latin typeface="Arial" charset="0"/>
                <a:sym typeface="Arial" charset="0"/>
              </a:rPr>
              <a:t>2 </a:t>
            </a:r>
            <a:r>
              <a:rPr lang="en-US" altLang="en-US" dirty="0">
                <a:latin typeface="Arial" charset="0"/>
                <a:sym typeface="Arial" charset="0"/>
              </a:rPr>
              <a:t>times effective area of </a:t>
            </a:r>
            <a:r>
              <a:rPr lang="en-US" altLang="en-US" dirty="0" err="1">
                <a:latin typeface="Arial" charset="0"/>
                <a:sym typeface="Arial" charset="0"/>
              </a:rPr>
              <a:t>IceCube</a:t>
            </a:r>
            <a:r>
              <a:rPr lang="en-US" altLang="en-US" dirty="0">
                <a:latin typeface="Arial" charset="0"/>
                <a:sym typeface="Arial" charset="0"/>
              </a:rPr>
              <a:t> </a:t>
            </a:r>
            <a:r>
              <a:rPr lang="en-US" altLang="en-US" dirty="0" smtClean="0">
                <a:latin typeface="Arial" charset="0"/>
                <a:sym typeface="Arial" charset="0"/>
              </a:rPr>
              <a:t>DOM</a:t>
            </a:r>
            <a:br>
              <a:rPr lang="en-US" altLang="en-US" dirty="0" smtClean="0">
                <a:latin typeface="Arial" charset="0"/>
                <a:sym typeface="Arial" charset="0"/>
              </a:rPr>
            </a:br>
            <a:r>
              <a:rPr lang="en-US" altLang="en-US" dirty="0" smtClean="0">
                <a:latin typeface="Arial" charset="0"/>
                <a:sym typeface="Arial" charset="0"/>
              </a:rPr>
              <a:t>@ similar price per </a:t>
            </a:r>
            <a:r>
              <a:rPr lang="en-US" altLang="en-US" dirty="0">
                <a:latin typeface="Arial" charset="0"/>
                <a:sym typeface="Arial" charset="0"/>
              </a:rPr>
              <a:t>photocathode </a:t>
            </a:r>
            <a:r>
              <a:rPr lang="en-US" altLang="en-US" dirty="0" smtClean="0">
                <a:latin typeface="Arial" charset="0"/>
                <a:sym typeface="Arial" charset="0"/>
              </a:rPr>
              <a:t>area</a:t>
            </a:r>
          </a:p>
          <a:p>
            <a:pPr marL="261938" lvl="1" indent="-276225">
              <a:lnSpc>
                <a:spcPct val="100000"/>
              </a:lnSpc>
              <a:spcBef>
                <a:spcPts val="1000"/>
              </a:spcBef>
              <a:buSzPct val="93000"/>
              <a:buBlip>
                <a:blip r:embed="rId3"/>
              </a:buBlip>
              <a:defRPr/>
            </a:pPr>
            <a:r>
              <a:rPr lang="en-US" altLang="en-US" dirty="0">
                <a:latin typeface="Arial" charset="0"/>
                <a:sym typeface="Arial" charset="0"/>
              </a:rPr>
              <a:t>D</a:t>
            </a:r>
            <a:r>
              <a:rPr lang="en-US" altLang="en-US" dirty="0" smtClean="0">
                <a:latin typeface="Arial" charset="0"/>
                <a:sym typeface="Arial" charset="0"/>
              </a:rPr>
              <a:t>irectional sensitivity</a:t>
            </a:r>
          </a:p>
          <a:p>
            <a:pPr marL="261938" lvl="1" indent="-276225">
              <a:lnSpc>
                <a:spcPct val="100000"/>
              </a:lnSpc>
              <a:spcBef>
                <a:spcPts val="1000"/>
              </a:spcBef>
              <a:buSzPct val="93000"/>
              <a:buBlip>
                <a:blip r:embed="rId3"/>
              </a:buBlip>
              <a:defRPr/>
            </a:pPr>
            <a:r>
              <a:rPr lang="en-US" altLang="en-US" dirty="0" smtClean="0">
                <a:latin typeface="Arial" charset="0"/>
                <a:sym typeface="Arial" charset="0"/>
              </a:rPr>
              <a:t>Local coincidences for e.g. background suppression</a:t>
            </a:r>
          </a:p>
          <a:p>
            <a:pPr marL="261938" lvl="1" indent="-276225">
              <a:lnSpc>
                <a:spcPct val="100000"/>
              </a:lnSpc>
              <a:spcBef>
                <a:spcPts val="1000"/>
              </a:spcBef>
              <a:buSzPct val="93000"/>
              <a:buBlip>
                <a:blip r:embed="rId3"/>
              </a:buBlip>
              <a:defRPr/>
            </a:pPr>
            <a:r>
              <a:rPr lang="en-US" altLang="en-US" dirty="0" smtClean="0">
                <a:latin typeface="Arial" charset="0"/>
                <a:sym typeface="Arial" charset="0"/>
              </a:rPr>
              <a:t>Improved TTS (</a:t>
            </a:r>
            <a:r>
              <a:rPr lang="en-US" altLang="en-US" dirty="0" err="1" smtClean="0">
                <a:latin typeface="Arial" charset="0"/>
                <a:sym typeface="Arial" charset="0"/>
              </a:rPr>
              <a:t>σ</a:t>
            </a:r>
            <a:r>
              <a:rPr lang="en-US" altLang="en-US" dirty="0" smtClean="0">
                <a:latin typeface="Arial" charset="0"/>
                <a:sym typeface="Arial" charset="0"/>
              </a:rPr>
              <a:t> = 1.7 ns)</a:t>
            </a:r>
            <a:br>
              <a:rPr lang="en-US" altLang="en-US" dirty="0" smtClean="0">
                <a:latin typeface="Arial" charset="0"/>
                <a:sym typeface="Arial" charset="0"/>
              </a:rPr>
            </a:br>
            <a:r>
              <a:rPr lang="en-US" altLang="en-US" sz="1600" dirty="0">
                <a:latin typeface="Arial" charset="0"/>
                <a:sym typeface="Arial" charset="0"/>
              </a:rPr>
              <a:t>(important for leading-edge timing precision)</a:t>
            </a:r>
          </a:p>
        </p:txBody>
      </p:sp>
      <p:pic>
        <p:nvPicPr>
          <p:cNvPr id="1638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3943" y="2266156"/>
            <a:ext cx="2460625"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19721" y="2393163"/>
            <a:ext cx="3351213" cy="277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smtClean="0"/>
              <a:t>2016-01-07</a:t>
            </a:r>
            <a:endParaRPr lang="en-US"/>
          </a:p>
        </p:txBody>
      </p:sp>
      <p:sp>
        <p:nvSpPr>
          <p:cNvPr id="3" name="Footer Placeholder 2"/>
          <p:cNvSpPr>
            <a:spLocks noGrp="1"/>
          </p:cNvSpPr>
          <p:nvPr>
            <p:ph type="ftr" sz="quarter" idx="11"/>
          </p:nvPr>
        </p:nvSpPr>
        <p:spPr/>
        <p:txBody>
          <a:bodyPr/>
          <a:lstStyle/>
          <a:p>
            <a:r>
              <a:rPr lang="en-US" smtClean="0"/>
              <a:t>VHEPA 2016 - Honolulu, HI</a:t>
            </a:r>
            <a:endParaRPr lang="en-US"/>
          </a:p>
        </p:txBody>
      </p:sp>
      <p:sp>
        <p:nvSpPr>
          <p:cNvPr id="4" name="Slide Number Placeholder 3"/>
          <p:cNvSpPr>
            <a:spLocks noGrp="1"/>
          </p:cNvSpPr>
          <p:nvPr>
            <p:ph type="sldNum" sz="quarter" idx="12"/>
          </p:nvPr>
        </p:nvSpPr>
        <p:spPr/>
        <p:txBody>
          <a:bodyPr/>
          <a:lstStyle/>
          <a:p>
            <a:fld id="{A4472F21-686B-4F38-97CF-18946222691A}" type="slidenum">
              <a:rPr lang="en-US" smtClean="0"/>
              <a:pPr/>
              <a:t>18</a:t>
            </a:fld>
            <a:endParaRPr lang="en-US"/>
          </a:p>
        </p:txBody>
      </p:sp>
    </p:spTree>
    <p:extLst>
      <p:ext uri="{BB962C8B-B14F-4D97-AF65-F5344CB8AC3E}">
        <p14:creationId xmlns:p14="http://schemas.microsoft.com/office/powerpoint/2010/main" val="2292128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11"/>
          <p:cNvSpPr>
            <a:spLocks noGrp="1"/>
          </p:cNvSpPr>
          <p:nvPr>
            <p:ph type="dt" sz="half" idx="10"/>
          </p:nvPr>
        </p:nvSpPr>
        <p:spPr/>
        <p:txBody>
          <a:bodyPr/>
          <a:lstStyle/>
          <a:p>
            <a:r>
              <a:rPr lang="en-US" smtClean="0"/>
              <a:t>2016-01-07</a:t>
            </a:r>
            <a:endParaRPr lang="en-US"/>
          </a:p>
        </p:txBody>
      </p:sp>
      <p:sp>
        <p:nvSpPr>
          <p:cNvPr id="13" name="Footer Placeholder 12"/>
          <p:cNvSpPr>
            <a:spLocks noGrp="1"/>
          </p:cNvSpPr>
          <p:nvPr>
            <p:ph type="ftr" sz="quarter" idx="11"/>
          </p:nvPr>
        </p:nvSpPr>
        <p:spPr/>
        <p:txBody>
          <a:bodyPr/>
          <a:lstStyle/>
          <a:p>
            <a:r>
              <a:rPr lang="en-US" smtClean="0"/>
              <a:t>VHEPA 2016 - Honolulu, HI</a:t>
            </a:r>
            <a:endParaRPr lang="en-US"/>
          </a:p>
        </p:txBody>
      </p:sp>
      <p:sp>
        <p:nvSpPr>
          <p:cNvPr id="46" name="灯片编号占位符 45"/>
          <p:cNvSpPr>
            <a:spLocks noGrp="1"/>
          </p:cNvSpPr>
          <p:nvPr>
            <p:ph type="sldNum" sz="quarter" idx="12"/>
          </p:nvPr>
        </p:nvSpPr>
        <p:spPr/>
        <p:txBody>
          <a:bodyPr/>
          <a:lstStyle/>
          <a:p>
            <a:fld id="{AAD38B35-EA3F-48CC-93A5-3C18FD8B4DCB}" type="slidenum">
              <a:rPr lang="en-GB" smtClean="0"/>
              <a:pPr/>
              <a:t>19</a:t>
            </a:fld>
            <a:endParaRPr lang="en-GB" dirty="0"/>
          </a:p>
        </p:txBody>
      </p:sp>
      <p:sp>
        <p:nvSpPr>
          <p:cNvPr id="47" name="Title 46"/>
          <p:cNvSpPr>
            <a:spLocks noGrp="1"/>
          </p:cNvSpPr>
          <p:nvPr>
            <p:ph type="title"/>
          </p:nvPr>
        </p:nvSpPr>
        <p:spPr/>
        <p:txBody>
          <a:bodyPr>
            <a:normAutofit fontScale="90000"/>
          </a:bodyPr>
          <a:lstStyle/>
          <a:p>
            <a:r>
              <a:rPr lang="en-US" dirty="0" smtClean="0"/>
              <a:t>The D-Egg Dual 8” PMT + Improved Glass</a:t>
            </a:r>
            <a:endParaRPr lang="en-US" dirty="0"/>
          </a:p>
        </p:txBody>
      </p:sp>
      <p:pic>
        <p:nvPicPr>
          <p:cNvPr id="4" name="Picture 6" descr="C:\Users\Atomyth\Desktop\Application\Japan\week3\DEgg_EffectiveArea_1D_topdown.png"/>
          <p:cNvPicPr>
            <a:picLocks noGrp="1" noChangeAspect="1" noChangeArrowheads="1"/>
          </p:cNvPicPr>
          <p:nvPr>
            <p:ph idx="4294967295"/>
          </p:nvPr>
        </p:nvPicPr>
        <p:blipFill>
          <a:blip r:embed="rId2" cstate="print"/>
          <a:srcRect/>
          <a:stretch>
            <a:fillRect/>
          </a:stretch>
        </p:blipFill>
        <p:spPr bwMode="auto">
          <a:xfrm>
            <a:off x="3045405" y="1292799"/>
            <a:ext cx="5029200" cy="2918951"/>
          </a:xfrm>
          <a:prstGeom prst="rect">
            <a:avLst/>
          </a:prstGeom>
          <a:noFill/>
        </p:spPr>
      </p:pic>
      <p:pic>
        <p:nvPicPr>
          <p:cNvPr id="45" name="Picture 44"/>
          <p:cNvPicPr>
            <a:picLocks noChangeAspect="1"/>
          </p:cNvPicPr>
          <p:nvPr/>
        </p:nvPicPr>
        <p:blipFill rotWithShape="1">
          <a:blip r:embed="rId3"/>
          <a:srcRect l="5368" t="3514" r="6805" b="2848"/>
          <a:stretch/>
        </p:blipFill>
        <p:spPr>
          <a:xfrm>
            <a:off x="287593" y="2013647"/>
            <a:ext cx="2728451" cy="4070555"/>
          </a:xfrm>
          <a:prstGeom prst="rect">
            <a:avLst/>
          </a:prstGeom>
        </p:spPr>
      </p:pic>
      <p:sp>
        <p:nvSpPr>
          <p:cNvPr id="2" name="TextBox 1"/>
          <p:cNvSpPr txBox="1"/>
          <p:nvPr/>
        </p:nvSpPr>
        <p:spPr>
          <a:xfrm>
            <a:off x="3045405" y="4590148"/>
            <a:ext cx="5058561" cy="1477328"/>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D-Egg uses 2x 8” PMTs.  Naively, one would expect only about 30% enhancement in the photon effective area, however, better collection efficiency relative to 10” PMT and massive improvements in UV transparency of glass.</a:t>
            </a:r>
            <a:endParaRPr lang="en-US" dirty="0">
              <a:latin typeface="Arial" panose="020B0604020202020204" pitchFamily="34" charset="0"/>
              <a:cs typeface="Arial" panose="020B0604020202020204" pitchFamily="34" charset="0"/>
            </a:endParaRPr>
          </a:p>
        </p:txBody>
      </p:sp>
      <p:sp>
        <p:nvSpPr>
          <p:cNvPr id="9" name="TextBox 8"/>
          <p:cNvSpPr txBox="1"/>
          <p:nvPr/>
        </p:nvSpPr>
        <p:spPr>
          <a:xfrm>
            <a:off x="8254968" y="1091463"/>
            <a:ext cx="3687660" cy="4524315"/>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My personal comments:</a:t>
            </a:r>
          </a:p>
          <a:p>
            <a:r>
              <a:rPr lang="en-US" dirty="0" smtClean="0">
                <a:latin typeface="Arial" panose="020B0604020202020204" pitchFamily="34" charset="0"/>
                <a:cs typeface="Arial" panose="020B0604020202020204" pitchFamily="34" charset="0"/>
              </a:rPr>
              <a:t>Whether or not we decide to use 2x 8” or 1x 10” PMT, the gains in UV photon collection from better glasses is well worth the research effort and should be a priority of the </a:t>
            </a:r>
            <a:r>
              <a:rPr lang="en-US" dirty="0" err="1" smtClean="0">
                <a:latin typeface="Arial" panose="020B0604020202020204" pitchFamily="34" charset="0"/>
                <a:cs typeface="Arial" panose="020B0604020202020204" pitchFamily="34" charset="0"/>
              </a:rPr>
              <a:t>photodetection</a:t>
            </a:r>
            <a:r>
              <a:rPr lang="en-US" dirty="0" smtClean="0">
                <a:latin typeface="Arial" panose="020B0604020202020204" pitchFamily="34" charset="0"/>
                <a:cs typeface="Arial" panose="020B0604020202020204" pitchFamily="34" charset="0"/>
              </a:rPr>
              <a:t> R&amp;D.</a:t>
            </a:r>
          </a:p>
          <a:p>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Two PMTs could probably still be readout separately with new DOM mainboards equipped with two ADC channels.  TODO: investigate whether individual UP/DOWN tube hits give increase in performance versus simple ganged readout.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65214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IceCube Gen2 – Scientific Vision</a:t>
            </a:r>
            <a:endParaRPr lang="en-US" dirty="0"/>
          </a:p>
        </p:txBody>
      </p:sp>
      <p:sp>
        <p:nvSpPr>
          <p:cNvPr id="5" name="Text Placeholder 4"/>
          <p:cNvSpPr>
            <a:spLocks noGrp="1"/>
          </p:cNvSpPr>
          <p:nvPr>
            <p:ph type="body" idx="1"/>
          </p:nvPr>
        </p:nvSpPr>
        <p:spPr/>
        <p:txBody>
          <a:bodyPr/>
          <a:lstStyle/>
          <a:p>
            <a:r>
              <a:rPr lang="en-US" dirty="0" smtClean="0"/>
              <a:t>A Vision for a wide dynamic range neutrino </a:t>
            </a:r>
            <a:r>
              <a:rPr lang="en-US" dirty="0"/>
              <a:t>o</a:t>
            </a:r>
            <a:r>
              <a:rPr lang="en-US" dirty="0" smtClean="0"/>
              <a:t>bservatory which builds on the IceCube experience</a:t>
            </a:r>
            <a:endParaRPr lang="en-US" dirty="0"/>
          </a:p>
        </p:txBody>
      </p:sp>
    </p:spTree>
    <p:extLst>
      <p:ext uri="{BB962C8B-B14F-4D97-AF65-F5344CB8AC3E}">
        <p14:creationId xmlns:p14="http://schemas.microsoft.com/office/powerpoint/2010/main" val="27785181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5410068" y="1459704"/>
            <a:ext cx="5251509" cy="4026695"/>
          </a:xfrm>
        </p:spPr>
        <p:txBody>
          <a:bodyPr>
            <a:normAutofit fontScale="92500" lnSpcReduction="20000"/>
          </a:bodyPr>
          <a:lstStyle/>
          <a:p>
            <a:pPr>
              <a:lnSpc>
                <a:spcPct val="120000"/>
              </a:lnSpc>
            </a:pPr>
            <a:r>
              <a:rPr lang="en-US" sz="2400" dirty="0" smtClean="0"/>
              <a:t>Wavelength shifter painted on long cylindrical tube.</a:t>
            </a:r>
          </a:p>
          <a:p>
            <a:pPr>
              <a:lnSpc>
                <a:spcPct val="120000"/>
              </a:lnSpc>
            </a:pPr>
            <a:r>
              <a:rPr lang="en-US" sz="2400" dirty="0" smtClean="0"/>
              <a:t>Two small 1-2” PMTs at each end</a:t>
            </a:r>
          </a:p>
          <a:p>
            <a:pPr>
              <a:lnSpc>
                <a:spcPct val="120000"/>
              </a:lnSpc>
            </a:pPr>
            <a:r>
              <a:rPr lang="en-US" sz="2400" dirty="0" smtClean="0"/>
              <a:t>Time precision, if it does turn out to be worse than IceCube’s (&lt; 5 ns) is a critical parameter for PINGU but not a critical parameter for HEA.</a:t>
            </a:r>
          </a:p>
          <a:p>
            <a:pPr>
              <a:lnSpc>
                <a:spcPct val="120000"/>
              </a:lnSpc>
            </a:pPr>
            <a:r>
              <a:rPr lang="en-US" sz="2400" dirty="0" smtClean="0"/>
              <a:t>WOM has potential to dramatically increase effective photo collector area.</a:t>
            </a:r>
          </a:p>
          <a:p>
            <a:pPr>
              <a:lnSpc>
                <a:spcPct val="120000"/>
              </a:lnSpc>
            </a:pPr>
            <a:r>
              <a:rPr lang="en-US" sz="2400" dirty="0" smtClean="0"/>
              <a:t>Still in early stages of development.</a:t>
            </a:r>
            <a:endParaRPr lang="en-US" sz="2400" dirty="0"/>
          </a:p>
        </p:txBody>
      </p:sp>
      <p:sp>
        <p:nvSpPr>
          <p:cNvPr id="2" name="Title 1"/>
          <p:cNvSpPr>
            <a:spLocks noGrp="1"/>
          </p:cNvSpPr>
          <p:nvPr>
            <p:ph type="title"/>
          </p:nvPr>
        </p:nvSpPr>
        <p:spPr/>
        <p:txBody>
          <a:bodyPr>
            <a:normAutofit fontScale="90000"/>
          </a:bodyPr>
          <a:lstStyle/>
          <a:p>
            <a:r>
              <a:rPr lang="en-US" dirty="0" smtClean="0"/>
              <a:t>Wavelength-Shifting Optical Module (WOM)</a:t>
            </a:r>
            <a:endParaRPr lang="en-US" dirty="0"/>
          </a:p>
        </p:txBody>
      </p:sp>
      <p:pic>
        <p:nvPicPr>
          <p:cNvPr id="3" name="Picture 2"/>
          <p:cNvPicPr>
            <a:picLocks noChangeAspect="1"/>
          </p:cNvPicPr>
          <p:nvPr/>
        </p:nvPicPr>
        <p:blipFill>
          <a:blip r:embed="rId2"/>
          <a:stretch>
            <a:fillRect/>
          </a:stretch>
        </p:blipFill>
        <p:spPr>
          <a:xfrm flipH="1">
            <a:off x="11062283" y="1291904"/>
            <a:ext cx="558523" cy="4866576"/>
          </a:xfrm>
          <a:prstGeom prst="rect">
            <a:avLst/>
          </a:prstGeom>
        </p:spPr>
      </p:pic>
      <p:pic>
        <p:nvPicPr>
          <p:cNvPr id="7" name="Picture 6"/>
          <p:cNvPicPr>
            <a:picLocks noChangeAspect="1"/>
          </p:cNvPicPr>
          <p:nvPr/>
        </p:nvPicPr>
        <p:blipFill>
          <a:blip r:embed="rId3"/>
          <a:stretch>
            <a:fillRect/>
          </a:stretch>
        </p:blipFill>
        <p:spPr>
          <a:xfrm>
            <a:off x="194529" y="2121376"/>
            <a:ext cx="4814833" cy="2703352"/>
          </a:xfrm>
          <a:prstGeom prst="rect">
            <a:avLst/>
          </a:prstGeom>
        </p:spPr>
      </p:pic>
      <p:sp>
        <p:nvSpPr>
          <p:cNvPr id="8" name="Date Placeholder 7"/>
          <p:cNvSpPr>
            <a:spLocks noGrp="1"/>
          </p:cNvSpPr>
          <p:nvPr>
            <p:ph type="dt" sz="half" idx="10"/>
          </p:nvPr>
        </p:nvSpPr>
        <p:spPr/>
        <p:txBody>
          <a:bodyPr/>
          <a:lstStyle/>
          <a:p>
            <a:r>
              <a:rPr lang="en-US" smtClean="0"/>
              <a:t>2016-01-07</a:t>
            </a:r>
            <a:endParaRPr lang="en-US"/>
          </a:p>
        </p:txBody>
      </p:sp>
      <p:sp>
        <p:nvSpPr>
          <p:cNvPr id="9" name="Footer Placeholder 8"/>
          <p:cNvSpPr>
            <a:spLocks noGrp="1"/>
          </p:cNvSpPr>
          <p:nvPr>
            <p:ph type="ftr" sz="quarter" idx="11"/>
          </p:nvPr>
        </p:nvSpPr>
        <p:spPr/>
        <p:txBody>
          <a:bodyPr/>
          <a:lstStyle/>
          <a:p>
            <a:r>
              <a:rPr lang="en-US" smtClean="0"/>
              <a:t>VHEPA 2016 - Honolulu, HI</a:t>
            </a:r>
            <a:endParaRPr lang="en-US"/>
          </a:p>
        </p:txBody>
      </p:sp>
      <p:sp>
        <p:nvSpPr>
          <p:cNvPr id="10" name="Slide Number Placeholder 9"/>
          <p:cNvSpPr>
            <a:spLocks noGrp="1"/>
          </p:cNvSpPr>
          <p:nvPr>
            <p:ph type="sldNum" sz="quarter" idx="12"/>
          </p:nvPr>
        </p:nvSpPr>
        <p:spPr/>
        <p:txBody>
          <a:bodyPr/>
          <a:lstStyle/>
          <a:p>
            <a:fld id="{A06C4592-94FC-4A24-9C11-938348FC8AD6}" type="slidenum">
              <a:rPr lang="en-US" smtClean="0"/>
              <a:t>20</a:t>
            </a:fld>
            <a:endParaRPr lang="en-US"/>
          </a:p>
        </p:txBody>
      </p:sp>
    </p:spTree>
    <p:extLst>
      <p:ext uri="{BB962C8B-B14F-4D97-AF65-F5344CB8AC3E}">
        <p14:creationId xmlns:p14="http://schemas.microsoft.com/office/powerpoint/2010/main" val="21229979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Evolving the IceCube DOM </a:t>
            </a:r>
            <a:endParaRPr lang="en-US" dirty="0"/>
          </a:p>
        </p:txBody>
      </p:sp>
      <p:pic>
        <p:nvPicPr>
          <p:cNvPr id="5" name="Picture 4"/>
          <p:cNvPicPr>
            <a:picLocks noChangeAspect="1"/>
          </p:cNvPicPr>
          <p:nvPr/>
        </p:nvPicPr>
        <p:blipFill>
          <a:blip r:embed="rId2"/>
          <a:stretch>
            <a:fillRect/>
          </a:stretch>
        </p:blipFill>
        <p:spPr>
          <a:xfrm>
            <a:off x="1349929" y="1898641"/>
            <a:ext cx="3937297" cy="3657600"/>
          </a:xfrm>
          <a:prstGeom prst="rect">
            <a:avLst/>
          </a:prstGeom>
        </p:spPr>
      </p:pic>
      <p:sp>
        <p:nvSpPr>
          <p:cNvPr id="6" name="TextBox 5"/>
          <p:cNvSpPr txBox="1"/>
          <p:nvPr/>
        </p:nvSpPr>
        <p:spPr>
          <a:xfrm>
            <a:off x="6042023" y="1522908"/>
            <a:ext cx="5029200" cy="461665"/>
          </a:xfrm>
          <a:prstGeom prst="rect">
            <a:avLst/>
          </a:prstGeom>
          <a:solidFill>
            <a:schemeClr val="accent6">
              <a:lumMod val="50000"/>
            </a:schemeClr>
          </a:solidFill>
        </p:spPr>
        <p:txBody>
          <a:bodyPr wrap="square" rtlCol="0">
            <a:spAutoFit/>
          </a:bodyPr>
          <a:lstStyle/>
          <a:p>
            <a:pPr algn="ctr"/>
            <a:r>
              <a:rPr lang="en-US" sz="2400" dirty="0" smtClean="0">
                <a:solidFill>
                  <a:schemeClr val="bg1"/>
                </a:solidFill>
                <a:latin typeface="Arial" panose="020B0604020202020204" pitchFamily="34" charset="0"/>
                <a:cs typeface="Arial" panose="020B0604020202020204" pitchFamily="34" charset="0"/>
              </a:rPr>
              <a:t>What’s good</a:t>
            </a:r>
            <a:endParaRPr lang="en-US" sz="2400" dirty="0">
              <a:solidFill>
                <a:schemeClr val="bg1"/>
              </a:solidFill>
              <a:latin typeface="Arial" panose="020B0604020202020204" pitchFamily="34" charset="0"/>
              <a:cs typeface="Arial" panose="020B0604020202020204" pitchFamily="34" charset="0"/>
            </a:endParaRPr>
          </a:p>
        </p:txBody>
      </p:sp>
      <p:sp>
        <p:nvSpPr>
          <p:cNvPr id="7" name="TextBox 6"/>
          <p:cNvSpPr txBox="1"/>
          <p:nvPr/>
        </p:nvSpPr>
        <p:spPr>
          <a:xfrm>
            <a:off x="6042024" y="2004443"/>
            <a:ext cx="5029200" cy="3693319"/>
          </a:xfrm>
          <a:prstGeom prst="rect">
            <a:avLst/>
          </a:prstGeom>
          <a:solidFill>
            <a:schemeClr val="tx2">
              <a:lumMod val="40000"/>
              <a:lumOff val="60000"/>
            </a:schemeClr>
          </a:solidFill>
        </p:spPr>
        <p:txBody>
          <a:bodyPr wrap="square" rtlCol="0">
            <a:spAutoFit/>
          </a:bodyPr>
          <a:lstStyle/>
          <a:p>
            <a:pPr marL="173038" indent="-173038">
              <a:buFont typeface="Arial" panose="020B0604020202020204" pitchFamily="34" charset="0"/>
              <a:buChar char="•"/>
            </a:pPr>
            <a:r>
              <a:rPr lang="en-US" dirty="0" smtClean="0">
                <a:latin typeface="Arial" panose="020B0604020202020204" pitchFamily="34" charset="0"/>
                <a:cs typeface="Arial" panose="020B0604020202020204" pitchFamily="34" charset="0"/>
              </a:rPr>
              <a:t>Self-contained DAQ</a:t>
            </a:r>
          </a:p>
          <a:p>
            <a:pPr marL="173038" indent="-173038">
              <a:buFont typeface="Arial" panose="020B0604020202020204" pitchFamily="34" charset="0"/>
              <a:buChar char="•"/>
            </a:pPr>
            <a:r>
              <a:rPr lang="en-US" dirty="0" smtClean="0">
                <a:latin typeface="Arial" panose="020B0604020202020204" pitchFamily="34" charset="0"/>
                <a:cs typeface="Arial" panose="020B0604020202020204" pitchFamily="34" charset="0"/>
              </a:rPr>
              <a:t>300 MSPS, 14-bits (eff) waveform capture</a:t>
            </a:r>
          </a:p>
          <a:p>
            <a:pPr marL="173038" indent="-173038">
              <a:buFont typeface="Arial" panose="020B0604020202020204" pitchFamily="34" charset="0"/>
              <a:buChar char="•"/>
            </a:pPr>
            <a:r>
              <a:rPr lang="en-US" dirty="0" smtClean="0">
                <a:latin typeface="Arial" panose="020B0604020202020204" pitchFamily="34" charset="0"/>
                <a:cs typeface="Arial" panose="020B0604020202020204" pitchFamily="34" charset="0"/>
              </a:rPr>
              <a:t>Integrated high-voltage</a:t>
            </a:r>
          </a:p>
          <a:p>
            <a:pPr marL="173038" indent="-173038">
              <a:buFont typeface="Arial" panose="020B0604020202020204" pitchFamily="34" charset="0"/>
              <a:buChar char="•"/>
            </a:pPr>
            <a:r>
              <a:rPr lang="en-US" dirty="0" smtClean="0">
                <a:latin typeface="Arial" panose="020B0604020202020204" pitchFamily="34" charset="0"/>
                <a:cs typeface="Arial" panose="020B0604020202020204" pitchFamily="34" charset="0"/>
              </a:rPr>
              <a:t>0.5 </a:t>
            </a:r>
            <a:r>
              <a:rPr lang="en-US" dirty="0" err="1" smtClean="0">
                <a:latin typeface="Arial" panose="020B0604020202020204" pitchFamily="34" charset="0"/>
                <a:cs typeface="Arial" panose="020B0604020202020204" pitchFamily="34" charset="0"/>
              </a:rPr>
              <a:t>Mpbs</a:t>
            </a:r>
            <a:r>
              <a:rPr lang="en-US" dirty="0" smtClean="0">
                <a:latin typeface="Arial" panose="020B0604020202020204" pitchFamily="34" charset="0"/>
                <a:cs typeface="Arial" panose="020B0604020202020204" pitchFamily="34" charset="0"/>
              </a:rPr>
              <a:t> digital data </a:t>
            </a:r>
            <a:r>
              <a:rPr lang="en-US" dirty="0" err="1" smtClean="0">
                <a:latin typeface="Arial" panose="020B0604020202020204" pitchFamily="34" charset="0"/>
                <a:cs typeface="Arial" panose="020B0604020202020204" pitchFamily="34" charset="0"/>
              </a:rPr>
              <a:t>comms</a:t>
            </a:r>
            <a:endParaRPr lang="en-US" dirty="0" smtClean="0">
              <a:latin typeface="Arial" panose="020B0604020202020204" pitchFamily="34" charset="0"/>
              <a:cs typeface="Arial" panose="020B0604020202020204" pitchFamily="34" charset="0"/>
            </a:endParaRPr>
          </a:p>
          <a:p>
            <a:pPr marL="173038" indent="-173038">
              <a:buFont typeface="Arial" panose="020B0604020202020204" pitchFamily="34" charset="0"/>
              <a:buChar char="•"/>
            </a:pPr>
            <a:r>
              <a:rPr lang="en-US" b="1" dirty="0" smtClean="0">
                <a:latin typeface="Arial" panose="020B0604020202020204" pitchFamily="34" charset="0"/>
                <a:cs typeface="Arial" panose="020B0604020202020204" pitchFamily="34" charset="0"/>
              </a:rPr>
              <a:t>RAPCal</a:t>
            </a:r>
            <a:r>
              <a:rPr lang="en-US" dirty="0" smtClean="0">
                <a:latin typeface="Arial" panose="020B0604020202020204" pitchFamily="34" charset="0"/>
                <a:cs typeface="Arial" panose="020B0604020202020204" pitchFamily="34" charset="0"/>
              </a:rPr>
              <a:t>: automatic clock sync in </a:t>
            </a:r>
            <a:r>
              <a:rPr lang="en-US" dirty="0" err="1" smtClean="0">
                <a:latin typeface="Arial" panose="020B0604020202020204" pitchFamily="34" charset="0"/>
                <a:cs typeface="Arial" panose="020B0604020202020204" pitchFamily="34" charset="0"/>
              </a:rPr>
              <a:t>comms</a:t>
            </a:r>
            <a:r>
              <a:rPr lang="en-US" dirty="0" smtClean="0">
                <a:latin typeface="Arial" panose="020B0604020202020204" pitchFamily="34" charset="0"/>
                <a:cs typeface="Arial" panose="020B0604020202020204" pitchFamily="34" charset="0"/>
              </a:rPr>
              <a:t> subsystem – O(1 ns) absolute precision.</a:t>
            </a:r>
          </a:p>
          <a:p>
            <a:pPr marL="173038" indent="-173038">
              <a:buFont typeface="Arial" panose="020B0604020202020204" pitchFamily="34" charset="0"/>
              <a:buChar char="•"/>
            </a:pPr>
            <a:r>
              <a:rPr lang="en-US" dirty="0" smtClean="0">
                <a:latin typeface="Arial" panose="020B0604020202020204" pitchFamily="34" charset="0"/>
                <a:cs typeface="Arial" panose="020B0604020202020204" pitchFamily="34" charset="0"/>
              </a:rPr>
              <a:t>Large-area, low-noise PMT</a:t>
            </a:r>
          </a:p>
          <a:p>
            <a:pPr marL="173038" indent="-173038">
              <a:buFont typeface="Arial" panose="020B0604020202020204" pitchFamily="34" charset="0"/>
              <a:buChar char="•"/>
            </a:pPr>
            <a:r>
              <a:rPr lang="en-US" dirty="0" smtClean="0">
                <a:latin typeface="Arial" panose="020B0604020202020204" pitchFamily="34" charset="0"/>
                <a:cs typeface="Arial" panose="020B0604020202020204" pitchFamily="34" charset="0"/>
              </a:rPr>
              <a:t>Pretty low-noise glass (500 Hz / 700 Hz background counting from STD/High QE)</a:t>
            </a:r>
          </a:p>
          <a:p>
            <a:pPr marL="173038" indent="-173038">
              <a:buFont typeface="Arial" panose="020B0604020202020204" pitchFamily="34" charset="0"/>
              <a:buChar char="•"/>
            </a:pPr>
            <a:r>
              <a:rPr lang="en-US" dirty="0" smtClean="0">
                <a:latin typeface="Arial" panose="020B0604020202020204" pitchFamily="34" charset="0"/>
                <a:cs typeface="Arial" panose="020B0604020202020204" pitchFamily="34" charset="0"/>
              </a:rPr>
              <a:t>Integrated optical calibration hardware (flasher board)</a:t>
            </a:r>
          </a:p>
          <a:p>
            <a:pPr marL="173038" indent="-173038">
              <a:buFont typeface="Arial" panose="020B0604020202020204" pitchFamily="34" charset="0"/>
              <a:buChar char="•"/>
            </a:pPr>
            <a:r>
              <a:rPr lang="en-US" b="1" dirty="0" smtClean="0">
                <a:latin typeface="Arial" panose="020B0604020202020204" pitchFamily="34" charset="0"/>
                <a:cs typeface="Arial" panose="020B0604020202020204" pitchFamily="34" charset="0"/>
              </a:rPr>
              <a:t>Very robust &amp; reliable </a:t>
            </a:r>
            <a:r>
              <a:rPr lang="en-US" dirty="0" smtClean="0">
                <a:latin typeface="Arial" panose="020B0604020202020204" pitchFamily="34" charset="0"/>
                <a:cs typeface="Arial" panose="020B0604020202020204" pitchFamily="34" charset="0"/>
              </a:rPr>
              <a:t>– of 5484 total channels deployed 5404 are now taking data.</a:t>
            </a:r>
            <a:endParaRPr lang="en-US" dirty="0">
              <a:latin typeface="Arial" panose="020B0604020202020204" pitchFamily="34" charset="0"/>
              <a:cs typeface="Arial" panose="020B0604020202020204" pitchFamily="34" charset="0"/>
            </a:endParaRPr>
          </a:p>
        </p:txBody>
      </p:sp>
      <p:sp>
        <p:nvSpPr>
          <p:cNvPr id="14" name="TextBox 13"/>
          <p:cNvSpPr txBox="1"/>
          <p:nvPr/>
        </p:nvSpPr>
        <p:spPr>
          <a:xfrm>
            <a:off x="6042023" y="1506400"/>
            <a:ext cx="5029200" cy="548640"/>
          </a:xfrm>
          <a:prstGeom prst="rect">
            <a:avLst/>
          </a:prstGeom>
          <a:solidFill>
            <a:srgbClr val="FFC000"/>
          </a:solidFill>
        </p:spPr>
        <p:txBody>
          <a:bodyPr wrap="square" rtlCol="0">
            <a:spAutoFit/>
          </a:bodyPr>
          <a:lstStyle/>
          <a:p>
            <a:pPr algn="ctr"/>
            <a:r>
              <a:rPr lang="en-US" sz="2400" dirty="0" smtClean="0">
                <a:latin typeface="Arial" panose="020B0604020202020204" pitchFamily="34" charset="0"/>
                <a:cs typeface="Arial" panose="020B0604020202020204" pitchFamily="34" charset="0"/>
              </a:rPr>
              <a:t>To Improve</a:t>
            </a:r>
            <a:endParaRPr lang="en-US" sz="2400" dirty="0">
              <a:latin typeface="Arial" panose="020B0604020202020204" pitchFamily="34" charset="0"/>
              <a:cs typeface="Arial" panose="020B0604020202020204" pitchFamily="34" charset="0"/>
            </a:endParaRPr>
          </a:p>
        </p:txBody>
      </p:sp>
      <p:sp>
        <p:nvSpPr>
          <p:cNvPr id="15" name="TextBox 14"/>
          <p:cNvSpPr txBox="1"/>
          <p:nvPr/>
        </p:nvSpPr>
        <p:spPr>
          <a:xfrm>
            <a:off x="6042023" y="2096460"/>
            <a:ext cx="5029200" cy="3908762"/>
          </a:xfrm>
          <a:prstGeom prst="rect">
            <a:avLst/>
          </a:prstGeom>
          <a:solidFill>
            <a:schemeClr val="tx2">
              <a:lumMod val="40000"/>
              <a:lumOff val="60000"/>
            </a:schemeClr>
          </a:solidFill>
        </p:spPr>
        <p:txBody>
          <a:bodyPr wrap="square" rtlCol="0">
            <a:spAutoFit/>
          </a:bodyPr>
          <a:lstStyle/>
          <a:p>
            <a:pPr marL="173038" indent="-173038">
              <a:buFont typeface="Arial" panose="020B0604020202020204" pitchFamily="34" charset="0"/>
              <a:buChar char="•"/>
            </a:pPr>
            <a:r>
              <a:rPr lang="en-US" sz="2000" dirty="0" smtClean="0">
                <a:latin typeface="Arial" panose="020B0604020202020204" pitchFamily="34" charset="0"/>
                <a:cs typeface="Arial" panose="020B0604020202020204" pitchFamily="34" charset="0"/>
              </a:rPr>
              <a:t>Replace </a:t>
            </a:r>
            <a:r>
              <a:rPr lang="en-US" sz="2000" dirty="0">
                <a:latin typeface="Arial" panose="020B0604020202020204" pitchFamily="34" charset="0"/>
                <a:cs typeface="Arial" panose="020B0604020202020204" pitchFamily="34" charset="0"/>
              </a:rPr>
              <a:t>transient waveform capture ASIC with modern pipelined </a:t>
            </a:r>
            <a:r>
              <a:rPr lang="en-US" sz="2000" dirty="0" smtClean="0">
                <a:latin typeface="Arial" panose="020B0604020202020204" pitchFamily="34" charset="0"/>
                <a:cs typeface="Arial" panose="020B0604020202020204" pitchFamily="34" charset="0"/>
              </a:rPr>
              <a:t>14-bit 250 MSPS ADC:</a:t>
            </a:r>
            <a:endParaRPr lang="en-US" sz="2000" dirty="0">
              <a:latin typeface="Arial" panose="020B0604020202020204" pitchFamily="34" charset="0"/>
              <a:cs typeface="Arial" panose="020B0604020202020204" pitchFamily="34" charset="0"/>
            </a:endParaRPr>
          </a:p>
          <a:p>
            <a:pPr marL="347663" lvl="2" indent="-173038">
              <a:buFont typeface="Arial" panose="020B0604020202020204" pitchFamily="34" charset="0"/>
              <a:buChar char="•"/>
            </a:pPr>
            <a:r>
              <a:rPr lang="en-US" dirty="0">
                <a:latin typeface="Arial" panose="020B0604020202020204" pitchFamily="34" charset="0"/>
                <a:cs typeface="Arial" panose="020B0604020202020204" pitchFamily="34" charset="0"/>
              </a:rPr>
              <a:t>Eliminates need to pre-trigger ASIC (72 ns delay board)</a:t>
            </a:r>
          </a:p>
          <a:p>
            <a:pPr marL="347663" lvl="2" indent="-173038">
              <a:buFont typeface="Arial" panose="020B0604020202020204" pitchFamily="34" charset="0"/>
              <a:buChar char="•"/>
            </a:pPr>
            <a:r>
              <a:rPr lang="en-US" dirty="0">
                <a:latin typeface="Arial" panose="020B0604020202020204" pitchFamily="34" charset="0"/>
                <a:cs typeface="Arial" panose="020B0604020202020204" pitchFamily="34" charset="0"/>
              </a:rPr>
              <a:t>Unify 3 disparate gain channels to single channel </a:t>
            </a:r>
            <a:r>
              <a:rPr lang="en-US" dirty="0" smtClean="0">
                <a:latin typeface="Arial" panose="020B0604020202020204" pitchFamily="34" charset="0"/>
                <a:cs typeface="Arial" panose="020B0604020202020204" pitchFamily="34" charset="0"/>
              </a:rPr>
              <a:t>– tricky calibration in IceCube</a:t>
            </a:r>
            <a:endParaRPr lang="en-US" dirty="0">
              <a:latin typeface="Arial" panose="020B0604020202020204" pitchFamily="34" charset="0"/>
              <a:cs typeface="Arial" panose="020B0604020202020204" pitchFamily="34" charset="0"/>
            </a:endParaRPr>
          </a:p>
          <a:p>
            <a:pPr marL="347663" lvl="2" indent="-173038">
              <a:buFont typeface="Arial" panose="020B0604020202020204" pitchFamily="34" charset="0"/>
              <a:buChar char="•"/>
            </a:pPr>
            <a:r>
              <a:rPr lang="en-US" dirty="0">
                <a:latin typeface="Arial" panose="020B0604020202020204" pitchFamily="34" charset="0"/>
                <a:cs typeface="Arial" panose="020B0604020202020204" pitchFamily="34" charset="0"/>
              </a:rPr>
              <a:t>Permit capture of arbitrarily long waveforms (currently limited to ~500 ns)</a:t>
            </a:r>
          </a:p>
          <a:p>
            <a:pPr marL="173038" indent="-173038">
              <a:buFont typeface="Arial" panose="020B0604020202020204" pitchFamily="34" charset="0"/>
              <a:buChar char="•"/>
            </a:pPr>
            <a:r>
              <a:rPr lang="en-US" sz="2000" dirty="0" smtClean="0">
                <a:latin typeface="Arial" panose="020B0604020202020204" pitchFamily="34" charset="0"/>
                <a:cs typeface="Arial" panose="020B0604020202020204" pitchFamily="34" charset="0"/>
              </a:rPr>
              <a:t>Update FPGA to modern process, high-density (Cyclone V)</a:t>
            </a:r>
          </a:p>
          <a:p>
            <a:pPr marL="173038" indent="-173038">
              <a:buFont typeface="Arial" panose="020B0604020202020204" pitchFamily="34" charset="0"/>
              <a:buChar char="•"/>
            </a:pPr>
            <a:r>
              <a:rPr lang="en-US" sz="2000" dirty="0" smtClean="0">
                <a:latin typeface="Arial" panose="020B0604020202020204" pitchFamily="34" charset="0"/>
                <a:cs typeface="Arial" panose="020B0604020202020204" pitchFamily="34" charset="0"/>
              </a:rPr>
              <a:t>Replace HV module (good performance but 25% efficiency)</a:t>
            </a:r>
          </a:p>
        </p:txBody>
      </p:sp>
      <p:pic>
        <p:nvPicPr>
          <p:cNvPr id="16" name="Picture 15"/>
          <p:cNvPicPr>
            <a:picLocks/>
          </p:cNvPicPr>
          <p:nvPr/>
        </p:nvPicPr>
        <p:blipFill>
          <a:blip r:embed="rId3"/>
          <a:stretch>
            <a:fillRect/>
          </a:stretch>
        </p:blipFill>
        <p:spPr>
          <a:xfrm>
            <a:off x="1346162" y="1898641"/>
            <a:ext cx="3941064" cy="3657600"/>
          </a:xfrm>
          <a:prstGeom prst="rect">
            <a:avLst/>
          </a:prstGeom>
        </p:spPr>
      </p:pic>
      <p:sp>
        <p:nvSpPr>
          <p:cNvPr id="2" name="Date Placeholder 1"/>
          <p:cNvSpPr>
            <a:spLocks noGrp="1"/>
          </p:cNvSpPr>
          <p:nvPr>
            <p:ph type="dt" sz="half" idx="10"/>
          </p:nvPr>
        </p:nvSpPr>
        <p:spPr/>
        <p:txBody>
          <a:bodyPr/>
          <a:lstStyle/>
          <a:p>
            <a:r>
              <a:rPr lang="en-US" smtClean="0"/>
              <a:t>2016-01-07</a:t>
            </a:r>
            <a:endParaRPr lang="en-US"/>
          </a:p>
        </p:txBody>
      </p:sp>
      <p:sp>
        <p:nvSpPr>
          <p:cNvPr id="3" name="Footer Placeholder 2"/>
          <p:cNvSpPr>
            <a:spLocks noGrp="1"/>
          </p:cNvSpPr>
          <p:nvPr>
            <p:ph type="ftr" sz="quarter" idx="11"/>
          </p:nvPr>
        </p:nvSpPr>
        <p:spPr/>
        <p:txBody>
          <a:bodyPr/>
          <a:lstStyle/>
          <a:p>
            <a:r>
              <a:rPr lang="en-US" smtClean="0"/>
              <a:t>VHEPA 2016 - Honolulu, HI</a:t>
            </a:r>
            <a:endParaRPr lang="en-US"/>
          </a:p>
        </p:txBody>
      </p:sp>
      <p:sp>
        <p:nvSpPr>
          <p:cNvPr id="8" name="Slide Number Placeholder 7"/>
          <p:cNvSpPr>
            <a:spLocks noGrp="1"/>
          </p:cNvSpPr>
          <p:nvPr>
            <p:ph type="sldNum" sz="quarter" idx="12"/>
          </p:nvPr>
        </p:nvSpPr>
        <p:spPr/>
        <p:txBody>
          <a:bodyPr/>
          <a:lstStyle/>
          <a:p>
            <a:fld id="{A06C4592-94FC-4A24-9C11-938348FC8AD6}" type="slidenum">
              <a:rPr lang="en-US" smtClean="0"/>
              <a:t>21</a:t>
            </a:fld>
            <a:endParaRPr lang="en-US"/>
          </a:p>
        </p:txBody>
      </p:sp>
    </p:spTree>
    <p:extLst>
      <p:ext uri="{BB962C8B-B14F-4D97-AF65-F5344CB8AC3E}">
        <p14:creationId xmlns:p14="http://schemas.microsoft.com/office/powerpoint/2010/main" val="1183143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Gen2 DOM Electronics</a:t>
            </a:r>
            <a:endParaRPr lang="en-US" dirty="0"/>
          </a:p>
        </p:txBody>
      </p:sp>
      <p:pic>
        <p:nvPicPr>
          <p:cNvPr id="3" name="Picture 2" descr="https://lh6.googleusercontent.com/nmvAtOB1hB03A3gI5P9uEWIo5dEIHkOTd_aPRUM_MpmISDlE79oKug5tJ18YG2vrKVK0ldYB8Am75APbF55V7JuyqnwCHUnPyQYC_5BeKs3ylbdS30LTK77MwQBDyIIYK8Z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365" y="2094102"/>
            <a:ext cx="4206913" cy="290301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4832059" y="1379756"/>
            <a:ext cx="7146736" cy="3352345"/>
          </a:xfrm>
          <a:prstGeom prst="rect">
            <a:avLst/>
          </a:prstGeom>
        </p:spPr>
      </p:pic>
      <p:sp>
        <p:nvSpPr>
          <p:cNvPr id="5" name="TextBox 4"/>
          <p:cNvSpPr txBox="1"/>
          <p:nvPr/>
        </p:nvSpPr>
        <p:spPr>
          <a:xfrm>
            <a:off x="306365" y="5197457"/>
            <a:ext cx="4525694" cy="1261884"/>
          </a:xfrm>
          <a:prstGeom prst="rect">
            <a:avLst/>
          </a:prstGeom>
          <a:noFill/>
        </p:spPr>
        <p:txBody>
          <a:bodyPr wrap="square" rtlCol="0">
            <a:spAutoFit/>
          </a:bodyPr>
          <a:lstStyle/>
          <a:p>
            <a:r>
              <a:rPr lang="en-US" sz="1600" dirty="0" smtClean="0">
                <a:latin typeface="Arial" panose="020B0604020202020204" pitchFamily="34" charset="0"/>
                <a:cs typeface="Arial" panose="020B0604020202020204" pitchFamily="34" charset="0"/>
              </a:rPr>
              <a:t>Analog/digital front end boards </a:t>
            </a:r>
            <a:r>
              <a:rPr lang="en-US" sz="1600" dirty="0" err="1" smtClean="0">
                <a:latin typeface="Arial" panose="020B0604020202020204" pitchFamily="34" charset="0"/>
                <a:cs typeface="Arial" panose="020B0604020202020204" pitchFamily="34" charset="0"/>
              </a:rPr>
              <a:t>fabbed</a:t>
            </a:r>
            <a:r>
              <a:rPr lang="en-US" sz="1600" dirty="0" smtClean="0">
                <a:latin typeface="Arial" panose="020B0604020202020204" pitchFamily="34" charset="0"/>
                <a:cs typeface="Arial" panose="020B0604020202020204" pitchFamily="34" charset="0"/>
              </a:rPr>
              <a:t> 2015Q1 – good performance – 250 MSPS 14-bit, &lt; 300 </a:t>
            </a:r>
            <a:r>
              <a:rPr lang="en-US" sz="1600" dirty="0" err="1" smtClean="0">
                <a:latin typeface="Arial" panose="020B0604020202020204" pitchFamily="34" charset="0"/>
                <a:cs typeface="Arial" panose="020B0604020202020204" pitchFamily="34" charset="0"/>
              </a:rPr>
              <a:t>mW</a:t>
            </a:r>
            <a:r>
              <a:rPr lang="en-US" sz="1600" dirty="0" smtClean="0">
                <a:latin typeface="Arial" panose="020B0604020202020204" pitchFamily="34" charset="0"/>
                <a:cs typeface="Arial" panose="020B0604020202020204" pitchFamily="34" charset="0"/>
              </a:rPr>
              <a:t>.  Noise at 2 LSB.  Plug-in via HSMC to standard FPGA development board.</a:t>
            </a:r>
          </a:p>
          <a:p>
            <a:r>
              <a:rPr lang="en-US" sz="1200" i="1" dirty="0" smtClean="0">
                <a:latin typeface="Arial" panose="020B0604020202020204" pitchFamily="34" charset="0"/>
                <a:cs typeface="Arial" panose="020B0604020202020204" pitchFamily="34" charset="0"/>
              </a:rPr>
              <a:t>P. Sandstrom - WIPAC</a:t>
            </a:r>
            <a:endParaRPr lang="en-US" sz="1200" i="1" dirty="0">
              <a:latin typeface="Arial" panose="020B0604020202020204" pitchFamily="34" charset="0"/>
              <a:cs typeface="Arial" panose="020B0604020202020204" pitchFamily="34" charset="0"/>
            </a:endParaRPr>
          </a:p>
        </p:txBody>
      </p:sp>
      <p:sp>
        <p:nvSpPr>
          <p:cNvPr id="6" name="TextBox 5"/>
          <p:cNvSpPr txBox="1"/>
          <p:nvPr/>
        </p:nvSpPr>
        <p:spPr>
          <a:xfrm>
            <a:off x="5478866" y="4801672"/>
            <a:ext cx="6319623" cy="1015663"/>
          </a:xfrm>
          <a:prstGeom prst="rect">
            <a:avLst/>
          </a:prstGeom>
          <a:noFill/>
        </p:spPr>
        <p:txBody>
          <a:bodyPr wrap="square" rtlCol="0">
            <a:spAutoFit/>
          </a:bodyPr>
          <a:lstStyle/>
          <a:p>
            <a:r>
              <a:rPr lang="en-US" sz="1600" dirty="0" smtClean="0">
                <a:latin typeface="Arial" panose="020B0604020202020204" pitchFamily="34" charset="0"/>
                <a:cs typeface="Arial" panose="020B0604020202020204" pitchFamily="34" charset="0"/>
              </a:rPr>
              <a:t>Early prototype firmware with advanced features: full throughput at 250 MSPS (quad pipeline) and control via soft core </a:t>
            </a:r>
            <a:r>
              <a:rPr lang="en-US" sz="1600" dirty="0" err="1" smtClean="0">
                <a:latin typeface="Arial" panose="020B0604020202020204" pitchFamily="34" charset="0"/>
                <a:cs typeface="Arial" panose="020B0604020202020204" pitchFamily="34" charset="0"/>
              </a:rPr>
              <a:t>Nios</a:t>
            </a:r>
            <a:r>
              <a:rPr lang="en-US" sz="1600" dirty="0" smtClean="0">
                <a:latin typeface="Arial" panose="020B0604020202020204" pitchFamily="34" charset="0"/>
                <a:cs typeface="Arial" panose="020B0604020202020204" pitchFamily="34" charset="0"/>
              </a:rPr>
              <a:t> on Cyclone V FPGA.    </a:t>
            </a:r>
          </a:p>
          <a:p>
            <a:r>
              <a:rPr lang="en-US" sz="1200" i="1" dirty="0" smtClean="0">
                <a:latin typeface="Arial" panose="020B0604020202020204" pitchFamily="34" charset="0"/>
                <a:cs typeface="Arial" panose="020B0604020202020204" pitchFamily="34" charset="0"/>
              </a:rPr>
              <a:t>T. Anderson – Penn State</a:t>
            </a:r>
            <a:endParaRPr lang="en-US" sz="1200" i="1" dirty="0">
              <a:latin typeface="Arial" panose="020B0604020202020204" pitchFamily="34" charset="0"/>
              <a:cs typeface="Arial" panose="020B0604020202020204" pitchFamily="34" charset="0"/>
            </a:endParaRPr>
          </a:p>
        </p:txBody>
      </p:sp>
      <p:sp>
        <p:nvSpPr>
          <p:cNvPr id="7" name="TextBox 6"/>
          <p:cNvSpPr txBox="1"/>
          <p:nvPr/>
        </p:nvSpPr>
        <p:spPr>
          <a:xfrm>
            <a:off x="5478865" y="6016321"/>
            <a:ext cx="6319623" cy="338554"/>
          </a:xfrm>
          <a:prstGeom prst="rect">
            <a:avLst/>
          </a:prstGeom>
          <a:noFill/>
        </p:spPr>
        <p:txBody>
          <a:bodyPr wrap="square" rtlCol="0">
            <a:spAutoFit/>
          </a:bodyPr>
          <a:lstStyle/>
          <a:p>
            <a:r>
              <a:rPr lang="en-US" sz="1600" dirty="0" smtClean="0">
                <a:latin typeface="Arial" panose="020B0604020202020204" pitchFamily="34" charset="0"/>
                <a:cs typeface="Arial" panose="020B0604020202020204" pitchFamily="34" charset="0"/>
              </a:rPr>
              <a:t>Rev0 Gen2 mainboard release planned for 2016Q1</a:t>
            </a:r>
            <a:endParaRPr lang="en-US" sz="1200" i="1" dirty="0">
              <a:latin typeface="Arial" panose="020B0604020202020204" pitchFamily="34" charset="0"/>
              <a:cs typeface="Arial" panose="020B0604020202020204" pitchFamily="34" charset="0"/>
            </a:endParaRPr>
          </a:p>
        </p:txBody>
      </p:sp>
      <p:sp>
        <p:nvSpPr>
          <p:cNvPr id="8" name="Date Placeholder 7"/>
          <p:cNvSpPr>
            <a:spLocks noGrp="1"/>
          </p:cNvSpPr>
          <p:nvPr>
            <p:ph type="dt" sz="half" idx="10"/>
          </p:nvPr>
        </p:nvSpPr>
        <p:spPr/>
        <p:txBody>
          <a:bodyPr/>
          <a:lstStyle/>
          <a:p>
            <a:r>
              <a:rPr lang="en-US" smtClean="0"/>
              <a:t>2016-01-07</a:t>
            </a:r>
            <a:endParaRPr lang="en-US"/>
          </a:p>
        </p:txBody>
      </p:sp>
      <p:sp>
        <p:nvSpPr>
          <p:cNvPr id="9" name="Footer Placeholder 8"/>
          <p:cNvSpPr>
            <a:spLocks noGrp="1"/>
          </p:cNvSpPr>
          <p:nvPr>
            <p:ph type="ftr" sz="quarter" idx="11"/>
          </p:nvPr>
        </p:nvSpPr>
        <p:spPr/>
        <p:txBody>
          <a:bodyPr/>
          <a:lstStyle/>
          <a:p>
            <a:r>
              <a:rPr lang="en-US" smtClean="0"/>
              <a:t>VHEPA 2016 - Honolulu, HI</a:t>
            </a:r>
            <a:endParaRPr lang="en-US"/>
          </a:p>
        </p:txBody>
      </p:sp>
      <p:sp>
        <p:nvSpPr>
          <p:cNvPr id="10" name="Slide Number Placeholder 9"/>
          <p:cNvSpPr>
            <a:spLocks noGrp="1"/>
          </p:cNvSpPr>
          <p:nvPr>
            <p:ph type="sldNum" sz="quarter" idx="12"/>
          </p:nvPr>
        </p:nvSpPr>
        <p:spPr/>
        <p:txBody>
          <a:bodyPr/>
          <a:lstStyle/>
          <a:p>
            <a:fld id="{A06C4592-94FC-4A24-9C11-938348FC8AD6}" type="slidenum">
              <a:rPr lang="en-US" smtClean="0"/>
              <a:t>22</a:t>
            </a:fld>
            <a:endParaRPr lang="en-US"/>
          </a:p>
        </p:txBody>
      </p:sp>
    </p:spTree>
    <p:extLst>
      <p:ext uri="{BB962C8B-B14F-4D97-AF65-F5344CB8AC3E}">
        <p14:creationId xmlns:p14="http://schemas.microsoft.com/office/powerpoint/2010/main" val="5086441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Field Hubs and </a:t>
            </a:r>
            <a:r>
              <a:rPr lang="en-US" dirty="0" err="1" smtClean="0"/>
              <a:t>Comms</a:t>
            </a:r>
            <a:endParaRPr lang="en-US" dirty="0"/>
          </a:p>
        </p:txBody>
      </p:sp>
      <p:pic>
        <p:nvPicPr>
          <p:cNvPr id="3" name="Picture 2"/>
          <p:cNvPicPr>
            <a:picLocks noChangeAspect="1"/>
          </p:cNvPicPr>
          <p:nvPr/>
        </p:nvPicPr>
        <p:blipFill>
          <a:blip r:embed="rId2"/>
          <a:stretch>
            <a:fillRect/>
          </a:stretch>
        </p:blipFill>
        <p:spPr>
          <a:xfrm>
            <a:off x="4935055" y="1287620"/>
            <a:ext cx="6436689" cy="4872429"/>
          </a:xfrm>
          <a:prstGeom prst="rect">
            <a:avLst/>
          </a:prstGeom>
        </p:spPr>
      </p:pic>
      <p:sp>
        <p:nvSpPr>
          <p:cNvPr id="4" name="TextBox 3"/>
          <p:cNvSpPr txBox="1"/>
          <p:nvPr/>
        </p:nvSpPr>
        <p:spPr>
          <a:xfrm>
            <a:off x="416257" y="2090845"/>
            <a:ext cx="4424684" cy="3693319"/>
          </a:xfrm>
          <a:prstGeom prst="rect">
            <a:avLst/>
          </a:prstGeom>
          <a:noFill/>
        </p:spPr>
        <p:txBody>
          <a:bodyPr wrap="square" rtlCol="0">
            <a:spAutoFit/>
          </a:bodyPr>
          <a:lstStyle/>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Communications for large-scale array differ from IceCube.  3.5 km is approx. max distance </a:t>
            </a:r>
            <a:r>
              <a:rPr lang="en-US" dirty="0" smtClean="0">
                <a:latin typeface="Arial" panose="020B0604020202020204" pitchFamily="34" charset="0"/>
                <a:cs typeface="Arial" panose="020B0604020202020204" pitchFamily="34" charset="0"/>
                <a:sym typeface="Wingdings" panose="05000000000000000000" pitchFamily="2" charset="2"/>
              </a:rPr>
              <a:t> fiber out to holes (infinite BW).  Downhole cables are then conceptually very similar to IceCube cables – actually shorter.  </a:t>
            </a:r>
          </a:p>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sym typeface="Wingdings" panose="05000000000000000000" pitchFamily="2" charset="2"/>
              </a:rPr>
              <a:t>Ericsson out of cable business.  However copper cable division passed to </a:t>
            </a:r>
            <a:r>
              <a:rPr lang="en-US" dirty="0" err="1" smtClean="0">
                <a:latin typeface="Arial" panose="020B0604020202020204" pitchFamily="34" charset="0"/>
                <a:cs typeface="Arial" panose="020B0604020202020204" pitchFamily="34" charset="0"/>
                <a:sym typeface="Wingdings" panose="05000000000000000000" pitchFamily="2" charset="2"/>
              </a:rPr>
              <a:t>Hexatronic</a:t>
            </a:r>
            <a:r>
              <a:rPr lang="en-US" dirty="0" smtClean="0">
                <a:latin typeface="Arial" panose="020B0604020202020204" pitchFamily="34" charset="0"/>
                <a:cs typeface="Arial" panose="020B0604020202020204" pitchFamily="34" charset="0"/>
                <a:sym typeface="Wingdings" panose="05000000000000000000" pitchFamily="2" charset="2"/>
              </a:rPr>
              <a:t> – MSU working with them on Gen2 cables.</a:t>
            </a:r>
            <a:endParaRPr lang="en-US" dirty="0">
              <a:latin typeface="Arial" panose="020B0604020202020204" pitchFamily="34" charset="0"/>
              <a:cs typeface="Arial" panose="020B0604020202020204" pitchFamily="34" charset="0"/>
              <a:sym typeface="Wingdings" panose="05000000000000000000" pitchFamily="2" charset="2"/>
            </a:endParaRPr>
          </a:p>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sym typeface="Wingdings" panose="05000000000000000000" pitchFamily="2" charset="2"/>
              </a:rPr>
              <a:t>Rev0 </a:t>
            </a:r>
            <a:r>
              <a:rPr lang="en-US" dirty="0" err="1" smtClean="0">
                <a:latin typeface="Arial" panose="020B0604020202020204" pitchFamily="34" charset="0"/>
                <a:cs typeface="Arial" panose="020B0604020202020204" pitchFamily="34" charset="0"/>
                <a:sym typeface="Wingdings" panose="05000000000000000000" pitchFamily="2" charset="2"/>
              </a:rPr>
              <a:t>comms</a:t>
            </a:r>
            <a:r>
              <a:rPr lang="en-US" dirty="0" smtClean="0">
                <a:latin typeface="Arial" panose="020B0604020202020204" pitchFamily="34" charset="0"/>
                <a:cs typeface="Arial" panose="020B0604020202020204" pitchFamily="34" charset="0"/>
                <a:sym typeface="Wingdings" panose="05000000000000000000" pitchFamily="2" charset="2"/>
              </a:rPr>
              <a:t> card (analog to IceCube DOR) is </a:t>
            </a:r>
            <a:r>
              <a:rPr lang="en-US" dirty="0" err="1" smtClean="0">
                <a:latin typeface="Arial" panose="020B0604020202020204" pitchFamily="34" charset="0"/>
                <a:cs typeface="Arial" panose="020B0604020202020204" pitchFamily="34" charset="0"/>
                <a:sym typeface="Wingdings" panose="05000000000000000000" pitchFamily="2" charset="2"/>
              </a:rPr>
              <a:t>fabbed</a:t>
            </a:r>
            <a:r>
              <a:rPr lang="en-US" dirty="0" smtClean="0">
                <a:latin typeface="Arial" panose="020B0604020202020204" pitchFamily="34" charset="0"/>
                <a:cs typeface="Arial" panose="020B0604020202020204" pitchFamily="34" charset="0"/>
                <a:sym typeface="Wingdings" panose="05000000000000000000" pitchFamily="2" charset="2"/>
              </a:rPr>
              <a:t> – in test (KH Sulanke – DESY)</a:t>
            </a:r>
            <a:endParaRPr lang="en-US" dirty="0">
              <a:latin typeface="Arial" panose="020B0604020202020204" pitchFamily="34" charset="0"/>
              <a:cs typeface="Arial" panose="020B0604020202020204" pitchFamily="34" charset="0"/>
            </a:endParaRPr>
          </a:p>
        </p:txBody>
      </p:sp>
      <p:sp>
        <p:nvSpPr>
          <p:cNvPr id="5" name="Date Placeholder 4"/>
          <p:cNvSpPr>
            <a:spLocks noGrp="1"/>
          </p:cNvSpPr>
          <p:nvPr>
            <p:ph type="dt" sz="half" idx="10"/>
          </p:nvPr>
        </p:nvSpPr>
        <p:spPr/>
        <p:txBody>
          <a:bodyPr/>
          <a:lstStyle/>
          <a:p>
            <a:r>
              <a:rPr lang="en-US" smtClean="0"/>
              <a:t>2016-01-07</a:t>
            </a:r>
            <a:endParaRPr lang="en-US"/>
          </a:p>
        </p:txBody>
      </p:sp>
      <p:sp>
        <p:nvSpPr>
          <p:cNvPr id="6" name="Footer Placeholder 5"/>
          <p:cNvSpPr>
            <a:spLocks noGrp="1"/>
          </p:cNvSpPr>
          <p:nvPr>
            <p:ph type="ftr" sz="quarter" idx="11"/>
          </p:nvPr>
        </p:nvSpPr>
        <p:spPr/>
        <p:txBody>
          <a:bodyPr/>
          <a:lstStyle/>
          <a:p>
            <a:r>
              <a:rPr lang="en-US" smtClean="0"/>
              <a:t>VHEPA 2016 - Honolulu, HI</a:t>
            </a:r>
            <a:endParaRPr lang="en-US"/>
          </a:p>
        </p:txBody>
      </p:sp>
      <p:sp>
        <p:nvSpPr>
          <p:cNvPr id="7" name="Slide Number Placeholder 6"/>
          <p:cNvSpPr>
            <a:spLocks noGrp="1"/>
          </p:cNvSpPr>
          <p:nvPr>
            <p:ph type="sldNum" sz="quarter" idx="12"/>
          </p:nvPr>
        </p:nvSpPr>
        <p:spPr/>
        <p:txBody>
          <a:bodyPr/>
          <a:lstStyle/>
          <a:p>
            <a:fld id="{A06C4592-94FC-4A24-9C11-938348FC8AD6}" type="slidenum">
              <a:rPr lang="en-US" smtClean="0"/>
              <a:t>23</a:t>
            </a:fld>
            <a:endParaRPr lang="en-US"/>
          </a:p>
        </p:txBody>
      </p:sp>
    </p:spTree>
    <p:extLst>
      <p:ext uri="{BB962C8B-B14F-4D97-AF65-F5344CB8AC3E}">
        <p14:creationId xmlns:p14="http://schemas.microsoft.com/office/powerpoint/2010/main" val="35615371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Drilling</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159892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Mobile Drilling System</a:t>
            </a:r>
            <a:endParaRPr lang="en-US" dirty="0"/>
          </a:p>
        </p:txBody>
      </p:sp>
      <p:grpSp>
        <p:nvGrpSpPr>
          <p:cNvPr id="4" name="Group 3"/>
          <p:cNvGrpSpPr/>
          <p:nvPr/>
        </p:nvGrpSpPr>
        <p:grpSpPr>
          <a:xfrm>
            <a:off x="4389314" y="3669012"/>
            <a:ext cx="6455036" cy="2859364"/>
            <a:chOff x="4849976" y="3588545"/>
            <a:chExt cx="6455036" cy="2859364"/>
          </a:xfrm>
        </p:grpSpPr>
        <p:pic>
          <p:nvPicPr>
            <p:cNvPr id="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849976" y="3588545"/>
              <a:ext cx="6455036" cy="2859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127954" y="3950209"/>
              <a:ext cx="1745991" cy="276999"/>
            </a:xfrm>
            <a:prstGeom prst="rect">
              <a:avLst/>
            </a:prstGeom>
            <a:noFill/>
          </p:spPr>
          <p:txBody>
            <a:bodyPr wrap="none" rtlCol="0">
              <a:spAutoFit/>
            </a:bodyPr>
            <a:lstStyle/>
            <a:p>
              <a:r>
                <a:rPr lang="en-US" sz="1200" smtClean="0">
                  <a:latin typeface="Arial" panose="020B0604020202020204" pitchFamily="34" charset="0"/>
                  <a:cs typeface="Arial" panose="020B0604020202020204" pitchFamily="34" charset="0"/>
                </a:rPr>
                <a:t>Power Plant Sleds (3x)</a:t>
              </a:r>
              <a:endParaRPr lang="en-US" sz="1200">
                <a:latin typeface="Arial" panose="020B0604020202020204" pitchFamily="34" charset="0"/>
                <a:cs typeface="Arial" panose="020B0604020202020204" pitchFamily="34" charset="0"/>
              </a:endParaRPr>
            </a:p>
          </p:txBody>
        </p:sp>
        <p:sp>
          <p:nvSpPr>
            <p:cNvPr id="7" name="TextBox 6"/>
            <p:cNvSpPr txBox="1"/>
            <p:nvPr/>
          </p:nvSpPr>
          <p:spPr>
            <a:xfrm>
              <a:off x="4849976" y="6170910"/>
              <a:ext cx="1130438" cy="276999"/>
            </a:xfrm>
            <a:prstGeom prst="rect">
              <a:avLst/>
            </a:prstGeom>
            <a:noFill/>
          </p:spPr>
          <p:txBody>
            <a:bodyPr wrap="none" rtlCol="0">
              <a:spAutoFit/>
            </a:bodyPr>
            <a:lstStyle/>
            <a:p>
              <a:r>
                <a:rPr lang="en-US" sz="1200" smtClean="0">
                  <a:latin typeface="Arial" panose="020B0604020202020204" pitchFamily="34" charset="0"/>
                  <a:cs typeface="Arial" panose="020B0604020202020204" pitchFamily="34" charset="0"/>
                </a:rPr>
                <a:t>Fuel Bladders</a:t>
              </a:r>
              <a:endParaRPr lang="en-US" sz="1200">
                <a:latin typeface="Arial" panose="020B0604020202020204" pitchFamily="34" charset="0"/>
                <a:cs typeface="Arial" panose="020B0604020202020204" pitchFamily="34" charset="0"/>
              </a:endParaRPr>
            </a:p>
          </p:txBody>
        </p:sp>
        <p:sp>
          <p:nvSpPr>
            <p:cNvPr id="8" name="TextBox 7"/>
            <p:cNvSpPr txBox="1"/>
            <p:nvPr/>
          </p:nvSpPr>
          <p:spPr>
            <a:xfrm>
              <a:off x="7221683" y="6163596"/>
              <a:ext cx="1956433" cy="276999"/>
            </a:xfrm>
            <a:prstGeom prst="rect">
              <a:avLst/>
            </a:prstGeom>
            <a:noFill/>
          </p:spPr>
          <p:txBody>
            <a:bodyPr wrap="none" rtlCol="0">
              <a:spAutoFit/>
            </a:bodyPr>
            <a:lstStyle/>
            <a:p>
              <a:r>
                <a:rPr lang="en-US" sz="1200" smtClean="0">
                  <a:latin typeface="Arial" panose="020B0604020202020204" pitchFamily="34" charset="0"/>
                  <a:cs typeface="Arial" panose="020B0604020202020204" pitchFamily="34" charset="0"/>
                </a:rPr>
                <a:t>Control Hub &amp; Workshops</a:t>
              </a:r>
              <a:endParaRPr lang="en-US" sz="1200">
                <a:latin typeface="Arial" panose="020B0604020202020204" pitchFamily="34" charset="0"/>
                <a:cs typeface="Arial" panose="020B0604020202020204" pitchFamily="34" charset="0"/>
              </a:endParaRPr>
            </a:p>
          </p:txBody>
        </p:sp>
        <p:sp>
          <p:nvSpPr>
            <p:cNvPr id="9" name="TextBox 8"/>
            <p:cNvSpPr txBox="1"/>
            <p:nvPr/>
          </p:nvSpPr>
          <p:spPr>
            <a:xfrm>
              <a:off x="9369546" y="4640964"/>
              <a:ext cx="1935466" cy="276999"/>
            </a:xfrm>
            <a:prstGeom prst="rect">
              <a:avLst/>
            </a:prstGeom>
            <a:noFill/>
          </p:spPr>
          <p:txBody>
            <a:bodyPr wrap="none" rtlCol="0">
              <a:spAutoFit/>
            </a:bodyPr>
            <a:lstStyle/>
            <a:p>
              <a:r>
                <a:rPr lang="en-US" sz="1200" smtClean="0">
                  <a:latin typeface="Arial" panose="020B0604020202020204" pitchFamily="34" charset="0"/>
                  <a:cs typeface="Arial" panose="020B0604020202020204" pitchFamily="34" charset="0"/>
                </a:rPr>
                <a:t>Water Storage &amp; Filtration</a:t>
              </a:r>
              <a:endParaRPr lang="en-US" sz="1200">
                <a:latin typeface="Arial" panose="020B0604020202020204" pitchFamily="34" charset="0"/>
                <a:cs typeface="Arial" panose="020B0604020202020204" pitchFamily="34" charset="0"/>
              </a:endParaRPr>
            </a:p>
          </p:txBody>
        </p:sp>
      </p:grpSp>
      <p:sp>
        <p:nvSpPr>
          <p:cNvPr id="11" name="Rectangle 10"/>
          <p:cNvSpPr/>
          <p:nvPr/>
        </p:nvSpPr>
        <p:spPr>
          <a:xfrm>
            <a:off x="413132" y="2240551"/>
            <a:ext cx="2900654" cy="338554"/>
          </a:xfrm>
          <a:prstGeom prst="rect">
            <a:avLst/>
          </a:prstGeom>
          <a:solidFill>
            <a:srgbClr val="C00000"/>
          </a:solidFill>
          <a:ln>
            <a:solidFill>
              <a:schemeClr val="tx1"/>
            </a:solidFill>
          </a:ln>
        </p:spPr>
        <p:txBody>
          <a:bodyPr wrap="square">
            <a:spAutoFit/>
          </a:bodyPr>
          <a:lstStyle/>
          <a:p>
            <a:r>
              <a:rPr lang="en-US" sz="1600" b="1" dirty="0" smtClean="0">
                <a:solidFill>
                  <a:schemeClr val="bg1"/>
                </a:solidFill>
                <a:latin typeface="Arial" panose="020B0604020202020204" pitchFamily="34" charset="0"/>
                <a:cs typeface="Arial" panose="020B0604020202020204" pitchFamily="34" charset="0"/>
              </a:rPr>
              <a:t>Quick Specs</a:t>
            </a:r>
          </a:p>
        </p:txBody>
      </p:sp>
      <p:graphicFrame>
        <p:nvGraphicFramePr>
          <p:cNvPr id="12" name="Table 11"/>
          <p:cNvGraphicFramePr>
            <a:graphicFrameLocks noGrp="1"/>
          </p:cNvGraphicFramePr>
          <p:nvPr>
            <p:extLst>
              <p:ext uri="{D42A27DB-BD31-4B8C-83A1-F6EECF244321}">
                <p14:modId xmlns:p14="http://schemas.microsoft.com/office/powerpoint/2010/main" val="3976673591"/>
              </p:ext>
            </p:extLst>
          </p:nvPr>
        </p:nvGraphicFramePr>
        <p:xfrm>
          <a:off x="413132" y="2602215"/>
          <a:ext cx="2900654" cy="3200400"/>
        </p:xfrm>
        <a:graphic>
          <a:graphicData uri="http://schemas.openxmlformats.org/drawingml/2006/table">
            <a:tbl>
              <a:tblPr bandRow="1">
                <a:tableStyleId>{2D5ABB26-0587-4C30-8999-92F81FD0307C}</a:tableStyleId>
              </a:tblPr>
              <a:tblGrid>
                <a:gridCol w="1905787"/>
                <a:gridCol w="994867"/>
              </a:tblGrid>
              <a:tr h="247035">
                <a:tc>
                  <a:txBody>
                    <a:bodyPr/>
                    <a:lstStyle/>
                    <a:p>
                      <a:r>
                        <a:rPr lang="en-US" sz="1200" dirty="0" smtClean="0">
                          <a:latin typeface="Arial" panose="020B0604020202020204" pitchFamily="34" charset="0"/>
                          <a:cs typeface="Arial" panose="020B0604020202020204" pitchFamily="34" charset="0"/>
                        </a:rPr>
                        <a:t>Hole diameter</a:t>
                      </a:r>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200" dirty="0" smtClean="0">
                          <a:latin typeface="Arial" panose="020B0604020202020204" pitchFamily="34" charset="0"/>
                          <a:cs typeface="Arial" panose="020B0604020202020204" pitchFamily="34" charset="0"/>
                        </a:rPr>
                        <a:t>60 cm</a:t>
                      </a:r>
                      <a:r>
                        <a:rPr lang="en-US" sz="1200" baseline="0" dirty="0" smtClean="0">
                          <a:latin typeface="Arial" panose="020B0604020202020204" pitchFamily="34" charset="0"/>
                          <a:cs typeface="Arial" panose="020B0604020202020204" pitchFamily="34" charset="0"/>
                        </a:rPr>
                        <a:t> </a:t>
                      </a:r>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247035">
                <a:tc>
                  <a:txBody>
                    <a:bodyPr/>
                    <a:lstStyle/>
                    <a:p>
                      <a:r>
                        <a:rPr lang="en-US" sz="1200" dirty="0" smtClean="0">
                          <a:latin typeface="Arial" panose="020B0604020202020204" pitchFamily="34" charset="0"/>
                          <a:cs typeface="Arial" panose="020B0604020202020204" pitchFamily="34" charset="0"/>
                        </a:rPr>
                        <a:t>Hole depth</a:t>
                      </a:r>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200" dirty="0" smtClean="0">
                          <a:latin typeface="Arial" panose="020B0604020202020204" pitchFamily="34" charset="0"/>
                          <a:cs typeface="Arial" panose="020B0604020202020204" pitchFamily="34" charset="0"/>
                        </a:rPr>
                        <a:t>2600 m</a:t>
                      </a:r>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247035">
                <a:tc>
                  <a:txBody>
                    <a:bodyPr/>
                    <a:lstStyle/>
                    <a:p>
                      <a:r>
                        <a:rPr lang="en-US" sz="1200" dirty="0" smtClean="0">
                          <a:latin typeface="Arial" panose="020B0604020202020204" pitchFamily="34" charset="0"/>
                          <a:cs typeface="Arial" panose="020B0604020202020204" pitchFamily="34" charset="0"/>
                        </a:rPr>
                        <a:t>Hole spacing</a:t>
                      </a:r>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200" dirty="0" smtClean="0">
                          <a:latin typeface="Arial" panose="020B0604020202020204" pitchFamily="34" charset="0"/>
                          <a:cs typeface="Arial" panose="020B0604020202020204" pitchFamily="34" charset="0"/>
                        </a:rPr>
                        <a:t>300</a:t>
                      </a:r>
                      <a:r>
                        <a:rPr lang="en-US" sz="1200" baseline="0" dirty="0" smtClean="0">
                          <a:latin typeface="Arial" panose="020B0604020202020204" pitchFamily="34" charset="0"/>
                          <a:cs typeface="Arial" panose="020B0604020202020204" pitchFamily="34" charset="0"/>
                        </a:rPr>
                        <a:t> m</a:t>
                      </a:r>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247035">
                <a:tc>
                  <a:txBody>
                    <a:bodyPr/>
                    <a:lstStyle/>
                    <a:p>
                      <a:r>
                        <a:rPr lang="en-US" sz="1200" dirty="0" smtClean="0">
                          <a:latin typeface="Arial" panose="020B0604020202020204" pitchFamily="34" charset="0"/>
                          <a:cs typeface="Arial" panose="020B0604020202020204" pitchFamily="34" charset="0"/>
                        </a:rPr>
                        <a:t>Hole</a:t>
                      </a:r>
                      <a:r>
                        <a:rPr lang="en-US" sz="1200" baseline="0" dirty="0" smtClean="0">
                          <a:latin typeface="Arial" panose="020B0604020202020204" pitchFamily="34" charset="0"/>
                          <a:cs typeface="Arial" panose="020B0604020202020204" pitchFamily="34" charset="0"/>
                        </a:rPr>
                        <a:t> lifetime</a:t>
                      </a:r>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200" dirty="0" smtClean="0">
                          <a:latin typeface="Arial" panose="020B0604020202020204" pitchFamily="34" charset="0"/>
                          <a:cs typeface="Arial" panose="020B0604020202020204" pitchFamily="34" charset="0"/>
                        </a:rPr>
                        <a:t>30 </a:t>
                      </a:r>
                      <a:r>
                        <a:rPr lang="en-US" sz="1200" dirty="0" err="1" smtClean="0">
                          <a:latin typeface="Arial" panose="020B0604020202020204" pitchFamily="34" charset="0"/>
                          <a:cs typeface="Arial" panose="020B0604020202020204" pitchFamily="34" charset="0"/>
                        </a:rPr>
                        <a:t>hr</a:t>
                      </a:r>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247035">
                <a:tc>
                  <a:txBody>
                    <a:bodyPr/>
                    <a:lstStyle/>
                    <a:p>
                      <a:r>
                        <a:rPr lang="en-US" sz="1200" dirty="0" smtClean="0">
                          <a:latin typeface="Arial" panose="020B0604020202020204" pitchFamily="34" charset="0"/>
                          <a:cs typeface="Arial" panose="020B0604020202020204" pitchFamily="34" charset="0"/>
                        </a:rPr>
                        <a:t>Total Thermal Output</a:t>
                      </a:r>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200" dirty="0" smtClean="0">
                          <a:latin typeface="Arial" panose="020B0604020202020204" pitchFamily="34" charset="0"/>
                          <a:cs typeface="Arial" panose="020B0604020202020204" pitchFamily="34" charset="0"/>
                        </a:rPr>
                        <a:t>5.4 MW</a:t>
                      </a:r>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247035">
                <a:tc>
                  <a:txBody>
                    <a:bodyPr/>
                    <a:lstStyle/>
                    <a:p>
                      <a:r>
                        <a:rPr lang="en-US" sz="1200" dirty="0" smtClean="0">
                          <a:latin typeface="Arial" panose="020B0604020202020204" pitchFamily="34" charset="0"/>
                          <a:cs typeface="Arial" panose="020B0604020202020204" pitchFamily="34" charset="0"/>
                        </a:rPr>
                        <a:t>Nom. Thermal power delivered to nozzle</a:t>
                      </a:r>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200" dirty="0" smtClean="0">
                          <a:latin typeface="Arial" panose="020B0604020202020204" pitchFamily="34" charset="0"/>
                          <a:cs typeface="Arial" panose="020B0604020202020204" pitchFamily="34" charset="0"/>
                        </a:rPr>
                        <a:t>4.7 MW</a:t>
                      </a:r>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247035">
                <a:tc>
                  <a:txBody>
                    <a:bodyPr/>
                    <a:lstStyle/>
                    <a:p>
                      <a:r>
                        <a:rPr lang="en-US" sz="1200" dirty="0" smtClean="0">
                          <a:latin typeface="Arial" panose="020B0604020202020204" pitchFamily="34" charset="0"/>
                          <a:cs typeface="Arial" panose="020B0604020202020204" pitchFamily="34" charset="0"/>
                        </a:rPr>
                        <a:t>Dry weight (est.)</a:t>
                      </a:r>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200" dirty="0" smtClean="0">
                          <a:latin typeface="Arial" panose="020B0604020202020204" pitchFamily="34" charset="0"/>
                          <a:cs typeface="Arial" panose="020B0604020202020204" pitchFamily="34" charset="0"/>
                        </a:rPr>
                        <a:t>365 tons</a:t>
                      </a:r>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247035">
                <a:tc>
                  <a:txBody>
                    <a:bodyPr/>
                    <a:lstStyle/>
                    <a:p>
                      <a:r>
                        <a:rPr lang="en-US" sz="1200" dirty="0" smtClean="0">
                          <a:latin typeface="Arial" panose="020B0604020202020204" pitchFamily="34" charset="0"/>
                          <a:cs typeface="Arial" panose="020B0604020202020204" pitchFamily="34" charset="0"/>
                        </a:rPr>
                        <a:t>Fuel/hole</a:t>
                      </a:r>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200" dirty="0" smtClean="0">
                          <a:latin typeface="Arial" panose="020B0604020202020204" pitchFamily="34" charset="0"/>
                          <a:cs typeface="Arial" panose="020B0604020202020204" pitchFamily="34" charset="0"/>
                        </a:rPr>
                        <a:t>21,000 L</a:t>
                      </a:r>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247035">
                <a:tc>
                  <a:txBody>
                    <a:bodyPr/>
                    <a:lstStyle/>
                    <a:p>
                      <a:r>
                        <a:rPr lang="en-US" sz="1200" dirty="0" smtClean="0">
                          <a:latin typeface="Arial" panose="020B0604020202020204" pitchFamily="34" charset="0"/>
                          <a:cs typeface="Arial" panose="020B0604020202020204" pitchFamily="34" charset="0"/>
                        </a:rPr>
                        <a:t>Max</a:t>
                      </a:r>
                      <a:r>
                        <a:rPr lang="en-US" sz="1200" baseline="0" dirty="0" smtClean="0">
                          <a:latin typeface="Arial" panose="020B0604020202020204" pitchFamily="34" charset="0"/>
                          <a:cs typeface="Arial" panose="020B0604020202020204" pitchFamily="34" charset="0"/>
                        </a:rPr>
                        <a:t> holes/season</a:t>
                      </a:r>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200" dirty="0" smtClean="0">
                          <a:latin typeface="Arial" panose="020B0604020202020204" pitchFamily="34" charset="0"/>
                          <a:cs typeface="Arial" panose="020B0604020202020204" pitchFamily="34" charset="0"/>
                        </a:rPr>
                        <a:t>20-23</a:t>
                      </a:r>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247035">
                <a:tc>
                  <a:txBody>
                    <a:bodyPr/>
                    <a:lstStyle/>
                    <a:p>
                      <a:r>
                        <a:rPr lang="en-US" sz="1200" dirty="0" smtClean="0">
                          <a:latin typeface="Arial" panose="020B0604020202020204" pitchFamily="34" charset="0"/>
                          <a:cs typeface="Arial" panose="020B0604020202020204" pitchFamily="34" charset="0"/>
                        </a:rPr>
                        <a:t>Crew size</a:t>
                      </a:r>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200" dirty="0" smtClean="0">
                          <a:latin typeface="Arial" panose="020B0604020202020204" pitchFamily="34" charset="0"/>
                          <a:cs typeface="Arial" panose="020B0604020202020204" pitchFamily="34" charset="0"/>
                        </a:rPr>
                        <a:t>28</a:t>
                      </a:r>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247035">
                <a:tc>
                  <a:txBody>
                    <a:bodyPr/>
                    <a:lstStyle/>
                    <a:p>
                      <a:r>
                        <a:rPr lang="en-US" sz="1200" dirty="0" smtClean="0">
                          <a:latin typeface="Arial" panose="020B0604020202020204" pitchFamily="34" charset="0"/>
                          <a:cs typeface="Arial" panose="020B0604020202020204" pitchFamily="34" charset="0"/>
                        </a:rPr>
                        <a:t>Construction cost</a:t>
                      </a:r>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200" dirty="0" smtClean="0">
                          <a:latin typeface="Arial" panose="020B0604020202020204" pitchFamily="34" charset="0"/>
                          <a:cs typeface="Arial" panose="020B0604020202020204" pitchFamily="34" charset="0"/>
                        </a:rPr>
                        <a:t>$20 M</a:t>
                      </a:r>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bl>
          </a:graphicData>
        </a:graphic>
      </p:graphicFrame>
      <p:sp>
        <p:nvSpPr>
          <p:cNvPr id="13" name="Rectangle 12"/>
          <p:cNvSpPr/>
          <p:nvPr/>
        </p:nvSpPr>
        <p:spPr>
          <a:xfrm>
            <a:off x="3577134" y="1569934"/>
            <a:ext cx="4454956" cy="738664"/>
          </a:xfrm>
          <a:prstGeom prst="rect">
            <a:avLst/>
          </a:prstGeom>
          <a:solidFill>
            <a:schemeClr val="bg1">
              <a:lumMod val="95000"/>
            </a:schemeClr>
          </a:solidFill>
        </p:spPr>
        <p:txBody>
          <a:bodyPr wrap="square">
            <a:spAutoFit/>
          </a:bodyPr>
          <a:lstStyle/>
          <a:p>
            <a:pPr marL="171450" indent="-171450">
              <a:buFont typeface="Arial" panose="020B0604020202020204" pitchFamily="34" charset="0"/>
              <a:buChar char="•"/>
            </a:pPr>
            <a:r>
              <a:rPr lang="en-US" sz="1400" dirty="0" smtClean="0">
                <a:latin typeface="Arial" panose="020B0604020202020204" pitchFamily="34" charset="0"/>
                <a:cs typeface="Arial" panose="020B0604020202020204" pitchFamily="34" charset="0"/>
              </a:rPr>
              <a:t>4.7MW thermal delivery to drill nozzle</a:t>
            </a:r>
          </a:p>
          <a:p>
            <a:pPr marL="171450" indent="-171450">
              <a:buFont typeface="Arial" panose="020B0604020202020204" pitchFamily="34" charset="0"/>
              <a:buChar char="•"/>
            </a:pPr>
            <a:r>
              <a:rPr lang="en-US" sz="1400" dirty="0" smtClean="0">
                <a:latin typeface="Arial" panose="020B0604020202020204" pitchFamily="34" charset="0"/>
                <a:cs typeface="Arial" panose="020B0604020202020204" pitchFamily="34" charset="0"/>
              </a:rPr>
              <a:t>48 hour hole production rate</a:t>
            </a:r>
          </a:p>
          <a:p>
            <a:pPr marL="171450" indent="-171450">
              <a:buFont typeface="Arial" panose="020B0604020202020204" pitchFamily="34" charset="0"/>
              <a:buChar char="•"/>
            </a:pPr>
            <a:r>
              <a:rPr lang="en-US" sz="1400" dirty="0" smtClean="0">
                <a:latin typeface="Arial" panose="020B0604020202020204" pitchFamily="34" charset="0"/>
                <a:cs typeface="Arial" panose="020B0604020202020204" pitchFamily="34" charset="0"/>
              </a:rPr>
              <a:t>90% thermal efficiency</a:t>
            </a:r>
            <a:endParaRPr lang="en-US" sz="1400" dirty="0">
              <a:latin typeface="Arial" panose="020B0604020202020204" pitchFamily="34" charset="0"/>
              <a:cs typeface="Arial" panose="020B0604020202020204" pitchFamily="34" charset="0"/>
            </a:endParaRPr>
          </a:p>
        </p:txBody>
      </p:sp>
      <p:sp>
        <p:nvSpPr>
          <p:cNvPr id="14" name="Rectangle 13"/>
          <p:cNvSpPr/>
          <p:nvPr/>
        </p:nvSpPr>
        <p:spPr>
          <a:xfrm>
            <a:off x="3577134" y="1200896"/>
            <a:ext cx="4454956" cy="338554"/>
          </a:xfrm>
          <a:prstGeom prst="rect">
            <a:avLst/>
          </a:prstGeom>
          <a:solidFill>
            <a:srgbClr val="C00000"/>
          </a:solidFill>
        </p:spPr>
        <p:txBody>
          <a:bodyPr wrap="square">
            <a:spAutoFit/>
          </a:bodyPr>
          <a:lstStyle/>
          <a:p>
            <a:r>
              <a:rPr lang="en-US" sz="1600" b="1" dirty="0" smtClean="0">
                <a:solidFill>
                  <a:schemeClr val="bg1"/>
                </a:solidFill>
                <a:latin typeface="Arial" panose="020B0604020202020204" pitchFamily="34" charset="0"/>
                <a:cs typeface="Arial" panose="020B0604020202020204" pitchFamily="34" charset="0"/>
              </a:rPr>
              <a:t>Meet or exceed EHWD thermal performance</a:t>
            </a:r>
            <a:endParaRPr lang="en-US" sz="1600" b="1" dirty="0">
              <a:solidFill>
                <a:schemeClr val="bg1"/>
              </a:solidFill>
              <a:latin typeface="Arial" panose="020B0604020202020204" pitchFamily="34" charset="0"/>
              <a:cs typeface="Arial" panose="020B0604020202020204" pitchFamily="34" charset="0"/>
            </a:endParaRPr>
          </a:p>
        </p:txBody>
      </p:sp>
      <p:sp>
        <p:nvSpPr>
          <p:cNvPr id="15" name="Rectangle 14"/>
          <p:cNvSpPr/>
          <p:nvPr/>
        </p:nvSpPr>
        <p:spPr>
          <a:xfrm>
            <a:off x="3577134" y="2784359"/>
            <a:ext cx="4454956" cy="738664"/>
          </a:xfrm>
          <a:prstGeom prst="rect">
            <a:avLst/>
          </a:prstGeom>
          <a:solidFill>
            <a:schemeClr val="bg1">
              <a:lumMod val="95000"/>
            </a:schemeClr>
          </a:solidFill>
        </p:spPr>
        <p:txBody>
          <a:bodyPr wrap="square">
            <a:spAutoFit/>
          </a:bodyPr>
          <a:lstStyle/>
          <a:p>
            <a:pPr marL="171450" indent="-171450">
              <a:buFont typeface="Arial" panose="020B0604020202020204" pitchFamily="34" charset="0"/>
              <a:buChar char="•"/>
            </a:pPr>
            <a:r>
              <a:rPr lang="en-US" sz="1400" dirty="0" smtClean="0">
                <a:latin typeface="Arial" panose="020B0604020202020204" pitchFamily="34" charset="0"/>
                <a:cs typeface="Arial" panose="020B0604020202020204" pitchFamily="34" charset="0"/>
              </a:rPr>
              <a:t>Equipment and fuel delivered to Pole via traverse, minimize dependence on LC130s</a:t>
            </a:r>
          </a:p>
          <a:p>
            <a:pPr marL="171450" indent="-171450">
              <a:buFont typeface="Arial" panose="020B0604020202020204" pitchFamily="34" charset="0"/>
              <a:buChar char="•"/>
            </a:pPr>
            <a:r>
              <a:rPr lang="en-US" sz="1400" dirty="0" smtClean="0">
                <a:latin typeface="Arial" panose="020B0604020202020204" pitchFamily="34" charset="0"/>
                <a:cs typeface="Arial" panose="020B0604020202020204" pitchFamily="34" charset="0"/>
              </a:rPr>
              <a:t>Reduced logistical footprint at Pole, smaller crew</a:t>
            </a:r>
          </a:p>
        </p:txBody>
      </p:sp>
      <p:sp>
        <p:nvSpPr>
          <p:cNvPr id="16" name="Rectangle 15"/>
          <p:cNvSpPr/>
          <p:nvPr/>
        </p:nvSpPr>
        <p:spPr>
          <a:xfrm>
            <a:off x="3577134" y="2432938"/>
            <a:ext cx="4454956" cy="338554"/>
          </a:xfrm>
          <a:prstGeom prst="rect">
            <a:avLst/>
          </a:prstGeom>
          <a:solidFill>
            <a:srgbClr val="C00000"/>
          </a:solidFill>
        </p:spPr>
        <p:txBody>
          <a:bodyPr wrap="square" anchor="ctr" anchorCtr="0">
            <a:spAutoFit/>
          </a:bodyPr>
          <a:lstStyle/>
          <a:p>
            <a:r>
              <a:rPr lang="en-US" sz="1600" b="1" dirty="0" smtClean="0">
                <a:solidFill>
                  <a:schemeClr val="bg1"/>
                </a:solidFill>
                <a:latin typeface="Arial" panose="020B0604020202020204" pitchFamily="34" charset="0"/>
                <a:cs typeface="Arial" panose="020B0604020202020204" pitchFamily="34" charset="0"/>
              </a:rPr>
              <a:t>Compatible with trending logistics</a:t>
            </a:r>
          </a:p>
        </p:txBody>
      </p:sp>
      <p:sp>
        <p:nvSpPr>
          <p:cNvPr id="17" name="Rectangle 16"/>
          <p:cNvSpPr/>
          <p:nvPr/>
        </p:nvSpPr>
        <p:spPr>
          <a:xfrm>
            <a:off x="8295439" y="1619913"/>
            <a:ext cx="3456552" cy="1533778"/>
          </a:xfrm>
          <a:prstGeom prst="rect">
            <a:avLst/>
          </a:prstGeom>
          <a:solidFill>
            <a:schemeClr val="bg1">
              <a:lumMod val="95000"/>
            </a:schemeClr>
          </a:solidFill>
        </p:spPr>
        <p:txBody>
          <a:bodyPr wrap="square" numCol="2">
            <a:noAutofit/>
          </a:bodyPr>
          <a:lstStyle/>
          <a:p>
            <a:pPr marL="171450" indent="-171450">
              <a:buFont typeface="Arial" panose="020B0604020202020204" pitchFamily="34" charset="0"/>
              <a:buChar char="•"/>
            </a:pPr>
            <a:r>
              <a:rPr lang="en-US" sz="1400" dirty="0" smtClean="0">
                <a:latin typeface="Arial" panose="020B0604020202020204" pitchFamily="34" charset="0"/>
                <a:cs typeface="Arial" panose="020B0604020202020204" pitchFamily="34" charset="0"/>
              </a:rPr>
              <a:t>Safety</a:t>
            </a:r>
          </a:p>
          <a:p>
            <a:pPr marL="171450" indent="-171450">
              <a:buFont typeface="Arial" panose="020B0604020202020204" pitchFamily="34" charset="0"/>
              <a:buChar char="•"/>
            </a:pPr>
            <a:r>
              <a:rPr lang="en-US" sz="1400" dirty="0" smtClean="0">
                <a:latin typeface="Arial" panose="020B0604020202020204" pitchFamily="34" charset="0"/>
                <a:cs typeface="Arial" panose="020B0604020202020204" pitchFamily="34" charset="0"/>
              </a:rPr>
              <a:t>Mobility</a:t>
            </a:r>
          </a:p>
          <a:p>
            <a:pPr marL="171450" indent="-171450">
              <a:buFont typeface="Arial" panose="020B0604020202020204" pitchFamily="34" charset="0"/>
              <a:buChar char="•"/>
            </a:pPr>
            <a:r>
              <a:rPr lang="en-US" sz="1400" dirty="0" smtClean="0">
                <a:latin typeface="Arial" panose="020B0604020202020204" pitchFamily="34" charset="0"/>
                <a:cs typeface="Arial" panose="020B0604020202020204" pitchFamily="34" charset="0"/>
              </a:rPr>
              <a:t>Reliability</a:t>
            </a:r>
          </a:p>
          <a:p>
            <a:pPr marL="171450" indent="-171450">
              <a:buFont typeface="Arial" panose="020B0604020202020204" pitchFamily="34" charset="0"/>
              <a:buChar char="•"/>
            </a:pPr>
            <a:r>
              <a:rPr lang="en-US" sz="1400" dirty="0" smtClean="0">
                <a:latin typeface="Arial" panose="020B0604020202020204" pitchFamily="34" charset="0"/>
                <a:cs typeface="Arial" panose="020B0604020202020204" pitchFamily="34" charset="0"/>
              </a:rPr>
              <a:t>Degassed holes</a:t>
            </a:r>
            <a:br>
              <a:rPr lang="en-US" sz="1400" dirty="0" smtClean="0">
                <a:latin typeface="Arial" panose="020B0604020202020204" pitchFamily="34" charset="0"/>
                <a:cs typeface="Arial" panose="020B0604020202020204" pitchFamily="34" charset="0"/>
              </a:rPr>
            </a:br>
            <a:r>
              <a:rPr lang="en-US" sz="1400" dirty="0" smtClean="0">
                <a:latin typeface="Arial" panose="020B0604020202020204" pitchFamily="34" charset="0"/>
                <a:cs typeface="Arial" panose="020B0604020202020204" pitchFamily="34" charset="0"/>
              </a:rPr>
              <a:t>(+8 hours)</a:t>
            </a:r>
          </a:p>
          <a:p>
            <a:pPr marL="171450" indent="-171450">
              <a:buFont typeface="Arial" panose="020B0604020202020204" pitchFamily="34" charset="0"/>
              <a:buChar char="•"/>
            </a:pPr>
            <a:r>
              <a:rPr lang="en-US" sz="1400" dirty="0" smtClean="0">
                <a:latin typeface="Arial" panose="020B0604020202020204" pitchFamily="34" charset="0"/>
                <a:cs typeface="Arial" panose="020B0604020202020204" pitchFamily="34" charset="0"/>
              </a:rPr>
              <a:t>Cleaner drill water</a:t>
            </a:r>
          </a:p>
          <a:p>
            <a:pPr marL="171450" indent="-171450">
              <a:buFont typeface="Arial" panose="020B0604020202020204" pitchFamily="34" charset="0"/>
              <a:buChar char="•"/>
            </a:pPr>
            <a:r>
              <a:rPr lang="en-US" sz="1400" dirty="0" smtClean="0">
                <a:latin typeface="Arial" panose="020B0604020202020204" pitchFamily="34" charset="0"/>
                <a:cs typeface="Arial" panose="020B0604020202020204" pitchFamily="34" charset="0"/>
              </a:rPr>
              <a:t>Reduced manpower</a:t>
            </a:r>
          </a:p>
          <a:p>
            <a:pPr marL="171450" indent="-171450">
              <a:buFont typeface="Arial" panose="020B0604020202020204" pitchFamily="34" charset="0"/>
              <a:buChar char="•"/>
            </a:pPr>
            <a:r>
              <a:rPr lang="en-US" sz="1400" dirty="0" smtClean="0">
                <a:latin typeface="Arial" panose="020B0604020202020204" pitchFamily="34" charset="0"/>
                <a:cs typeface="Arial" panose="020B0604020202020204" pitchFamily="34" charset="0"/>
              </a:rPr>
              <a:t>Reduced setup / decommission time</a:t>
            </a:r>
          </a:p>
        </p:txBody>
      </p:sp>
      <p:sp>
        <p:nvSpPr>
          <p:cNvPr id="18" name="Rectangle 17"/>
          <p:cNvSpPr/>
          <p:nvPr/>
        </p:nvSpPr>
        <p:spPr>
          <a:xfrm>
            <a:off x="8295438" y="1200582"/>
            <a:ext cx="3456553" cy="400110"/>
          </a:xfrm>
          <a:prstGeom prst="rect">
            <a:avLst/>
          </a:prstGeom>
          <a:solidFill>
            <a:srgbClr val="C00000"/>
          </a:solidFill>
        </p:spPr>
        <p:txBody>
          <a:bodyPr wrap="square">
            <a:spAutoFit/>
          </a:bodyPr>
          <a:lstStyle/>
          <a:p>
            <a:r>
              <a:rPr lang="en-US" sz="2000" b="1" dirty="0" smtClean="0">
                <a:solidFill>
                  <a:schemeClr val="bg1"/>
                </a:solidFill>
                <a:latin typeface="Arial" panose="020B0604020202020204" pitchFamily="34" charset="0"/>
                <a:cs typeface="Arial" panose="020B0604020202020204" pitchFamily="34" charset="0"/>
              </a:rPr>
              <a:t>G2 Improvements</a:t>
            </a:r>
          </a:p>
        </p:txBody>
      </p:sp>
      <p:sp>
        <p:nvSpPr>
          <p:cNvPr id="5" name="Date Placeholder 4"/>
          <p:cNvSpPr>
            <a:spLocks noGrp="1"/>
          </p:cNvSpPr>
          <p:nvPr>
            <p:ph type="dt" sz="half" idx="10"/>
          </p:nvPr>
        </p:nvSpPr>
        <p:spPr/>
        <p:txBody>
          <a:bodyPr/>
          <a:lstStyle/>
          <a:p>
            <a:r>
              <a:rPr lang="en-US" smtClean="0"/>
              <a:t>2016-01-07</a:t>
            </a:r>
            <a:endParaRPr lang="en-US"/>
          </a:p>
        </p:txBody>
      </p:sp>
      <p:sp>
        <p:nvSpPr>
          <p:cNvPr id="10" name="Footer Placeholder 9"/>
          <p:cNvSpPr>
            <a:spLocks noGrp="1"/>
          </p:cNvSpPr>
          <p:nvPr>
            <p:ph type="ftr" sz="quarter" idx="11"/>
          </p:nvPr>
        </p:nvSpPr>
        <p:spPr/>
        <p:txBody>
          <a:bodyPr/>
          <a:lstStyle/>
          <a:p>
            <a:r>
              <a:rPr lang="en-US" smtClean="0"/>
              <a:t>VHEPA 2016 - Honolulu, HI</a:t>
            </a:r>
            <a:endParaRPr lang="en-US"/>
          </a:p>
        </p:txBody>
      </p:sp>
      <p:sp>
        <p:nvSpPr>
          <p:cNvPr id="19" name="Slide Number Placeholder 18"/>
          <p:cNvSpPr>
            <a:spLocks noGrp="1"/>
          </p:cNvSpPr>
          <p:nvPr>
            <p:ph type="sldNum" sz="quarter" idx="12"/>
          </p:nvPr>
        </p:nvSpPr>
        <p:spPr/>
        <p:txBody>
          <a:bodyPr/>
          <a:lstStyle/>
          <a:p>
            <a:fld id="{A06C4592-94FC-4A24-9C11-938348FC8AD6}" type="slidenum">
              <a:rPr lang="en-US" smtClean="0"/>
              <a:t>25</a:t>
            </a:fld>
            <a:endParaRPr lang="en-US"/>
          </a:p>
        </p:txBody>
      </p:sp>
    </p:spTree>
    <p:extLst>
      <p:ext uri="{BB962C8B-B14F-4D97-AF65-F5344CB8AC3E}">
        <p14:creationId xmlns:p14="http://schemas.microsoft.com/office/powerpoint/2010/main" val="30723682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2016-01-07</a:t>
            </a:r>
            <a:endParaRPr lang="en-US"/>
          </a:p>
        </p:txBody>
      </p:sp>
      <p:sp>
        <p:nvSpPr>
          <p:cNvPr id="8" name="Footer Placeholder 7"/>
          <p:cNvSpPr>
            <a:spLocks noGrp="1"/>
          </p:cNvSpPr>
          <p:nvPr>
            <p:ph type="ftr" sz="quarter" idx="11"/>
          </p:nvPr>
        </p:nvSpPr>
        <p:spPr/>
        <p:txBody>
          <a:bodyPr/>
          <a:lstStyle/>
          <a:p>
            <a:r>
              <a:rPr lang="en-US" smtClean="0"/>
              <a:t>VHEPA 2016 - Honolulu, HI</a:t>
            </a:r>
            <a:endParaRPr lang="en-US"/>
          </a:p>
        </p:txBody>
      </p:sp>
      <p:sp>
        <p:nvSpPr>
          <p:cNvPr id="9" name="Slide Number Placeholder 8"/>
          <p:cNvSpPr>
            <a:spLocks noGrp="1"/>
          </p:cNvSpPr>
          <p:nvPr>
            <p:ph type="sldNum" sz="quarter" idx="12"/>
          </p:nvPr>
        </p:nvSpPr>
        <p:spPr/>
        <p:txBody>
          <a:bodyPr/>
          <a:lstStyle/>
          <a:p>
            <a:fld id="{F0F7ECB3-6FC6-482E-B0EF-EA4290BB848A}" type="slidenum">
              <a:rPr lang="en-US" smtClean="0"/>
              <a:t>26</a:t>
            </a:fld>
            <a:endParaRPr lang="en-US"/>
          </a:p>
        </p:txBody>
      </p:sp>
      <p:sp>
        <p:nvSpPr>
          <p:cNvPr id="2" name="Title 1"/>
          <p:cNvSpPr>
            <a:spLocks noGrp="1"/>
          </p:cNvSpPr>
          <p:nvPr>
            <p:ph type="title"/>
          </p:nvPr>
        </p:nvSpPr>
        <p:spPr/>
        <p:txBody>
          <a:bodyPr>
            <a:normAutofit fontScale="90000"/>
          </a:bodyPr>
          <a:lstStyle/>
          <a:p>
            <a:r>
              <a:rPr lang="en-US" dirty="0" smtClean="0"/>
              <a:t>EHWD-G2:  Air-Ride Cargo Sleds (ARCS)</a:t>
            </a:r>
            <a:endParaRPr lang="en-US" dirty="0"/>
          </a:p>
        </p:txBody>
      </p:sp>
      <p:sp>
        <p:nvSpPr>
          <p:cNvPr id="3" name="Content Placeholder 2"/>
          <p:cNvSpPr>
            <a:spLocks noGrp="1"/>
          </p:cNvSpPr>
          <p:nvPr>
            <p:ph idx="4294967295"/>
          </p:nvPr>
        </p:nvSpPr>
        <p:spPr>
          <a:xfrm>
            <a:off x="477981" y="2121747"/>
            <a:ext cx="3338945" cy="3385125"/>
          </a:xfrm>
        </p:spPr>
        <p:txBody>
          <a:bodyPr>
            <a:noAutofit/>
          </a:bodyPr>
          <a:lstStyle/>
          <a:p>
            <a:pPr>
              <a:lnSpc>
                <a:spcPct val="100000"/>
              </a:lnSpc>
            </a:pPr>
            <a:r>
              <a:rPr lang="en-US" sz="1800" dirty="0">
                <a:latin typeface="Arial" panose="020B0604020202020204" pitchFamily="34" charset="0"/>
                <a:cs typeface="Arial" panose="020B0604020202020204" pitchFamily="34" charset="0"/>
              </a:rPr>
              <a:t>Rigid deck a</a:t>
            </a:r>
            <a:r>
              <a:rPr lang="en-US" sz="1800" dirty="0" smtClean="0">
                <a:latin typeface="Arial" panose="020B0604020202020204" pitchFamily="34" charset="0"/>
                <a:cs typeface="Arial" panose="020B0604020202020204" pitchFamily="34" charset="0"/>
              </a:rPr>
              <a:t>top </a:t>
            </a:r>
            <a:r>
              <a:rPr lang="en-US" sz="1800" dirty="0">
                <a:latin typeface="Arial" panose="020B0604020202020204" pitchFamily="34" charset="0"/>
                <a:cs typeface="Arial" panose="020B0604020202020204" pitchFamily="34" charset="0"/>
              </a:rPr>
              <a:t>of air bladders a</a:t>
            </a:r>
            <a:r>
              <a:rPr lang="en-US" sz="1800" dirty="0" smtClean="0">
                <a:latin typeface="Arial" panose="020B0604020202020204" pitchFamily="34" charset="0"/>
                <a:cs typeface="Arial" panose="020B0604020202020204" pitchFamily="34" charset="0"/>
              </a:rPr>
              <a:t>top </a:t>
            </a:r>
            <a:r>
              <a:rPr lang="en-US" sz="1800" dirty="0">
                <a:latin typeface="Arial" panose="020B0604020202020204" pitchFamily="34" charset="0"/>
                <a:cs typeface="Arial" panose="020B0604020202020204" pitchFamily="34" charset="0"/>
              </a:rPr>
              <a:t>of PE panels</a:t>
            </a:r>
          </a:p>
          <a:p>
            <a:pPr>
              <a:lnSpc>
                <a:spcPct val="100000"/>
              </a:lnSpc>
            </a:pPr>
            <a:r>
              <a:rPr lang="en-US" sz="1800" dirty="0">
                <a:latin typeface="Arial" panose="020B0604020202020204" pitchFamily="34" charset="0"/>
                <a:cs typeface="Arial" panose="020B0604020202020204" pitchFamily="34" charset="0"/>
              </a:rPr>
              <a:t>Far superior to ski-based traverse designs</a:t>
            </a:r>
          </a:p>
          <a:p>
            <a:r>
              <a:rPr lang="en-US" sz="1800" dirty="0">
                <a:latin typeface="Arial" panose="020B0604020202020204" pitchFamily="34" charset="0"/>
                <a:cs typeface="Arial" panose="020B0604020202020204" pitchFamily="34" charset="0"/>
              </a:rPr>
              <a:t>In active development for high-payload traverses in Antarctic and Greenland</a:t>
            </a:r>
          </a:p>
          <a:p>
            <a:r>
              <a:rPr lang="en-US" sz="1800" dirty="0" smtClean="0">
                <a:latin typeface="Arial" panose="020B0604020202020204" pitchFamily="34" charset="0"/>
                <a:cs typeface="Arial" panose="020B0604020202020204" pitchFamily="34" charset="0"/>
              </a:rPr>
              <a:t>Drill system is “traverse ready”</a:t>
            </a:r>
            <a:endParaRPr lang="en-US" sz="1800" dirty="0">
              <a:latin typeface="Arial" panose="020B0604020202020204" pitchFamily="34" charset="0"/>
              <a:cs typeface="Arial" panose="020B0604020202020204" pitchFamily="34" charset="0"/>
            </a:endParaRPr>
          </a:p>
        </p:txBody>
      </p:sp>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038600" y="1846892"/>
            <a:ext cx="7855527" cy="3497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045529" y="5343935"/>
            <a:ext cx="7848598"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Figure from </a:t>
            </a:r>
            <a:r>
              <a:rPr lang="en-US" sz="1200" i="1" dirty="0">
                <a:latin typeface="Arial" panose="020B0604020202020204" pitchFamily="34" charset="0"/>
                <a:cs typeface="Arial" panose="020B0604020202020204" pitchFamily="34" charset="0"/>
              </a:rPr>
              <a:t>Lightweight Cargo Sleds for Polar </a:t>
            </a:r>
            <a:r>
              <a:rPr lang="en-US" sz="1200" i="1" dirty="0" smtClean="0">
                <a:latin typeface="Arial" panose="020B0604020202020204" pitchFamily="34" charset="0"/>
                <a:cs typeface="Arial" panose="020B0604020202020204" pitchFamily="34" charset="0"/>
              </a:rPr>
              <a:t>Traverses. </a:t>
            </a:r>
            <a:r>
              <a:rPr lang="en-US" sz="1200" dirty="0">
                <a:latin typeface="Arial" panose="020B0604020202020204" pitchFamily="34" charset="0"/>
                <a:cs typeface="Arial" panose="020B0604020202020204" pitchFamily="34" charset="0"/>
              </a:rPr>
              <a:t>Lever, Song, </a:t>
            </a:r>
            <a:r>
              <a:rPr lang="en-US" sz="1200" dirty="0" smtClean="0">
                <a:latin typeface="Arial" panose="020B0604020202020204" pitchFamily="34" charset="0"/>
                <a:cs typeface="Arial" panose="020B0604020202020204" pitchFamily="34" charset="0"/>
              </a:rPr>
              <a:t>Weale. </a:t>
            </a:r>
            <a:r>
              <a:rPr lang="en-US" sz="1200" dirty="0">
                <a:latin typeface="Arial" panose="020B0604020202020204" pitchFamily="34" charset="0"/>
                <a:cs typeface="Arial" panose="020B0604020202020204" pitchFamily="34" charset="0"/>
              </a:rPr>
              <a:t>Polar Technology Conference 2014</a:t>
            </a:r>
          </a:p>
        </p:txBody>
      </p:sp>
    </p:spTree>
    <p:extLst>
      <p:ext uri="{BB962C8B-B14F-4D97-AF65-F5344CB8AC3E}">
        <p14:creationId xmlns:p14="http://schemas.microsoft.com/office/powerpoint/2010/main" val="9157603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2016-01-07</a:t>
            </a:r>
            <a:endParaRPr lang="en-US"/>
          </a:p>
        </p:txBody>
      </p:sp>
      <p:sp>
        <p:nvSpPr>
          <p:cNvPr id="3" name="Footer Placeholder 2"/>
          <p:cNvSpPr>
            <a:spLocks noGrp="1"/>
          </p:cNvSpPr>
          <p:nvPr>
            <p:ph type="ftr" sz="quarter" idx="11"/>
          </p:nvPr>
        </p:nvSpPr>
        <p:spPr/>
        <p:txBody>
          <a:bodyPr/>
          <a:lstStyle/>
          <a:p>
            <a:r>
              <a:rPr lang="en-US" smtClean="0"/>
              <a:t>VHEPA 2016 - Honolulu, HI</a:t>
            </a:r>
            <a:endParaRPr lang="en-US"/>
          </a:p>
        </p:txBody>
      </p:sp>
      <p:sp>
        <p:nvSpPr>
          <p:cNvPr id="22" name="Slide Number Placeholder 21"/>
          <p:cNvSpPr>
            <a:spLocks noGrp="1"/>
          </p:cNvSpPr>
          <p:nvPr>
            <p:ph type="sldNum" sz="quarter" idx="12"/>
          </p:nvPr>
        </p:nvSpPr>
        <p:spPr/>
        <p:txBody>
          <a:bodyPr/>
          <a:lstStyle/>
          <a:p>
            <a:fld id="{F0F7ECB3-6FC6-482E-B0EF-EA4290BB848A}" type="slidenum">
              <a:rPr lang="en-US" smtClean="0"/>
              <a:t>27</a:t>
            </a:fld>
            <a:endParaRPr lang="en-US"/>
          </a:p>
        </p:txBody>
      </p:sp>
      <p:sp>
        <p:nvSpPr>
          <p:cNvPr id="2" name="Title 1"/>
          <p:cNvSpPr>
            <a:spLocks noGrp="1"/>
          </p:cNvSpPr>
          <p:nvPr>
            <p:ph type="title"/>
          </p:nvPr>
        </p:nvSpPr>
        <p:spPr/>
        <p:txBody>
          <a:bodyPr>
            <a:normAutofit/>
          </a:bodyPr>
          <a:lstStyle/>
          <a:p>
            <a:r>
              <a:rPr lang="en-US" dirty="0" smtClean="0"/>
              <a:t>EHWD-G2 Overview:  Power Plant Sled</a:t>
            </a:r>
            <a:endParaRPr lang="en-US" dirty="0"/>
          </a:p>
        </p:txBody>
      </p:sp>
      <p:pic>
        <p:nvPicPr>
          <p:cNvPr id="7"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335858" y="2027943"/>
            <a:ext cx="9130553" cy="3807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Line Callout 1 (Accent Bar) 5"/>
          <p:cNvSpPr/>
          <p:nvPr/>
        </p:nvSpPr>
        <p:spPr>
          <a:xfrm>
            <a:off x="887419" y="3086333"/>
            <a:ext cx="1272910" cy="396826"/>
          </a:xfrm>
          <a:prstGeom prst="accentCallout1">
            <a:avLst>
              <a:gd name="adj1" fmla="val 16892"/>
              <a:gd name="adj2" fmla="val 107247"/>
              <a:gd name="adj3" fmla="val 203684"/>
              <a:gd name="adj4" fmla="val 243565"/>
            </a:avLst>
          </a:prstGeom>
          <a:noFill/>
          <a:ln>
            <a:solidFill>
              <a:schemeClr val="tx1"/>
            </a:solidFill>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latin typeface="Arial" panose="020B0604020202020204" pitchFamily="34" charset="0"/>
                <a:cs typeface="Arial" panose="020B0604020202020204" pitchFamily="34" charset="0"/>
              </a:rPr>
              <a:t>Electrical Closet</a:t>
            </a:r>
            <a:endParaRPr lang="en-US" dirty="0">
              <a:solidFill>
                <a:schemeClr val="tx1"/>
              </a:solidFill>
              <a:latin typeface="Arial" panose="020B0604020202020204" pitchFamily="34" charset="0"/>
              <a:cs typeface="Arial" panose="020B0604020202020204" pitchFamily="34" charset="0"/>
            </a:endParaRPr>
          </a:p>
        </p:txBody>
      </p:sp>
      <p:sp>
        <p:nvSpPr>
          <p:cNvPr id="23" name="Line Callout 1 (Accent Bar) 22"/>
          <p:cNvSpPr/>
          <p:nvPr/>
        </p:nvSpPr>
        <p:spPr>
          <a:xfrm>
            <a:off x="838200" y="2133064"/>
            <a:ext cx="1322129" cy="408800"/>
          </a:xfrm>
          <a:prstGeom prst="accentCallout1">
            <a:avLst>
              <a:gd name="adj1" fmla="val 16892"/>
              <a:gd name="adj2" fmla="val 107247"/>
              <a:gd name="adj3" fmla="val 352988"/>
              <a:gd name="adj4" fmla="val 297106"/>
            </a:avLst>
          </a:prstGeom>
          <a:noFill/>
          <a:ln>
            <a:solidFill>
              <a:schemeClr val="tx1"/>
            </a:solidFill>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smtClean="0">
                <a:solidFill>
                  <a:schemeClr val="tx1"/>
                </a:solidFill>
                <a:latin typeface="Arial" panose="020B0604020202020204" pitchFamily="34" charset="0"/>
                <a:cs typeface="Arial" panose="020B0604020202020204" pitchFamily="34" charset="0"/>
              </a:rPr>
              <a:t>Electrical Heater Bank</a:t>
            </a:r>
            <a:endParaRPr lang="en-US" dirty="0">
              <a:solidFill>
                <a:schemeClr val="tx1"/>
              </a:solidFill>
              <a:latin typeface="Arial" panose="020B0604020202020204" pitchFamily="34" charset="0"/>
              <a:cs typeface="Arial" panose="020B0604020202020204" pitchFamily="34" charset="0"/>
            </a:endParaRPr>
          </a:p>
        </p:txBody>
      </p:sp>
      <p:sp>
        <p:nvSpPr>
          <p:cNvPr id="24" name="Line Callout 1 (Accent Bar) 23"/>
          <p:cNvSpPr/>
          <p:nvPr/>
        </p:nvSpPr>
        <p:spPr>
          <a:xfrm>
            <a:off x="2420191" y="1559556"/>
            <a:ext cx="1272910" cy="396826"/>
          </a:xfrm>
          <a:prstGeom prst="accentCallout1">
            <a:avLst>
              <a:gd name="adj1" fmla="val 16892"/>
              <a:gd name="adj2" fmla="val 107247"/>
              <a:gd name="adj3" fmla="val 453139"/>
              <a:gd name="adj4" fmla="val 219840"/>
            </a:avLst>
          </a:prstGeom>
          <a:noFill/>
          <a:ln>
            <a:solidFill>
              <a:schemeClr val="tx1"/>
            </a:solidFill>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smtClean="0">
                <a:solidFill>
                  <a:schemeClr val="tx1"/>
                </a:solidFill>
                <a:latin typeface="Arial" panose="020B0604020202020204" pitchFamily="34" charset="0"/>
                <a:cs typeface="Arial" panose="020B0604020202020204" pitchFamily="34" charset="0"/>
              </a:rPr>
              <a:t>High Pressure Pumps</a:t>
            </a:r>
            <a:endParaRPr lang="en-US" sz="1200" dirty="0"/>
          </a:p>
        </p:txBody>
      </p:sp>
      <p:sp>
        <p:nvSpPr>
          <p:cNvPr id="25" name="Line Callout 1 (Accent Bar) 24"/>
          <p:cNvSpPr/>
          <p:nvPr/>
        </p:nvSpPr>
        <p:spPr>
          <a:xfrm>
            <a:off x="4236653" y="1586983"/>
            <a:ext cx="1272910" cy="396826"/>
          </a:xfrm>
          <a:prstGeom prst="accentCallout1">
            <a:avLst>
              <a:gd name="adj1" fmla="val 16892"/>
              <a:gd name="adj2" fmla="val 107247"/>
              <a:gd name="adj3" fmla="val 453139"/>
              <a:gd name="adj4" fmla="val 219840"/>
            </a:avLst>
          </a:prstGeom>
          <a:noFill/>
          <a:ln>
            <a:solidFill>
              <a:schemeClr val="tx1"/>
            </a:solidFill>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smtClean="0">
                <a:solidFill>
                  <a:schemeClr val="tx1"/>
                </a:solidFill>
                <a:latin typeface="Arial" panose="020B0604020202020204" pitchFamily="34" charset="0"/>
                <a:cs typeface="Arial" panose="020B0604020202020204" pitchFamily="34" charset="0"/>
              </a:rPr>
              <a:t>Exhaust Heat Exchangers</a:t>
            </a:r>
            <a:endParaRPr lang="en-US" sz="1200" dirty="0"/>
          </a:p>
        </p:txBody>
      </p:sp>
      <p:sp>
        <p:nvSpPr>
          <p:cNvPr id="26" name="Line Callout 1 (Accent Bar) 25"/>
          <p:cNvSpPr/>
          <p:nvPr/>
        </p:nvSpPr>
        <p:spPr>
          <a:xfrm>
            <a:off x="6158933" y="1559556"/>
            <a:ext cx="1272910" cy="396826"/>
          </a:xfrm>
          <a:prstGeom prst="accentCallout1">
            <a:avLst>
              <a:gd name="adj1" fmla="val 16892"/>
              <a:gd name="adj2" fmla="val 107247"/>
              <a:gd name="adj3" fmla="val 453139"/>
              <a:gd name="adj4" fmla="val 194137"/>
            </a:avLst>
          </a:prstGeom>
          <a:noFill/>
          <a:ln>
            <a:solidFill>
              <a:schemeClr val="tx1"/>
            </a:solidFill>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smtClean="0">
                <a:solidFill>
                  <a:schemeClr val="tx1"/>
                </a:solidFill>
                <a:latin typeface="Arial" panose="020B0604020202020204" pitchFamily="34" charset="0"/>
                <a:cs typeface="Arial" panose="020B0604020202020204" pitchFamily="34" charset="0"/>
              </a:rPr>
              <a:t>C1000 </a:t>
            </a:r>
            <a:r>
              <a:rPr lang="en-US" sz="1200" dirty="0" err="1" smtClean="0">
                <a:solidFill>
                  <a:schemeClr val="tx1"/>
                </a:solidFill>
                <a:latin typeface="Arial" panose="020B0604020202020204" pitchFamily="34" charset="0"/>
                <a:cs typeface="Arial" panose="020B0604020202020204" pitchFamily="34" charset="0"/>
              </a:rPr>
              <a:t>Microturbine</a:t>
            </a:r>
            <a:r>
              <a:rPr lang="en-US" sz="1200" dirty="0" smtClean="0">
                <a:solidFill>
                  <a:schemeClr val="tx1"/>
                </a:solidFill>
                <a:latin typeface="Arial" panose="020B0604020202020204" pitchFamily="34" charset="0"/>
                <a:cs typeface="Arial" panose="020B0604020202020204" pitchFamily="34" charset="0"/>
              </a:rPr>
              <a:t> array</a:t>
            </a:r>
            <a:endParaRPr lang="en-US" sz="1200" dirty="0"/>
          </a:p>
        </p:txBody>
      </p:sp>
      <p:sp>
        <p:nvSpPr>
          <p:cNvPr id="27" name="Line Callout 1 (Accent Bar) 26"/>
          <p:cNvSpPr/>
          <p:nvPr/>
        </p:nvSpPr>
        <p:spPr>
          <a:xfrm>
            <a:off x="7878602" y="1586983"/>
            <a:ext cx="1272910" cy="396826"/>
          </a:xfrm>
          <a:prstGeom prst="accentCallout1">
            <a:avLst>
              <a:gd name="adj1" fmla="val 16892"/>
              <a:gd name="adj2" fmla="val 107247"/>
              <a:gd name="adj3" fmla="val 425657"/>
              <a:gd name="adj4" fmla="val 144050"/>
            </a:avLst>
          </a:prstGeom>
          <a:noFill/>
          <a:ln>
            <a:solidFill>
              <a:schemeClr val="tx1"/>
            </a:solidFill>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smtClean="0">
                <a:solidFill>
                  <a:schemeClr val="tx1"/>
                </a:solidFill>
                <a:latin typeface="Arial" panose="020B0604020202020204" pitchFamily="34" charset="0"/>
                <a:cs typeface="Arial" panose="020B0604020202020204" pitchFamily="34" charset="0"/>
              </a:rPr>
              <a:t>Fuel </a:t>
            </a:r>
            <a:r>
              <a:rPr lang="en-US" sz="1200" dirty="0" err="1" smtClean="0">
                <a:solidFill>
                  <a:schemeClr val="tx1"/>
                </a:solidFill>
                <a:latin typeface="Arial" panose="020B0604020202020204" pitchFamily="34" charset="0"/>
                <a:cs typeface="Arial" panose="020B0604020202020204" pitchFamily="34" charset="0"/>
              </a:rPr>
              <a:t>Daytank</a:t>
            </a:r>
            <a:endParaRPr lang="en-US" sz="1200" dirty="0"/>
          </a:p>
        </p:txBody>
      </p:sp>
      <p:sp>
        <p:nvSpPr>
          <p:cNvPr id="28" name="Line Callout 1 (Accent Bar) 27"/>
          <p:cNvSpPr/>
          <p:nvPr/>
        </p:nvSpPr>
        <p:spPr>
          <a:xfrm>
            <a:off x="4122312" y="5809447"/>
            <a:ext cx="1272910" cy="396826"/>
          </a:xfrm>
          <a:prstGeom prst="accentCallout1">
            <a:avLst>
              <a:gd name="adj1" fmla="val 16892"/>
              <a:gd name="adj2" fmla="val 107247"/>
              <a:gd name="adj3" fmla="val -85937"/>
              <a:gd name="adj4" fmla="val 204682"/>
            </a:avLst>
          </a:prstGeom>
          <a:noFill/>
          <a:ln>
            <a:solidFill>
              <a:schemeClr val="bg2">
                <a:lumMod val="75000"/>
              </a:schemeClr>
            </a:solidFill>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smtClean="0">
                <a:solidFill>
                  <a:schemeClr val="tx1"/>
                </a:solidFill>
                <a:latin typeface="Arial" panose="020B0604020202020204" pitchFamily="34" charset="0"/>
                <a:cs typeface="Arial" panose="020B0604020202020204" pitchFamily="34" charset="0"/>
              </a:rPr>
              <a:t>Air-Ride Cargo Sled</a:t>
            </a:r>
            <a:endParaRPr lang="en-US" sz="1200" dirty="0"/>
          </a:p>
        </p:txBody>
      </p:sp>
    </p:spTree>
    <p:extLst>
      <p:ext uri="{BB962C8B-B14F-4D97-AF65-F5344CB8AC3E}">
        <p14:creationId xmlns:p14="http://schemas.microsoft.com/office/powerpoint/2010/main" val="37633821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2016-01-07</a:t>
            </a:r>
            <a:endParaRPr lang="en-US"/>
          </a:p>
        </p:txBody>
      </p:sp>
      <p:sp>
        <p:nvSpPr>
          <p:cNvPr id="7" name="Footer Placeholder 6"/>
          <p:cNvSpPr>
            <a:spLocks noGrp="1"/>
          </p:cNvSpPr>
          <p:nvPr>
            <p:ph type="ftr" sz="quarter" idx="11"/>
          </p:nvPr>
        </p:nvSpPr>
        <p:spPr/>
        <p:txBody>
          <a:bodyPr/>
          <a:lstStyle/>
          <a:p>
            <a:r>
              <a:rPr lang="en-US" smtClean="0"/>
              <a:t>VHEPA 2016 - Honolulu, HI</a:t>
            </a:r>
            <a:endParaRPr lang="en-US"/>
          </a:p>
        </p:txBody>
      </p:sp>
      <p:sp>
        <p:nvSpPr>
          <p:cNvPr id="8" name="Slide Number Placeholder 7"/>
          <p:cNvSpPr>
            <a:spLocks noGrp="1"/>
          </p:cNvSpPr>
          <p:nvPr>
            <p:ph type="sldNum" sz="quarter" idx="12"/>
          </p:nvPr>
        </p:nvSpPr>
        <p:spPr/>
        <p:txBody>
          <a:bodyPr/>
          <a:lstStyle/>
          <a:p>
            <a:fld id="{F0F7ECB3-6FC6-482E-B0EF-EA4290BB848A}" type="slidenum">
              <a:rPr lang="en-US" smtClean="0"/>
              <a:t>28</a:t>
            </a:fld>
            <a:endParaRPr lang="en-US"/>
          </a:p>
        </p:txBody>
      </p:sp>
      <p:sp>
        <p:nvSpPr>
          <p:cNvPr id="2" name="Title 1"/>
          <p:cNvSpPr>
            <a:spLocks noGrp="1"/>
          </p:cNvSpPr>
          <p:nvPr>
            <p:ph type="title"/>
          </p:nvPr>
        </p:nvSpPr>
        <p:spPr/>
        <p:txBody>
          <a:bodyPr>
            <a:normAutofit/>
          </a:bodyPr>
          <a:lstStyle/>
          <a:p>
            <a:r>
              <a:rPr lang="en-US" dirty="0" smtClean="0"/>
              <a:t>EHWD-G2:  </a:t>
            </a:r>
            <a:r>
              <a:rPr lang="en-US" dirty="0" err="1" smtClean="0"/>
              <a:t>Microturbines</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9043" y="3313190"/>
            <a:ext cx="3730831" cy="1362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9043" y="1132324"/>
            <a:ext cx="3730831" cy="2024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1346628"/>
            <a:ext cx="3849300" cy="332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065589" y="4829087"/>
            <a:ext cx="4318433" cy="1169551"/>
          </a:xfrm>
          <a:prstGeom prst="rect">
            <a:avLst/>
          </a:prstGeom>
          <a:noFill/>
        </p:spPr>
        <p:txBody>
          <a:bodyPr wrap="square" rtlCol="0">
            <a:spAutoFit/>
          </a:bodyPr>
          <a:lstStyle/>
          <a:p>
            <a:r>
              <a:rPr lang="en-US" sz="1400" dirty="0" smtClean="0">
                <a:latin typeface="Arial" panose="020B0604020202020204" pitchFamily="34" charset="0"/>
                <a:cs typeface="Arial" panose="020B0604020202020204" pitchFamily="34" charset="0"/>
              </a:rPr>
              <a:t>Fuel combustion in Capstone C200 </a:t>
            </a:r>
            <a:r>
              <a:rPr lang="en-US" sz="1400" dirty="0" err="1" smtClean="0">
                <a:latin typeface="Arial" panose="020B0604020202020204" pitchFamily="34" charset="0"/>
                <a:cs typeface="Arial" panose="020B0604020202020204" pitchFamily="34" charset="0"/>
              </a:rPr>
              <a:t>microturbine</a:t>
            </a:r>
            <a:r>
              <a:rPr lang="en-US" sz="1400" dirty="0" smtClean="0">
                <a:latin typeface="Arial" panose="020B0604020202020204" pitchFamily="34" charset="0"/>
                <a:cs typeface="Arial" panose="020B0604020202020204" pitchFamily="34" charset="0"/>
              </a:rPr>
              <a:t>.  Flexible fuel – AN8 OK.  High power density, low maintenance, ultra-low emissions.  Easier recovery of waste heat.  Combined heat and power thermal efficiency at 90%.  </a:t>
            </a:r>
            <a:r>
              <a:rPr lang="en-US" sz="1400" i="1" dirty="0" smtClean="0">
                <a:latin typeface="Arial" panose="020B0604020202020204" pitchFamily="34" charset="0"/>
                <a:cs typeface="Arial" panose="020B0604020202020204" pitchFamily="34" charset="0"/>
              </a:rPr>
              <a:t>Turnkey solution</a:t>
            </a:r>
            <a:r>
              <a:rPr lang="en-US" sz="1400" dirty="0" smtClean="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p:txBody>
      </p:sp>
      <p:sp>
        <p:nvSpPr>
          <p:cNvPr id="6" name="Rectangle 5"/>
          <p:cNvSpPr/>
          <p:nvPr/>
        </p:nvSpPr>
        <p:spPr>
          <a:xfrm>
            <a:off x="6736361" y="4869720"/>
            <a:ext cx="5335398" cy="1169551"/>
          </a:xfrm>
          <a:prstGeom prst="rect">
            <a:avLst/>
          </a:prstGeom>
        </p:spPr>
        <p:txBody>
          <a:bodyPr wrap="square">
            <a:spAutoFit/>
          </a:bodyPr>
          <a:lstStyle/>
          <a:p>
            <a:r>
              <a:rPr lang="en-US" sz="1400" dirty="0">
                <a:latin typeface="Arial" panose="020B0604020202020204" pitchFamily="34" charset="0"/>
                <a:cs typeface="Arial" panose="020B0604020202020204" pitchFamily="34" charset="0"/>
              </a:rPr>
              <a:t>C1000 is 5 </a:t>
            </a:r>
            <a:r>
              <a:rPr lang="en-US" sz="1400" dirty="0" smtClean="0">
                <a:latin typeface="Arial" panose="020B0604020202020204" pitchFamily="34" charset="0"/>
                <a:cs typeface="Arial" panose="020B0604020202020204" pitchFamily="34" charset="0"/>
              </a:rPr>
              <a:t>C200’s in </a:t>
            </a:r>
            <a:r>
              <a:rPr lang="en-US" sz="1400" dirty="0">
                <a:latin typeface="Arial" panose="020B0604020202020204" pitchFamily="34" charset="0"/>
                <a:cs typeface="Arial" panose="020B0604020202020204" pitchFamily="34" charset="0"/>
              </a:rPr>
              <a:t>parallel.  Total output @ 3 km: 1.8 MW primarily from exhaust heat recovery</a:t>
            </a:r>
            <a:r>
              <a:rPr lang="en-US" sz="1400" dirty="0" smtClean="0">
                <a:latin typeface="Arial" panose="020B0604020202020204" pitchFamily="34" charset="0"/>
                <a:cs typeface="Arial" panose="020B0604020202020204" pitchFamily="34" charset="0"/>
              </a:rPr>
              <a:t>.  3x power plants = 5.4 MW.  </a:t>
            </a:r>
          </a:p>
          <a:p>
            <a:r>
              <a:rPr lang="en-US" sz="1400" b="1" dirty="0" smtClean="0">
                <a:latin typeface="Arial" panose="020B0604020202020204" pitchFamily="34" charset="0"/>
                <a:cs typeface="Arial" panose="020B0604020202020204" pitchFamily="34" charset="0"/>
              </a:rPr>
              <a:t>Challenges: </a:t>
            </a:r>
            <a:r>
              <a:rPr lang="en-US" sz="1400" dirty="0" smtClean="0">
                <a:latin typeface="Arial" panose="020B0604020202020204" pitchFamily="34" charset="0"/>
                <a:cs typeface="Arial" panose="020B0604020202020204" pitchFamily="34" charset="0"/>
              </a:rPr>
              <a:t>large upfront cost – $1.5 M each; no experience in Antarctic environment.  However Spring 2016 NSF is running evaluation at Summit Station in Greenland (J. </a:t>
            </a:r>
            <a:r>
              <a:rPr lang="en-US" sz="1400" dirty="0" err="1" smtClean="0">
                <a:latin typeface="Arial" panose="020B0604020202020204" pitchFamily="34" charset="0"/>
                <a:cs typeface="Arial" panose="020B0604020202020204" pitchFamily="34" charset="0"/>
              </a:rPr>
              <a:t>Cherwinka</a:t>
            </a:r>
            <a:r>
              <a:rPr lang="en-US" sz="1400" dirty="0" smtClean="0">
                <a:latin typeface="Arial" panose="020B0604020202020204" pitchFamily="34" charset="0"/>
                <a:cs typeface="Arial" panose="020B0604020202020204" pitchFamily="34" charset="0"/>
              </a:rPr>
              <a:t>). </a:t>
            </a:r>
            <a:endParaRPr lang="en-US" sz="1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52822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Alternative Approaches to Consider</a:t>
            </a:r>
            <a:endParaRPr lang="en-US" dirty="0"/>
          </a:p>
        </p:txBody>
      </p:sp>
      <p:sp>
        <p:nvSpPr>
          <p:cNvPr id="3" name="Content Placeholder 2"/>
          <p:cNvSpPr>
            <a:spLocks noGrp="1"/>
          </p:cNvSpPr>
          <p:nvPr>
            <p:ph idx="1"/>
          </p:nvPr>
        </p:nvSpPr>
        <p:spPr>
          <a:xfrm>
            <a:off x="2262835" y="1324661"/>
            <a:ext cx="9144000" cy="4953000"/>
          </a:xfrm>
        </p:spPr>
        <p:txBody>
          <a:bodyPr>
            <a:normAutofit lnSpcReduction="10000"/>
          </a:bodyPr>
          <a:lstStyle/>
          <a:p>
            <a:pPr marL="0" indent="0">
              <a:buNone/>
            </a:pPr>
            <a:r>
              <a:rPr lang="en-US" dirty="0" smtClean="0">
                <a:latin typeface="Arial" panose="020B0604020202020204" pitchFamily="34" charset="0"/>
                <a:cs typeface="Arial" panose="020B0604020202020204" pitchFamily="34" charset="0"/>
              </a:rPr>
              <a:t>The preceding slides describe only one possible approach.  Other approaches should be considered:</a:t>
            </a:r>
          </a:p>
          <a:p>
            <a:r>
              <a:rPr lang="en-US" smtClean="0">
                <a:latin typeface="Arial" panose="020B0604020202020204" pitchFamily="34" charset="0"/>
                <a:cs typeface="Arial" panose="020B0604020202020204" pitchFamily="34" charset="0"/>
              </a:rPr>
              <a:t>Minimal </a:t>
            </a:r>
            <a:r>
              <a:rPr lang="en-US" dirty="0" smtClean="0">
                <a:latin typeface="Arial" panose="020B0604020202020204" pitchFamily="34" charset="0"/>
                <a:cs typeface="Arial" panose="020B0604020202020204" pitchFamily="34" charset="0"/>
              </a:rPr>
              <a:t>EHWD Restart (PINGU drill plan from 2013)</a:t>
            </a:r>
          </a:p>
          <a:p>
            <a:pPr lvl="1"/>
            <a:r>
              <a:rPr lang="en-US" dirty="0" smtClean="0">
                <a:latin typeface="Arial" panose="020B0604020202020204" pitchFamily="34" charset="0"/>
                <a:cs typeface="Arial" panose="020B0604020202020204" pitchFamily="34" charset="0"/>
              </a:rPr>
              <a:t>Replace equipment</a:t>
            </a:r>
          </a:p>
          <a:p>
            <a:pPr lvl="1"/>
            <a:r>
              <a:rPr lang="en-US" dirty="0" smtClean="0">
                <a:latin typeface="Arial" panose="020B0604020202020204" pitchFamily="34" charset="0"/>
                <a:cs typeface="Arial" panose="020B0604020202020204" pitchFamily="34" charset="0"/>
              </a:rPr>
              <a:t>Drill up to a couple dozen holes before boilers die</a:t>
            </a:r>
          </a:p>
          <a:p>
            <a:r>
              <a:rPr lang="en-US" dirty="0" smtClean="0">
                <a:latin typeface="Arial" panose="020B0604020202020204" pitchFamily="34" charset="0"/>
                <a:cs typeface="Arial" panose="020B0604020202020204" pitchFamily="34" charset="0"/>
              </a:rPr>
              <a:t>Other boiler options (fewer, larger boilers)</a:t>
            </a:r>
          </a:p>
          <a:p>
            <a:r>
              <a:rPr lang="en-US" dirty="0" smtClean="0">
                <a:latin typeface="Arial" panose="020B0604020202020204" pitchFamily="34" charset="0"/>
                <a:cs typeface="Arial" panose="020B0604020202020204" pitchFamily="34" charset="0"/>
              </a:rPr>
              <a:t>Hybrid options – some </a:t>
            </a:r>
            <a:r>
              <a:rPr lang="en-US" dirty="0" err="1" smtClean="0">
                <a:latin typeface="Arial" panose="020B0604020202020204" pitchFamily="34" charset="0"/>
                <a:cs typeface="Arial" panose="020B0604020202020204" pitchFamily="34" charset="0"/>
              </a:rPr>
              <a:t>microturbines</a:t>
            </a:r>
            <a:r>
              <a:rPr lang="en-US" dirty="0" smtClean="0">
                <a:latin typeface="Arial" panose="020B0604020202020204" pitchFamily="34" charset="0"/>
                <a:cs typeface="Arial" panose="020B0604020202020204" pitchFamily="34" charset="0"/>
              </a:rPr>
              <a:t>, some boilers</a:t>
            </a:r>
          </a:p>
          <a:p>
            <a:r>
              <a:rPr lang="en-US" dirty="0" smtClean="0">
                <a:latin typeface="Arial" panose="020B0604020202020204" pitchFamily="34" charset="0"/>
                <a:cs typeface="Arial" panose="020B0604020202020204" pitchFamily="34" charset="0"/>
              </a:rPr>
              <a:t>Alternative approaches are centered around thermal plant, whereas packaging is likely to stick with the air-ride cargo sled concept</a:t>
            </a:r>
          </a:p>
          <a:p>
            <a:r>
              <a:rPr lang="en-US" dirty="0" smtClean="0">
                <a:latin typeface="Arial" panose="020B0604020202020204" pitchFamily="34" charset="0"/>
                <a:cs typeface="Arial" panose="020B0604020202020204" pitchFamily="34" charset="0"/>
              </a:rPr>
              <a:t>Build two drills and cut production </a:t>
            </a:r>
            <a:r>
              <a:rPr lang="en-US" smtClean="0">
                <a:latin typeface="Arial" panose="020B0604020202020204" pitchFamily="34" charset="0"/>
                <a:cs typeface="Arial" panose="020B0604020202020204" pitchFamily="34" charset="0"/>
              </a:rPr>
              <a:t>time by significant amount – this is now becoming the baseline plan.</a:t>
            </a:r>
            <a:endParaRPr lang="en-US" dirty="0" smtClean="0">
              <a:latin typeface="Arial" panose="020B0604020202020204" pitchFamily="34" charset="0"/>
              <a:cs typeface="Arial" panose="020B0604020202020204" pitchFamily="34" charset="0"/>
            </a:endParaRPr>
          </a:p>
        </p:txBody>
      </p:sp>
      <p:sp>
        <p:nvSpPr>
          <p:cNvPr id="4" name="Date Placeholder 3"/>
          <p:cNvSpPr>
            <a:spLocks noGrp="1"/>
          </p:cNvSpPr>
          <p:nvPr>
            <p:ph type="dt" sz="half" idx="10"/>
          </p:nvPr>
        </p:nvSpPr>
        <p:spPr/>
        <p:txBody>
          <a:bodyPr/>
          <a:lstStyle/>
          <a:p>
            <a:r>
              <a:rPr lang="en-US" smtClean="0"/>
              <a:t>2016-01-07</a:t>
            </a:r>
            <a:endParaRPr lang="en-US"/>
          </a:p>
        </p:txBody>
      </p:sp>
      <p:sp>
        <p:nvSpPr>
          <p:cNvPr id="7" name="Footer Placeholder 6"/>
          <p:cNvSpPr>
            <a:spLocks noGrp="1"/>
          </p:cNvSpPr>
          <p:nvPr>
            <p:ph type="ftr" sz="quarter" idx="11"/>
          </p:nvPr>
        </p:nvSpPr>
        <p:spPr/>
        <p:txBody>
          <a:bodyPr/>
          <a:lstStyle/>
          <a:p>
            <a:r>
              <a:rPr lang="en-US" smtClean="0"/>
              <a:t>VHEPA 2016 - Honolulu, HI</a:t>
            </a:r>
            <a:endParaRPr lang="en-US"/>
          </a:p>
        </p:txBody>
      </p:sp>
      <p:sp>
        <p:nvSpPr>
          <p:cNvPr id="8" name="Slide Number Placeholder 7"/>
          <p:cNvSpPr>
            <a:spLocks noGrp="1"/>
          </p:cNvSpPr>
          <p:nvPr>
            <p:ph type="sldNum" sz="quarter" idx="12"/>
          </p:nvPr>
        </p:nvSpPr>
        <p:spPr/>
        <p:txBody>
          <a:bodyPr/>
          <a:lstStyle/>
          <a:p>
            <a:fld id="{F0F7ECB3-6FC6-482E-B0EF-EA4290BB848A}" type="slidenum">
              <a:rPr lang="en-US" smtClean="0"/>
              <a:t>29</a:t>
            </a:fld>
            <a:endParaRPr lang="en-US"/>
          </a:p>
        </p:txBody>
      </p:sp>
    </p:spTree>
    <p:extLst>
      <p:ext uri="{BB962C8B-B14F-4D97-AF65-F5344CB8AC3E}">
        <p14:creationId xmlns:p14="http://schemas.microsoft.com/office/powerpoint/2010/main" val="13571901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879075" y="2025653"/>
            <a:ext cx="6707875" cy="3935840"/>
          </a:xfrm>
        </p:spPr>
        <p:txBody>
          <a:bodyPr>
            <a:normAutofit fontScale="62500" lnSpcReduction="20000"/>
          </a:bodyPr>
          <a:lstStyle/>
          <a:p>
            <a:pPr>
              <a:lnSpc>
                <a:spcPct val="120000"/>
              </a:lnSpc>
            </a:pPr>
            <a:r>
              <a:rPr lang="en-US" dirty="0" smtClean="0"/>
              <a:t>Background-free region for study of </a:t>
            </a:r>
          </a:p>
          <a:p>
            <a:pPr lvl="1">
              <a:lnSpc>
                <a:spcPct val="120000"/>
              </a:lnSpc>
            </a:pPr>
            <a:r>
              <a:rPr lang="en-US" dirty="0" smtClean="0"/>
              <a:t>Point sources</a:t>
            </a:r>
          </a:p>
          <a:p>
            <a:pPr lvl="1">
              <a:lnSpc>
                <a:spcPct val="120000"/>
              </a:lnSpc>
            </a:pPr>
            <a:r>
              <a:rPr lang="en-US" dirty="0" smtClean="0"/>
              <a:t>Correlation studies</a:t>
            </a:r>
          </a:p>
          <a:p>
            <a:pPr lvl="1">
              <a:lnSpc>
                <a:spcPct val="120000"/>
              </a:lnSpc>
            </a:pPr>
            <a:r>
              <a:rPr lang="en-US" dirty="0" smtClean="0"/>
              <a:t>Energy spectra</a:t>
            </a:r>
          </a:p>
          <a:p>
            <a:pPr>
              <a:lnSpc>
                <a:spcPct val="120000"/>
              </a:lnSpc>
            </a:pPr>
            <a:r>
              <a:rPr lang="en-US" dirty="0" smtClean="0"/>
              <a:t>Gen2/HEA </a:t>
            </a:r>
            <a:r>
              <a:rPr lang="en-US" dirty="0"/>
              <a:t>would deliver O(10) events per year above 1 </a:t>
            </a:r>
            <a:r>
              <a:rPr lang="en-US" dirty="0" smtClean="0"/>
              <a:t>PeV</a:t>
            </a:r>
          </a:p>
          <a:p>
            <a:pPr>
              <a:lnSpc>
                <a:spcPct val="120000"/>
              </a:lnSpc>
            </a:pPr>
            <a:r>
              <a:rPr lang="en-US" dirty="0" smtClean="0"/>
              <a:t>At PeV scales new phenomena arise which help disentangle flavors providing information on source physics:</a:t>
            </a:r>
          </a:p>
          <a:p>
            <a:pPr lvl="1">
              <a:lnSpc>
                <a:spcPct val="120000"/>
              </a:lnSpc>
            </a:pPr>
            <a:r>
              <a:rPr lang="en-US" dirty="0" smtClean="0"/>
              <a:t>Tau double bangs – with separated bangs – O(1-2) per year in IceCube Gen2/HEA</a:t>
            </a:r>
          </a:p>
          <a:p>
            <a:pPr lvl="1">
              <a:lnSpc>
                <a:spcPct val="120000"/>
              </a:lnSpc>
            </a:pPr>
            <a:r>
              <a:rPr lang="en-US" dirty="0" smtClean="0"/>
              <a:t>Glashow resonance events [arXiv:1108.3163 </a:t>
            </a:r>
            <a:r>
              <a:rPr lang="en-US" dirty="0" err="1" smtClean="0"/>
              <a:t>Battacharya</a:t>
            </a:r>
            <a:r>
              <a:rPr lang="en-US" dirty="0" smtClean="0"/>
              <a:t>, et al] have pure muon, tau lollipop signatures – discrimination of </a:t>
            </a:r>
            <a:r>
              <a:rPr lang="en-US" dirty="0" smtClean="0">
                <a:latin typeface="Times New Roman" panose="02020603050405020304" pitchFamily="18" charset="0"/>
                <a:cs typeface="Times New Roman" panose="02020603050405020304" pitchFamily="18" charset="0"/>
              </a:rPr>
              <a:t>pp</a:t>
            </a:r>
            <a:r>
              <a:rPr lang="en-US" dirty="0" smtClean="0"/>
              <a:t> versus </a:t>
            </a:r>
            <a:r>
              <a:rPr lang="en-US" dirty="0" smtClean="0">
                <a:latin typeface="Times New Roman" panose="02020603050405020304" pitchFamily="18" charset="0"/>
                <a:cs typeface="Times New Roman" panose="02020603050405020304" pitchFamily="18" charset="0"/>
              </a:rPr>
              <a:t>p</a:t>
            </a:r>
            <a:r>
              <a:rPr lang="en-US" dirty="0" smtClean="0">
                <a:sym typeface="Symbol" panose="05050102010706020507" pitchFamily="18" charset="2"/>
              </a:rPr>
              <a:t> at source.</a:t>
            </a:r>
            <a:endParaRPr lang="en-US" dirty="0" smtClean="0"/>
          </a:p>
        </p:txBody>
      </p:sp>
      <p:sp>
        <p:nvSpPr>
          <p:cNvPr id="4" name="Title 3"/>
          <p:cNvSpPr>
            <a:spLocks noGrp="1"/>
          </p:cNvSpPr>
          <p:nvPr>
            <p:ph type="title"/>
          </p:nvPr>
        </p:nvSpPr>
        <p:spPr/>
        <p:txBody>
          <a:bodyPr/>
          <a:lstStyle/>
          <a:p>
            <a:r>
              <a:rPr lang="en-US" dirty="0" smtClean="0"/>
              <a:t>PeV-Scale Neutrinos </a:t>
            </a:r>
            <a:endParaRPr lang="en-US" dirty="0"/>
          </a:p>
        </p:txBody>
      </p:sp>
      <p:pic>
        <p:nvPicPr>
          <p:cNvPr id="5" name="Picture 4" descr="he event above was detected in IceCube on June 11, 2014.  Image: IceCube Collaboratio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2043747"/>
            <a:ext cx="3213683" cy="3224539"/>
          </a:xfrm>
          <a:prstGeom prst="rect">
            <a:avLst/>
          </a:prstGeom>
          <a:noFill/>
          <a:ln>
            <a:noFill/>
          </a:ln>
        </p:spPr>
      </p:pic>
      <p:sp>
        <p:nvSpPr>
          <p:cNvPr id="6" name="TextBox 5"/>
          <p:cNvSpPr txBox="1"/>
          <p:nvPr/>
        </p:nvSpPr>
        <p:spPr>
          <a:xfrm>
            <a:off x="832188" y="5396819"/>
            <a:ext cx="3219695" cy="830997"/>
          </a:xfrm>
          <a:prstGeom prst="rect">
            <a:avLst/>
          </a:prstGeom>
          <a:noFill/>
        </p:spPr>
        <p:txBody>
          <a:bodyPr wrap="square" rtlCol="0">
            <a:spAutoFit/>
          </a:bodyPr>
          <a:lstStyle/>
          <a:p>
            <a:r>
              <a:rPr lang="en-US" sz="1200" dirty="0" smtClean="0">
                <a:latin typeface="Arial" panose="020B0604020202020204" pitchFamily="34" charset="0"/>
                <a:cs typeface="Arial" panose="020B0604020202020204" pitchFamily="34" charset="0"/>
              </a:rPr>
              <a:t>A muon neutrino event  recorded Jun </a:t>
            </a:r>
            <a:r>
              <a:rPr lang="en-US" sz="1200" dirty="0" smtClean="0">
                <a:latin typeface="Arial" panose="020B0604020202020204" pitchFamily="34" charset="0"/>
                <a:cs typeface="Arial" panose="020B0604020202020204" pitchFamily="34" charset="0"/>
              </a:rPr>
              <a:t>2014 </a:t>
            </a:r>
            <a:r>
              <a:rPr lang="en-US" sz="1200" dirty="0" smtClean="0">
                <a:latin typeface="Arial" panose="020B0604020202020204" pitchFamily="34" charset="0"/>
                <a:cs typeface="Arial" panose="020B0604020202020204" pitchFamily="34" charset="0"/>
              </a:rPr>
              <a:t>which deposited 2.6 PeV of energy in the IceCube detector.  The parent neutrino’s energy is in the range 5-10 PeV.</a:t>
            </a:r>
            <a:endParaRPr lang="en-US" sz="1200" dirty="0">
              <a:latin typeface="Arial" panose="020B0604020202020204" pitchFamily="34" charset="0"/>
              <a:cs typeface="Arial" panose="020B0604020202020204" pitchFamily="34" charset="0"/>
            </a:endParaRPr>
          </a:p>
        </p:txBody>
      </p:sp>
      <p:sp>
        <p:nvSpPr>
          <p:cNvPr id="3" name="Date Placeholder 2"/>
          <p:cNvSpPr>
            <a:spLocks noGrp="1"/>
          </p:cNvSpPr>
          <p:nvPr>
            <p:ph type="dt" sz="half" idx="10"/>
          </p:nvPr>
        </p:nvSpPr>
        <p:spPr/>
        <p:txBody>
          <a:bodyPr/>
          <a:lstStyle/>
          <a:p>
            <a:r>
              <a:rPr lang="en-US" smtClean="0"/>
              <a:t>2016-01-07</a:t>
            </a:r>
            <a:endParaRPr lang="en-US"/>
          </a:p>
        </p:txBody>
      </p:sp>
      <p:sp>
        <p:nvSpPr>
          <p:cNvPr id="7" name="Footer Placeholder 6"/>
          <p:cNvSpPr>
            <a:spLocks noGrp="1"/>
          </p:cNvSpPr>
          <p:nvPr>
            <p:ph type="ftr" sz="quarter" idx="11"/>
          </p:nvPr>
        </p:nvSpPr>
        <p:spPr/>
        <p:txBody>
          <a:bodyPr/>
          <a:lstStyle/>
          <a:p>
            <a:r>
              <a:rPr lang="en-US" smtClean="0"/>
              <a:t>VHEPA 2016 - Honolulu, HI</a:t>
            </a:r>
            <a:endParaRPr lang="en-US"/>
          </a:p>
        </p:txBody>
      </p:sp>
      <p:sp>
        <p:nvSpPr>
          <p:cNvPr id="8" name="Slide Number Placeholder 7"/>
          <p:cNvSpPr>
            <a:spLocks noGrp="1"/>
          </p:cNvSpPr>
          <p:nvPr>
            <p:ph type="sldNum" sz="quarter" idx="12"/>
          </p:nvPr>
        </p:nvSpPr>
        <p:spPr/>
        <p:txBody>
          <a:bodyPr/>
          <a:lstStyle/>
          <a:p>
            <a:fld id="{A06C4592-94FC-4A24-9C11-938348FC8AD6}" type="slidenum">
              <a:rPr lang="en-US" smtClean="0"/>
              <a:t>3</a:t>
            </a:fld>
            <a:endParaRPr lang="en-US"/>
          </a:p>
        </p:txBody>
      </p:sp>
      <p:sp>
        <p:nvSpPr>
          <p:cNvPr id="9" name="Rectangle 8"/>
          <p:cNvSpPr/>
          <p:nvPr/>
        </p:nvSpPr>
        <p:spPr>
          <a:xfrm>
            <a:off x="4694483" y="1037343"/>
            <a:ext cx="7077057" cy="369332"/>
          </a:xfrm>
          <a:prstGeom prst="rect">
            <a:avLst/>
          </a:prstGeom>
        </p:spPr>
        <p:txBody>
          <a:bodyPr wrap="square">
            <a:spAutoFit/>
          </a:bodyPr>
          <a:lstStyle/>
          <a:p>
            <a:r>
              <a:rPr lang="en-US" i="1" dirty="0" smtClean="0">
                <a:latin typeface="Arial" panose="020B0604020202020204" pitchFamily="34" charset="0"/>
                <a:cs typeface="Arial" panose="020B0604020202020204" pitchFamily="34" charset="0"/>
              </a:rPr>
              <a:t>See IceCube-Gen2 Whitepaper </a:t>
            </a:r>
            <a:r>
              <a:rPr lang="en-US" i="1" dirty="0" smtClean="0">
                <a:latin typeface="Arial" panose="020B0604020202020204" pitchFamily="34" charset="0"/>
                <a:cs typeface="Arial" panose="020B0604020202020204" pitchFamily="34" charset="0"/>
                <a:hlinkClick r:id="rId4"/>
              </a:rPr>
              <a:t>http</a:t>
            </a:r>
            <a:r>
              <a:rPr lang="en-US" i="1" dirty="0">
                <a:latin typeface="Arial" panose="020B0604020202020204" pitchFamily="34" charset="0"/>
                <a:cs typeface="Arial" panose="020B0604020202020204" pitchFamily="34" charset="0"/>
                <a:hlinkClick r:id="rId4"/>
              </a:rPr>
              <a:t>://arxiv.org/abs/1412.5106</a:t>
            </a:r>
            <a:endParaRPr lang="en-US"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05435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Matters</a:t>
            </a:r>
            <a:endParaRPr lang="en-US" dirty="0"/>
          </a:p>
        </p:txBody>
      </p:sp>
      <p:sp>
        <p:nvSpPr>
          <p:cNvPr id="3" name="Text Placeholder 2"/>
          <p:cNvSpPr>
            <a:spLocks noGrp="1"/>
          </p:cNvSpPr>
          <p:nvPr>
            <p:ph type="body" idx="1"/>
          </p:nvPr>
        </p:nvSpPr>
        <p:spPr/>
        <p:txBody>
          <a:bodyPr/>
          <a:lstStyle/>
          <a:p>
            <a:r>
              <a:rPr lang="en-US" dirty="0" smtClean="0"/>
              <a:t>Cost</a:t>
            </a:r>
            <a:r>
              <a:rPr lang="en-US" dirty="0"/>
              <a:t> </a:t>
            </a:r>
            <a:r>
              <a:rPr lang="en-US" dirty="0" smtClean="0"/>
              <a:t>&amp; Schedule</a:t>
            </a:r>
            <a:endParaRPr lang="en-US" dirty="0"/>
          </a:p>
        </p:txBody>
      </p:sp>
    </p:spTree>
    <p:extLst>
      <p:ext uri="{BB962C8B-B14F-4D97-AF65-F5344CB8AC3E}">
        <p14:creationId xmlns:p14="http://schemas.microsoft.com/office/powerpoint/2010/main" val="5048973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Total Project Cost</a:t>
            </a:r>
            <a:endParaRPr lang="en-US" dirty="0"/>
          </a:p>
        </p:txBody>
      </p:sp>
      <p:sp>
        <p:nvSpPr>
          <p:cNvPr id="7" name="TextBox 6"/>
          <p:cNvSpPr txBox="1"/>
          <p:nvPr/>
        </p:nvSpPr>
        <p:spPr>
          <a:xfrm>
            <a:off x="438277" y="2903946"/>
            <a:ext cx="5657723" cy="2308324"/>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Project cost is </a:t>
            </a:r>
            <a:r>
              <a:rPr lang="en-US" dirty="0" smtClean="0">
                <a:latin typeface="Arial" panose="020B0604020202020204" pitchFamily="34" charset="0"/>
                <a:cs typeface="Arial" panose="020B0604020202020204" pitchFamily="34" charset="0"/>
              </a:rPr>
              <a:t>300-360 </a:t>
            </a:r>
            <a:r>
              <a:rPr lang="en-US" dirty="0" smtClean="0">
                <a:latin typeface="Arial" panose="020B0604020202020204" pitchFamily="34" charset="0"/>
                <a:cs typeface="Arial" panose="020B0604020202020204" pitchFamily="34" charset="0"/>
              </a:rPr>
              <a:t>Million USD /wo/ contingency.  The input to the figures in the pie chart at right are based on IceCube numbers but, given the stage of the development, putting good estimates out at this point is very difficult.  Inflation has been very low, costs associated with some items should go </a:t>
            </a:r>
            <a:r>
              <a:rPr lang="en-US" i="1" dirty="0" smtClean="0">
                <a:latin typeface="Arial" panose="020B0604020202020204" pitchFamily="34" charset="0"/>
                <a:cs typeface="Arial" panose="020B0604020202020204" pitchFamily="34" charset="0"/>
              </a:rPr>
              <a:t>down</a:t>
            </a:r>
            <a:r>
              <a:rPr lang="en-US" dirty="0" smtClean="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Instrumentation costs alone are 150 M$.</a:t>
            </a:r>
          </a:p>
        </p:txBody>
      </p:sp>
      <p:sp>
        <p:nvSpPr>
          <p:cNvPr id="3" name="Date Placeholder 2"/>
          <p:cNvSpPr>
            <a:spLocks noGrp="1"/>
          </p:cNvSpPr>
          <p:nvPr>
            <p:ph type="dt" sz="half" idx="10"/>
          </p:nvPr>
        </p:nvSpPr>
        <p:spPr/>
        <p:txBody>
          <a:bodyPr/>
          <a:lstStyle/>
          <a:p>
            <a:r>
              <a:rPr lang="en-US" smtClean="0"/>
              <a:t>2016-01-07</a:t>
            </a:r>
            <a:endParaRPr lang="en-US"/>
          </a:p>
        </p:txBody>
      </p:sp>
      <p:sp>
        <p:nvSpPr>
          <p:cNvPr id="8" name="Footer Placeholder 7"/>
          <p:cNvSpPr>
            <a:spLocks noGrp="1"/>
          </p:cNvSpPr>
          <p:nvPr>
            <p:ph type="ftr" sz="quarter" idx="11"/>
          </p:nvPr>
        </p:nvSpPr>
        <p:spPr/>
        <p:txBody>
          <a:bodyPr/>
          <a:lstStyle/>
          <a:p>
            <a:r>
              <a:rPr lang="en-US" smtClean="0"/>
              <a:t>VHEPA 2016 - Honolulu, HI</a:t>
            </a:r>
            <a:endParaRPr lang="en-US"/>
          </a:p>
        </p:txBody>
      </p:sp>
      <p:sp>
        <p:nvSpPr>
          <p:cNvPr id="9" name="Slide Number Placeholder 8"/>
          <p:cNvSpPr>
            <a:spLocks noGrp="1"/>
          </p:cNvSpPr>
          <p:nvPr>
            <p:ph type="sldNum" sz="quarter" idx="12"/>
          </p:nvPr>
        </p:nvSpPr>
        <p:spPr/>
        <p:txBody>
          <a:bodyPr/>
          <a:lstStyle/>
          <a:p>
            <a:fld id="{A06C4592-94FC-4A24-9C11-938348FC8AD6}" type="slidenum">
              <a:rPr lang="en-US" smtClean="0"/>
              <a:t>31</a:t>
            </a:fld>
            <a:endParaRPr lang="en-US"/>
          </a:p>
        </p:txBody>
      </p:sp>
      <p:graphicFrame>
        <p:nvGraphicFramePr>
          <p:cNvPr id="11" name="Chart 10"/>
          <p:cNvGraphicFramePr>
            <a:graphicFrameLocks/>
          </p:cNvGraphicFramePr>
          <p:nvPr>
            <p:extLst>
              <p:ext uri="{D42A27DB-BD31-4B8C-83A1-F6EECF244321}">
                <p14:modId xmlns:p14="http://schemas.microsoft.com/office/powerpoint/2010/main" val="2922159565"/>
              </p:ext>
            </p:extLst>
          </p:nvPr>
        </p:nvGraphicFramePr>
        <p:xfrm>
          <a:off x="6857160" y="1301761"/>
          <a:ext cx="4496640" cy="456896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367351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2016-01-07</a:t>
            </a:r>
            <a:endParaRPr lang="en-US"/>
          </a:p>
        </p:txBody>
      </p:sp>
      <p:sp>
        <p:nvSpPr>
          <p:cNvPr id="3" name="Footer Placeholder 2"/>
          <p:cNvSpPr>
            <a:spLocks noGrp="1"/>
          </p:cNvSpPr>
          <p:nvPr>
            <p:ph type="ftr" sz="quarter" idx="11"/>
          </p:nvPr>
        </p:nvSpPr>
        <p:spPr/>
        <p:txBody>
          <a:bodyPr/>
          <a:lstStyle/>
          <a:p>
            <a:r>
              <a:rPr lang="en-US" smtClean="0"/>
              <a:t>VHEPA 2016 - Honolulu, HI</a:t>
            </a:r>
            <a:endParaRPr lang="en-US"/>
          </a:p>
        </p:txBody>
      </p:sp>
      <p:sp>
        <p:nvSpPr>
          <p:cNvPr id="4" name="Slide Number Placeholder 3"/>
          <p:cNvSpPr>
            <a:spLocks noGrp="1"/>
          </p:cNvSpPr>
          <p:nvPr>
            <p:ph type="sldNum" sz="quarter" idx="12"/>
          </p:nvPr>
        </p:nvSpPr>
        <p:spPr/>
        <p:txBody>
          <a:bodyPr/>
          <a:lstStyle/>
          <a:p>
            <a:fld id="{A06C4592-94FC-4A24-9C11-938348FC8AD6}" type="slidenum">
              <a:rPr lang="en-US" smtClean="0"/>
              <a:t>32</a:t>
            </a:fld>
            <a:endParaRPr lang="en-US"/>
          </a:p>
        </p:txBody>
      </p:sp>
      <p:sp>
        <p:nvSpPr>
          <p:cNvPr id="5" name="Title 4"/>
          <p:cNvSpPr>
            <a:spLocks noGrp="1"/>
          </p:cNvSpPr>
          <p:nvPr>
            <p:ph type="title"/>
          </p:nvPr>
        </p:nvSpPr>
        <p:spPr/>
        <p:txBody>
          <a:bodyPr/>
          <a:lstStyle/>
          <a:p>
            <a:r>
              <a:rPr lang="en-US" dirty="0" smtClean="0"/>
              <a:t>Logistics</a:t>
            </a:r>
            <a:endParaRPr lang="en-US" dirty="0"/>
          </a:p>
        </p:txBody>
      </p:sp>
      <p:sp>
        <p:nvSpPr>
          <p:cNvPr id="6" name="Rectangle 5"/>
          <p:cNvSpPr/>
          <p:nvPr/>
        </p:nvSpPr>
        <p:spPr>
          <a:xfrm>
            <a:off x="918949" y="2275596"/>
            <a:ext cx="6096000" cy="3139321"/>
          </a:xfrm>
          <a:prstGeom prst="rect">
            <a:avLst/>
          </a:prstGeom>
        </p:spPr>
        <p:txBody>
          <a:bodyPr>
            <a:spAutoFit/>
          </a:bodyPr>
          <a:lstStyle/>
          <a:p>
            <a:r>
              <a:rPr lang="en-US" dirty="0">
                <a:latin typeface="Arial" panose="020B0604020202020204" pitchFamily="34" charset="0"/>
                <a:cs typeface="Arial" panose="020B0604020202020204" pitchFamily="34" charset="0"/>
              </a:rPr>
              <a:t>It should be noted that MREFC projects include logistical support costs.  In the current USAP environment this means that many aspects of the construction must be handled by the project itself (IceCube received support from RPSC, paying for it): transportation of people and cargo, housing at SP site, heavy equipment,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Despite concerns in a recent NAS report that IceCube Gen2 would be a logistical burden on USAP, the opposite is probably true: a large construction effort is likely to bring more resources  into the logistical infrastructure.</a:t>
            </a:r>
          </a:p>
        </p:txBody>
      </p:sp>
      <p:pic>
        <p:nvPicPr>
          <p:cNvPr id="7" name="Picture 6"/>
          <p:cNvPicPr>
            <a:picLocks noChangeAspect="1"/>
          </p:cNvPicPr>
          <p:nvPr/>
        </p:nvPicPr>
        <p:blipFill>
          <a:blip r:embed="rId2"/>
          <a:stretch>
            <a:fillRect/>
          </a:stretch>
        </p:blipFill>
        <p:spPr>
          <a:xfrm>
            <a:off x="7856703" y="1810577"/>
            <a:ext cx="3752850" cy="2495550"/>
          </a:xfrm>
          <a:prstGeom prst="rect">
            <a:avLst/>
          </a:prstGeom>
        </p:spPr>
      </p:pic>
      <p:sp>
        <p:nvSpPr>
          <p:cNvPr id="8" name="TextBox 7"/>
          <p:cNvSpPr txBox="1"/>
          <p:nvPr/>
        </p:nvSpPr>
        <p:spPr>
          <a:xfrm>
            <a:off x="7870067" y="1334222"/>
            <a:ext cx="3739486" cy="369332"/>
          </a:xfrm>
          <a:prstGeom prst="rect">
            <a:avLst/>
          </a:prstGeom>
          <a:solidFill>
            <a:srgbClr val="C00000"/>
          </a:solidFill>
        </p:spPr>
        <p:txBody>
          <a:bodyPr wrap="square" rtlCol="0">
            <a:spAutoFit/>
          </a:bodyPr>
          <a:lstStyle/>
          <a:p>
            <a:pPr algn="ctr"/>
            <a:r>
              <a:rPr lang="en-US" dirty="0" smtClean="0">
                <a:solidFill>
                  <a:schemeClr val="bg1"/>
                </a:solidFill>
                <a:latin typeface="Arial" panose="020B0604020202020204" pitchFamily="34" charset="0"/>
                <a:cs typeface="Arial" panose="020B0604020202020204" pitchFamily="34" charset="0"/>
              </a:rPr>
              <a:t>McMurdo – Pole Traverse</a:t>
            </a:r>
            <a:endParaRPr lang="en-US" dirty="0">
              <a:solidFill>
                <a:schemeClr val="bg1"/>
              </a:solidFill>
              <a:latin typeface="Arial" panose="020B0604020202020204" pitchFamily="34" charset="0"/>
              <a:cs typeface="Arial" panose="020B0604020202020204" pitchFamily="34" charset="0"/>
            </a:endParaRPr>
          </a:p>
        </p:txBody>
      </p:sp>
      <p:sp>
        <p:nvSpPr>
          <p:cNvPr id="9" name="TextBox 8"/>
          <p:cNvSpPr txBox="1"/>
          <p:nvPr/>
        </p:nvSpPr>
        <p:spPr>
          <a:xfrm>
            <a:off x="7856703" y="4413151"/>
            <a:ext cx="3752850" cy="1600438"/>
          </a:xfrm>
          <a:prstGeom prst="rect">
            <a:avLst/>
          </a:prstGeom>
          <a:noFill/>
        </p:spPr>
        <p:txBody>
          <a:bodyPr wrap="square" rtlCol="0">
            <a:spAutoFit/>
          </a:bodyPr>
          <a:lstStyle/>
          <a:p>
            <a:r>
              <a:rPr lang="en-US" sz="1400" dirty="0" smtClean="0">
                <a:latin typeface="Arial" panose="020B0604020202020204" pitchFamily="34" charset="0"/>
                <a:cs typeface="Arial" panose="020B0604020202020204" pitchFamily="34" charset="0"/>
              </a:rPr>
              <a:t>The traverse has supplied S Pole with fuel and cargo for several seasons and could dramatically reduce IceCube Gen2 logistics costs.  Compared to the airlift capabilities of LC-130s (11,800 kg) the traverse capacity is 30x (354,000 kg).  Travel time is 30 days to Pole, 15 days return.</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09870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497711" y="997108"/>
            <a:ext cx="7311378" cy="5443132"/>
          </a:xfrm>
          <a:prstGeom prst="rect">
            <a:avLst/>
          </a:prstGeom>
        </p:spPr>
      </p:pic>
      <p:sp>
        <p:nvSpPr>
          <p:cNvPr id="4" name="Date Placeholder 3"/>
          <p:cNvSpPr>
            <a:spLocks noGrp="1"/>
          </p:cNvSpPr>
          <p:nvPr>
            <p:ph type="dt" sz="half" idx="10"/>
          </p:nvPr>
        </p:nvSpPr>
        <p:spPr/>
        <p:txBody>
          <a:bodyPr/>
          <a:lstStyle/>
          <a:p>
            <a:r>
              <a:rPr lang="en-US" smtClean="0"/>
              <a:t>2016-01-07</a:t>
            </a:r>
            <a:endParaRPr lang="en-US"/>
          </a:p>
        </p:txBody>
      </p:sp>
      <p:sp>
        <p:nvSpPr>
          <p:cNvPr id="5" name="Footer Placeholder 4"/>
          <p:cNvSpPr>
            <a:spLocks noGrp="1"/>
          </p:cNvSpPr>
          <p:nvPr>
            <p:ph type="ftr" sz="quarter" idx="11"/>
          </p:nvPr>
        </p:nvSpPr>
        <p:spPr/>
        <p:txBody>
          <a:bodyPr/>
          <a:lstStyle/>
          <a:p>
            <a:r>
              <a:rPr lang="en-US" smtClean="0"/>
              <a:t>VHEPA 2016 - Honolulu, HI</a:t>
            </a:r>
            <a:endParaRPr lang="en-US" dirty="0"/>
          </a:p>
        </p:txBody>
      </p:sp>
      <p:sp>
        <p:nvSpPr>
          <p:cNvPr id="6" name="Slide Number Placeholder 5"/>
          <p:cNvSpPr>
            <a:spLocks noGrp="1"/>
          </p:cNvSpPr>
          <p:nvPr>
            <p:ph type="sldNum" sz="quarter" idx="12"/>
          </p:nvPr>
        </p:nvSpPr>
        <p:spPr/>
        <p:txBody>
          <a:bodyPr/>
          <a:lstStyle/>
          <a:p>
            <a:fld id="{A4472F21-686B-4F38-97CF-18946222691A}" type="slidenum">
              <a:rPr lang="en-US" smtClean="0"/>
              <a:t>33</a:t>
            </a:fld>
            <a:endParaRPr lang="en-US"/>
          </a:p>
        </p:txBody>
      </p:sp>
      <p:sp>
        <p:nvSpPr>
          <p:cNvPr id="2" name="Title 1"/>
          <p:cNvSpPr>
            <a:spLocks noGrp="1"/>
          </p:cNvSpPr>
          <p:nvPr>
            <p:ph type="title"/>
          </p:nvPr>
        </p:nvSpPr>
        <p:spPr/>
        <p:txBody>
          <a:bodyPr/>
          <a:lstStyle/>
          <a:p>
            <a:r>
              <a:rPr lang="en-US" dirty="0" smtClean="0"/>
              <a:t>Deployment Schedule</a:t>
            </a:r>
            <a:endParaRPr lang="en-US" dirty="0"/>
          </a:p>
        </p:txBody>
      </p:sp>
      <p:sp>
        <p:nvSpPr>
          <p:cNvPr id="7" name="TextBox 6"/>
          <p:cNvSpPr txBox="1"/>
          <p:nvPr/>
        </p:nvSpPr>
        <p:spPr>
          <a:xfrm>
            <a:off x="451530" y="2374435"/>
            <a:ext cx="3816626" cy="3416320"/>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This schedule is premised on the drill being in the critical path.  Instrumentation development is not </a:t>
            </a:r>
            <a:r>
              <a:rPr lang="en-US" dirty="0" err="1" smtClean="0">
                <a:latin typeface="Arial" panose="020B0604020202020204" pitchFamily="34" charset="0"/>
                <a:cs typeface="Arial" panose="020B0604020202020204" pitchFamily="34" charset="0"/>
              </a:rPr>
              <a:t>explicity</a:t>
            </a:r>
            <a:r>
              <a:rPr lang="en-US" dirty="0" smtClean="0">
                <a:latin typeface="Arial" panose="020B0604020202020204" pitchFamily="34" charset="0"/>
                <a:cs typeface="Arial" panose="020B0604020202020204" pitchFamily="34" charset="0"/>
              </a:rPr>
              <a:t> listed here but assumed available when holes are delivered.</a:t>
            </a:r>
          </a:p>
          <a:p>
            <a:endParaRPr lang="en-US" dirty="0">
              <a:latin typeface="Arial" panose="020B0604020202020204" pitchFamily="34" charset="0"/>
              <a:cs typeface="Arial" panose="020B0604020202020204" pitchFamily="34" charset="0"/>
            </a:endParaRPr>
          </a:p>
          <a:p>
            <a:r>
              <a:rPr lang="en-US" b="1" dirty="0" smtClean="0">
                <a:latin typeface="Arial" panose="020B0604020202020204" pitchFamily="34" charset="0"/>
                <a:cs typeface="Arial" panose="020B0604020202020204" pitchFamily="34" charset="0"/>
              </a:rPr>
              <a:t>Note: </a:t>
            </a:r>
            <a:r>
              <a:rPr lang="en-US" dirty="0" smtClean="0">
                <a:latin typeface="Arial" panose="020B0604020202020204" pitchFamily="34" charset="0"/>
                <a:cs typeface="Arial" panose="020B0604020202020204" pitchFamily="34" charset="0"/>
              </a:rPr>
              <a:t>this schedule is achievable but is optimistic.</a:t>
            </a:r>
          </a:p>
          <a:p>
            <a:endParaRPr lang="en-US" b="1" dirty="0">
              <a:latin typeface="Arial" panose="020B0604020202020204" pitchFamily="34" charset="0"/>
              <a:cs typeface="Arial" panose="020B0604020202020204" pitchFamily="34" charset="0"/>
            </a:endParaRPr>
          </a:p>
          <a:p>
            <a:r>
              <a:rPr lang="en-US" b="1" dirty="0" smtClean="0">
                <a:latin typeface="Arial" panose="020B0604020202020204" pitchFamily="34" charset="0"/>
                <a:cs typeface="Arial" panose="020B0604020202020204" pitchFamily="34" charset="0"/>
              </a:rPr>
              <a:t>Of course </a:t>
            </a:r>
            <a:r>
              <a:rPr lang="en-US" dirty="0" smtClean="0">
                <a:latin typeface="Arial" panose="020B0604020202020204" pitchFamily="34" charset="0"/>
                <a:cs typeface="Arial" panose="020B0604020202020204" pitchFamily="34" charset="0"/>
              </a:rPr>
              <a:t>money (== flights) could be spent to accelerate the shipping delays.</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4398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13358" y="1652653"/>
            <a:ext cx="9823508" cy="2533453"/>
          </a:xfrm>
        </p:spPr>
        <p:txBody>
          <a:bodyPr numCol="2" spcCol="182880">
            <a:normAutofit fontScale="55000" lnSpcReduction="20000"/>
          </a:bodyPr>
          <a:lstStyle/>
          <a:p>
            <a:pPr>
              <a:lnSpc>
                <a:spcPct val="110000"/>
              </a:lnSpc>
            </a:pPr>
            <a:r>
              <a:rPr lang="en-US" dirty="0" smtClean="0"/>
              <a:t>A project this scale funded by NSF goes through the MREFC program (other examples: LIGO, LSST, …)</a:t>
            </a:r>
          </a:p>
          <a:p>
            <a:pPr>
              <a:lnSpc>
                <a:spcPct val="110000"/>
              </a:lnSpc>
            </a:pPr>
            <a:r>
              <a:rPr lang="en-US" dirty="0" smtClean="0"/>
              <a:t>MREFC construction funds follow only after a now very formalized sequence of design phases paid by R&amp;RA funds:</a:t>
            </a:r>
          </a:p>
          <a:p>
            <a:pPr lvl="1">
              <a:lnSpc>
                <a:spcPct val="110000"/>
              </a:lnSpc>
            </a:pPr>
            <a:r>
              <a:rPr lang="en-US" sz="2200" dirty="0" smtClean="0"/>
              <a:t>Concept design:  science, requirements, conceptual design plus initial cost, risk, and project execution plans;</a:t>
            </a:r>
          </a:p>
          <a:p>
            <a:pPr lvl="1">
              <a:lnSpc>
                <a:spcPct val="110000"/>
              </a:lnSpc>
            </a:pPr>
            <a:r>
              <a:rPr lang="en-US" sz="2200" dirty="0" smtClean="0"/>
              <a:t>Preliminary design: technology development, better cost and risk models, and PMCS development;</a:t>
            </a:r>
          </a:p>
          <a:p>
            <a:pPr lvl="1">
              <a:lnSpc>
                <a:spcPct val="110000"/>
              </a:lnSpc>
            </a:pPr>
            <a:r>
              <a:rPr lang="en-US" sz="2200" dirty="0" smtClean="0"/>
              <a:t>Final design: technology ready and buildable; complete bottoms up cost and risk; key staff members present.</a:t>
            </a:r>
          </a:p>
          <a:p>
            <a:pPr>
              <a:lnSpc>
                <a:spcPct val="110000"/>
              </a:lnSpc>
            </a:pPr>
            <a:r>
              <a:rPr lang="en-US" dirty="0" smtClean="0"/>
              <a:t>Must pass all reviews - only then does MREFC construction money flow.  MREFC construction funds are separate from NSF Directorates and pay all logistics associated with construction activities.</a:t>
            </a:r>
          </a:p>
          <a:p>
            <a:pPr>
              <a:lnSpc>
                <a:spcPct val="110000"/>
              </a:lnSpc>
            </a:pPr>
            <a:r>
              <a:rPr lang="en-US" dirty="0" smtClean="0"/>
              <a:t>Once construction finished – operations phase again supported by the Directorates.  In the case of IceCube Gen2, we anticipate only modest increase in operating budget.  </a:t>
            </a:r>
            <a:r>
              <a:rPr lang="en-US" b="1" dirty="0" smtClean="0"/>
              <a:t>IceCube is one of the most economical facilities in operation in the NSF large facilities portfolio. </a:t>
            </a:r>
            <a:endParaRPr lang="en-US" b="1" dirty="0"/>
          </a:p>
        </p:txBody>
      </p:sp>
      <p:sp>
        <p:nvSpPr>
          <p:cNvPr id="2" name="Title 1"/>
          <p:cNvSpPr>
            <a:spLocks noGrp="1"/>
          </p:cNvSpPr>
          <p:nvPr>
            <p:ph type="title"/>
          </p:nvPr>
        </p:nvSpPr>
        <p:spPr/>
        <p:txBody>
          <a:bodyPr/>
          <a:lstStyle/>
          <a:p>
            <a:r>
              <a:rPr lang="en-US" dirty="0" smtClean="0"/>
              <a:t>Funding Status - Projections</a:t>
            </a:r>
            <a:endParaRPr lang="en-US" dirty="0"/>
          </a:p>
        </p:txBody>
      </p:sp>
      <p:sp>
        <p:nvSpPr>
          <p:cNvPr id="4" name="TextBox 3"/>
          <p:cNvSpPr txBox="1"/>
          <p:nvPr/>
        </p:nvSpPr>
        <p:spPr>
          <a:xfrm>
            <a:off x="2013358" y="4479635"/>
            <a:ext cx="1758542" cy="369332"/>
          </a:xfrm>
          <a:prstGeom prst="rect">
            <a:avLst/>
          </a:prstGeom>
          <a:solidFill>
            <a:srgbClr val="C00000"/>
          </a:solidFill>
        </p:spPr>
        <p:txBody>
          <a:bodyPr wrap="square" rtlCol="0">
            <a:spAutoFit/>
          </a:bodyPr>
          <a:lstStyle/>
          <a:p>
            <a:pPr algn="ctr"/>
            <a:r>
              <a:rPr lang="en-US" dirty="0" smtClean="0">
                <a:solidFill>
                  <a:schemeClr val="bg1"/>
                </a:solidFill>
                <a:latin typeface="Arial" panose="020B0604020202020204" pitchFamily="34" charset="0"/>
                <a:cs typeface="Arial" panose="020B0604020202020204" pitchFamily="34" charset="0"/>
              </a:rPr>
              <a:t>Current Status</a:t>
            </a:r>
            <a:endParaRPr lang="en-US" dirty="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3839012" y="4294969"/>
            <a:ext cx="6554948" cy="738664"/>
          </a:xfrm>
          <a:prstGeom prst="rect">
            <a:avLst/>
          </a:prstGeom>
          <a:noFill/>
        </p:spPr>
        <p:txBody>
          <a:bodyPr wrap="square" rtlCol="0">
            <a:spAutoFit/>
          </a:bodyPr>
          <a:lstStyle/>
          <a:p>
            <a:r>
              <a:rPr lang="en-US" sz="1400" dirty="0" smtClean="0">
                <a:latin typeface="Arial" panose="020B0604020202020204" pitchFamily="34" charset="0"/>
                <a:cs typeface="Arial" panose="020B0604020202020204" pitchFamily="34" charset="0"/>
              </a:rPr>
              <a:t>We are still in the </a:t>
            </a:r>
            <a:r>
              <a:rPr lang="en-US" sz="1400" i="1" dirty="0" smtClean="0">
                <a:latin typeface="Arial" panose="020B0604020202020204" pitchFamily="34" charset="0"/>
                <a:cs typeface="Arial" panose="020B0604020202020204" pitchFamily="34" charset="0"/>
              </a:rPr>
              <a:t>development </a:t>
            </a:r>
            <a:r>
              <a:rPr lang="en-US" sz="1400" dirty="0" smtClean="0">
                <a:latin typeface="Arial" panose="020B0604020202020204" pitchFamily="34" charset="0"/>
                <a:cs typeface="Arial" panose="020B0604020202020204" pitchFamily="34" charset="0"/>
              </a:rPr>
              <a:t>phase – i.e. NSF has not committed any funds for design work.  We are working with our program officers and expect to make a proposal for conceptual design work within the next 6-9 months.  </a:t>
            </a:r>
            <a:endParaRPr lang="en-US" sz="1400" i="1" dirty="0">
              <a:latin typeface="Arial" panose="020B0604020202020204" pitchFamily="34" charset="0"/>
              <a:cs typeface="Arial" panose="020B0604020202020204" pitchFamily="34" charset="0"/>
            </a:endParaRPr>
          </a:p>
        </p:txBody>
      </p:sp>
      <p:sp>
        <p:nvSpPr>
          <p:cNvPr id="6" name="TextBox 5"/>
          <p:cNvSpPr txBox="1"/>
          <p:nvPr/>
        </p:nvSpPr>
        <p:spPr>
          <a:xfrm>
            <a:off x="2013358" y="1207929"/>
            <a:ext cx="9823508" cy="369332"/>
          </a:xfrm>
          <a:prstGeom prst="rect">
            <a:avLst/>
          </a:prstGeom>
          <a:solidFill>
            <a:srgbClr val="C00000"/>
          </a:solidFill>
        </p:spPr>
        <p:txBody>
          <a:bodyPr wrap="square" rtlCol="0">
            <a:spAutoFit/>
          </a:bodyPr>
          <a:lstStyle/>
          <a:p>
            <a:r>
              <a:rPr lang="en-US" spc="150" dirty="0" smtClean="0">
                <a:solidFill>
                  <a:schemeClr val="bg1"/>
                </a:solidFill>
                <a:latin typeface="Arial" panose="020B0604020202020204" pitchFamily="34" charset="0"/>
                <a:cs typeface="Arial" panose="020B0604020202020204" pitchFamily="34" charset="0"/>
              </a:rPr>
              <a:t>The MREFC Process</a:t>
            </a:r>
            <a:endParaRPr lang="en-US" spc="150" dirty="0">
              <a:solidFill>
                <a:schemeClr val="bg1"/>
              </a:solidFill>
              <a:latin typeface="Arial" panose="020B0604020202020204" pitchFamily="34" charset="0"/>
              <a:cs typeface="Arial" panose="020B0604020202020204" pitchFamily="34" charset="0"/>
            </a:endParaRPr>
          </a:p>
        </p:txBody>
      </p:sp>
      <p:sp>
        <p:nvSpPr>
          <p:cNvPr id="7" name="TextBox 6"/>
          <p:cNvSpPr txBox="1"/>
          <p:nvPr/>
        </p:nvSpPr>
        <p:spPr>
          <a:xfrm>
            <a:off x="3839012" y="5142496"/>
            <a:ext cx="6554948" cy="954107"/>
          </a:xfrm>
          <a:prstGeom prst="rect">
            <a:avLst/>
          </a:prstGeom>
          <a:noFill/>
        </p:spPr>
        <p:txBody>
          <a:bodyPr wrap="square" rtlCol="0">
            <a:spAutoFit/>
          </a:bodyPr>
          <a:lstStyle/>
          <a:p>
            <a:r>
              <a:rPr lang="en-US" sz="1400" dirty="0" smtClean="0">
                <a:latin typeface="Arial" panose="020B0604020202020204" pitchFamily="34" charset="0"/>
                <a:cs typeface="Arial" panose="020B0604020202020204" pitchFamily="34" charset="0"/>
              </a:rPr>
              <a:t>Support from international collaborators is an important asset and it appears that significant non-US funding contributions are not only possible but likely.  Of course everyone, including NSF, acknowledges that NSF must be the first to commit resources toward such a project.</a:t>
            </a:r>
            <a:endParaRPr lang="en-US" sz="1400" i="1" dirty="0">
              <a:latin typeface="Arial" panose="020B0604020202020204" pitchFamily="34" charset="0"/>
              <a:cs typeface="Arial" panose="020B0604020202020204" pitchFamily="34" charset="0"/>
            </a:endParaRPr>
          </a:p>
        </p:txBody>
      </p:sp>
      <p:sp>
        <p:nvSpPr>
          <p:cNvPr id="8" name="TextBox 7"/>
          <p:cNvSpPr txBox="1"/>
          <p:nvPr/>
        </p:nvSpPr>
        <p:spPr>
          <a:xfrm>
            <a:off x="2013358" y="5296383"/>
            <a:ext cx="1758542" cy="646331"/>
          </a:xfrm>
          <a:prstGeom prst="rect">
            <a:avLst/>
          </a:prstGeom>
          <a:solidFill>
            <a:srgbClr val="C00000"/>
          </a:solidFill>
        </p:spPr>
        <p:txBody>
          <a:bodyPr wrap="square" rtlCol="0">
            <a:spAutoFit/>
          </a:bodyPr>
          <a:lstStyle/>
          <a:p>
            <a:pPr algn="ctr"/>
            <a:r>
              <a:rPr lang="en-US" dirty="0" smtClean="0">
                <a:solidFill>
                  <a:schemeClr val="bg1"/>
                </a:solidFill>
                <a:latin typeface="Arial" panose="020B0604020202020204" pitchFamily="34" charset="0"/>
                <a:cs typeface="Arial" panose="020B0604020202020204" pitchFamily="34" charset="0"/>
              </a:rPr>
              <a:t>Foreign Funding</a:t>
            </a:r>
            <a:endParaRPr lang="en-US" dirty="0">
              <a:solidFill>
                <a:schemeClr val="bg1"/>
              </a:solidFill>
              <a:latin typeface="Arial" panose="020B0604020202020204" pitchFamily="34" charset="0"/>
              <a:cs typeface="Arial" panose="020B0604020202020204" pitchFamily="34" charset="0"/>
            </a:endParaRPr>
          </a:p>
        </p:txBody>
      </p:sp>
      <p:sp>
        <p:nvSpPr>
          <p:cNvPr id="9" name="Date Placeholder 8"/>
          <p:cNvSpPr>
            <a:spLocks noGrp="1"/>
          </p:cNvSpPr>
          <p:nvPr>
            <p:ph type="dt" sz="half" idx="10"/>
          </p:nvPr>
        </p:nvSpPr>
        <p:spPr/>
        <p:txBody>
          <a:bodyPr/>
          <a:lstStyle/>
          <a:p>
            <a:r>
              <a:rPr lang="en-US" smtClean="0"/>
              <a:t>2016-01-07</a:t>
            </a:r>
            <a:endParaRPr lang="en-US"/>
          </a:p>
        </p:txBody>
      </p:sp>
      <p:sp>
        <p:nvSpPr>
          <p:cNvPr id="10" name="Footer Placeholder 9"/>
          <p:cNvSpPr>
            <a:spLocks noGrp="1"/>
          </p:cNvSpPr>
          <p:nvPr>
            <p:ph type="ftr" sz="quarter" idx="11"/>
          </p:nvPr>
        </p:nvSpPr>
        <p:spPr/>
        <p:txBody>
          <a:bodyPr/>
          <a:lstStyle/>
          <a:p>
            <a:r>
              <a:rPr lang="en-US" smtClean="0"/>
              <a:t>VHEPA 2016 - Honolulu, HI</a:t>
            </a:r>
            <a:endParaRPr lang="en-US"/>
          </a:p>
        </p:txBody>
      </p:sp>
      <p:sp>
        <p:nvSpPr>
          <p:cNvPr id="11" name="Slide Number Placeholder 10"/>
          <p:cNvSpPr>
            <a:spLocks noGrp="1"/>
          </p:cNvSpPr>
          <p:nvPr>
            <p:ph type="sldNum" sz="quarter" idx="12"/>
          </p:nvPr>
        </p:nvSpPr>
        <p:spPr/>
        <p:txBody>
          <a:bodyPr/>
          <a:lstStyle/>
          <a:p>
            <a:fld id="{A06C4592-94FC-4A24-9C11-938348FC8AD6}" type="slidenum">
              <a:rPr lang="en-US" smtClean="0"/>
              <a:t>34</a:t>
            </a:fld>
            <a:endParaRPr lang="en-US"/>
          </a:p>
        </p:txBody>
      </p:sp>
    </p:spTree>
    <p:extLst>
      <p:ext uri="{BB962C8B-B14F-4D97-AF65-F5344CB8AC3E}">
        <p14:creationId xmlns:p14="http://schemas.microsoft.com/office/powerpoint/2010/main" val="11338159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MREFC Budget</a:t>
            </a:r>
            <a:endParaRPr lang="en-US" dirty="0"/>
          </a:p>
        </p:txBody>
      </p:sp>
      <p:pic>
        <p:nvPicPr>
          <p:cNvPr id="5" name="Picture 4"/>
          <p:cNvPicPr>
            <a:picLocks noChangeAspect="1"/>
          </p:cNvPicPr>
          <p:nvPr/>
        </p:nvPicPr>
        <p:blipFill>
          <a:blip r:embed="rId2"/>
          <a:stretch>
            <a:fillRect/>
          </a:stretch>
        </p:blipFill>
        <p:spPr>
          <a:xfrm>
            <a:off x="4337815" y="1073790"/>
            <a:ext cx="7418207" cy="5360566"/>
          </a:xfrm>
          <a:prstGeom prst="rect">
            <a:avLst/>
          </a:prstGeom>
        </p:spPr>
      </p:pic>
      <p:sp>
        <p:nvSpPr>
          <p:cNvPr id="6" name="TextBox 5"/>
          <p:cNvSpPr txBox="1"/>
          <p:nvPr/>
        </p:nvSpPr>
        <p:spPr>
          <a:xfrm>
            <a:off x="277545" y="2256639"/>
            <a:ext cx="4060270" cy="3693319"/>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Figure at right shows NSFs long-range MREFC planning.  NEON was recently de-scoped and may end sooner than planned.</a:t>
            </a:r>
          </a:p>
          <a:p>
            <a:r>
              <a:rPr lang="en-US" dirty="0" smtClean="0">
                <a:latin typeface="Arial" panose="020B0604020202020204" pitchFamily="34" charset="0"/>
                <a:cs typeface="Arial" panose="020B0604020202020204" pitchFamily="34" charset="0"/>
              </a:rPr>
              <a:t> </a:t>
            </a:r>
          </a:p>
          <a:p>
            <a:r>
              <a:rPr lang="en-US" dirty="0" smtClean="0">
                <a:latin typeface="Arial" panose="020B0604020202020204" pitchFamily="34" charset="0"/>
                <a:cs typeface="Arial" panose="020B0604020202020204" pitchFamily="34" charset="0"/>
              </a:rPr>
              <a:t>No projects aside from AIMS and RCRV – both GEO division – in MREFC queue.  There could be others in development stage like IceCube Gen2.</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Assuming budget stays flat, there is budget in MREFC account past 2018. </a:t>
            </a:r>
            <a:endParaRPr lang="en-US" dirty="0">
              <a:latin typeface="Arial" panose="020B0604020202020204" pitchFamily="34" charset="0"/>
              <a:cs typeface="Arial" panose="020B0604020202020204" pitchFamily="34" charset="0"/>
            </a:endParaRPr>
          </a:p>
        </p:txBody>
      </p:sp>
      <p:sp>
        <p:nvSpPr>
          <p:cNvPr id="7" name="Date Placeholder 6"/>
          <p:cNvSpPr>
            <a:spLocks noGrp="1"/>
          </p:cNvSpPr>
          <p:nvPr>
            <p:ph type="dt" sz="half" idx="10"/>
          </p:nvPr>
        </p:nvSpPr>
        <p:spPr/>
        <p:txBody>
          <a:bodyPr/>
          <a:lstStyle/>
          <a:p>
            <a:r>
              <a:rPr lang="en-US" smtClean="0"/>
              <a:t>2016-01-07</a:t>
            </a:r>
            <a:endParaRPr lang="en-US"/>
          </a:p>
        </p:txBody>
      </p:sp>
      <p:sp>
        <p:nvSpPr>
          <p:cNvPr id="8" name="Footer Placeholder 7"/>
          <p:cNvSpPr>
            <a:spLocks noGrp="1"/>
          </p:cNvSpPr>
          <p:nvPr>
            <p:ph type="ftr" sz="quarter" idx="11"/>
          </p:nvPr>
        </p:nvSpPr>
        <p:spPr/>
        <p:txBody>
          <a:bodyPr/>
          <a:lstStyle/>
          <a:p>
            <a:r>
              <a:rPr lang="en-US" smtClean="0"/>
              <a:t>VHEPA 2016 - Honolulu, HI</a:t>
            </a:r>
            <a:endParaRPr lang="en-US"/>
          </a:p>
        </p:txBody>
      </p:sp>
      <p:sp>
        <p:nvSpPr>
          <p:cNvPr id="9" name="Slide Number Placeholder 8"/>
          <p:cNvSpPr>
            <a:spLocks noGrp="1"/>
          </p:cNvSpPr>
          <p:nvPr>
            <p:ph type="sldNum" sz="quarter" idx="12"/>
          </p:nvPr>
        </p:nvSpPr>
        <p:spPr/>
        <p:txBody>
          <a:bodyPr/>
          <a:lstStyle/>
          <a:p>
            <a:fld id="{A06C4592-94FC-4A24-9C11-938348FC8AD6}" type="slidenum">
              <a:rPr lang="en-US" smtClean="0"/>
              <a:t>35</a:t>
            </a:fld>
            <a:endParaRPr lang="en-US"/>
          </a:p>
        </p:txBody>
      </p:sp>
    </p:spTree>
    <p:extLst>
      <p:ext uri="{BB962C8B-B14F-4D97-AF65-F5344CB8AC3E}">
        <p14:creationId xmlns:p14="http://schemas.microsoft.com/office/powerpoint/2010/main" val="34006862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52261" y="1207914"/>
            <a:ext cx="9163878" cy="5067380"/>
          </a:xfrm>
        </p:spPr>
        <p:txBody>
          <a:bodyPr numCol="2">
            <a:normAutofit fontScale="62500" lnSpcReduction="20000"/>
          </a:bodyPr>
          <a:lstStyle/>
          <a:p>
            <a:pPr>
              <a:lnSpc>
                <a:spcPct val="120000"/>
              </a:lnSpc>
              <a:spcBef>
                <a:spcPts val="600"/>
              </a:spcBef>
            </a:pPr>
            <a:r>
              <a:rPr lang="en-US" dirty="0" smtClean="0"/>
              <a:t>Neutrino astrophysics has come from limit setting to detection to confirmation in just over 2 years.  The field is alive and invigorated – we now have events but what are their origins?</a:t>
            </a:r>
          </a:p>
          <a:p>
            <a:pPr>
              <a:lnSpc>
                <a:spcPct val="120000"/>
              </a:lnSpc>
              <a:spcBef>
                <a:spcPts val="600"/>
              </a:spcBef>
            </a:pPr>
            <a:r>
              <a:rPr lang="en-US" dirty="0" smtClean="0"/>
              <a:t>The Collaboration is looking to issue a more detailed </a:t>
            </a:r>
            <a:r>
              <a:rPr lang="en-US" dirty="0" err="1" smtClean="0"/>
              <a:t>LoI</a:t>
            </a:r>
            <a:r>
              <a:rPr lang="en-US" dirty="0" smtClean="0"/>
              <a:t> to follow the Whitepaper </a:t>
            </a:r>
            <a:r>
              <a:rPr lang="en-US" u="sng" dirty="0" smtClean="0"/>
              <a:t>using our current baseline</a:t>
            </a:r>
            <a:r>
              <a:rPr lang="en-US" dirty="0" smtClean="0"/>
              <a:t>.</a:t>
            </a:r>
          </a:p>
          <a:p>
            <a:pPr>
              <a:lnSpc>
                <a:spcPct val="120000"/>
              </a:lnSpc>
              <a:spcBef>
                <a:spcPts val="600"/>
              </a:spcBef>
            </a:pPr>
            <a:r>
              <a:rPr lang="en-US" dirty="0" smtClean="0"/>
              <a:t>IceCube Gen2 is not just more DOMs.  It is a wide band neutrino observatory (MeV – </a:t>
            </a:r>
            <a:r>
              <a:rPr lang="en-US" dirty="0" err="1" smtClean="0"/>
              <a:t>EeV</a:t>
            </a:r>
            <a:r>
              <a:rPr lang="en-US" dirty="0" smtClean="0"/>
              <a:t>) that will use a number of detection technologies – optical, radio, and surface veto – to achieve the science in this rapidly evolving new field.</a:t>
            </a:r>
          </a:p>
          <a:p>
            <a:pPr lvl="1">
              <a:lnSpc>
                <a:spcPct val="120000"/>
              </a:lnSpc>
              <a:spcBef>
                <a:spcPts val="600"/>
              </a:spcBef>
            </a:pPr>
            <a:r>
              <a:rPr lang="en-US" dirty="0" smtClean="0"/>
              <a:t>The initiative has stimulated research into new </a:t>
            </a:r>
            <a:r>
              <a:rPr lang="en-US" dirty="0" err="1" smtClean="0"/>
              <a:t>photodetection</a:t>
            </a:r>
            <a:r>
              <a:rPr lang="en-US" dirty="0" smtClean="0"/>
              <a:t> – multi-anode PMTs, better glasses, and wavelength shifting materials for use in ice.</a:t>
            </a:r>
          </a:p>
          <a:p>
            <a:pPr lvl="1">
              <a:lnSpc>
                <a:spcPct val="120000"/>
              </a:lnSpc>
              <a:spcBef>
                <a:spcPts val="600"/>
              </a:spcBef>
            </a:pPr>
            <a:r>
              <a:rPr lang="en-US" dirty="0" smtClean="0"/>
              <a:t>Rethinking radio detection, in particular with an eye on scalability to large arrays is also prudent.</a:t>
            </a:r>
          </a:p>
          <a:p>
            <a:pPr lvl="1">
              <a:lnSpc>
                <a:spcPct val="120000"/>
              </a:lnSpc>
              <a:spcBef>
                <a:spcPts val="600"/>
              </a:spcBef>
            </a:pPr>
            <a:r>
              <a:rPr lang="en-US" dirty="0" smtClean="0"/>
              <a:t>Surface arrays may help significantly – we need R&amp;D money to fully explore our options</a:t>
            </a:r>
          </a:p>
          <a:p>
            <a:pPr>
              <a:lnSpc>
                <a:spcPct val="120000"/>
              </a:lnSpc>
              <a:spcBef>
                <a:spcPts val="600"/>
              </a:spcBef>
            </a:pPr>
            <a:r>
              <a:rPr lang="en-US" dirty="0" smtClean="0"/>
              <a:t>In every possible scenario, this is a large-scale project which will not be completed within ten years from this point.  </a:t>
            </a:r>
          </a:p>
          <a:p>
            <a:pPr>
              <a:lnSpc>
                <a:spcPct val="120000"/>
              </a:lnSpc>
              <a:spcBef>
                <a:spcPts val="600"/>
              </a:spcBef>
            </a:pPr>
            <a:r>
              <a:rPr lang="en-US" dirty="0" smtClean="0"/>
              <a:t>Technically the project is feasible given the long experience with IceCube.   </a:t>
            </a:r>
          </a:p>
          <a:p>
            <a:pPr>
              <a:lnSpc>
                <a:spcPct val="120000"/>
              </a:lnSpc>
              <a:spcBef>
                <a:spcPts val="600"/>
              </a:spcBef>
            </a:pPr>
            <a:r>
              <a:rPr lang="en-US" dirty="0" smtClean="0"/>
              <a:t>Funding is challenging and spans many constraints in many countries, however a window exists</a:t>
            </a:r>
            <a:r>
              <a:rPr lang="en-US" dirty="0" smtClean="0"/>
              <a:t>.</a:t>
            </a:r>
          </a:p>
          <a:p>
            <a:pPr>
              <a:lnSpc>
                <a:spcPct val="120000"/>
              </a:lnSpc>
              <a:spcBef>
                <a:spcPts val="600"/>
              </a:spcBef>
            </a:pPr>
            <a:r>
              <a:rPr lang="en-US" dirty="0" smtClean="0"/>
              <a:t>NEW! KM3NeT is happening – this is great news we congratulate them and look forward to data from the Med.</a:t>
            </a:r>
            <a:endParaRPr lang="en-US" dirty="0"/>
          </a:p>
        </p:txBody>
      </p:sp>
      <p:sp>
        <p:nvSpPr>
          <p:cNvPr id="2" name="Title 1"/>
          <p:cNvSpPr>
            <a:spLocks noGrp="1"/>
          </p:cNvSpPr>
          <p:nvPr>
            <p:ph type="title"/>
          </p:nvPr>
        </p:nvSpPr>
        <p:spPr/>
        <p:txBody>
          <a:bodyPr/>
          <a:lstStyle/>
          <a:p>
            <a:r>
              <a:rPr lang="en-US" dirty="0" smtClean="0"/>
              <a:t>Summary</a:t>
            </a:r>
            <a:endParaRPr lang="en-US" dirty="0"/>
          </a:p>
        </p:txBody>
      </p:sp>
      <p:sp>
        <p:nvSpPr>
          <p:cNvPr id="4" name="Date Placeholder 3"/>
          <p:cNvSpPr>
            <a:spLocks noGrp="1"/>
          </p:cNvSpPr>
          <p:nvPr>
            <p:ph type="dt" sz="half" idx="10"/>
          </p:nvPr>
        </p:nvSpPr>
        <p:spPr/>
        <p:txBody>
          <a:bodyPr/>
          <a:lstStyle/>
          <a:p>
            <a:r>
              <a:rPr lang="en-US" smtClean="0"/>
              <a:t>2016-01-07</a:t>
            </a:r>
            <a:endParaRPr lang="en-US"/>
          </a:p>
        </p:txBody>
      </p:sp>
      <p:sp>
        <p:nvSpPr>
          <p:cNvPr id="5" name="Footer Placeholder 4"/>
          <p:cNvSpPr>
            <a:spLocks noGrp="1"/>
          </p:cNvSpPr>
          <p:nvPr>
            <p:ph type="ftr" sz="quarter" idx="11"/>
          </p:nvPr>
        </p:nvSpPr>
        <p:spPr/>
        <p:txBody>
          <a:bodyPr/>
          <a:lstStyle/>
          <a:p>
            <a:r>
              <a:rPr lang="en-US" smtClean="0"/>
              <a:t>VHEPA 2016 - Honolulu, HI</a:t>
            </a:r>
            <a:endParaRPr lang="en-US"/>
          </a:p>
        </p:txBody>
      </p:sp>
      <p:sp>
        <p:nvSpPr>
          <p:cNvPr id="6" name="Slide Number Placeholder 5"/>
          <p:cNvSpPr>
            <a:spLocks noGrp="1"/>
          </p:cNvSpPr>
          <p:nvPr>
            <p:ph type="sldNum" sz="quarter" idx="12"/>
          </p:nvPr>
        </p:nvSpPr>
        <p:spPr/>
        <p:txBody>
          <a:bodyPr/>
          <a:lstStyle/>
          <a:p>
            <a:fld id="{A06C4592-94FC-4A24-9C11-938348FC8AD6}" type="slidenum">
              <a:rPr lang="en-US" smtClean="0"/>
              <a:t>36</a:t>
            </a:fld>
            <a:endParaRPr lang="en-US"/>
          </a:p>
        </p:txBody>
      </p:sp>
    </p:spTree>
    <p:extLst>
      <p:ext uri="{BB962C8B-B14F-4D97-AF65-F5344CB8AC3E}">
        <p14:creationId xmlns:p14="http://schemas.microsoft.com/office/powerpoint/2010/main" val="82051640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p:txBody>
          <a:bodyPr/>
          <a:lstStyle/>
          <a:p>
            <a:endParaRPr lang="en-US"/>
          </a:p>
        </p:txBody>
      </p:sp>
      <p:sp>
        <p:nvSpPr>
          <p:cNvPr id="3" name="Title 2"/>
          <p:cNvSpPr>
            <a:spLocks noGrp="1"/>
          </p:cNvSpPr>
          <p:nvPr>
            <p:ph type="title"/>
          </p:nvPr>
        </p:nvSpPr>
        <p:spPr/>
        <p:txBody>
          <a:bodyPr/>
          <a:lstStyle/>
          <a:p>
            <a:r>
              <a:rPr lang="en-US" dirty="0" smtClean="0"/>
              <a:t>The END</a:t>
            </a:r>
            <a:r>
              <a:rPr lang="en-US" dirty="0" smtClean="0"/>
              <a:t> </a:t>
            </a:r>
            <a:r>
              <a:rPr lang="en-US" dirty="0" smtClean="0"/>
              <a:t>– </a:t>
            </a:r>
            <a:r>
              <a:rPr lang="en-US" dirty="0" smtClean="0"/>
              <a:t>Mahalo!</a:t>
            </a:r>
            <a:endParaRPr lang="en-US" dirty="0"/>
          </a:p>
        </p:txBody>
      </p:sp>
    </p:spTree>
    <p:extLst>
      <p:ext uri="{BB962C8B-B14F-4D97-AF65-F5344CB8AC3E}">
        <p14:creationId xmlns:p14="http://schemas.microsoft.com/office/powerpoint/2010/main" val="25668614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Shape 110"/>
          <p:cNvSpPr>
            <a:spLocks noGrp="1"/>
          </p:cNvSpPr>
          <p:nvPr>
            <p:ph type="title"/>
          </p:nvPr>
        </p:nvSpPr>
        <p:spPr>
          <a:prstGeom prst="rect">
            <a:avLst/>
          </a:prstGeom>
        </p:spPr>
        <p:txBody>
          <a:bodyPr/>
          <a:lstStyle/>
          <a:p>
            <a:pPr lvl="0">
              <a:defRPr sz="1800"/>
            </a:pPr>
            <a:r>
              <a:rPr/>
              <a:t>Neutrino event signatures</a:t>
            </a:r>
          </a:p>
        </p:txBody>
      </p:sp>
      <p:sp>
        <p:nvSpPr>
          <p:cNvPr id="111" name="Shape 111"/>
          <p:cNvSpPr>
            <a:spLocks noGrp="1"/>
          </p:cNvSpPr>
          <p:nvPr>
            <p:ph type="sldNum" sz="quarter" idx="2"/>
          </p:nvPr>
        </p:nvSpPr>
        <p:spPr>
          <a:xfrm>
            <a:off x="10367696" y="71437"/>
            <a:ext cx="198772" cy="194797"/>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pPr/>
              <a:t>38</a:t>
            </a:fld>
            <a:endParaRPr/>
          </a:p>
        </p:txBody>
      </p:sp>
      <p:grpSp>
        <p:nvGrpSpPr>
          <p:cNvPr id="117" name="Group 117"/>
          <p:cNvGrpSpPr/>
          <p:nvPr/>
        </p:nvGrpSpPr>
        <p:grpSpPr>
          <a:xfrm>
            <a:off x="2046602" y="950680"/>
            <a:ext cx="2812294" cy="5030556"/>
            <a:chOff x="-69542" y="45908"/>
            <a:chExt cx="3999705" cy="7154566"/>
          </a:xfrm>
        </p:grpSpPr>
        <p:pic>
          <p:nvPicPr>
            <p:cNvPr id="112" name="IC59NumuDiffuse-Apollon-justStrings.png"/>
            <p:cNvPicPr/>
            <p:nvPr/>
          </p:nvPicPr>
          <p:blipFill>
            <a:blip r:embed="rId2">
              <a:extLst/>
            </a:blip>
            <a:stretch>
              <a:fillRect/>
            </a:stretch>
          </p:blipFill>
          <p:spPr>
            <a:xfrm>
              <a:off x="0" y="598829"/>
              <a:ext cx="3930163" cy="4572001"/>
            </a:xfrm>
            <a:prstGeom prst="rect">
              <a:avLst/>
            </a:prstGeom>
            <a:ln w="12700" cap="flat">
              <a:noFill/>
              <a:miter lim="400000"/>
            </a:ln>
            <a:effectLst/>
          </p:spPr>
        </p:pic>
        <p:sp>
          <p:nvSpPr>
            <p:cNvPr id="113" name="Shape 113"/>
            <p:cNvSpPr/>
            <p:nvPr/>
          </p:nvSpPr>
          <p:spPr>
            <a:xfrm>
              <a:off x="193388" y="45908"/>
              <a:ext cx="2788227" cy="3692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ctr">
              <a:spAutoFit/>
            </a:bodyPr>
            <a:lstStyle/>
            <a:p>
              <a:pPr algn="ctr" defTabSz="410751">
                <a:defRPr sz="1800"/>
              </a:pPr>
              <a:r>
                <a:rPr sz="1687" b="1" kern="0">
                  <a:solidFill>
                    <a:sysClr val="windowText" lastClr="000000"/>
                  </a:solidFill>
                  <a:latin typeface="Helvetica Neue"/>
                  <a:ea typeface="Helvetica Neue"/>
                  <a:cs typeface="Helvetica Neue"/>
                  <a:sym typeface="Helvetica Neue"/>
                </a:rPr>
                <a:t>Charged-current ν</a:t>
              </a:r>
              <a:r>
                <a:rPr sz="1687" b="1" kern="0" baseline="-5999">
                  <a:solidFill>
                    <a:sysClr val="windowText" lastClr="000000"/>
                  </a:solidFill>
                  <a:latin typeface="Helvetica Neue"/>
                  <a:ea typeface="Helvetica Neue"/>
                  <a:cs typeface="Helvetica Neue"/>
                  <a:sym typeface="Helvetica Neue"/>
                </a:rPr>
                <a:t>μ</a:t>
              </a:r>
            </a:p>
          </p:txBody>
        </p:sp>
        <p:sp>
          <p:nvSpPr>
            <p:cNvPr id="114" name="Shape 114"/>
            <p:cNvSpPr/>
            <p:nvPr/>
          </p:nvSpPr>
          <p:spPr>
            <a:xfrm>
              <a:off x="839348" y="5400607"/>
              <a:ext cx="1500127" cy="27704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ctr">
              <a:spAutoFit/>
            </a:bodyPr>
            <a:lstStyle>
              <a:lvl1pPr algn="ctr">
                <a:defRPr sz="2400" b="1">
                  <a:latin typeface="Helvetica Neue"/>
                  <a:ea typeface="Helvetica Neue"/>
                  <a:cs typeface="Helvetica Neue"/>
                  <a:sym typeface="Helvetica Neue"/>
                </a:defRPr>
              </a:lvl1pPr>
            </a:lstStyle>
            <a:p>
              <a:pPr defTabSz="410751">
                <a:defRPr sz="1800" b="0"/>
              </a:pPr>
              <a:r>
                <a:rPr sz="1266" kern="0">
                  <a:solidFill>
                    <a:sysClr val="windowText" lastClr="000000"/>
                  </a:solidFill>
                </a:rPr>
                <a:t>Up-going track</a:t>
              </a:r>
            </a:p>
          </p:txBody>
        </p:sp>
        <p:sp>
          <p:nvSpPr>
            <p:cNvPr id="115" name="Shape 115"/>
            <p:cNvSpPr/>
            <p:nvPr/>
          </p:nvSpPr>
          <p:spPr>
            <a:xfrm>
              <a:off x="-69542" y="6646385"/>
              <a:ext cx="3310308" cy="5540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ctr">
              <a:spAutoFit/>
            </a:bodyPr>
            <a:lstStyle/>
            <a:p>
              <a:pPr algn="ctr" defTabSz="410751">
                <a:defRPr sz="1800"/>
              </a:pPr>
              <a:r>
                <a:rPr sz="1266" b="1" kern="0">
                  <a:solidFill>
                    <a:sysClr val="windowText" lastClr="000000"/>
                  </a:solidFill>
                  <a:latin typeface="Helvetica Neue"/>
                  <a:ea typeface="Helvetica Neue"/>
                  <a:cs typeface="Helvetica Neue"/>
                  <a:sym typeface="Helvetica Neue"/>
                </a:rPr>
                <a:t>Factor of ~2 energy resolution</a:t>
              </a:r>
            </a:p>
            <a:p>
              <a:pPr algn="ctr" defTabSz="410751">
                <a:defRPr sz="1800"/>
              </a:pPr>
              <a:r>
                <a:rPr sz="1266" b="1" kern="0">
                  <a:solidFill>
                    <a:sysClr val="windowText" lastClr="000000"/>
                  </a:solidFill>
                  <a:latin typeface="Helvetica Neue"/>
                  <a:ea typeface="Helvetica Neue"/>
                  <a:cs typeface="Helvetica Neue"/>
                  <a:sym typeface="Helvetica Neue"/>
                </a:rPr>
                <a:t>&lt; 1 degree angular resolution</a:t>
              </a:r>
            </a:p>
          </p:txBody>
        </p:sp>
        <p:sp>
          <p:nvSpPr>
            <p:cNvPr id="116" name="Shape 116"/>
            <p:cNvSpPr/>
            <p:nvPr/>
          </p:nvSpPr>
          <p:spPr>
            <a:xfrm>
              <a:off x="586000" y="2143058"/>
              <a:ext cx="601874" cy="27704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ctr">
              <a:spAutoFit/>
            </a:bodyPr>
            <a:lstStyle>
              <a:lvl1pPr algn="ctr">
                <a:defRPr sz="2400"/>
              </a:lvl1pPr>
            </a:lstStyle>
            <a:p>
              <a:pPr defTabSz="410751">
                <a:defRPr sz="1800"/>
              </a:pPr>
              <a:r>
                <a:rPr sz="1266" kern="0">
                  <a:solidFill>
                    <a:sysClr val="windowText" lastClr="000000"/>
                  </a:solidFill>
                  <a:latin typeface="Helvetica Neue Light"/>
                  <a:sym typeface="Helvetica Neue Light"/>
                </a:rPr>
                <a:t>(data)</a:t>
              </a:r>
            </a:p>
          </p:txBody>
        </p:sp>
      </p:grpSp>
      <p:grpSp>
        <p:nvGrpSpPr>
          <p:cNvPr id="123" name="Group 123"/>
          <p:cNvGrpSpPr/>
          <p:nvPr/>
        </p:nvGrpSpPr>
        <p:grpSpPr>
          <a:xfrm>
            <a:off x="4458817" y="946215"/>
            <a:ext cx="3544375" cy="5039485"/>
            <a:chOff x="-216743" y="45908"/>
            <a:chExt cx="5040888" cy="7167266"/>
          </a:xfrm>
        </p:grpSpPr>
        <p:sp>
          <p:nvSpPr>
            <p:cNvPr id="118" name="Shape 118"/>
            <p:cNvSpPr/>
            <p:nvPr/>
          </p:nvSpPr>
          <p:spPr>
            <a:xfrm>
              <a:off x="874066" y="45908"/>
              <a:ext cx="2842943" cy="36924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ctr">
              <a:spAutoFit/>
            </a:bodyPr>
            <a:lstStyle/>
            <a:p>
              <a:pPr algn="ctr" defTabSz="410751">
                <a:defRPr sz="1800"/>
              </a:pPr>
              <a:r>
                <a:rPr sz="1687" b="1" kern="0">
                  <a:solidFill>
                    <a:sysClr val="windowText" lastClr="000000"/>
                  </a:solidFill>
                  <a:latin typeface="Helvetica Neue"/>
                  <a:ea typeface="Helvetica Neue"/>
                  <a:cs typeface="Helvetica Neue"/>
                  <a:sym typeface="Helvetica Neue"/>
                </a:rPr>
                <a:t>Neutral-current / ν</a:t>
              </a:r>
              <a:r>
                <a:rPr sz="1687" b="1" kern="0" baseline="-5999">
                  <a:solidFill>
                    <a:sysClr val="windowText" lastClr="000000"/>
                  </a:solidFill>
                  <a:latin typeface="Helvetica Neue"/>
                  <a:ea typeface="Helvetica Neue"/>
                  <a:cs typeface="Helvetica Neue"/>
                  <a:sym typeface="Helvetica Neue"/>
                </a:rPr>
                <a:t>e</a:t>
              </a:r>
              <a:r>
                <a:rPr sz="1687" b="1" kern="0">
                  <a:solidFill>
                    <a:sysClr val="windowText" lastClr="000000"/>
                  </a:solidFill>
                  <a:latin typeface="Helvetica Neue"/>
                  <a:ea typeface="Helvetica Neue"/>
                  <a:cs typeface="Helvetica Neue"/>
                  <a:sym typeface="Helvetica Neue"/>
                </a:rPr>
                <a:t> </a:t>
              </a:r>
            </a:p>
          </p:txBody>
        </p:sp>
        <p:sp>
          <p:nvSpPr>
            <p:cNvPr id="119" name="Shape 119"/>
            <p:cNvSpPr/>
            <p:nvPr/>
          </p:nvSpPr>
          <p:spPr>
            <a:xfrm>
              <a:off x="688964" y="5611334"/>
              <a:ext cx="3345570" cy="5540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a:defRPr sz="2400" b="1">
                  <a:latin typeface="Helvetica Neue"/>
                  <a:ea typeface="Helvetica Neue"/>
                  <a:cs typeface="Helvetica Neue"/>
                  <a:sym typeface="Helvetica Neue"/>
                </a:defRPr>
              </a:lvl1pPr>
            </a:lstStyle>
            <a:p>
              <a:pPr defTabSz="410751">
                <a:defRPr sz="1800" b="0"/>
              </a:pPr>
              <a:r>
                <a:rPr sz="1266" kern="0">
                  <a:solidFill>
                    <a:sysClr val="windowText" lastClr="000000"/>
                  </a:solidFill>
                </a:rPr>
                <a:t>Isolated energy deposition (cascade) with no track</a:t>
              </a:r>
            </a:p>
          </p:txBody>
        </p:sp>
        <p:sp>
          <p:nvSpPr>
            <p:cNvPr id="120" name="Shape 120"/>
            <p:cNvSpPr/>
            <p:nvPr/>
          </p:nvSpPr>
          <p:spPr>
            <a:xfrm>
              <a:off x="-216743" y="6659085"/>
              <a:ext cx="5040888" cy="5540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p>
              <a:pPr algn="ctr" defTabSz="410751">
                <a:defRPr sz="1800"/>
              </a:pPr>
              <a:r>
                <a:rPr sz="1266" b="1" kern="0">
                  <a:solidFill>
                    <a:sysClr val="windowText" lastClr="000000"/>
                  </a:solidFill>
                  <a:latin typeface="Helvetica Neue"/>
                  <a:ea typeface="Helvetica Neue"/>
                  <a:cs typeface="Helvetica Neue"/>
                  <a:sym typeface="Helvetica Neue"/>
                </a:rPr>
                <a:t>15% deposited energy resolution</a:t>
              </a:r>
            </a:p>
            <a:p>
              <a:pPr algn="ctr" defTabSz="410751">
                <a:defRPr sz="1800"/>
              </a:pPr>
              <a:r>
                <a:rPr sz="1266" b="1" kern="0">
                  <a:solidFill>
                    <a:sysClr val="windowText" lastClr="000000"/>
                  </a:solidFill>
                  <a:latin typeface="Helvetica Neue"/>
                  <a:ea typeface="Helvetica Neue"/>
                  <a:cs typeface="Helvetica Neue"/>
                  <a:sym typeface="Helvetica Neue"/>
                </a:rPr>
                <a:t>10 degree angular resolution (above 100 TeV)</a:t>
              </a:r>
            </a:p>
          </p:txBody>
        </p:sp>
        <p:pic>
          <p:nvPicPr>
            <p:cNvPr id="121" name="Event_04.png"/>
            <p:cNvPicPr/>
            <p:nvPr/>
          </p:nvPicPr>
          <p:blipFill>
            <a:blip r:embed="rId3">
              <a:extLst/>
            </a:blip>
            <a:srcRect l="6500" t="24319" r="45632" b="28512"/>
            <a:stretch>
              <a:fillRect/>
            </a:stretch>
          </p:blipFill>
          <p:spPr>
            <a:xfrm>
              <a:off x="563801" y="465479"/>
              <a:ext cx="3479801" cy="4572001"/>
            </a:xfrm>
            <a:prstGeom prst="rect">
              <a:avLst/>
            </a:prstGeom>
            <a:ln w="12700" cap="flat">
              <a:noFill/>
              <a:miter lim="400000"/>
            </a:ln>
            <a:effectLst/>
          </p:spPr>
        </p:pic>
        <p:sp>
          <p:nvSpPr>
            <p:cNvPr id="122" name="Shape 122"/>
            <p:cNvSpPr/>
            <p:nvPr/>
          </p:nvSpPr>
          <p:spPr>
            <a:xfrm>
              <a:off x="928274" y="1850956"/>
              <a:ext cx="601874" cy="27704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ctr">
              <a:spAutoFit/>
            </a:bodyPr>
            <a:lstStyle>
              <a:lvl1pPr algn="ctr">
                <a:defRPr sz="2400"/>
              </a:lvl1pPr>
            </a:lstStyle>
            <a:p>
              <a:pPr defTabSz="410751">
                <a:defRPr sz="1800"/>
              </a:pPr>
              <a:r>
                <a:rPr sz="1266" kern="0">
                  <a:solidFill>
                    <a:sysClr val="windowText" lastClr="000000"/>
                  </a:solidFill>
                  <a:latin typeface="Helvetica Neue Light"/>
                  <a:sym typeface="Helvetica Neue Light"/>
                </a:rPr>
                <a:t>(data)</a:t>
              </a:r>
            </a:p>
          </p:txBody>
        </p:sp>
      </p:grpSp>
      <p:grpSp>
        <p:nvGrpSpPr>
          <p:cNvPr id="129" name="Group 129"/>
          <p:cNvGrpSpPr/>
          <p:nvPr/>
        </p:nvGrpSpPr>
        <p:grpSpPr>
          <a:xfrm>
            <a:off x="7851831" y="946215"/>
            <a:ext cx="2691865" cy="5039914"/>
            <a:chOff x="452482" y="45908"/>
            <a:chExt cx="3828428" cy="7167876"/>
          </a:xfrm>
        </p:grpSpPr>
        <p:sp>
          <p:nvSpPr>
            <p:cNvPr id="124" name="Shape 124"/>
            <p:cNvSpPr/>
            <p:nvPr/>
          </p:nvSpPr>
          <p:spPr>
            <a:xfrm>
              <a:off x="559809" y="45908"/>
              <a:ext cx="3721101" cy="36924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p>
              <a:pPr algn="ctr" defTabSz="410751">
                <a:defRPr sz="1800"/>
              </a:pPr>
              <a:r>
                <a:rPr sz="1687" b="1" kern="0">
                  <a:solidFill>
                    <a:sysClr val="windowText" lastClr="000000"/>
                  </a:solidFill>
                  <a:latin typeface="Helvetica Neue"/>
                  <a:ea typeface="Helvetica Neue"/>
                  <a:cs typeface="Helvetica Neue"/>
                  <a:sym typeface="Helvetica Neue"/>
                </a:rPr>
                <a:t>Charged-current ν</a:t>
              </a:r>
              <a:r>
                <a:rPr sz="1687" b="1" kern="0" baseline="-5999">
                  <a:solidFill>
                    <a:sysClr val="windowText" lastClr="000000"/>
                  </a:solidFill>
                  <a:latin typeface="Helvetica Neue"/>
                  <a:ea typeface="Helvetica Neue"/>
                  <a:cs typeface="Helvetica Neue"/>
                  <a:sym typeface="Helvetica Neue"/>
                </a:rPr>
                <a:t> τ</a:t>
              </a:r>
            </a:p>
          </p:txBody>
        </p:sp>
        <p:sp>
          <p:nvSpPr>
            <p:cNvPr id="125" name="Shape 125"/>
            <p:cNvSpPr/>
            <p:nvPr/>
          </p:nvSpPr>
          <p:spPr>
            <a:xfrm>
              <a:off x="918164" y="5394258"/>
              <a:ext cx="3022602" cy="27704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a:defRPr sz="2400" b="1">
                  <a:latin typeface="Helvetica Neue"/>
                  <a:ea typeface="Helvetica Neue"/>
                  <a:cs typeface="Helvetica Neue"/>
                  <a:sym typeface="Helvetica Neue"/>
                </a:defRPr>
              </a:lvl1pPr>
            </a:lstStyle>
            <a:p>
              <a:pPr defTabSz="410751">
                <a:defRPr sz="1800" b="0"/>
              </a:pPr>
              <a:r>
                <a:rPr sz="1266" kern="0">
                  <a:solidFill>
                    <a:sysClr val="windowText" lastClr="000000"/>
                  </a:solidFill>
                </a:rPr>
                <a:t>“Double-bang”</a:t>
              </a:r>
            </a:p>
          </p:txBody>
        </p:sp>
        <p:sp>
          <p:nvSpPr>
            <p:cNvPr id="126" name="Shape 126"/>
            <p:cNvSpPr/>
            <p:nvPr/>
          </p:nvSpPr>
          <p:spPr>
            <a:xfrm>
              <a:off x="883345" y="6659695"/>
              <a:ext cx="3074028" cy="5540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a:defRPr sz="1800" b="1">
                  <a:latin typeface="Helvetica Neue"/>
                  <a:ea typeface="Helvetica Neue"/>
                  <a:cs typeface="Helvetica Neue"/>
                  <a:sym typeface="Helvetica Neue"/>
                </a:defRPr>
              </a:lvl1pPr>
            </a:lstStyle>
            <a:p>
              <a:pPr defTabSz="410751">
                <a:defRPr b="0"/>
              </a:pPr>
              <a:r>
                <a:rPr sz="1266" kern="0">
                  <a:solidFill>
                    <a:sysClr val="windowText" lastClr="000000"/>
                  </a:solidFill>
                </a:rPr>
                <a:t>(none observed yet: τ decay length is 50 m/PeV)</a:t>
              </a:r>
            </a:p>
          </p:txBody>
        </p:sp>
        <p:sp>
          <p:nvSpPr>
            <p:cNvPr id="127" name="Shape 127"/>
            <p:cNvSpPr/>
            <p:nvPr/>
          </p:nvSpPr>
          <p:spPr>
            <a:xfrm>
              <a:off x="725768" y="2155757"/>
              <a:ext cx="1194629" cy="27704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ctr">
              <a:spAutoFit/>
            </a:bodyPr>
            <a:lstStyle>
              <a:lvl1pPr algn="ctr">
                <a:defRPr sz="2400"/>
              </a:lvl1pPr>
            </a:lstStyle>
            <a:p>
              <a:pPr defTabSz="410751">
                <a:defRPr sz="1800"/>
              </a:pPr>
              <a:r>
                <a:rPr sz="1266" kern="0">
                  <a:solidFill>
                    <a:sysClr val="windowText" lastClr="000000"/>
                  </a:solidFill>
                  <a:latin typeface="Helvetica Neue Light"/>
                  <a:sym typeface="Helvetica Neue Light"/>
                </a:rPr>
                <a:t>(simulation)</a:t>
              </a:r>
            </a:p>
          </p:txBody>
        </p:sp>
        <p:pic>
          <p:nvPicPr>
            <p:cNvPr id="128" name="image41.png"/>
            <p:cNvPicPr/>
            <p:nvPr/>
          </p:nvPicPr>
          <p:blipFill>
            <a:blip r:embed="rId4">
              <a:extLst/>
            </a:blip>
            <a:stretch>
              <a:fillRect/>
            </a:stretch>
          </p:blipFill>
          <p:spPr>
            <a:xfrm>
              <a:off x="452482" y="2891326"/>
              <a:ext cx="3479801" cy="2255682"/>
            </a:xfrm>
            <a:prstGeom prst="rect">
              <a:avLst/>
            </a:prstGeom>
            <a:ln w="12700" cap="flat">
              <a:noFill/>
              <a:round/>
            </a:ln>
            <a:effectLst/>
          </p:spPr>
        </p:pic>
      </p:grpSp>
      <p:grpSp>
        <p:nvGrpSpPr>
          <p:cNvPr id="133" name="Group 133"/>
          <p:cNvGrpSpPr/>
          <p:nvPr/>
        </p:nvGrpSpPr>
        <p:grpSpPr>
          <a:xfrm>
            <a:off x="4520944" y="6167892"/>
            <a:ext cx="3143120" cy="302053"/>
            <a:chOff x="108920" y="0"/>
            <a:chExt cx="4470215" cy="429585"/>
          </a:xfrm>
        </p:grpSpPr>
        <p:pic>
          <p:nvPicPr>
            <p:cNvPr id="130" name="colorbar.pdf"/>
            <p:cNvPicPr/>
            <p:nvPr/>
          </p:nvPicPr>
          <p:blipFill>
            <a:blip r:embed="rId5">
              <a:extLst/>
            </a:blip>
            <a:stretch>
              <a:fillRect/>
            </a:stretch>
          </p:blipFill>
          <p:spPr>
            <a:xfrm>
              <a:off x="661763" y="0"/>
              <a:ext cx="3436677" cy="429585"/>
            </a:xfrm>
            <a:prstGeom prst="rect">
              <a:avLst/>
            </a:prstGeom>
            <a:ln w="12700" cap="flat">
              <a:noFill/>
              <a:miter lim="400000"/>
            </a:ln>
            <a:effectLst/>
          </p:spPr>
        </p:pic>
        <p:sp>
          <p:nvSpPr>
            <p:cNvPr id="131" name="Shape 131"/>
            <p:cNvSpPr/>
            <p:nvPr/>
          </p:nvSpPr>
          <p:spPr>
            <a:xfrm>
              <a:off x="108920" y="92006"/>
              <a:ext cx="528920" cy="27704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ctr">
              <a:spAutoFit/>
            </a:bodyPr>
            <a:lstStyle>
              <a:lvl1pPr algn="ctr">
                <a:defRPr sz="2400"/>
              </a:lvl1pPr>
            </a:lstStyle>
            <a:p>
              <a:pPr defTabSz="410751">
                <a:defRPr sz="1800"/>
              </a:pPr>
              <a:r>
                <a:rPr sz="1266" kern="0">
                  <a:solidFill>
                    <a:sysClr val="windowText" lastClr="000000"/>
                  </a:solidFill>
                  <a:latin typeface="Helvetica Neue Light"/>
                  <a:sym typeface="Helvetica Neue Light"/>
                </a:rPr>
                <a:t>Early</a:t>
              </a:r>
            </a:p>
          </p:txBody>
        </p:sp>
        <p:sp>
          <p:nvSpPr>
            <p:cNvPr id="132" name="Shape 132"/>
            <p:cNvSpPr/>
            <p:nvPr/>
          </p:nvSpPr>
          <p:spPr>
            <a:xfrm>
              <a:off x="4132288" y="92006"/>
              <a:ext cx="446847" cy="27704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ctr">
              <a:spAutoFit/>
            </a:bodyPr>
            <a:lstStyle>
              <a:lvl1pPr algn="ctr">
                <a:defRPr sz="2400"/>
              </a:lvl1pPr>
            </a:lstStyle>
            <a:p>
              <a:pPr defTabSz="410751">
                <a:defRPr sz="1800"/>
              </a:pPr>
              <a:r>
                <a:rPr sz="1266" kern="0">
                  <a:solidFill>
                    <a:sysClr val="windowText" lastClr="000000"/>
                  </a:solidFill>
                  <a:latin typeface="Helvetica Neue Light"/>
                  <a:sym typeface="Helvetica Neue Light"/>
                </a:rPr>
                <a:t>Late</a:t>
              </a:r>
            </a:p>
          </p:txBody>
        </p:sp>
      </p:grpSp>
    </p:spTree>
    <p:extLst>
      <p:ext uri="{BB962C8B-B14F-4D97-AF65-F5344CB8AC3E}">
        <p14:creationId xmlns:p14="http://schemas.microsoft.com/office/powerpoint/2010/main" val="253662834"/>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1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1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advAuto="0"/>
      <p:bldP spid="123" grpId="0" animBg="1" advAuto="0"/>
      <p:bldP spid="129" grpId="0" animBg="1" advAuto="0"/>
      <p:bldP spid="133" grpId="0"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2B2B2B"/>
        </a:solidFill>
        <a:effectLst/>
      </p:bgPr>
    </p:bg>
    <p:spTree>
      <p:nvGrpSpPr>
        <p:cNvPr id="1" name=""/>
        <p:cNvGrpSpPr/>
        <p:nvPr/>
      </p:nvGrpSpPr>
      <p:grpSpPr>
        <a:xfrm>
          <a:off x="0" y="0"/>
          <a:ext cx="0" cy="0"/>
          <a:chOff x="0" y="0"/>
          <a:chExt cx="0" cy="0"/>
        </a:xfrm>
      </p:grpSpPr>
      <p:sp>
        <p:nvSpPr>
          <p:cNvPr id="138" name="Shape 138"/>
          <p:cNvSpPr>
            <a:spLocks noGrp="1"/>
          </p:cNvSpPr>
          <p:nvPr>
            <p:ph type="title"/>
          </p:nvPr>
        </p:nvSpPr>
        <p:spPr>
          <a:xfrm>
            <a:off x="111292" y="44700"/>
            <a:ext cx="12001500" cy="591638"/>
          </a:xfrm>
          <a:prstGeom prst="rect">
            <a:avLst/>
          </a:prstGeom>
        </p:spPr>
        <p:txBody>
          <a:bodyPr/>
          <a:lstStyle/>
          <a:p>
            <a:pPr lvl="0">
              <a:defRPr sz="1800">
                <a:solidFill>
                  <a:srgbClr val="000000"/>
                </a:solidFill>
              </a:defRPr>
            </a:pPr>
            <a:r>
              <a:rPr sz="2400" dirty="0">
                <a:solidFill>
                  <a:schemeClr val="bg1"/>
                </a:solidFill>
                <a:latin typeface="Arial" panose="020B0604020202020204" pitchFamily="34" charset="0"/>
                <a:cs typeface="Arial" panose="020B0604020202020204" pitchFamily="34" charset="0"/>
              </a:rPr>
              <a:t>An electromagnetic cascade in </a:t>
            </a:r>
            <a:r>
              <a:rPr sz="2400" dirty="0" smtClean="0">
                <a:solidFill>
                  <a:schemeClr val="bg1"/>
                </a:solidFill>
                <a:latin typeface="Arial" panose="020B0604020202020204" pitchFamily="34" charset="0"/>
                <a:cs typeface="Arial" panose="020B0604020202020204" pitchFamily="34" charset="0"/>
              </a:rPr>
              <a:t>ice</a:t>
            </a:r>
            <a:r>
              <a:rPr lang="en-US" dirty="0" smtClean="0">
                <a:solidFill>
                  <a:schemeClr val="bg1"/>
                </a:solidFill>
                <a:latin typeface="Arial" panose="020B0604020202020204" pitchFamily="34" charset="0"/>
                <a:cs typeface="Arial" panose="020B0604020202020204" pitchFamily="34" charset="0"/>
              </a:rPr>
              <a:t/>
            </a:r>
            <a:br>
              <a:rPr lang="en-US" dirty="0" smtClean="0">
                <a:solidFill>
                  <a:schemeClr val="bg1"/>
                </a:solidFill>
                <a:latin typeface="Arial" panose="020B0604020202020204" pitchFamily="34" charset="0"/>
                <a:cs typeface="Arial" panose="020B0604020202020204" pitchFamily="34" charset="0"/>
              </a:rPr>
            </a:br>
            <a:r>
              <a:rPr lang="en-US" sz="1400" dirty="0" smtClean="0">
                <a:solidFill>
                  <a:srgbClr val="FFFF00"/>
                </a:solidFill>
                <a:latin typeface="Arial" panose="020B0604020202020204" pitchFamily="34" charset="0"/>
                <a:cs typeface="Arial" panose="020B0604020202020204" pitchFamily="34" charset="0"/>
              </a:rPr>
              <a:t>(C. Kopper)</a:t>
            </a:r>
            <a:endParaRPr sz="1400" dirty="0">
              <a:solidFill>
                <a:srgbClr val="FFFF00"/>
              </a:solidFill>
              <a:latin typeface="Arial" panose="020B0604020202020204" pitchFamily="34" charset="0"/>
              <a:cs typeface="Arial" panose="020B0604020202020204" pitchFamily="34" charset="0"/>
            </a:endParaRPr>
          </a:p>
        </p:txBody>
      </p:sp>
      <p:pic>
        <p:nvPicPr>
          <p:cNvPr id="140" name="Photons from an electromagnetic shower in South Pole ice [720p].mp4"/>
          <p:cNvPicPr/>
          <p:nvPr>
            <a:videoFile r:link="rId2"/>
            <p:extLst>
              <p:ext uri="{DAA4B4D4-6D71-4841-9C94-3DE7FCFB9230}">
                <p14:media xmlns:p14="http://schemas.microsoft.com/office/powerpoint/2010/main" r:embed="rId1"/>
              </p:ext>
            </p:extLst>
          </p:nvPr>
        </p:nvPicPr>
        <p:blipFill>
          <a:blip r:embed="rId4">
            <a:extLst/>
          </a:blip>
          <a:stretch>
            <a:fillRect/>
          </a:stretch>
        </p:blipFill>
        <p:spPr>
          <a:xfrm>
            <a:off x="1521904" y="1071962"/>
            <a:ext cx="9144001" cy="5143501"/>
          </a:xfrm>
          <a:prstGeom prst="rect">
            <a:avLst/>
          </a:prstGeom>
        </p:spPr>
      </p:pic>
      <p:sp>
        <p:nvSpPr>
          <p:cNvPr id="2" name="Slide Number Placeholder 1"/>
          <p:cNvSpPr>
            <a:spLocks noGrp="1"/>
          </p:cNvSpPr>
          <p:nvPr>
            <p:ph type="sldNum" sz="quarter" idx="2"/>
          </p:nvPr>
        </p:nvSpPr>
        <p:spPr/>
        <p:txBody>
          <a:bodyPr/>
          <a:lstStyle/>
          <a:p>
            <a:pPr defTabSz="410751"/>
            <a:fld id="{86CB4B4D-7CA3-9044-876B-883B54F8677D}" type="slidenum">
              <a:rPr lang="en-US" kern="0" smtClean="0">
                <a:latin typeface="Helvetica Neue Light"/>
                <a:sym typeface="Helvetica Neue Light"/>
              </a:rPr>
              <a:pPr defTabSz="410751"/>
              <a:t>39</a:t>
            </a:fld>
            <a:endParaRPr lang="en-US" kern="0">
              <a:latin typeface="Helvetica Neue Light"/>
              <a:sym typeface="Helvetica Neue Light"/>
            </a:endParaRPr>
          </a:p>
        </p:txBody>
      </p:sp>
    </p:spTree>
    <p:extLst>
      <p:ext uri="{BB962C8B-B14F-4D97-AF65-F5344CB8AC3E}">
        <p14:creationId xmlns:p14="http://schemas.microsoft.com/office/powerpoint/2010/main" val="2191348277"/>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4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40"/>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 </a:t>
            </a:r>
            <a:r>
              <a:rPr lang="en-US" dirty="0" err="1" smtClean="0"/>
              <a:t>EeV</a:t>
            </a:r>
            <a:r>
              <a:rPr lang="en-US" dirty="0" smtClean="0"/>
              <a:t>-Scale Neutrinos</a:t>
            </a:r>
            <a:endParaRPr lang="en-US" dirty="0"/>
          </a:p>
        </p:txBody>
      </p:sp>
      <p:sp>
        <p:nvSpPr>
          <p:cNvPr id="4" name="TextBox 3"/>
          <p:cNvSpPr txBox="1"/>
          <p:nvPr/>
        </p:nvSpPr>
        <p:spPr>
          <a:xfrm>
            <a:off x="6953369" y="2152019"/>
            <a:ext cx="4530055" cy="3970318"/>
          </a:xfrm>
          <a:prstGeom prst="rect">
            <a:avLst/>
          </a:prstGeom>
          <a:noFill/>
        </p:spPr>
        <p:txBody>
          <a:bodyPr wrap="square" rtlCol="0">
            <a:spAutoFit/>
          </a:bodyPr>
          <a:lstStyle/>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A combined radio – optical detector would have a powerful reach into </a:t>
            </a:r>
            <a:r>
              <a:rPr lang="en-US" dirty="0" err="1" smtClean="0">
                <a:latin typeface="Arial" panose="020B0604020202020204" pitchFamily="34" charset="0"/>
                <a:cs typeface="Arial" panose="020B0604020202020204" pitchFamily="34" charset="0"/>
              </a:rPr>
              <a:t>EeV</a:t>
            </a:r>
            <a:r>
              <a:rPr lang="en-US" dirty="0" smtClean="0">
                <a:latin typeface="Arial" panose="020B0604020202020204" pitchFamily="34" charset="0"/>
                <a:cs typeface="Arial" panose="020B0604020202020204" pitchFamily="34" charset="0"/>
              </a:rPr>
              <a:t> energies where GZK phenomena could be probed.</a:t>
            </a:r>
          </a:p>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Shown at left is a comparison of neutrino effective areas for IceCube-86, a scaling for Gen2 performance, and a putative radio deployment of 100 km</a:t>
            </a:r>
            <a:r>
              <a:rPr lang="en-US" baseline="30000" dirty="0" smtClean="0">
                <a:latin typeface="Arial" panose="020B0604020202020204" pitchFamily="34" charset="0"/>
                <a:cs typeface="Arial" panose="020B0604020202020204" pitchFamily="34" charset="0"/>
              </a:rPr>
              <a:t>2</a:t>
            </a:r>
            <a:r>
              <a:rPr lang="en-US" dirty="0" smtClean="0">
                <a:latin typeface="Arial" panose="020B0604020202020204" pitchFamily="34" charset="0"/>
                <a:cs typeface="Arial" panose="020B0604020202020204" pitchFamily="34" charset="0"/>
              </a:rPr>
              <a:t> scaled from the ARA detector.</a:t>
            </a:r>
          </a:p>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At 10</a:t>
            </a:r>
            <a:r>
              <a:rPr lang="en-US" baseline="30000" dirty="0" smtClean="0">
                <a:latin typeface="Arial" panose="020B0604020202020204" pitchFamily="34" charset="0"/>
                <a:cs typeface="Arial" panose="020B0604020202020204" pitchFamily="34" charset="0"/>
              </a:rPr>
              <a:t>17</a:t>
            </a:r>
            <a:r>
              <a:rPr lang="en-US" dirty="0" smtClean="0">
                <a:latin typeface="Arial" panose="020B0604020202020204" pitchFamily="34" charset="0"/>
                <a:cs typeface="Arial" panose="020B0604020202020204" pitchFamily="34" charset="0"/>
              </a:rPr>
              <a:t> eV radio is the better technology.  Not evident from this graph is the cost difference – radio would be more than an order of magnitude less expensive.</a:t>
            </a:r>
            <a:endParaRPr lang="en-US"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595" y="1918094"/>
            <a:ext cx="6406009" cy="4270672"/>
          </a:xfrm>
          <a:prstGeom prst="rect">
            <a:avLst/>
          </a:prstGeom>
        </p:spPr>
      </p:pic>
      <p:sp>
        <p:nvSpPr>
          <p:cNvPr id="8" name="Date Placeholder 7"/>
          <p:cNvSpPr>
            <a:spLocks noGrp="1"/>
          </p:cNvSpPr>
          <p:nvPr>
            <p:ph type="dt" sz="half" idx="10"/>
          </p:nvPr>
        </p:nvSpPr>
        <p:spPr/>
        <p:txBody>
          <a:bodyPr/>
          <a:lstStyle/>
          <a:p>
            <a:r>
              <a:rPr lang="en-US" smtClean="0"/>
              <a:t>2016-01-07</a:t>
            </a:r>
            <a:endParaRPr lang="en-US"/>
          </a:p>
        </p:txBody>
      </p:sp>
      <p:sp>
        <p:nvSpPr>
          <p:cNvPr id="9" name="Footer Placeholder 8"/>
          <p:cNvSpPr>
            <a:spLocks noGrp="1"/>
          </p:cNvSpPr>
          <p:nvPr>
            <p:ph type="ftr" sz="quarter" idx="11"/>
          </p:nvPr>
        </p:nvSpPr>
        <p:spPr/>
        <p:txBody>
          <a:bodyPr/>
          <a:lstStyle/>
          <a:p>
            <a:r>
              <a:rPr lang="en-US" smtClean="0"/>
              <a:t>VHEPA 2016 - Honolulu, HI</a:t>
            </a:r>
            <a:endParaRPr lang="en-US"/>
          </a:p>
        </p:txBody>
      </p:sp>
      <p:sp>
        <p:nvSpPr>
          <p:cNvPr id="10" name="Slide Number Placeholder 9"/>
          <p:cNvSpPr>
            <a:spLocks noGrp="1"/>
          </p:cNvSpPr>
          <p:nvPr>
            <p:ph type="sldNum" sz="quarter" idx="12"/>
          </p:nvPr>
        </p:nvSpPr>
        <p:spPr/>
        <p:txBody>
          <a:bodyPr/>
          <a:lstStyle/>
          <a:p>
            <a:fld id="{A06C4592-94FC-4A24-9C11-938348FC8AD6}" type="slidenum">
              <a:rPr lang="en-US" smtClean="0"/>
              <a:t>4</a:t>
            </a:fld>
            <a:endParaRPr lang="en-US"/>
          </a:p>
        </p:txBody>
      </p:sp>
    </p:spTree>
    <p:extLst>
      <p:ext uri="{BB962C8B-B14F-4D97-AF65-F5344CB8AC3E}">
        <p14:creationId xmlns:p14="http://schemas.microsoft.com/office/powerpoint/2010/main" val="20880931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 name="allplot_118545_charge_spicemie_monopodvariants_fit.pdf"/>
          <p:cNvPicPr/>
          <p:nvPr/>
        </p:nvPicPr>
        <p:blipFill>
          <a:blip r:embed="rId2">
            <a:extLst/>
          </a:blip>
          <a:srcRect l="7620" t="6332" r="3653" b="5845"/>
          <a:stretch>
            <a:fillRect/>
          </a:stretch>
        </p:blipFill>
        <p:spPr>
          <a:xfrm>
            <a:off x="1993226" y="714375"/>
            <a:ext cx="7987189" cy="5929313"/>
          </a:xfrm>
          <a:prstGeom prst="rect">
            <a:avLst/>
          </a:prstGeom>
          <a:ln w="12700">
            <a:miter lim="400000"/>
          </a:ln>
        </p:spPr>
      </p:pic>
      <p:sp>
        <p:nvSpPr>
          <p:cNvPr id="155" name="Shape 155"/>
          <p:cNvSpPr/>
          <p:nvPr/>
        </p:nvSpPr>
        <p:spPr>
          <a:xfrm>
            <a:off x="8094803" y="6562989"/>
            <a:ext cx="2527102" cy="259623"/>
          </a:xfrm>
          <a:prstGeom prst="rect">
            <a:avLst/>
          </a:prstGeom>
          <a:ln w="12700">
            <a:miter lim="400000"/>
          </a:ln>
        </p:spPr>
        <p:txBody>
          <a:bodyPr lIns="0" tIns="0" rIns="0" bIns="0" anchor="ctr">
            <a:spAutoFit/>
          </a:bodyPr>
          <a:lstStyle/>
          <a:p>
            <a:pPr algn="r" defTabSz="410751">
              <a:defRPr sz="2400"/>
            </a:pPr>
            <a:endParaRPr sz="1687" kern="0">
              <a:solidFill>
                <a:sysClr val="windowText" lastClr="000000"/>
              </a:solidFill>
              <a:latin typeface="Helvetica Neue Light"/>
              <a:sym typeface="Helvetica Neue Light"/>
            </a:endParaRPr>
          </a:p>
        </p:txBody>
      </p:sp>
      <p:sp>
        <p:nvSpPr>
          <p:cNvPr id="156" name="Shape 156"/>
          <p:cNvSpPr>
            <a:spLocks noGrp="1"/>
          </p:cNvSpPr>
          <p:nvPr>
            <p:ph type="title"/>
          </p:nvPr>
        </p:nvSpPr>
        <p:spPr>
          <a:prstGeom prst="rect">
            <a:avLst/>
          </a:prstGeom>
        </p:spPr>
        <p:txBody>
          <a:bodyPr/>
          <a:lstStyle/>
          <a:p>
            <a:pPr lvl="0">
              <a:defRPr sz="1800"/>
            </a:pPr>
            <a:r>
              <a:rPr/>
              <a:t>Likelihood fit: Millipede/Monopod</a:t>
            </a:r>
          </a:p>
        </p:txBody>
      </p:sp>
      <p:sp>
        <p:nvSpPr>
          <p:cNvPr id="157" name="Shape 157"/>
          <p:cNvSpPr>
            <a:spLocks noGrp="1"/>
          </p:cNvSpPr>
          <p:nvPr>
            <p:ph type="sldNum" sz="quarter" idx="2"/>
          </p:nvPr>
        </p:nvSpPr>
        <p:spPr>
          <a:xfrm>
            <a:off x="10367696" y="71437"/>
            <a:ext cx="198772" cy="194797"/>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pPr/>
              <a:t>40</a:t>
            </a:fld>
            <a:endParaRPr/>
          </a:p>
        </p:txBody>
      </p:sp>
      <p:pic>
        <p:nvPicPr>
          <p:cNvPr id="158" name="droppedImage.pdf"/>
          <p:cNvPicPr/>
          <p:nvPr/>
        </p:nvPicPr>
        <p:blipFill>
          <a:blip r:embed="rId3">
            <a:extLst/>
          </a:blip>
          <a:stretch>
            <a:fillRect/>
          </a:stretch>
        </p:blipFill>
        <p:spPr>
          <a:xfrm>
            <a:off x="4827985" y="987990"/>
            <a:ext cx="1303734" cy="949752"/>
          </a:xfrm>
          <a:prstGeom prst="rect">
            <a:avLst/>
          </a:prstGeom>
          <a:ln w="12700">
            <a:miter lim="400000"/>
          </a:ln>
        </p:spPr>
      </p:pic>
    </p:spTree>
    <p:extLst>
      <p:ext uri="{BB962C8B-B14F-4D97-AF65-F5344CB8AC3E}">
        <p14:creationId xmlns:p14="http://schemas.microsoft.com/office/powerpoint/2010/main" val="176593921"/>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7171" y="7728"/>
            <a:ext cx="8108815" cy="917869"/>
          </a:xfrm>
        </p:spPr>
        <p:txBody>
          <a:bodyPr>
            <a:normAutofit/>
          </a:bodyPr>
          <a:lstStyle/>
          <a:p>
            <a:r>
              <a:rPr lang="en-US" dirty="0" smtClean="0"/>
              <a:t>Proposed PINGU String Architecture</a:t>
            </a:r>
            <a:endParaRPr lang="en-US" dirty="0"/>
          </a:p>
        </p:txBody>
      </p:sp>
      <p:grpSp>
        <p:nvGrpSpPr>
          <p:cNvPr id="22" name="Group 21"/>
          <p:cNvGrpSpPr/>
          <p:nvPr/>
        </p:nvGrpSpPr>
        <p:grpSpPr>
          <a:xfrm>
            <a:off x="2327272" y="1224562"/>
            <a:ext cx="1254898" cy="4697833"/>
            <a:chOff x="2846442" y="71397"/>
            <a:chExt cx="1651022" cy="6480600"/>
          </a:xfrm>
        </p:grpSpPr>
        <p:grpSp>
          <p:nvGrpSpPr>
            <p:cNvPr id="23" name="Group 22"/>
            <p:cNvGrpSpPr/>
            <p:nvPr/>
          </p:nvGrpSpPr>
          <p:grpSpPr>
            <a:xfrm>
              <a:off x="2846442" y="71397"/>
              <a:ext cx="1651022" cy="6480600"/>
              <a:chOff x="4390848" y="-680335"/>
              <a:chExt cx="1754129" cy="6766034"/>
            </a:xfrm>
          </p:grpSpPr>
          <p:sp>
            <p:nvSpPr>
              <p:cNvPr id="25" name="Freeform 24"/>
              <p:cNvSpPr/>
              <p:nvPr/>
            </p:nvSpPr>
            <p:spPr>
              <a:xfrm>
                <a:off x="5185795" y="-597476"/>
                <a:ext cx="206465" cy="692458"/>
              </a:xfrm>
              <a:custGeom>
                <a:avLst/>
                <a:gdLst>
                  <a:gd name="connsiteX0" fmla="*/ 28756 w 206465"/>
                  <a:gd name="connsiteY0" fmla="*/ 692458 h 692458"/>
                  <a:gd name="connsiteX1" fmla="*/ 206309 w 206465"/>
                  <a:gd name="connsiteY1" fmla="*/ 301841 h 692458"/>
                  <a:gd name="connsiteX2" fmla="*/ 2123 w 206465"/>
                  <a:gd name="connsiteY2" fmla="*/ 133165 h 692458"/>
                  <a:gd name="connsiteX3" fmla="*/ 117533 w 206465"/>
                  <a:gd name="connsiteY3" fmla="*/ 0 h 692458"/>
                </a:gdLst>
                <a:ahLst/>
                <a:cxnLst>
                  <a:cxn ang="0">
                    <a:pos x="connsiteX0" y="connsiteY0"/>
                  </a:cxn>
                  <a:cxn ang="0">
                    <a:pos x="connsiteX1" y="connsiteY1"/>
                  </a:cxn>
                  <a:cxn ang="0">
                    <a:pos x="connsiteX2" y="connsiteY2"/>
                  </a:cxn>
                  <a:cxn ang="0">
                    <a:pos x="connsiteX3" y="connsiteY3"/>
                  </a:cxn>
                </a:cxnLst>
                <a:rect l="l" t="t" r="r" b="b"/>
                <a:pathLst>
                  <a:path w="206465" h="692458">
                    <a:moveTo>
                      <a:pt x="28756" y="692458"/>
                    </a:moveTo>
                    <a:cubicBezTo>
                      <a:pt x="119752" y="543757"/>
                      <a:pt x="210748" y="395056"/>
                      <a:pt x="206309" y="301841"/>
                    </a:cubicBezTo>
                    <a:cubicBezTo>
                      <a:pt x="201870" y="208626"/>
                      <a:pt x="16919" y="183472"/>
                      <a:pt x="2123" y="133165"/>
                    </a:cubicBezTo>
                    <a:cubicBezTo>
                      <a:pt x="-12673" y="82858"/>
                      <a:pt x="52430" y="41429"/>
                      <a:pt x="117533" y="0"/>
                    </a:cubicBezTo>
                  </a:path>
                </a:pathLst>
              </a:cu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dirty="0"/>
              </a:p>
            </p:txBody>
          </p:sp>
          <p:grpSp>
            <p:nvGrpSpPr>
              <p:cNvPr id="26" name="Group 25"/>
              <p:cNvGrpSpPr/>
              <p:nvPr/>
            </p:nvGrpSpPr>
            <p:grpSpPr>
              <a:xfrm>
                <a:off x="4390848" y="-680335"/>
                <a:ext cx="1754129" cy="6766034"/>
                <a:chOff x="4390848" y="-680335"/>
                <a:chExt cx="1754129" cy="6766034"/>
              </a:xfrm>
            </p:grpSpPr>
            <p:pic>
              <p:nvPicPr>
                <p:cNvPr id="29" name="Picture 4"/>
                <p:cNvPicPr preferRelativeResize="0">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390848" y="-680335"/>
                  <a:ext cx="1754129" cy="6766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Freeform 29"/>
                <p:cNvSpPr/>
                <p:nvPr/>
              </p:nvSpPr>
              <p:spPr>
                <a:xfrm>
                  <a:off x="5162223" y="-659620"/>
                  <a:ext cx="212955" cy="719091"/>
                </a:xfrm>
                <a:custGeom>
                  <a:avLst/>
                  <a:gdLst>
                    <a:gd name="connsiteX0" fmla="*/ 52328 w 212955"/>
                    <a:gd name="connsiteY0" fmla="*/ 719091 h 719091"/>
                    <a:gd name="connsiteX1" fmla="*/ 78961 w 212955"/>
                    <a:gd name="connsiteY1" fmla="*/ 488272 h 719091"/>
                    <a:gd name="connsiteX2" fmla="*/ 212126 w 212955"/>
                    <a:gd name="connsiteY2" fmla="*/ 239697 h 719091"/>
                    <a:gd name="connsiteX3" fmla="*/ 7940 w 212955"/>
                    <a:gd name="connsiteY3" fmla="*/ 88777 h 719091"/>
                    <a:gd name="connsiteX4" fmla="*/ 61206 w 212955"/>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55" h="719091">
                      <a:moveTo>
                        <a:pt x="52328" y="719091"/>
                      </a:moveTo>
                      <a:cubicBezTo>
                        <a:pt x="52328" y="643631"/>
                        <a:pt x="52328" y="568171"/>
                        <a:pt x="78961" y="488272"/>
                      </a:cubicBezTo>
                      <a:cubicBezTo>
                        <a:pt x="105594" y="408373"/>
                        <a:pt x="223963" y="306279"/>
                        <a:pt x="212126" y="239697"/>
                      </a:cubicBezTo>
                      <a:cubicBezTo>
                        <a:pt x="200289" y="173115"/>
                        <a:pt x="33093" y="128726"/>
                        <a:pt x="7940" y="88777"/>
                      </a:cubicBezTo>
                      <a:cubicBezTo>
                        <a:pt x="-17213" y="48828"/>
                        <a:pt x="21996" y="24414"/>
                        <a:pt x="61206" y="0"/>
                      </a:cubicBezTo>
                    </a:path>
                  </a:pathLst>
                </a:cu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dirty="0"/>
                </a:p>
              </p:txBody>
            </p:sp>
            <p:sp>
              <p:nvSpPr>
                <p:cNvPr id="31" name="Freeform 30"/>
                <p:cNvSpPr/>
                <p:nvPr/>
              </p:nvSpPr>
              <p:spPr>
                <a:xfrm>
                  <a:off x="5162222" y="5237826"/>
                  <a:ext cx="94010" cy="847873"/>
                </a:xfrm>
                <a:custGeom>
                  <a:avLst/>
                  <a:gdLst>
                    <a:gd name="connsiteX0" fmla="*/ 76200 w 156752"/>
                    <a:gd name="connsiteY0" fmla="*/ 0 h 1136342"/>
                    <a:gd name="connsiteX1" fmla="*/ 67322 w 156752"/>
                    <a:gd name="connsiteY1" fmla="*/ 363985 h 1136342"/>
                    <a:gd name="connsiteX2" fmla="*/ 156099 w 156752"/>
                    <a:gd name="connsiteY2" fmla="*/ 727969 h 1136342"/>
                    <a:gd name="connsiteX3" fmla="*/ 14056 w 156752"/>
                    <a:gd name="connsiteY3" fmla="*/ 1029810 h 1136342"/>
                    <a:gd name="connsiteX4" fmla="*/ 5178 w 156752"/>
                    <a:gd name="connsiteY4" fmla="*/ 1136342 h 1136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52" h="1136342">
                      <a:moveTo>
                        <a:pt x="76200" y="0"/>
                      </a:moveTo>
                      <a:cubicBezTo>
                        <a:pt x="65102" y="121328"/>
                        <a:pt x="54005" y="242657"/>
                        <a:pt x="67322" y="363985"/>
                      </a:cubicBezTo>
                      <a:cubicBezTo>
                        <a:pt x="80639" y="485313"/>
                        <a:pt x="164977" y="616998"/>
                        <a:pt x="156099" y="727969"/>
                      </a:cubicBezTo>
                      <a:cubicBezTo>
                        <a:pt x="147221" y="838940"/>
                        <a:pt x="39209" y="961748"/>
                        <a:pt x="14056" y="1029810"/>
                      </a:cubicBezTo>
                      <a:cubicBezTo>
                        <a:pt x="-11097" y="1097872"/>
                        <a:pt x="5178" y="1136342"/>
                        <a:pt x="5178" y="1136342"/>
                      </a:cubicBezTo>
                    </a:path>
                  </a:pathLst>
                </a:cu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dirty="0"/>
                </a:p>
              </p:txBody>
            </p:sp>
          </p:grpSp>
          <p:sp>
            <p:nvSpPr>
              <p:cNvPr id="27" name="Freeform 26"/>
              <p:cNvSpPr/>
              <p:nvPr/>
            </p:nvSpPr>
            <p:spPr>
              <a:xfrm>
                <a:off x="5086905" y="5131293"/>
                <a:ext cx="189444" cy="954406"/>
              </a:xfrm>
              <a:custGeom>
                <a:avLst/>
                <a:gdLst>
                  <a:gd name="connsiteX0" fmla="*/ 97654 w 189444"/>
                  <a:gd name="connsiteY0" fmla="*/ 0 h 1305018"/>
                  <a:gd name="connsiteX1" fmla="*/ 186431 w 189444"/>
                  <a:gd name="connsiteY1" fmla="*/ 461639 h 1305018"/>
                  <a:gd name="connsiteX2" fmla="*/ 0 w 189444"/>
                  <a:gd name="connsiteY2" fmla="*/ 692458 h 1305018"/>
                  <a:gd name="connsiteX3" fmla="*/ 186431 w 189444"/>
                  <a:gd name="connsiteY3" fmla="*/ 1056443 h 1305018"/>
                  <a:gd name="connsiteX4" fmla="*/ 97654 w 189444"/>
                  <a:gd name="connsiteY4" fmla="*/ 1305018 h 1305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444" h="1305018">
                    <a:moveTo>
                      <a:pt x="97654" y="0"/>
                    </a:moveTo>
                    <a:cubicBezTo>
                      <a:pt x="150180" y="173114"/>
                      <a:pt x="202707" y="346229"/>
                      <a:pt x="186431" y="461639"/>
                    </a:cubicBezTo>
                    <a:cubicBezTo>
                      <a:pt x="170155" y="577049"/>
                      <a:pt x="0" y="593324"/>
                      <a:pt x="0" y="692458"/>
                    </a:cubicBezTo>
                    <a:cubicBezTo>
                      <a:pt x="0" y="791592"/>
                      <a:pt x="170155" y="954350"/>
                      <a:pt x="186431" y="1056443"/>
                    </a:cubicBezTo>
                    <a:cubicBezTo>
                      <a:pt x="202707" y="1158536"/>
                      <a:pt x="150180" y="1231777"/>
                      <a:pt x="97654" y="1305018"/>
                    </a:cubicBezTo>
                  </a:path>
                </a:pathLst>
              </a:cu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dirty="0"/>
              </a:p>
            </p:txBody>
          </p:sp>
          <p:sp>
            <p:nvSpPr>
              <p:cNvPr id="28" name="Freeform 27"/>
              <p:cNvSpPr/>
              <p:nvPr/>
            </p:nvSpPr>
            <p:spPr>
              <a:xfrm>
                <a:off x="5193186" y="-621437"/>
                <a:ext cx="197098" cy="683581"/>
              </a:xfrm>
              <a:custGeom>
                <a:avLst/>
                <a:gdLst>
                  <a:gd name="connsiteX0" fmla="*/ 44639 w 197098"/>
                  <a:gd name="connsiteY0" fmla="*/ 683581 h 683581"/>
                  <a:gd name="connsiteX1" fmla="*/ 89028 w 197098"/>
                  <a:gd name="connsiteY1" fmla="*/ 577049 h 683581"/>
                  <a:gd name="connsiteX2" fmla="*/ 195560 w 197098"/>
                  <a:gd name="connsiteY2" fmla="*/ 355107 h 683581"/>
                  <a:gd name="connsiteX3" fmla="*/ 251 w 197098"/>
                  <a:gd name="connsiteY3" fmla="*/ 230820 h 683581"/>
                  <a:gd name="connsiteX4" fmla="*/ 151171 w 197098"/>
                  <a:gd name="connsiteY4" fmla="*/ 0 h 683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98" h="683581">
                    <a:moveTo>
                      <a:pt x="44639" y="683581"/>
                    </a:moveTo>
                    <a:cubicBezTo>
                      <a:pt x="54257" y="657688"/>
                      <a:pt x="63875" y="631795"/>
                      <a:pt x="89028" y="577049"/>
                    </a:cubicBezTo>
                    <a:cubicBezTo>
                      <a:pt x="114181" y="522303"/>
                      <a:pt x="210356" y="412812"/>
                      <a:pt x="195560" y="355107"/>
                    </a:cubicBezTo>
                    <a:cubicBezTo>
                      <a:pt x="180764" y="297402"/>
                      <a:pt x="7649" y="290004"/>
                      <a:pt x="251" y="230820"/>
                    </a:cubicBezTo>
                    <a:cubicBezTo>
                      <a:pt x="-7147" y="171635"/>
                      <a:pt x="151171" y="0"/>
                      <a:pt x="151171" y="0"/>
                    </a:cubicBezTo>
                  </a:path>
                </a:pathLst>
              </a:cu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dirty="0"/>
              </a:p>
            </p:txBody>
          </p:sp>
        </p:grpSp>
        <p:sp>
          <p:nvSpPr>
            <p:cNvPr id="24" name="Freeform 23"/>
            <p:cNvSpPr/>
            <p:nvPr/>
          </p:nvSpPr>
          <p:spPr>
            <a:xfrm>
              <a:off x="3416089" y="2872766"/>
              <a:ext cx="597529" cy="877862"/>
            </a:xfrm>
            <a:custGeom>
              <a:avLst/>
              <a:gdLst>
                <a:gd name="connsiteX0" fmla="*/ 0 w 597529"/>
                <a:gd name="connsiteY0" fmla="*/ 1041148 h 1041148"/>
                <a:gd name="connsiteX1" fmla="*/ 298765 w 597529"/>
                <a:gd name="connsiteY1" fmla="*/ 950614 h 1041148"/>
                <a:gd name="connsiteX2" fmla="*/ 488888 w 597529"/>
                <a:gd name="connsiteY2" fmla="*/ 570368 h 1041148"/>
                <a:gd name="connsiteX3" fmla="*/ 597529 w 597529"/>
                <a:gd name="connsiteY3" fmla="*/ 0 h 1041148"/>
              </a:gdLst>
              <a:ahLst/>
              <a:cxnLst>
                <a:cxn ang="0">
                  <a:pos x="connsiteX0" y="connsiteY0"/>
                </a:cxn>
                <a:cxn ang="0">
                  <a:pos x="connsiteX1" y="connsiteY1"/>
                </a:cxn>
                <a:cxn ang="0">
                  <a:pos x="connsiteX2" y="connsiteY2"/>
                </a:cxn>
                <a:cxn ang="0">
                  <a:pos x="connsiteX3" y="connsiteY3"/>
                </a:cxn>
              </a:cxnLst>
              <a:rect l="l" t="t" r="r" b="b"/>
              <a:pathLst>
                <a:path w="597529" h="1041148">
                  <a:moveTo>
                    <a:pt x="0" y="1041148"/>
                  </a:moveTo>
                  <a:cubicBezTo>
                    <a:pt x="108642" y="1035112"/>
                    <a:pt x="217284" y="1029077"/>
                    <a:pt x="298765" y="950614"/>
                  </a:cubicBezTo>
                  <a:cubicBezTo>
                    <a:pt x="380246" y="872151"/>
                    <a:pt x="439094" y="728804"/>
                    <a:pt x="488888" y="570368"/>
                  </a:cubicBezTo>
                  <a:cubicBezTo>
                    <a:pt x="538682" y="411932"/>
                    <a:pt x="568105" y="205966"/>
                    <a:pt x="597529" y="0"/>
                  </a:cubicBezTo>
                </a:path>
              </a:pathLst>
            </a:cu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dirty="0"/>
            </a:p>
          </p:txBody>
        </p:sp>
      </p:grpSp>
      <p:sp>
        <p:nvSpPr>
          <p:cNvPr id="39" name="TextBox 38"/>
          <p:cNvSpPr txBox="1"/>
          <p:nvPr/>
        </p:nvSpPr>
        <p:spPr>
          <a:xfrm>
            <a:off x="3413683" y="2209840"/>
            <a:ext cx="1074333" cy="338554"/>
          </a:xfrm>
          <a:prstGeom prst="rect">
            <a:avLst/>
          </a:prstGeom>
          <a:noFill/>
          <a:ln>
            <a:noFill/>
          </a:ln>
        </p:spPr>
        <p:txBody>
          <a:bodyPr wrap="none" rtlCol="0">
            <a:spAutoFit/>
          </a:bodyPr>
          <a:lstStyle/>
          <a:p>
            <a:pPr algn="ctr"/>
            <a:r>
              <a:rPr lang="en-US" sz="1600" dirty="0" err="1"/>
              <a:t>MainCable</a:t>
            </a:r>
            <a:endParaRPr lang="en-US" sz="1600" dirty="0"/>
          </a:p>
        </p:txBody>
      </p:sp>
      <p:sp>
        <p:nvSpPr>
          <p:cNvPr id="40" name="TextBox 39"/>
          <p:cNvSpPr txBox="1"/>
          <p:nvPr/>
        </p:nvSpPr>
        <p:spPr>
          <a:xfrm>
            <a:off x="3426511" y="1025734"/>
            <a:ext cx="647934" cy="584775"/>
          </a:xfrm>
          <a:prstGeom prst="rect">
            <a:avLst/>
          </a:prstGeom>
          <a:noFill/>
          <a:ln>
            <a:noFill/>
          </a:ln>
        </p:spPr>
        <p:txBody>
          <a:bodyPr wrap="none" rtlCol="0">
            <a:spAutoFit/>
          </a:bodyPr>
          <a:lstStyle/>
          <a:p>
            <a:pPr algn="ctr"/>
            <a:r>
              <a:rPr lang="en-US" sz="1600" dirty="0"/>
              <a:t>Cable</a:t>
            </a:r>
          </a:p>
          <a:p>
            <a:pPr algn="ctr"/>
            <a:r>
              <a:rPr lang="en-US" sz="1600" dirty="0"/>
              <a:t>Grip</a:t>
            </a:r>
          </a:p>
        </p:txBody>
      </p:sp>
      <p:sp>
        <p:nvSpPr>
          <p:cNvPr id="41" name="TextBox 40"/>
          <p:cNvSpPr txBox="1"/>
          <p:nvPr/>
        </p:nvSpPr>
        <p:spPr>
          <a:xfrm>
            <a:off x="3374201" y="1554659"/>
            <a:ext cx="1066318" cy="584775"/>
          </a:xfrm>
          <a:prstGeom prst="rect">
            <a:avLst/>
          </a:prstGeom>
          <a:noFill/>
          <a:ln>
            <a:noFill/>
          </a:ln>
        </p:spPr>
        <p:txBody>
          <a:bodyPr wrap="none" rtlCol="0">
            <a:spAutoFit/>
          </a:bodyPr>
          <a:lstStyle/>
          <a:p>
            <a:pPr algn="ctr"/>
            <a:r>
              <a:rPr lang="en-US" sz="1600" dirty="0"/>
              <a:t>Adjustable</a:t>
            </a:r>
          </a:p>
          <a:p>
            <a:pPr algn="ctr"/>
            <a:r>
              <a:rPr lang="en-US" sz="1600" dirty="0"/>
              <a:t>Link Chain</a:t>
            </a:r>
          </a:p>
        </p:txBody>
      </p:sp>
      <p:sp>
        <p:nvSpPr>
          <p:cNvPr id="42" name="TextBox 41"/>
          <p:cNvSpPr txBox="1"/>
          <p:nvPr/>
        </p:nvSpPr>
        <p:spPr>
          <a:xfrm>
            <a:off x="3380211" y="5253456"/>
            <a:ext cx="647934" cy="584775"/>
          </a:xfrm>
          <a:prstGeom prst="rect">
            <a:avLst/>
          </a:prstGeom>
          <a:noFill/>
          <a:ln>
            <a:noFill/>
          </a:ln>
        </p:spPr>
        <p:txBody>
          <a:bodyPr wrap="none" rtlCol="0">
            <a:spAutoFit/>
          </a:bodyPr>
          <a:lstStyle/>
          <a:p>
            <a:pPr algn="ctr"/>
            <a:r>
              <a:rPr lang="en-US" sz="1600" dirty="0"/>
              <a:t>Cable</a:t>
            </a:r>
          </a:p>
          <a:p>
            <a:pPr algn="ctr"/>
            <a:r>
              <a:rPr lang="en-US" sz="1600" dirty="0"/>
              <a:t>Grip</a:t>
            </a:r>
          </a:p>
        </p:txBody>
      </p:sp>
      <p:cxnSp>
        <p:nvCxnSpPr>
          <p:cNvPr id="43" name="Straight Arrow Connector 42"/>
          <p:cNvCxnSpPr>
            <a:stCxn id="41" idx="1"/>
          </p:cNvCxnSpPr>
          <p:nvPr/>
        </p:nvCxnSpPr>
        <p:spPr>
          <a:xfrm flipH="1">
            <a:off x="2960757" y="1847046"/>
            <a:ext cx="413444" cy="55192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3231809" y="2448520"/>
            <a:ext cx="194703" cy="47741"/>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40" idx="1"/>
          </p:cNvCxnSpPr>
          <p:nvPr/>
        </p:nvCxnSpPr>
        <p:spPr>
          <a:xfrm flipH="1">
            <a:off x="3092073" y="1318122"/>
            <a:ext cx="334438" cy="170465"/>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flipV="1">
            <a:off x="3330310" y="3306086"/>
            <a:ext cx="362431" cy="28367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42" idx="1"/>
          </p:cNvCxnSpPr>
          <p:nvPr/>
        </p:nvCxnSpPr>
        <p:spPr>
          <a:xfrm flipH="1" flipV="1">
            <a:off x="3022113" y="5540867"/>
            <a:ext cx="358099" cy="4976"/>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55" name="Freeform 54"/>
          <p:cNvSpPr/>
          <p:nvPr/>
        </p:nvSpPr>
        <p:spPr>
          <a:xfrm>
            <a:off x="3231808" y="2850767"/>
            <a:ext cx="369581" cy="390696"/>
          </a:xfrm>
          <a:custGeom>
            <a:avLst/>
            <a:gdLst>
              <a:gd name="connsiteX0" fmla="*/ 0 w 369581"/>
              <a:gd name="connsiteY0" fmla="*/ 381739 h 384580"/>
              <a:gd name="connsiteX1" fmla="*/ 319596 w 369581"/>
              <a:gd name="connsiteY1" fmla="*/ 328473 h 384580"/>
              <a:gd name="connsiteX2" fmla="*/ 363984 w 369581"/>
              <a:gd name="connsiteY2" fmla="*/ 0 h 384580"/>
            </a:gdLst>
            <a:ahLst/>
            <a:cxnLst>
              <a:cxn ang="0">
                <a:pos x="connsiteX0" y="connsiteY0"/>
              </a:cxn>
              <a:cxn ang="0">
                <a:pos x="connsiteX1" y="connsiteY1"/>
              </a:cxn>
              <a:cxn ang="0">
                <a:pos x="connsiteX2" y="connsiteY2"/>
              </a:cxn>
            </a:cxnLst>
            <a:rect l="l" t="t" r="r" b="b"/>
            <a:pathLst>
              <a:path w="369581" h="384580">
                <a:moveTo>
                  <a:pt x="0" y="381739"/>
                </a:moveTo>
                <a:cubicBezTo>
                  <a:pt x="129466" y="386917"/>
                  <a:pt x="258932" y="392096"/>
                  <a:pt x="319596" y="328473"/>
                </a:cubicBezTo>
                <a:cubicBezTo>
                  <a:pt x="380260" y="264850"/>
                  <a:pt x="372122" y="132425"/>
                  <a:pt x="363984"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6" name="Straight Arrow Connector 55"/>
          <p:cNvCxnSpPr/>
          <p:nvPr/>
        </p:nvCxnSpPr>
        <p:spPr>
          <a:xfrm flipV="1">
            <a:off x="3601388" y="2708802"/>
            <a:ext cx="0" cy="133098"/>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2993863" y="3732257"/>
            <a:ext cx="56499" cy="11028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3426512" y="3439869"/>
            <a:ext cx="1069485" cy="584775"/>
          </a:xfrm>
          <a:prstGeom prst="rect">
            <a:avLst/>
          </a:prstGeom>
          <a:noFill/>
          <a:ln>
            <a:noFill/>
          </a:ln>
        </p:spPr>
        <p:txBody>
          <a:bodyPr wrap="square" rtlCol="0">
            <a:spAutoFit/>
          </a:bodyPr>
          <a:lstStyle/>
          <a:p>
            <a:pPr algn="ctr"/>
            <a:r>
              <a:rPr lang="en-US" sz="1600" dirty="0"/>
              <a:t>Cable</a:t>
            </a:r>
          </a:p>
          <a:p>
            <a:pPr algn="ctr"/>
            <a:r>
              <a:rPr lang="en-US" sz="1600" dirty="0"/>
              <a:t>Breakout</a:t>
            </a:r>
          </a:p>
        </p:txBody>
      </p:sp>
      <p:sp>
        <p:nvSpPr>
          <p:cNvPr id="69" name="TextBox 68"/>
          <p:cNvSpPr txBox="1"/>
          <p:nvPr/>
        </p:nvSpPr>
        <p:spPr>
          <a:xfrm>
            <a:off x="3423558" y="2706156"/>
            <a:ext cx="1069485" cy="584775"/>
          </a:xfrm>
          <a:prstGeom prst="rect">
            <a:avLst/>
          </a:prstGeom>
          <a:noFill/>
          <a:ln>
            <a:noFill/>
          </a:ln>
        </p:spPr>
        <p:txBody>
          <a:bodyPr wrap="square" rtlCol="0">
            <a:spAutoFit/>
          </a:bodyPr>
          <a:lstStyle/>
          <a:p>
            <a:pPr algn="ctr"/>
            <a:r>
              <a:rPr lang="en-US" sz="1600" dirty="0"/>
              <a:t>To “T” DOM</a:t>
            </a:r>
          </a:p>
        </p:txBody>
      </p:sp>
      <p:sp>
        <p:nvSpPr>
          <p:cNvPr id="72" name="TextBox 71"/>
          <p:cNvSpPr txBox="1"/>
          <p:nvPr/>
        </p:nvSpPr>
        <p:spPr>
          <a:xfrm>
            <a:off x="2032183" y="6203936"/>
            <a:ext cx="2022990" cy="461665"/>
          </a:xfrm>
          <a:prstGeom prst="rect">
            <a:avLst/>
          </a:prstGeom>
          <a:noFill/>
        </p:spPr>
        <p:txBody>
          <a:bodyPr wrap="none" rtlCol="0">
            <a:spAutoFit/>
          </a:bodyPr>
          <a:lstStyle/>
          <a:p>
            <a:r>
              <a:rPr lang="en-US" sz="2400" b="1" dirty="0"/>
              <a:t>IceCube Detail</a:t>
            </a:r>
          </a:p>
        </p:txBody>
      </p:sp>
      <p:sp>
        <p:nvSpPr>
          <p:cNvPr id="3" name="Slide Number Placeholder 2"/>
          <p:cNvSpPr>
            <a:spLocks noGrp="1"/>
          </p:cNvSpPr>
          <p:nvPr>
            <p:ph type="sldNum" sz="quarter" idx="12"/>
          </p:nvPr>
        </p:nvSpPr>
        <p:spPr>
          <a:xfrm>
            <a:off x="8414823" y="6400222"/>
            <a:ext cx="2133600" cy="365125"/>
          </a:xfrm>
        </p:spPr>
        <p:txBody>
          <a:bodyPr/>
          <a:lstStyle/>
          <a:p>
            <a:fld id="{FF1D8443-09C3-4257-96F4-939E4F25CCC9}" type="slidenum">
              <a:rPr lang="en-US" smtClean="0"/>
              <a:t>41</a:t>
            </a:fld>
            <a:endParaRPr lang="en-US" dirty="0"/>
          </a:p>
        </p:txBody>
      </p:sp>
      <p:pic>
        <p:nvPicPr>
          <p:cNvPr id="73" name="Picture 8"/>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137813" y="1225629"/>
            <a:ext cx="1084842" cy="4728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4"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303533" y="1360391"/>
            <a:ext cx="292791"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 name="Freeform 74"/>
          <p:cNvSpPr/>
          <p:nvPr/>
        </p:nvSpPr>
        <p:spPr>
          <a:xfrm>
            <a:off x="6496678" y="1382163"/>
            <a:ext cx="152437" cy="4310743"/>
          </a:xfrm>
          <a:custGeom>
            <a:avLst/>
            <a:gdLst>
              <a:gd name="connsiteX0" fmla="*/ 65314 w 152437"/>
              <a:gd name="connsiteY0" fmla="*/ 0 h 4310743"/>
              <a:gd name="connsiteX1" fmla="*/ 54429 w 152437"/>
              <a:gd name="connsiteY1" fmla="*/ 751115 h 4310743"/>
              <a:gd name="connsiteX2" fmla="*/ 152400 w 152437"/>
              <a:gd name="connsiteY2" fmla="*/ 968829 h 4310743"/>
              <a:gd name="connsiteX3" fmla="*/ 65314 w 152437"/>
              <a:gd name="connsiteY3" fmla="*/ 1284515 h 4310743"/>
              <a:gd name="connsiteX4" fmla="*/ 10886 w 152437"/>
              <a:gd name="connsiteY4" fmla="*/ 1545772 h 4310743"/>
              <a:gd name="connsiteX5" fmla="*/ 21772 w 152437"/>
              <a:gd name="connsiteY5" fmla="*/ 2188029 h 4310743"/>
              <a:gd name="connsiteX6" fmla="*/ 0 w 152437"/>
              <a:gd name="connsiteY6" fmla="*/ 2503715 h 4310743"/>
              <a:gd name="connsiteX7" fmla="*/ 21772 w 152437"/>
              <a:gd name="connsiteY7" fmla="*/ 3113315 h 4310743"/>
              <a:gd name="connsiteX8" fmla="*/ 130629 w 152437"/>
              <a:gd name="connsiteY8" fmla="*/ 3472543 h 4310743"/>
              <a:gd name="connsiteX9" fmla="*/ 21772 w 152437"/>
              <a:gd name="connsiteY9" fmla="*/ 3668486 h 4310743"/>
              <a:gd name="connsiteX10" fmla="*/ 0 w 152437"/>
              <a:gd name="connsiteY10" fmla="*/ 3973286 h 4310743"/>
              <a:gd name="connsiteX11" fmla="*/ 0 w 152437"/>
              <a:gd name="connsiteY11" fmla="*/ 4310743 h 431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437" h="4310743">
                <a:moveTo>
                  <a:pt x="65314" y="0"/>
                </a:moveTo>
                <a:cubicBezTo>
                  <a:pt x="52614" y="294821"/>
                  <a:pt x="39915" y="589643"/>
                  <a:pt x="54429" y="751115"/>
                </a:cubicBezTo>
                <a:cubicBezTo>
                  <a:pt x="68943" y="912587"/>
                  <a:pt x="150586" y="879929"/>
                  <a:pt x="152400" y="968829"/>
                </a:cubicBezTo>
                <a:cubicBezTo>
                  <a:pt x="154214" y="1057729"/>
                  <a:pt x="88900" y="1188358"/>
                  <a:pt x="65314" y="1284515"/>
                </a:cubicBezTo>
                <a:cubicBezTo>
                  <a:pt x="41728" y="1380672"/>
                  <a:pt x="18143" y="1395186"/>
                  <a:pt x="10886" y="1545772"/>
                </a:cubicBezTo>
                <a:cubicBezTo>
                  <a:pt x="3629" y="1696358"/>
                  <a:pt x="23586" y="2028372"/>
                  <a:pt x="21772" y="2188029"/>
                </a:cubicBezTo>
                <a:cubicBezTo>
                  <a:pt x="19958" y="2347686"/>
                  <a:pt x="0" y="2349501"/>
                  <a:pt x="0" y="2503715"/>
                </a:cubicBezTo>
                <a:cubicBezTo>
                  <a:pt x="0" y="2657929"/>
                  <a:pt x="1" y="2951844"/>
                  <a:pt x="21772" y="3113315"/>
                </a:cubicBezTo>
                <a:cubicBezTo>
                  <a:pt x="43543" y="3274786"/>
                  <a:pt x="130629" y="3380015"/>
                  <a:pt x="130629" y="3472543"/>
                </a:cubicBezTo>
                <a:cubicBezTo>
                  <a:pt x="130629" y="3565071"/>
                  <a:pt x="43543" y="3585029"/>
                  <a:pt x="21772" y="3668486"/>
                </a:cubicBezTo>
                <a:cubicBezTo>
                  <a:pt x="0" y="3751943"/>
                  <a:pt x="3629" y="3866243"/>
                  <a:pt x="0" y="3973286"/>
                </a:cubicBezTo>
                <a:cubicBezTo>
                  <a:pt x="-3629" y="4080329"/>
                  <a:pt x="-3629" y="4241800"/>
                  <a:pt x="0" y="4310743"/>
                </a:cubicBez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dirty="0"/>
          </a:p>
        </p:txBody>
      </p:sp>
      <p:sp>
        <p:nvSpPr>
          <p:cNvPr id="76" name="Freeform 75"/>
          <p:cNvSpPr/>
          <p:nvPr/>
        </p:nvSpPr>
        <p:spPr>
          <a:xfrm>
            <a:off x="6516798" y="2231502"/>
            <a:ext cx="103673" cy="167464"/>
          </a:xfrm>
          <a:custGeom>
            <a:avLst/>
            <a:gdLst>
              <a:gd name="connsiteX0" fmla="*/ 60485 w 103673"/>
              <a:gd name="connsiteY0" fmla="*/ 0 h 167464"/>
              <a:gd name="connsiteX1" fmla="*/ 103181 w 103673"/>
              <a:gd name="connsiteY1" fmla="*/ 96066 h 167464"/>
              <a:gd name="connsiteX2" fmla="*/ 78275 w 103673"/>
              <a:gd name="connsiteY2" fmla="*/ 163667 h 167464"/>
              <a:gd name="connsiteX3" fmla="*/ 0 w 103673"/>
              <a:gd name="connsiteY3" fmla="*/ 152993 h 167464"/>
            </a:gdLst>
            <a:ahLst/>
            <a:cxnLst>
              <a:cxn ang="0">
                <a:pos x="connsiteX0" y="connsiteY0"/>
              </a:cxn>
              <a:cxn ang="0">
                <a:pos x="connsiteX1" y="connsiteY1"/>
              </a:cxn>
              <a:cxn ang="0">
                <a:pos x="connsiteX2" y="connsiteY2"/>
              </a:cxn>
              <a:cxn ang="0">
                <a:pos x="connsiteX3" y="connsiteY3"/>
              </a:cxn>
            </a:cxnLst>
            <a:rect l="l" t="t" r="r" b="b"/>
            <a:pathLst>
              <a:path w="103673" h="167464">
                <a:moveTo>
                  <a:pt x="60485" y="0"/>
                </a:moveTo>
                <a:cubicBezTo>
                  <a:pt x="80350" y="34394"/>
                  <a:pt x="100216" y="68788"/>
                  <a:pt x="103181" y="96066"/>
                </a:cubicBezTo>
                <a:cubicBezTo>
                  <a:pt x="106146" y="123344"/>
                  <a:pt x="95472" y="154179"/>
                  <a:pt x="78275" y="163667"/>
                </a:cubicBezTo>
                <a:cubicBezTo>
                  <a:pt x="61078" y="173155"/>
                  <a:pt x="30539" y="163074"/>
                  <a:pt x="0" y="152993"/>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dirty="0"/>
          </a:p>
        </p:txBody>
      </p:sp>
      <p:sp>
        <p:nvSpPr>
          <p:cNvPr id="77" name="Freeform 76"/>
          <p:cNvSpPr/>
          <p:nvPr/>
        </p:nvSpPr>
        <p:spPr>
          <a:xfrm>
            <a:off x="6522128" y="4636992"/>
            <a:ext cx="93011" cy="145561"/>
          </a:xfrm>
          <a:custGeom>
            <a:avLst/>
            <a:gdLst>
              <a:gd name="connsiteX0" fmla="*/ 35598 w 93011"/>
              <a:gd name="connsiteY0" fmla="*/ 0 h 145561"/>
              <a:gd name="connsiteX1" fmla="*/ 92526 w 93011"/>
              <a:gd name="connsiteY1" fmla="*/ 138761 h 145561"/>
              <a:gd name="connsiteX2" fmla="*/ 7135 w 93011"/>
              <a:gd name="connsiteY2" fmla="*/ 124529 h 145561"/>
              <a:gd name="connsiteX3" fmla="*/ 10693 w 93011"/>
              <a:gd name="connsiteY3" fmla="*/ 128087 h 145561"/>
            </a:gdLst>
            <a:ahLst/>
            <a:cxnLst>
              <a:cxn ang="0">
                <a:pos x="connsiteX0" y="connsiteY0"/>
              </a:cxn>
              <a:cxn ang="0">
                <a:pos x="connsiteX1" y="connsiteY1"/>
              </a:cxn>
              <a:cxn ang="0">
                <a:pos x="connsiteX2" y="connsiteY2"/>
              </a:cxn>
              <a:cxn ang="0">
                <a:pos x="connsiteX3" y="connsiteY3"/>
              </a:cxn>
            </a:cxnLst>
            <a:rect l="l" t="t" r="r" b="b"/>
            <a:pathLst>
              <a:path w="93011" h="145561">
                <a:moveTo>
                  <a:pt x="35598" y="0"/>
                </a:moveTo>
                <a:cubicBezTo>
                  <a:pt x="66434" y="59003"/>
                  <a:pt x="97270" y="118006"/>
                  <a:pt x="92526" y="138761"/>
                </a:cubicBezTo>
                <a:cubicBezTo>
                  <a:pt x="87782" y="159516"/>
                  <a:pt x="20774" y="126308"/>
                  <a:pt x="7135" y="124529"/>
                </a:cubicBezTo>
                <a:cubicBezTo>
                  <a:pt x="-6504" y="122750"/>
                  <a:pt x="2094" y="125418"/>
                  <a:pt x="10693" y="128087"/>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dirty="0"/>
          </a:p>
        </p:txBody>
      </p:sp>
      <p:sp>
        <p:nvSpPr>
          <p:cNvPr id="78" name="TextBox 77"/>
          <p:cNvSpPr txBox="1"/>
          <p:nvPr/>
        </p:nvSpPr>
        <p:spPr>
          <a:xfrm>
            <a:off x="4826033" y="3822390"/>
            <a:ext cx="1138453" cy="338554"/>
          </a:xfrm>
          <a:prstGeom prst="rect">
            <a:avLst/>
          </a:prstGeom>
          <a:noFill/>
        </p:spPr>
        <p:txBody>
          <a:bodyPr wrap="none" rtlCol="0">
            <a:spAutoFit/>
          </a:bodyPr>
          <a:lstStyle/>
          <a:p>
            <a:r>
              <a:rPr lang="en-US" sz="1600" dirty="0"/>
              <a:t>1.75 m Link</a:t>
            </a:r>
          </a:p>
        </p:txBody>
      </p:sp>
      <p:sp>
        <p:nvSpPr>
          <p:cNvPr id="79" name="TextBox 78"/>
          <p:cNvSpPr txBox="1"/>
          <p:nvPr/>
        </p:nvSpPr>
        <p:spPr>
          <a:xfrm>
            <a:off x="4734564" y="2232303"/>
            <a:ext cx="1322798" cy="338554"/>
          </a:xfrm>
          <a:prstGeom prst="rect">
            <a:avLst/>
          </a:prstGeom>
          <a:noFill/>
          <a:ln>
            <a:noFill/>
          </a:ln>
        </p:spPr>
        <p:txBody>
          <a:bodyPr wrap="none" rtlCol="0">
            <a:spAutoFit/>
          </a:bodyPr>
          <a:lstStyle/>
          <a:p>
            <a:r>
              <a:rPr lang="en-US" sz="1600" dirty="0"/>
              <a:t>1.5m Harness</a:t>
            </a:r>
          </a:p>
        </p:txBody>
      </p:sp>
      <p:cxnSp>
        <p:nvCxnSpPr>
          <p:cNvPr id="80" name="Straight Arrow Connector 79"/>
          <p:cNvCxnSpPr/>
          <p:nvPr/>
        </p:nvCxnSpPr>
        <p:spPr>
          <a:xfrm>
            <a:off x="6148062" y="2214300"/>
            <a:ext cx="0" cy="369332"/>
          </a:xfrm>
          <a:prstGeom prst="straightConnector1">
            <a:avLst/>
          </a:prstGeom>
          <a:ln>
            <a:solidFill>
              <a:schemeClr val="tx1"/>
            </a:solidFill>
            <a:headEnd type="arrow"/>
            <a:tailEnd type="arrow"/>
          </a:ln>
        </p:spPr>
        <p:style>
          <a:lnRef idx="1">
            <a:schemeClr val="dk1"/>
          </a:lnRef>
          <a:fillRef idx="0">
            <a:schemeClr val="dk1"/>
          </a:fillRef>
          <a:effectRef idx="0">
            <a:schemeClr val="dk1"/>
          </a:effectRef>
          <a:fontRef idx="minor">
            <a:schemeClr val="tx1"/>
          </a:fontRef>
        </p:style>
      </p:cxnSp>
      <p:cxnSp>
        <p:nvCxnSpPr>
          <p:cNvPr id="81" name="Straight Arrow Connector 80"/>
          <p:cNvCxnSpPr/>
          <p:nvPr/>
        </p:nvCxnSpPr>
        <p:spPr>
          <a:xfrm>
            <a:off x="6149721" y="2605057"/>
            <a:ext cx="0" cy="861311"/>
          </a:xfrm>
          <a:prstGeom prst="straightConnector1">
            <a:avLst/>
          </a:prstGeom>
          <a:ln>
            <a:solidFill>
              <a:schemeClr val="tx1"/>
            </a:solidFill>
            <a:headEnd type="arrow"/>
            <a:tailEnd type="arrow"/>
          </a:ln>
        </p:spPr>
        <p:style>
          <a:lnRef idx="1">
            <a:schemeClr val="dk1"/>
          </a:lnRef>
          <a:fillRef idx="0">
            <a:schemeClr val="dk1"/>
          </a:fillRef>
          <a:effectRef idx="0">
            <a:schemeClr val="dk1"/>
          </a:effectRef>
          <a:fontRef idx="minor">
            <a:schemeClr val="tx1"/>
          </a:fontRef>
        </p:style>
      </p:cxnSp>
      <p:cxnSp>
        <p:nvCxnSpPr>
          <p:cNvPr id="82" name="Straight Arrow Connector 81"/>
          <p:cNvCxnSpPr/>
          <p:nvPr/>
        </p:nvCxnSpPr>
        <p:spPr>
          <a:xfrm>
            <a:off x="6149721" y="4578251"/>
            <a:ext cx="0" cy="369332"/>
          </a:xfrm>
          <a:prstGeom prst="straightConnector1">
            <a:avLst/>
          </a:prstGeom>
          <a:ln>
            <a:solidFill>
              <a:schemeClr val="tx1"/>
            </a:solidFill>
            <a:headEnd type="arrow"/>
            <a:tailEnd type="arrow"/>
          </a:ln>
        </p:spPr>
        <p:style>
          <a:lnRef idx="1">
            <a:schemeClr val="dk1"/>
          </a:lnRef>
          <a:fillRef idx="0">
            <a:schemeClr val="dk1"/>
          </a:fillRef>
          <a:effectRef idx="0">
            <a:schemeClr val="dk1"/>
          </a:effectRef>
          <a:fontRef idx="minor">
            <a:schemeClr val="tx1"/>
          </a:fontRef>
        </p:style>
      </p:cxnSp>
      <p:sp>
        <p:nvSpPr>
          <p:cNvPr id="83" name="TextBox 82"/>
          <p:cNvSpPr txBox="1"/>
          <p:nvPr/>
        </p:nvSpPr>
        <p:spPr>
          <a:xfrm>
            <a:off x="4734564" y="4576842"/>
            <a:ext cx="1322798" cy="338554"/>
          </a:xfrm>
          <a:prstGeom prst="rect">
            <a:avLst/>
          </a:prstGeom>
          <a:noFill/>
        </p:spPr>
        <p:txBody>
          <a:bodyPr wrap="none" rtlCol="0">
            <a:spAutoFit/>
          </a:bodyPr>
          <a:lstStyle/>
          <a:p>
            <a:r>
              <a:rPr lang="en-US" sz="1600" dirty="0"/>
              <a:t>1.5m Harness</a:t>
            </a:r>
          </a:p>
        </p:txBody>
      </p:sp>
      <p:sp>
        <p:nvSpPr>
          <p:cNvPr id="84" name="Oval 83"/>
          <p:cNvSpPr/>
          <p:nvPr/>
        </p:nvSpPr>
        <p:spPr>
          <a:xfrm>
            <a:off x="6435156" y="3466368"/>
            <a:ext cx="45719" cy="49327"/>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5" name="Straight Arrow Connector 84"/>
          <p:cNvCxnSpPr/>
          <p:nvPr/>
        </p:nvCxnSpPr>
        <p:spPr>
          <a:xfrm>
            <a:off x="6149721" y="3515694"/>
            <a:ext cx="0" cy="982724"/>
          </a:xfrm>
          <a:prstGeom prst="straightConnector1">
            <a:avLst/>
          </a:prstGeom>
          <a:ln>
            <a:solidFill>
              <a:schemeClr val="tx1"/>
            </a:solidFill>
            <a:headEnd type="arrow"/>
            <a:tailEnd type="arrow"/>
          </a:ln>
        </p:spPr>
        <p:style>
          <a:lnRef idx="1">
            <a:schemeClr val="dk1"/>
          </a:lnRef>
          <a:fillRef idx="0">
            <a:schemeClr val="dk1"/>
          </a:fillRef>
          <a:effectRef idx="0">
            <a:schemeClr val="dk1"/>
          </a:effectRef>
          <a:fontRef idx="minor">
            <a:schemeClr val="tx1"/>
          </a:fontRef>
        </p:style>
      </p:cxnSp>
      <p:sp>
        <p:nvSpPr>
          <p:cNvPr id="86" name="TextBox 85"/>
          <p:cNvSpPr txBox="1"/>
          <p:nvPr/>
        </p:nvSpPr>
        <p:spPr>
          <a:xfrm>
            <a:off x="4826737" y="2866839"/>
            <a:ext cx="1138453" cy="338554"/>
          </a:xfrm>
          <a:prstGeom prst="rect">
            <a:avLst/>
          </a:prstGeom>
          <a:noFill/>
        </p:spPr>
        <p:txBody>
          <a:bodyPr wrap="none" rtlCol="0">
            <a:spAutoFit/>
          </a:bodyPr>
          <a:lstStyle/>
          <a:p>
            <a:r>
              <a:rPr lang="en-US" sz="1600" dirty="0"/>
              <a:t>1.75 m Link</a:t>
            </a:r>
          </a:p>
        </p:txBody>
      </p:sp>
      <p:sp>
        <p:nvSpPr>
          <p:cNvPr id="87" name="TextBox 86"/>
          <p:cNvSpPr txBox="1"/>
          <p:nvPr/>
        </p:nvSpPr>
        <p:spPr>
          <a:xfrm>
            <a:off x="4841965" y="3321753"/>
            <a:ext cx="1107996" cy="338554"/>
          </a:xfrm>
          <a:prstGeom prst="rect">
            <a:avLst/>
          </a:prstGeom>
          <a:noFill/>
        </p:spPr>
        <p:txBody>
          <a:bodyPr wrap="none" rtlCol="0">
            <a:spAutoFit/>
          </a:bodyPr>
          <a:lstStyle/>
          <a:p>
            <a:r>
              <a:rPr lang="en-US" sz="1600" dirty="0"/>
              <a:t>Lifting Ring</a:t>
            </a:r>
          </a:p>
        </p:txBody>
      </p:sp>
      <p:sp>
        <p:nvSpPr>
          <p:cNvPr id="88" name="Oval 87"/>
          <p:cNvSpPr/>
          <p:nvPr/>
        </p:nvSpPr>
        <p:spPr>
          <a:xfrm>
            <a:off x="7348385" y="1057665"/>
            <a:ext cx="2997856" cy="5146270"/>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Oval 88"/>
          <p:cNvSpPr/>
          <p:nvPr/>
        </p:nvSpPr>
        <p:spPr>
          <a:xfrm>
            <a:off x="6255887" y="1994823"/>
            <a:ext cx="449975" cy="914466"/>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0" name="Straight Arrow Connector 89"/>
          <p:cNvCxnSpPr/>
          <p:nvPr/>
        </p:nvCxnSpPr>
        <p:spPr>
          <a:xfrm>
            <a:off x="6746100" y="2517571"/>
            <a:ext cx="648534" cy="258058"/>
          </a:xfrm>
          <a:prstGeom prst="straightConnector1">
            <a:avLst/>
          </a:prstGeom>
          <a:ln w="57150">
            <a:solidFill>
              <a:srgbClr val="00B0F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9132785" y="1741152"/>
            <a:ext cx="647934" cy="584775"/>
          </a:xfrm>
          <a:prstGeom prst="rect">
            <a:avLst/>
          </a:prstGeom>
          <a:noFill/>
          <a:ln>
            <a:noFill/>
          </a:ln>
        </p:spPr>
        <p:txBody>
          <a:bodyPr wrap="none" rtlCol="0">
            <a:spAutoFit/>
          </a:bodyPr>
          <a:lstStyle/>
          <a:p>
            <a:pPr algn="ctr"/>
            <a:r>
              <a:rPr lang="en-US" sz="1600" dirty="0"/>
              <a:t>Main</a:t>
            </a:r>
          </a:p>
          <a:p>
            <a:pPr algn="ctr"/>
            <a:r>
              <a:rPr lang="en-US" sz="1600" dirty="0"/>
              <a:t>Cable</a:t>
            </a:r>
          </a:p>
        </p:txBody>
      </p:sp>
      <p:sp>
        <p:nvSpPr>
          <p:cNvPr id="92" name="TextBox 91"/>
          <p:cNvSpPr txBox="1"/>
          <p:nvPr/>
        </p:nvSpPr>
        <p:spPr>
          <a:xfrm>
            <a:off x="7758623" y="1779786"/>
            <a:ext cx="611642" cy="830997"/>
          </a:xfrm>
          <a:prstGeom prst="rect">
            <a:avLst/>
          </a:prstGeom>
          <a:noFill/>
          <a:ln>
            <a:noFill/>
          </a:ln>
        </p:spPr>
        <p:txBody>
          <a:bodyPr wrap="none" rtlCol="0">
            <a:spAutoFit/>
          </a:bodyPr>
          <a:lstStyle/>
          <a:p>
            <a:pPr algn="ctr"/>
            <a:r>
              <a:rPr lang="en-US" sz="1600" dirty="0"/>
              <a:t>Wire</a:t>
            </a:r>
          </a:p>
          <a:p>
            <a:pPr algn="ctr"/>
            <a:r>
              <a:rPr lang="en-US" sz="1600" dirty="0"/>
              <a:t>Rope</a:t>
            </a:r>
          </a:p>
          <a:p>
            <a:pPr algn="ctr"/>
            <a:r>
              <a:rPr lang="en-US" sz="1600" dirty="0"/>
              <a:t>Link</a:t>
            </a:r>
          </a:p>
        </p:txBody>
      </p:sp>
      <p:sp>
        <p:nvSpPr>
          <p:cNvPr id="93" name="TextBox 92"/>
          <p:cNvSpPr txBox="1"/>
          <p:nvPr/>
        </p:nvSpPr>
        <p:spPr>
          <a:xfrm>
            <a:off x="9310126" y="2496260"/>
            <a:ext cx="976549" cy="1077218"/>
          </a:xfrm>
          <a:prstGeom prst="rect">
            <a:avLst/>
          </a:prstGeom>
          <a:noFill/>
          <a:ln>
            <a:noFill/>
          </a:ln>
        </p:spPr>
        <p:txBody>
          <a:bodyPr wrap="none" rtlCol="0">
            <a:spAutoFit/>
          </a:bodyPr>
          <a:lstStyle/>
          <a:p>
            <a:pPr algn="ctr"/>
            <a:r>
              <a:rPr lang="en-US" sz="1600" dirty="0"/>
              <a:t>Breakout</a:t>
            </a:r>
          </a:p>
          <a:p>
            <a:pPr algn="ctr"/>
            <a:r>
              <a:rPr lang="en-US" sz="1600" dirty="0"/>
              <a:t>Cable</a:t>
            </a:r>
          </a:p>
          <a:p>
            <a:pPr algn="ctr"/>
            <a:r>
              <a:rPr lang="en-US" sz="1600" dirty="0"/>
              <a:t>Assembly</a:t>
            </a:r>
          </a:p>
          <a:p>
            <a:pPr algn="ctr"/>
            <a:r>
              <a:rPr lang="en-US" sz="1600" dirty="0"/>
              <a:t>(BCA)</a:t>
            </a:r>
          </a:p>
        </p:txBody>
      </p:sp>
      <p:sp>
        <p:nvSpPr>
          <p:cNvPr id="94" name="Freeform 93"/>
          <p:cNvSpPr/>
          <p:nvPr/>
        </p:nvSpPr>
        <p:spPr>
          <a:xfrm>
            <a:off x="6470733" y="1383699"/>
            <a:ext cx="89062" cy="4456591"/>
          </a:xfrm>
          <a:custGeom>
            <a:avLst/>
            <a:gdLst>
              <a:gd name="connsiteX0" fmla="*/ 35510 w 89062"/>
              <a:gd name="connsiteY0" fmla="*/ 0 h 4456591"/>
              <a:gd name="connsiteX1" fmla="*/ 35510 w 89062"/>
              <a:gd name="connsiteY1" fmla="*/ 852257 h 4456591"/>
              <a:gd name="connsiteX2" fmla="*/ 62143 w 89062"/>
              <a:gd name="connsiteY2" fmla="*/ 941033 h 4456591"/>
              <a:gd name="connsiteX3" fmla="*/ 88776 w 89062"/>
              <a:gd name="connsiteY3" fmla="*/ 1047565 h 4456591"/>
              <a:gd name="connsiteX4" fmla="*/ 44388 w 89062"/>
              <a:gd name="connsiteY4" fmla="*/ 1216241 h 4456591"/>
              <a:gd name="connsiteX5" fmla="*/ 17755 w 89062"/>
              <a:gd name="connsiteY5" fmla="*/ 1367162 h 4456591"/>
              <a:gd name="connsiteX6" fmla="*/ 8877 w 89062"/>
              <a:gd name="connsiteY6" fmla="*/ 1979721 h 4456591"/>
              <a:gd name="connsiteX7" fmla="*/ 0 w 89062"/>
              <a:gd name="connsiteY7" fmla="*/ 2148396 h 4456591"/>
              <a:gd name="connsiteX8" fmla="*/ 8877 w 89062"/>
              <a:gd name="connsiteY8" fmla="*/ 3018408 h 4456591"/>
              <a:gd name="connsiteX9" fmla="*/ 26633 w 89062"/>
              <a:gd name="connsiteY9" fmla="*/ 3249228 h 4456591"/>
              <a:gd name="connsiteX10" fmla="*/ 79899 w 89062"/>
              <a:gd name="connsiteY10" fmla="*/ 3409026 h 4456591"/>
              <a:gd name="connsiteX11" fmla="*/ 35510 w 89062"/>
              <a:gd name="connsiteY11" fmla="*/ 3542191 h 4456591"/>
              <a:gd name="connsiteX12" fmla="*/ 8877 w 89062"/>
              <a:gd name="connsiteY12" fmla="*/ 3781888 h 4456591"/>
              <a:gd name="connsiteX13" fmla="*/ 17755 w 89062"/>
              <a:gd name="connsiteY13" fmla="*/ 4456591 h 4456591"/>
              <a:gd name="connsiteX14" fmla="*/ 17755 w 89062"/>
              <a:gd name="connsiteY14" fmla="*/ 4456591 h 44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9062" h="4456591">
                <a:moveTo>
                  <a:pt x="35510" y="0"/>
                </a:moveTo>
                <a:cubicBezTo>
                  <a:pt x="33290" y="347709"/>
                  <a:pt x="31071" y="695418"/>
                  <a:pt x="35510" y="852257"/>
                </a:cubicBezTo>
                <a:cubicBezTo>
                  <a:pt x="39949" y="1009096"/>
                  <a:pt x="53265" y="908482"/>
                  <a:pt x="62143" y="941033"/>
                </a:cubicBezTo>
                <a:cubicBezTo>
                  <a:pt x="71021" y="973584"/>
                  <a:pt x="91735" y="1001697"/>
                  <a:pt x="88776" y="1047565"/>
                </a:cubicBezTo>
                <a:cubicBezTo>
                  <a:pt x="85817" y="1093433"/>
                  <a:pt x="56225" y="1162975"/>
                  <a:pt x="44388" y="1216241"/>
                </a:cubicBezTo>
                <a:cubicBezTo>
                  <a:pt x="32551" y="1269507"/>
                  <a:pt x="23673" y="1239915"/>
                  <a:pt x="17755" y="1367162"/>
                </a:cubicBezTo>
                <a:cubicBezTo>
                  <a:pt x="11836" y="1494409"/>
                  <a:pt x="11836" y="1849515"/>
                  <a:pt x="8877" y="1979721"/>
                </a:cubicBezTo>
                <a:cubicBezTo>
                  <a:pt x="5918" y="2109927"/>
                  <a:pt x="0" y="1975282"/>
                  <a:pt x="0" y="2148396"/>
                </a:cubicBezTo>
                <a:cubicBezTo>
                  <a:pt x="0" y="2321510"/>
                  <a:pt x="4438" y="2834936"/>
                  <a:pt x="8877" y="3018408"/>
                </a:cubicBezTo>
                <a:cubicBezTo>
                  <a:pt x="13316" y="3201880"/>
                  <a:pt x="14796" y="3184125"/>
                  <a:pt x="26633" y="3249228"/>
                </a:cubicBezTo>
                <a:cubicBezTo>
                  <a:pt x="38470" y="3314331"/>
                  <a:pt x="78420" y="3360199"/>
                  <a:pt x="79899" y="3409026"/>
                </a:cubicBezTo>
                <a:cubicBezTo>
                  <a:pt x="81378" y="3457853"/>
                  <a:pt x="47347" y="3480047"/>
                  <a:pt x="35510" y="3542191"/>
                </a:cubicBezTo>
                <a:cubicBezTo>
                  <a:pt x="23673" y="3604335"/>
                  <a:pt x="11836" y="3629488"/>
                  <a:pt x="8877" y="3781888"/>
                </a:cubicBezTo>
                <a:cubicBezTo>
                  <a:pt x="5918" y="3934288"/>
                  <a:pt x="17755" y="4456591"/>
                  <a:pt x="17755" y="4456591"/>
                </a:cubicBezTo>
                <a:lnTo>
                  <a:pt x="17755" y="4456591"/>
                </a:lnTo>
              </a:path>
            </a:pathLst>
          </a:custGeom>
        </p:spPr>
        <p:style>
          <a:lnRef idx="2">
            <a:schemeClr val="dk1"/>
          </a:lnRef>
          <a:fillRef idx="0">
            <a:schemeClr val="dk1"/>
          </a:fillRef>
          <a:effectRef idx="1">
            <a:schemeClr val="dk1"/>
          </a:effectRef>
          <a:fontRef idx="minor">
            <a:schemeClr val="tx1"/>
          </a:fontRef>
        </p:style>
        <p:txBody>
          <a:bodyPr rtlCol="0" anchor="ctr"/>
          <a:lstStyle/>
          <a:p>
            <a:pPr algn="ctr"/>
            <a:endParaRPr lang="en-US" dirty="0"/>
          </a:p>
        </p:txBody>
      </p:sp>
      <p:cxnSp>
        <p:nvCxnSpPr>
          <p:cNvPr id="95" name="Straight Arrow Connector 94"/>
          <p:cNvCxnSpPr>
            <a:stCxn id="92" idx="3"/>
          </p:cNvCxnSpPr>
          <p:nvPr/>
        </p:nvCxnSpPr>
        <p:spPr>
          <a:xfrm>
            <a:off x="8370266" y="2195284"/>
            <a:ext cx="266609" cy="66142"/>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flipH="1">
            <a:off x="8802499" y="2040661"/>
            <a:ext cx="347097" cy="189211"/>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flipH="1">
            <a:off x="9259297" y="2911758"/>
            <a:ext cx="275007" cy="19589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98" name="TextBox 97"/>
          <p:cNvSpPr txBox="1"/>
          <p:nvPr/>
        </p:nvSpPr>
        <p:spPr>
          <a:xfrm>
            <a:off x="5315000" y="6212802"/>
            <a:ext cx="1845377" cy="461665"/>
          </a:xfrm>
          <a:prstGeom prst="rect">
            <a:avLst/>
          </a:prstGeom>
          <a:noFill/>
        </p:spPr>
        <p:txBody>
          <a:bodyPr wrap="none" rtlCol="0">
            <a:spAutoFit/>
          </a:bodyPr>
          <a:lstStyle/>
          <a:p>
            <a:r>
              <a:rPr lang="en-US" sz="2400" b="1" dirty="0"/>
              <a:t>PINGU String</a:t>
            </a:r>
          </a:p>
        </p:txBody>
      </p:sp>
      <p:sp>
        <p:nvSpPr>
          <p:cNvPr id="99" name="TextBox 98"/>
          <p:cNvSpPr txBox="1"/>
          <p:nvPr/>
        </p:nvSpPr>
        <p:spPr>
          <a:xfrm>
            <a:off x="7921579" y="6203935"/>
            <a:ext cx="1851469" cy="461665"/>
          </a:xfrm>
          <a:prstGeom prst="rect">
            <a:avLst/>
          </a:prstGeom>
          <a:noFill/>
        </p:spPr>
        <p:txBody>
          <a:bodyPr wrap="none" rtlCol="0">
            <a:spAutoFit/>
          </a:bodyPr>
          <a:lstStyle/>
          <a:p>
            <a:r>
              <a:rPr lang="en-US" sz="2400" b="1" dirty="0"/>
              <a:t>PINGU Detail</a:t>
            </a:r>
          </a:p>
        </p:txBody>
      </p:sp>
      <p:sp>
        <p:nvSpPr>
          <p:cNvPr id="100" name="Freeform 99"/>
          <p:cNvSpPr/>
          <p:nvPr/>
        </p:nvSpPr>
        <p:spPr>
          <a:xfrm>
            <a:off x="8552426" y="3675697"/>
            <a:ext cx="597170" cy="150567"/>
          </a:xfrm>
          <a:custGeom>
            <a:avLst/>
            <a:gdLst>
              <a:gd name="connsiteX0" fmla="*/ 127 w 754729"/>
              <a:gd name="connsiteY0" fmla="*/ 97686 h 108000"/>
              <a:gd name="connsiteX1" fmla="*/ 97782 w 754729"/>
              <a:gd name="connsiteY1" fmla="*/ 32 h 108000"/>
              <a:gd name="connsiteX2" fmla="*/ 594931 w 754729"/>
              <a:gd name="connsiteY2" fmla="*/ 106564 h 108000"/>
              <a:gd name="connsiteX3" fmla="*/ 754729 w 754729"/>
              <a:gd name="connsiteY3" fmla="*/ 62175 h 108000"/>
            </a:gdLst>
            <a:ahLst/>
            <a:cxnLst>
              <a:cxn ang="0">
                <a:pos x="connsiteX0" y="connsiteY0"/>
              </a:cxn>
              <a:cxn ang="0">
                <a:pos x="connsiteX1" y="connsiteY1"/>
              </a:cxn>
              <a:cxn ang="0">
                <a:pos x="connsiteX2" y="connsiteY2"/>
              </a:cxn>
              <a:cxn ang="0">
                <a:pos x="connsiteX3" y="connsiteY3"/>
              </a:cxn>
            </a:cxnLst>
            <a:rect l="l" t="t" r="r" b="b"/>
            <a:pathLst>
              <a:path w="754729" h="108000">
                <a:moveTo>
                  <a:pt x="127" y="97686"/>
                </a:moveTo>
                <a:cubicBezTo>
                  <a:pt x="-613" y="48119"/>
                  <a:pt x="-1352" y="-1448"/>
                  <a:pt x="97782" y="32"/>
                </a:cubicBezTo>
                <a:cubicBezTo>
                  <a:pt x="196916" y="1512"/>
                  <a:pt x="485440" y="96207"/>
                  <a:pt x="594931" y="106564"/>
                </a:cubicBezTo>
                <a:cubicBezTo>
                  <a:pt x="704422" y="116921"/>
                  <a:pt x="723657" y="68094"/>
                  <a:pt x="754729" y="62175"/>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1" name="Straight Connector 100"/>
          <p:cNvCxnSpPr/>
          <p:nvPr/>
        </p:nvCxnSpPr>
        <p:spPr>
          <a:xfrm flipV="1">
            <a:off x="9134270" y="3675696"/>
            <a:ext cx="112998" cy="6486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V="1">
            <a:off x="9272861" y="3605310"/>
            <a:ext cx="112998" cy="64868"/>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Freeform 102"/>
          <p:cNvSpPr/>
          <p:nvPr/>
        </p:nvSpPr>
        <p:spPr>
          <a:xfrm>
            <a:off x="8911557" y="1232548"/>
            <a:ext cx="680240" cy="4767309"/>
          </a:xfrm>
          <a:custGeom>
            <a:avLst/>
            <a:gdLst>
              <a:gd name="connsiteX0" fmla="*/ 129267 w 680240"/>
              <a:gd name="connsiteY0" fmla="*/ 0 h 4767309"/>
              <a:gd name="connsiteX1" fmla="*/ 76001 w 680240"/>
              <a:gd name="connsiteY1" fmla="*/ 514905 h 4767309"/>
              <a:gd name="connsiteX2" fmla="*/ 191411 w 680240"/>
              <a:gd name="connsiteY2" fmla="*/ 1580225 h 4767309"/>
              <a:gd name="connsiteX3" fmla="*/ 484374 w 680240"/>
              <a:gd name="connsiteY3" fmla="*/ 2095130 h 4767309"/>
              <a:gd name="connsiteX4" fmla="*/ 537640 w 680240"/>
              <a:gd name="connsiteY4" fmla="*/ 2246051 h 4767309"/>
              <a:gd name="connsiteX5" fmla="*/ 493252 w 680240"/>
              <a:gd name="connsiteY5" fmla="*/ 2343705 h 4767309"/>
              <a:gd name="connsiteX6" fmla="*/ 457741 w 680240"/>
              <a:gd name="connsiteY6" fmla="*/ 2370338 h 4767309"/>
              <a:gd name="connsiteX7" fmla="*/ 582028 w 680240"/>
              <a:gd name="connsiteY7" fmla="*/ 2334827 h 4767309"/>
              <a:gd name="connsiteX8" fmla="*/ 679683 w 680240"/>
              <a:gd name="connsiteY8" fmla="*/ 2476870 h 4767309"/>
              <a:gd name="connsiteX9" fmla="*/ 537640 w 680240"/>
              <a:gd name="connsiteY9" fmla="*/ 2858610 h 4767309"/>
              <a:gd name="connsiteX10" fmla="*/ 368964 w 680240"/>
              <a:gd name="connsiteY10" fmla="*/ 3258105 h 4767309"/>
              <a:gd name="connsiteX11" fmla="*/ 84879 w 680240"/>
              <a:gd name="connsiteY11" fmla="*/ 3799643 h 4767309"/>
              <a:gd name="connsiteX12" fmla="*/ 4980 w 680240"/>
              <a:gd name="connsiteY12" fmla="*/ 4225771 h 4767309"/>
              <a:gd name="connsiteX13" fmla="*/ 13857 w 680240"/>
              <a:gd name="connsiteY13" fmla="*/ 4527612 h 4767309"/>
              <a:gd name="connsiteX14" fmla="*/ 58246 w 680240"/>
              <a:gd name="connsiteY14" fmla="*/ 4767309 h 4767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0240" h="4767309">
                <a:moveTo>
                  <a:pt x="129267" y="0"/>
                </a:moveTo>
                <a:cubicBezTo>
                  <a:pt x="97455" y="125767"/>
                  <a:pt x="65644" y="251534"/>
                  <a:pt x="76001" y="514905"/>
                </a:cubicBezTo>
                <a:cubicBezTo>
                  <a:pt x="86358" y="778276"/>
                  <a:pt x="123349" y="1316854"/>
                  <a:pt x="191411" y="1580225"/>
                </a:cubicBezTo>
                <a:cubicBezTo>
                  <a:pt x="259473" y="1843596"/>
                  <a:pt x="426669" y="1984159"/>
                  <a:pt x="484374" y="2095130"/>
                </a:cubicBezTo>
                <a:cubicBezTo>
                  <a:pt x="542079" y="2206101"/>
                  <a:pt x="536160" y="2204622"/>
                  <a:pt x="537640" y="2246051"/>
                </a:cubicBezTo>
                <a:cubicBezTo>
                  <a:pt x="539120" y="2287480"/>
                  <a:pt x="506569" y="2322991"/>
                  <a:pt x="493252" y="2343705"/>
                </a:cubicBezTo>
                <a:cubicBezTo>
                  <a:pt x="479936" y="2364420"/>
                  <a:pt x="442945" y="2371818"/>
                  <a:pt x="457741" y="2370338"/>
                </a:cubicBezTo>
                <a:cubicBezTo>
                  <a:pt x="472537" y="2368858"/>
                  <a:pt x="545038" y="2317072"/>
                  <a:pt x="582028" y="2334827"/>
                </a:cubicBezTo>
                <a:cubicBezTo>
                  <a:pt x="619018" y="2352582"/>
                  <a:pt x="687081" y="2389573"/>
                  <a:pt x="679683" y="2476870"/>
                </a:cubicBezTo>
                <a:cubicBezTo>
                  <a:pt x="672285" y="2564167"/>
                  <a:pt x="589427" y="2728404"/>
                  <a:pt x="537640" y="2858610"/>
                </a:cubicBezTo>
                <a:cubicBezTo>
                  <a:pt x="485853" y="2988816"/>
                  <a:pt x="444424" y="3101266"/>
                  <a:pt x="368964" y="3258105"/>
                </a:cubicBezTo>
                <a:cubicBezTo>
                  <a:pt x="293504" y="3414944"/>
                  <a:pt x="145543" y="3638365"/>
                  <a:pt x="84879" y="3799643"/>
                </a:cubicBezTo>
                <a:cubicBezTo>
                  <a:pt x="24215" y="3960921"/>
                  <a:pt x="16817" y="4104443"/>
                  <a:pt x="4980" y="4225771"/>
                </a:cubicBezTo>
                <a:cubicBezTo>
                  <a:pt x="-6857" y="4347099"/>
                  <a:pt x="4979" y="4437356"/>
                  <a:pt x="13857" y="4527612"/>
                </a:cubicBezTo>
                <a:cubicBezTo>
                  <a:pt x="22735" y="4617868"/>
                  <a:pt x="52328" y="4731798"/>
                  <a:pt x="58246" y="4767309"/>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TextBox 103"/>
          <p:cNvSpPr txBox="1"/>
          <p:nvPr/>
        </p:nvSpPr>
        <p:spPr>
          <a:xfrm>
            <a:off x="9345903" y="3848695"/>
            <a:ext cx="1054712" cy="830997"/>
          </a:xfrm>
          <a:prstGeom prst="rect">
            <a:avLst/>
          </a:prstGeom>
          <a:noFill/>
          <a:ln>
            <a:noFill/>
          </a:ln>
        </p:spPr>
        <p:txBody>
          <a:bodyPr wrap="none" rtlCol="0">
            <a:spAutoFit/>
          </a:bodyPr>
          <a:lstStyle/>
          <a:p>
            <a:pPr algn="ctr"/>
            <a:r>
              <a:rPr lang="en-US" sz="1600" dirty="0"/>
              <a:t>PDOM</a:t>
            </a:r>
          </a:p>
          <a:p>
            <a:pPr algn="ctr"/>
            <a:r>
              <a:rPr lang="en-US" sz="1600" dirty="0"/>
              <a:t>Connector</a:t>
            </a:r>
          </a:p>
          <a:p>
            <a:pPr algn="ctr"/>
            <a:r>
              <a:rPr lang="en-US" sz="1600" dirty="0"/>
              <a:t>(0-3)</a:t>
            </a:r>
          </a:p>
        </p:txBody>
      </p:sp>
      <p:cxnSp>
        <p:nvCxnSpPr>
          <p:cNvPr id="105" name="Straight Arrow Connector 104"/>
          <p:cNvCxnSpPr/>
          <p:nvPr/>
        </p:nvCxnSpPr>
        <p:spPr>
          <a:xfrm flipH="1" flipV="1">
            <a:off x="9385859" y="3708130"/>
            <a:ext cx="296888" cy="18381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06" name="TextBox 105"/>
          <p:cNvSpPr txBox="1"/>
          <p:nvPr/>
        </p:nvSpPr>
        <p:spPr>
          <a:xfrm>
            <a:off x="7424274" y="3822391"/>
            <a:ext cx="853119" cy="584775"/>
          </a:xfrm>
          <a:prstGeom prst="rect">
            <a:avLst/>
          </a:prstGeom>
          <a:noFill/>
          <a:ln>
            <a:noFill/>
          </a:ln>
        </p:spPr>
        <p:txBody>
          <a:bodyPr wrap="none" rtlCol="0">
            <a:spAutoFit/>
          </a:bodyPr>
          <a:lstStyle/>
          <a:p>
            <a:pPr algn="ctr"/>
            <a:r>
              <a:rPr lang="en-US" sz="1600" dirty="0"/>
              <a:t>PDOM</a:t>
            </a:r>
          </a:p>
          <a:p>
            <a:pPr algn="ctr"/>
            <a:r>
              <a:rPr lang="en-US" sz="1600" dirty="0"/>
              <a:t>Harness</a:t>
            </a:r>
          </a:p>
        </p:txBody>
      </p:sp>
      <p:cxnSp>
        <p:nvCxnSpPr>
          <p:cNvPr id="107" name="Straight Arrow Connector 106"/>
          <p:cNvCxnSpPr>
            <a:stCxn id="106" idx="0"/>
          </p:cNvCxnSpPr>
          <p:nvPr/>
        </p:nvCxnSpPr>
        <p:spPr>
          <a:xfrm flipV="1">
            <a:off x="7850834" y="3368692"/>
            <a:ext cx="701593" cy="45369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a:xfrm>
            <a:off x="7850833" y="4345639"/>
            <a:ext cx="701593" cy="601945"/>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09" name="TextBox 108"/>
          <p:cNvSpPr txBox="1"/>
          <p:nvPr/>
        </p:nvSpPr>
        <p:spPr>
          <a:xfrm>
            <a:off x="7671035" y="2784784"/>
            <a:ext cx="699230" cy="584775"/>
          </a:xfrm>
          <a:prstGeom prst="rect">
            <a:avLst/>
          </a:prstGeom>
          <a:noFill/>
          <a:ln>
            <a:noFill/>
          </a:ln>
        </p:spPr>
        <p:txBody>
          <a:bodyPr wrap="none" rtlCol="0">
            <a:spAutoFit/>
          </a:bodyPr>
          <a:lstStyle/>
          <a:p>
            <a:pPr algn="ctr"/>
            <a:r>
              <a:rPr lang="en-US" sz="1600" dirty="0"/>
              <a:t>Lifting</a:t>
            </a:r>
          </a:p>
          <a:p>
            <a:pPr algn="ctr"/>
            <a:r>
              <a:rPr lang="en-US" sz="1600" dirty="0"/>
              <a:t>Ring</a:t>
            </a:r>
          </a:p>
        </p:txBody>
      </p:sp>
      <p:cxnSp>
        <p:nvCxnSpPr>
          <p:cNvPr id="110" name="Straight Arrow Connector 109"/>
          <p:cNvCxnSpPr>
            <a:stCxn id="109" idx="3"/>
          </p:cNvCxnSpPr>
          <p:nvPr/>
        </p:nvCxnSpPr>
        <p:spPr>
          <a:xfrm flipV="1">
            <a:off x="8370265" y="2984641"/>
            <a:ext cx="159822" cy="9253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11" name="TextBox 110"/>
          <p:cNvSpPr txBox="1"/>
          <p:nvPr/>
        </p:nvSpPr>
        <p:spPr>
          <a:xfrm>
            <a:off x="4857193" y="4341137"/>
            <a:ext cx="1107996" cy="338554"/>
          </a:xfrm>
          <a:prstGeom prst="rect">
            <a:avLst/>
          </a:prstGeom>
          <a:noFill/>
        </p:spPr>
        <p:txBody>
          <a:bodyPr wrap="none" rtlCol="0">
            <a:spAutoFit/>
          </a:bodyPr>
          <a:lstStyle/>
          <a:p>
            <a:r>
              <a:rPr lang="en-US" sz="1600" dirty="0"/>
              <a:t>Lifting Ring</a:t>
            </a:r>
          </a:p>
        </p:txBody>
      </p:sp>
      <p:sp>
        <p:nvSpPr>
          <p:cNvPr id="112" name="TextBox 111"/>
          <p:cNvSpPr txBox="1"/>
          <p:nvPr/>
        </p:nvSpPr>
        <p:spPr>
          <a:xfrm>
            <a:off x="4856489" y="1965988"/>
            <a:ext cx="1107996" cy="338554"/>
          </a:xfrm>
          <a:prstGeom prst="rect">
            <a:avLst/>
          </a:prstGeom>
          <a:noFill/>
        </p:spPr>
        <p:txBody>
          <a:bodyPr wrap="none" rtlCol="0">
            <a:spAutoFit/>
          </a:bodyPr>
          <a:lstStyle/>
          <a:p>
            <a:r>
              <a:rPr lang="en-US" sz="1600" dirty="0"/>
              <a:t>Lifting Ring</a:t>
            </a:r>
          </a:p>
        </p:txBody>
      </p:sp>
      <p:sp>
        <p:nvSpPr>
          <p:cNvPr id="113" name="TextBox 112"/>
          <p:cNvSpPr txBox="1"/>
          <p:nvPr/>
        </p:nvSpPr>
        <p:spPr>
          <a:xfrm>
            <a:off x="4715490" y="5298950"/>
            <a:ext cx="1432572" cy="584775"/>
          </a:xfrm>
          <a:prstGeom prst="rect">
            <a:avLst/>
          </a:prstGeom>
          <a:noFill/>
          <a:ln>
            <a:noFill/>
          </a:ln>
        </p:spPr>
        <p:txBody>
          <a:bodyPr wrap="none" rtlCol="0">
            <a:spAutoFit/>
          </a:bodyPr>
          <a:lstStyle/>
          <a:p>
            <a:pPr algn="ctr"/>
            <a:r>
              <a:rPr lang="en-US" sz="1600" i="1" dirty="0"/>
              <a:t>5m PDOM </a:t>
            </a:r>
          </a:p>
          <a:p>
            <a:pPr algn="ctr"/>
            <a:r>
              <a:rPr lang="en-US" sz="1600" i="1" dirty="0"/>
              <a:t>Spacing Shown</a:t>
            </a:r>
          </a:p>
        </p:txBody>
      </p:sp>
      <p:sp>
        <p:nvSpPr>
          <p:cNvPr id="114" name="TextBox 113"/>
          <p:cNvSpPr txBox="1"/>
          <p:nvPr/>
        </p:nvSpPr>
        <p:spPr>
          <a:xfrm>
            <a:off x="8876865" y="5108131"/>
            <a:ext cx="938077" cy="584775"/>
          </a:xfrm>
          <a:prstGeom prst="rect">
            <a:avLst/>
          </a:prstGeom>
          <a:noFill/>
          <a:ln>
            <a:noFill/>
          </a:ln>
        </p:spPr>
        <p:txBody>
          <a:bodyPr wrap="none" rtlCol="0">
            <a:spAutoFit/>
          </a:bodyPr>
          <a:lstStyle/>
          <a:p>
            <a:pPr algn="ctr"/>
            <a:r>
              <a:rPr lang="en-US" sz="1600" dirty="0"/>
              <a:t>To Quad</a:t>
            </a:r>
          </a:p>
          <a:p>
            <a:pPr algn="ctr"/>
            <a:r>
              <a:rPr lang="en-US" sz="1600" dirty="0"/>
              <a:t>Breakout</a:t>
            </a:r>
          </a:p>
        </p:txBody>
      </p:sp>
      <p:cxnSp>
        <p:nvCxnSpPr>
          <p:cNvPr id="115" name="Straight Arrow Connector 114"/>
          <p:cNvCxnSpPr/>
          <p:nvPr/>
        </p:nvCxnSpPr>
        <p:spPr>
          <a:xfrm>
            <a:off x="9104232" y="5692905"/>
            <a:ext cx="0" cy="25129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16" name="TextBox 115"/>
          <p:cNvSpPr txBox="1"/>
          <p:nvPr/>
        </p:nvSpPr>
        <p:spPr>
          <a:xfrm>
            <a:off x="1690762" y="3719105"/>
            <a:ext cx="1069485" cy="338554"/>
          </a:xfrm>
          <a:prstGeom prst="rect">
            <a:avLst/>
          </a:prstGeom>
          <a:noFill/>
          <a:ln>
            <a:noFill/>
          </a:ln>
        </p:spPr>
        <p:txBody>
          <a:bodyPr wrap="square" rtlCol="0">
            <a:spAutoFit/>
          </a:bodyPr>
          <a:lstStyle/>
          <a:p>
            <a:pPr algn="ctr"/>
            <a:r>
              <a:rPr lang="en-US" sz="1600" dirty="0"/>
              <a:t>“U” DOM</a:t>
            </a:r>
          </a:p>
        </p:txBody>
      </p:sp>
      <p:sp>
        <p:nvSpPr>
          <p:cNvPr id="4" name="Date Placeholder 3"/>
          <p:cNvSpPr>
            <a:spLocks noGrp="1"/>
          </p:cNvSpPr>
          <p:nvPr>
            <p:ph type="dt" sz="half" idx="10"/>
          </p:nvPr>
        </p:nvSpPr>
        <p:spPr/>
        <p:txBody>
          <a:bodyPr/>
          <a:lstStyle/>
          <a:p>
            <a:r>
              <a:rPr lang="en-US" smtClean="0"/>
              <a:t>2016-01-07</a:t>
            </a:r>
            <a:endParaRPr lang="en-US"/>
          </a:p>
        </p:txBody>
      </p:sp>
      <p:sp>
        <p:nvSpPr>
          <p:cNvPr id="5" name="Footer Placeholder 4"/>
          <p:cNvSpPr>
            <a:spLocks noGrp="1"/>
          </p:cNvSpPr>
          <p:nvPr>
            <p:ph type="ftr" sz="quarter" idx="11"/>
          </p:nvPr>
        </p:nvSpPr>
        <p:spPr/>
        <p:txBody>
          <a:bodyPr/>
          <a:lstStyle/>
          <a:p>
            <a:r>
              <a:rPr lang="en-US" smtClean="0"/>
              <a:t>VHEPA 2016 - Honolulu, HI</a:t>
            </a:r>
            <a:endParaRPr lang="en-US"/>
          </a:p>
        </p:txBody>
      </p:sp>
    </p:spTree>
    <p:extLst>
      <p:ext uri="{BB962C8B-B14F-4D97-AF65-F5344CB8AC3E}">
        <p14:creationId xmlns:p14="http://schemas.microsoft.com/office/powerpoint/2010/main" val="61793474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Drill Costs (EHWD-G2, 1 Drill Scenario)</a:t>
            </a:r>
            <a:endParaRPr lang="en-US" dirty="0"/>
          </a:p>
        </p:txBody>
      </p:sp>
      <p:sp>
        <p:nvSpPr>
          <p:cNvPr id="4" name="Content Placeholder 3"/>
          <p:cNvSpPr>
            <a:spLocks noGrp="1"/>
          </p:cNvSpPr>
          <p:nvPr>
            <p:ph idx="1"/>
          </p:nvPr>
        </p:nvSpPr>
        <p:spPr>
          <a:xfrm>
            <a:off x="2152650" y="3858936"/>
            <a:ext cx="9449324" cy="2318027"/>
          </a:xfrm>
        </p:spPr>
        <p:txBody>
          <a:bodyPr>
            <a:normAutofit fontScale="92500"/>
          </a:bodyPr>
          <a:lstStyle/>
          <a:p>
            <a:r>
              <a:rPr lang="en-US" dirty="0" smtClean="0"/>
              <a:t>Costing for the 2 drill scenario has not been worked out … </a:t>
            </a:r>
          </a:p>
          <a:p>
            <a:r>
              <a:rPr lang="en-US" dirty="0" smtClean="0"/>
              <a:t>Cost reduction of 3 seasons will be eaten up by larger drill crew footprint per season.</a:t>
            </a:r>
          </a:p>
          <a:p>
            <a:r>
              <a:rPr lang="en-US" dirty="0" smtClean="0"/>
              <a:t>It’s going to be significantly more expensive building and operating 2 drills vs 1.</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353295526"/>
              </p:ext>
            </p:extLst>
          </p:nvPr>
        </p:nvGraphicFramePr>
        <p:xfrm>
          <a:off x="2209800" y="1480890"/>
          <a:ext cx="7999602" cy="2034096"/>
        </p:xfrm>
        <a:graphic>
          <a:graphicData uri="http://schemas.openxmlformats.org/drawingml/2006/table">
            <a:tbl>
              <a:tblPr bandRow="1">
                <a:tableStyleId>{073A0DAA-6AF3-43AB-8588-CEC1D06C72B9}</a:tableStyleId>
              </a:tblPr>
              <a:tblGrid>
                <a:gridCol w="5421159"/>
                <a:gridCol w="2578443"/>
              </a:tblGrid>
              <a:tr h="678032">
                <a:tc>
                  <a:txBody>
                    <a:bodyPr/>
                    <a:lstStyle/>
                    <a:p>
                      <a:r>
                        <a:rPr lang="en-US" sz="2400" dirty="0" smtClean="0">
                          <a:latin typeface="Arial" panose="020B0604020202020204" pitchFamily="34" charset="0"/>
                          <a:cs typeface="Arial" panose="020B0604020202020204" pitchFamily="34" charset="0"/>
                        </a:rPr>
                        <a:t>Drill development</a:t>
                      </a:r>
                      <a:r>
                        <a:rPr lang="en-US" sz="2400" baseline="0" dirty="0" smtClean="0">
                          <a:latin typeface="Arial" panose="020B0604020202020204" pitchFamily="34" charset="0"/>
                          <a:cs typeface="Arial" panose="020B0604020202020204" pitchFamily="34" charset="0"/>
                        </a:rPr>
                        <a:t> and construction</a:t>
                      </a:r>
                      <a:endParaRPr lang="en-US" sz="2400" dirty="0">
                        <a:latin typeface="Arial" panose="020B0604020202020204" pitchFamily="34" charset="0"/>
                        <a:cs typeface="Arial" panose="020B0604020202020204" pitchFamily="34" charset="0"/>
                      </a:endParaRPr>
                    </a:p>
                  </a:txBody>
                  <a:tcPr anchor="ctr"/>
                </a:tc>
                <a:tc>
                  <a:txBody>
                    <a:bodyPr/>
                    <a:lstStyle/>
                    <a:p>
                      <a:r>
                        <a:rPr lang="en-US" sz="2400" dirty="0" smtClean="0">
                          <a:latin typeface="Arial" panose="020B0604020202020204" pitchFamily="34" charset="0"/>
                          <a:cs typeface="Arial" panose="020B0604020202020204" pitchFamily="34" charset="0"/>
                        </a:rPr>
                        <a:t>$25 M</a:t>
                      </a:r>
                      <a:endParaRPr lang="en-US" sz="2400" dirty="0">
                        <a:latin typeface="Arial" panose="020B0604020202020204" pitchFamily="34" charset="0"/>
                        <a:cs typeface="Arial" panose="020B0604020202020204" pitchFamily="34" charset="0"/>
                      </a:endParaRPr>
                    </a:p>
                  </a:txBody>
                  <a:tcPr anchor="ctr"/>
                </a:tc>
              </a:tr>
              <a:tr h="678032">
                <a:tc>
                  <a:txBody>
                    <a:bodyPr/>
                    <a:lstStyle/>
                    <a:p>
                      <a:r>
                        <a:rPr lang="en-US" sz="2400" dirty="0" smtClean="0">
                          <a:latin typeface="Arial" panose="020B0604020202020204" pitchFamily="34" charset="0"/>
                          <a:cs typeface="Arial" panose="020B0604020202020204" pitchFamily="34" charset="0"/>
                        </a:rPr>
                        <a:t>9</a:t>
                      </a:r>
                      <a:r>
                        <a:rPr lang="en-US" sz="2400" baseline="0" dirty="0" smtClean="0">
                          <a:latin typeface="Arial" panose="020B0604020202020204" pitchFamily="34" charset="0"/>
                          <a:cs typeface="Arial" panose="020B0604020202020204" pitchFamily="34" charset="0"/>
                        </a:rPr>
                        <a:t> field seasons</a:t>
                      </a:r>
                      <a:endParaRPr lang="en-US" sz="2400" dirty="0">
                        <a:latin typeface="Arial" panose="020B0604020202020204" pitchFamily="34" charset="0"/>
                        <a:cs typeface="Arial" panose="020B0604020202020204" pitchFamily="34" charset="0"/>
                      </a:endParaRPr>
                    </a:p>
                  </a:txBody>
                  <a:tcPr anchor="ctr"/>
                </a:tc>
                <a:tc>
                  <a:txBody>
                    <a:bodyPr/>
                    <a:lstStyle/>
                    <a:p>
                      <a:r>
                        <a:rPr lang="en-US" sz="2400" dirty="0" smtClean="0">
                          <a:latin typeface="Arial" panose="020B0604020202020204" pitchFamily="34" charset="0"/>
                          <a:cs typeface="Arial" panose="020B0604020202020204" pitchFamily="34" charset="0"/>
                        </a:rPr>
                        <a:t>9 * $1.2 M</a:t>
                      </a:r>
                      <a:endParaRPr lang="en-US" sz="2400" dirty="0">
                        <a:latin typeface="Arial" panose="020B0604020202020204" pitchFamily="34" charset="0"/>
                        <a:cs typeface="Arial" panose="020B0604020202020204" pitchFamily="34" charset="0"/>
                      </a:endParaRPr>
                    </a:p>
                  </a:txBody>
                  <a:tcPr anchor="ctr"/>
                </a:tc>
              </a:tr>
              <a:tr h="678032">
                <a:tc>
                  <a:txBody>
                    <a:bodyPr/>
                    <a:lstStyle/>
                    <a:p>
                      <a:r>
                        <a:rPr lang="en-US" sz="2400" dirty="0" smtClean="0">
                          <a:latin typeface="Arial" panose="020B0604020202020204" pitchFamily="34" charset="0"/>
                          <a:cs typeface="Arial" panose="020B0604020202020204" pitchFamily="34" charset="0"/>
                        </a:rPr>
                        <a:t>Setup</a:t>
                      </a:r>
                      <a:r>
                        <a:rPr lang="en-US" sz="2400" baseline="0" dirty="0" smtClean="0">
                          <a:latin typeface="Arial" panose="020B0604020202020204" pitchFamily="34" charset="0"/>
                          <a:cs typeface="Arial" panose="020B0604020202020204" pitchFamily="34" charset="0"/>
                        </a:rPr>
                        <a:t> / teardown</a:t>
                      </a:r>
                      <a:endParaRPr lang="en-US" sz="2400" dirty="0">
                        <a:latin typeface="Arial" panose="020B0604020202020204" pitchFamily="34" charset="0"/>
                        <a:cs typeface="Arial" panose="020B0604020202020204" pitchFamily="34" charset="0"/>
                      </a:endParaRPr>
                    </a:p>
                  </a:txBody>
                  <a:tcPr anchor="ctr"/>
                </a:tc>
                <a:tc>
                  <a:txBody>
                    <a:bodyPr/>
                    <a:lstStyle/>
                    <a:p>
                      <a:r>
                        <a:rPr lang="en-US" sz="2400" dirty="0" smtClean="0">
                          <a:latin typeface="Arial" panose="020B0604020202020204" pitchFamily="34" charset="0"/>
                          <a:cs typeface="Arial" panose="020B0604020202020204" pitchFamily="34" charset="0"/>
                        </a:rPr>
                        <a:t>$1.8</a:t>
                      </a:r>
                      <a:r>
                        <a:rPr lang="en-US" sz="2400" baseline="0" dirty="0" smtClean="0">
                          <a:latin typeface="Arial" panose="020B0604020202020204" pitchFamily="34" charset="0"/>
                          <a:cs typeface="Arial" panose="020B0604020202020204" pitchFamily="34" charset="0"/>
                        </a:rPr>
                        <a:t> M</a:t>
                      </a:r>
                      <a:endParaRPr lang="en-US" sz="2400" dirty="0">
                        <a:latin typeface="Arial" panose="020B0604020202020204" pitchFamily="34" charset="0"/>
                        <a:cs typeface="Arial" panose="020B0604020202020204" pitchFamily="34" charset="0"/>
                      </a:endParaRPr>
                    </a:p>
                  </a:txBody>
                  <a:tcPr anchor="ctr"/>
                </a:tc>
              </a:tr>
            </a:tbl>
          </a:graphicData>
        </a:graphic>
      </p:graphicFrame>
      <p:sp>
        <p:nvSpPr>
          <p:cNvPr id="5" name="Date Placeholder 4"/>
          <p:cNvSpPr>
            <a:spLocks noGrp="1"/>
          </p:cNvSpPr>
          <p:nvPr>
            <p:ph type="dt" sz="half" idx="10"/>
          </p:nvPr>
        </p:nvSpPr>
        <p:spPr/>
        <p:txBody>
          <a:bodyPr/>
          <a:lstStyle/>
          <a:p>
            <a:r>
              <a:rPr lang="en-US" smtClean="0"/>
              <a:t>2016-01-07</a:t>
            </a:r>
            <a:endParaRPr lang="en-US"/>
          </a:p>
        </p:txBody>
      </p:sp>
      <p:sp>
        <p:nvSpPr>
          <p:cNvPr id="6" name="Footer Placeholder 5"/>
          <p:cNvSpPr>
            <a:spLocks noGrp="1"/>
          </p:cNvSpPr>
          <p:nvPr>
            <p:ph type="ftr" sz="quarter" idx="11"/>
          </p:nvPr>
        </p:nvSpPr>
        <p:spPr/>
        <p:txBody>
          <a:bodyPr/>
          <a:lstStyle/>
          <a:p>
            <a:r>
              <a:rPr lang="en-US" smtClean="0"/>
              <a:t>VHEPA 2016 - Honolulu, HI</a:t>
            </a:r>
            <a:endParaRPr lang="en-US"/>
          </a:p>
        </p:txBody>
      </p:sp>
      <p:sp>
        <p:nvSpPr>
          <p:cNvPr id="7" name="Slide Number Placeholder 6"/>
          <p:cNvSpPr>
            <a:spLocks noGrp="1"/>
          </p:cNvSpPr>
          <p:nvPr>
            <p:ph type="sldNum" sz="quarter" idx="12"/>
          </p:nvPr>
        </p:nvSpPr>
        <p:spPr/>
        <p:txBody>
          <a:bodyPr/>
          <a:lstStyle/>
          <a:p>
            <a:fld id="{A4472F21-686B-4F38-97CF-18946222691A}" type="slidenum">
              <a:rPr lang="en-US" smtClean="0"/>
              <a:pPr/>
              <a:t>42</a:t>
            </a:fld>
            <a:endParaRPr lang="en-US"/>
          </a:p>
        </p:txBody>
      </p:sp>
    </p:spTree>
    <p:extLst>
      <p:ext uri="{BB962C8B-B14F-4D97-AF65-F5344CB8AC3E}">
        <p14:creationId xmlns:p14="http://schemas.microsoft.com/office/powerpoint/2010/main" val="352717932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MREFC Process</a:t>
            </a:r>
            <a:endParaRPr lang="en-US" dirty="0"/>
          </a:p>
        </p:txBody>
      </p:sp>
      <p:pic>
        <p:nvPicPr>
          <p:cNvPr id="5" name="Picture 4"/>
          <p:cNvPicPr>
            <a:picLocks noChangeAspect="1"/>
          </p:cNvPicPr>
          <p:nvPr/>
        </p:nvPicPr>
        <p:blipFill>
          <a:blip r:embed="rId2"/>
          <a:stretch>
            <a:fillRect/>
          </a:stretch>
        </p:blipFill>
        <p:spPr>
          <a:xfrm>
            <a:off x="3474718" y="1157680"/>
            <a:ext cx="8227923" cy="5275401"/>
          </a:xfrm>
          <a:prstGeom prst="rect">
            <a:avLst/>
          </a:prstGeom>
        </p:spPr>
      </p:pic>
      <p:sp>
        <p:nvSpPr>
          <p:cNvPr id="6" name="Date Placeholder 5"/>
          <p:cNvSpPr>
            <a:spLocks noGrp="1"/>
          </p:cNvSpPr>
          <p:nvPr>
            <p:ph type="dt" sz="half" idx="10"/>
          </p:nvPr>
        </p:nvSpPr>
        <p:spPr/>
        <p:txBody>
          <a:bodyPr/>
          <a:lstStyle/>
          <a:p>
            <a:r>
              <a:rPr lang="en-US" smtClean="0"/>
              <a:t>2016-01-07</a:t>
            </a:r>
            <a:endParaRPr lang="en-US"/>
          </a:p>
        </p:txBody>
      </p:sp>
      <p:sp>
        <p:nvSpPr>
          <p:cNvPr id="7" name="Footer Placeholder 6"/>
          <p:cNvSpPr>
            <a:spLocks noGrp="1"/>
          </p:cNvSpPr>
          <p:nvPr>
            <p:ph type="ftr" sz="quarter" idx="11"/>
          </p:nvPr>
        </p:nvSpPr>
        <p:spPr/>
        <p:txBody>
          <a:bodyPr/>
          <a:lstStyle/>
          <a:p>
            <a:r>
              <a:rPr lang="en-US" smtClean="0"/>
              <a:t>VHEPA 2016 - Honolulu, HI</a:t>
            </a:r>
            <a:endParaRPr lang="en-US"/>
          </a:p>
        </p:txBody>
      </p:sp>
      <p:sp>
        <p:nvSpPr>
          <p:cNvPr id="8" name="Slide Number Placeholder 7"/>
          <p:cNvSpPr>
            <a:spLocks noGrp="1"/>
          </p:cNvSpPr>
          <p:nvPr>
            <p:ph type="sldNum" sz="quarter" idx="12"/>
          </p:nvPr>
        </p:nvSpPr>
        <p:spPr/>
        <p:txBody>
          <a:bodyPr/>
          <a:lstStyle/>
          <a:p>
            <a:fld id="{A06C4592-94FC-4A24-9C11-938348FC8AD6}" type="slidenum">
              <a:rPr lang="en-US" smtClean="0"/>
              <a:t>43</a:t>
            </a:fld>
            <a:endParaRPr lang="en-US"/>
          </a:p>
        </p:txBody>
      </p:sp>
    </p:spTree>
    <p:extLst>
      <p:ext uri="{BB962C8B-B14F-4D97-AF65-F5344CB8AC3E}">
        <p14:creationId xmlns:p14="http://schemas.microsoft.com/office/powerpoint/2010/main" val="36759841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IceCube Gen2 – The Observatory</a:t>
            </a:r>
            <a:endParaRPr lang="en-US" dirty="0"/>
          </a:p>
        </p:txBody>
      </p:sp>
      <p:sp>
        <p:nvSpPr>
          <p:cNvPr id="3" name="Text Placeholder 2"/>
          <p:cNvSpPr>
            <a:spLocks noGrp="1"/>
          </p:cNvSpPr>
          <p:nvPr>
            <p:ph type="body" idx="1"/>
          </p:nvPr>
        </p:nvSpPr>
        <p:spPr/>
        <p:txBody>
          <a:bodyPr/>
          <a:lstStyle/>
          <a:p>
            <a:r>
              <a:rPr lang="en-US" dirty="0" smtClean="0">
                <a:sym typeface="Wingdings" panose="05000000000000000000" pitchFamily="2" charset="2"/>
              </a:rPr>
              <a:t>PINGU</a:t>
            </a:r>
          </a:p>
          <a:p>
            <a:r>
              <a:rPr lang="en-US" dirty="0" smtClean="0">
                <a:sym typeface="Wingdings" panose="05000000000000000000" pitchFamily="2" charset="2"/>
              </a:rPr>
              <a:t>High Energy Array</a:t>
            </a:r>
          </a:p>
          <a:p>
            <a:r>
              <a:rPr lang="en-US" dirty="0" smtClean="0">
                <a:sym typeface="Wingdings" panose="05000000000000000000" pitchFamily="2" charset="2"/>
              </a:rPr>
              <a:t>Cosmic Ray Array</a:t>
            </a:r>
          </a:p>
          <a:p>
            <a:r>
              <a:rPr lang="en-US" dirty="0" smtClean="0">
                <a:sym typeface="Wingdings" panose="05000000000000000000" pitchFamily="2" charset="2"/>
              </a:rPr>
              <a:t>Radio Array</a:t>
            </a:r>
            <a:endParaRPr lang="en-US" dirty="0"/>
          </a:p>
        </p:txBody>
      </p:sp>
    </p:spTree>
    <p:extLst>
      <p:ext uri="{BB962C8B-B14F-4D97-AF65-F5344CB8AC3E}">
        <p14:creationId xmlns:p14="http://schemas.microsoft.com/office/powerpoint/2010/main" val="6689037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3856" y="0"/>
            <a:ext cx="8368144" cy="900545"/>
          </a:xfrm>
        </p:spPr>
        <p:txBody>
          <a:bodyPr/>
          <a:lstStyle/>
          <a:p>
            <a:r>
              <a:rPr lang="en-US" dirty="0" smtClean="0"/>
              <a:t>Conceptual Design</a:t>
            </a:r>
            <a:endParaRPr lang="en-US"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9368"/>
          <a:stretch/>
        </p:blipFill>
        <p:spPr>
          <a:xfrm>
            <a:off x="5418161" y="1106606"/>
            <a:ext cx="6582593" cy="5669218"/>
          </a:xfrm>
          <a:prstGeom prst="rect">
            <a:avLst/>
          </a:prstGeom>
        </p:spPr>
      </p:pic>
      <p:sp>
        <p:nvSpPr>
          <p:cNvPr id="4" name="TextBox 3"/>
          <p:cNvSpPr txBox="1"/>
          <p:nvPr/>
        </p:nvSpPr>
        <p:spPr>
          <a:xfrm>
            <a:off x="566383" y="2006221"/>
            <a:ext cx="4681182" cy="4524315"/>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A conceptual drawing of the IceCube Gen2 Facility is shown at right.  Specific points of design are likely to evolve quite a bit.  However salient points are the multiple sub-detectors:</a:t>
            </a:r>
          </a:p>
          <a:p>
            <a:pPr marL="742950" lvl="1"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PINGU – low energy, mass hierarchy</a:t>
            </a:r>
          </a:p>
          <a:p>
            <a:pPr marL="742950" lvl="1"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High Energy Array (HEA) – PeV scale neutrino detector using optical sensors evolved from IceCube</a:t>
            </a:r>
          </a:p>
          <a:p>
            <a:pPr marL="742950" lvl="1"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Cosmic Ray Array (CRA) – veto array for HEA as well as exploration of cosmic ray physics </a:t>
            </a:r>
          </a:p>
          <a:p>
            <a:pPr marL="742950" lvl="1"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Radio Array (RA) – ARA-like or perhaps much denser array of RF power envelope detectors.  Could even shadow CRA.</a:t>
            </a:r>
            <a:endParaRPr lang="en-US" dirty="0">
              <a:latin typeface="Arial" panose="020B0604020202020204" pitchFamily="34" charset="0"/>
              <a:cs typeface="Arial" panose="020B0604020202020204" pitchFamily="34" charset="0"/>
            </a:endParaRPr>
          </a:p>
        </p:txBody>
      </p:sp>
      <p:sp>
        <p:nvSpPr>
          <p:cNvPr id="5" name="Date Placeholder 4"/>
          <p:cNvSpPr>
            <a:spLocks noGrp="1"/>
          </p:cNvSpPr>
          <p:nvPr>
            <p:ph type="dt" sz="half" idx="10"/>
          </p:nvPr>
        </p:nvSpPr>
        <p:spPr/>
        <p:txBody>
          <a:bodyPr/>
          <a:lstStyle/>
          <a:p>
            <a:r>
              <a:rPr lang="en-US" smtClean="0"/>
              <a:t>2016-01-07</a:t>
            </a:r>
            <a:endParaRPr lang="en-US"/>
          </a:p>
        </p:txBody>
      </p:sp>
      <p:sp>
        <p:nvSpPr>
          <p:cNvPr id="6" name="Footer Placeholder 5"/>
          <p:cNvSpPr>
            <a:spLocks noGrp="1"/>
          </p:cNvSpPr>
          <p:nvPr>
            <p:ph type="ftr" sz="quarter" idx="11"/>
          </p:nvPr>
        </p:nvSpPr>
        <p:spPr/>
        <p:txBody>
          <a:bodyPr/>
          <a:lstStyle/>
          <a:p>
            <a:r>
              <a:rPr lang="en-US" smtClean="0"/>
              <a:t>VHEPA 2016 - Honolulu, HI</a:t>
            </a:r>
            <a:endParaRPr lang="en-US"/>
          </a:p>
        </p:txBody>
      </p:sp>
      <p:sp>
        <p:nvSpPr>
          <p:cNvPr id="7" name="Slide Number Placeholder 6"/>
          <p:cNvSpPr>
            <a:spLocks noGrp="1"/>
          </p:cNvSpPr>
          <p:nvPr>
            <p:ph type="sldNum" sz="quarter" idx="12"/>
          </p:nvPr>
        </p:nvSpPr>
        <p:spPr/>
        <p:txBody>
          <a:bodyPr/>
          <a:lstStyle/>
          <a:p>
            <a:fld id="{A06C4592-94FC-4A24-9C11-938348FC8AD6}" type="slidenum">
              <a:rPr lang="en-US" smtClean="0"/>
              <a:t>6</a:t>
            </a:fld>
            <a:endParaRPr lang="en-US"/>
          </a:p>
        </p:txBody>
      </p:sp>
    </p:spTree>
    <p:extLst>
      <p:ext uri="{BB962C8B-B14F-4D97-AF65-F5344CB8AC3E}">
        <p14:creationId xmlns:p14="http://schemas.microsoft.com/office/powerpoint/2010/main" val="42918928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9956" y="1997544"/>
            <a:ext cx="5356287" cy="3760526"/>
          </a:xfrm>
        </p:spPr>
        <p:txBody>
          <a:bodyPr>
            <a:normAutofit/>
          </a:bodyPr>
          <a:lstStyle/>
          <a:p>
            <a:pPr>
              <a:lnSpc>
                <a:spcPct val="110000"/>
              </a:lnSpc>
            </a:pPr>
            <a:r>
              <a:rPr lang="en-US" sz="1800" dirty="0" smtClean="0"/>
              <a:t>PINGU is DeepCore infill array</a:t>
            </a:r>
          </a:p>
          <a:p>
            <a:pPr>
              <a:lnSpc>
                <a:spcPct val="110000"/>
              </a:lnSpc>
            </a:pPr>
            <a:r>
              <a:rPr lang="en-US" sz="1800" dirty="0" smtClean="0"/>
              <a:t>Current geometry 20 m string spacing, 3-5 m DOM spacing</a:t>
            </a:r>
          </a:p>
          <a:p>
            <a:pPr>
              <a:lnSpc>
                <a:spcPct val="110000"/>
              </a:lnSpc>
            </a:pPr>
            <a:r>
              <a:rPr lang="en-US" sz="1800" dirty="0" smtClean="0"/>
              <a:t>40 Strings, 96 DOMs per string</a:t>
            </a:r>
          </a:p>
          <a:p>
            <a:pPr>
              <a:lnSpc>
                <a:spcPct val="110000"/>
              </a:lnSpc>
            </a:pPr>
            <a:r>
              <a:rPr lang="en-US" sz="1800" dirty="0" smtClean="0"/>
              <a:t>Major science goal </a:t>
            </a:r>
            <a:r>
              <a:rPr lang="en-US" sz="1800" dirty="0" smtClean="0"/>
              <a:t>NMH</a:t>
            </a:r>
            <a:endParaRPr lang="en-US" sz="1800" dirty="0" smtClean="0"/>
          </a:p>
          <a:p>
            <a:pPr>
              <a:lnSpc>
                <a:spcPct val="110000"/>
              </a:lnSpc>
            </a:pPr>
            <a:r>
              <a:rPr lang="en-US" sz="1800" dirty="0" smtClean="0"/>
              <a:t>Goal is to reconstruct neutrino angle / energy below 10 GeV.</a:t>
            </a:r>
          </a:p>
          <a:p>
            <a:pPr>
              <a:lnSpc>
                <a:spcPct val="110000"/>
              </a:lnSpc>
            </a:pPr>
            <a:r>
              <a:rPr lang="en-US" sz="1800" dirty="0" smtClean="0"/>
              <a:t>PINGU is a time-critical deployment: to be competitive with other experiments it must start data taking in 6-8 years.</a:t>
            </a:r>
          </a:p>
          <a:p>
            <a:pPr>
              <a:lnSpc>
                <a:spcPct val="110000"/>
              </a:lnSpc>
            </a:pPr>
            <a:endParaRPr lang="en-US" sz="1800" dirty="0"/>
          </a:p>
        </p:txBody>
      </p:sp>
      <p:sp>
        <p:nvSpPr>
          <p:cNvPr id="4" name="Title 3"/>
          <p:cNvSpPr>
            <a:spLocks noGrp="1"/>
          </p:cNvSpPr>
          <p:nvPr>
            <p:ph type="title"/>
          </p:nvPr>
        </p:nvSpPr>
        <p:spPr/>
        <p:txBody>
          <a:bodyPr/>
          <a:lstStyle/>
          <a:p>
            <a:r>
              <a:rPr lang="en-US" dirty="0" smtClean="0"/>
              <a:t>Low Energy Neutrinos and PINGU</a:t>
            </a:r>
            <a:endParaRPr lang="en-US" dirty="0"/>
          </a:p>
        </p:txBody>
      </p:sp>
      <p:sp>
        <p:nvSpPr>
          <p:cNvPr id="8" name="Date Placeholder 7"/>
          <p:cNvSpPr>
            <a:spLocks noGrp="1"/>
          </p:cNvSpPr>
          <p:nvPr>
            <p:ph type="dt" sz="half" idx="10"/>
          </p:nvPr>
        </p:nvSpPr>
        <p:spPr/>
        <p:txBody>
          <a:bodyPr/>
          <a:lstStyle/>
          <a:p>
            <a:r>
              <a:rPr lang="en-US" smtClean="0"/>
              <a:t>2016-01-07</a:t>
            </a:r>
            <a:endParaRPr lang="en-US"/>
          </a:p>
        </p:txBody>
      </p:sp>
      <p:sp>
        <p:nvSpPr>
          <p:cNvPr id="9" name="Footer Placeholder 8"/>
          <p:cNvSpPr>
            <a:spLocks noGrp="1"/>
          </p:cNvSpPr>
          <p:nvPr>
            <p:ph type="ftr" sz="quarter" idx="11"/>
          </p:nvPr>
        </p:nvSpPr>
        <p:spPr/>
        <p:txBody>
          <a:bodyPr/>
          <a:lstStyle/>
          <a:p>
            <a:r>
              <a:rPr lang="en-US" smtClean="0"/>
              <a:t>VHEPA 2016 - Honolulu, HI</a:t>
            </a:r>
            <a:endParaRPr lang="en-US"/>
          </a:p>
        </p:txBody>
      </p:sp>
      <p:sp>
        <p:nvSpPr>
          <p:cNvPr id="10" name="Slide Number Placeholder 9"/>
          <p:cNvSpPr>
            <a:spLocks noGrp="1"/>
          </p:cNvSpPr>
          <p:nvPr>
            <p:ph type="sldNum" sz="quarter" idx="12"/>
          </p:nvPr>
        </p:nvSpPr>
        <p:spPr/>
        <p:txBody>
          <a:bodyPr/>
          <a:lstStyle/>
          <a:p>
            <a:fld id="{A06C4592-94FC-4A24-9C11-938348FC8AD6}" type="slidenum">
              <a:rPr lang="en-US" smtClean="0"/>
              <a:t>7</a:t>
            </a:fld>
            <a:endParaRPr lang="en-US"/>
          </a:p>
        </p:txBody>
      </p:sp>
      <p:pic>
        <p:nvPicPr>
          <p:cNvPr id="2" name="Picture 1"/>
          <p:cNvPicPr>
            <a:picLocks noChangeAspect="1"/>
          </p:cNvPicPr>
          <p:nvPr/>
        </p:nvPicPr>
        <p:blipFill>
          <a:blip r:embed="rId3"/>
          <a:stretch>
            <a:fillRect/>
          </a:stretch>
        </p:blipFill>
        <p:spPr>
          <a:xfrm>
            <a:off x="6826501" y="1138864"/>
            <a:ext cx="4391192" cy="3547564"/>
          </a:xfrm>
          <a:prstGeom prst="rect">
            <a:avLst/>
          </a:prstGeom>
        </p:spPr>
      </p:pic>
      <p:graphicFrame>
        <p:nvGraphicFramePr>
          <p:cNvPr id="6" name="Object 5"/>
          <p:cNvGraphicFramePr>
            <a:graphicFrameLocks noChangeAspect="1"/>
          </p:cNvGraphicFramePr>
          <p:nvPr>
            <p:extLst>
              <p:ext uri="{D42A27DB-BD31-4B8C-83A1-F6EECF244321}">
                <p14:modId xmlns:p14="http://schemas.microsoft.com/office/powerpoint/2010/main" val="3912110203"/>
              </p:ext>
            </p:extLst>
          </p:nvPr>
        </p:nvGraphicFramePr>
        <p:xfrm>
          <a:off x="6487528" y="4869191"/>
          <a:ext cx="5069138" cy="1262696"/>
        </p:xfrm>
        <a:graphic>
          <a:graphicData uri="http://schemas.openxmlformats.org/presentationml/2006/ole">
            <mc:AlternateContent xmlns:mc="http://schemas.openxmlformats.org/markup-compatibility/2006">
              <mc:Choice xmlns:v="urn:schemas-microsoft-com:vml" Requires="v">
                <p:oleObj spid="_x0000_s1041" r:id="rId4" imgW="17536320" imgH="4368240" progId="">
                  <p:embed/>
                </p:oleObj>
              </mc:Choice>
              <mc:Fallback>
                <p:oleObj r:id="rId4" imgW="17536320" imgH="4368240" progId="">
                  <p:embed/>
                  <p:pic>
                    <p:nvPicPr>
                      <p:cNvPr id="0" name=""/>
                      <p:cNvPicPr/>
                      <p:nvPr/>
                    </p:nvPicPr>
                    <p:blipFill>
                      <a:blip r:embed="rId5"/>
                      <a:stretch>
                        <a:fillRect/>
                      </a:stretch>
                    </p:blipFill>
                    <p:spPr>
                      <a:xfrm>
                        <a:off x="6487528" y="4869191"/>
                        <a:ext cx="5069138" cy="1262696"/>
                      </a:xfrm>
                      <a:prstGeom prst="rect">
                        <a:avLst/>
                      </a:prstGeom>
                    </p:spPr>
                  </p:pic>
                </p:oleObj>
              </mc:Fallback>
            </mc:AlternateContent>
          </a:graphicData>
        </a:graphic>
      </p:graphicFrame>
    </p:spTree>
    <p:extLst>
      <p:ext uri="{BB962C8B-B14F-4D97-AF65-F5344CB8AC3E}">
        <p14:creationId xmlns:p14="http://schemas.microsoft.com/office/powerpoint/2010/main" val="17089032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2016-01-07</a:t>
            </a:r>
            <a:endParaRPr lang="en-US"/>
          </a:p>
        </p:txBody>
      </p:sp>
      <p:sp>
        <p:nvSpPr>
          <p:cNvPr id="4" name="Footer Placeholder 3"/>
          <p:cNvSpPr>
            <a:spLocks noGrp="1"/>
          </p:cNvSpPr>
          <p:nvPr>
            <p:ph type="ftr" sz="quarter" idx="11"/>
          </p:nvPr>
        </p:nvSpPr>
        <p:spPr/>
        <p:txBody>
          <a:bodyPr/>
          <a:lstStyle/>
          <a:p>
            <a:r>
              <a:rPr lang="en-US" smtClean="0"/>
              <a:t>VHEPA 2016 - Honolulu, HI</a:t>
            </a:r>
            <a:endParaRPr lang="en-US"/>
          </a:p>
        </p:txBody>
      </p:sp>
      <p:sp>
        <p:nvSpPr>
          <p:cNvPr id="5" name="Slide Number Placeholder 4"/>
          <p:cNvSpPr>
            <a:spLocks noGrp="1"/>
          </p:cNvSpPr>
          <p:nvPr>
            <p:ph type="sldNum" sz="quarter" idx="12"/>
          </p:nvPr>
        </p:nvSpPr>
        <p:spPr/>
        <p:txBody>
          <a:bodyPr/>
          <a:lstStyle/>
          <a:p>
            <a:fld id="{A06C4592-94FC-4A24-9C11-938348FC8AD6}" type="slidenum">
              <a:rPr lang="en-US" smtClean="0"/>
              <a:pPr/>
              <a:t>8</a:t>
            </a:fld>
            <a:endParaRPr lang="en-US"/>
          </a:p>
        </p:txBody>
      </p:sp>
      <p:sp>
        <p:nvSpPr>
          <p:cNvPr id="6" name="Title 5"/>
          <p:cNvSpPr>
            <a:spLocks noGrp="1"/>
          </p:cNvSpPr>
          <p:nvPr>
            <p:ph type="title"/>
          </p:nvPr>
        </p:nvSpPr>
        <p:spPr/>
        <p:txBody>
          <a:bodyPr/>
          <a:lstStyle/>
          <a:p>
            <a:r>
              <a:rPr lang="en-US" dirty="0" smtClean="0"/>
              <a:t>PINGU – Neutrino Physics Proper</a:t>
            </a:r>
            <a:endParaRPr lang="en-US" dirty="0"/>
          </a:p>
        </p:txBody>
      </p:sp>
      <p:pic>
        <p:nvPicPr>
          <p:cNvPr id="7" name="Picture 6"/>
          <p:cNvPicPr>
            <a:picLocks noChangeAspect="1"/>
          </p:cNvPicPr>
          <p:nvPr/>
        </p:nvPicPr>
        <p:blipFill>
          <a:blip r:embed="rId2"/>
          <a:stretch>
            <a:fillRect/>
          </a:stretch>
        </p:blipFill>
        <p:spPr>
          <a:xfrm>
            <a:off x="6096000" y="1237472"/>
            <a:ext cx="5579478" cy="2236729"/>
          </a:xfrm>
          <a:prstGeom prst="rect">
            <a:avLst/>
          </a:prstGeom>
        </p:spPr>
      </p:pic>
      <p:pic>
        <p:nvPicPr>
          <p:cNvPr id="8" name="Picture 7"/>
          <p:cNvPicPr>
            <a:picLocks noChangeAspect="1"/>
          </p:cNvPicPr>
          <p:nvPr/>
        </p:nvPicPr>
        <p:blipFill>
          <a:blip r:embed="rId3"/>
          <a:stretch>
            <a:fillRect/>
          </a:stretch>
        </p:blipFill>
        <p:spPr>
          <a:xfrm>
            <a:off x="1614905" y="3074736"/>
            <a:ext cx="3679810" cy="3040299"/>
          </a:xfrm>
          <a:prstGeom prst="rect">
            <a:avLst/>
          </a:prstGeom>
        </p:spPr>
      </p:pic>
      <p:sp>
        <p:nvSpPr>
          <p:cNvPr id="9" name="TextBox 8"/>
          <p:cNvSpPr txBox="1"/>
          <p:nvPr/>
        </p:nvSpPr>
        <p:spPr>
          <a:xfrm>
            <a:off x="1614905" y="1353641"/>
            <a:ext cx="4343081" cy="1600438"/>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Uses atmospheric neutrino beam</a:t>
            </a:r>
          </a:p>
          <a:p>
            <a:pPr marL="285750" indent="-285750">
              <a:buFont typeface="Arial" panose="020B0604020202020204" pitchFamily="34" charset="0"/>
              <a:buChar char="•"/>
            </a:pPr>
            <a:r>
              <a:rPr lang="en-US" sz="1400" dirty="0" smtClean="0"/>
              <a:t>Discrimination of IH vs NH at X sigma level after N years (depending on neutrino mixing parameters)</a:t>
            </a:r>
          </a:p>
          <a:p>
            <a:pPr marL="285750" indent="-285750">
              <a:buFont typeface="Arial" panose="020B0604020202020204" pitchFamily="34" charset="0"/>
              <a:buChar char="•"/>
            </a:pPr>
            <a:r>
              <a:rPr lang="en-US" sz="1400" dirty="0" smtClean="0"/>
              <a:t>Very competitive measurement of sin</a:t>
            </a:r>
            <a:r>
              <a:rPr lang="en-US" sz="1400" baseline="30000" dirty="0" smtClean="0"/>
              <a:t>2</a:t>
            </a:r>
            <a:r>
              <a:rPr lang="el-GR" sz="1400" dirty="0" smtClean="0"/>
              <a:t>θ</a:t>
            </a:r>
            <a:r>
              <a:rPr lang="en-US" sz="1400" baseline="-25000" dirty="0" smtClean="0"/>
              <a:t>23</a:t>
            </a:r>
          </a:p>
          <a:p>
            <a:pPr marL="285750" indent="-285750">
              <a:buFont typeface="Arial" panose="020B0604020202020204" pitchFamily="34" charset="0"/>
              <a:buChar char="•"/>
            </a:pPr>
            <a:r>
              <a:rPr lang="en-US" sz="1400" dirty="0" smtClean="0"/>
              <a:t>Additional physics topics</a:t>
            </a:r>
          </a:p>
          <a:p>
            <a:pPr marL="742950" lvl="1" indent="-285750">
              <a:buFont typeface="Arial" panose="020B0604020202020204" pitchFamily="34" charset="0"/>
              <a:buChar char="•"/>
            </a:pPr>
            <a:r>
              <a:rPr lang="en-US" sz="1400" dirty="0" smtClean="0"/>
              <a:t>Supernova neutrinos</a:t>
            </a:r>
          </a:p>
          <a:p>
            <a:pPr marL="742950" lvl="1" indent="-285750">
              <a:buFont typeface="Arial" panose="020B0604020202020204" pitchFamily="34" charset="0"/>
              <a:buChar char="•"/>
            </a:pPr>
            <a:r>
              <a:rPr lang="en-US" sz="1400" dirty="0" smtClean="0"/>
              <a:t>Earth tomography</a:t>
            </a:r>
            <a:endParaRPr lang="en-US" sz="1400" dirty="0"/>
          </a:p>
        </p:txBody>
      </p:sp>
      <p:sp>
        <p:nvSpPr>
          <p:cNvPr id="10" name="TextBox 9"/>
          <p:cNvSpPr txBox="1"/>
          <p:nvPr/>
        </p:nvSpPr>
        <p:spPr>
          <a:xfrm>
            <a:off x="7176423" y="914401"/>
            <a:ext cx="386644" cy="369332"/>
          </a:xfrm>
          <a:prstGeom prst="rect">
            <a:avLst/>
          </a:prstGeom>
          <a:noFill/>
        </p:spPr>
        <p:txBody>
          <a:bodyPr wrap="none" rtlCol="0">
            <a:spAutoFit/>
          </a:bodyPr>
          <a:lstStyle/>
          <a:p>
            <a:r>
              <a:rPr lang="en-US" dirty="0" smtClean="0"/>
              <a:t>IH</a:t>
            </a:r>
            <a:endParaRPr lang="en-US" dirty="0"/>
          </a:p>
        </p:txBody>
      </p:sp>
      <p:sp>
        <p:nvSpPr>
          <p:cNvPr id="11" name="TextBox 10"/>
          <p:cNvSpPr txBox="1"/>
          <p:nvPr/>
        </p:nvSpPr>
        <p:spPr>
          <a:xfrm>
            <a:off x="9982200" y="914401"/>
            <a:ext cx="478016" cy="369332"/>
          </a:xfrm>
          <a:prstGeom prst="rect">
            <a:avLst/>
          </a:prstGeom>
          <a:noFill/>
        </p:spPr>
        <p:txBody>
          <a:bodyPr wrap="none" rtlCol="0">
            <a:spAutoFit/>
          </a:bodyPr>
          <a:lstStyle/>
          <a:p>
            <a:r>
              <a:rPr lang="en-US" dirty="0" smtClean="0"/>
              <a:t>NH</a:t>
            </a:r>
            <a:endParaRPr lang="en-US" dirty="0"/>
          </a:p>
        </p:txBody>
      </p:sp>
      <p:pic>
        <p:nvPicPr>
          <p:cNvPr id="12" name="Picture 11"/>
          <p:cNvPicPr>
            <a:picLocks noChangeAspect="1"/>
          </p:cNvPicPr>
          <p:nvPr/>
        </p:nvPicPr>
        <p:blipFill>
          <a:blip r:embed="rId4"/>
          <a:stretch>
            <a:fillRect/>
          </a:stretch>
        </p:blipFill>
        <p:spPr>
          <a:xfrm>
            <a:off x="6657475" y="3474201"/>
            <a:ext cx="4457698" cy="2714493"/>
          </a:xfrm>
          <a:prstGeom prst="rect">
            <a:avLst/>
          </a:prstGeom>
        </p:spPr>
      </p:pic>
    </p:spTree>
    <p:extLst>
      <p:ext uri="{BB962C8B-B14F-4D97-AF65-F5344CB8AC3E}">
        <p14:creationId xmlns:p14="http://schemas.microsoft.com/office/powerpoint/2010/main" val="3178067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solidFill>
                  <a:srgbClr val="FF0000"/>
                </a:solidFill>
              </a:rPr>
              <a:t>2016-01-07</a:t>
            </a:r>
            <a:endParaRPr lang="en-US">
              <a:solidFill>
                <a:srgbClr val="FF0000"/>
              </a:solidFill>
            </a:endParaRPr>
          </a:p>
        </p:txBody>
      </p:sp>
      <p:sp>
        <p:nvSpPr>
          <p:cNvPr id="4" name="Footer Placeholder 3"/>
          <p:cNvSpPr>
            <a:spLocks noGrp="1"/>
          </p:cNvSpPr>
          <p:nvPr>
            <p:ph type="ftr" sz="quarter" idx="11"/>
          </p:nvPr>
        </p:nvSpPr>
        <p:spPr/>
        <p:txBody>
          <a:bodyPr/>
          <a:lstStyle/>
          <a:p>
            <a:r>
              <a:rPr lang="en-US" smtClean="0">
                <a:solidFill>
                  <a:srgbClr val="FF0000"/>
                </a:solidFill>
              </a:rPr>
              <a:t>VHEPA 2016 - Honolulu, HI</a:t>
            </a:r>
            <a:endParaRPr lang="en-US">
              <a:solidFill>
                <a:srgbClr val="FF0000"/>
              </a:solidFill>
            </a:endParaRPr>
          </a:p>
        </p:txBody>
      </p:sp>
      <p:sp>
        <p:nvSpPr>
          <p:cNvPr id="5" name="Slide Number Placeholder 4"/>
          <p:cNvSpPr>
            <a:spLocks noGrp="1"/>
          </p:cNvSpPr>
          <p:nvPr>
            <p:ph type="sldNum" sz="quarter" idx="12"/>
          </p:nvPr>
        </p:nvSpPr>
        <p:spPr/>
        <p:txBody>
          <a:bodyPr/>
          <a:lstStyle/>
          <a:p>
            <a:fld id="{A06C4592-94FC-4A24-9C11-938348FC8AD6}" type="slidenum">
              <a:rPr lang="en-US" smtClean="0">
                <a:solidFill>
                  <a:srgbClr val="FF0000"/>
                </a:solidFill>
              </a:rPr>
              <a:pPr/>
              <a:t>9</a:t>
            </a:fld>
            <a:endParaRPr lang="en-US">
              <a:solidFill>
                <a:srgbClr val="FF0000"/>
              </a:solidFill>
            </a:endParaRPr>
          </a:p>
        </p:txBody>
      </p:sp>
      <p:sp>
        <p:nvSpPr>
          <p:cNvPr id="7" name="Title 6"/>
          <p:cNvSpPr>
            <a:spLocks noGrp="1"/>
          </p:cNvSpPr>
          <p:nvPr>
            <p:ph type="title"/>
          </p:nvPr>
        </p:nvSpPr>
        <p:spPr/>
        <p:txBody>
          <a:bodyPr/>
          <a:lstStyle/>
          <a:p>
            <a:r>
              <a:rPr lang="en-US" dirty="0" smtClean="0"/>
              <a:t>PeV neutrinos don’t need dense detector</a:t>
            </a:r>
            <a:endParaRPr lang="en-US" dirty="0"/>
          </a:p>
        </p:txBody>
      </p:sp>
      <p:pic>
        <p:nvPicPr>
          <p:cNvPr id="8" name="Picture 7"/>
          <p:cNvPicPr>
            <a:picLocks noChangeAspect="1"/>
          </p:cNvPicPr>
          <p:nvPr/>
        </p:nvPicPr>
        <p:blipFill>
          <a:blip r:embed="rId2"/>
          <a:stretch>
            <a:fillRect/>
          </a:stretch>
        </p:blipFill>
        <p:spPr>
          <a:xfrm>
            <a:off x="5105202" y="1098254"/>
            <a:ext cx="7010796" cy="5258096"/>
          </a:xfrm>
          <a:prstGeom prst="rect">
            <a:avLst/>
          </a:prstGeom>
        </p:spPr>
      </p:pic>
      <p:sp>
        <p:nvSpPr>
          <p:cNvPr id="9" name="TextBox 8"/>
          <p:cNvSpPr txBox="1"/>
          <p:nvPr/>
        </p:nvSpPr>
        <p:spPr>
          <a:xfrm>
            <a:off x="983917" y="2058736"/>
            <a:ext cx="4646862" cy="3416320"/>
          </a:xfrm>
          <a:prstGeom prst="rect">
            <a:avLst/>
          </a:prstGeom>
          <a:noFill/>
        </p:spPr>
        <p:txBody>
          <a:bodyPr wrap="square" rtlCol="0">
            <a:spAutoFit/>
          </a:bodyPr>
          <a:lstStyle/>
          <a:p>
            <a:r>
              <a:rPr lang="en-US" dirty="0" smtClean="0">
                <a:solidFill>
                  <a:schemeClr val="bg1"/>
                </a:solidFill>
                <a:latin typeface="Arial" panose="020B0604020202020204" pitchFamily="34" charset="0"/>
                <a:cs typeface="Arial" panose="020B0604020202020204" pitchFamily="34" charset="0"/>
              </a:rPr>
              <a:t>Take Bert – one of the two original ~ 1 PeV neutrinos found in IceCube data.</a:t>
            </a:r>
          </a:p>
          <a:p>
            <a:endParaRPr lang="en-US" dirty="0" smtClean="0">
              <a:solidFill>
                <a:schemeClr val="bg1"/>
              </a:solidFill>
              <a:latin typeface="Arial" panose="020B0604020202020204" pitchFamily="34" charset="0"/>
              <a:cs typeface="Arial" panose="020B0604020202020204" pitchFamily="34" charset="0"/>
            </a:endParaRPr>
          </a:p>
          <a:p>
            <a:r>
              <a:rPr lang="en-US" dirty="0" smtClean="0">
                <a:solidFill>
                  <a:schemeClr val="bg1"/>
                </a:solidFill>
                <a:latin typeface="Arial" panose="020B0604020202020204" pitchFamily="34" charset="0"/>
                <a:cs typeface="Arial" panose="020B0604020202020204" pitchFamily="34" charset="0"/>
              </a:rPr>
              <a:t>Study reconstruction of this event with </a:t>
            </a:r>
            <a:r>
              <a:rPr lang="en-US" i="1" dirty="0" smtClean="0">
                <a:solidFill>
                  <a:schemeClr val="bg1"/>
                </a:solidFill>
                <a:latin typeface="Arial" panose="020B0604020202020204" pitchFamily="34" charset="0"/>
                <a:cs typeface="Arial" panose="020B0604020202020204" pitchFamily="34" charset="0"/>
              </a:rPr>
              <a:t>real</a:t>
            </a:r>
            <a:r>
              <a:rPr lang="en-US" dirty="0" smtClean="0">
                <a:solidFill>
                  <a:schemeClr val="bg1"/>
                </a:solidFill>
                <a:latin typeface="Arial" panose="020B0604020202020204" pitchFamily="34" charset="0"/>
                <a:cs typeface="Arial" panose="020B0604020202020204" pitchFamily="34" charset="0"/>
              </a:rPr>
              <a:t> sparse detector: IceCube with strings removed to simulate wider spacing.  With 20 strings separated by 250 m</a:t>
            </a:r>
          </a:p>
          <a:p>
            <a:endParaRPr lang="en-US" dirty="0">
              <a:solidFill>
                <a:schemeClr val="bg1"/>
              </a:solidFill>
              <a:latin typeface="Arial" panose="020B0604020202020204" pitchFamily="34" charset="0"/>
              <a:cs typeface="Arial" panose="020B0604020202020204" pitchFamily="34" charset="0"/>
            </a:endParaRPr>
          </a:p>
          <a:p>
            <a:pPr>
              <a:tabLst>
                <a:tab pos="460375" algn="l"/>
              </a:tabLst>
            </a:pPr>
            <a:r>
              <a:rPr lang="en-US" dirty="0">
                <a:solidFill>
                  <a:schemeClr val="bg1"/>
                </a:solidFill>
                <a:latin typeface="Arial" panose="020B0604020202020204" pitchFamily="34" charset="0"/>
                <a:cs typeface="Arial" panose="020B0604020202020204" pitchFamily="34" charset="0"/>
              </a:rPr>
              <a:t>	</a:t>
            </a:r>
            <a:r>
              <a:rPr lang="en-US" dirty="0" smtClean="0">
                <a:solidFill>
                  <a:schemeClr val="bg1"/>
                </a:solidFill>
                <a:latin typeface="Arial" panose="020B0604020202020204" pitchFamily="34" charset="0"/>
                <a:cs typeface="Arial" panose="020B0604020202020204" pitchFamily="34" charset="0"/>
              </a:rPr>
              <a:t>Vertex resolution 	12 m</a:t>
            </a:r>
          </a:p>
          <a:p>
            <a:pPr>
              <a:tabLst>
                <a:tab pos="460375" algn="l"/>
              </a:tabLst>
            </a:pPr>
            <a:r>
              <a:rPr lang="en-US" dirty="0">
                <a:solidFill>
                  <a:schemeClr val="bg1"/>
                </a:solidFill>
                <a:latin typeface="Arial" panose="020B0604020202020204" pitchFamily="34" charset="0"/>
                <a:cs typeface="Arial" panose="020B0604020202020204" pitchFamily="34" charset="0"/>
              </a:rPr>
              <a:t>	</a:t>
            </a:r>
            <a:r>
              <a:rPr lang="en-US" dirty="0" smtClean="0">
                <a:solidFill>
                  <a:schemeClr val="bg1"/>
                </a:solidFill>
                <a:latin typeface="Arial" panose="020B0604020202020204" pitchFamily="34" charset="0"/>
                <a:cs typeface="Arial" panose="020B0604020202020204" pitchFamily="34" charset="0"/>
              </a:rPr>
              <a:t>Angular resolution	30° </a:t>
            </a:r>
          </a:p>
          <a:p>
            <a:pPr>
              <a:tabLst>
                <a:tab pos="460375" algn="l"/>
              </a:tabLst>
            </a:pPr>
            <a:r>
              <a:rPr lang="en-US" dirty="0" smtClean="0">
                <a:solidFill>
                  <a:schemeClr val="bg1"/>
                </a:solidFill>
                <a:latin typeface="Arial" panose="020B0604020202020204" pitchFamily="34" charset="0"/>
                <a:cs typeface="Arial" panose="020B0604020202020204" pitchFamily="34" charset="0"/>
              </a:rPr>
              <a:t>	Energy resolution	10%</a:t>
            </a:r>
          </a:p>
          <a:p>
            <a:pPr>
              <a:tabLst>
                <a:tab pos="460375" algn="l"/>
              </a:tabLst>
            </a:pPr>
            <a:r>
              <a:rPr lang="en-US"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4465116"/>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3.png"/></Relationships>
</file>

<file path=ppt/theme/_rels/theme3.xml.rels><?xml version="1.0" encoding="UTF-8" standalone="yes"?>
<Relationships xmlns="http://schemas.openxmlformats.org/package/2006/relationships"><Relationship Id="rId1" Type="http://schemas.openxmlformats.org/officeDocument/2006/relationships/image" Target="../media/image3.png"/></Relationships>
</file>

<file path=ppt/theme/_rels/theme4.xml.rels><?xml version="1.0" encoding="UTF-8" standalone="yes"?>
<Relationships xmlns="http://schemas.openxmlformats.org/package/2006/relationships"><Relationship Id="rId1" Type="http://schemas.openxmlformats.org/officeDocument/2006/relationships/image" Target="../media/image3.pn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Neue UltraLight"/>
        <a:ea typeface="Helvetica Neue UltraLight"/>
        <a:cs typeface="Helvetica Neue UltraLight"/>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1"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Light"/>
            <a:ea typeface="Helvetica Neue Light"/>
            <a:cs typeface="Helvetica Neue Light"/>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Neue UltraLight"/>
        <a:ea typeface="Helvetica Neue UltraLight"/>
        <a:cs typeface="Helvetica Neue UltraLight"/>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1"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Light"/>
            <a:ea typeface="Helvetica Neue Light"/>
            <a:cs typeface="Helvetica Neue Light"/>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2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Neue UltraLight"/>
        <a:ea typeface="Helvetica Neue UltraLight"/>
        <a:cs typeface="Helvetica Neue UltraLight"/>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1"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Light"/>
            <a:ea typeface="Helvetica Neue Light"/>
            <a:cs typeface="Helvetica Neue Light"/>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10758</TotalTime>
  <Words>3546</Words>
  <Application>Microsoft Office PowerPoint</Application>
  <PresentationFormat>Widescreen</PresentationFormat>
  <Paragraphs>497</Paragraphs>
  <Slides>43</Slides>
  <Notes>15</Notes>
  <HiddenSlides>0</HiddenSlides>
  <MMClips>1</MMClips>
  <ScaleCrop>false</ScaleCrop>
  <HeadingPairs>
    <vt:vector size="8" baseType="variant">
      <vt:variant>
        <vt:lpstr>Fonts Used</vt:lpstr>
      </vt:variant>
      <vt:variant>
        <vt:i4>17</vt:i4>
      </vt:variant>
      <vt:variant>
        <vt:lpstr>Theme</vt:lpstr>
      </vt:variant>
      <vt:variant>
        <vt:i4>4</vt:i4>
      </vt:variant>
      <vt:variant>
        <vt:lpstr>Embedded OLE Servers</vt:lpstr>
      </vt:variant>
      <vt:variant>
        <vt:i4>0</vt:i4>
      </vt:variant>
      <vt:variant>
        <vt:lpstr>Slide Titles</vt:lpstr>
      </vt:variant>
      <vt:variant>
        <vt:i4>43</vt:i4>
      </vt:variant>
    </vt:vector>
  </HeadingPairs>
  <TitlesOfParts>
    <vt:vector size="64" baseType="lpstr">
      <vt:lpstr>Arial</vt:lpstr>
      <vt:lpstr>Arial Bold</vt:lpstr>
      <vt:lpstr>Calibri</vt:lpstr>
      <vt:lpstr>Calibri Light</vt:lpstr>
      <vt:lpstr>Gill Sans</vt:lpstr>
      <vt:lpstr>Heiti SC Medium</vt:lpstr>
      <vt:lpstr>Helvetica</vt:lpstr>
      <vt:lpstr>Helvetica Neue</vt:lpstr>
      <vt:lpstr>Helvetica Neue Bold Condensed</vt:lpstr>
      <vt:lpstr>Helvetica Neue Light</vt:lpstr>
      <vt:lpstr>Helvetica Neue UltraLight</vt:lpstr>
      <vt:lpstr>ＭＳ Ｐゴシック</vt:lpstr>
      <vt:lpstr>Orator Std</vt:lpstr>
      <vt:lpstr>Perpetua Titling MT</vt:lpstr>
      <vt:lpstr>Symbol</vt:lpstr>
      <vt:lpstr>Times New Roman</vt:lpstr>
      <vt:lpstr>Wingdings</vt:lpstr>
      <vt:lpstr>Office Theme</vt:lpstr>
      <vt:lpstr>White</vt:lpstr>
      <vt:lpstr>1_White</vt:lpstr>
      <vt:lpstr>2_White</vt:lpstr>
      <vt:lpstr>IceCube Gen2</vt:lpstr>
      <vt:lpstr>IceCube Gen2 – Scientific Vision</vt:lpstr>
      <vt:lpstr>PeV-Scale Neutrinos </vt:lpstr>
      <vt:lpstr>To EeV-Scale Neutrinos</vt:lpstr>
      <vt:lpstr>IceCube Gen2 – The Observatory</vt:lpstr>
      <vt:lpstr>Conceptual Design</vt:lpstr>
      <vt:lpstr>Low Energy Neutrinos and PINGU</vt:lpstr>
      <vt:lpstr>PINGU – Neutrino Physics Proper</vt:lpstr>
      <vt:lpstr>PeV neutrinos don’t need dense detector</vt:lpstr>
      <vt:lpstr>The Deep-Ice High Energy Array (HEA)</vt:lpstr>
      <vt:lpstr>FoM Study (J. van Santen)</vt:lpstr>
      <vt:lpstr>Surface Veto</vt:lpstr>
      <vt:lpstr>Scintillator Module ‘Prototypes’</vt:lpstr>
      <vt:lpstr>The Radio Array</vt:lpstr>
      <vt:lpstr>Meanwhile, in the Mediterannean </vt:lpstr>
      <vt:lpstr>New Optical Detectors – New Electronics</vt:lpstr>
      <vt:lpstr>Options for Future Photodetection</vt:lpstr>
      <vt:lpstr>A multi-PMT optical module for IceCube-Gen2</vt:lpstr>
      <vt:lpstr>The D-Egg Dual 8” PMT + Improved Glass</vt:lpstr>
      <vt:lpstr>Wavelength-Shifting Optical Module (WOM)</vt:lpstr>
      <vt:lpstr>Evolving the IceCube DOM </vt:lpstr>
      <vt:lpstr>Gen2 DOM Electronics</vt:lpstr>
      <vt:lpstr>Field Hubs and Comms</vt:lpstr>
      <vt:lpstr>Drilling</vt:lpstr>
      <vt:lpstr>Mobile Drilling System</vt:lpstr>
      <vt:lpstr>EHWD-G2:  Air-Ride Cargo Sleds (ARCS)</vt:lpstr>
      <vt:lpstr>EHWD-G2 Overview:  Power Plant Sled</vt:lpstr>
      <vt:lpstr>EHWD-G2:  Microturbines</vt:lpstr>
      <vt:lpstr>Alternative Approaches to Consider</vt:lpstr>
      <vt:lpstr>Project Matters</vt:lpstr>
      <vt:lpstr>Total Project Cost</vt:lpstr>
      <vt:lpstr>Logistics</vt:lpstr>
      <vt:lpstr>Deployment Schedule</vt:lpstr>
      <vt:lpstr>Funding Status - Projections</vt:lpstr>
      <vt:lpstr>MREFC Budget</vt:lpstr>
      <vt:lpstr>Summary</vt:lpstr>
      <vt:lpstr>The END – Mahalo!</vt:lpstr>
      <vt:lpstr>Neutrino event signatures</vt:lpstr>
      <vt:lpstr>An electromagnetic cascade in ice (C. Kopper)</vt:lpstr>
      <vt:lpstr>Likelihood fit: Millipede/Monopod</vt:lpstr>
      <vt:lpstr>Proposed PINGU String Architecture</vt:lpstr>
      <vt:lpstr>Drill Costs (EHWD-G2, 1 Drill Scenario)</vt:lpstr>
      <vt:lpstr>MREFC Process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IceCube Gen2</dc:title>
  <dc:creator>Kael Hanson</dc:creator>
  <cp:lastModifiedBy>Kael Hanson</cp:lastModifiedBy>
  <cp:revision>121</cp:revision>
  <dcterms:created xsi:type="dcterms:W3CDTF">2015-09-07T18:00:50Z</dcterms:created>
  <dcterms:modified xsi:type="dcterms:W3CDTF">2016-01-07T23:03:55Z</dcterms:modified>
</cp:coreProperties>
</file>