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BBF3-A0B8-EC4E-8476-51BAE3BF963F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325B-115A-004E-8B98-62E47D2B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1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BBF3-A0B8-EC4E-8476-51BAE3BF963F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325B-115A-004E-8B98-62E47D2B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8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BBF3-A0B8-EC4E-8476-51BAE3BF963F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325B-115A-004E-8B98-62E47D2B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4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BBF3-A0B8-EC4E-8476-51BAE3BF963F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325B-115A-004E-8B98-62E47D2B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8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BBF3-A0B8-EC4E-8476-51BAE3BF963F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325B-115A-004E-8B98-62E47D2B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5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BBF3-A0B8-EC4E-8476-51BAE3BF963F}" type="datetimeFigureOut">
              <a:rPr lang="en-US" smtClean="0"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325B-115A-004E-8B98-62E47D2B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3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BBF3-A0B8-EC4E-8476-51BAE3BF963F}" type="datetimeFigureOut">
              <a:rPr lang="en-US" smtClean="0"/>
              <a:t>8/25/15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325B-115A-004E-8B98-62E47D2B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2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BBF3-A0B8-EC4E-8476-51BAE3BF963F}" type="datetimeFigureOut">
              <a:rPr lang="en-US" smtClean="0"/>
              <a:t>8/25/15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325B-115A-004E-8B98-62E47D2B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4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BBF3-A0B8-EC4E-8476-51BAE3BF963F}" type="datetimeFigureOut">
              <a:rPr lang="en-US" smtClean="0"/>
              <a:t>8/25/15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325B-115A-004E-8B98-62E47D2B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BBF3-A0B8-EC4E-8476-51BAE3BF963F}" type="datetimeFigureOut">
              <a:rPr lang="en-US" smtClean="0"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325B-115A-004E-8B98-62E47D2B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3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BBF3-A0B8-EC4E-8476-51BAE3BF963F}" type="datetimeFigureOut">
              <a:rPr lang="en-US" smtClean="0"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325B-115A-004E-8B98-62E47D2B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6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DBBF3-A0B8-EC4E-8476-51BAE3BF963F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6325B-115A-004E-8B98-62E47D2B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158"/>
            <a:ext cx="8229600" cy="1143000"/>
          </a:xfrm>
        </p:spPr>
        <p:txBody>
          <a:bodyPr/>
          <a:lstStyle/>
          <a:p>
            <a:r>
              <a:rPr lang="en-US" dirty="0" smtClean="0"/>
              <a:t>Barrel KLM Detector Status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3065" y="1026917"/>
            <a:ext cx="8531414" cy="517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800" dirty="0" smtClean="0"/>
              <a:t>All detector panels installed by November 2013</a:t>
            </a:r>
          </a:p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800" dirty="0" smtClean="0"/>
              <a:t>One octant (forward top, 1/16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of BKLM) has been instrumented to read out the RPCs (13 outer layers) and scintillators (2 inner layers).</a:t>
            </a:r>
          </a:p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800" dirty="0" smtClean="0"/>
              <a:t>Dry nitrogen gas continues to flow through the remaining octants’ RPCs; switch to chamber gas awaits imminent delivery of replacement gas-mixer part.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HV energizing and health check of remaining octants’ RPCs after ~2 weeks of chamber-gas flow to flush all RPC volumes.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554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158"/>
            <a:ext cx="8229600" cy="1143000"/>
          </a:xfrm>
        </p:spPr>
        <p:txBody>
          <a:bodyPr/>
          <a:lstStyle/>
          <a:p>
            <a:r>
              <a:rPr lang="en-US" dirty="0" smtClean="0"/>
              <a:t>BKLM/EKLM Readout Status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3065" y="1026917"/>
            <a:ext cx="8531414" cy="5601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500"/>
              </a:spcAft>
              <a:buFont typeface="Arial"/>
              <a:buChar char="•"/>
            </a:pPr>
            <a:r>
              <a:rPr lang="en-US" sz="2800" dirty="0" smtClean="0"/>
              <a:t>150 scintillator-panel readout boards awaiting delivery to Hawaii in early September, then ~3 weeks of testing before shipment to KEK. </a:t>
            </a:r>
            <a:r>
              <a:rPr lang="en-US" sz="2800" i="1" dirty="0" smtClean="0">
                <a:solidFill>
                  <a:srgbClr val="008000"/>
                </a:solidFill>
              </a:rPr>
              <a:t>Funded by U.S. Belle II Project.</a:t>
            </a:r>
          </a:p>
          <a:p>
            <a:pPr marL="285750" indent="-285750">
              <a:spcAft>
                <a:spcPts val="1500"/>
              </a:spcAft>
              <a:buFont typeface="Arial"/>
              <a:buChar char="•"/>
            </a:pPr>
            <a:r>
              <a:rPr lang="en-US" sz="2800" dirty="0" smtClean="0"/>
              <a:t>HV cables for scintillator-panel MPPCs will be delivered to Hawaii in mid September, then shipped with readout boards to KEK. </a:t>
            </a:r>
            <a:r>
              <a:rPr lang="en-US" sz="2800" i="1" dirty="0" smtClean="0">
                <a:solidFill>
                  <a:srgbClr val="008000"/>
                </a:solidFill>
              </a:rPr>
              <a:t>Funded by U.S. Belle II Project.</a:t>
            </a:r>
            <a:endParaRPr lang="en-US" sz="2800" dirty="0" smtClean="0"/>
          </a:p>
          <a:p>
            <a:pPr marL="285750" indent="-285750">
              <a:spcAft>
                <a:spcPts val="1500"/>
              </a:spcAft>
              <a:buFont typeface="Arial"/>
              <a:buChar char="•"/>
            </a:pPr>
            <a:r>
              <a:rPr lang="en-US" sz="2800" dirty="0" smtClean="0"/>
              <a:t>Readout optical fibers and fiber trunks will be procured in mid September. </a:t>
            </a:r>
            <a:r>
              <a:rPr lang="en-US" sz="2800" i="1" dirty="0" smtClean="0">
                <a:solidFill>
                  <a:srgbClr val="008000"/>
                </a:solidFill>
              </a:rPr>
              <a:t>Funded by U.S. Belle II Project.</a:t>
            </a:r>
            <a:endParaRPr lang="en-US" sz="2800" dirty="0" smtClean="0"/>
          </a:p>
          <a:p>
            <a:pPr marL="285750" indent="-285750">
              <a:spcAft>
                <a:spcPts val="1500"/>
              </a:spcAft>
              <a:buFont typeface="Arial"/>
              <a:buChar char="•"/>
            </a:pPr>
            <a:r>
              <a:rPr lang="en-US" sz="2800" dirty="0" smtClean="0"/>
              <a:t>36 concentrator cards to be fabricated and tested by Indiana University then delivered to KEK by January 2016. </a:t>
            </a:r>
            <a:r>
              <a:rPr lang="en-US" sz="2800" i="1" dirty="0" smtClean="0">
                <a:solidFill>
                  <a:srgbClr val="008000"/>
                </a:solidFill>
              </a:rPr>
              <a:t>Funded by </a:t>
            </a:r>
            <a:r>
              <a:rPr lang="en-US" sz="2800" i="1" dirty="0" err="1" smtClean="0">
                <a:solidFill>
                  <a:srgbClr val="008000"/>
                </a:solidFill>
              </a:rPr>
              <a:t>Nichi-Bei</a:t>
            </a:r>
            <a:r>
              <a:rPr lang="en-US" sz="2800" i="1" dirty="0" smtClean="0">
                <a:solidFill>
                  <a:srgbClr val="008000"/>
                </a:solidFill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18039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158"/>
            <a:ext cx="8229600" cy="1143000"/>
          </a:xfrm>
        </p:spPr>
        <p:txBody>
          <a:bodyPr/>
          <a:lstStyle/>
          <a:p>
            <a:r>
              <a:rPr lang="en-US" dirty="0" smtClean="0"/>
              <a:t>BKLM-only Readout Status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3065" y="1026917"/>
            <a:ext cx="8531414" cy="4483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800" dirty="0" smtClean="0"/>
              <a:t>213 RPC-readout cards to be fabricated and tested by Indiana University then delivered to KEK. Bare cards are in hand </a:t>
            </a:r>
            <a:r>
              <a:rPr lang="en-US" sz="2800" i="1" dirty="0" smtClean="0">
                <a:solidFill>
                  <a:srgbClr val="FF0000"/>
                </a:solidFill>
              </a:rPr>
              <a:t>but no identified funding source for other parts, assembly, testing, shipping</a:t>
            </a:r>
            <a:r>
              <a:rPr lang="en-US" sz="2800" i="1" dirty="0" smtClean="0">
                <a:solidFill>
                  <a:srgbClr val="008000"/>
                </a:solidFill>
              </a:rPr>
              <a:t>.</a:t>
            </a:r>
          </a:p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800" dirty="0" smtClean="0"/>
              <a:t>Estimated funding shortfall is $215K.</a:t>
            </a:r>
          </a:p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800" dirty="0" smtClean="0"/>
              <a:t>Cosmic-ray tests and debugging of readout electronics chain in progress using the instrumented BKLM octant.  </a:t>
            </a:r>
            <a:r>
              <a:rPr lang="en-US" sz="2800" b="1" dirty="0" smtClean="0">
                <a:solidFill>
                  <a:srgbClr val="008000"/>
                </a:solidFill>
              </a:rPr>
              <a:t>Cosmic ray tracks are now seen in the raw </a:t>
            </a:r>
            <a:r>
              <a:rPr lang="en-US" sz="2800" b="1" smtClean="0">
                <a:solidFill>
                  <a:srgbClr val="008000"/>
                </a:solidFill>
              </a:rPr>
              <a:t>hits from this </a:t>
            </a:r>
            <a:r>
              <a:rPr lang="en-US" sz="2800" b="1" dirty="0" smtClean="0">
                <a:solidFill>
                  <a:srgbClr val="008000"/>
                </a:solidFill>
              </a:rPr>
              <a:t>octant.  </a:t>
            </a:r>
          </a:p>
        </p:txBody>
      </p:sp>
    </p:spTree>
    <p:extLst>
      <p:ext uri="{BB962C8B-B14F-4D97-AF65-F5344CB8AC3E}">
        <p14:creationId xmlns:p14="http://schemas.microsoft.com/office/powerpoint/2010/main" val="321365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294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Barrel KLM Detector Status</vt:lpstr>
      <vt:lpstr>BKLM/EKLM Readout Status</vt:lpstr>
      <vt:lpstr>BKLM-only Readout Status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Barrel KLM Status</dc:title>
  <dc:creator>Leo Piilonen</dc:creator>
  <cp:lastModifiedBy>Leo Piilonen</cp:lastModifiedBy>
  <cp:revision>7</cp:revision>
  <dcterms:created xsi:type="dcterms:W3CDTF">2015-08-25T22:57:30Z</dcterms:created>
  <dcterms:modified xsi:type="dcterms:W3CDTF">2015-08-25T23:34:58Z</dcterms:modified>
</cp:coreProperties>
</file>