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6" r:id="rId4"/>
    <p:sldId id="277" r:id="rId5"/>
    <p:sldId id="278" r:id="rId6"/>
    <p:sldId id="261" r:id="rId7"/>
    <p:sldId id="257" r:id="rId8"/>
    <p:sldId id="267" r:id="rId9"/>
    <p:sldId id="269" r:id="rId10"/>
    <p:sldId id="263" r:id="rId11"/>
    <p:sldId id="271" r:id="rId12"/>
    <p:sldId id="258" r:id="rId13"/>
    <p:sldId id="272" r:id="rId14"/>
    <p:sldId id="268" r:id="rId15"/>
    <p:sldId id="264" r:id="rId16"/>
    <p:sldId id="265" r:id="rId17"/>
    <p:sldId id="262" r:id="rId18"/>
    <p:sldId id="270" r:id="rId19"/>
    <p:sldId id="266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157" y="-1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9002-CD00-44E9-B30F-97ACECD3D3C0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A11E-1A49-4D24-9FD1-1951E2916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9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9002-CD00-44E9-B30F-97ACECD3D3C0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A11E-1A49-4D24-9FD1-1951E2916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62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9002-CD00-44E9-B30F-97ACECD3D3C0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A11E-1A49-4D24-9FD1-1951E2916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35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9002-CD00-44E9-B30F-97ACECD3D3C0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A11E-1A49-4D24-9FD1-1951E2916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1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9002-CD00-44E9-B30F-97ACECD3D3C0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A11E-1A49-4D24-9FD1-1951E2916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2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9002-CD00-44E9-B30F-97ACECD3D3C0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A11E-1A49-4D24-9FD1-1951E2916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85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9002-CD00-44E9-B30F-97ACECD3D3C0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A11E-1A49-4D24-9FD1-1951E2916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91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9002-CD00-44E9-B30F-97ACECD3D3C0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A11E-1A49-4D24-9FD1-1951E2916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8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9002-CD00-44E9-B30F-97ACECD3D3C0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A11E-1A49-4D24-9FD1-1951E2916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917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9002-CD00-44E9-B30F-97ACECD3D3C0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A11E-1A49-4D24-9FD1-1951E2916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3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9002-CD00-44E9-B30F-97ACECD3D3C0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A11E-1A49-4D24-9FD1-1951E2916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93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F9002-CD00-44E9-B30F-97ACECD3D3C0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3A11E-1A49-4D24-9FD1-1951E2916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81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sker.com/newweb/feedthroughs/instrument_feedthroughs_multipin_ms_singleend.cfm?pgid=baseplate" TargetMode="External"/><Relationship Id="rId2" Type="http://schemas.openxmlformats.org/officeDocument/2006/relationships/hyperlink" Target="http://www.lesker.com/newweb/feedthroughs/instrument_feedthroughs_shv5_singleend.cfm?pgid=baseplate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hyperlink" Target="http://mpfpi.com/stock-products/multipin/ms-multipin/multipin-10-pin-700v-10a-baseplate.asp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lesker.com/newweb/feedthroughs/instrument_feedthroughs_shv10_singleend.cfm?pgid=baseplat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dcvacuum.com/DisplayProductContent.aspx?d=MDC&amp;p=i.2.1.1.3&amp;g=m61011" TargetMode="External"/><Relationship Id="rId2" Type="http://schemas.openxmlformats.org/officeDocument/2006/relationships/hyperlink" Target="http://www.lesker.com/newweb/feedthroughs/instrument_feedthroughs_bnc_singleend.cfm?pgid=wel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olidsealing.com/parts/documents/FA10326SL.pdf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shop.ceramtec.us/quote/add_to_cart.cfm?part=730&amp;Catalog=Hermetic" TargetMode="External"/><Relationship Id="rId2" Type="http://schemas.openxmlformats.org/officeDocument/2006/relationships/hyperlink" Target="http://shop.ceramtec.us/catalog07/view_subsubsection.cfm?SectionID=36&amp;SubsectionID=237&amp;SubSubsectionID=215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shop.ceramtec.us/catalog07/view_subsubsection.cfm?SectionID=35&amp;SubsectionID=285&amp;SubSubsectionID=263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lidsealing.com/parts/documents/FA12842SL.pdf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://swagelok.com/search/find_products_home.aspx?part=SS-400-1-4&amp;item=20b6dcb5-5a04-42f1-9df7-a5d3fd3672c3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lesker.com/newweb/feedthroughs/instrument_feedthroughs_bnc_singleend.cfm?pgid=weld" TargetMode="External"/><Relationship Id="rId5" Type="http://schemas.openxmlformats.org/officeDocument/2006/relationships/hyperlink" Target="http://shop.ceramtec.us/catalog07/view_subsubsection.cfm?SectionID=36&amp;SubsectionID=237&amp;SubSubsectionID=215" TargetMode="External"/><Relationship Id="rId4" Type="http://schemas.openxmlformats.org/officeDocument/2006/relationships/hyperlink" Target="http://shop.ceramtec.us/quote/add_to_cart.cfm?part=730&amp;Catalog=Hermetic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Feedthroughs &amp; HV supplies</a:t>
            </a:r>
            <a:endParaRPr lang="en-US" dirty="0"/>
          </a:p>
        </p:txBody>
      </p:sp>
      <p:sp>
        <p:nvSpPr>
          <p:cNvPr id="6" name="Subtitle 5"/>
          <p:cNvSpPr txBox="1">
            <a:spLocks/>
          </p:cNvSpPr>
          <p:nvPr/>
        </p:nvSpPr>
        <p:spPr>
          <a:xfrm>
            <a:off x="1524000" y="4038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Sven </a:t>
            </a:r>
            <a:r>
              <a:rPr lang="en-US" dirty="0" err="1" smtClean="0"/>
              <a:t>Vahsen</a:t>
            </a:r>
            <a:r>
              <a:rPr lang="en-US" dirty="0" smtClean="0"/>
              <a:t> 4/1/2015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980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 material – please ignore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9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Exact positioning – wait for 3D CAD</a:t>
            </a:r>
          </a:p>
          <a:p>
            <a:r>
              <a:rPr lang="en-US" dirty="0" smtClean="0"/>
              <a:t>Nickel in HV feedthrough pins – problem?</a:t>
            </a:r>
          </a:p>
          <a:p>
            <a:r>
              <a:rPr lang="en-US" dirty="0" smtClean="0"/>
              <a:t>Is there shielding on vacuum side of 10-kV baseplate feedthrough? Exposed option possible?</a:t>
            </a:r>
          </a:p>
        </p:txBody>
      </p:sp>
    </p:spTree>
    <p:extLst>
      <p:ext uri="{BB962C8B-B14F-4D97-AF65-F5344CB8AC3E}">
        <p14:creationId xmlns:p14="http://schemas.microsoft.com/office/powerpoint/2010/main" val="90947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Option 2: baseplate electrical feedthroughs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1</a:t>
            </a:r>
            <a:r>
              <a:rPr lang="en-US" dirty="0" smtClean="0"/>
              <a:t> x SHV : 1.0</a:t>
            </a:r>
            <a:r>
              <a:rPr lang="en-US" smtClean="0"/>
              <a:t>” hole</a:t>
            </a:r>
            <a:br>
              <a:rPr lang="en-US" smtClean="0"/>
            </a:br>
            <a:r>
              <a:rPr lang="en-US" smtClean="0"/>
              <a:t>(1x$225</a:t>
            </a:r>
            <a:r>
              <a:rPr lang="en-US" dirty="0"/>
              <a:t>) </a:t>
            </a:r>
            <a:r>
              <a:rPr lang="en-US" dirty="0" smtClean="0">
                <a:hlinkClick r:id="rId2"/>
              </a:rPr>
              <a:t>http://www.lesker.com/newweb/feedthroughs/instrument_feedthroughs_shv5_singleend.cfm?pgid=baseplate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Mil-C: </a:t>
            </a:r>
          </a:p>
          <a:p>
            <a:pPr lvl="1"/>
            <a:r>
              <a:rPr lang="en-US" dirty="0" smtClean="0"/>
              <a:t>$480 for 10 pins: </a:t>
            </a:r>
            <a:r>
              <a:rPr lang="en-US" dirty="0" smtClean="0">
                <a:hlinkClick r:id="rId3"/>
              </a:rPr>
              <a:t>http://www.lesker.com/newweb/feedthroughs/instrument_feedthroughs_multipin_ms_singleend.cfm?pgid=baseplate</a:t>
            </a:r>
            <a:endParaRPr lang="en-US" dirty="0"/>
          </a:p>
          <a:p>
            <a:pPr lvl="1"/>
            <a:r>
              <a:rPr lang="en-US" dirty="0" smtClean="0"/>
              <a:t>$325 for 10 pins w/ air side plug</a:t>
            </a:r>
          </a:p>
          <a:p>
            <a:pPr marL="857250" lvl="2" indent="0">
              <a:buNone/>
            </a:pPr>
            <a:r>
              <a:rPr lang="en-US" dirty="0" smtClean="0">
                <a:hlinkClick r:id="rId4"/>
              </a:rPr>
              <a:t>http://mpfpi.com/stock-products/multipin/ms-multipin/multipin-10-pin-700v-10a-baseplate.aspx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2 x threaded hole for 1/8 NTP fitting.  &lt; 1/2" (not sure of exact size)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057400"/>
            <a:ext cx="4038600" cy="3840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943600" y="2743200"/>
            <a:ext cx="1143000" cy="1447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84496" y="2819400"/>
            <a:ext cx="990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705600" y="3276600"/>
            <a:ext cx="1066800" cy="1295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18610770">
            <a:off x="6904870" y="3550108"/>
            <a:ext cx="668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69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eedthrouhg</a:t>
            </a:r>
            <a:r>
              <a:rPr lang="en-US" dirty="0" smtClean="0"/>
              <a:t> on long side of vessel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SHV-10: $300 </a:t>
            </a:r>
            <a:r>
              <a:rPr lang="en-US" dirty="0">
                <a:hlinkClick r:id="rId2"/>
              </a:rPr>
              <a:t>http://www.lesker.com/newweb/feedthroughs/instrument_feedthroughs_shv10_singleend.cfm?pgid=baseplate</a:t>
            </a:r>
            <a:endParaRPr lang="en-US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224"/>
          <a:stretch/>
        </p:blipFill>
        <p:spPr bwMode="auto">
          <a:xfrm>
            <a:off x="0" y="3200400"/>
            <a:ext cx="5505450" cy="1982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828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Weldable</a:t>
            </a:r>
            <a:r>
              <a:rPr lang="en-US" dirty="0" smtClean="0"/>
              <a:t> BNC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Single side BNC : 1/2" hole ($35)</a:t>
            </a:r>
            <a:br>
              <a:rPr lang="en-US" dirty="0"/>
            </a:b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www.lesker.com/newweb/feedthroughs/instrument_feedthroughs_bnc_singleend.cfm?pgid=weld</a:t>
            </a:r>
            <a:endParaRPr lang="en-US" dirty="0"/>
          </a:p>
          <a:p>
            <a:pPr lvl="1"/>
            <a:r>
              <a:rPr lang="en-US" dirty="0" smtClean="0"/>
              <a:t>Stainless </a:t>
            </a:r>
            <a:r>
              <a:rPr lang="en-US" dirty="0"/>
              <a:t>pin, alumina </a:t>
            </a:r>
            <a:r>
              <a:rPr lang="en-US" dirty="0" smtClean="0"/>
              <a:t>insulation</a:t>
            </a:r>
            <a:endParaRPr lang="en-US" dirty="0"/>
          </a:p>
          <a:p>
            <a:r>
              <a:rPr lang="en-US" dirty="0" smtClean="0"/>
              <a:t>Single </a:t>
            </a:r>
            <a:r>
              <a:rPr lang="en-US" dirty="0"/>
              <a:t>side BNC : 1/2" hole ($35)</a:t>
            </a:r>
            <a:br>
              <a:rPr lang="en-US" dirty="0"/>
            </a:b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www.mdcvacuum.com/DisplayProductContent.aspx?d=MDC&amp;p=i.2.1.1.3&amp;g=m61011</a:t>
            </a:r>
            <a:endParaRPr lang="en-US" dirty="0" smtClean="0"/>
          </a:p>
          <a:p>
            <a:pPr lvl="1"/>
            <a:r>
              <a:rPr lang="en-US" dirty="0" smtClean="0"/>
              <a:t>Stainless pin, alumina insulation</a:t>
            </a:r>
            <a:endParaRPr lang="en-US" dirty="0"/>
          </a:p>
          <a:p>
            <a:r>
              <a:rPr lang="en-US" dirty="0" smtClean="0"/>
              <a:t>Single side BNC </a:t>
            </a:r>
            <a:r>
              <a:rPr lang="en-US" dirty="0"/>
              <a:t>: 1/2" hole </a:t>
            </a:r>
            <a:br>
              <a:rPr lang="en-US" dirty="0"/>
            </a:br>
            <a:r>
              <a:rPr lang="en-US" dirty="0"/>
              <a:t>Solid Sealing part number FA10326 ($25)</a:t>
            </a:r>
            <a:br>
              <a:rPr lang="en-US" dirty="0"/>
            </a:b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solidsealing.com/parts/documents/FA10326SL.pdf</a:t>
            </a:r>
            <a:endParaRPr lang="en-US" dirty="0" smtClean="0"/>
          </a:p>
          <a:p>
            <a:pPr lvl="1"/>
            <a:r>
              <a:rPr lang="en-US" dirty="0" smtClean="0"/>
              <a:t>Nickel pin, not ideal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19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Weldable</a:t>
            </a:r>
            <a:r>
              <a:rPr lang="en-US" dirty="0" smtClean="0"/>
              <a:t> 5-kV SHV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733800"/>
            <a:ext cx="7444740" cy="2842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553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Weldable</a:t>
            </a:r>
            <a:r>
              <a:rPr lang="en-US" dirty="0" smtClean="0"/>
              <a:t> MIL-C 19 pin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352800" cy="2911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shop.ceramtec.us/catalog07/view_subsubsection.cfm?SectionID=36&amp;SubsectionID=237&amp;SubSubsectionID=215</a:t>
            </a:r>
            <a:endParaRPr lang="en-US" sz="2000" dirty="0" smtClean="0"/>
          </a:p>
          <a:p>
            <a:pPr lvl="1"/>
            <a:r>
              <a:rPr lang="en-US" sz="1600" dirty="0" err="1" smtClean="0"/>
              <a:t>Ceramtech</a:t>
            </a:r>
            <a:r>
              <a:rPr lang="en-US" sz="1600" dirty="0" smtClean="0"/>
              <a:t> part # </a:t>
            </a:r>
            <a:r>
              <a:rPr lang="en-US" sz="1600" dirty="0">
                <a:hlinkClick r:id="rId3"/>
              </a:rPr>
              <a:t>16003-02-W</a:t>
            </a:r>
            <a:endParaRPr lang="en-US" sz="1600" dirty="0" smtClean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572000" y="1567714"/>
            <a:ext cx="4038600" cy="4525963"/>
          </a:xfrm>
        </p:spPr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447800"/>
            <a:ext cx="4891087" cy="1909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260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options [Ignore]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mini </a:t>
            </a:r>
            <a:r>
              <a:rPr lang="en-US" dirty="0" smtClean="0"/>
              <a:t>HV: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://shop.ceramtec.us/catalog07/view_subsubsection.cfm?SectionID=35&amp;SubsectionID=285&amp;SubSubsectionID=263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54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NPT fittings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85800" y="1905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http://swagelok.com/search/find_products_home.aspx?part=SS-400-1-4&amp;item=20b6dcb5-5a04-42f1-9df7-a5d3fd3672c3#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676399"/>
            <a:ext cx="3200400" cy="4826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876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 MIL-C pins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LVDS: 8 (</a:t>
            </a:r>
            <a:r>
              <a:rPr lang="en-US" dirty="0" err="1" smtClean="0"/>
              <a:t>ethernet</a:t>
            </a:r>
            <a:r>
              <a:rPr lang="en-US" dirty="0" smtClean="0"/>
              <a:t> cable)</a:t>
            </a:r>
          </a:p>
          <a:p>
            <a:r>
              <a:rPr lang="en-US" dirty="0" smtClean="0"/>
              <a:t>LV: 2</a:t>
            </a:r>
          </a:p>
          <a:p>
            <a:r>
              <a:rPr lang="en-US" dirty="0" smtClean="0"/>
              <a:t>HIT-OR: 1</a:t>
            </a:r>
          </a:p>
          <a:p>
            <a:r>
              <a:rPr lang="en-US" dirty="0" smtClean="0"/>
              <a:t>Copper plate R/C circuit: 1</a:t>
            </a:r>
          </a:p>
          <a:p>
            <a:pPr marL="0" indent="0">
              <a:buNone/>
            </a:pPr>
            <a:r>
              <a:rPr lang="en-US" dirty="0" smtClean="0"/>
              <a:t>-----------------------</a:t>
            </a:r>
          </a:p>
          <a:p>
            <a:pPr marL="0" indent="0">
              <a:buNone/>
            </a:pPr>
            <a:r>
              <a:rPr lang="en-US" dirty="0" smtClean="0"/>
              <a:t>12 total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40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HV supplies: 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05800" cy="5791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10-15 KV CAEN HV supplies are to pricey (~$25k for 8 channels of 15kV)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So, I want to buy 16 channels of 8kV. Now. Delivery time is 10 weeks.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Bonus: </a:t>
            </a:r>
            <a:r>
              <a:rPr lang="en-US" dirty="0" smtClean="0"/>
              <a:t>We can use the extra channels for other detectors in phase 1</a:t>
            </a:r>
          </a:p>
          <a:p>
            <a:r>
              <a:rPr lang="en-US" dirty="0"/>
              <a:t>A</a:t>
            </a:r>
            <a:r>
              <a:rPr lang="en-US" dirty="0" smtClean="0"/>
              <a:t>lso will buy one extra NDT 1470 (4x8kV) w/ startup funds for our lab. Can use this for production testing at UH.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51000"/>
            <a:ext cx="6172200" cy="2280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914400" y="2472641"/>
            <a:ext cx="7086600" cy="3188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149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from one vendor?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7136342" cy="4917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3205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HV supplies: </a:t>
            </a:r>
            <a:r>
              <a:rPr lang="en-US" dirty="0" smtClean="0"/>
              <a:t>Negative currents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4076895"/>
            <a:ext cx="4114800" cy="2257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80645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590800"/>
            <a:ext cx="3200218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957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Feedthroughs: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Waiting for quote for welded 316 stainless </a:t>
            </a:r>
            <a:r>
              <a:rPr lang="en-US" dirty="0" err="1" smtClean="0"/>
              <a:t>sideplate</a:t>
            </a:r>
            <a:r>
              <a:rPr lang="en-US" dirty="0" smtClean="0"/>
              <a:t> w/ welded </a:t>
            </a:r>
            <a:r>
              <a:rPr lang="en-US" dirty="0" err="1" smtClean="0"/>
              <a:t>fdthrus</a:t>
            </a:r>
            <a:endParaRPr lang="en-US" dirty="0" smtClean="0"/>
          </a:p>
          <a:p>
            <a:r>
              <a:rPr lang="en-US" dirty="0" smtClean="0"/>
              <a:t>Will in addition get 2 aluminum </a:t>
            </a:r>
            <a:r>
              <a:rPr lang="en-US" dirty="0" err="1" smtClean="0"/>
              <a:t>sideplates</a:t>
            </a:r>
            <a:r>
              <a:rPr lang="en-US" dirty="0" smtClean="0"/>
              <a:t> w/o holes. We can use these for </a:t>
            </a:r>
            <a:r>
              <a:rPr lang="en-US" dirty="0" err="1" smtClean="0"/>
              <a:t>leaktesting</a:t>
            </a:r>
            <a:r>
              <a:rPr lang="en-US" dirty="0" smtClean="0"/>
              <a:t>, and mount or own base-plate </a:t>
            </a:r>
            <a:r>
              <a:rPr lang="en-US" dirty="0" err="1" smtClean="0"/>
              <a:t>feedhthrouhgs</a:t>
            </a:r>
            <a:r>
              <a:rPr lang="en-US" dirty="0" smtClean="0"/>
              <a:t> if we want</a:t>
            </a:r>
          </a:p>
          <a:p>
            <a:r>
              <a:rPr lang="en-US" dirty="0" smtClean="0"/>
              <a:t>After first two vessels, decide on </a:t>
            </a:r>
            <a:r>
              <a:rPr lang="en-US" dirty="0" err="1" smtClean="0"/>
              <a:t>stainless+welded</a:t>
            </a:r>
            <a:r>
              <a:rPr lang="en-US" dirty="0" smtClean="0"/>
              <a:t> versus </a:t>
            </a:r>
            <a:r>
              <a:rPr lang="en-US" dirty="0" err="1" smtClean="0"/>
              <a:t>aliminum+baseplate</a:t>
            </a:r>
            <a:r>
              <a:rPr lang="en-US" dirty="0" smtClean="0"/>
              <a:t> for the remaining six vessels.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546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Welded feedthrough quote (</a:t>
            </a:r>
            <a:r>
              <a:rPr lang="en-US" dirty="0" err="1"/>
              <a:t>C</a:t>
            </a:r>
            <a:r>
              <a:rPr lang="en-US" dirty="0" err="1" smtClean="0"/>
              <a:t>eramtech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3" y="2319338"/>
            <a:ext cx="7496175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43200" y="4876800"/>
            <a:ext cx="2749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Quoted amount: </a:t>
            </a:r>
            <a:r>
              <a:rPr lang="en-US" dirty="0" smtClean="0"/>
              <a:t>$7,172</a:t>
            </a:r>
            <a:endParaRPr lang="en-US" dirty="0"/>
          </a:p>
          <a:p>
            <a:r>
              <a:rPr lang="en-US" dirty="0" smtClean="0"/>
              <a:t>Budgeted amount: $15,848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63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feedthrough </a:t>
            </a:r>
            <a:r>
              <a:rPr lang="en-US" dirty="0" smtClean="0"/>
              <a:t>plate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Sven </a:t>
            </a:r>
            <a:r>
              <a:rPr lang="en-US" dirty="0" err="1" smtClean="0"/>
              <a:t>Vahsen</a:t>
            </a:r>
            <a:r>
              <a:rPr lang="en-US" dirty="0" smtClean="0"/>
              <a:t> 3/25/2015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99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Option1 : welded </a:t>
            </a:r>
            <a:r>
              <a:rPr lang="en-US" sz="3600" b="1" dirty="0"/>
              <a:t>electrical </a:t>
            </a:r>
            <a:r>
              <a:rPr lang="en-US" sz="3600" b="1" dirty="0" smtClean="0"/>
              <a:t>feedthroughs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343400" cy="54864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2 x threaded </a:t>
            </a:r>
            <a:r>
              <a:rPr lang="en-US" dirty="0" smtClean="0"/>
              <a:t>hole : </a:t>
            </a:r>
            <a:r>
              <a:rPr lang="en-US" dirty="0"/>
              <a:t>for 1/8 NTP </a:t>
            </a:r>
            <a:r>
              <a:rPr lang="en-US" dirty="0" smtClean="0"/>
              <a:t>fitting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://swagelok.com/search/find_products_home.aspx?part=SS-400-1-4&amp;item=20b6dcb5-5a04-42f1-9df7-a5d3fd3672c3</a:t>
            </a:r>
            <a:r>
              <a:rPr lang="en-US" dirty="0" smtClean="0">
                <a:hlinkClick r:id="rId2"/>
              </a:rPr>
              <a:t>#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5 </a:t>
            </a:r>
            <a:r>
              <a:rPr lang="en-US" dirty="0"/>
              <a:t>x </a:t>
            </a:r>
            <a:r>
              <a:rPr lang="en-US" dirty="0" smtClean="0"/>
              <a:t>SHV : 1/2</a:t>
            </a:r>
            <a:r>
              <a:rPr lang="en-US" dirty="0"/>
              <a:t>" </a:t>
            </a:r>
            <a:r>
              <a:rPr lang="en-US" dirty="0" smtClean="0"/>
              <a:t>holes ($60)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http://www.solidsealing.com/parts/documents/FA12842SL.pdf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Solid Sealing part number FA12842 ($60 / each)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1 </a:t>
            </a:r>
            <a:r>
              <a:rPr lang="en-US" dirty="0"/>
              <a:t>x </a:t>
            </a:r>
            <a:r>
              <a:rPr lang="en-US" dirty="0" smtClean="0"/>
              <a:t>mil-C 19 pin: 1</a:t>
            </a:r>
            <a:r>
              <a:rPr lang="en-US" dirty="0"/>
              <a:t> </a:t>
            </a:r>
            <a:r>
              <a:rPr lang="en-US" dirty="0" smtClean="0"/>
              <a:t>1/8” hole ???</a:t>
            </a:r>
            <a:br>
              <a:rPr lang="en-US" dirty="0" smtClean="0"/>
            </a:br>
            <a:r>
              <a:rPr lang="en-US" dirty="0" err="1" smtClean="0"/>
              <a:t>Ceramtech</a:t>
            </a:r>
            <a:r>
              <a:rPr lang="en-US" dirty="0" smtClean="0"/>
              <a:t> </a:t>
            </a:r>
            <a:r>
              <a:rPr lang="en-US" dirty="0"/>
              <a:t>part # </a:t>
            </a:r>
            <a:r>
              <a:rPr lang="en-US" dirty="0" smtClean="0">
                <a:hlinkClick r:id="rId4"/>
              </a:rPr>
              <a:t>16003-02-W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shop.ceramtec.us/catalog07/view_subsubsection.cfm?SectionID=36&amp;SubsectionID=237&amp;SubSubsectionID=215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 </a:t>
            </a:r>
            <a:r>
              <a:rPr lang="en-US" dirty="0"/>
              <a:t>x BNC </a:t>
            </a:r>
            <a:r>
              <a:rPr lang="en-US" dirty="0" smtClean="0"/>
              <a:t>: 1/2</a:t>
            </a:r>
            <a:r>
              <a:rPr lang="en-US" dirty="0"/>
              <a:t>" hole </a:t>
            </a:r>
            <a:r>
              <a:rPr lang="en-US" dirty="0" smtClean="0"/>
              <a:t>($35)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6"/>
              </a:rPr>
              <a:t>http://www.lesker.com/newweb/feedthroughs/instrument_feedthroughs_bnc_singleend.cfm?pgid=weld</a:t>
            </a:r>
            <a:endParaRPr lang="en-US" dirty="0" smtClean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057400"/>
            <a:ext cx="4038600" cy="3840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3200400" y="2819400"/>
            <a:ext cx="28194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572000" y="4724400"/>
            <a:ext cx="1905000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10000" y="4114800"/>
            <a:ext cx="3505200" cy="2762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495800" y="1447800"/>
            <a:ext cx="3124200" cy="1447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47" name="Straight Arrow Connector 1046"/>
          <p:cNvCxnSpPr/>
          <p:nvPr/>
        </p:nvCxnSpPr>
        <p:spPr>
          <a:xfrm flipH="1">
            <a:off x="6705600" y="3276600"/>
            <a:ext cx="1066800" cy="1295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48" name="TextBox 1047"/>
          <p:cNvSpPr txBox="1"/>
          <p:nvPr/>
        </p:nvSpPr>
        <p:spPr>
          <a:xfrm rot="18610770">
            <a:off x="6904870" y="3550108"/>
            <a:ext cx="668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swap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12045" y="6131467"/>
            <a:ext cx="4447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Swap </a:t>
            </a:r>
            <a:r>
              <a:rPr lang="en-US" u="sng" dirty="0" smtClean="0"/>
              <a:t>one</a:t>
            </a:r>
            <a:r>
              <a:rPr lang="en-US" dirty="0" smtClean="0"/>
              <a:t> of the NTP holes with the BNC hole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7467600" y="3657600"/>
            <a:ext cx="381000" cy="247386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243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" y="200025"/>
            <a:ext cx="8356600" cy="645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" y="200025"/>
            <a:ext cx="8356600" cy="645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410200" y="1219200"/>
            <a:ext cx="2743200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086600" y="32004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36833" y="1447800"/>
            <a:ext cx="381000" cy="381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58000" y="2552700"/>
            <a:ext cx="381000" cy="381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80667" y="1617133"/>
            <a:ext cx="381000" cy="381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172200" y="2214033"/>
            <a:ext cx="381000" cy="381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858000" y="1981200"/>
            <a:ext cx="381000" cy="381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556500" y="142240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485467" y="3611033"/>
            <a:ext cx="381000" cy="381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621867" y="3649133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53068" y="4800600"/>
            <a:ext cx="67056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We may want to move around the feedthrough locations as shown above – let’s revisit the exact positions after we have 3D CAD in hand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1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</TotalTime>
  <Words>355</Words>
  <Application>Microsoft Office PowerPoint</Application>
  <PresentationFormat>On-screen Show (4:3)</PresentationFormat>
  <Paragraphs>72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Feedthroughs &amp; HV supplies</vt:lpstr>
      <vt:lpstr>HV supplies: quotes</vt:lpstr>
      <vt:lpstr>HV supplies: Negative currents</vt:lpstr>
      <vt:lpstr>Feedthroughs: approach</vt:lpstr>
      <vt:lpstr>Welded feedthrough quote (Ceramtech)</vt:lpstr>
      <vt:lpstr>feedthrough plate</vt:lpstr>
      <vt:lpstr>Option1 : welded electrical feedthroughs</vt:lpstr>
      <vt:lpstr>PowerPoint Presentation</vt:lpstr>
      <vt:lpstr>PowerPoint Presentation</vt:lpstr>
      <vt:lpstr>Backup material – please ignore</vt:lpstr>
      <vt:lpstr>Open questions</vt:lpstr>
      <vt:lpstr>Option 2: baseplate electrical feedthroughs</vt:lpstr>
      <vt:lpstr>Feedthrouhg on long side of vessel</vt:lpstr>
      <vt:lpstr>Weldable BNC</vt:lpstr>
      <vt:lpstr>Weldable 5-kV SHV</vt:lpstr>
      <vt:lpstr>Weldable MIL-C 19 pin</vt:lpstr>
      <vt:lpstr>Other options [Ignore]</vt:lpstr>
      <vt:lpstr>NPT fittings</vt:lpstr>
      <vt:lpstr># MIL-C pins needed</vt:lpstr>
      <vt:lpstr>All from one vendor?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Feedthroughs</dc:title>
  <dc:creator>Sven</dc:creator>
  <cp:lastModifiedBy>Sven</cp:lastModifiedBy>
  <cp:revision>33</cp:revision>
  <dcterms:created xsi:type="dcterms:W3CDTF">2015-02-10T21:11:03Z</dcterms:created>
  <dcterms:modified xsi:type="dcterms:W3CDTF">2015-04-01T19:54:08Z</dcterms:modified>
</cp:coreProperties>
</file>