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57" r:id="rId3"/>
    <p:sldId id="259" r:id="rId4"/>
    <p:sldId id="256" r:id="rId5"/>
    <p:sldId id="261" r:id="rId6"/>
    <p:sldId id="262" r:id="rId7"/>
    <p:sldId id="263" r:id="rId8"/>
    <p:sldId id="264" r:id="rId9"/>
    <p:sldId id="269" r:id="rId10"/>
    <p:sldId id="268" r:id="rId11"/>
    <p:sldId id="271" r:id="rId12"/>
    <p:sldId id="270" r:id="rId13"/>
    <p:sldId id="265" r:id="rId14"/>
    <p:sldId id="266" r:id="rId15"/>
    <p:sldId id="267"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3" d="100"/>
          <a:sy n="93" d="100"/>
        </p:scale>
        <p:origin x="-1061" y="-67"/>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96098FC-7B58-487C-BC18-6EFC9ED26547}" type="datetimeFigureOut">
              <a:rPr lang="en-US" smtClean="0"/>
              <a:t>1/26/2015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A169B7-6932-4665-96CE-3EC6FEB2916C}" type="slidenum">
              <a:rPr lang="en-US" smtClean="0"/>
              <a:t>‹#›</a:t>
            </a:fld>
            <a:endParaRPr lang="en-US"/>
          </a:p>
        </p:txBody>
      </p:sp>
    </p:spTree>
    <p:extLst>
      <p:ext uri="{BB962C8B-B14F-4D97-AF65-F5344CB8AC3E}">
        <p14:creationId xmlns:p14="http://schemas.microsoft.com/office/powerpoint/2010/main" val="4645239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6098FC-7B58-487C-BC18-6EFC9ED26547}" type="datetimeFigureOut">
              <a:rPr lang="en-US" smtClean="0"/>
              <a:t>1/26/2015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A169B7-6932-4665-96CE-3EC6FEB2916C}" type="slidenum">
              <a:rPr lang="en-US" smtClean="0"/>
              <a:t>‹#›</a:t>
            </a:fld>
            <a:endParaRPr lang="en-US"/>
          </a:p>
        </p:txBody>
      </p:sp>
    </p:spTree>
    <p:extLst>
      <p:ext uri="{BB962C8B-B14F-4D97-AF65-F5344CB8AC3E}">
        <p14:creationId xmlns:p14="http://schemas.microsoft.com/office/powerpoint/2010/main" val="40253052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6098FC-7B58-487C-BC18-6EFC9ED26547}" type="datetimeFigureOut">
              <a:rPr lang="en-US" smtClean="0"/>
              <a:t>1/26/2015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A169B7-6932-4665-96CE-3EC6FEB2916C}" type="slidenum">
              <a:rPr lang="en-US" smtClean="0"/>
              <a:t>‹#›</a:t>
            </a:fld>
            <a:endParaRPr lang="en-US"/>
          </a:p>
        </p:txBody>
      </p:sp>
    </p:spTree>
    <p:extLst>
      <p:ext uri="{BB962C8B-B14F-4D97-AF65-F5344CB8AC3E}">
        <p14:creationId xmlns:p14="http://schemas.microsoft.com/office/powerpoint/2010/main" val="33015995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6098FC-7B58-487C-BC18-6EFC9ED26547}" type="datetimeFigureOut">
              <a:rPr lang="en-US" smtClean="0"/>
              <a:t>1/26/2015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A169B7-6932-4665-96CE-3EC6FEB2916C}" type="slidenum">
              <a:rPr lang="en-US" smtClean="0"/>
              <a:t>‹#›</a:t>
            </a:fld>
            <a:endParaRPr lang="en-US"/>
          </a:p>
        </p:txBody>
      </p:sp>
    </p:spTree>
    <p:extLst>
      <p:ext uri="{BB962C8B-B14F-4D97-AF65-F5344CB8AC3E}">
        <p14:creationId xmlns:p14="http://schemas.microsoft.com/office/powerpoint/2010/main" val="2520251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96098FC-7B58-487C-BC18-6EFC9ED26547}" type="datetimeFigureOut">
              <a:rPr lang="en-US" smtClean="0"/>
              <a:t>1/26/2015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A169B7-6932-4665-96CE-3EC6FEB2916C}" type="slidenum">
              <a:rPr lang="en-US" smtClean="0"/>
              <a:t>‹#›</a:t>
            </a:fld>
            <a:endParaRPr lang="en-US"/>
          </a:p>
        </p:txBody>
      </p:sp>
    </p:spTree>
    <p:extLst>
      <p:ext uri="{BB962C8B-B14F-4D97-AF65-F5344CB8AC3E}">
        <p14:creationId xmlns:p14="http://schemas.microsoft.com/office/powerpoint/2010/main" val="4033806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96098FC-7B58-487C-BC18-6EFC9ED26547}" type="datetimeFigureOut">
              <a:rPr lang="en-US" smtClean="0"/>
              <a:t>1/26/2015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A169B7-6932-4665-96CE-3EC6FEB2916C}" type="slidenum">
              <a:rPr lang="en-US" smtClean="0"/>
              <a:t>‹#›</a:t>
            </a:fld>
            <a:endParaRPr lang="en-US"/>
          </a:p>
        </p:txBody>
      </p:sp>
    </p:spTree>
    <p:extLst>
      <p:ext uri="{BB962C8B-B14F-4D97-AF65-F5344CB8AC3E}">
        <p14:creationId xmlns:p14="http://schemas.microsoft.com/office/powerpoint/2010/main" val="3648601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96098FC-7B58-487C-BC18-6EFC9ED26547}" type="datetimeFigureOut">
              <a:rPr lang="en-US" smtClean="0"/>
              <a:t>1/26/2015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1A169B7-6932-4665-96CE-3EC6FEB2916C}" type="slidenum">
              <a:rPr lang="en-US" smtClean="0"/>
              <a:t>‹#›</a:t>
            </a:fld>
            <a:endParaRPr lang="en-US"/>
          </a:p>
        </p:txBody>
      </p:sp>
    </p:spTree>
    <p:extLst>
      <p:ext uri="{BB962C8B-B14F-4D97-AF65-F5344CB8AC3E}">
        <p14:creationId xmlns:p14="http://schemas.microsoft.com/office/powerpoint/2010/main" val="40023777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96098FC-7B58-487C-BC18-6EFC9ED26547}" type="datetimeFigureOut">
              <a:rPr lang="en-US" smtClean="0"/>
              <a:t>1/26/2015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1A169B7-6932-4665-96CE-3EC6FEB2916C}" type="slidenum">
              <a:rPr lang="en-US" smtClean="0"/>
              <a:t>‹#›</a:t>
            </a:fld>
            <a:endParaRPr lang="en-US"/>
          </a:p>
        </p:txBody>
      </p:sp>
    </p:spTree>
    <p:extLst>
      <p:ext uri="{BB962C8B-B14F-4D97-AF65-F5344CB8AC3E}">
        <p14:creationId xmlns:p14="http://schemas.microsoft.com/office/powerpoint/2010/main" val="468038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6098FC-7B58-487C-BC18-6EFC9ED26547}" type="datetimeFigureOut">
              <a:rPr lang="en-US" smtClean="0"/>
              <a:t>1/26/2015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1A169B7-6932-4665-96CE-3EC6FEB2916C}" type="slidenum">
              <a:rPr lang="en-US" smtClean="0"/>
              <a:t>‹#›</a:t>
            </a:fld>
            <a:endParaRPr lang="en-US"/>
          </a:p>
        </p:txBody>
      </p:sp>
    </p:spTree>
    <p:extLst>
      <p:ext uri="{BB962C8B-B14F-4D97-AF65-F5344CB8AC3E}">
        <p14:creationId xmlns:p14="http://schemas.microsoft.com/office/powerpoint/2010/main" val="41947650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6098FC-7B58-487C-BC18-6EFC9ED26547}" type="datetimeFigureOut">
              <a:rPr lang="en-US" smtClean="0"/>
              <a:t>1/26/2015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A169B7-6932-4665-96CE-3EC6FEB2916C}" type="slidenum">
              <a:rPr lang="en-US" smtClean="0"/>
              <a:t>‹#›</a:t>
            </a:fld>
            <a:endParaRPr lang="en-US"/>
          </a:p>
        </p:txBody>
      </p:sp>
    </p:spTree>
    <p:extLst>
      <p:ext uri="{BB962C8B-B14F-4D97-AF65-F5344CB8AC3E}">
        <p14:creationId xmlns:p14="http://schemas.microsoft.com/office/powerpoint/2010/main" val="39061479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6098FC-7B58-487C-BC18-6EFC9ED26547}" type="datetimeFigureOut">
              <a:rPr lang="en-US" smtClean="0"/>
              <a:t>1/26/2015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A169B7-6932-4665-96CE-3EC6FEB2916C}" type="slidenum">
              <a:rPr lang="en-US" smtClean="0"/>
              <a:t>‹#›</a:t>
            </a:fld>
            <a:endParaRPr lang="en-US"/>
          </a:p>
        </p:txBody>
      </p:sp>
    </p:spTree>
    <p:extLst>
      <p:ext uri="{BB962C8B-B14F-4D97-AF65-F5344CB8AC3E}">
        <p14:creationId xmlns:p14="http://schemas.microsoft.com/office/powerpoint/2010/main" val="7995671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6098FC-7B58-487C-BC18-6EFC9ED26547}" type="datetimeFigureOut">
              <a:rPr lang="en-US" smtClean="0"/>
              <a:t>1/26/2015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A169B7-6932-4665-96CE-3EC6FEB2916C}" type="slidenum">
              <a:rPr lang="en-US" smtClean="0"/>
              <a:t>‹#›</a:t>
            </a:fld>
            <a:endParaRPr lang="en-US"/>
          </a:p>
        </p:txBody>
      </p:sp>
    </p:spTree>
    <p:extLst>
      <p:ext uri="{BB962C8B-B14F-4D97-AF65-F5344CB8AC3E}">
        <p14:creationId xmlns:p14="http://schemas.microsoft.com/office/powerpoint/2010/main" val="24677403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Correspondence with Corbin @ </a:t>
            </a:r>
            <a:r>
              <a:rPr lang="en-US" dirty="0" err="1" smtClean="0"/>
              <a:t>HuntVac</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37548643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6825" y="285750"/>
            <a:ext cx="6610350" cy="6286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931523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AutoShape 2" descr="https://mail.google.com/mail/u/0/?ui=2&amp;ik=fc5e3a6d7f&amp;view=fimg&amp;th=14b18f6a54f232ca&amp;attid=0.4&amp;disp=emb&amp;attbid=ANGjdJ9yQiogRJrWmB7SDXGeLs1P5YFYIfql0sJnMvqCGT7Lvl8h_AlRfYoa_aly-RrVNrlz2kIXLT540HJKXxtMA2hylb2gcFKHsp7PP_hSLpfEzXyUPa540RUxEVQ&amp;sz=w1974-h1234&amp;ats=1422301226965&amp;rm=14b18f6a54f232ca&amp;zw&amp;atsh=1"/>
          <p:cNvSpPr>
            <a:spLocks noChangeAspect="1" noChangeArrowheads="1"/>
          </p:cNvSpPr>
          <p:nvPr/>
        </p:nvSpPr>
        <p:spPr bwMode="auto">
          <a:xfrm>
            <a:off x="155575" y="-2819400"/>
            <a:ext cx="9401175" cy="58769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8275" y="1470025"/>
            <a:ext cx="6267450" cy="3917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747894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1/26/2015 Update</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26280227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563376"/>
            <a:ext cx="9144000" cy="59136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267200" y="990600"/>
            <a:ext cx="4495799" cy="258532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indent="-285750">
              <a:buFont typeface="Arial" panose="020B0604020202020204" pitchFamily="34" charset="0"/>
              <a:buChar char="•"/>
            </a:pPr>
            <a:r>
              <a:rPr lang="en-US" dirty="0" smtClean="0"/>
              <a:t>Lid can match vessel, but will drive up cost</a:t>
            </a:r>
          </a:p>
          <a:p>
            <a:pPr marL="285750" indent="-285750">
              <a:buFont typeface="Arial" panose="020B0604020202020204" pitchFamily="34" charset="0"/>
              <a:buChar char="•"/>
            </a:pPr>
            <a:r>
              <a:rPr lang="en-US" dirty="0" smtClean="0"/>
              <a:t>I had wanted lip on inside</a:t>
            </a:r>
          </a:p>
          <a:p>
            <a:pPr marL="742950" lvl="1" indent="-285750">
              <a:buFont typeface="Arial" panose="020B0604020202020204" pitchFamily="34" charset="0"/>
              <a:buChar char="•"/>
            </a:pPr>
            <a:r>
              <a:rPr lang="en-US" dirty="0" smtClean="0"/>
              <a:t>OK from </a:t>
            </a:r>
            <a:r>
              <a:rPr lang="en-US" dirty="0" err="1" smtClean="0"/>
              <a:t>HuntVac</a:t>
            </a:r>
            <a:r>
              <a:rPr lang="en-US" dirty="0" smtClean="0"/>
              <a:t> (discuss)</a:t>
            </a:r>
          </a:p>
          <a:p>
            <a:pPr marL="742950" lvl="1" indent="-285750">
              <a:buFont typeface="Arial" panose="020B0604020202020204" pitchFamily="34" charset="0"/>
              <a:buChar char="•"/>
            </a:pPr>
            <a:r>
              <a:rPr lang="en-US" dirty="0" smtClean="0"/>
              <a:t>Will round to avoid sparking</a:t>
            </a:r>
          </a:p>
          <a:p>
            <a:pPr marL="285750" indent="-285750">
              <a:buFont typeface="Arial" panose="020B0604020202020204" pitchFamily="34" charset="0"/>
              <a:buChar char="•"/>
            </a:pPr>
            <a:r>
              <a:rPr lang="en-US" dirty="0" smtClean="0"/>
              <a:t>Other remaining changes</a:t>
            </a:r>
          </a:p>
          <a:p>
            <a:pPr marL="742950" lvl="1" indent="-285750">
              <a:buFont typeface="Arial" panose="020B0604020202020204" pitchFamily="34" charset="0"/>
              <a:buChar char="•"/>
            </a:pPr>
            <a:r>
              <a:rPr lang="en-US" dirty="0" smtClean="0"/>
              <a:t>Screw for vacuum seals: </a:t>
            </a:r>
          </a:p>
          <a:p>
            <a:pPr marL="1200150" lvl="2" indent="-285750">
              <a:buFont typeface="Arial" panose="020B0604020202020204" pitchFamily="34" charset="0"/>
              <a:buChar char="•"/>
            </a:pPr>
            <a:r>
              <a:rPr lang="en-US" dirty="0" smtClean="0"/>
              <a:t>SHCS (discuss)</a:t>
            </a:r>
          </a:p>
          <a:p>
            <a:pPr marL="1200150" lvl="2" indent="-285750">
              <a:buFont typeface="Arial" panose="020B0604020202020204" pitchFamily="34" charset="0"/>
              <a:buChar char="•"/>
            </a:pPr>
            <a:r>
              <a:rPr lang="en-US" dirty="0" smtClean="0"/>
              <a:t>Metric</a:t>
            </a:r>
          </a:p>
          <a:p>
            <a:pPr marL="742950" lvl="1" indent="-285750">
              <a:buFont typeface="Arial" panose="020B0604020202020204" pitchFamily="34" charset="0"/>
              <a:buChar char="•"/>
            </a:pPr>
            <a:r>
              <a:rPr lang="en-US" dirty="0" smtClean="0"/>
              <a:t>Move mounting holes</a:t>
            </a:r>
            <a:r>
              <a:rPr lang="en-US" dirty="0"/>
              <a:t>	</a:t>
            </a:r>
          </a:p>
        </p:txBody>
      </p:sp>
      <p:cxnSp>
        <p:nvCxnSpPr>
          <p:cNvPr id="6" name="Straight Arrow Connector 5"/>
          <p:cNvCxnSpPr/>
          <p:nvPr/>
        </p:nvCxnSpPr>
        <p:spPr>
          <a:xfrm flipH="1">
            <a:off x="2438402" y="1447800"/>
            <a:ext cx="1904998" cy="152401"/>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14" name="Oval 13"/>
          <p:cNvSpPr/>
          <p:nvPr/>
        </p:nvSpPr>
        <p:spPr>
          <a:xfrm>
            <a:off x="1219200" y="2133600"/>
            <a:ext cx="381000" cy="304800"/>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 name="Oval 15"/>
          <p:cNvSpPr/>
          <p:nvPr/>
        </p:nvSpPr>
        <p:spPr>
          <a:xfrm>
            <a:off x="1711778" y="1148424"/>
            <a:ext cx="1107621" cy="756575"/>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256640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dirty="0" smtClean="0"/>
              <a:t>Cost estimates versus original budget</a:t>
            </a:r>
            <a:endParaRPr lang="en-US" dirty="0"/>
          </a:p>
        </p:txBody>
      </p:sp>
      <p:sp>
        <p:nvSpPr>
          <p:cNvPr id="3" name="Content Placeholder 2"/>
          <p:cNvSpPr>
            <a:spLocks noGrp="1"/>
          </p:cNvSpPr>
          <p:nvPr>
            <p:ph idx="1"/>
          </p:nvPr>
        </p:nvSpPr>
        <p:spPr>
          <a:xfrm>
            <a:off x="457200" y="838200"/>
            <a:ext cx="8229600" cy="4525963"/>
          </a:xfrm>
        </p:spPr>
        <p:txBody>
          <a:bodyPr/>
          <a:lstStyle/>
          <a:p>
            <a:r>
              <a:rPr lang="en-US" b="1" dirty="0" err="1" smtClean="0"/>
              <a:t>HuntVac</a:t>
            </a:r>
            <a:r>
              <a:rPr lang="en-US" b="1" dirty="0" smtClean="0"/>
              <a:t> rough cost estimate:</a:t>
            </a:r>
            <a:endParaRPr lang="en-US" dirty="0"/>
          </a:p>
          <a:p>
            <a:pPr lvl="1"/>
            <a:r>
              <a:rPr lang="en-US" b="1" dirty="0"/>
              <a:t>1 </a:t>
            </a:r>
            <a:r>
              <a:rPr lang="en-US" b="1" dirty="0" smtClean="0"/>
              <a:t>vessel: $3700 </a:t>
            </a:r>
            <a:endParaRPr lang="en-US" dirty="0"/>
          </a:p>
          <a:p>
            <a:pPr lvl="1"/>
            <a:r>
              <a:rPr lang="en-US" b="1" dirty="0"/>
              <a:t>8 </a:t>
            </a:r>
            <a:r>
              <a:rPr lang="en-US" b="1" dirty="0" smtClean="0"/>
              <a:t>vessels: $2500/vessel </a:t>
            </a:r>
            <a:endParaRPr lang="en-US" dirty="0"/>
          </a:p>
          <a:p>
            <a:r>
              <a:rPr lang="en-US" b="1" dirty="0" err="1" smtClean="0"/>
              <a:t>Parylene</a:t>
            </a:r>
            <a:r>
              <a:rPr lang="en-US" b="1" dirty="0" smtClean="0"/>
              <a:t> + end-plate w/ feedthroughs will result in extra charge</a:t>
            </a:r>
          </a:p>
          <a:p>
            <a:pPr lvl="1"/>
            <a:r>
              <a:rPr lang="en-US" b="1" dirty="0" smtClean="0"/>
              <a:t>We have $3442 / vessel left in budget for</a:t>
            </a:r>
            <a:r>
              <a:rPr lang="en-US" b="1" dirty="0"/>
              <a:t> </a:t>
            </a:r>
            <a:r>
              <a:rPr lang="en-US" b="1" dirty="0" smtClean="0"/>
              <a:t>this</a:t>
            </a:r>
          </a:p>
          <a:p>
            <a:pPr lvl="1"/>
            <a:r>
              <a:rPr lang="en-US" b="1" dirty="0" smtClean="0"/>
              <a:t>May have to cover LV plugs, also</a:t>
            </a:r>
          </a:p>
          <a:p>
            <a:r>
              <a:rPr lang="en-US" b="1" dirty="0" smtClean="0">
                <a:solidFill>
                  <a:srgbClr val="00B050"/>
                </a:solidFill>
              </a:rPr>
              <a:t>Budget looks OK!</a:t>
            </a:r>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512715459"/>
              </p:ext>
            </p:extLst>
          </p:nvPr>
        </p:nvGraphicFramePr>
        <p:xfrm>
          <a:off x="762000" y="5410200"/>
          <a:ext cx="7429500" cy="929640"/>
        </p:xfrm>
        <a:graphic>
          <a:graphicData uri="http://schemas.openxmlformats.org/drawingml/2006/table">
            <a:tbl>
              <a:tblPr>
                <a:tableStyleId>{5C22544A-7EE6-4342-B048-85BDC9FD1C3A}</a:tableStyleId>
              </a:tblPr>
              <a:tblGrid>
                <a:gridCol w="1041400"/>
                <a:gridCol w="2425700"/>
                <a:gridCol w="1701800"/>
                <a:gridCol w="1041400"/>
                <a:gridCol w="609600"/>
                <a:gridCol w="609600"/>
              </a:tblGrid>
              <a:tr h="182880">
                <a:tc>
                  <a:txBody>
                    <a:bodyPr/>
                    <a:lstStyle/>
                    <a:p>
                      <a:pPr algn="l" fontAlgn="b"/>
                      <a:r>
                        <a:rPr lang="en-US" sz="1100" u="sng" strike="noStrike">
                          <a:effectLst/>
                        </a:rPr>
                        <a:t>Major part</a:t>
                      </a:r>
                      <a:endParaRPr lang="en-US" sz="1100" b="1" i="0" u="sng" strike="noStrike">
                        <a:solidFill>
                          <a:srgbClr val="000000"/>
                        </a:solidFill>
                        <a:effectLst/>
                        <a:latin typeface="Calibri"/>
                      </a:endParaRPr>
                    </a:p>
                  </a:txBody>
                  <a:tcPr marL="7620" marR="7620" marT="7620" marB="0" anchor="b"/>
                </a:tc>
                <a:tc>
                  <a:txBody>
                    <a:bodyPr/>
                    <a:lstStyle/>
                    <a:p>
                      <a:pPr algn="l" fontAlgn="b"/>
                      <a:r>
                        <a:rPr lang="en-US" sz="1100" u="sng" strike="noStrike">
                          <a:effectLst/>
                        </a:rPr>
                        <a:t>component</a:t>
                      </a:r>
                      <a:endParaRPr lang="en-US" sz="1100" b="1" i="0" u="sng" strike="noStrike">
                        <a:solidFill>
                          <a:srgbClr val="000000"/>
                        </a:solidFill>
                        <a:effectLst/>
                        <a:latin typeface="Calibri"/>
                      </a:endParaRPr>
                    </a:p>
                  </a:txBody>
                  <a:tcPr marL="7620" marR="7620" marT="7620" marB="0" anchor="b"/>
                </a:tc>
                <a:tc>
                  <a:txBody>
                    <a:bodyPr/>
                    <a:lstStyle/>
                    <a:p>
                      <a:pPr algn="l" fontAlgn="b"/>
                      <a:r>
                        <a:rPr lang="en-US" sz="1100" u="sng" strike="noStrike">
                          <a:effectLst/>
                        </a:rPr>
                        <a:t>vendor quote from</a:t>
                      </a:r>
                      <a:endParaRPr lang="en-US" sz="1100" b="1" i="0" u="sng" strike="noStrike">
                        <a:solidFill>
                          <a:srgbClr val="000000"/>
                        </a:solidFill>
                        <a:effectLst/>
                        <a:latin typeface="Calibri"/>
                      </a:endParaRPr>
                    </a:p>
                  </a:txBody>
                  <a:tcPr marL="7620" marR="7620" marT="7620" marB="0" anchor="b"/>
                </a:tc>
                <a:tc>
                  <a:txBody>
                    <a:bodyPr/>
                    <a:lstStyle/>
                    <a:p>
                      <a:pPr algn="l" fontAlgn="b"/>
                      <a:r>
                        <a:rPr lang="en-US" sz="1100" u="sng" strike="noStrike">
                          <a:effectLst/>
                        </a:rPr>
                        <a:t>cost/item</a:t>
                      </a:r>
                      <a:endParaRPr lang="en-US" sz="1100" b="1" i="0" u="sng" strike="noStrike">
                        <a:solidFill>
                          <a:srgbClr val="000000"/>
                        </a:solidFill>
                        <a:effectLst/>
                        <a:latin typeface="Calibri"/>
                      </a:endParaRPr>
                    </a:p>
                  </a:txBody>
                  <a:tcPr marL="7620" marR="7620" marT="7620" marB="0" anchor="b"/>
                </a:tc>
                <a:tc>
                  <a:txBody>
                    <a:bodyPr/>
                    <a:lstStyle/>
                    <a:p>
                      <a:pPr algn="l" fontAlgn="b"/>
                      <a:r>
                        <a:rPr lang="en-US" sz="1100" u="sng" strike="noStrike">
                          <a:effectLst/>
                        </a:rPr>
                        <a:t>quantity</a:t>
                      </a:r>
                      <a:endParaRPr lang="en-US" sz="1100" b="1" i="0" u="sng" strike="noStrike">
                        <a:solidFill>
                          <a:srgbClr val="000000"/>
                        </a:solidFill>
                        <a:effectLst/>
                        <a:latin typeface="Calibri"/>
                      </a:endParaRPr>
                    </a:p>
                  </a:txBody>
                  <a:tcPr marL="7620" marR="7620" marT="7620" marB="0" anchor="b"/>
                </a:tc>
                <a:tc>
                  <a:txBody>
                    <a:bodyPr/>
                    <a:lstStyle/>
                    <a:p>
                      <a:pPr algn="l" fontAlgn="b"/>
                      <a:r>
                        <a:rPr lang="en-US" sz="1100" u="sng" strike="noStrike">
                          <a:effectLst/>
                        </a:rPr>
                        <a:t>total cost</a:t>
                      </a:r>
                      <a:endParaRPr lang="en-US" sz="1100" b="1" i="0" u="sng" strike="noStrike">
                        <a:solidFill>
                          <a:srgbClr val="000000"/>
                        </a:solidFill>
                        <a:effectLst/>
                        <a:latin typeface="Calibri"/>
                      </a:endParaRPr>
                    </a:p>
                  </a:txBody>
                  <a:tcPr marL="7620" marR="7620" marT="7620" marB="0" anchor="b"/>
                </a:tc>
              </a:tr>
              <a:tr h="320040">
                <a:tc>
                  <a:txBody>
                    <a:bodyPr/>
                    <a:lstStyle/>
                    <a:p>
                      <a:pPr algn="l" fontAlgn="b"/>
                      <a:r>
                        <a:rPr lang="en-US" sz="1100" u="none" strike="noStrike">
                          <a:effectLst/>
                        </a:rPr>
                        <a:t>vessel</a:t>
                      </a:r>
                      <a:endParaRPr lang="en-US" sz="1100" b="0" i="0" u="none" strike="noStrike">
                        <a:solidFill>
                          <a:srgbClr val="000000"/>
                        </a:solidFill>
                        <a:effectLst/>
                        <a:latin typeface="Calibri"/>
                      </a:endParaRPr>
                    </a:p>
                  </a:txBody>
                  <a:tcPr marL="7620" marR="7620" marT="7620" marB="0" anchor="b"/>
                </a:tc>
                <a:tc>
                  <a:txBody>
                    <a:bodyPr/>
                    <a:lstStyle/>
                    <a:p>
                      <a:pPr algn="l" fontAlgn="b"/>
                      <a:r>
                        <a:rPr lang="en-US" sz="1100" u="none" strike="noStrike">
                          <a:effectLst/>
                        </a:rPr>
                        <a:t>vacuum vessel </a:t>
                      </a:r>
                      <a:endParaRPr lang="en-US" sz="1100" b="0" i="0" u="none" strike="noStrike">
                        <a:solidFill>
                          <a:srgbClr val="000000"/>
                        </a:solidFill>
                        <a:effectLst/>
                        <a:latin typeface="Calibri"/>
                      </a:endParaRPr>
                    </a:p>
                  </a:txBody>
                  <a:tcPr marL="7620" marR="7620" marT="7620" marB="0" anchor="b"/>
                </a:tc>
                <a:tc>
                  <a:txBody>
                    <a:bodyPr/>
                    <a:lstStyle/>
                    <a:p>
                      <a:pPr algn="l" fontAlgn="b"/>
                      <a:r>
                        <a:rPr lang="en-US" sz="1100" u="none" strike="noStrike">
                          <a:effectLst/>
                        </a:rPr>
                        <a:t>Huntington Vacuum Products</a:t>
                      </a:r>
                      <a:endParaRPr lang="en-US" sz="1100" b="0" i="0" u="none" strike="noStrike">
                        <a:solidFill>
                          <a:srgbClr val="000000"/>
                        </a:solidFill>
                        <a:effectLst/>
                        <a:latin typeface="Calibri"/>
                      </a:endParaRPr>
                    </a:p>
                  </a:txBody>
                  <a:tcPr marL="7620" marR="7620" marT="7620" marB="0" anchor="b"/>
                </a:tc>
                <a:tc>
                  <a:txBody>
                    <a:bodyPr/>
                    <a:lstStyle/>
                    <a:p>
                      <a:pPr algn="r" fontAlgn="b"/>
                      <a:r>
                        <a:rPr lang="en-US" sz="1100" u="none" strike="noStrike">
                          <a:effectLst/>
                        </a:rPr>
                        <a:t>3961.5</a:t>
                      </a:r>
                      <a:endParaRPr lang="en-US" sz="1100" b="0" i="0" u="none" strike="noStrike">
                        <a:solidFill>
                          <a:srgbClr val="000000"/>
                        </a:solidFill>
                        <a:effectLst/>
                        <a:latin typeface="Calibri"/>
                      </a:endParaRPr>
                    </a:p>
                  </a:txBody>
                  <a:tcPr marL="7620" marR="7620" marT="7620" marB="0" anchor="b"/>
                </a:tc>
                <a:tc>
                  <a:txBody>
                    <a:bodyPr/>
                    <a:lstStyle/>
                    <a:p>
                      <a:pPr algn="r" fontAlgn="b"/>
                      <a:r>
                        <a:rPr lang="en-US" sz="1100" u="none" strike="noStrike">
                          <a:effectLst/>
                        </a:rPr>
                        <a:t>8</a:t>
                      </a:r>
                      <a:endParaRPr lang="en-US" sz="1100" b="0" i="0" u="none" strike="noStrike">
                        <a:solidFill>
                          <a:srgbClr val="000000"/>
                        </a:solidFill>
                        <a:effectLst/>
                        <a:latin typeface="Calibri"/>
                      </a:endParaRPr>
                    </a:p>
                  </a:txBody>
                  <a:tcPr marL="7620" marR="7620" marT="7620" marB="0" anchor="b"/>
                </a:tc>
                <a:tc>
                  <a:txBody>
                    <a:bodyPr/>
                    <a:lstStyle/>
                    <a:p>
                      <a:pPr algn="r" fontAlgn="b"/>
                      <a:r>
                        <a:rPr lang="en-US" sz="1100" u="none" strike="noStrike">
                          <a:effectLst/>
                        </a:rPr>
                        <a:t>31692</a:t>
                      </a:r>
                      <a:endParaRPr lang="en-US" sz="1100" b="1" i="0" u="none" strike="noStrike">
                        <a:solidFill>
                          <a:srgbClr val="000000"/>
                        </a:solidFill>
                        <a:effectLst/>
                        <a:latin typeface="Calibri"/>
                      </a:endParaRPr>
                    </a:p>
                  </a:txBody>
                  <a:tcPr marL="7620" marR="7620" marT="7620" marB="0" anchor="b"/>
                </a:tc>
              </a:tr>
              <a:tr h="205740">
                <a:tc>
                  <a:txBody>
                    <a:bodyPr/>
                    <a:lstStyle/>
                    <a:p>
                      <a:pPr algn="l" fontAlgn="b"/>
                      <a:endParaRPr lang="en-US" sz="1100" b="0" i="0" u="none" strike="noStrike">
                        <a:solidFill>
                          <a:srgbClr val="000000"/>
                        </a:solidFill>
                        <a:effectLst/>
                        <a:latin typeface="Calibri"/>
                      </a:endParaRPr>
                    </a:p>
                  </a:txBody>
                  <a:tcPr marL="7620" marR="7620" marT="7620" marB="0" anchor="b"/>
                </a:tc>
                <a:tc>
                  <a:txBody>
                    <a:bodyPr/>
                    <a:lstStyle/>
                    <a:p>
                      <a:pPr algn="l" fontAlgn="b"/>
                      <a:r>
                        <a:rPr lang="en-US" sz="1100" u="none" strike="noStrike">
                          <a:effectLst/>
                        </a:rPr>
                        <a:t>vacuum vessel NRE</a:t>
                      </a:r>
                      <a:endParaRPr lang="en-US" sz="1100" b="0" i="0" u="none" strike="noStrike">
                        <a:solidFill>
                          <a:srgbClr val="000000"/>
                        </a:solidFill>
                        <a:effectLst/>
                        <a:latin typeface="Calibri"/>
                      </a:endParaRPr>
                    </a:p>
                  </a:txBody>
                  <a:tcPr marL="7620" marR="7620" marT="7620" marB="0" anchor="b"/>
                </a:tc>
                <a:tc>
                  <a:txBody>
                    <a:bodyPr/>
                    <a:lstStyle/>
                    <a:p>
                      <a:pPr algn="l" fontAlgn="b"/>
                      <a:r>
                        <a:rPr lang="en-US" sz="1100" u="none" strike="noStrike">
                          <a:effectLst/>
                        </a:rPr>
                        <a:t>Huntington Vacuum Products</a:t>
                      </a:r>
                      <a:endParaRPr lang="en-US" sz="1100" b="0" i="0" u="none" strike="noStrike">
                        <a:solidFill>
                          <a:srgbClr val="000000"/>
                        </a:solidFill>
                        <a:effectLst/>
                        <a:latin typeface="Calibri"/>
                      </a:endParaRPr>
                    </a:p>
                  </a:txBody>
                  <a:tcPr marL="7620" marR="7620" marT="7620" marB="0" anchor="b"/>
                </a:tc>
                <a:tc>
                  <a:txBody>
                    <a:bodyPr/>
                    <a:lstStyle/>
                    <a:p>
                      <a:pPr algn="r" fontAlgn="b"/>
                      <a:r>
                        <a:rPr lang="en-US" sz="1100" u="none" strike="noStrike">
                          <a:effectLst/>
                        </a:rPr>
                        <a:t>2050</a:t>
                      </a:r>
                      <a:endParaRPr lang="en-US" sz="1100" b="0" i="0" u="none" strike="noStrike">
                        <a:solidFill>
                          <a:srgbClr val="000000"/>
                        </a:solidFill>
                        <a:effectLst/>
                        <a:latin typeface="Calibri"/>
                      </a:endParaRPr>
                    </a:p>
                  </a:txBody>
                  <a:tcPr marL="7620" marR="7620" marT="7620" marB="0" anchor="b"/>
                </a:tc>
                <a:tc>
                  <a:txBody>
                    <a:bodyPr/>
                    <a:lstStyle/>
                    <a:p>
                      <a:pPr algn="r" fontAlgn="b"/>
                      <a:r>
                        <a:rPr lang="en-US" sz="1100" u="none" strike="noStrike">
                          <a:effectLst/>
                        </a:rPr>
                        <a:t>1</a:t>
                      </a:r>
                      <a:endParaRPr lang="en-US" sz="1100" b="0" i="0" u="none" strike="noStrike">
                        <a:solidFill>
                          <a:srgbClr val="000000"/>
                        </a:solidFill>
                        <a:effectLst/>
                        <a:latin typeface="Calibri"/>
                      </a:endParaRPr>
                    </a:p>
                  </a:txBody>
                  <a:tcPr marL="7620" marR="7620" marT="7620" marB="0" anchor="b"/>
                </a:tc>
                <a:tc>
                  <a:txBody>
                    <a:bodyPr/>
                    <a:lstStyle/>
                    <a:p>
                      <a:pPr algn="r" fontAlgn="b"/>
                      <a:r>
                        <a:rPr lang="en-US" sz="1100" u="none" strike="noStrike">
                          <a:effectLst/>
                        </a:rPr>
                        <a:t>2050</a:t>
                      </a:r>
                      <a:endParaRPr lang="en-US" sz="1100" b="1" i="0" u="none" strike="noStrike">
                        <a:solidFill>
                          <a:srgbClr val="000000"/>
                        </a:solidFill>
                        <a:effectLst/>
                        <a:latin typeface="Calibri"/>
                      </a:endParaRPr>
                    </a:p>
                  </a:txBody>
                  <a:tcPr marL="7620" marR="7620" marT="7620" marB="0" anchor="b"/>
                </a:tc>
              </a:tr>
              <a:tr h="220980">
                <a:tc>
                  <a:txBody>
                    <a:bodyPr/>
                    <a:lstStyle/>
                    <a:p>
                      <a:pPr algn="l" fontAlgn="b"/>
                      <a:endParaRPr lang="en-US" sz="1100" b="0" i="0" u="none" strike="noStrike">
                        <a:solidFill>
                          <a:srgbClr val="000000"/>
                        </a:solidFill>
                        <a:effectLst/>
                        <a:latin typeface="Calibri"/>
                      </a:endParaRPr>
                    </a:p>
                  </a:txBody>
                  <a:tcPr marL="7620" marR="7620" marT="7620" marB="0" anchor="b"/>
                </a:tc>
                <a:tc>
                  <a:txBody>
                    <a:bodyPr/>
                    <a:lstStyle/>
                    <a:p>
                      <a:pPr algn="l" fontAlgn="b"/>
                      <a:r>
                        <a:rPr lang="en-US" sz="1100" u="none" strike="noStrike">
                          <a:effectLst/>
                        </a:rPr>
                        <a:t>vacuum feedthroughs</a:t>
                      </a:r>
                      <a:endParaRPr lang="en-US" sz="1100" b="0" i="0" u="none" strike="noStrike">
                        <a:solidFill>
                          <a:srgbClr val="000000"/>
                        </a:solidFill>
                        <a:effectLst/>
                        <a:latin typeface="Calibri"/>
                      </a:endParaRPr>
                    </a:p>
                  </a:txBody>
                  <a:tcPr marL="7620" marR="7620" marT="7620" marB="0" anchor="b"/>
                </a:tc>
                <a:tc>
                  <a:txBody>
                    <a:bodyPr/>
                    <a:lstStyle/>
                    <a:p>
                      <a:pPr algn="l" fontAlgn="b"/>
                      <a:r>
                        <a:rPr lang="en-US" sz="1100" u="none" strike="noStrike">
                          <a:effectLst/>
                        </a:rPr>
                        <a:t>Solid Sealing Technology</a:t>
                      </a:r>
                      <a:endParaRPr lang="en-US" sz="1100" b="0" i="0" u="none" strike="noStrike">
                        <a:solidFill>
                          <a:srgbClr val="000000"/>
                        </a:solidFill>
                        <a:effectLst/>
                        <a:latin typeface="Calibri"/>
                      </a:endParaRPr>
                    </a:p>
                  </a:txBody>
                  <a:tcPr marL="7620" marR="7620" marT="7620" marB="0" anchor="b"/>
                </a:tc>
                <a:tc>
                  <a:txBody>
                    <a:bodyPr/>
                    <a:lstStyle/>
                    <a:p>
                      <a:pPr algn="r" fontAlgn="b"/>
                      <a:r>
                        <a:rPr lang="en-US" sz="1100" u="none" strike="noStrike">
                          <a:effectLst/>
                        </a:rPr>
                        <a:t>283</a:t>
                      </a:r>
                      <a:endParaRPr lang="en-US" sz="1100" b="0" i="0" u="none" strike="noStrike">
                        <a:solidFill>
                          <a:srgbClr val="000000"/>
                        </a:solidFill>
                        <a:effectLst/>
                        <a:latin typeface="Calibri"/>
                      </a:endParaRPr>
                    </a:p>
                  </a:txBody>
                  <a:tcPr marL="7620" marR="7620" marT="7620" marB="0" anchor="b"/>
                </a:tc>
                <a:tc>
                  <a:txBody>
                    <a:bodyPr/>
                    <a:lstStyle/>
                    <a:p>
                      <a:pPr algn="r" fontAlgn="b"/>
                      <a:r>
                        <a:rPr lang="en-US" sz="1100" u="none" strike="noStrike">
                          <a:effectLst/>
                        </a:rPr>
                        <a:t>56</a:t>
                      </a:r>
                      <a:endParaRPr lang="en-US" sz="1100" b="0" i="0" u="none" strike="noStrike">
                        <a:solidFill>
                          <a:srgbClr val="000000"/>
                        </a:solidFill>
                        <a:effectLst/>
                        <a:latin typeface="Calibri"/>
                      </a:endParaRPr>
                    </a:p>
                  </a:txBody>
                  <a:tcPr marL="7620" marR="7620" marT="7620" marB="0" anchor="b"/>
                </a:tc>
                <a:tc>
                  <a:txBody>
                    <a:bodyPr/>
                    <a:lstStyle/>
                    <a:p>
                      <a:pPr algn="r" fontAlgn="b"/>
                      <a:r>
                        <a:rPr lang="en-US" sz="1100" u="none" strike="noStrike" dirty="0">
                          <a:effectLst/>
                        </a:rPr>
                        <a:t>15848</a:t>
                      </a:r>
                      <a:endParaRPr lang="en-US" sz="1100" b="1" i="0" u="none" strike="noStrike" dirty="0">
                        <a:solidFill>
                          <a:srgbClr val="000000"/>
                        </a:solidFill>
                        <a:effectLst/>
                        <a:latin typeface="Calibri"/>
                      </a:endParaRPr>
                    </a:p>
                  </a:txBody>
                  <a:tcPr marL="7620" marR="7620" marT="7620" marB="0" anchor="b"/>
                </a:tc>
              </a:tr>
            </a:tbl>
          </a:graphicData>
        </a:graphic>
      </p:graphicFrame>
    </p:spTree>
    <p:extLst>
      <p:ext uri="{BB962C8B-B14F-4D97-AF65-F5344CB8AC3E}">
        <p14:creationId xmlns:p14="http://schemas.microsoft.com/office/powerpoint/2010/main" val="12339226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HV supplies</a:t>
            </a:r>
            <a:endParaRPr lang="en-US" dirty="0"/>
          </a:p>
        </p:txBody>
      </p:sp>
      <p:sp>
        <p:nvSpPr>
          <p:cNvPr id="3" name="Content Placeholder 2"/>
          <p:cNvSpPr>
            <a:spLocks noGrp="1"/>
          </p:cNvSpPr>
          <p:nvPr>
            <p:ph idx="1"/>
          </p:nvPr>
        </p:nvSpPr>
        <p:spPr/>
        <p:txBody>
          <a:bodyPr/>
          <a:lstStyle/>
          <a:p>
            <a:endParaRPr lang="en-US" dirty="0"/>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4200" y="1219200"/>
            <a:ext cx="7975600" cy="355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1" y="5036151"/>
            <a:ext cx="1981200" cy="16599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Arrow Connector 5"/>
          <p:cNvCxnSpPr/>
          <p:nvPr/>
        </p:nvCxnSpPr>
        <p:spPr>
          <a:xfrm flipV="1">
            <a:off x="838200" y="5866113"/>
            <a:ext cx="2743200" cy="458487"/>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1050207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2209800"/>
            <a:ext cx="3962400" cy="18288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 name="Title 1"/>
          <p:cNvSpPr>
            <a:spLocks noGrp="1"/>
          </p:cNvSpPr>
          <p:nvPr>
            <p:ph type="title"/>
          </p:nvPr>
        </p:nvSpPr>
        <p:spPr/>
        <p:txBody>
          <a:bodyPr/>
          <a:lstStyle/>
          <a:p>
            <a:endParaRPr lang="en-US" dirty="0"/>
          </a:p>
        </p:txBody>
      </p:sp>
      <p:sp>
        <p:nvSpPr>
          <p:cNvPr id="3" name="Content Placeholder 2"/>
          <p:cNvSpPr>
            <a:spLocks noGrp="1"/>
          </p:cNvSpPr>
          <p:nvPr>
            <p:ph sz="half" idx="1"/>
          </p:nvPr>
        </p:nvSpPr>
        <p:spPr/>
        <p:txBody>
          <a:bodyPr>
            <a:normAutofit fontScale="25000" lnSpcReduction="20000"/>
          </a:bodyPr>
          <a:lstStyle/>
          <a:p>
            <a:pPr marL="0" indent="0">
              <a:buNone/>
            </a:pPr>
            <a:r>
              <a:rPr lang="en-US" dirty="0" smtClean="0"/>
              <a:t>Jan 13</a:t>
            </a:r>
          </a:p>
          <a:p>
            <a:pPr marL="0" indent="0">
              <a:buNone/>
            </a:pPr>
            <a:endParaRPr lang="en-US" dirty="0"/>
          </a:p>
          <a:p>
            <a:pPr marL="0" indent="0">
              <a:buNone/>
            </a:pPr>
            <a:r>
              <a:rPr lang="en-US" dirty="0" smtClean="0"/>
              <a:t>Sven</a:t>
            </a:r>
            <a:r>
              <a:rPr lang="en-US" dirty="0"/>
              <a:t>,</a:t>
            </a:r>
            <a:endParaRPr lang="en-US" dirty="0" smtClean="0"/>
          </a:p>
          <a:p>
            <a:pPr marL="0" indent="0">
              <a:buNone/>
            </a:pPr>
            <a:r>
              <a:rPr lang="en-US" dirty="0"/>
              <a:t>  </a:t>
            </a:r>
            <a:endParaRPr lang="en-US" dirty="0" smtClean="0"/>
          </a:p>
          <a:p>
            <a:pPr marL="0" indent="0">
              <a:buNone/>
            </a:pPr>
            <a:r>
              <a:rPr lang="en-US" dirty="0"/>
              <a:t>Thanks for the call. </a:t>
            </a:r>
            <a:endParaRPr lang="en-US" dirty="0" smtClean="0"/>
          </a:p>
          <a:p>
            <a:pPr marL="0" indent="0">
              <a:buNone/>
            </a:pPr>
            <a:r>
              <a:rPr lang="en-US" dirty="0"/>
              <a:t> </a:t>
            </a:r>
            <a:endParaRPr lang="en-US" dirty="0" smtClean="0"/>
          </a:p>
          <a:p>
            <a:pPr marL="0" indent="0">
              <a:buNone/>
            </a:pPr>
            <a:r>
              <a:rPr lang="en-US" dirty="0"/>
              <a:t>Just to recap (and so I don’t lose my notes):</a:t>
            </a:r>
            <a:endParaRPr lang="en-US" dirty="0" smtClean="0"/>
          </a:p>
          <a:p>
            <a:pPr marL="0" indent="0">
              <a:buNone/>
            </a:pPr>
            <a:r>
              <a:rPr lang="en-US" dirty="0"/>
              <a:t> </a:t>
            </a:r>
            <a:endParaRPr lang="en-US" dirty="0" smtClean="0"/>
          </a:p>
          <a:p>
            <a:pPr marL="0" indent="0">
              <a:buNone/>
            </a:pPr>
            <a:r>
              <a:rPr lang="en-US" dirty="0"/>
              <a:t>·         Redesign AL box vessels. </a:t>
            </a:r>
            <a:endParaRPr lang="en-US" dirty="0" smtClean="0">
              <a:effectLst/>
            </a:endParaRPr>
          </a:p>
          <a:p>
            <a:pPr marL="0" indent="0">
              <a:buNone/>
            </a:pPr>
            <a:r>
              <a:rPr lang="en-US" dirty="0"/>
              <a:t>·         QTY of 8 total, some may have slight dimensional variances. </a:t>
            </a:r>
            <a:endParaRPr lang="en-US" dirty="0" smtClean="0">
              <a:effectLst/>
            </a:endParaRPr>
          </a:p>
          <a:p>
            <a:pPr marL="0" indent="0">
              <a:buNone/>
            </a:pPr>
            <a:r>
              <a:rPr lang="en-US" dirty="0"/>
              <a:t>·         Look into an agreement on producing 1 or 2 first for trial, then issue the remaining units later.</a:t>
            </a:r>
            <a:endParaRPr lang="en-US" dirty="0" smtClean="0">
              <a:effectLst/>
            </a:endParaRPr>
          </a:p>
          <a:p>
            <a:pPr marL="0" indent="0">
              <a:buNone/>
            </a:pPr>
            <a:r>
              <a:rPr lang="en-US" dirty="0"/>
              <a:t>·         Major design change is to make side plate with </a:t>
            </a:r>
            <a:r>
              <a:rPr lang="en-US" dirty="0" err="1"/>
              <a:t>fdthrus</a:t>
            </a:r>
            <a:r>
              <a:rPr lang="en-US" dirty="0"/>
              <a:t> removable, and have </a:t>
            </a:r>
            <a:r>
              <a:rPr lang="en-US" dirty="0" err="1"/>
              <a:t>fdthrus</a:t>
            </a:r>
            <a:r>
              <a:rPr lang="en-US" dirty="0"/>
              <a:t> welded directed to plate to eliminate claw-clamps.</a:t>
            </a:r>
            <a:endParaRPr lang="en-US" dirty="0" smtClean="0">
              <a:effectLst/>
            </a:endParaRPr>
          </a:p>
          <a:p>
            <a:pPr marL="0" indent="0">
              <a:buNone/>
            </a:pPr>
            <a:r>
              <a:rPr lang="en-US" dirty="0"/>
              <a:t>·         HML to price first with general welding labor for the </a:t>
            </a:r>
            <a:r>
              <a:rPr lang="en-US" dirty="0" err="1"/>
              <a:t>fdthrus</a:t>
            </a:r>
            <a:r>
              <a:rPr lang="en-US" dirty="0"/>
              <a:t>. Look into supplying </a:t>
            </a:r>
            <a:r>
              <a:rPr lang="en-US" dirty="0" err="1"/>
              <a:t>fdthrus</a:t>
            </a:r>
            <a:r>
              <a:rPr lang="en-US" dirty="0"/>
              <a:t> later on.</a:t>
            </a:r>
            <a:endParaRPr lang="en-US" dirty="0" smtClean="0">
              <a:effectLst/>
            </a:endParaRPr>
          </a:p>
          <a:p>
            <a:pPr marL="0" indent="0">
              <a:buNone/>
            </a:pPr>
            <a:r>
              <a:rPr lang="en-US" dirty="0"/>
              <a:t>·         Change O-ring design to dual dovetail to accommodate both positive and negative pressures.</a:t>
            </a:r>
            <a:endParaRPr lang="en-US" dirty="0" smtClean="0">
              <a:effectLst/>
            </a:endParaRPr>
          </a:p>
          <a:p>
            <a:pPr marL="0" indent="0">
              <a:buNone/>
            </a:pPr>
            <a:r>
              <a:rPr lang="en-US" dirty="0"/>
              <a:t>·         Run simulation on different top lid thicknesses as well as adding additional bolts to rectify bowing/sealing issues under positive pressure</a:t>
            </a:r>
            <a:endParaRPr lang="en-US" dirty="0" smtClean="0">
              <a:effectLst/>
            </a:endParaRPr>
          </a:p>
          <a:p>
            <a:pPr marL="0" indent="0">
              <a:buNone/>
            </a:pPr>
            <a:r>
              <a:rPr lang="en-US" dirty="0"/>
              <a:t>·         Titanium inserts for all threads</a:t>
            </a:r>
            <a:endParaRPr lang="en-US" dirty="0" smtClean="0">
              <a:effectLst/>
            </a:endParaRPr>
          </a:p>
          <a:p>
            <a:pPr marL="0" indent="0">
              <a:buNone/>
            </a:pPr>
            <a:r>
              <a:rPr lang="en-US" dirty="0"/>
              <a:t>·         Reduce depth of plate mounting slots to enable production with CNC Mill rather than EDM.</a:t>
            </a:r>
            <a:endParaRPr lang="en-US" dirty="0" smtClean="0">
              <a:effectLst/>
            </a:endParaRPr>
          </a:p>
          <a:p>
            <a:pPr marL="0" indent="0">
              <a:buNone/>
            </a:pPr>
            <a:r>
              <a:rPr lang="en-US" dirty="0"/>
              <a:t>·         Reduce overall outside length to 26 cm.</a:t>
            </a:r>
            <a:endParaRPr lang="en-US" dirty="0" smtClean="0">
              <a:effectLst/>
            </a:endParaRPr>
          </a:p>
          <a:p>
            <a:pPr marL="0" indent="0">
              <a:buNone/>
            </a:pPr>
            <a:r>
              <a:rPr lang="en-US" dirty="0"/>
              <a:t>·         Keep </a:t>
            </a:r>
            <a:r>
              <a:rPr lang="en-US" dirty="0" err="1"/>
              <a:t>Parylene</a:t>
            </a:r>
            <a:r>
              <a:rPr lang="en-US" dirty="0"/>
              <a:t> coating on inside of vessel.</a:t>
            </a:r>
            <a:endParaRPr lang="en-US" dirty="0" smtClean="0">
              <a:effectLst/>
            </a:endParaRPr>
          </a:p>
          <a:p>
            <a:pPr marL="0" indent="0">
              <a:buNone/>
            </a:pPr>
            <a:r>
              <a:rPr lang="en-US" dirty="0"/>
              <a:t>·         Add NW16 port for 8kV </a:t>
            </a:r>
            <a:r>
              <a:rPr lang="en-US" dirty="0" err="1"/>
              <a:t>fdthru</a:t>
            </a:r>
            <a:r>
              <a:rPr lang="en-US" dirty="0"/>
              <a:t> on side of vessel while keeping minimal profile.</a:t>
            </a:r>
            <a:endParaRPr lang="en-US" dirty="0" smtClean="0">
              <a:effectLst/>
            </a:endParaRPr>
          </a:p>
          <a:p>
            <a:pPr marL="0" indent="0">
              <a:buNone/>
            </a:pPr>
            <a:r>
              <a:rPr lang="en-US" dirty="0"/>
              <a:t> </a:t>
            </a:r>
            <a:endParaRPr lang="en-US" dirty="0" smtClean="0"/>
          </a:p>
          <a:p>
            <a:pPr marL="0" indent="0">
              <a:buNone/>
            </a:pPr>
            <a:r>
              <a:rPr lang="en-US" dirty="0"/>
              <a:t> </a:t>
            </a:r>
            <a:endParaRPr lang="en-US" dirty="0" smtClean="0"/>
          </a:p>
          <a:p>
            <a:pPr marL="0" indent="0">
              <a:buNone/>
            </a:pPr>
            <a:r>
              <a:rPr lang="en-US" dirty="0"/>
              <a:t>Feel free to add onto this list if I left anything out, or if something else comes up.</a:t>
            </a:r>
            <a:endParaRPr lang="en-US" dirty="0" smtClean="0"/>
          </a:p>
          <a:p>
            <a:pPr marL="0" indent="0">
              <a:buNone/>
            </a:pPr>
            <a:r>
              <a:rPr lang="en-US" dirty="0"/>
              <a:t> </a:t>
            </a:r>
            <a:endParaRPr lang="en-US" dirty="0" smtClean="0"/>
          </a:p>
          <a:p>
            <a:pPr marL="0" indent="0">
              <a:buNone/>
            </a:pPr>
            <a:r>
              <a:rPr lang="en-US" dirty="0"/>
              <a:t>Looking forward to working with you!</a:t>
            </a:r>
            <a:endParaRPr lang="en-US" dirty="0" smtClean="0"/>
          </a:p>
          <a:p>
            <a:pPr marL="0" indent="0">
              <a:buNone/>
            </a:pPr>
            <a:r>
              <a:rPr lang="en-US" dirty="0"/>
              <a:t> </a:t>
            </a:r>
            <a:endParaRPr lang="en-US" dirty="0" smtClean="0"/>
          </a:p>
          <a:p>
            <a:pPr marL="0" indent="0">
              <a:buNone/>
            </a:pPr>
            <a:r>
              <a:rPr lang="en-US" dirty="0"/>
              <a:t> </a:t>
            </a:r>
            <a:endParaRPr lang="en-US" dirty="0" smtClean="0"/>
          </a:p>
          <a:p>
            <a:pPr marL="0" indent="0">
              <a:buNone/>
            </a:pPr>
            <a:r>
              <a:rPr lang="en-US" dirty="0"/>
              <a:t>Best Regards,</a:t>
            </a:r>
            <a:endParaRPr lang="en-US" dirty="0" smtClean="0"/>
          </a:p>
          <a:p>
            <a:pPr marL="0" indent="0">
              <a:buNone/>
            </a:pPr>
            <a:r>
              <a:rPr lang="en-US" dirty="0"/>
              <a:t> </a:t>
            </a:r>
            <a:endParaRPr lang="en-US" dirty="0" smtClean="0"/>
          </a:p>
          <a:p>
            <a:pPr marL="0" indent="0">
              <a:buNone/>
            </a:pPr>
            <a:r>
              <a:rPr lang="en-US" dirty="0"/>
              <a:t>Corbin J. Boyle</a:t>
            </a:r>
            <a:endParaRPr lang="en-US" dirty="0" smtClean="0"/>
          </a:p>
          <a:p>
            <a:pPr marL="0" indent="0">
              <a:buNone/>
            </a:pPr>
            <a:r>
              <a:rPr lang="en-US" dirty="0"/>
              <a:t>Technical Sales</a:t>
            </a:r>
            <a:endParaRPr lang="en-US" dirty="0" smtClean="0"/>
          </a:p>
          <a:p>
            <a:pPr marL="0" indent="0">
              <a:buNone/>
            </a:pPr>
            <a:r>
              <a:rPr lang="en-US" dirty="0"/>
              <a:t>Huntington Mechanical </a:t>
            </a:r>
            <a:r>
              <a:rPr lang="en-US" dirty="0" smtClean="0"/>
              <a:t>Laboratories</a:t>
            </a:r>
          </a:p>
        </p:txBody>
      </p:sp>
      <p:sp>
        <p:nvSpPr>
          <p:cNvPr id="6" name="Content Placeholder 5"/>
          <p:cNvSpPr>
            <a:spLocks noGrp="1"/>
          </p:cNvSpPr>
          <p:nvPr>
            <p:ph sz="half" idx="2"/>
          </p:nvPr>
        </p:nvSpPr>
        <p:spPr/>
        <p:txBody>
          <a:bodyPr>
            <a:normAutofit fontScale="25000" lnSpcReduction="20000"/>
          </a:bodyPr>
          <a:lstStyle/>
          <a:p>
            <a:pPr marL="0" indent="0">
              <a:buNone/>
            </a:pPr>
            <a:r>
              <a:rPr lang="en-US" dirty="0" smtClean="0"/>
              <a:t>Jan 14</a:t>
            </a:r>
          </a:p>
          <a:p>
            <a:pPr marL="0" indent="0">
              <a:buNone/>
            </a:pPr>
            <a:endParaRPr lang="en-US" dirty="0"/>
          </a:p>
          <a:p>
            <a:pPr marL="0" indent="0">
              <a:buNone/>
            </a:pPr>
            <a:r>
              <a:rPr lang="en-US" dirty="0" smtClean="0"/>
              <a:t>Hi Corbin,</a:t>
            </a:r>
            <a:br>
              <a:rPr lang="en-US" dirty="0" smtClean="0"/>
            </a:br>
            <a:r>
              <a:rPr lang="en-US" dirty="0" smtClean="0"/>
              <a:t/>
            </a:r>
            <a:br>
              <a:rPr lang="en-US" dirty="0" smtClean="0"/>
            </a:br>
            <a:r>
              <a:rPr lang="en-US" dirty="0" smtClean="0"/>
              <a:t>Thank you for the productive meeting and excellent summary. </a:t>
            </a:r>
            <a:br>
              <a:rPr lang="en-US" dirty="0" smtClean="0"/>
            </a:br>
            <a:r>
              <a:rPr lang="en-US" dirty="0" smtClean="0"/>
              <a:t/>
            </a:r>
            <a:br>
              <a:rPr lang="en-US" dirty="0" smtClean="0"/>
            </a:br>
            <a:r>
              <a:rPr lang="en-US" dirty="0" smtClean="0"/>
              <a:t>It all looks good, but I have one change request: When we talked (and in my slides), I requested that the vessel length be reduced from ~31cm to 26cm. However, in a subsequent meeting with our collaborators in Japan they confirmed that the original 31cm length is almost certainly fine, and fits in the intended space. So please just keep the vessel at 31cm outer length for now. </a:t>
            </a:r>
            <a:br>
              <a:rPr lang="en-US" dirty="0" smtClean="0"/>
            </a:br>
            <a:r>
              <a:rPr lang="en-US" dirty="0" smtClean="0"/>
              <a:t/>
            </a:r>
            <a:br>
              <a:rPr lang="en-US" dirty="0" smtClean="0"/>
            </a:br>
            <a:r>
              <a:rPr lang="en-US" dirty="0" smtClean="0"/>
              <a:t>(It may not have been exactly 31cm since we were not using metric units before, in which case you could just make it 31 cm exactly now).</a:t>
            </a:r>
            <a:br>
              <a:rPr lang="en-US" dirty="0" smtClean="0"/>
            </a:br>
            <a:r>
              <a:rPr lang="en-US" dirty="0" smtClean="0"/>
              <a:t/>
            </a:r>
            <a:br>
              <a:rPr lang="en-US" dirty="0" smtClean="0"/>
            </a:br>
            <a:endParaRPr lang="en-US" dirty="0" smtClean="0"/>
          </a:p>
          <a:p>
            <a:pPr marL="0" indent="0">
              <a:buNone/>
            </a:pPr>
            <a:r>
              <a:rPr lang="en-US" dirty="0" smtClean="0"/>
              <a:t>best regards,</a:t>
            </a:r>
            <a:br>
              <a:rPr lang="en-US" dirty="0" smtClean="0"/>
            </a:br>
            <a:r>
              <a:rPr lang="en-US" dirty="0" smtClean="0"/>
              <a:t>Sven</a:t>
            </a:r>
          </a:p>
          <a:p>
            <a:pPr marL="0" indent="0">
              <a:buNone/>
            </a:pPr>
            <a:endParaRPr lang="en-US" dirty="0" smtClean="0"/>
          </a:p>
          <a:p>
            <a:pPr marL="0" indent="0">
              <a:buNone/>
            </a:pPr>
            <a:r>
              <a:rPr lang="en-US" dirty="0" smtClean="0"/>
              <a:t>----------------------</a:t>
            </a:r>
          </a:p>
          <a:p>
            <a:pPr marL="0" indent="0">
              <a:buNone/>
            </a:pPr>
            <a:endParaRPr lang="en-US" dirty="0" smtClean="0"/>
          </a:p>
          <a:p>
            <a:pPr marL="0" indent="0">
              <a:buNone/>
            </a:pPr>
            <a:r>
              <a:rPr lang="en-US" dirty="0" smtClean="0"/>
              <a:t>Hi again,</a:t>
            </a:r>
            <a:br>
              <a:rPr lang="en-US" dirty="0" smtClean="0"/>
            </a:br>
            <a:r>
              <a:rPr lang="en-US" dirty="0" smtClean="0"/>
              <a:t/>
            </a:r>
            <a:br>
              <a:rPr lang="en-US" dirty="0" smtClean="0"/>
            </a:br>
            <a:r>
              <a:rPr lang="en-US" dirty="0" smtClean="0"/>
              <a:t>I think two things are missing from the list </a:t>
            </a:r>
            <a:br>
              <a:rPr lang="en-US" dirty="0" smtClean="0"/>
            </a:br>
            <a:endParaRPr lang="en-US" dirty="0" smtClean="0"/>
          </a:p>
          <a:p>
            <a:pPr marL="0" indent="0">
              <a:buNone/>
            </a:pPr>
            <a:r>
              <a:rPr lang="en-US" dirty="0" smtClean="0"/>
              <a:t> - threads for mounting brackets, 16 total, 4 near each corner</a:t>
            </a:r>
            <a:br>
              <a:rPr lang="en-US" dirty="0" smtClean="0"/>
            </a:br>
            <a:endParaRPr lang="en-US" dirty="0" smtClean="0"/>
          </a:p>
          <a:p>
            <a:pPr marL="0" indent="0">
              <a:buNone/>
            </a:pPr>
            <a:r>
              <a:rPr lang="en-US" dirty="0" smtClean="0"/>
              <a:t> - position both mounting slots 5cm from inner surface of vessel ends</a:t>
            </a:r>
            <a:br>
              <a:rPr lang="en-US" dirty="0" smtClean="0"/>
            </a:br>
            <a:r>
              <a:rPr lang="en-US" dirty="0" smtClean="0"/>
              <a:t/>
            </a:r>
            <a:br>
              <a:rPr lang="en-US" dirty="0" smtClean="0"/>
            </a:br>
            <a:endParaRPr lang="en-US" dirty="0" smtClean="0"/>
          </a:p>
          <a:p>
            <a:pPr marL="0" indent="0">
              <a:buNone/>
            </a:pPr>
            <a:r>
              <a:rPr lang="en-US" dirty="0" smtClean="0"/>
              <a:t>Best regards,</a:t>
            </a:r>
            <a:br>
              <a:rPr lang="en-US" dirty="0" smtClean="0"/>
            </a:br>
            <a:endParaRPr lang="en-US" dirty="0" smtClean="0"/>
          </a:p>
          <a:p>
            <a:pPr marL="0" indent="0">
              <a:buNone/>
            </a:pPr>
            <a:r>
              <a:rPr lang="en-US" dirty="0" smtClean="0"/>
              <a:t>Sven</a:t>
            </a:r>
          </a:p>
          <a:p>
            <a:endParaRPr lang="en-US" dirty="0"/>
          </a:p>
        </p:txBody>
      </p:sp>
    </p:spTree>
    <p:extLst>
      <p:ext uri="{BB962C8B-B14F-4D97-AF65-F5344CB8AC3E}">
        <p14:creationId xmlns:p14="http://schemas.microsoft.com/office/powerpoint/2010/main" val="3375992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0" y="4495800"/>
            <a:ext cx="4343400" cy="8382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 name="Title 1"/>
          <p:cNvSpPr>
            <a:spLocks noGrp="1"/>
          </p:cNvSpPr>
          <p:nvPr>
            <p:ph type="title"/>
          </p:nvPr>
        </p:nvSpPr>
        <p:spPr/>
        <p:txBody>
          <a:bodyPr/>
          <a:lstStyle/>
          <a:p>
            <a:endParaRPr lang="en-US" dirty="0"/>
          </a:p>
        </p:txBody>
      </p:sp>
      <p:sp>
        <p:nvSpPr>
          <p:cNvPr id="5" name="Content Placeholder 4"/>
          <p:cNvSpPr>
            <a:spLocks noGrp="1"/>
          </p:cNvSpPr>
          <p:nvPr>
            <p:ph sz="half" idx="2"/>
          </p:nvPr>
        </p:nvSpPr>
        <p:spPr/>
        <p:txBody>
          <a:bodyPr>
            <a:normAutofit fontScale="40000" lnSpcReduction="20000"/>
          </a:bodyPr>
          <a:lstStyle/>
          <a:p>
            <a:pPr marL="0" indent="0">
              <a:buNone/>
            </a:pPr>
            <a:r>
              <a:rPr lang="en-US" dirty="0" smtClean="0"/>
              <a:t>Jan 20</a:t>
            </a:r>
          </a:p>
          <a:p>
            <a:pPr marL="0" indent="0">
              <a:buNone/>
            </a:pPr>
            <a:endParaRPr lang="en-US" dirty="0"/>
          </a:p>
          <a:p>
            <a:pPr marL="0" indent="0">
              <a:buNone/>
            </a:pPr>
            <a:r>
              <a:rPr lang="en-US" dirty="0" smtClean="0"/>
              <a:t>Hi Corbin,</a:t>
            </a:r>
            <a:br>
              <a:rPr lang="en-US" dirty="0" smtClean="0"/>
            </a:br>
            <a:r>
              <a:rPr lang="en-US" dirty="0" smtClean="0"/>
              <a:t/>
            </a:r>
            <a:br>
              <a:rPr lang="en-US" dirty="0" smtClean="0"/>
            </a:br>
            <a:r>
              <a:rPr lang="en-US" dirty="0" smtClean="0"/>
              <a:t>You CAD figure looks great - exactly what I had in mind for the feedthrough lid.</a:t>
            </a:r>
            <a:br>
              <a:rPr lang="en-US" dirty="0" smtClean="0"/>
            </a:br>
            <a:r>
              <a:rPr lang="en-US" dirty="0" smtClean="0"/>
              <a:t/>
            </a:r>
            <a:br>
              <a:rPr lang="en-US" dirty="0" smtClean="0"/>
            </a:br>
            <a:r>
              <a:rPr lang="en-US" dirty="0" smtClean="0"/>
              <a:t>I went and measured the feedthroughs we plan to use with a caliper, see list below. Please note: this list is preliminary. One reason for going with the </a:t>
            </a:r>
            <a:r>
              <a:rPr lang="en-US" dirty="0" err="1" smtClean="0"/>
              <a:t>removeable</a:t>
            </a:r>
            <a:r>
              <a:rPr lang="en-US" dirty="0" smtClean="0"/>
              <a:t> lid, is that we can change the list of feedthroughs later if needed. For that reason it would be ideal if the welding of these feedthroughs can be broken out in the quote. Even just a quote without any feedthrough welding would already be very useful to us for planning.</a:t>
            </a:r>
            <a:br>
              <a:rPr lang="en-US" dirty="0" smtClean="0"/>
            </a:br>
            <a:r>
              <a:rPr lang="en-US" dirty="0" smtClean="0"/>
              <a:t/>
            </a:r>
            <a:br>
              <a:rPr lang="en-US" dirty="0" smtClean="0"/>
            </a:br>
            <a:endParaRPr lang="en-US" dirty="0" smtClean="0"/>
          </a:p>
          <a:p>
            <a:pPr marL="0" indent="0">
              <a:buNone/>
            </a:pPr>
            <a:r>
              <a:rPr lang="en-US" dirty="0" smtClean="0"/>
              <a:t>[I said we would do all dimensions metric, but these feedthroughs all seem to be made to British units, and my caliper measures inches only.]</a:t>
            </a:r>
            <a:br>
              <a:rPr lang="en-US" dirty="0" smtClean="0"/>
            </a:br>
            <a:endParaRPr lang="en-US" dirty="0" smtClean="0"/>
          </a:p>
          <a:p>
            <a:pPr marL="0" indent="0">
              <a:buNone/>
            </a:pPr>
            <a:r>
              <a:rPr lang="en-US" dirty="0" smtClean="0"/>
              <a:t/>
            </a:r>
            <a:br>
              <a:rPr lang="en-US" dirty="0" smtClean="0"/>
            </a:br>
            <a:r>
              <a:rPr lang="en-US" dirty="0" smtClean="0"/>
              <a:t>5 x SHV (5 KV): 1/2" </a:t>
            </a:r>
            <a:r>
              <a:rPr lang="en-US" dirty="0" smtClean="0"/>
              <a:t>hole</a:t>
            </a:r>
            <a:endParaRPr lang="en-US" dirty="0" smtClean="0"/>
          </a:p>
          <a:p>
            <a:pPr marL="0" indent="0">
              <a:buNone/>
            </a:pPr>
            <a:r>
              <a:rPr lang="en-US" dirty="0" smtClean="0"/>
              <a:t>1 x BNC: 1/2" hole</a:t>
            </a:r>
            <a:br>
              <a:rPr lang="en-US" dirty="0" smtClean="0"/>
            </a:br>
            <a:r>
              <a:rPr lang="en-US" dirty="0" smtClean="0"/>
              <a:t>1 x mil-C 19 pin feedthrough: 1 1/8" </a:t>
            </a:r>
            <a:r>
              <a:rPr lang="en-US" dirty="0" smtClean="0"/>
              <a:t>hole</a:t>
            </a:r>
            <a:endParaRPr lang="en-US" dirty="0" smtClean="0"/>
          </a:p>
          <a:p>
            <a:pPr marL="0" indent="0">
              <a:buNone/>
            </a:pPr>
            <a:r>
              <a:rPr lang="en-US" dirty="0" smtClean="0"/>
              <a:t>2 x threaded hole for 1/8 NTP fitting.  &lt; 1/2" (not sure of exact size)</a:t>
            </a:r>
            <a:br>
              <a:rPr lang="en-US" dirty="0" smtClean="0"/>
            </a:br>
            <a:r>
              <a:rPr lang="en-US" dirty="0" smtClean="0"/>
              <a:t/>
            </a:r>
            <a:br>
              <a:rPr lang="en-US" dirty="0" smtClean="0"/>
            </a:br>
            <a:endParaRPr lang="en-US" dirty="0" smtClean="0"/>
          </a:p>
          <a:p>
            <a:pPr marL="0" indent="0">
              <a:buNone/>
            </a:pPr>
            <a:r>
              <a:rPr lang="en-US" dirty="0" smtClean="0"/>
              <a:t>thanks,</a:t>
            </a:r>
            <a:br>
              <a:rPr lang="en-US" dirty="0" smtClean="0"/>
            </a:br>
            <a:r>
              <a:rPr lang="en-US" dirty="0" smtClean="0"/>
              <a:t>Sven</a:t>
            </a:r>
          </a:p>
          <a:p>
            <a:pPr marL="0" indent="0">
              <a:buNone/>
            </a:pPr>
            <a:endParaRPr lang="en-US" dirty="0"/>
          </a:p>
        </p:txBody>
      </p:sp>
      <p:sp>
        <p:nvSpPr>
          <p:cNvPr id="6" name="Content Placeholder 5"/>
          <p:cNvSpPr>
            <a:spLocks noGrp="1"/>
          </p:cNvSpPr>
          <p:nvPr>
            <p:ph sz="half" idx="1"/>
          </p:nvPr>
        </p:nvSpPr>
        <p:spPr/>
        <p:txBody>
          <a:bodyPr>
            <a:normAutofit fontScale="40000" lnSpcReduction="20000"/>
          </a:bodyPr>
          <a:lstStyle/>
          <a:p>
            <a:pPr marL="0" indent="0">
              <a:buNone/>
            </a:pPr>
            <a:r>
              <a:rPr lang="en-US" dirty="0" smtClean="0"/>
              <a:t>Jan 19</a:t>
            </a:r>
          </a:p>
          <a:p>
            <a:pPr marL="0" indent="0">
              <a:buNone/>
            </a:pPr>
            <a:endParaRPr lang="en-US" dirty="0"/>
          </a:p>
          <a:p>
            <a:pPr marL="0" indent="0">
              <a:buNone/>
            </a:pPr>
            <a:r>
              <a:rPr lang="en-US" dirty="0" smtClean="0"/>
              <a:t>From Corbin:</a:t>
            </a:r>
          </a:p>
          <a:p>
            <a:pPr marL="0" indent="0">
              <a:buNone/>
            </a:pPr>
            <a:endParaRPr lang="en-US" dirty="0"/>
          </a:p>
          <a:p>
            <a:pPr marL="0" indent="0">
              <a:buNone/>
            </a:pPr>
            <a:r>
              <a:rPr lang="en-US" dirty="0" smtClean="0"/>
              <a:t>I </a:t>
            </a:r>
            <a:r>
              <a:rPr lang="en-US" dirty="0"/>
              <a:t>am working on the new side plate design, but I have a question about the electrical </a:t>
            </a:r>
            <a:r>
              <a:rPr lang="en-US" dirty="0" err="1"/>
              <a:t>fdthrus</a:t>
            </a:r>
            <a:r>
              <a:rPr lang="en-US" dirty="0"/>
              <a:t> you are using.</a:t>
            </a:r>
            <a:endParaRPr lang="en-US" dirty="0" smtClean="0"/>
          </a:p>
          <a:p>
            <a:pPr marL="0" indent="0">
              <a:buNone/>
            </a:pPr>
            <a:r>
              <a:rPr lang="en-US" dirty="0"/>
              <a:t> </a:t>
            </a:r>
            <a:endParaRPr lang="en-US" dirty="0" smtClean="0"/>
          </a:p>
          <a:p>
            <a:pPr marL="0" indent="0">
              <a:buNone/>
            </a:pPr>
            <a:r>
              <a:rPr lang="en-US" dirty="0"/>
              <a:t>Do you know what size holes they are going to need to be welded in to? Right now I am using ½” holes for these BNC connectors, but I am not sure if that is the size of the ones you intend to use.</a:t>
            </a:r>
            <a:endParaRPr lang="en-US" dirty="0" smtClean="0"/>
          </a:p>
          <a:p>
            <a:pPr marL="0" indent="0">
              <a:buNone/>
            </a:pPr>
            <a:r>
              <a:rPr lang="en-US" dirty="0"/>
              <a:t>I also need to know the sizes for the other </a:t>
            </a:r>
            <a:r>
              <a:rPr lang="en-US" dirty="0" err="1"/>
              <a:t>multipin</a:t>
            </a:r>
            <a:r>
              <a:rPr lang="en-US" dirty="0"/>
              <a:t> </a:t>
            </a:r>
            <a:r>
              <a:rPr lang="en-US" dirty="0" err="1"/>
              <a:t>fdhtrus</a:t>
            </a:r>
            <a:r>
              <a:rPr lang="en-US" dirty="0"/>
              <a:t>.</a:t>
            </a:r>
            <a:endParaRPr lang="en-US" dirty="0" smtClean="0"/>
          </a:p>
          <a:p>
            <a:pPr marL="0" indent="0">
              <a:buNone/>
            </a:pPr>
            <a:r>
              <a:rPr lang="en-US" dirty="0"/>
              <a:t> </a:t>
            </a:r>
            <a:endParaRPr lang="en-US" dirty="0" smtClean="0"/>
          </a:p>
          <a:p>
            <a:pPr marL="0" indent="0">
              <a:buNone/>
            </a:pPr>
            <a:r>
              <a:rPr lang="en-US" dirty="0"/>
              <a:t>Basically I am making the side plate socket into the wall of the vessel and seal via and O-ring along with additional mounting screws so they it keeps a good seal under both positive and negative pressure.</a:t>
            </a:r>
            <a:endParaRPr lang="en-US" dirty="0" smtClean="0"/>
          </a:p>
          <a:p>
            <a:pPr marL="0" indent="0">
              <a:buNone/>
            </a:pPr>
            <a:endParaRPr lang="en-US" dirty="0"/>
          </a:p>
        </p:txBody>
      </p:sp>
    </p:spTree>
    <p:extLst>
      <p:ext uri="{BB962C8B-B14F-4D97-AF65-F5344CB8AC3E}">
        <p14:creationId xmlns:p14="http://schemas.microsoft.com/office/powerpoint/2010/main" val="31185940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dirty="0"/>
          </a:p>
        </p:txBody>
      </p:sp>
      <p:sp>
        <p:nvSpPr>
          <p:cNvPr id="4" name="AutoShape 2" descr="https://mail.google.com/mail/u/0/?ui=2&amp;ik=fc5e3a6d7f&amp;view=fimg&amp;th=14b045024fdcc362&amp;attid=0.1&amp;disp=emb&amp;attbid=ANGjdJ9Zfiif6t9cUj9tapbbBjMZnz8N_w_tdgvO8pDDhUkDFqyHEVPOccZZAsam9iAUcA7_N0yoMi33yEPl6ic6Z0oBNNbKme2A8Vwm8Yz08SPgf3QXP89GnUeiUJg&amp;sz=w2096-h1464&amp;ats=1421869385228&amp;rm=14b045024fdcc362&amp;zw&amp;atsh=1"/>
          <p:cNvSpPr>
            <a:spLocks noChangeAspect="1" noChangeArrowheads="1"/>
          </p:cNvSpPr>
          <p:nvPr/>
        </p:nvSpPr>
        <p:spPr bwMode="auto">
          <a:xfrm>
            <a:off x="155575" y="-3344863"/>
            <a:ext cx="9982200" cy="69723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296" y="173944"/>
            <a:ext cx="8914952" cy="62268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378853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normAutofit fontScale="90000"/>
          </a:bodyPr>
          <a:lstStyle/>
          <a:p>
            <a:r>
              <a:rPr lang="en-US" dirty="0" smtClean="0"/>
              <a:t>VXD Dock mechanical compatibility check by Alex (Victoria U.)</a:t>
            </a:r>
            <a:endParaRPr lang="en-US" dirty="0"/>
          </a:p>
        </p:txBody>
      </p:sp>
      <p:sp>
        <p:nvSpPr>
          <p:cNvPr id="7" name="Subtitle 6"/>
          <p:cNvSpPr>
            <a:spLocks noGrp="1"/>
          </p:cNvSpPr>
          <p:nvPr>
            <p:ph type="subTitle" idx="1"/>
          </p:nvPr>
        </p:nvSpPr>
        <p:spPr/>
        <p:txBody>
          <a:bodyPr/>
          <a:lstStyle/>
          <a:p>
            <a:endParaRPr lang="en-US"/>
          </a:p>
        </p:txBody>
      </p:sp>
    </p:spTree>
    <p:extLst>
      <p:ext uri="{BB962C8B-B14F-4D97-AF65-F5344CB8AC3E}">
        <p14:creationId xmlns:p14="http://schemas.microsoft.com/office/powerpoint/2010/main" val="24486607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875" y="203200"/>
            <a:ext cx="8604250" cy="645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596234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875" y="203200"/>
            <a:ext cx="8604250" cy="645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256565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1/23/2015 Update</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8057939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700" y="200025"/>
            <a:ext cx="8356600" cy="6457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3"/>
          <p:cNvSpPr/>
          <p:nvPr/>
        </p:nvSpPr>
        <p:spPr>
          <a:xfrm>
            <a:off x="3276600" y="1676400"/>
            <a:ext cx="762000" cy="609600"/>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23334552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TotalTime>
  <Words>197</Words>
  <Application>Microsoft Office PowerPoint</Application>
  <PresentationFormat>On-screen Show (4:3)</PresentationFormat>
  <Paragraphs>106</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Correspondence with Corbin @ HuntVac</vt:lpstr>
      <vt:lpstr>PowerPoint Presentation</vt:lpstr>
      <vt:lpstr>PowerPoint Presentation</vt:lpstr>
      <vt:lpstr>PowerPoint Presentation</vt:lpstr>
      <vt:lpstr>VXD Dock mechanical compatibility check by Alex (Victoria U.)</vt:lpstr>
      <vt:lpstr>PowerPoint Presentation</vt:lpstr>
      <vt:lpstr>PowerPoint Presentation</vt:lpstr>
      <vt:lpstr>1/23/2015 Update</vt:lpstr>
      <vt:lpstr>PowerPoint Presentation</vt:lpstr>
      <vt:lpstr>PowerPoint Presentation</vt:lpstr>
      <vt:lpstr>PowerPoint Presentation</vt:lpstr>
      <vt:lpstr>1/26/2015 Update</vt:lpstr>
      <vt:lpstr>PowerPoint Presentation</vt:lpstr>
      <vt:lpstr>Cost estimates versus original budget</vt:lpstr>
      <vt:lpstr>HV supplies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Correspondence with Corbin @ HuntVac</dc:title>
  <dc:creator>Sven</dc:creator>
  <cp:lastModifiedBy>Sven</cp:lastModifiedBy>
  <cp:revision>4</cp:revision>
  <dcterms:created xsi:type="dcterms:W3CDTF">2015-01-21T19:42:43Z</dcterms:created>
  <dcterms:modified xsi:type="dcterms:W3CDTF">2015-01-26T19:58:36Z</dcterms:modified>
</cp:coreProperties>
</file>