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11"/>
  </p:notesMasterIdLst>
  <p:sldIdLst>
    <p:sldId id="455" r:id="rId2"/>
    <p:sldId id="463" r:id="rId3"/>
    <p:sldId id="450" r:id="rId4"/>
    <p:sldId id="452" r:id="rId5"/>
    <p:sldId id="454" r:id="rId6"/>
    <p:sldId id="462" r:id="rId7"/>
    <p:sldId id="456" r:id="rId8"/>
    <p:sldId id="460" r:id="rId9"/>
    <p:sldId id="4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7459" autoAdjust="0"/>
  </p:normalViewPr>
  <p:slideViewPr>
    <p:cSldViewPr>
      <p:cViewPr varScale="1">
        <p:scale>
          <a:sx n="99" d="100"/>
          <a:sy n="99" d="100"/>
        </p:scale>
        <p:origin x="-97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112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2F69C-B03C-4438-AD59-3C582EFA9165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00ADE-7312-469A-B1E0-9B50F3A8F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6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Of Talk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2954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Speaker</a:t>
            </a:r>
          </a:p>
          <a:p>
            <a:r>
              <a:rPr lang="en-US" dirty="0" smtClean="0"/>
              <a:t>Institution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FB8EBB-1BB5-4370-A3F1-F35ACE12B24D}" type="datetime1">
              <a:rPr lang="en-US" smtClean="0"/>
              <a:t>5/9/2013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3657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BEAST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58F25-987F-4BFB-8354-93D8D3401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 txBox="1">
            <a:spLocks/>
          </p:cNvSpPr>
          <p:nvPr/>
        </p:nvSpPr>
        <p:spPr>
          <a:xfrm>
            <a:off x="457200" y="6569075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3/9/2013</a:t>
            </a:r>
          </a:p>
        </p:txBody>
      </p:sp>
      <p:sp>
        <p:nvSpPr>
          <p:cNvPr id="9" name="Slide Number Placeholder 7"/>
          <p:cNvSpPr txBox="1">
            <a:spLocks/>
          </p:cNvSpPr>
          <p:nvPr/>
        </p:nvSpPr>
        <p:spPr>
          <a:xfrm>
            <a:off x="6553200" y="6569075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D58F25-987F-4BFB-8354-93D8D34013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Footer Placeholder 8"/>
          <p:cNvSpPr txBox="1">
            <a:spLocks/>
          </p:cNvSpPr>
          <p:nvPr/>
        </p:nvSpPr>
        <p:spPr>
          <a:xfrm>
            <a:off x="2743200" y="6569075"/>
            <a:ext cx="3657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BEAST WORKSHOP @ KEK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evahsen@hawaii.edu" TargetMode="External"/><Relationship Id="rId2" Type="http://schemas.openxmlformats.org/officeDocument/2006/relationships/hyperlink" Target="https://www.phys.hawaii.edu/repos/belle2/beas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ek.jp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BEAST TDR Status (Belle-wide)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0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the TDR latest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access via </a:t>
            </a:r>
            <a:r>
              <a:rPr lang="en-US" dirty="0"/>
              <a:t>a web browser.</a:t>
            </a:r>
            <a:br>
              <a:rPr lang="en-US" dirty="0"/>
            </a:br>
            <a:r>
              <a:rPr lang="en-US" dirty="0">
                <a:hlinkClick r:id="rId2"/>
              </a:rPr>
              <a:t>https://www.phys.hawaii.edu/repos/belle2/beast/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Checkout under </a:t>
            </a:r>
            <a:r>
              <a:rPr lang="en-US" dirty="0" err="1" smtClean="0"/>
              <a:t>linux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svn</a:t>
            </a:r>
            <a:r>
              <a:rPr lang="en-US" dirty="0"/>
              <a:t> checkout </a:t>
            </a:r>
            <a:r>
              <a:rPr lang="en-US" dirty="0">
                <a:hlinkClick r:id="rId2"/>
              </a:rPr>
              <a:t>https://www.phys.hawaii.edu/repos/belle2/beast/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build the TDR, use: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pdflatex</a:t>
            </a:r>
            <a:r>
              <a:rPr lang="en-US" dirty="0"/>
              <a:t> --shell-escape </a:t>
            </a:r>
            <a:r>
              <a:rPr lang="en-US" dirty="0" err="1"/>
              <a:t>tdr_beast.tex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If you need </a:t>
            </a:r>
            <a:r>
              <a:rPr lang="en-US" dirty="0" err="1" smtClean="0"/>
              <a:t>svn</a:t>
            </a:r>
            <a:r>
              <a:rPr lang="en-US" dirty="0" smtClean="0"/>
              <a:t> access, email the following to </a:t>
            </a:r>
            <a:r>
              <a:rPr lang="en-US" dirty="0" smtClean="0">
                <a:hlinkClick r:id="rId3"/>
              </a:rPr>
              <a:t>sevahsen@hawaii.edu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your </a:t>
            </a:r>
            <a:r>
              <a:rPr lang="en-US" dirty="0"/>
              <a:t>preferred user </a:t>
            </a:r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hostname(s) you will be connecting from (i.e. </a:t>
            </a:r>
            <a:r>
              <a:rPr lang="en-US" dirty="0">
                <a:hlinkClick r:id="rId4"/>
              </a:rPr>
              <a:t>kek.jp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).</a:t>
            </a:r>
            <a:br>
              <a:rPr lang="en-US" dirty="0"/>
            </a:br>
            <a:r>
              <a:rPr lang="en-US" dirty="0" smtClean="0"/>
              <a:t>(The UH </a:t>
            </a:r>
            <a:r>
              <a:rPr lang="en-US" dirty="0" err="1" smtClean="0"/>
              <a:t>sysadmin</a:t>
            </a:r>
            <a:r>
              <a:rPr lang="en-US" dirty="0" smtClean="0"/>
              <a:t> </a:t>
            </a:r>
            <a:r>
              <a:rPr lang="en-US" dirty="0"/>
              <a:t>here will only allow specific hosts to </a:t>
            </a:r>
            <a:r>
              <a:rPr lang="en-US" dirty="0" smtClean="0"/>
              <a:t>connect</a:t>
            </a:r>
            <a:r>
              <a:rPr lang="en-US" dirty="0"/>
              <a:t>)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 Sven </a:t>
            </a:r>
            <a:r>
              <a:rPr lang="en-US" dirty="0" smtClean="0"/>
              <a:t>will then </a:t>
            </a:r>
            <a:r>
              <a:rPr lang="en-US" dirty="0"/>
              <a:t>let you know your </a:t>
            </a:r>
            <a:r>
              <a:rPr lang="en-US" dirty="0" smtClean="0"/>
              <a:t>password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442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May 1</a:t>
            </a:r>
            <a:r>
              <a:rPr lang="en-US" baseline="30000" dirty="0" smtClean="0"/>
              <a:t>st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BEAST TDR draft</a:t>
            </a:r>
          </a:p>
          <a:p>
            <a:pPr lvl="1"/>
            <a:r>
              <a:rPr lang="en-US" dirty="0" smtClean="0"/>
              <a:t>Including preliminary or final figures</a:t>
            </a:r>
          </a:p>
          <a:p>
            <a:pPr lvl="1"/>
            <a:r>
              <a:rPr lang="en-US" dirty="0" smtClean="0"/>
              <a:t>Review and discuss outstanding issues  during May 7</a:t>
            </a:r>
            <a:r>
              <a:rPr lang="en-US" baseline="30000" dirty="0" smtClean="0"/>
              <a:t>th</a:t>
            </a:r>
            <a:r>
              <a:rPr lang="en-US" dirty="0" smtClean="0"/>
              <a:t> BEAST meeting (</a:t>
            </a:r>
            <a:r>
              <a:rPr lang="en-US" dirty="0" smtClean="0">
                <a:sym typeface="Wingdings" pitchFamily="2" charset="2"/>
              </a:rPr>
              <a:t> May 14</a:t>
            </a:r>
            <a:r>
              <a:rPr lang="en-US" baseline="30000" dirty="0" smtClean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)</a:t>
            </a:r>
            <a:endParaRPr lang="en-US" dirty="0" smtClean="0"/>
          </a:p>
          <a:p>
            <a:r>
              <a:rPr lang="en-US" dirty="0" smtClean="0"/>
              <a:t>May 24</a:t>
            </a:r>
            <a:r>
              <a:rPr lang="en-US" baseline="30000" dirty="0" smtClean="0"/>
              <a:t>th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BEAST TDR final version: HARD DEADLINE</a:t>
            </a:r>
          </a:p>
          <a:p>
            <a:pPr lvl="1"/>
            <a:r>
              <a:rPr lang="en-US" dirty="0" smtClean="0"/>
              <a:t>Sven to integrate w/ US Belle II TDR, send out for final proofreading </a:t>
            </a:r>
          </a:p>
          <a:p>
            <a:r>
              <a:rPr lang="en-US" dirty="0" smtClean="0"/>
              <a:t>May 31: </a:t>
            </a:r>
            <a:r>
              <a:rPr lang="en-US" dirty="0" smtClean="0">
                <a:solidFill>
                  <a:srgbClr val="FF0000"/>
                </a:solidFill>
              </a:rPr>
              <a:t>Completed US </a:t>
            </a:r>
            <a:r>
              <a:rPr lang="en-US" dirty="0" err="1" smtClean="0">
                <a:solidFill>
                  <a:srgbClr val="FF0000"/>
                </a:solidFill>
              </a:rPr>
              <a:t>BelleII</a:t>
            </a:r>
            <a:r>
              <a:rPr lang="en-US" dirty="0" smtClean="0">
                <a:solidFill>
                  <a:srgbClr val="FF0000"/>
                </a:solidFill>
              </a:rPr>
              <a:t> TDR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In addition, suggest we turn BEAST TDR into standalone Belle note. Can it be published in JINST or similar? </a:t>
            </a:r>
          </a:p>
        </p:txBody>
      </p:sp>
    </p:spTree>
    <p:extLst>
      <p:ext uri="{BB962C8B-B14F-4D97-AF65-F5344CB8AC3E}">
        <p14:creationId xmlns:p14="http://schemas.microsoft.com/office/powerpoint/2010/main" val="409581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Status of TDR sections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197509"/>
              </p:ext>
            </p:extLst>
          </p:nvPr>
        </p:nvGraphicFramePr>
        <p:xfrm>
          <a:off x="457200" y="762000"/>
          <a:ext cx="8382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326141">
                <a:tc>
                  <a:txBody>
                    <a:bodyPr/>
                    <a:lstStyle/>
                    <a:p>
                      <a:r>
                        <a:rPr lang="en-US" dirty="0" smtClean="0"/>
                        <a:t>Chapter / Section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Authors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56292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US Role - only needed for US Project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7030A0"/>
                          </a:solidFill>
                        </a:rPr>
                        <a:t>Vahsen &amp; </a:t>
                      </a:r>
                      <a:r>
                        <a:rPr lang="en-US" sz="1800" dirty="0" err="1" smtClean="0">
                          <a:solidFill>
                            <a:srgbClr val="7030A0"/>
                          </a:solidFill>
                        </a:rPr>
                        <a:t>Asner</a:t>
                      </a:r>
                      <a:endParaRPr lang="en-US" sz="1800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CDR version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 in place, only minor revisions needed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804182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dirty="0" smtClean="0"/>
                        <a:t>Goals of BEAST, from Belle II perspective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Vahsen &amp;</a:t>
                      </a:r>
                      <a:r>
                        <a:rPr lang="en-US" sz="18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Tanaka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041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Goals of BEAST, Machine perspective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Funakoshi and Kanazawa 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New text in place, only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 minor revisions needed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1527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BEAST contributions - list/overview of subsystems for each commissioning stage, who is responsible for each, </a:t>
                      </a:r>
                      <a:r>
                        <a:rPr lang="en-US" sz="1800" baseline="0" dirty="0" smtClean="0"/>
                        <a:t>w/ CAD drawing of each stage</a:t>
                      </a:r>
                      <a:endParaRPr lang="en-US" sz="18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Vahsen, Drawing</a:t>
                      </a:r>
                      <a:r>
                        <a:rPr lang="en-US" sz="1800" baseline="0" dirty="0" smtClean="0">
                          <a:solidFill>
                            <a:srgbClr val="0070C0"/>
                          </a:solidFill>
                        </a:rPr>
                        <a:t> by Rosen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Rosen working on drawings,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Vahsen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not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started on text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61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Beam BG simulation overview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Nakayama 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New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 text written, not in SVN yet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26141">
                <a:tc>
                  <a:txBody>
                    <a:bodyPr/>
                    <a:lstStyle/>
                    <a:p>
                      <a:r>
                        <a:rPr lang="en-US" dirty="0" smtClean="0"/>
                        <a:t>BEAST specific simulation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Jaegle, Vahsen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49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TDR authors II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388416"/>
              </p:ext>
            </p:extLst>
          </p:nvPr>
        </p:nvGraphicFramePr>
        <p:xfrm>
          <a:off x="457200" y="76200"/>
          <a:ext cx="8382000" cy="6546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326141">
                <a:tc>
                  <a:txBody>
                    <a:bodyPr/>
                    <a:lstStyle/>
                    <a:p>
                      <a:r>
                        <a:rPr lang="en-US" dirty="0" smtClean="0"/>
                        <a:t>Chapter / Section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Authors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2928">
                <a:tc>
                  <a:txBody>
                    <a:bodyPr/>
                    <a:lstStyle/>
                    <a:p>
                      <a:r>
                        <a:rPr lang="en-US" dirty="0" smtClean="0"/>
                        <a:t>PIN diodes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Cinabro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CDR</a:t>
                      </a:r>
                      <a:r>
                        <a:rPr lang="en-US" baseline="0" dirty="0" smtClean="0">
                          <a:solidFill>
                            <a:srgbClr val="FFC000"/>
                          </a:solidFill>
                        </a:rPr>
                        <a:t> text exists, needs some revision. Need new diode locations for CAD.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804182">
                <a:tc>
                  <a:txBody>
                    <a:bodyPr/>
                    <a:lstStyle/>
                    <a:p>
                      <a:r>
                        <a:rPr lang="en-US" dirty="0" smtClean="0"/>
                        <a:t>VXD systems incl. beam abort (SDDs, Diamonds)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Marinas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CDR text exists,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but needs major revisions.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041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Luminosity Monitoring Device (BGOs)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Minzu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Wang ?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TDR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 update in place, text needs only minor revisions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547506">
                <a:tc>
                  <a:txBody>
                    <a:bodyPr/>
                    <a:lstStyle/>
                    <a:p>
                      <a:r>
                        <a:rPr lang="en-US" dirty="0" smtClean="0"/>
                        <a:t>Micro-TPCs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0070C0"/>
                          </a:solidFill>
                        </a:rPr>
                        <a:t>Vahsen</a:t>
                      </a:r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 (text results)</a:t>
                      </a:r>
                      <a:br>
                        <a:rPr lang="en-US" sz="180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&amp;</a:t>
                      </a:r>
                      <a:r>
                        <a:rPr lang="en-US" sz="18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70C0"/>
                          </a:solidFill>
                        </a:rPr>
                        <a:t>Jaegle</a:t>
                      </a:r>
                      <a:r>
                        <a:rPr lang="en-US" sz="1800" baseline="0" dirty="0" smtClean="0">
                          <a:solidFill>
                            <a:srgbClr val="0070C0"/>
                          </a:solidFill>
                        </a:rPr>
                        <a:t> (simulation results)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CDR text in place, but needs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major revisions. Needed for CAD.</a:t>
                      </a:r>
                    </a:p>
                  </a:txBody>
                  <a:tcPr/>
                </a:tc>
              </a:tr>
              <a:tr h="326141">
                <a:tc>
                  <a:txBody>
                    <a:bodyPr/>
                    <a:lstStyle/>
                    <a:p>
                      <a:r>
                        <a:rPr lang="en-US" dirty="0" smtClean="0"/>
                        <a:t>Support </a:t>
                      </a:r>
                      <a:r>
                        <a:rPr lang="en-US" dirty="0" err="1" smtClean="0"/>
                        <a:t>Stucture</a:t>
                      </a:r>
                      <a:r>
                        <a:rPr lang="en-US" dirty="0" smtClean="0"/>
                        <a:t> &amp; Mechanical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Rosen / Vahsen / Tanaka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Rosen working on drawings, but cannot be finished before all subsystems completely specified.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No text exists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6141">
                <a:tc>
                  <a:txBody>
                    <a:bodyPr/>
                    <a:lstStyle/>
                    <a:p>
                      <a:r>
                        <a:rPr lang="en-US" dirty="0" smtClean="0"/>
                        <a:t>DAQ &amp; interface w/ accelerator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Sufficient to include with each subsystem?</a:t>
                      </a:r>
                    </a:p>
                  </a:txBody>
                  <a:tcPr/>
                </a:tc>
              </a:tr>
              <a:tr h="32614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Planned measurements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all / </a:t>
                      </a: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Vahsen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/ Browder?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Include in goals chapter</a:t>
                      </a:r>
                      <a:endParaRPr lang="en-US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22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Status of UH TDR deliverables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88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 – see previous pages</a:t>
            </a:r>
          </a:p>
          <a:p>
            <a:r>
              <a:rPr lang="en-US" dirty="0"/>
              <a:t>CAD style </a:t>
            </a:r>
            <a:r>
              <a:rPr lang="en-US" dirty="0" smtClean="0"/>
              <a:t>figures</a:t>
            </a:r>
          </a:p>
          <a:p>
            <a:pPr lvl="1"/>
            <a:r>
              <a:rPr lang="en-US" dirty="0" smtClean="0"/>
              <a:t>BEAST </a:t>
            </a:r>
            <a:r>
              <a:rPr lang="en-US" dirty="0"/>
              <a:t>T0 </a:t>
            </a:r>
            <a:r>
              <a:rPr lang="en-US" dirty="0">
                <a:solidFill>
                  <a:srgbClr val="FFFF00"/>
                </a:solidFill>
              </a:rPr>
              <a:t>(Marc)</a:t>
            </a:r>
          </a:p>
          <a:p>
            <a:pPr lvl="1"/>
            <a:r>
              <a:rPr lang="en-US" dirty="0"/>
              <a:t>BEAST T1 </a:t>
            </a:r>
            <a:r>
              <a:rPr lang="en-US" dirty="0">
                <a:solidFill>
                  <a:srgbClr val="FFFF00"/>
                </a:solidFill>
              </a:rPr>
              <a:t>(Marc)</a:t>
            </a:r>
          </a:p>
          <a:p>
            <a:pPr lvl="1"/>
            <a:r>
              <a:rPr lang="en-US" dirty="0"/>
              <a:t>BEAST T2 </a:t>
            </a:r>
            <a:r>
              <a:rPr lang="en-US" dirty="0">
                <a:solidFill>
                  <a:srgbClr val="FFFF00"/>
                </a:solidFill>
              </a:rPr>
              <a:t>(Marc)</a:t>
            </a:r>
          </a:p>
          <a:p>
            <a:pPr lvl="1"/>
            <a:r>
              <a:rPr lang="en-US" dirty="0" smtClean="0"/>
              <a:t>CAD </a:t>
            </a:r>
            <a:r>
              <a:rPr lang="en-US" dirty="0"/>
              <a:t>or G4 model of single TPC </a:t>
            </a:r>
            <a:r>
              <a:rPr lang="en-US" dirty="0" smtClean="0">
                <a:solidFill>
                  <a:srgbClr val="FF0000"/>
                </a:solidFill>
              </a:rPr>
              <a:t>(Steven)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901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Figures for micro-TPC chapter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Schematic of TPC system w/ DAQ and services </a:t>
            </a:r>
            <a:r>
              <a:rPr lang="en-US" dirty="0" smtClean="0">
                <a:solidFill>
                  <a:srgbClr val="FF0000"/>
                </a:solidFill>
              </a:rPr>
              <a:t>(Sven)</a:t>
            </a:r>
          </a:p>
          <a:p>
            <a:r>
              <a:rPr lang="en-US" dirty="0" smtClean="0"/>
              <a:t>TPC </a:t>
            </a:r>
            <a:r>
              <a:rPr lang="en-US" dirty="0"/>
              <a:t>Acceptance criteria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smtClean="0"/>
              <a:t>pre-prototype measured performance [use same figures as in NIM paper]</a:t>
            </a:r>
            <a:endParaRPr lang="en-US" dirty="0"/>
          </a:p>
          <a:p>
            <a:pPr lvl="1"/>
            <a:r>
              <a:rPr lang="en-US" dirty="0" smtClean="0"/>
              <a:t>Alpha Angular resolution (</a:t>
            </a:r>
            <a:r>
              <a:rPr lang="en-US" dirty="0" err="1" smtClean="0"/>
              <a:t>Ilsoo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Gain </a:t>
            </a:r>
            <a:r>
              <a:rPr lang="en-US" dirty="0" smtClean="0"/>
              <a:t>&amp; Gain resolution (Tom)</a:t>
            </a:r>
            <a:endParaRPr lang="en-US" dirty="0"/>
          </a:p>
          <a:p>
            <a:pPr lvl="1"/>
            <a:r>
              <a:rPr lang="en-US" dirty="0"/>
              <a:t>Energy </a:t>
            </a:r>
            <a:r>
              <a:rPr lang="en-US" dirty="0" smtClean="0"/>
              <a:t>resolution (</a:t>
            </a:r>
            <a:r>
              <a:rPr lang="en-US" dirty="0" err="1" smtClean="0"/>
              <a:t>Ilsoo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Simulated neutron </a:t>
            </a:r>
            <a:r>
              <a:rPr lang="en-US" dirty="0" smtClean="0"/>
              <a:t>efficiency (</a:t>
            </a:r>
            <a:r>
              <a:rPr lang="en-US" dirty="0" err="1" smtClean="0"/>
              <a:t>Igal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Demonstration of neutron </a:t>
            </a:r>
            <a:r>
              <a:rPr lang="en-US" dirty="0" smtClean="0"/>
              <a:t>detection (</a:t>
            </a:r>
            <a:r>
              <a:rPr lang="en-US" dirty="0" err="1" smtClean="0"/>
              <a:t>Ilsoo</a:t>
            </a:r>
            <a:r>
              <a:rPr lang="en-US" dirty="0" smtClean="0"/>
              <a:t> &amp; Sven), agreement of rate with expected</a:t>
            </a:r>
            <a:endParaRPr lang="en-US" dirty="0"/>
          </a:p>
          <a:p>
            <a:r>
              <a:rPr lang="en-US" dirty="0"/>
              <a:t>Simulated neutron &amp; particle flux</a:t>
            </a:r>
          </a:p>
          <a:p>
            <a:pPr lvl="1"/>
            <a:r>
              <a:rPr lang="en-US" dirty="0"/>
              <a:t>In Belle frame </a:t>
            </a:r>
            <a:r>
              <a:rPr lang="en-US" dirty="0" smtClean="0"/>
              <a:t>(</a:t>
            </a:r>
            <a:r>
              <a:rPr lang="en-US" dirty="0" err="1" smtClean="0"/>
              <a:t>Igal</a:t>
            </a:r>
            <a:r>
              <a:rPr lang="en-US" dirty="0" smtClean="0"/>
              <a:t>, </a:t>
            </a:r>
            <a:r>
              <a:rPr lang="en-US" dirty="0" err="1" smtClean="0"/>
              <a:t>Ilsoo</a:t>
            </a:r>
            <a:r>
              <a:rPr lang="en-US" dirty="0"/>
              <a:t>, Michael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Rate of neutrons through TPC versus momentum, theta, phi</a:t>
            </a:r>
            <a:endParaRPr lang="en-US" dirty="0"/>
          </a:p>
          <a:p>
            <a:pPr lvl="1"/>
            <a:r>
              <a:rPr lang="en-US" dirty="0"/>
              <a:t>In TPC </a:t>
            </a:r>
            <a:r>
              <a:rPr lang="en-US" dirty="0" smtClean="0"/>
              <a:t>frames (</a:t>
            </a:r>
            <a:r>
              <a:rPr lang="en-US" dirty="0" err="1" smtClean="0"/>
              <a:t>Igal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dirty="0"/>
              <a:t>Expected theta, phi distributions, time-normalized, for </a:t>
            </a:r>
            <a:r>
              <a:rPr lang="en-US" dirty="0" smtClean="0"/>
              <a:t>each beam BG</a:t>
            </a:r>
          </a:p>
          <a:p>
            <a:pPr lvl="2"/>
            <a:r>
              <a:rPr lang="en-US" dirty="0" smtClean="0"/>
              <a:t>Split up into: He-recoil in gas, alphas, protons, EM</a:t>
            </a:r>
            <a:r>
              <a:rPr lang="en-US" dirty="0"/>
              <a:t>, </a:t>
            </a:r>
            <a:r>
              <a:rPr lang="en-US" dirty="0" smtClean="0"/>
              <a:t>other </a:t>
            </a:r>
            <a:r>
              <a:rPr lang="en-US" dirty="0"/>
              <a:t>BG</a:t>
            </a:r>
          </a:p>
          <a:p>
            <a:r>
              <a:rPr lang="en-US" dirty="0" smtClean="0"/>
              <a:t>TPC efficiency </a:t>
            </a:r>
            <a:r>
              <a:rPr lang="en-US" dirty="0" err="1" smtClean="0"/>
              <a:t>vs</a:t>
            </a:r>
            <a:r>
              <a:rPr lang="en-US" dirty="0" smtClean="0"/>
              <a:t> momentum (for </a:t>
            </a:r>
            <a:r>
              <a:rPr lang="en-US" dirty="0"/>
              <a:t>which direction</a:t>
            </a:r>
            <a:r>
              <a:rPr lang="en-US" dirty="0" smtClean="0"/>
              <a:t>?) (</a:t>
            </a:r>
            <a:r>
              <a:rPr lang="en-US" dirty="0" err="1" smtClean="0"/>
              <a:t>Ilsoo</a:t>
            </a:r>
            <a:r>
              <a:rPr lang="en-US" dirty="0" smtClean="0"/>
              <a:t>, </a:t>
            </a:r>
            <a:r>
              <a:rPr lang="en-US" dirty="0" err="1" smtClean="0"/>
              <a:t>Igal</a:t>
            </a:r>
            <a:r>
              <a:rPr lang="en-US" dirty="0" smtClean="0"/>
              <a:t>, Sven)</a:t>
            </a:r>
          </a:p>
          <a:p>
            <a:pPr lvl="1"/>
            <a:r>
              <a:rPr lang="en-US" dirty="0" smtClean="0"/>
              <a:t>Neutrons</a:t>
            </a:r>
          </a:p>
          <a:p>
            <a:pPr lvl="1"/>
            <a:r>
              <a:rPr lang="en-US" dirty="0" smtClean="0"/>
              <a:t>Electrons</a:t>
            </a:r>
          </a:p>
          <a:p>
            <a:pPr lvl="1"/>
            <a:r>
              <a:rPr lang="en-US" dirty="0" err="1" smtClean="0"/>
              <a:t>muons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10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Schematic of TPC system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8" r="1"/>
          <a:stretch/>
        </p:blipFill>
        <p:spPr bwMode="auto">
          <a:xfrm>
            <a:off x="588121" y="1680624"/>
            <a:ext cx="7967758" cy="43651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11668"/>
            <a:ext cx="8609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(figure below shows current lab prototyping system, still need to update for BEAST system)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3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3324</TotalTime>
  <Words>564</Words>
  <Application>Microsoft Office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BEAST TDR Status (Belle-wide)</vt:lpstr>
      <vt:lpstr>Getting the TDR latest version</vt:lpstr>
      <vt:lpstr>Schedule</vt:lpstr>
      <vt:lpstr>Status of TDR sections</vt:lpstr>
      <vt:lpstr>TDR authors II</vt:lpstr>
      <vt:lpstr>Status of UH TDR deliverables</vt:lpstr>
      <vt:lpstr>PowerPoint Presentation</vt:lpstr>
      <vt:lpstr>Figures for micro-TPC chapter</vt:lpstr>
      <vt:lpstr>Schematic of TPC system</vt:lpstr>
    </vt:vector>
  </TitlesOfParts>
  <Company>Pacific Northwest Versions panel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 Fast</dc:creator>
  <cp:lastModifiedBy>Sven</cp:lastModifiedBy>
  <cp:revision>255</cp:revision>
  <dcterms:created xsi:type="dcterms:W3CDTF">2011-11-19T00:49:52Z</dcterms:created>
  <dcterms:modified xsi:type="dcterms:W3CDTF">2013-05-09T20:35:04Z</dcterms:modified>
</cp:coreProperties>
</file>