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  <p:sldMasterId id="2147483664" r:id="rId2"/>
  </p:sldMasterIdLst>
  <p:notesMasterIdLst>
    <p:notesMasterId r:id="rId14"/>
  </p:notesMasterIdLst>
  <p:sldIdLst>
    <p:sldId id="458" r:id="rId3"/>
    <p:sldId id="457" r:id="rId4"/>
    <p:sldId id="453" r:id="rId5"/>
    <p:sldId id="454" r:id="rId6"/>
    <p:sldId id="455" r:id="rId7"/>
    <p:sldId id="464" r:id="rId8"/>
    <p:sldId id="465" r:id="rId9"/>
    <p:sldId id="466" r:id="rId10"/>
    <p:sldId id="467" r:id="rId11"/>
    <p:sldId id="468" r:id="rId12"/>
    <p:sldId id="4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7459" autoAdjust="0"/>
  </p:normalViewPr>
  <p:slideViewPr>
    <p:cSldViewPr>
      <p:cViewPr varScale="1">
        <p:scale>
          <a:sx n="99" d="100"/>
          <a:sy n="99" d="100"/>
        </p:scale>
        <p:origin x="-974" y="-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112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2F69C-B03C-4438-AD59-3C582EFA9165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00ADE-7312-469A-B1E0-9B50F3A8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6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Title Of Talk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10000"/>
            <a:ext cx="6400800" cy="1295400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</a:t>
            </a:r>
          </a:p>
          <a:p>
            <a:r>
              <a:rPr lang="en-US" dirty="0" smtClean="0"/>
              <a:t>Institution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0656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24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0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73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FB8EBB-1BB5-4370-A3F1-F35ACE12B24D}" type="datetime1">
              <a:rPr lang="en-US" smtClean="0">
                <a:solidFill>
                  <a:prstClr val="black"/>
                </a:solidFill>
              </a:rPr>
              <a:pPr/>
              <a:t>5/2/2013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BEAST Workshop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D58F25-987F-4BFB-8354-93D8D340138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9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FB8EBB-1BB5-4370-A3F1-F35ACE12B24D}" type="datetime1">
              <a:rPr lang="en-US" smtClean="0"/>
              <a:t>5/2/2013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BEAST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D58F25-987F-4BFB-8354-93D8D3401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Title Of Talk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10000"/>
            <a:ext cx="6400800" cy="1295400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</a:t>
            </a:r>
          </a:p>
          <a:p>
            <a:r>
              <a:rPr lang="en-US" dirty="0" smtClean="0"/>
              <a:t>Institution</a:t>
            </a:r>
          </a:p>
        </p:txBody>
      </p:sp>
    </p:spTree>
    <p:extLst>
      <p:ext uri="{BB962C8B-B14F-4D97-AF65-F5344CB8AC3E}">
        <p14:creationId xmlns:p14="http://schemas.microsoft.com/office/powerpoint/2010/main" val="2352226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2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 txBox="1">
            <a:spLocks/>
          </p:cNvSpPr>
          <p:nvPr userDrawn="1"/>
        </p:nvSpPr>
        <p:spPr>
          <a:xfrm>
            <a:off x="457200" y="6569075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3/9/2013</a:t>
            </a:r>
          </a:p>
        </p:txBody>
      </p:sp>
      <p:sp>
        <p:nvSpPr>
          <p:cNvPr id="9" name="Slide Number Placeholder 7"/>
          <p:cNvSpPr txBox="1">
            <a:spLocks/>
          </p:cNvSpPr>
          <p:nvPr userDrawn="1"/>
        </p:nvSpPr>
        <p:spPr>
          <a:xfrm>
            <a:off x="6553200" y="6569075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58F25-987F-4BFB-8354-93D8D34013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8"/>
          <p:cNvSpPr txBox="1">
            <a:spLocks/>
          </p:cNvSpPr>
          <p:nvPr userDrawn="1"/>
        </p:nvSpPr>
        <p:spPr>
          <a:xfrm>
            <a:off x="2743200" y="6569075"/>
            <a:ext cx="3657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BEAST WORKSHOP @ KEK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 txBox="1">
            <a:spLocks/>
          </p:cNvSpPr>
          <p:nvPr/>
        </p:nvSpPr>
        <p:spPr>
          <a:xfrm>
            <a:off x="457200" y="6569075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4/22/2013</a:t>
            </a:r>
          </a:p>
        </p:txBody>
      </p:sp>
      <p:sp>
        <p:nvSpPr>
          <p:cNvPr id="9" name="Slide Number Placeholder 7"/>
          <p:cNvSpPr txBox="1">
            <a:spLocks/>
          </p:cNvSpPr>
          <p:nvPr/>
        </p:nvSpPr>
        <p:spPr>
          <a:xfrm>
            <a:off x="6553200" y="6569075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67D58F25-987F-4BFB-8354-93D8D3401385}" type="slidenum">
              <a:rPr lang="en-US" sz="120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10" name="Footer Placeholder 8"/>
          <p:cNvSpPr txBox="1">
            <a:spLocks/>
          </p:cNvSpPr>
          <p:nvPr/>
        </p:nvSpPr>
        <p:spPr>
          <a:xfrm>
            <a:off x="2743200" y="6569075"/>
            <a:ext cx="3657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BEAST MEETING</a:t>
            </a:r>
          </a:p>
        </p:txBody>
      </p:sp>
    </p:spTree>
    <p:extLst>
      <p:ext uri="{BB962C8B-B14F-4D97-AF65-F5344CB8AC3E}">
        <p14:creationId xmlns:p14="http://schemas.microsoft.com/office/powerpoint/2010/main" val="359601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CAD style figures needed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NIM paper: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Dcube</a:t>
            </a:r>
            <a:r>
              <a:rPr lang="en-US" dirty="0" smtClean="0"/>
              <a:t>-micro </a:t>
            </a:r>
            <a:r>
              <a:rPr lang="en-US" dirty="0" err="1" smtClean="0"/>
              <a:t>sideview</a:t>
            </a:r>
            <a:r>
              <a:rPr lang="en-US" dirty="0" smtClean="0"/>
              <a:t> (Marc)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/>
              <a:t>https://www.phys.hawaii.edu/elog/DCube/39</a:t>
            </a:r>
            <a:endParaRPr lang="en-US" dirty="0" smtClean="0"/>
          </a:p>
          <a:p>
            <a:r>
              <a:rPr lang="en-US" dirty="0" smtClean="0"/>
              <a:t>for BEAST TDR: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en-US" dirty="0"/>
              <a:t>BEAST </a:t>
            </a:r>
            <a:r>
              <a:rPr lang="en-US" dirty="0" smtClean="0"/>
              <a:t>T0 (Marc)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en-US" dirty="0"/>
              <a:t>BEAST </a:t>
            </a:r>
            <a:r>
              <a:rPr lang="en-US" dirty="0" smtClean="0"/>
              <a:t>T1 (Marc)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en-US" dirty="0"/>
              <a:t>BEAST </a:t>
            </a:r>
            <a:r>
              <a:rPr lang="en-US" dirty="0" smtClean="0"/>
              <a:t>T2 (Marc)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en-US" dirty="0" smtClean="0"/>
              <a:t>Schematic </a:t>
            </a:r>
            <a:r>
              <a:rPr lang="en-US" dirty="0"/>
              <a:t>of TPC system w/ </a:t>
            </a:r>
            <a:r>
              <a:rPr lang="en-US" dirty="0" smtClean="0"/>
              <a:t>services (Sven)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en-US" dirty="0" smtClean="0"/>
              <a:t>CAD </a:t>
            </a:r>
            <a:r>
              <a:rPr lang="en-US" dirty="0"/>
              <a:t>or G4 model of single TPC </a:t>
            </a:r>
            <a:r>
              <a:rPr lang="en-US" dirty="0" smtClean="0"/>
              <a:t>(</a:t>
            </a:r>
            <a:r>
              <a:rPr lang="en-US" dirty="0" err="1" smtClean="0"/>
              <a:t>Kamalu</a:t>
            </a:r>
            <a:r>
              <a:rPr lang="en-US" dirty="0" smtClean="0"/>
              <a:t>?)</a:t>
            </a:r>
            <a:endParaRPr lang="en-US" dirty="0"/>
          </a:p>
          <a:p>
            <a:pPr marL="971550" lvl="1" indent="-514350">
              <a:buFont typeface="+mj-lt"/>
              <a:buAutoNum type="arabicPeriod" startAt="2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7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List of Figures for micro-TPC chapter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Schematic </a:t>
            </a:r>
            <a:r>
              <a:rPr lang="en-US" dirty="0"/>
              <a:t>of TPC system w/ DAQ and </a:t>
            </a:r>
            <a:r>
              <a:rPr lang="en-US" dirty="0" smtClean="0"/>
              <a:t>services (Sven)</a:t>
            </a:r>
            <a:endParaRPr lang="en-US" dirty="0"/>
          </a:p>
          <a:p>
            <a:r>
              <a:rPr lang="en-US" dirty="0"/>
              <a:t>CAD or G4 model of single </a:t>
            </a:r>
            <a:r>
              <a:rPr lang="en-US" dirty="0" smtClean="0"/>
              <a:t>TPC (Marc, </a:t>
            </a:r>
            <a:r>
              <a:rPr lang="en-US" dirty="0" err="1" smtClean="0"/>
              <a:t>Kamalu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TPC </a:t>
            </a:r>
            <a:r>
              <a:rPr lang="en-US" dirty="0"/>
              <a:t>Acceptance criteria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smtClean="0"/>
              <a:t>pre-prototype measured </a:t>
            </a:r>
            <a:r>
              <a:rPr lang="en-US" dirty="0"/>
              <a:t>performance</a:t>
            </a:r>
          </a:p>
          <a:p>
            <a:pPr lvl="1"/>
            <a:r>
              <a:rPr lang="en-US" dirty="0"/>
              <a:t>Angular </a:t>
            </a:r>
            <a:r>
              <a:rPr lang="en-US" dirty="0" smtClean="0"/>
              <a:t>resolution (</a:t>
            </a:r>
            <a:r>
              <a:rPr lang="en-US" dirty="0" err="1" smtClean="0"/>
              <a:t>Ilsoo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Gain </a:t>
            </a:r>
            <a:r>
              <a:rPr lang="en-US" dirty="0" smtClean="0"/>
              <a:t>resolution (Tom)</a:t>
            </a:r>
            <a:endParaRPr lang="en-US" dirty="0"/>
          </a:p>
          <a:p>
            <a:pPr lvl="1"/>
            <a:r>
              <a:rPr lang="en-US" dirty="0"/>
              <a:t>Energy </a:t>
            </a:r>
            <a:r>
              <a:rPr lang="en-US" dirty="0" smtClean="0"/>
              <a:t>resolution (</a:t>
            </a:r>
            <a:r>
              <a:rPr lang="en-US" dirty="0" err="1" smtClean="0"/>
              <a:t>Ilsoo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Simulated neutron </a:t>
            </a:r>
            <a:r>
              <a:rPr lang="en-US" dirty="0" smtClean="0"/>
              <a:t>efficiency (</a:t>
            </a:r>
            <a:r>
              <a:rPr lang="en-US" dirty="0" err="1" smtClean="0"/>
              <a:t>Igal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Demonstration of neutron </a:t>
            </a:r>
            <a:r>
              <a:rPr lang="en-US" dirty="0" smtClean="0"/>
              <a:t>detection (</a:t>
            </a:r>
            <a:r>
              <a:rPr lang="en-US" dirty="0" err="1" smtClean="0"/>
              <a:t>Ilsoo</a:t>
            </a:r>
            <a:r>
              <a:rPr lang="en-US" dirty="0" smtClean="0"/>
              <a:t> &amp; Sven)</a:t>
            </a:r>
            <a:endParaRPr lang="en-US" dirty="0"/>
          </a:p>
          <a:p>
            <a:r>
              <a:rPr lang="en-US" dirty="0"/>
              <a:t>Simulated neutron &amp; particle flux</a:t>
            </a:r>
          </a:p>
          <a:p>
            <a:pPr lvl="1"/>
            <a:r>
              <a:rPr lang="en-US" dirty="0"/>
              <a:t>In Belle frame </a:t>
            </a:r>
            <a:r>
              <a:rPr lang="en-US" dirty="0" smtClean="0"/>
              <a:t>(</a:t>
            </a:r>
            <a:r>
              <a:rPr lang="en-US" dirty="0" err="1" smtClean="0"/>
              <a:t>Igal</a:t>
            </a:r>
            <a:r>
              <a:rPr lang="en-US" dirty="0" smtClean="0"/>
              <a:t>, </a:t>
            </a:r>
            <a:r>
              <a:rPr lang="en-US" dirty="0" err="1" smtClean="0"/>
              <a:t>Ilsoo</a:t>
            </a:r>
            <a:r>
              <a:rPr lang="en-US" dirty="0"/>
              <a:t>, Michael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Rate of neutrons through TPC versus momentum, theta, phi</a:t>
            </a:r>
            <a:endParaRPr lang="en-US" dirty="0"/>
          </a:p>
          <a:p>
            <a:pPr lvl="1"/>
            <a:r>
              <a:rPr lang="en-US" dirty="0"/>
              <a:t>In TPC </a:t>
            </a:r>
            <a:r>
              <a:rPr lang="en-US" dirty="0" smtClean="0"/>
              <a:t>frames (</a:t>
            </a:r>
            <a:r>
              <a:rPr lang="en-US" dirty="0" err="1" smtClean="0"/>
              <a:t>Igal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/>
              <a:t>Expected theta, phi distributions, time-normalized, for </a:t>
            </a:r>
            <a:r>
              <a:rPr lang="en-US" dirty="0" smtClean="0"/>
              <a:t>each beam BG</a:t>
            </a:r>
          </a:p>
          <a:p>
            <a:pPr lvl="2"/>
            <a:r>
              <a:rPr lang="en-US" dirty="0" smtClean="0"/>
              <a:t>Split up into: He-recoil in gas, alphas, protons, EM</a:t>
            </a:r>
            <a:r>
              <a:rPr lang="en-US" dirty="0"/>
              <a:t>, </a:t>
            </a:r>
            <a:r>
              <a:rPr lang="en-US" dirty="0" smtClean="0"/>
              <a:t>other </a:t>
            </a:r>
            <a:r>
              <a:rPr lang="en-US" dirty="0"/>
              <a:t>BG</a:t>
            </a:r>
          </a:p>
          <a:p>
            <a:r>
              <a:rPr lang="en-US" dirty="0" smtClean="0"/>
              <a:t>TPC efficiency </a:t>
            </a:r>
            <a:r>
              <a:rPr lang="en-US" dirty="0" err="1" smtClean="0"/>
              <a:t>vs</a:t>
            </a:r>
            <a:r>
              <a:rPr lang="en-US" dirty="0" smtClean="0"/>
              <a:t> momentum (for </a:t>
            </a:r>
            <a:r>
              <a:rPr lang="en-US" dirty="0"/>
              <a:t>which direction</a:t>
            </a:r>
            <a:r>
              <a:rPr lang="en-US" dirty="0" smtClean="0"/>
              <a:t>?) (</a:t>
            </a:r>
            <a:r>
              <a:rPr lang="en-US" dirty="0" err="1" smtClean="0"/>
              <a:t>Ilsoo</a:t>
            </a:r>
            <a:r>
              <a:rPr lang="en-US" dirty="0" smtClean="0"/>
              <a:t>, </a:t>
            </a:r>
            <a:r>
              <a:rPr lang="en-US" dirty="0" err="1" smtClean="0"/>
              <a:t>Igal</a:t>
            </a:r>
            <a:r>
              <a:rPr lang="en-US" dirty="0" smtClean="0"/>
              <a:t>, Sven)</a:t>
            </a:r>
          </a:p>
          <a:p>
            <a:pPr lvl="1"/>
            <a:r>
              <a:rPr lang="en-US" dirty="0" smtClean="0"/>
              <a:t>Neutrons</a:t>
            </a:r>
          </a:p>
          <a:p>
            <a:pPr lvl="1"/>
            <a:r>
              <a:rPr lang="en-US" dirty="0" smtClean="0"/>
              <a:t>Electrons</a:t>
            </a:r>
          </a:p>
          <a:p>
            <a:pPr lvl="1"/>
            <a:r>
              <a:rPr lang="en-US" dirty="0" err="1" smtClean="0"/>
              <a:t>muons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30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 of TPC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" r="1"/>
          <a:stretch/>
        </p:blipFill>
        <p:spPr bwMode="auto">
          <a:xfrm>
            <a:off x="588121" y="1680624"/>
            <a:ext cx="7967758" cy="43651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1668"/>
            <a:ext cx="8609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(figure below shows current lab prototyping system, still need to update for BEAST system)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8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(new version)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099575"/>
              </p:ext>
            </p:extLst>
          </p:nvPr>
        </p:nvGraphicFramePr>
        <p:xfrm>
          <a:off x="457200" y="447040"/>
          <a:ext cx="8229004" cy="633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251"/>
                <a:gridCol w="2057251"/>
                <a:gridCol w="2057251"/>
                <a:gridCol w="2057251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42865" marR="14286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w/o</a:t>
                      </a:r>
                      <a:r>
                        <a:rPr lang="en-US" sz="1400" baseline="0" dirty="0" smtClean="0"/>
                        <a:t> QCS, w/o solenoid</a:t>
                      </a:r>
                    </a:p>
                  </a:txBody>
                  <a:tcPr marL="142865" marR="14286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w/ QCS,</a:t>
                      </a:r>
                      <a:r>
                        <a:rPr lang="en-US" sz="1400" baseline="0" dirty="0" smtClean="0"/>
                        <a:t> w/o </a:t>
                      </a:r>
                      <a:r>
                        <a:rPr lang="en-US" sz="1400" baseline="0" dirty="0" err="1" smtClean="0"/>
                        <a:t>soldenoid</a:t>
                      </a:r>
                      <a:endParaRPr lang="en-US" sz="1400" baseline="0" dirty="0" smtClean="0"/>
                    </a:p>
                    <a:p>
                      <a:endParaRPr lang="en-US" sz="1400" dirty="0"/>
                    </a:p>
                  </a:txBody>
                  <a:tcPr marL="142865" marR="14286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w/QCS, w/ solenoid ,</a:t>
                      </a:r>
                    </a:p>
                    <a:p>
                      <a:r>
                        <a:rPr lang="en-US" sz="1400" dirty="0" smtClean="0"/>
                        <a:t>No</a:t>
                      </a:r>
                      <a:r>
                        <a:rPr lang="en-US" sz="1400" baseline="0" dirty="0" smtClean="0"/>
                        <a:t> SVD, PXD</a:t>
                      </a:r>
                    </a:p>
                    <a:p>
                      <a:endParaRPr lang="en-US" sz="1400" dirty="0"/>
                    </a:p>
                  </a:txBody>
                  <a:tcPr marL="142865" marR="14286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Beam</a:t>
                      </a:r>
                      <a:r>
                        <a:rPr lang="en-US" sz="1400" baseline="0" dirty="0" smtClean="0"/>
                        <a:t> pipe</a:t>
                      </a:r>
                      <a:endParaRPr lang="en-US" sz="1400" dirty="0"/>
                    </a:p>
                  </a:txBody>
                  <a:tcPr marL="142865" marR="1428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4 cm (ID?)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142865" marR="142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?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142865" marR="142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Mockup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142865" marR="14286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PIN Diodes</a:t>
                      </a:r>
                      <a:endParaRPr lang="en-US" sz="1400" dirty="0"/>
                    </a:p>
                  </a:txBody>
                  <a:tcPr marL="142865" marR="1428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142865" marR="142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142865" marR="142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142865" marR="14286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Beam abort: PIN? </a:t>
                      </a:r>
                      <a:r>
                        <a:rPr lang="en-US" sz="1400" dirty="0" err="1" smtClean="0"/>
                        <a:t>Radfet</a:t>
                      </a:r>
                      <a:r>
                        <a:rPr lang="en-US" sz="1400" dirty="0" smtClean="0"/>
                        <a:t>? </a:t>
                      </a:r>
                      <a:r>
                        <a:rPr lang="en-US" sz="1400" dirty="0" err="1" smtClean="0"/>
                        <a:t>Polycrystal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single channel diamonds?</a:t>
                      </a:r>
                      <a:endParaRPr lang="en-US" sz="1400" dirty="0"/>
                    </a:p>
                  </a:txBody>
                  <a:tcPr marL="142865" marR="1428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N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142865" marR="142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N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142865" marR="142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142865" marR="14286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Micro-TPCs</a:t>
                      </a:r>
                      <a:endParaRPr lang="en-US" sz="1400" dirty="0"/>
                    </a:p>
                  </a:txBody>
                  <a:tcPr marL="142865" marR="1428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2 prototypes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142865" marR="142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142865" marR="142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Y,</a:t>
                      </a:r>
                      <a:r>
                        <a:rPr lang="en-US" sz="1400" b="1" baseline="0" dirty="0" smtClean="0">
                          <a:solidFill>
                            <a:srgbClr val="00B050"/>
                          </a:solidFill>
                        </a:rPr>
                        <a:t> in SVX dock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142865" marR="14286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Synchrotron</a:t>
                      </a:r>
                      <a:r>
                        <a:rPr lang="en-US" sz="1400" baseline="0" dirty="0" smtClean="0"/>
                        <a:t> x-ray </a:t>
                      </a:r>
                      <a:r>
                        <a:rPr lang="en-US" sz="1400" baseline="0" dirty="0" err="1" smtClean="0"/>
                        <a:t>measuremnet</a:t>
                      </a:r>
                      <a:endParaRPr lang="en-US" sz="1400" dirty="0"/>
                    </a:p>
                  </a:txBody>
                  <a:tcPr marL="142865" marR="142865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142865" marR="14286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142865" marR="142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Thick PXD</a:t>
                      </a:r>
                      <a:r>
                        <a:rPr lang="en-US" sz="1400" b="1" baseline="0" dirty="0" smtClean="0">
                          <a:solidFill>
                            <a:srgbClr val="00B050"/>
                          </a:solidFill>
                        </a:rPr>
                        <a:t> ladder?</a:t>
                      </a:r>
                    </a:p>
                    <a:p>
                      <a:pPr algn="ctr"/>
                      <a:r>
                        <a:rPr lang="en-US" sz="1400" b="1" baseline="0" dirty="0" smtClean="0">
                          <a:solidFill>
                            <a:srgbClr val="00B050"/>
                          </a:solidFill>
                        </a:rPr>
                        <a:t>SDDs?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142865" marR="14286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BGO</a:t>
                      </a:r>
                      <a:endParaRPr lang="en-US" sz="1400" dirty="0"/>
                    </a:p>
                  </a:txBody>
                  <a:tcPr marL="142865" marR="1428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142865" marR="142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142865" marR="142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142865" marR="14286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strike="sngStrike" baseline="0" dirty="0" smtClean="0"/>
                        <a:t>CDC prototype</a:t>
                      </a:r>
                      <a:endParaRPr lang="en-US" sz="1400" strike="sngStrike" baseline="0" dirty="0"/>
                    </a:p>
                  </a:txBody>
                  <a:tcPr marL="142865" marR="1428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sngStrike" baseline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1400" b="1" strike="sng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42865" marR="142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sngStrike" baseline="0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strike="sngStrike" baseline="0" dirty="0">
                        <a:solidFill>
                          <a:srgbClr val="00B050"/>
                        </a:solidFill>
                      </a:endParaRPr>
                    </a:p>
                  </a:txBody>
                  <a:tcPr marL="142865" marR="142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sngStrike" baseline="0" dirty="0" smtClean="0"/>
                        <a:t>N</a:t>
                      </a:r>
                      <a:endParaRPr lang="en-US" sz="1400" b="1" strike="sngStrike" baseline="0" dirty="0"/>
                    </a:p>
                  </a:txBody>
                  <a:tcPr marL="142865" marR="14286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SVD,</a:t>
                      </a:r>
                      <a:r>
                        <a:rPr lang="en-US" sz="1400" baseline="0" dirty="0" smtClean="0"/>
                        <a:t> PXD ladders &amp; monitors</a:t>
                      </a:r>
                      <a:endParaRPr lang="en-US" sz="1400" dirty="0"/>
                    </a:p>
                  </a:txBody>
                  <a:tcPr marL="142865" marR="1428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</a:t>
                      </a:r>
                      <a:endParaRPr lang="en-US" sz="1400" b="1" dirty="0"/>
                    </a:p>
                  </a:txBody>
                  <a:tcPr marL="142865" marR="142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N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142865" marR="142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142865" marR="14286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FE-I4</a:t>
                      </a:r>
                      <a:r>
                        <a:rPr lang="en-US" sz="1400" baseline="0" dirty="0" smtClean="0"/>
                        <a:t> pixels w/ d</a:t>
                      </a:r>
                      <a:r>
                        <a:rPr lang="en-US" sz="1400" dirty="0" smtClean="0"/>
                        <a:t>iamond sensor</a:t>
                      </a:r>
                      <a:r>
                        <a:rPr lang="en-US" sz="1400" baseline="0" dirty="0" smtClean="0"/>
                        <a:t> near IP</a:t>
                      </a:r>
                      <a:endParaRPr lang="en-US" sz="1400" dirty="0"/>
                    </a:p>
                  </a:txBody>
                  <a:tcPr marL="142865" marR="1428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142865" marR="142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142865" marR="142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No space</a:t>
                      </a:r>
                    </a:p>
                    <a:p>
                      <a:pPr algn="ctr"/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142865" marR="14286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Scintillator squares/</a:t>
                      </a:r>
                      <a:r>
                        <a:rPr lang="en-US" sz="1400" baseline="0" dirty="0" smtClean="0"/>
                        <a:t> PIN </a:t>
                      </a:r>
                      <a:r>
                        <a:rPr lang="en-US" sz="1400" baseline="0" dirty="0" err="1" smtClean="0"/>
                        <a:t>dioes</a:t>
                      </a:r>
                      <a:r>
                        <a:rPr lang="en-US" sz="1400" baseline="0" dirty="0" smtClean="0"/>
                        <a:t> (</a:t>
                      </a:r>
                      <a:r>
                        <a:rPr lang="en-US" sz="1400" baseline="0" dirty="0" err="1" smtClean="0"/>
                        <a:t>tbd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3x8x2?</a:t>
                      </a:r>
                      <a:endParaRPr lang="en-US" sz="1400" dirty="0"/>
                    </a:p>
                  </a:txBody>
                  <a:tcPr marL="142865" marR="142865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142865" marR="14286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142865" marR="142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? </a:t>
                      </a:r>
                      <a:r>
                        <a:rPr lang="en-US" sz="1400" b="1" dirty="0" err="1" smtClean="0">
                          <a:solidFill>
                            <a:srgbClr val="00B050"/>
                          </a:solidFill>
                        </a:rPr>
                        <a:t>tbd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142865" marR="14286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Thermal</a:t>
                      </a:r>
                      <a:r>
                        <a:rPr lang="en-US" sz="1400" baseline="0" dirty="0" smtClean="0"/>
                        <a:t> neutron detector?</a:t>
                      </a:r>
                      <a:endParaRPr lang="en-US" sz="1400" dirty="0"/>
                    </a:p>
                  </a:txBody>
                  <a:tcPr marL="142865" marR="142865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142865" marR="14286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142865" marR="142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? </a:t>
                      </a:r>
                      <a:r>
                        <a:rPr lang="en-US" sz="1400" b="1" dirty="0" err="1" smtClean="0">
                          <a:solidFill>
                            <a:srgbClr val="00B050"/>
                          </a:solidFill>
                        </a:rPr>
                        <a:t>tbd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142865" marR="142865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95600" y="141327"/>
            <a:ext cx="118404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BEASTII-T0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66352" y="140058"/>
            <a:ext cx="118404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BEASTII-T1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70743" y="140336"/>
            <a:ext cx="118404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BEASTII-T2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70245" y="873760"/>
            <a:ext cx="14347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Jeep way 1,1’,2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951320" y="957954"/>
            <a:ext cx="1299074" cy="254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Jeep way 1,1’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781800" y="969876"/>
            <a:ext cx="1733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Jeep way 1,2 (not 1’)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916731" y="-84574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07349" y="-44608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7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BEASTII-T0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228600"/>
            <a:ext cx="3060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CAD drawing by Kanazawa-San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/ Marc Rosen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AutoShape 4" descr="https://mail-attachment.googleusercontent.com/attachment/u/0/?ui=2&amp;ik=71049e9740&amp;view=att&amp;th=139f1299cbdabc0a&amp;attid=0.3&amp;disp=inline&amp;safe=1&amp;zw&amp;saduie=AG9B_P-BQeMpwF61MIPsgDq5OAam&amp;sadet=1348621995404&amp;sads=BeGyHzk25IIHxJaEzPAuPB1Dk5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6" descr="https://mail-attachment.googleusercontent.com/attachment/u/0/?ui=2&amp;ik=71049e9740&amp;view=att&amp;th=139f1299cbdabc0a&amp;attid=0.3&amp;disp=inline&amp;safe=1&amp;zw&amp;saduie=AG9B_P-BQeMpwF61MIPsgDq5OAam&amp;sadet=1348621995404&amp;sads=BeGyHzk25IIHxJaEzPAuPB1Dk5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055" name="Picture 7" descr="C:\Users\Sven\AppData\Local\Temp\beast2_T0_092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90625"/>
            <a:ext cx="800100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52500" y="4876800"/>
            <a:ext cx="7315200" cy="13234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Expect no luminosity during this stage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Mostly high levels of beam-gas BG, possibly some </a:t>
            </a:r>
            <a:r>
              <a:rPr lang="en-US" sz="2000" dirty="0" err="1" smtClean="0">
                <a:solidFill>
                  <a:prstClr val="white"/>
                </a:solidFill>
              </a:rPr>
              <a:t>Touschek</a:t>
            </a:r>
            <a:endParaRPr lang="en-US" sz="2000" dirty="0" smtClean="0">
              <a:solidFill>
                <a:prstClr val="white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Main BEAST goal: Measure radiation levels to determine when it’s safe to roll in Belle </a:t>
            </a:r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8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BEASTII-T1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ven\AppData\Local\Temp\beast2_T1_092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3590"/>
            <a:ext cx="9144000" cy="469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5029200"/>
            <a:ext cx="8008399" cy="13234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Expect collisions, production of all beam BGs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Many BG measurements BG possible, allowing validation of simulation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Plenty of space for BEAST </a:t>
            </a:r>
            <a:r>
              <a:rPr lang="en-US" sz="2000" dirty="0" smtClean="0">
                <a:solidFill>
                  <a:prstClr val="white"/>
                </a:solidFill>
              </a:rPr>
              <a:t>subsystems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Interesting stage for BEAST,  but in scenario A we would skip this stage</a:t>
            </a:r>
          </a:p>
        </p:txBody>
      </p:sp>
    </p:spTree>
    <p:extLst>
      <p:ext uri="{BB962C8B-B14F-4D97-AF65-F5344CB8AC3E}">
        <p14:creationId xmlns:p14="http://schemas.microsoft.com/office/powerpoint/2010/main" val="248813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BEASTII-T2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Sven\AppData\Local\Temp\beast2_T2_0924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229600" cy="549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295400" y="3200400"/>
            <a:ext cx="762000" cy="533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295400" y="4343400"/>
            <a:ext cx="762000" cy="533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239000" y="4495800"/>
            <a:ext cx="762000" cy="533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39000" y="3124200"/>
            <a:ext cx="762000" cy="533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5181600"/>
            <a:ext cx="8008399" cy="13234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Closest to final </a:t>
            </a:r>
            <a:r>
              <a:rPr lang="en-US" sz="2000" dirty="0" err="1" smtClean="0">
                <a:solidFill>
                  <a:prstClr val="white"/>
                </a:solidFill>
              </a:rPr>
              <a:t>SuperKEKB</a:t>
            </a:r>
            <a:r>
              <a:rPr lang="en-US" sz="2000" dirty="0" smtClean="0">
                <a:solidFill>
                  <a:prstClr val="white"/>
                </a:solidFill>
              </a:rPr>
              <a:t>/Belle 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V</a:t>
            </a:r>
            <a:r>
              <a:rPr lang="en-US" sz="2000" dirty="0" smtClean="0">
                <a:solidFill>
                  <a:prstClr val="white"/>
                </a:solidFill>
              </a:rPr>
              <a:t>ery limited space for BEAST detectors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Good for VXD measurements and related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P</a:t>
            </a:r>
            <a:r>
              <a:rPr lang="en-US" sz="2000" dirty="0" smtClean="0">
                <a:solidFill>
                  <a:prstClr val="white"/>
                </a:solidFill>
              </a:rPr>
              <a:t>lace some detectors in available VXD dock space</a:t>
            </a:r>
          </a:p>
        </p:txBody>
      </p:sp>
    </p:spTree>
    <p:extLst>
      <p:ext uri="{BB962C8B-B14F-4D97-AF65-F5344CB8AC3E}">
        <p14:creationId xmlns:p14="http://schemas.microsoft.com/office/powerpoint/2010/main" val="94807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Reminder of BEAST TDR schedule</a:t>
            </a:r>
            <a:br>
              <a:rPr lang="en-US" dirty="0" smtClean="0"/>
            </a:br>
            <a:r>
              <a:rPr lang="en-US" dirty="0" smtClean="0"/>
              <a:t>(expected deliverables 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 April 19</a:t>
            </a:r>
            <a:r>
              <a:rPr lang="en-US" baseline="30000" dirty="0" smtClean="0"/>
              <a:t>th: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Draft specifications for each </a:t>
            </a:r>
            <a:r>
              <a:rPr lang="en-US" dirty="0">
                <a:solidFill>
                  <a:srgbClr val="FF0000"/>
                </a:solidFill>
              </a:rPr>
              <a:t>beast </a:t>
            </a:r>
            <a:r>
              <a:rPr lang="en-US" dirty="0" smtClean="0">
                <a:solidFill>
                  <a:srgbClr val="FF0000"/>
                </a:solidFill>
              </a:rPr>
              <a:t>subsystem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We need this </a:t>
            </a:r>
            <a:r>
              <a:rPr lang="en-US" i="1" dirty="0" smtClean="0">
                <a:solidFill>
                  <a:srgbClr val="FF0000"/>
                </a:solidFill>
              </a:rPr>
              <a:t>soon</a:t>
            </a:r>
            <a:r>
              <a:rPr lang="en-US" dirty="0" smtClean="0">
                <a:solidFill>
                  <a:srgbClr val="FF0000"/>
                </a:solidFill>
              </a:rPr>
              <a:t> so that Marc Rosen can make a BEAST cad drawing 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BEAST </a:t>
            </a:r>
            <a:r>
              <a:rPr lang="en-US" dirty="0">
                <a:solidFill>
                  <a:srgbClr val="FF0000"/>
                </a:solidFill>
              </a:rPr>
              <a:t>TDR chapter outlines</a:t>
            </a:r>
          </a:p>
          <a:p>
            <a:pPr lvl="2"/>
            <a:r>
              <a:rPr lang="en-US" dirty="0"/>
              <a:t>E.g. list of sections </a:t>
            </a:r>
            <a:r>
              <a:rPr lang="en-US" dirty="0" smtClean="0"/>
              <a:t>and </a:t>
            </a:r>
            <a:r>
              <a:rPr lang="en-US" dirty="0"/>
              <a:t>expected </a:t>
            </a:r>
            <a:r>
              <a:rPr lang="en-US" dirty="0" smtClean="0"/>
              <a:t>figures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Review/</a:t>
            </a:r>
            <a:r>
              <a:rPr lang="en-US" dirty="0" err="1" smtClean="0"/>
              <a:t>dicuss</a:t>
            </a:r>
            <a:r>
              <a:rPr lang="en-US" dirty="0" smtClean="0"/>
              <a:t> during April 23</a:t>
            </a:r>
            <a:r>
              <a:rPr lang="en-US" baseline="30000" dirty="0" smtClean="0"/>
              <a:t>rd</a:t>
            </a:r>
            <a:r>
              <a:rPr lang="en-US" dirty="0" smtClean="0"/>
              <a:t> BEAST meting </a:t>
            </a:r>
          </a:p>
          <a:p>
            <a:r>
              <a:rPr lang="en-US" dirty="0" smtClean="0"/>
              <a:t>May 1</a:t>
            </a:r>
            <a:r>
              <a:rPr lang="en-US" baseline="30000" dirty="0" smtClean="0"/>
              <a:t>st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BEAST TDR draft</a:t>
            </a:r>
          </a:p>
          <a:p>
            <a:pPr lvl="1"/>
            <a:r>
              <a:rPr lang="en-US" dirty="0" smtClean="0"/>
              <a:t>Including preliminary or final figures</a:t>
            </a:r>
          </a:p>
          <a:p>
            <a:pPr lvl="1"/>
            <a:r>
              <a:rPr lang="en-US" dirty="0" smtClean="0"/>
              <a:t>Review and discuss outstanding issues during May 7</a:t>
            </a:r>
            <a:r>
              <a:rPr lang="en-US" baseline="30000" dirty="0" smtClean="0"/>
              <a:t>th</a:t>
            </a:r>
            <a:r>
              <a:rPr lang="en-US" dirty="0" smtClean="0"/>
              <a:t> BEAST meeting</a:t>
            </a:r>
          </a:p>
          <a:p>
            <a:r>
              <a:rPr lang="en-US" dirty="0" smtClean="0"/>
              <a:t>May 24</a:t>
            </a:r>
            <a:r>
              <a:rPr lang="en-US" baseline="30000" dirty="0" smtClean="0"/>
              <a:t>th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BEAST TDR final version: HARD DEADLINE</a:t>
            </a:r>
          </a:p>
          <a:p>
            <a:pPr lvl="1"/>
            <a:r>
              <a:rPr lang="en-US" dirty="0" smtClean="0"/>
              <a:t>Sven to integrate w/ US Belle II TDR, send out for final proofreading </a:t>
            </a:r>
          </a:p>
          <a:p>
            <a:r>
              <a:rPr lang="en-US" dirty="0" smtClean="0"/>
              <a:t>May 31: </a:t>
            </a:r>
            <a:r>
              <a:rPr lang="en-US" dirty="0" smtClean="0">
                <a:solidFill>
                  <a:srgbClr val="FF0000"/>
                </a:solidFill>
              </a:rPr>
              <a:t>Completed US </a:t>
            </a:r>
            <a:r>
              <a:rPr lang="en-US" dirty="0" err="1" smtClean="0">
                <a:solidFill>
                  <a:srgbClr val="FF0000"/>
                </a:solidFill>
              </a:rPr>
              <a:t>BelleII</a:t>
            </a:r>
            <a:r>
              <a:rPr lang="en-US" dirty="0" smtClean="0">
                <a:solidFill>
                  <a:srgbClr val="FF0000"/>
                </a:solidFill>
              </a:rPr>
              <a:t> TDR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22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 TPC system</a:t>
            </a:r>
            <a:br>
              <a:rPr lang="en-US" dirty="0" smtClean="0"/>
            </a:br>
            <a:r>
              <a:rPr lang="en-US" sz="2700" dirty="0" smtClean="0"/>
              <a:t>Draft Specifications</a:t>
            </a:r>
            <a:br>
              <a:rPr lang="en-US" sz="2700" dirty="0" smtClean="0"/>
            </a:br>
            <a:r>
              <a:rPr lang="en-US" sz="2700" dirty="0" smtClean="0"/>
              <a:t>List of TDR Figures</a:t>
            </a:r>
            <a:endParaRPr lang="en-US" sz="27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Sven </a:t>
            </a:r>
            <a:r>
              <a:rPr lang="en-US" dirty="0" err="1" smtClean="0"/>
              <a:t>Vahsen</a:t>
            </a:r>
            <a:r>
              <a:rPr lang="en-US" dirty="0" smtClean="0"/>
              <a:t>, </a:t>
            </a:r>
            <a:r>
              <a:rPr lang="en-US" dirty="0" err="1" smtClean="0"/>
              <a:t>Igal</a:t>
            </a:r>
            <a:r>
              <a:rPr lang="en-US" dirty="0" smtClean="0"/>
              <a:t> </a:t>
            </a:r>
            <a:r>
              <a:rPr lang="en-US" dirty="0" err="1" smtClean="0"/>
              <a:t>Jaegle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7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dirty="0"/>
              <a:t>Draft Specifications of </a:t>
            </a:r>
            <a:r>
              <a:rPr lang="en-US" sz="2800" dirty="0" smtClean="0"/>
              <a:t>Micro-TPC </a:t>
            </a:r>
            <a:r>
              <a:rPr lang="en-US" sz="2800" dirty="0"/>
              <a:t>System</a:t>
            </a:r>
            <a:br>
              <a:rPr lang="en-US" sz="2800" dirty="0"/>
            </a:br>
            <a:r>
              <a:rPr lang="en-US" sz="2800" dirty="0">
                <a:solidFill>
                  <a:srgbClr val="FF0000"/>
                </a:solidFill>
              </a:rPr>
              <a:t>red: to be </a:t>
            </a:r>
            <a:r>
              <a:rPr lang="en-US" sz="2800" dirty="0" smtClean="0">
                <a:solidFill>
                  <a:srgbClr val="FF0000"/>
                </a:solidFill>
              </a:rPr>
              <a:t>determined/checked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who </a:t>
            </a:r>
            <a:r>
              <a:rPr lang="en-US" dirty="0">
                <a:solidFill>
                  <a:srgbClr val="00B050"/>
                </a:solidFill>
              </a:rPr>
              <a:t>will provide it, install it, operate </a:t>
            </a:r>
            <a:r>
              <a:rPr lang="en-US" dirty="0" smtClean="0">
                <a:solidFill>
                  <a:srgbClr val="00B050"/>
                </a:solidFill>
              </a:rPr>
              <a:t>it</a:t>
            </a:r>
            <a:r>
              <a:rPr lang="en-US" dirty="0" smtClean="0"/>
              <a:t>: U. Hawaii group; </a:t>
            </a:r>
            <a:r>
              <a:rPr lang="en-US" dirty="0" err="1" smtClean="0"/>
              <a:t>Vahsen</a:t>
            </a:r>
            <a:r>
              <a:rPr lang="en-US" dirty="0" smtClean="0"/>
              <a:t>, </a:t>
            </a:r>
            <a:r>
              <a:rPr lang="en-US" dirty="0" err="1" smtClean="0"/>
              <a:t>Jaegle</a:t>
            </a:r>
            <a:r>
              <a:rPr lang="en-US" dirty="0" smtClean="0"/>
              <a:t> (postdoc), Hedges (grad student), </a:t>
            </a:r>
            <a:r>
              <a:rPr lang="en-US" dirty="0" err="1" smtClean="0"/>
              <a:t>Seong</a:t>
            </a:r>
            <a:r>
              <a:rPr lang="en-US" dirty="0" smtClean="0"/>
              <a:t> (grad student), Rosen (engineer), X (postdoc)</a:t>
            </a:r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expected physics </a:t>
            </a:r>
            <a:r>
              <a:rPr lang="en-US" dirty="0" smtClean="0">
                <a:solidFill>
                  <a:srgbClr val="00B050"/>
                </a:solidFill>
              </a:rPr>
              <a:t>measurements</a:t>
            </a:r>
            <a:r>
              <a:rPr lang="en-US" dirty="0" smtClean="0"/>
              <a:t>: fast-neutron flux, angular distribution if achievable during T2</a:t>
            </a:r>
          </a:p>
          <a:p>
            <a:pPr lvl="1"/>
            <a:r>
              <a:rPr lang="en-US" dirty="0" smtClean="0"/>
              <a:t>goals</a:t>
            </a:r>
          </a:p>
          <a:p>
            <a:pPr lvl="2"/>
            <a:r>
              <a:rPr lang="en-US" dirty="0" smtClean="0"/>
              <a:t>discriminate different beam backgrounds so that we can predict neutron flux at higher luminosity</a:t>
            </a:r>
          </a:p>
          <a:p>
            <a:pPr lvl="2"/>
            <a:r>
              <a:rPr lang="en-US" dirty="0" smtClean="0"/>
              <a:t>verify / tune normalization and angular distribution of neutron flux in simulation</a:t>
            </a:r>
            <a:endParaRPr lang="en-US" dirty="0"/>
          </a:p>
          <a:p>
            <a:r>
              <a:rPr lang="en-US" dirty="0" smtClean="0">
                <a:solidFill>
                  <a:srgbClr val="00B050"/>
                </a:solidFill>
              </a:rPr>
              <a:t>space </a:t>
            </a:r>
            <a:r>
              <a:rPr lang="en-US" dirty="0">
                <a:solidFill>
                  <a:srgbClr val="00B050"/>
                </a:solidFill>
              </a:rPr>
              <a:t>requirements and </a:t>
            </a:r>
            <a:r>
              <a:rPr lang="en-US" dirty="0" smtClean="0">
                <a:solidFill>
                  <a:srgbClr val="00B050"/>
                </a:solidFill>
              </a:rPr>
              <a:t>location </a:t>
            </a:r>
            <a:r>
              <a:rPr lang="en-US" dirty="0">
                <a:solidFill>
                  <a:srgbClr val="00B050"/>
                </a:solidFill>
              </a:rPr>
              <a:t>in </a:t>
            </a:r>
            <a:r>
              <a:rPr lang="en-US" dirty="0" smtClean="0">
                <a:solidFill>
                  <a:srgbClr val="00B050"/>
                </a:solidFill>
              </a:rPr>
              <a:t>T0,T1,T2</a:t>
            </a:r>
          </a:p>
          <a:p>
            <a:pPr lvl="1"/>
            <a:r>
              <a:rPr lang="en-US" dirty="0"/>
              <a:t>Approx. dimensions of each TPC: 6"x4"x30cm</a:t>
            </a:r>
          </a:p>
          <a:p>
            <a:pPr lvl="1"/>
            <a:r>
              <a:rPr lang="en-US" dirty="0" smtClean="0"/>
              <a:t>2 TPCs during T0 (1 forward, 1 backward)</a:t>
            </a:r>
          </a:p>
          <a:p>
            <a:pPr lvl="1"/>
            <a:r>
              <a:rPr lang="en-US" dirty="0" smtClean="0"/>
              <a:t>8 TPCs during T1, T2</a:t>
            </a:r>
          </a:p>
          <a:p>
            <a:pPr lvl="1"/>
            <a:r>
              <a:rPr lang="en-US" dirty="0" smtClean="0"/>
              <a:t>Locations of center of TPCs: </a:t>
            </a:r>
          </a:p>
          <a:p>
            <a:pPr lvl="2"/>
            <a:r>
              <a:rPr lang="en-US" dirty="0" smtClean="0"/>
              <a:t>backward: r=32 cm, z=-122cm</a:t>
            </a:r>
          </a:p>
          <a:p>
            <a:pPr lvl="2"/>
            <a:r>
              <a:rPr lang="en-US" dirty="0" smtClean="0"/>
              <a:t>Forward: r=37cm, z=199 cm</a:t>
            </a:r>
          </a:p>
          <a:p>
            <a:pPr lvl="2"/>
            <a:r>
              <a:rPr lang="en-US" dirty="0" smtClean="0"/>
              <a:t>Four phi positions:  0,90,180,270 degrees</a:t>
            </a:r>
          </a:p>
        </p:txBody>
      </p:sp>
      <p:sp>
        <p:nvSpPr>
          <p:cNvPr id="5" name="AutoShape 2" descr="https://mail-attachment.googleusercontent.com/attachment/u/1/?ui=2&amp;ik=fc5e3a6d7f&amp;view=att&amp;th=13e2565207900a4f&amp;attid=0.1&amp;disp=inline&amp;realattid=f_hfq7aojj0&amp;safe=1&amp;zw&amp;saduie=AG9B_P8qGvpaAFKoXQDSOuEOc5rK&amp;sadet=1366660911766&amp;sads=oowausshNdgWrA2D3jKVTMcX-I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66800"/>
            <a:ext cx="3066176" cy="278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 descr="https://mail-attachment.googleusercontent.com/attachment/u/1/?ui=2&amp;ik=fc5e3a6d7f&amp;view=att&amp;th=13e2565207900a4f&amp;attid=0.2&amp;disp=inline&amp;realattid=f_hfq7av5s1&amp;safe=1&amp;zw&amp;saduie=AG9B_P8qGvpaAFKoXQDSOuEOc5rK&amp;sadet=1366660973921&amp;sads=4LxW3uJo8p2IqxZXAvrsiZailW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7" descr="https://mail-attachment.googleusercontent.com/attachment/u/1/?ui=2&amp;ik=fc5e3a6d7f&amp;view=att&amp;th=13e2565207900a4f&amp;attid=0.2&amp;disp=inline&amp;realattid=f_hfq7av5s1&amp;safe=1&amp;zw&amp;saduie=AG9B_P8qGvpaAFKoXQDSOuEOc5rK&amp;sadet=1366660973921&amp;sads=4LxW3uJo8p2IqxZXAvrsiZailW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43348"/>
            <a:ext cx="3066176" cy="265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6858000" y="2743200"/>
            <a:ext cx="1066800" cy="838200"/>
          </a:xfrm>
          <a:prstGeom prst="straightConnector1">
            <a:avLst/>
          </a:prstGeom>
          <a:ln>
            <a:headEnd type="triangl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67600" y="3048000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30 cm</a:t>
            </a:r>
            <a:endParaRPr lang="en-US" sz="1400" dirty="0">
              <a:solidFill>
                <a:srgbClr val="00B0F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486400" y="3238500"/>
            <a:ext cx="1228288" cy="342900"/>
          </a:xfrm>
          <a:prstGeom prst="straightConnector1">
            <a:avLst/>
          </a:prstGeom>
          <a:ln>
            <a:headEnd type="triangl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38800" y="3352800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6“</a:t>
            </a:r>
            <a:endParaRPr lang="en-US" sz="1400" dirty="0">
              <a:solidFill>
                <a:srgbClr val="00B0F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410200" y="2209800"/>
            <a:ext cx="46578" cy="1028700"/>
          </a:xfrm>
          <a:prstGeom prst="straightConnector1">
            <a:avLst/>
          </a:prstGeom>
          <a:ln>
            <a:headEnd type="triangl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05400" y="2476500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4</a:t>
            </a:r>
            <a:r>
              <a:rPr lang="en-US" sz="1400" dirty="0" smtClean="0">
                <a:solidFill>
                  <a:srgbClr val="00B0F0"/>
                </a:solidFill>
              </a:rPr>
              <a:t>“</a:t>
            </a:r>
            <a:endParaRPr lang="en-US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dirty="0"/>
              <a:t>Draft Specifications of </a:t>
            </a:r>
            <a:r>
              <a:rPr lang="en-US" sz="2800" dirty="0" smtClean="0"/>
              <a:t>Micro-TPC </a:t>
            </a:r>
            <a:r>
              <a:rPr lang="en-US" sz="2800" dirty="0"/>
              <a:t>System</a:t>
            </a:r>
            <a:br>
              <a:rPr lang="en-US" sz="2800" dirty="0"/>
            </a:br>
            <a:r>
              <a:rPr lang="en-US" sz="2800" dirty="0">
                <a:solidFill>
                  <a:srgbClr val="FF0000"/>
                </a:solidFill>
              </a:rPr>
              <a:t>red: to be </a:t>
            </a:r>
            <a:r>
              <a:rPr lang="en-US" sz="2800" dirty="0" smtClean="0">
                <a:solidFill>
                  <a:srgbClr val="FF0000"/>
                </a:solidFill>
              </a:rPr>
              <a:t>determined/checked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DAQ: Input/output signals per TPC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Digital I/O of 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>
                <a:solidFill>
                  <a:srgbClr val="00B050"/>
                </a:solidFill>
              </a:rPr>
              <a:t>FE-I4 chips (</a:t>
            </a:r>
            <a:r>
              <a:rPr lang="en-US" dirty="0" err="1">
                <a:solidFill>
                  <a:srgbClr val="00B050"/>
                </a:solidFill>
              </a:rPr>
              <a:t>trigger,LVDS</a:t>
            </a:r>
            <a:r>
              <a:rPr lang="en-US" dirty="0">
                <a:solidFill>
                  <a:srgbClr val="00B050"/>
                </a:solidFill>
              </a:rPr>
              <a:t> in/out, combined ground) </a:t>
            </a:r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 21 per channels per TPC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>
                <a:solidFill>
                  <a:srgbClr val="00B050"/>
                </a:solidFill>
              </a:rPr>
              <a:t>Analog signal from copper anode: 1 coax per TPC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Services</a:t>
            </a:r>
          </a:p>
          <a:p>
            <a:pPr lvl="1"/>
            <a:r>
              <a:rPr lang="en-US" dirty="0" smtClean="0"/>
              <a:t>LV: ~2V, analog, digital </a:t>
            </a:r>
            <a:r>
              <a:rPr lang="en-US" dirty="0" smtClean="0">
                <a:sym typeface="Wingdings" pitchFamily="2" charset="2"/>
              </a:rPr>
              <a:t> 4 wires if common power (parallel or serial), 16 wires if individual)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HV:  5kv: 4 CH + GND, 30 </a:t>
            </a:r>
            <a:r>
              <a:rPr lang="en-US" dirty="0" err="1" smtClean="0">
                <a:sym typeface="Wingdings" pitchFamily="2" charset="2"/>
              </a:rPr>
              <a:t>kv</a:t>
            </a:r>
            <a:r>
              <a:rPr lang="en-US" dirty="0" smtClean="0">
                <a:sym typeface="Wingdings" pitchFamily="2" charset="2"/>
              </a:rPr>
              <a:t> (field cage): 3 CH + GND</a:t>
            </a:r>
          </a:p>
          <a:p>
            <a:pPr lvl="1"/>
            <a:r>
              <a:rPr lang="en-US" dirty="0" smtClean="0"/>
              <a:t>Gas in/out</a:t>
            </a:r>
          </a:p>
          <a:p>
            <a:pPr lvl="1"/>
            <a:r>
              <a:rPr lang="en-US" dirty="0" smtClean="0"/>
              <a:t>Cooling: not required</a:t>
            </a:r>
          </a:p>
          <a:p>
            <a:pPr lvl="1"/>
            <a:r>
              <a:rPr lang="en-US" dirty="0" smtClean="0"/>
              <a:t>whether </a:t>
            </a:r>
            <a:r>
              <a:rPr lang="en-US" dirty="0"/>
              <a:t>you can take care of them all, or need KEK to </a:t>
            </a:r>
            <a:r>
              <a:rPr lang="en-US" dirty="0" smtClean="0"/>
              <a:t>provide: will/may ask KEK to provide gas</a:t>
            </a:r>
            <a:endParaRPr lang="en-US" dirty="0"/>
          </a:p>
          <a:p>
            <a:r>
              <a:rPr lang="en-US" dirty="0" smtClean="0">
                <a:solidFill>
                  <a:srgbClr val="00B050"/>
                </a:solidFill>
              </a:rPr>
              <a:t>Service connections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32-pin or 50-pin </a:t>
            </a:r>
            <a:r>
              <a:rPr lang="en-US" dirty="0"/>
              <a:t>mil spec LV connection on KF40 </a:t>
            </a:r>
            <a:r>
              <a:rPr lang="en-US" dirty="0" err="1"/>
              <a:t>feedthough</a:t>
            </a:r>
            <a:endParaRPr lang="en-US" dirty="0"/>
          </a:p>
          <a:p>
            <a:pPr lvl="1"/>
            <a:r>
              <a:rPr lang="en-US" dirty="0">
                <a:solidFill>
                  <a:srgbClr val="C00000"/>
                </a:solidFill>
              </a:rPr>
              <a:t>8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HV on KF40 </a:t>
            </a:r>
            <a:r>
              <a:rPr lang="en-US" dirty="0" err="1"/>
              <a:t>feedthrough</a:t>
            </a:r>
            <a:r>
              <a:rPr lang="en-US" dirty="0"/>
              <a:t> (up to 2 SHV)</a:t>
            </a:r>
          </a:p>
          <a:p>
            <a:pPr lvl="1"/>
            <a:r>
              <a:rPr lang="en-US" dirty="0" smtClean="0"/>
              <a:t>3 swage lock (gas in/out, overpressure)</a:t>
            </a:r>
          </a:p>
          <a:p>
            <a:pPr lvl="1"/>
            <a:r>
              <a:rPr lang="en-US" dirty="0" smtClean="0"/>
              <a:t>1 KF 40 </a:t>
            </a:r>
            <a:r>
              <a:rPr lang="fr-FR" dirty="0" err="1" smtClean="0"/>
              <a:t>pump</a:t>
            </a:r>
            <a:r>
              <a:rPr lang="fr-FR" dirty="0" smtClean="0"/>
              <a:t> </a:t>
            </a:r>
            <a:r>
              <a:rPr lang="fr-FR" dirty="0"/>
              <a:t>port for quick </a:t>
            </a:r>
            <a:r>
              <a:rPr lang="fr-FR" dirty="0" smtClean="0"/>
              <a:t>purge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Cable </a:t>
            </a:r>
            <a:r>
              <a:rPr lang="en-US" dirty="0">
                <a:solidFill>
                  <a:srgbClr val="00B050"/>
                </a:solidFill>
              </a:rPr>
              <a:t>thicknesses, pipe </a:t>
            </a:r>
            <a:r>
              <a:rPr lang="en-US" dirty="0" smtClean="0">
                <a:solidFill>
                  <a:srgbClr val="00B050"/>
                </a:solidFill>
              </a:rPr>
              <a:t>diameters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Gas: ¼” stainless steel tubing</a:t>
            </a:r>
          </a:p>
          <a:p>
            <a:pPr lvl="1"/>
            <a:r>
              <a:rPr lang="en-US" dirty="0" smtClean="0"/>
              <a:t>Cables: </a:t>
            </a:r>
            <a:r>
              <a:rPr lang="en-US" dirty="0" err="1" smtClean="0"/>
              <a:t>tbd</a:t>
            </a:r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max </a:t>
            </a:r>
            <a:r>
              <a:rPr lang="en-US" dirty="0">
                <a:solidFill>
                  <a:srgbClr val="00B050"/>
                </a:solidFill>
              </a:rPr>
              <a:t>distance from sensors to closest part of DAQ system / electronics, so that we can reserve space. Location of </a:t>
            </a:r>
            <a:r>
              <a:rPr lang="en-US" dirty="0" smtClean="0">
                <a:solidFill>
                  <a:srgbClr val="00B050"/>
                </a:solidFill>
              </a:rPr>
              <a:t>DAQ.</a:t>
            </a:r>
          </a:p>
          <a:p>
            <a:pPr lvl="1"/>
            <a:r>
              <a:rPr lang="en-US" dirty="0" smtClean="0"/>
              <a:t>~20m </a:t>
            </a:r>
            <a:r>
              <a:rPr lang="en-US" dirty="0" smtClean="0">
                <a:solidFill>
                  <a:srgbClr val="FF0000"/>
                </a:solidFill>
              </a:rPr>
              <a:t>(need to check if OK for LVDS and analog readout)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5257800" y="1562100"/>
            <a:ext cx="2590800" cy="1943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5257800" y="3771900"/>
            <a:ext cx="2590800" cy="1943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257800" y="1447800"/>
            <a:ext cx="25146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987340" y="1556656"/>
            <a:ext cx="0" cy="19485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48400" y="1078468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6</a:t>
            </a:r>
            <a:r>
              <a:rPr lang="en-US" dirty="0" smtClean="0">
                <a:solidFill>
                  <a:prstClr val="black"/>
                </a:solidFill>
              </a:rPr>
              <a:t>”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87340" y="2362200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4”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www.lesker.com/newweb/feedthroughs/jpg/dwg/Dwg-FT-IFTAG074038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2" t="26535" b="31100"/>
          <a:stretch/>
        </p:blipFill>
        <p:spPr bwMode="auto">
          <a:xfrm>
            <a:off x="5334000" y="2462892"/>
            <a:ext cx="951130" cy="96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6324600" y="2462893"/>
            <a:ext cx="0" cy="9661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278995" y="2761280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2.08”</a:t>
            </a:r>
          </a:p>
        </p:txBody>
      </p:sp>
      <p:pic>
        <p:nvPicPr>
          <p:cNvPr id="18" name="Picture 2" descr="http://www.lesker.com/newweb/feedthroughs/jpg/dwg/Dwg-FT-IFTAG074038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2" t="26535" b="31100"/>
          <a:stretch/>
        </p:blipFill>
        <p:spPr bwMode="auto">
          <a:xfrm>
            <a:off x="6858000" y="1627806"/>
            <a:ext cx="948064" cy="96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266183" y="297180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HV </a:t>
            </a:r>
            <a:br>
              <a:rPr lang="en-US" sz="1400" dirty="0" smtClean="0">
                <a:solidFill>
                  <a:prstClr val="black"/>
                </a:solidFill>
              </a:rPr>
            </a:br>
            <a:r>
              <a:rPr lang="en-US" sz="1400" dirty="0" smtClean="0">
                <a:solidFill>
                  <a:prstClr val="black"/>
                </a:solidFill>
              </a:rPr>
              <a:t>(&lt;=8 pins)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1800" y="2133600"/>
            <a:ext cx="99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LV+DAQ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(&lt;=50 pins)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334000" y="4645461"/>
            <a:ext cx="1010335" cy="9933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KF40</a:t>
            </a:r>
          </a:p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to vacuum pump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19561880">
            <a:off x="4077994" y="3364985"/>
            <a:ext cx="1219200" cy="52361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 rot="1199618">
            <a:off x="3557976" y="4383653"/>
            <a:ext cx="1219200" cy="52361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293351" y="5181601"/>
            <a:ext cx="210235" cy="228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293352" y="4629150"/>
            <a:ext cx="210235" cy="228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726840" y="4070230"/>
            <a:ext cx="210235" cy="228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2783" y="3757010"/>
            <a:ext cx="1229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Pressure relief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86600" y="4340423"/>
            <a:ext cx="599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gas in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78436" y="4925784"/>
            <a:ext cx="713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gas out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4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3223</TotalTime>
  <Words>954</Words>
  <Application>Microsoft Office PowerPoint</Application>
  <PresentationFormat>On-screen Show (4:3)</PresentationFormat>
  <Paragraphs>163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2_Office Theme</vt:lpstr>
      <vt:lpstr>CAD style figures needed</vt:lpstr>
      <vt:lpstr>(new version)</vt:lpstr>
      <vt:lpstr>BEASTII-T0</vt:lpstr>
      <vt:lpstr>BEASTII-T1</vt:lpstr>
      <vt:lpstr>BEASTII-T2</vt:lpstr>
      <vt:lpstr>Reminder of BEAST TDR schedule (expected deliverables in red)</vt:lpstr>
      <vt:lpstr>Micro TPC system Draft Specifications List of TDR Figures</vt:lpstr>
      <vt:lpstr>Draft Specifications of Micro-TPC System red: to be determined/checked </vt:lpstr>
      <vt:lpstr>Draft Specifications of Micro-TPC System red: to be determined/checked </vt:lpstr>
      <vt:lpstr>List of Figures for micro-TPC chapter</vt:lpstr>
      <vt:lpstr>Schematic of TPC system</vt:lpstr>
    </vt:vector>
  </TitlesOfParts>
  <Company>Pacific Northwest Versions panel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Fast</dc:creator>
  <cp:lastModifiedBy>Sven</cp:lastModifiedBy>
  <cp:revision>245</cp:revision>
  <dcterms:created xsi:type="dcterms:W3CDTF">2011-11-19T00:49:52Z</dcterms:created>
  <dcterms:modified xsi:type="dcterms:W3CDTF">2013-05-02T23:10:28Z</dcterms:modified>
</cp:coreProperties>
</file>