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8"/>
  </p:notesMasterIdLst>
  <p:sldIdLst>
    <p:sldId id="450" r:id="rId2"/>
    <p:sldId id="461" r:id="rId3"/>
    <p:sldId id="456" r:id="rId4"/>
    <p:sldId id="457" r:id="rId5"/>
    <p:sldId id="459" r:id="rId6"/>
    <p:sldId id="4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5" autoAdjust="0"/>
    <p:restoredTop sz="93814" autoAdjust="0"/>
  </p:normalViewPr>
  <p:slideViewPr>
    <p:cSldViewPr>
      <p:cViewPr varScale="1">
        <p:scale>
          <a:sx n="93" d="100"/>
          <a:sy n="93" d="100"/>
        </p:scale>
        <p:origin x="-63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112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2F69C-B03C-4438-AD59-3C582EFA9165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00ADE-7312-469A-B1E0-9B50F3A8F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6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Of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2954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</a:t>
            </a:r>
          </a:p>
          <a:p>
            <a:r>
              <a:rPr lang="en-US" dirty="0" smtClean="0"/>
              <a:t>Institution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FB8EBB-1BB5-4370-A3F1-F35ACE12B24D}" type="datetime1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BEAST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58F25-987F-4BFB-8354-93D8D340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 txBox="1">
            <a:spLocks/>
          </p:cNvSpPr>
          <p:nvPr/>
        </p:nvSpPr>
        <p:spPr>
          <a:xfrm>
            <a:off x="457200" y="656907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4/22/2013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7"/>
          <p:cNvSpPr txBox="1">
            <a:spLocks/>
          </p:cNvSpPr>
          <p:nvPr/>
        </p:nvSpPr>
        <p:spPr>
          <a:xfrm>
            <a:off x="6553200" y="656907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D58F25-987F-4BFB-8354-93D8D34013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8"/>
          <p:cNvSpPr txBox="1">
            <a:spLocks/>
          </p:cNvSpPr>
          <p:nvPr/>
        </p:nvSpPr>
        <p:spPr>
          <a:xfrm>
            <a:off x="2743200" y="6569075"/>
            <a:ext cx="3657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BEAST MEETING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 of BEAST TDR schedule</a:t>
            </a:r>
            <a:br>
              <a:rPr lang="en-US" dirty="0" smtClean="0"/>
            </a:br>
            <a:r>
              <a:rPr lang="en-US" dirty="0" smtClean="0"/>
              <a:t>(expected deliverables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April 19</a:t>
            </a:r>
            <a:r>
              <a:rPr lang="en-US" baseline="30000" dirty="0" smtClean="0"/>
              <a:t>th: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Draft specifications for each </a:t>
            </a:r>
            <a:r>
              <a:rPr lang="en-US" dirty="0">
                <a:solidFill>
                  <a:srgbClr val="FF0000"/>
                </a:solidFill>
              </a:rPr>
              <a:t>beast </a:t>
            </a:r>
            <a:r>
              <a:rPr lang="en-US" dirty="0" smtClean="0">
                <a:solidFill>
                  <a:srgbClr val="FF0000"/>
                </a:solidFill>
              </a:rPr>
              <a:t>subsystem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We need this </a:t>
            </a:r>
            <a:r>
              <a:rPr lang="en-US" i="1" dirty="0" smtClean="0">
                <a:solidFill>
                  <a:srgbClr val="FF0000"/>
                </a:solidFill>
              </a:rPr>
              <a:t>soon</a:t>
            </a:r>
            <a:r>
              <a:rPr lang="en-US" dirty="0" smtClean="0">
                <a:solidFill>
                  <a:srgbClr val="FF0000"/>
                </a:solidFill>
              </a:rPr>
              <a:t> so that Marc Rosen can make a BEAST cad drawing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BEAST </a:t>
            </a:r>
            <a:r>
              <a:rPr lang="en-US" dirty="0">
                <a:solidFill>
                  <a:srgbClr val="FF0000"/>
                </a:solidFill>
              </a:rPr>
              <a:t>TDR chapter outlines</a:t>
            </a:r>
          </a:p>
          <a:p>
            <a:pPr lvl="2"/>
            <a:r>
              <a:rPr lang="en-US" dirty="0"/>
              <a:t>E.g. list of sections </a:t>
            </a:r>
            <a:r>
              <a:rPr lang="en-US" dirty="0" smtClean="0"/>
              <a:t>and </a:t>
            </a:r>
            <a:r>
              <a:rPr lang="en-US" dirty="0"/>
              <a:t>expected </a:t>
            </a:r>
            <a:r>
              <a:rPr lang="en-US" dirty="0" smtClean="0"/>
              <a:t>figures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Review/</a:t>
            </a:r>
            <a:r>
              <a:rPr lang="en-US" dirty="0" err="1" smtClean="0"/>
              <a:t>dicuss</a:t>
            </a:r>
            <a:r>
              <a:rPr lang="en-US" dirty="0" smtClean="0"/>
              <a:t> during April 23</a:t>
            </a:r>
            <a:r>
              <a:rPr lang="en-US" baseline="30000" dirty="0" smtClean="0"/>
              <a:t>rd</a:t>
            </a:r>
            <a:r>
              <a:rPr lang="en-US" dirty="0" smtClean="0"/>
              <a:t> BEAST meting </a:t>
            </a:r>
          </a:p>
          <a:p>
            <a:r>
              <a:rPr lang="en-US" dirty="0" smtClean="0"/>
              <a:t>May 1</a:t>
            </a:r>
            <a:r>
              <a:rPr lang="en-US" baseline="30000" dirty="0" smtClean="0"/>
              <a:t>st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BEAST TDR draft</a:t>
            </a:r>
          </a:p>
          <a:p>
            <a:pPr lvl="1"/>
            <a:r>
              <a:rPr lang="en-US" dirty="0" smtClean="0"/>
              <a:t>Including preliminary or final figures</a:t>
            </a:r>
          </a:p>
          <a:p>
            <a:pPr lvl="1"/>
            <a:r>
              <a:rPr lang="en-US" dirty="0" smtClean="0"/>
              <a:t>Review and discuss outstanding issues during May 7</a:t>
            </a:r>
            <a:r>
              <a:rPr lang="en-US" baseline="30000" dirty="0" smtClean="0"/>
              <a:t>th</a:t>
            </a:r>
            <a:r>
              <a:rPr lang="en-US" dirty="0" smtClean="0"/>
              <a:t> BEAST meeting</a:t>
            </a:r>
          </a:p>
          <a:p>
            <a:r>
              <a:rPr lang="en-US" dirty="0" smtClean="0"/>
              <a:t>May 24</a:t>
            </a:r>
            <a:r>
              <a:rPr lang="en-US" baseline="30000" dirty="0" smtClean="0"/>
              <a:t>th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BEAST TDR final version: HARD DEADLINE</a:t>
            </a:r>
          </a:p>
          <a:p>
            <a:pPr lvl="1"/>
            <a:r>
              <a:rPr lang="en-US" dirty="0" smtClean="0"/>
              <a:t>Sven to integrate w/ US Belle II TDR, send out for final proofreading </a:t>
            </a:r>
          </a:p>
          <a:p>
            <a:r>
              <a:rPr lang="en-US" dirty="0" smtClean="0"/>
              <a:t>May 31: </a:t>
            </a:r>
            <a:r>
              <a:rPr lang="en-US" dirty="0" smtClean="0">
                <a:solidFill>
                  <a:srgbClr val="FF0000"/>
                </a:solidFill>
              </a:rPr>
              <a:t>Completed US </a:t>
            </a:r>
            <a:r>
              <a:rPr lang="en-US" dirty="0" err="1" smtClean="0">
                <a:solidFill>
                  <a:srgbClr val="FF0000"/>
                </a:solidFill>
              </a:rPr>
              <a:t>BelleII</a:t>
            </a:r>
            <a:r>
              <a:rPr lang="en-US" dirty="0" smtClean="0">
                <a:solidFill>
                  <a:srgbClr val="FF0000"/>
                </a:solidFill>
              </a:rPr>
              <a:t> TDR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 TPC system</a:t>
            </a:r>
            <a:br>
              <a:rPr lang="en-US" dirty="0" smtClean="0"/>
            </a:br>
            <a:r>
              <a:rPr lang="en-US" sz="2700" dirty="0" smtClean="0"/>
              <a:t>Draft Specifications</a:t>
            </a:r>
            <a:br>
              <a:rPr lang="en-US" sz="2700" dirty="0" smtClean="0"/>
            </a:br>
            <a:r>
              <a:rPr lang="en-US" sz="2700" dirty="0" smtClean="0"/>
              <a:t>List of TDR Figures</a:t>
            </a:r>
            <a:endParaRPr lang="en-US" sz="27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Sven </a:t>
            </a:r>
            <a:r>
              <a:rPr lang="en-US" dirty="0" err="1" smtClean="0"/>
              <a:t>Vahsen</a:t>
            </a:r>
            <a:r>
              <a:rPr lang="en-US" dirty="0" smtClean="0"/>
              <a:t>, </a:t>
            </a:r>
            <a:r>
              <a:rPr lang="en-US" dirty="0" err="1" smtClean="0"/>
              <a:t>Igal</a:t>
            </a:r>
            <a:r>
              <a:rPr lang="en-US" dirty="0" smtClean="0"/>
              <a:t> </a:t>
            </a:r>
            <a:r>
              <a:rPr lang="en-US" dirty="0" err="1" smtClean="0"/>
              <a:t>Jaegle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5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Draft Specifications of </a:t>
            </a:r>
            <a:r>
              <a:rPr lang="en-US" sz="2800" dirty="0" smtClean="0"/>
              <a:t>Micro-TPC </a:t>
            </a:r>
            <a:r>
              <a:rPr lang="en-US" sz="2800" dirty="0"/>
              <a:t>System</a:t>
            </a:r>
            <a:br>
              <a:rPr lang="en-US" sz="2800" dirty="0"/>
            </a:br>
            <a:r>
              <a:rPr lang="en-US" sz="2800" dirty="0">
                <a:solidFill>
                  <a:srgbClr val="FF0000"/>
                </a:solidFill>
              </a:rPr>
              <a:t>red: to be </a:t>
            </a:r>
            <a:r>
              <a:rPr lang="en-US" sz="2800" dirty="0" smtClean="0">
                <a:solidFill>
                  <a:srgbClr val="FF0000"/>
                </a:solidFill>
              </a:rPr>
              <a:t>determined/checked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who </a:t>
            </a:r>
            <a:r>
              <a:rPr lang="en-US" dirty="0">
                <a:solidFill>
                  <a:srgbClr val="00B050"/>
                </a:solidFill>
              </a:rPr>
              <a:t>will provide it, install it, operate </a:t>
            </a:r>
            <a:r>
              <a:rPr lang="en-US" dirty="0" smtClean="0">
                <a:solidFill>
                  <a:srgbClr val="00B050"/>
                </a:solidFill>
              </a:rPr>
              <a:t>it</a:t>
            </a:r>
            <a:r>
              <a:rPr lang="en-US" dirty="0" smtClean="0"/>
              <a:t>: U. Hawaii group; </a:t>
            </a:r>
            <a:r>
              <a:rPr lang="en-US" dirty="0" err="1" smtClean="0"/>
              <a:t>Vahsen</a:t>
            </a:r>
            <a:r>
              <a:rPr lang="en-US" dirty="0" smtClean="0"/>
              <a:t>, </a:t>
            </a:r>
            <a:r>
              <a:rPr lang="en-US" dirty="0" err="1" smtClean="0"/>
              <a:t>Jaegle</a:t>
            </a:r>
            <a:r>
              <a:rPr lang="en-US" dirty="0" smtClean="0"/>
              <a:t> (</a:t>
            </a:r>
            <a:r>
              <a:rPr lang="en-US" dirty="0" smtClean="0"/>
              <a:t>postdoc</a:t>
            </a:r>
            <a:r>
              <a:rPr lang="en-US" dirty="0" smtClean="0"/>
              <a:t>), Hedges (grad student), </a:t>
            </a:r>
            <a:r>
              <a:rPr lang="en-US" dirty="0" err="1" smtClean="0"/>
              <a:t>Seong</a:t>
            </a:r>
            <a:r>
              <a:rPr lang="en-US" dirty="0" smtClean="0"/>
              <a:t> (grad student), Rosen (engineer), X (postdoc)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expected physics </a:t>
            </a:r>
            <a:r>
              <a:rPr lang="en-US" dirty="0" smtClean="0">
                <a:solidFill>
                  <a:srgbClr val="00B050"/>
                </a:solidFill>
              </a:rPr>
              <a:t>measurements</a:t>
            </a:r>
            <a:r>
              <a:rPr lang="en-US" dirty="0" smtClean="0"/>
              <a:t>: fast-neutron flux, angular distribution if achievable during T2</a:t>
            </a:r>
          </a:p>
          <a:p>
            <a:pPr lvl="1"/>
            <a:r>
              <a:rPr lang="en-US" dirty="0" smtClean="0"/>
              <a:t>goals</a:t>
            </a:r>
          </a:p>
          <a:p>
            <a:pPr lvl="2"/>
            <a:r>
              <a:rPr lang="en-US" dirty="0" smtClean="0"/>
              <a:t>discriminate different beam backgrounds so that we can predict neutron flux at higher luminosity</a:t>
            </a:r>
          </a:p>
          <a:p>
            <a:pPr lvl="2"/>
            <a:r>
              <a:rPr lang="en-US" dirty="0" smtClean="0"/>
              <a:t>verify / tune normalization and angular distribution of neutron flux in simulation</a:t>
            </a:r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space </a:t>
            </a:r>
            <a:r>
              <a:rPr lang="en-US" dirty="0">
                <a:solidFill>
                  <a:srgbClr val="00B050"/>
                </a:solidFill>
              </a:rPr>
              <a:t>requirements and </a:t>
            </a:r>
            <a:r>
              <a:rPr lang="en-US" dirty="0" smtClean="0">
                <a:solidFill>
                  <a:srgbClr val="00B050"/>
                </a:solidFill>
              </a:rPr>
              <a:t>location </a:t>
            </a:r>
            <a:r>
              <a:rPr lang="en-US" dirty="0">
                <a:solidFill>
                  <a:srgbClr val="00B050"/>
                </a:solidFill>
              </a:rPr>
              <a:t>in </a:t>
            </a:r>
            <a:r>
              <a:rPr lang="en-US" dirty="0" smtClean="0">
                <a:solidFill>
                  <a:srgbClr val="00B050"/>
                </a:solidFill>
              </a:rPr>
              <a:t>T0,T1,T2</a:t>
            </a:r>
          </a:p>
          <a:p>
            <a:pPr lvl="1"/>
            <a:r>
              <a:rPr lang="en-US" dirty="0"/>
              <a:t>Approx. dimensions of each TPC: 6"x4"x30cm</a:t>
            </a:r>
          </a:p>
          <a:p>
            <a:pPr lvl="1"/>
            <a:r>
              <a:rPr lang="en-US" dirty="0" smtClean="0"/>
              <a:t>2 TPCs during T0 (1 forward, 1 backward)</a:t>
            </a:r>
          </a:p>
          <a:p>
            <a:pPr lvl="1"/>
            <a:r>
              <a:rPr lang="en-US" dirty="0" smtClean="0"/>
              <a:t>8 TPCs during T1, T2</a:t>
            </a:r>
          </a:p>
          <a:p>
            <a:pPr lvl="1"/>
            <a:r>
              <a:rPr lang="en-US" dirty="0" smtClean="0"/>
              <a:t>Locations of center of </a:t>
            </a:r>
            <a:r>
              <a:rPr lang="en-US" dirty="0" smtClean="0"/>
              <a:t>TPCs: </a:t>
            </a:r>
            <a:endParaRPr lang="en-US" dirty="0" smtClean="0"/>
          </a:p>
          <a:p>
            <a:pPr lvl="2"/>
            <a:r>
              <a:rPr lang="en-US" dirty="0" smtClean="0"/>
              <a:t>backward: r=32 cm, z=-122cm</a:t>
            </a:r>
          </a:p>
          <a:p>
            <a:pPr lvl="2"/>
            <a:r>
              <a:rPr lang="en-US" dirty="0" smtClean="0"/>
              <a:t>Forward: r=37cm, z=199 cm</a:t>
            </a:r>
          </a:p>
          <a:p>
            <a:pPr lvl="2"/>
            <a:r>
              <a:rPr lang="en-US" dirty="0" smtClean="0"/>
              <a:t>Four phi positions:  0,90,180,270 </a:t>
            </a:r>
            <a:r>
              <a:rPr lang="en-US" dirty="0" smtClean="0"/>
              <a:t>degrees</a:t>
            </a:r>
            <a:endParaRPr lang="en-US" dirty="0" smtClean="0"/>
          </a:p>
        </p:txBody>
      </p:sp>
      <p:sp>
        <p:nvSpPr>
          <p:cNvPr id="5" name="AutoShape 2" descr="https://mail-attachment.googleusercontent.com/attachment/u/1/?ui=2&amp;ik=fc5e3a6d7f&amp;view=att&amp;th=13e2565207900a4f&amp;attid=0.1&amp;disp=inline&amp;realattid=f_hfq7aojj0&amp;safe=1&amp;zw&amp;saduie=AG9B_P8qGvpaAFKoXQDSOuEOc5rK&amp;sadet=1366660911766&amp;sads=oowausshNdgWrA2D3jKVTMcX-I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066800"/>
            <a:ext cx="3066176" cy="2785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5" descr="https://mail-attachment.googleusercontent.com/attachment/u/1/?ui=2&amp;ik=fc5e3a6d7f&amp;view=att&amp;th=13e2565207900a4f&amp;attid=0.2&amp;disp=inline&amp;realattid=f_hfq7av5s1&amp;safe=1&amp;zw&amp;saduie=AG9B_P8qGvpaAFKoXQDSOuEOc5rK&amp;sadet=1366660973921&amp;sads=4LxW3uJo8p2IqxZXAvrsiZailW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7" descr="https://mail-attachment.googleusercontent.com/attachment/u/1/?ui=2&amp;ik=fc5e3a6d7f&amp;view=att&amp;th=13e2565207900a4f&amp;attid=0.2&amp;disp=inline&amp;realattid=f_hfq7av5s1&amp;safe=1&amp;zw&amp;saduie=AG9B_P8qGvpaAFKoXQDSOuEOc5rK&amp;sadet=1366660973921&amp;sads=4LxW3uJo8p2IqxZXAvrsiZailW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43348"/>
            <a:ext cx="3066176" cy="2656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6858000" y="2743200"/>
            <a:ext cx="1066800" cy="8382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67600" y="3048000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30 cm</a:t>
            </a:r>
            <a:endParaRPr lang="en-US" sz="1400" dirty="0">
              <a:solidFill>
                <a:srgbClr val="00B0F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3238500"/>
            <a:ext cx="1228288" cy="3429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38800" y="3352800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6“</a:t>
            </a:r>
            <a:endParaRPr lang="en-US" sz="1400" dirty="0">
              <a:solidFill>
                <a:srgbClr val="00B0F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10200" y="2209800"/>
            <a:ext cx="46578" cy="10287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2476500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4</a:t>
            </a:r>
            <a:r>
              <a:rPr lang="en-US" sz="1400" dirty="0" smtClean="0">
                <a:solidFill>
                  <a:srgbClr val="00B0F0"/>
                </a:solidFill>
              </a:rPr>
              <a:t>“</a:t>
            </a:r>
            <a:endParaRPr lang="en-US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Draft Specifications of </a:t>
            </a:r>
            <a:r>
              <a:rPr lang="en-US" sz="2800" dirty="0" smtClean="0"/>
              <a:t>Micro-TPC </a:t>
            </a:r>
            <a:r>
              <a:rPr lang="en-US" sz="2800" dirty="0"/>
              <a:t>System</a:t>
            </a:r>
            <a:br>
              <a:rPr lang="en-US" sz="2800" dirty="0"/>
            </a:br>
            <a:r>
              <a:rPr lang="en-US" sz="2800" dirty="0">
                <a:solidFill>
                  <a:srgbClr val="FF0000"/>
                </a:solidFill>
              </a:rPr>
              <a:t>red: to be </a:t>
            </a:r>
            <a:r>
              <a:rPr lang="en-US" sz="2800" dirty="0" smtClean="0">
                <a:solidFill>
                  <a:srgbClr val="FF0000"/>
                </a:solidFill>
              </a:rPr>
              <a:t>determined/checked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DAQ: Input/output signals per TPC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Digital I/O of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00B050"/>
                </a:solidFill>
              </a:rPr>
              <a:t>FE-I4 chips (</a:t>
            </a:r>
            <a:r>
              <a:rPr lang="en-US" dirty="0" err="1">
                <a:solidFill>
                  <a:srgbClr val="00B050"/>
                </a:solidFill>
              </a:rPr>
              <a:t>trigger,LVDS</a:t>
            </a:r>
            <a:r>
              <a:rPr lang="en-US" dirty="0">
                <a:solidFill>
                  <a:srgbClr val="00B050"/>
                </a:solidFill>
              </a:rPr>
              <a:t> in/out, combined ground)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 21 per channels per TPC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Analog signal from copper anode: 1 coax per TPC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Services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LV: ~2V, analog, digital </a:t>
            </a:r>
            <a:r>
              <a:rPr lang="en-US" dirty="0" smtClean="0">
                <a:sym typeface="Wingdings" pitchFamily="2" charset="2"/>
              </a:rPr>
              <a:t> 4 wires if common power (parallel or serial), 16 wires if individual)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HV:  5kv: 4 CH + GND, 30 </a:t>
            </a:r>
            <a:r>
              <a:rPr lang="en-US" dirty="0" err="1" smtClean="0">
                <a:sym typeface="Wingdings" pitchFamily="2" charset="2"/>
              </a:rPr>
              <a:t>kv</a:t>
            </a:r>
            <a:r>
              <a:rPr lang="en-US" dirty="0" smtClean="0">
                <a:sym typeface="Wingdings" pitchFamily="2" charset="2"/>
              </a:rPr>
              <a:t> (field cage): 3 CH + GND</a:t>
            </a:r>
          </a:p>
          <a:p>
            <a:pPr lvl="1"/>
            <a:r>
              <a:rPr lang="en-US" dirty="0" smtClean="0"/>
              <a:t>Gas in/out</a:t>
            </a:r>
          </a:p>
          <a:p>
            <a:pPr lvl="1"/>
            <a:r>
              <a:rPr lang="en-US" dirty="0" smtClean="0"/>
              <a:t>Cooling: not required</a:t>
            </a:r>
          </a:p>
          <a:p>
            <a:pPr lvl="1"/>
            <a:r>
              <a:rPr lang="en-US" dirty="0" smtClean="0"/>
              <a:t>whether </a:t>
            </a:r>
            <a:r>
              <a:rPr lang="en-US" dirty="0"/>
              <a:t>you can take care of them all, or need KEK to </a:t>
            </a:r>
            <a:r>
              <a:rPr lang="en-US" dirty="0" smtClean="0"/>
              <a:t>provide: will/may ask KEK to provide gas</a:t>
            </a:r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Service connections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32-pin or 50-pin </a:t>
            </a:r>
            <a:r>
              <a:rPr lang="en-US" dirty="0"/>
              <a:t>mil spec LV connection on KF40 </a:t>
            </a:r>
            <a:r>
              <a:rPr lang="en-US" dirty="0" err="1"/>
              <a:t>feedthough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8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HV on KF40 </a:t>
            </a:r>
            <a:r>
              <a:rPr lang="en-US" dirty="0" err="1"/>
              <a:t>feedthrough</a:t>
            </a:r>
            <a:r>
              <a:rPr lang="en-US" dirty="0"/>
              <a:t> (up to 2 SHV)</a:t>
            </a:r>
          </a:p>
          <a:p>
            <a:pPr lvl="1"/>
            <a:r>
              <a:rPr lang="en-US" dirty="0" smtClean="0"/>
              <a:t>3 </a:t>
            </a:r>
            <a:r>
              <a:rPr lang="en-US" dirty="0" smtClean="0"/>
              <a:t>swage lock (gas in/out, overpressure)</a:t>
            </a:r>
          </a:p>
          <a:p>
            <a:pPr lvl="1"/>
            <a:r>
              <a:rPr lang="en-US" dirty="0" smtClean="0"/>
              <a:t>1 KF 40 </a:t>
            </a:r>
            <a:r>
              <a:rPr lang="fr-FR" dirty="0" err="1" smtClean="0"/>
              <a:t>pump</a:t>
            </a:r>
            <a:r>
              <a:rPr lang="fr-FR" dirty="0" smtClean="0"/>
              <a:t> </a:t>
            </a:r>
            <a:r>
              <a:rPr lang="fr-FR" dirty="0"/>
              <a:t>port for quick </a:t>
            </a:r>
            <a:r>
              <a:rPr lang="fr-FR" dirty="0" smtClean="0"/>
              <a:t>purge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Cable </a:t>
            </a:r>
            <a:r>
              <a:rPr lang="en-US" dirty="0">
                <a:solidFill>
                  <a:srgbClr val="00B050"/>
                </a:solidFill>
              </a:rPr>
              <a:t>thicknesses, pipe </a:t>
            </a:r>
            <a:r>
              <a:rPr lang="en-US" dirty="0" smtClean="0">
                <a:solidFill>
                  <a:srgbClr val="00B050"/>
                </a:solidFill>
              </a:rPr>
              <a:t>diameters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Gas: ¼” stainless steel tubing</a:t>
            </a:r>
          </a:p>
          <a:p>
            <a:pPr lvl="1"/>
            <a:r>
              <a:rPr lang="en-US" dirty="0" smtClean="0"/>
              <a:t>Cables: </a:t>
            </a:r>
            <a:r>
              <a:rPr lang="en-US" dirty="0" err="1" smtClean="0"/>
              <a:t>tbd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max </a:t>
            </a:r>
            <a:r>
              <a:rPr lang="en-US" dirty="0">
                <a:solidFill>
                  <a:srgbClr val="00B050"/>
                </a:solidFill>
              </a:rPr>
              <a:t>distance from sensors to closest part of DAQ system / electronics, so that we can reserve space. Location of </a:t>
            </a:r>
            <a:r>
              <a:rPr lang="en-US" dirty="0" smtClean="0">
                <a:solidFill>
                  <a:srgbClr val="00B050"/>
                </a:solidFill>
              </a:rPr>
              <a:t>DAQ.</a:t>
            </a:r>
          </a:p>
          <a:p>
            <a:pPr lvl="1"/>
            <a:r>
              <a:rPr lang="en-US" dirty="0" smtClean="0"/>
              <a:t>~20m </a:t>
            </a:r>
            <a:r>
              <a:rPr lang="en-US" dirty="0" smtClean="0">
                <a:solidFill>
                  <a:srgbClr val="FF0000"/>
                </a:solidFill>
              </a:rPr>
              <a:t>(need to check if OK for LVDS and analog readout)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5257800" y="1562100"/>
            <a:ext cx="2590800" cy="1943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5257800" y="3771900"/>
            <a:ext cx="2590800" cy="1943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257800" y="1447800"/>
            <a:ext cx="2514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987340" y="1556656"/>
            <a:ext cx="0" cy="19485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48400" y="1078468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87340" y="236220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4”</a:t>
            </a:r>
            <a:endParaRPr lang="en-US" dirty="0"/>
          </a:p>
        </p:txBody>
      </p:sp>
      <p:pic>
        <p:nvPicPr>
          <p:cNvPr id="2050" name="Picture 2" descr="http://www.lesker.com/newweb/feedthroughs/jpg/dwg/Dwg-FT-IFTAG074038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62" t="26535" b="31100"/>
          <a:stretch/>
        </p:blipFill>
        <p:spPr bwMode="auto">
          <a:xfrm>
            <a:off x="5334000" y="2462892"/>
            <a:ext cx="951130" cy="96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V="1">
            <a:off x="6324600" y="2462893"/>
            <a:ext cx="0" cy="9661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78995" y="2761280"/>
            <a:ext cx="579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2.08”</a:t>
            </a:r>
            <a:endParaRPr lang="en-US" sz="1400" dirty="0"/>
          </a:p>
        </p:txBody>
      </p:sp>
      <p:pic>
        <p:nvPicPr>
          <p:cNvPr id="18" name="Picture 2" descr="http://www.lesker.com/newweb/feedthroughs/jpg/dwg/Dwg-FT-IFTAG074038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62" t="26535" b="31100"/>
          <a:stretch/>
        </p:blipFill>
        <p:spPr bwMode="auto">
          <a:xfrm>
            <a:off x="6858000" y="1627806"/>
            <a:ext cx="948064" cy="96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266183" y="2971800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HV </a:t>
            </a:r>
            <a:br>
              <a:rPr lang="en-US" sz="1400" dirty="0" smtClean="0"/>
            </a:br>
            <a:r>
              <a:rPr lang="en-US" sz="1400" dirty="0" smtClean="0"/>
              <a:t>(&lt;=8 pins)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781800" y="2133600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LV+DAQ</a:t>
            </a:r>
          </a:p>
          <a:p>
            <a:r>
              <a:rPr lang="en-US" sz="1400" dirty="0" smtClean="0"/>
              <a:t>(&lt;=50 pins)</a:t>
            </a:r>
            <a:endParaRPr lang="en-US" sz="1400" dirty="0"/>
          </a:p>
        </p:txBody>
      </p:sp>
      <p:sp>
        <p:nvSpPr>
          <p:cNvPr id="22" name="Oval 21"/>
          <p:cNvSpPr/>
          <p:nvPr/>
        </p:nvSpPr>
        <p:spPr>
          <a:xfrm>
            <a:off x="5334000" y="4645461"/>
            <a:ext cx="1010335" cy="9933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KF40</a:t>
            </a:r>
          </a:p>
          <a:p>
            <a:pPr algn="ctr"/>
            <a:r>
              <a:rPr lang="en-US" sz="1200" dirty="0" smtClean="0"/>
              <a:t>to vacuum pump</a:t>
            </a:r>
            <a:endParaRPr lang="en-US" sz="1200" dirty="0"/>
          </a:p>
        </p:txBody>
      </p:sp>
      <p:sp>
        <p:nvSpPr>
          <p:cNvPr id="23" name="Right Arrow 22"/>
          <p:cNvSpPr/>
          <p:nvPr/>
        </p:nvSpPr>
        <p:spPr>
          <a:xfrm rot="19561880">
            <a:off x="4077994" y="3364985"/>
            <a:ext cx="1219200" cy="52361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199618">
            <a:off x="3557976" y="4383653"/>
            <a:ext cx="1219200" cy="52361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293351" y="5181601"/>
            <a:ext cx="210235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293352" y="4629150"/>
            <a:ext cx="210235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26840" y="4070230"/>
            <a:ext cx="210235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332783" y="3757010"/>
            <a:ext cx="1229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Pressure relief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7086600" y="4340423"/>
            <a:ext cx="599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gas in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7078436" y="4925784"/>
            <a:ext cx="713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gas out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393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of Figures for micro-TPC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Schematic </a:t>
            </a:r>
            <a:r>
              <a:rPr lang="en-US" dirty="0"/>
              <a:t>of TPC system w/ DAQ and </a:t>
            </a:r>
            <a:r>
              <a:rPr lang="en-US" dirty="0" smtClean="0"/>
              <a:t>services (Sven)</a:t>
            </a:r>
            <a:endParaRPr lang="en-US" dirty="0"/>
          </a:p>
          <a:p>
            <a:r>
              <a:rPr lang="en-US" dirty="0"/>
              <a:t>CAD or G4 model of single </a:t>
            </a:r>
            <a:r>
              <a:rPr lang="en-US" dirty="0" smtClean="0"/>
              <a:t>TPC (Marc, </a:t>
            </a:r>
            <a:r>
              <a:rPr lang="en-US" dirty="0" err="1" smtClean="0"/>
              <a:t>Kamalu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TPC </a:t>
            </a:r>
            <a:r>
              <a:rPr lang="en-US" dirty="0"/>
              <a:t>Acceptance criteria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/>
              <a:t>pre-prototype measured </a:t>
            </a:r>
            <a:r>
              <a:rPr lang="en-US" dirty="0"/>
              <a:t>performance</a:t>
            </a:r>
          </a:p>
          <a:p>
            <a:pPr lvl="1"/>
            <a:r>
              <a:rPr lang="en-US" dirty="0"/>
              <a:t>Angular </a:t>
            </a:r>
            <a:r>
              <a:rPr lang="en-US" dirty="0" smtClean="0"/>
              <a:t>resolution (</a:t>
            </a:r>
            <a:r>
              <a:rPr lang="en-US" dirty="0" err="1" smtClean="0"/>
              <a:t>Ilsoo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Gain </a:t>
            </a:r>
            <a:r>
              <a:rPr lang="en-US" dirty="0" smtClean="0"/>
              <a:t>resolution (Tom)</a:t>
            </a:r>
            <a:endParaRPr lang="en-US" dirty="0"/>
          </a:p>
          <a:p>
            <a:pPr lvl="1"/>
            <a:r>
              <a:rPr lang="en-US" dirty="0"/>
              <a:t>Energy </a:t>
            </a:r>
            <a:r>
              <a:rPr lang="en-US" dirty="0" smtClean="0"/>
              <a:t>resolution (</a:t>
            </a:r>
            <a:r>
              <a:rPr lang="en-US" dirty="0" err="1" smtClean="0"/>
              <a:t>Ilsoo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Simulated neutron </a:t>
            </a:r>
            <a:r>
              <a:rPr lang="en-US" dirty="0" smtClean="0"/>
              <a:t>efficiency (</a:t>
            </a:r>
            <a:r>
              <a:rPr lang="en-US" dirty="0" err="1" smtClean="0"/>
              <a:t>Igal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Demonstration of neutron </a:t>
            </a:r>
            <a:r>
              <a:rPr lang="en-US" dirty="0" smtClean="0"/>
              <a:t>detection (</a:t>
            </a:r>
            <a:r>
              <a:rPr lang="en-US" dirty="0" err="1" smtClean="0"/>
              <a:t>Ilsoo</a:t>
            </a:r>
            <a:r>
              <a:rPr lang="en-US" dirty="0" smtClean="0"/>
              <a:t> &amp; Sven)</a:t>
            </a:r>
            <a:endParaRPr lang="en-US" dirty="0"/>
          </a:p>
          <a:p>
            <a:r>
              <a:rPr lang="en-US" dirty="0"/>
              <a:t>Simulated neutron &amp; particle flux</a:t>
            </a:r>
          </a:p>
          <a:p>
            <a:pPr lvl="1"/>
            <a:r>
              <a:rPr lang="en-US" dirty="0"/>
              <a:t>In Belle frame </a:t>
            </a:r>
            <a:r>
              <a:rPr lang="en-US" dirty="0" smtClean="0"/>
              <a:t>(</a:t>
            </a:r>
            <a:r>
              <a:rPr lang="en-US" dirty="0" err="1" smtClean="0"/>
              <a:t>Igal</a:t>
            </a:r>
            <a:r>
              <a:rPr lang="en-US" dirty="0" smtClean="0"/>
              <a:t>, </a:t>
            </a:r>
            <a:r>
              <a:rPr lang="en-US" dirty="0" err="1" smtClean="0"/>
              <a:t>Ilsoo</a:t>
            </a:r>
            <a:r>
              <a:rPr lang="en-US" dirty="0"/>
              <a:t>, Michael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Rate of neutrons through TPC versus momentum, theta, phi</a:t>
            </a:r>
            <a:endParaRPr lang="en-US" dirty="0"/>
          </a:p>
          <a:p>
            <a:pPr lvl="1"/>
            <a:r>
              <a:rPr lang="en-US" dirty="0"/>
              <a:t>In TPC </a:t>
            </a:r>
            <a:r>
              <a:rPr lang="en-US" dirty="0" smtClean="0"/>
              <a:t>frames (</a:t>
            </a:r>
            <a:r>
              <a:rPr lang="en-US" dirty="0" err="1" smtClean="0"/>
              <a:t>Igal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Expected theta, phi distributions, time-normalized, for </a:t>
            </a:r>
            <a:r>
              <a:rPr lang="en-US" dirty="0" smtClean="0"/>
              <a:t>each beam BG</a:t>
            </a:r>
          </a:p>
          <a:p>
            <a:pPr lvl="2"/>
            <a:r>
              <a:rPr lang="en-US" dirty="0" smtClean="0"/>
              <a:t>Split up into: He-recoil in gas, alphas, protons, EM</a:t>
            </a:r>
            <a:r>
              <a:rPr lang="en-US" dirty="0"/>
              <a:t>, </a:t>
            </a:r>
            <a:r>
              <a:rPr lang="en-US" dirty="0" smtClean="0"/>
              <a:t>other </a:t>
            </a:r>
            <a:r>
              <a:rPr lang="en-US" dirty="0"/>
              <a:t>BG</a:t>
            </a:r>
          </a:p>
          <a:p>
            <a:r>
              <a:rPr lang="en-US" dirty="0" smtClean="0"/>
              <a:t>TPC efficiency </a:t>
            </a:r>
            <a:r>
              <a:rPr lang="en-US" dirty="0" err="1" smtClean="0"/>
              <a:t>vs</a:t>
            </a:r>
            <a:r>
              <a:rPr lang="en-US" dirty="0" smtClean="0"/>
              <a:t> momentum (for </a:t>
            </a:r>
            <a:r>
              <a:rPr lang="en-US" dirty="0"/>
              <a:t>which direction</a:t>
            </a:r>
            <a:r>
              <a:rPr lang="en-US" dirty="0" smtClean="0"/>
              <a:t>?) (</a:t>
            </a:r>
            <a:r>
              <a:rPr lang="en-US" dirty="0" err="1" smtClean="0"/>
              <a:t>Ilsoo</a:t>
            </a:r>
            <a:r>
              <a:rPr lang="en-US" dirty="0" smtClean="0"/>
              <a:t>, </a:t>
            </a:r>
            <a:r>
              <a:rPr lang="en-US" dirty="0" err="1" smtClean="0"/>
              <a:t>Igal</a:t>
            </a:r>
            <a:r>
              <a:rPr lang="en-US" dirty="0" smtClean="0"/>
              <a:t>, Sven)</a:t>
            </a:r>
          </a:p>
          <a:p>
            <a:pPr lvl="1"/>
            <a:r>
              <a:rPr lang="en-US" dirty="0" smtClean="0"/>
              <a:t>Neutrons</a:t>
            </a:r>
          </a:p>
          <a:p>
            <a:pPr lvl="1"/>
            <a:r>
              <a:rPr lang="en-US" dirty="0" smtClean="0"/>
              <a:t>Electrons</a:t>
            </a:r>
          </a:p>
          <a:p>
            <a:pPr lvl="1"/>
            <a:r>
              <a:rPr lang="en-US" dirty="0" err="1" smtClean="0"/>
              <a:t>muons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 of TPC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" r="1"/>
          <a:stretch/>
        </p:blipFill>
        <p:spPr bwMode="auto">
          <a:xfrm>
            <a:off x="588121" y="1680624"/>
            <a:ext cx="7967758" cy="43651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1668"/>
            <a:ext cx="8609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(figure below shows current lab prototyping system, still need to update for BEAST system)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4939</TotalTime>
  <Words>648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Reminder of BEAST TDR schedule (expected deliverables in red)</vt:lpstr>
      <vt:lpstr>Micro TPC system Draft Specifications List of TDR Figures</vt:lpstr>
      <vt:lpstr>Draft Specifications of Micro-TPC System red: to be determined/checked </vt:lpstr>
      <vt:lpstr>Draft Specifications of Micro-TPC System red: to be determined/checked </vt:lpstr>
      <vt:lpstr>List of Figures for micro-TPC chapter</vt:lpstr>
      <vt:lpstr>Schematic of TPC system</vt:lpstr>
    </vt:vector>
  </TitlesOfParts>
  <Company>Pacific Northwest Versions panel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Fast</dc:creator>
  <cp:lastModifiedBy>Sven</cp:lastModifiedBy>
  <cp:revision>275</cp:revision>
  <dcterms:created xsi:type="dcterms:W3CDTF">2011-11-19T00:49:52Z</dcterms:created>
  <dcterms:modified xsi:type="dcterms:W3CDTF">2013-04-22T21:14:27Z</dcterms:modified>
</cp:coreProperties>
</file>