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5" r:id="rId2"/>
    <p:sldId id="277" r:id="rId3"/>
    <p:sldId id="284" r:id="rId4"/>
    <p:sldId id="285" r:id="rId5"/>
    <p:sldId id="286" r:id="rId6"/>
    <p:sldId id="287" r:id="rId7"/>
    <p:sldId id="290" r:id="rId8"/>
    <p:sldId id="293" r:id="rId9"/>
    <p:sldId id="267" r:id="rId10"/>
    <p:sldId id="268" r:id="rId11"/>
    <p:sldId id="269" r:id="rId12"/>
    <p:sldId id="270" r:id="rId13"/>
    <p:sldId id="266" r:id="rId14"/>
    <p:sldId id="272" r:id="rId15"/>
    <p:sldId id="288" r:id="rId16"/>
    <p:sldId id="292" r:id="rId17"/>
    <p:sldId id="289" r:id="rId18"/>
    <p:sldId id="281" r:id="rId19"/>
    <p:sldId id="279" r:id="rId20"/>
    <p:sldId id="280" r:id="rId21"/>
    <p:sldId id="282" r:id="rId22"/>
    <p:sldId id="283" r:id="rId23"/>
    <p:sldId id="275" r:id="rId24"/>
    <p:sldId id="291" r:id="rId2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42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DA87C1B8-1203-45EB-830A-4553B11682E0}" type="datetimeFigureOut">
              <a:rPr lang="en-US" smtClean="0"/>
              <a:pPr/>
              <a:t>3/20/2013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A5747348-6A4A-4F1C-B6DC-36C92235BEC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747348-6A4A-4F1C-B6DC-36C92235BECC}"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838200" y="1447800"/>
            <a:ext cx="7696200" cy="1641475"/>
          </a:xfrm>
          <a:prstGeom prst="rect">
            <a:avLst/>
          </a:prstGeom>
          <a:noFill/>
          <a:ln w="9525">
            <a:noFill/>
            <a:miter lim="800000"/>
            <a:headEnd/>
            <a:tailEnd/>
          </a:ln>
          <a:effectLst/>
        </p:spPr>
        <p:txBody>
          <a:bodyPr>
            <a:spAutoFit/>
          </a:bodyPr>
          <a:lstStyle/>
          <a:p>
            <a:pPr algn="ctr">
              <a:spcBef>
                <a:spcPts val="1000"/>
              </a:spcBef>
            </a:pPr>
            <a:r>
              <a:rPr lang="en-US" sz="2800" dirty="0" smtClean="0">
                <a:latin typeface="Arial Black" pitchFamily="34" charset="0"/>
              </a:rPr>
              <a:t>Belle-II </a:t>
            </a:r>
            <a:r>
              <a:rPr lang="en-US" sz="2800" dirty="0" err="1" smtClean="0">
                <a:latin typeface="Arial Black" pitchFamily="34" charset="0"/>
              </a:rPr>
              <a:t>iTOP</a:t>
            </a:r>
            <a:r>
              <a:rPr lang="en-US" sz="2800" dirty="0" smtClean="0">
                <a:latin typeface="Arial Black" pitchFamily="34" charset="0"/>
              </a:rPr>
              <a:t> Readout: HV Board</a:t>
            </a:r>
          </a:p>
          <a:p>
            <a:pPr algn="ctr">
              <a:spcBef>
                <a:spcPts val="1000"/>
              </a:spcBef>
            </a:pPr>
            <a:r>
              <a:rPr lang="en-US" sz="2800" dirty="0" smtClean="0">
                <a:latin typeface="Arial Black" pitchFamily="34" charset="0"/>
              </a:rPr>
              <a:t>and Selected Topics on Front Board</a:t>
            </a:r>
          </a:p>
          <a:p>
            <a:pPr algn="ctr">
              <a:spcBef>
                <a:spcPts val="1000"/>
              </a:spcBef>
            </a:pPr>
            <a:r>
              <a:rPr lang="en-US" sz="2800" dirty="0" smtClean="0">
                <a:latin typeface="Arial Black" pitchFamily="34" charset="0"/>
              </a:rPr>
              <a:t>and Thermal Design</a:t>
            </a:r>
            <a:endParaRPr lang="el-GR" sz="2800" dirty="0">
              <a:latin typeface="Arial Black" pitchFamily="34" charset="0"/>
              <a:cs typeface="Arial" charset="0"/>
            </a:endParaRPr>
          </a:p>
        </p:txBody>
      </p:sp>
      <p:sp>
        <p:nvSpPr>
          <p:cNvPr id="5" name="Text Box 4"/>
          <p:cNvSpPr txBox="1">
            <a:spLocks noChangeArrowheads="1"/>
          </p:cNvSpPr>
          <p:nvPr/>
        </p:nvSpPr>
        <p:spPr bwMode="auto">
          <a:xfrm>
            <a:off x="838200" y="3641229"/>
            <a:ext cx="7696200" cy="1692771"/>
          </a:xfrm>
          <a:prstGeom prst="rect">
            <a:avLst/>
          </a:prstGeom>
          <a:noFill/>
          <a:ln w="9525">
            <a:noFill/>
            <a:miter lim="800000"/>
            <a:headEnd/>
            <a:tailEnd/>
          </a:ln>
          <a:effectLst/>
        </p:spPr>
        <p:txBody>
          <a:bodyPr>
            <a:spAutoFit/>
          </a:bodyPr>
          <a:lstStyle/>
          <a:p>
            <a:pPr algn="ctr">
              <a:spcBef>
                <a:spcPct val="50000"/>
              </a:spcBef>
            </a:pPr>
            <a:r>
              <a:rPr lang="en-US" sz="1600" dirty="0" err="1" smtClean="0">
                <a:latin typeface="Arial" pitchFamily="34" charset="0"/>
                <a:cs typeface="Arial" pitchFamily="34" charset="0"/>
              </a:rPr>
              <a:t>iTOP</a:t>
            </a:r>
            <a:r>
              <a:rPr lang="en-US" sz="1600" dirty="0" smtClean="0">
                <a:latin typeface="Arial" pitchFamily="34" charset="0"/>
                <a:cs typeface="Arial" pitchFamily="34" charset="0"/>
              </a:rPr>
              <a:t> Final Electro-mechanical Packaging Task Force</a:t>
            </a:r>
          </a:p>
          <a:p>
            <a:pPr algn="ctr">
              <a:spcBef>
                <a:spcPct val="50000"/>
              </a:spcBef>
            </a:pPr>
            <a:r>
              <a:rPr lang="en-US" sz="1600" dirty="0" smtClean="0">
                <a:latin typeface="Arial" pitchFamily="34" charset="0"/>
                <a:cs typeface="Arial" pitchFamily="34" charset="0"/>
              </a:rPr>
              <a:t>@ University of Hawaii, 3/20/2013</a:t>
            </a:r>
          </a:p>
          <a:p>
            <a:pPr algn="ctr">
              <a:spcBef>
                <a:spcPct val="50000"/>
              </a:spcBef>
            </a:pPr>
            <a:endParaRPr lang="en-US" sz="1600" dirty="0" smtClean="0">
              <a:latin typeface="Arial" pitchFamily="34" charset="0"/>
              <a:cs typeface="Arial" pitchFamily="34" charset="0"/>
            </a:endParaRPr>
          </a:p>
          <a:p>
            <a:pPr algn="ctr">
              <a:spcBef>
                <a:spcPct val="50000"/>
              </a:spcBef>
            </a:pPr>
            <a:r>
              <a:rPr lang="en-US" sz="1600" dirty="0" smtClean="0">
                <a:latin typeface="Arial" pitchFamily="34" charset="0"/>
                <a:cs typeface="Arial" pitchFamily="34" charset="0"/>
              </a:rPr>
              <a:t>Gerard </a:t>
            </a:r>
            <a:r>
              <a:rPr lang="en-US" sz="1600" dirty="0" err="1" smtClean="0">
                <a:latin typeface="Arial" pitchFamily="34" charset="0"/>
                <a:cs typeface="Arial" pitchFamily="34" charset="0"/>
              </a:rPr>
              <a:t>Visser</a:t>
            </a:r>
            <a:endParaRPr lang="en-US" sz="1600" dirty="0">
              <a:latin typeface="Arial" pitchFamily="34" charset="0"/>
              <a:cs typeface="Arial" pitchFamily="34" charset="0"/>
            </a:endParaRPr>
          </a:p>
          <a:p>
            <a:pPr algn="ctr"/>
            <a:r>
              <a:rPr lang="en-US" sz="1600" dirty="0">
                <a:latin typeface="Arial" pitchFamily="34" charset="0"/>
                <a:cs typeface="Arial" pitchFamily="34" charset="0"/>
              </a:rPr>
              <a:t>Indiana University </a:t>
            </a:r>
            <a:r>
              <a:rPr lang="en-US" sz="1600" dirty="0" smtClean="0">
                <a:latin typeface="Arial" pitchFamily="34" charset="0"/>
                <a:cs typeface="Arial" pitchFamily="34" charset="0"/>
              </a:rPr>
              <a:t>CEEM</a:t>
            </a:r>
            <a:endParaRPr lang="en-US" sz="1600" dirty="0">
              <a:latin typeface="Arial" pitchFamily="34" charset="0"/>
              <a:cs typeface="Arial" pitchFamily="34" charset="0"/>
            </a:endParaRPr>
          </a:p>
        </p:txBody>
      </p:sp>
      <p:pic>
        <p:nvPicPr>
          <p:cNvPr id="6" name="Picture 6" descr="IU_logo.PNG"/>
          <p:cNvPicPr>
            <a:picLocks noChangeAspect="1"/>
          </p:cNvPicPr>
          <p:nvPr/>
        </p:nvPicPr>
        <p:blipFill>
          <a:blip r:embed="rId2" cstate="print"/>
          <a:srcRect/>
          <a:stretch>
            <a:fillRect/>
          </a:stretch>
        </p:blipFill>
        <p:spPr bwMode="auto">
          <a:xfrm>
            <a:off x="76199" y="76199"/>
            <a:ext cx="838201" cy="869247"/>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7977554" y="152400"/>
            <a:ext cx="937846" cy="762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0" y="76200"/>
            <a:ext cx="9144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Active divider bias circuit (the basic scheme)</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TextBox 2"/>
          <p:cNvSpPr txBox="1"/>
          <p:nvPr/>
        </p:nvSpPr>
        <p:spPr>
          <a:xfrm>
            <a:off x="762000" y="4475523"/>
            <a:ext cx="7391400" cy="2115964"/>
          </a:xfrm>
          <a:prstGeom prst="rect">
            <a:avLst/>
          </a:prstGeom>
          <a:noFill/>
        </p:spPr>
        <p:txBody>
          <a:bodyPr wrap="square" rtlCol="0">
            <a:spAutoFit/>
          </a:bodyPr>
          <a:lstStyle/>
          <a:p>
            <a:pPr>
              <a:spcAft>
                <a:spcPts val="300"/>
              </a:spcAft>
              <a:buFont typeface="Arial" pitchFamily="34" charset="0"/>
              <a:buChar char="•"/>
            </a:pPr>
            <a:r>
              <a:rPr lang="en-US" sz="1400" dirty="0" smtClean="0"/>
              <a:t> The circuit is, of course, quite standard. Many similar PMT active dividers have been built. This application to an MCP PMT may be novel.</a:t>
            </a:r>
          </a:p>
          <a:p>
            <a:pPr>
              <a:spcAft>
                <a:spcPts val="300"/>
              </a:spcAft>
              <a:buFont typeface="Arial" pitchFamily="34" charset="0"/>
              <a:buChar char="•"/>
            </a:pPr>
            <a:r>
              <a:rPr lang="en-US" sz="1400" dirty="0" smtClean="0"/>
              <a:t> FET’s could be used, but radiation tolerance is probably worse (??), and commercially available high voltage FET’s seem to all have rather large package sizes and are intended for higher currents.</a:t>
            </a:r>
          </a:p>
          <a:p>
            <a:pPr>
              <a:spcAft>
                <a:spcPts val="300"/>
              </a:spcAft>
              <a:buFont typeface="Arial" pitchFamily="34" charset="0"/>
              <a:buChar char="•"/>
            </a:pPr>
            <a:r>
              <a:rPr lang="en-US" sz="1400" dirty="0" smtClean="0"/>
              <a:t> Instead, we can use a relatively new ST Microelectronics high voltage, low current NPN transistor in a reasonably small package: STN0214  </a:t>
            </a:r>
            <a:r>
              <a:rPr lang="en-US" sz="1200" dirty="0" smtClean="0"/>
              <a:t>[SOT223 (usual 4 leads version, but we can clip the small collector lead to improve clearance on the board), V</a:t>
            </a:r>
            <a:r>
              <a:rPr lang="en-US" sz="1200" baseline="-25000" dirty="0" smtClean="0"/>
              <a:t>CEO</a:t>
            </a:r>
            <a:r>
              <a:rPr lang="en-US" sz="1200" dirty="0" smtClean="0"/>
              <a:t> = 1200 V, I</a:t>
            </a:r>
            <a:r>
              <a:rPr lang="en-US" sz="1200" baseline="-25000" dirty="0" smtClean="0"/>
              <a:t>C,MAX</a:t>
            </a:r>
            <a:r>
              <a:rPr lang="en-US" sz="1200" dirty="0" smtClean="0"/>
              <a:t> = 200 </a:t>
            </a:r>
            <a:r>
              <a:rPr lang="en-US" sz="1200" dirty="0" err="1" smtClean="0"/>
              <a:t>mA</a:t>
            </a:r>
            <a:r>
              <a:rPr lang="en-US" sz="1200" dirty="0" smtClean="0"/>
              <a:t>]</a:t>
            </a:r>
          </a:p>
          <a:p>
            <a:pPr>
              <a:spcAft>
                <a:spcPts val="300"/>
              </a:spcAft>
              <a:buFont typeface="Arial" pitchFamily="34" charset="0"/>
              <a:buChar char="•"/>
            </a:pPr>
            <a:r>
              <a:rPr lang="en-US" sz="1400" dirty="0" smtClean="0"/>
              <a:t> The above simplified circuit of course neglects to detail the generation of the reference voltages. This will use some more power of course.</a:t>
            </a:r>
            <a:endParaRPr lang="en-US" sz="1400" dirty="0"/>
          </a:p>
        </p:txBody>
      </p:sp>
      <p:pic>
        <p:nvPicPr>
          <p:cNvPr id="1027" name="Picture 3"/>
          <p:cNvPicPr>
            <a:picLocks noChangeAspect="1" noChangeArrowheads="1"/>
          </p:cNvPicPr>
          <p:nvPr/>
        </p:nvPicPr>
        <p:blipFill>
          <a:blip r:embed="rId3" cstate="print"/>
          <a:srcRect/>
          <a:stretch>
            <a:fillRect/>
          </a:stretch>
        </p:blipFill>
        <p:spPr bwMode="auto">
          <a:xfrm>
            <a:off x="501730" y="715648"/>
            <a:ext cx="8032670" cy="3224213"/>
          </a:xfrm>
          <a:prstGeom prst="rect">
            <a:avLst/>
          </a:prstGeom>
          <a:noFill/>
          <a:ln w="9525">
            <a:noFill/>
            <a:miter lim="800000"/>
            <a:headEnd/>
            <a:tailEnd/>
          </a:ln>
        </p:spPr>
      </p:pic>
      <p:sp>
        <p:nvSpPr>
          <p:cNvPr id="6" name="TextBox 5"/>
          <p:cNvSpPr txBox="1"/>
          <p:nvPr/>
        </p:nvSpPr>
        <p:spPr>
          <a:xfrm rot="16200000">
            <a:off x="8257866" y="972514"/>
            <a:ext cx="1096647" cy="523220"/>
          </a:xfrm>
          <a:prstGeom prst="rect">
            <a:avLst/>
          </a:prstGeom>
          <a:noFill/>
        </p:spPr>
        <p:txBody>
          <a:bodyPr wrap="none" rtlCol="0">
            <a:spAutoFit/>
          </a:bodyPr>
          <a:lstStyle/>
          <a:p>
            <a:r>
              <a:rPr lang="en-US" sz="1400" dirty="0" smtClean="0">
                <a:solidFill>
                  <a:srgbClr val="7030A0"/>
                </a:solidFill>
              </a:rPr>
              <a:t>to MCP PMT</a:t>
            </a:r>
          </a:p>
          <a:p>
            <a:r>
              <a:rPr lang="en-US" sz="1400" dirty="0" smtClean="0">
                <a:solidFill>
                  <a:srgbClr val="7030A0"/>
                </a:solidFill>
              </a:rPr>
              <a:t>89 </a:t>
            </a:r>
            <a:r>
              <a:rPr lang="en-US" sz="1400" dirty="0" err="1" smtClean="0">
                <a:solidFill>
                  <a:srgbClr val="7030A0"/>
                </a:solidFill>
              </a:rPr>
              <a:t>mW</a:t>
            </a:r>
            <a:endParaRPr lang="en-US" sz="1400" dirty="0">
              <a:solidFill>
                <a:srgbClr val="7030A0"/>
              </a:solidFill>
            </a:endParaRPr>
          </a:p>
        </p:txBody>
      </p:sp>
      <p:sp>
        <p:nvSpPr>
          <p:cNvPr id="7" name="TextBox 6"/>
          <p:cNvSpPr txBox="1"/>
          <p:nvPr/>
        </p:nvSpPr>
        <p:spPr>
          <a:xfrm>
            <a:off x="2876102" y="1553848"/>
            <a:ext cx="1162498" cy="738664"/>
          </a:xfrm>
          <a:prstGeom prst="rect">
            <a:avLst/>
          </a:prstGeom>
          <a:noFill/>
        </p:spPr>
        <p:txBody>
          <a:bodyPr wrap="none" rtlCol="0">
            <a:spAutoFit/>
          </a:bodyPr>
          <a:lstStyle/>
          <a:p>
            <a:r>
              <a:rPr lang="en-US" sz="1400" dirty="0" smtClean="0">
                <a:solidFill>
                  <a:srgbClr val="7030A0"/>
                </a:solidFill>
              </a:rPr>
              <a:t>MCP</a:t>
            </a:r>
          </a:p>
          <a:p>
            <a:r>
              <a:rPr lang="en-US" sz="1400" dirty="0" smtClean="0">
                <a:solidFill>
                  <a:srgbClr val="7030A0"/>
                </a:solidFill>
              </a:rPr>
              <a:t>20 M</a:t>
            </a:r>
            <a:r>
              <a:rPr lang="el-GR" sz="1400" dirty="0" smtClean="0">
                <a:solidFill>
                  <a:srgbClr val="7030A0"/>
                </a:solidFill>
                <a:cs typeface="Arial"/>
              </a:rPr>
              <a:t>Ω</a:t>
            </a:r>
            <a:r>
              <a:rPr lang="en-US" sz="1400" dirty="0" smtClean="0">
                <a:solidFill>
                  <a:srgbClr val="7030A0"/>
                </a:solidFill>
              </a:rPr>
              <a:t> </a:t>
            </a:r>
            <a:r>
              <a:rPr lang="en-US" sz="1400" dirty="0" err="1" smtClean="0">
                <a:solidFill>
                  <a:srgbClr val="7030A0"/>
                </a:solidFill>
              </a:rPr>
              <a:t>typ</a:t>
            </a:r>
            <a:endParaRPr lang="en-US" sz="1400" dirty="0" smtClean="0">
              <a:solidFill>
                <a:srgbClr val="7030A0"/>
              </a:solidFill>
            </a:endParaRPr>
          </a:p>
          <a:p>
            <a:r>
              <a:rPr lang="en-US" sz="1400" dirty="0" smtClean="0">
                <a:solidFill>
                  <a:srgbClr val="7030A0"/>
                </a:solidFill>
              </a:rPr>
              <a:t>(10 – 30 M</a:t>
            </a:r>
            <a:r>
              <a:rPr lang="el-GR" sz="1400" dirty="0" smtClean="0">
                <a:solidFill>
                  <a:srgbClr val="7030A0"/>
                </a:solidFill>
                <a:cs typeface="Arial"/>
              </a:rPr>
              <a:t>Ω</a:t>
            </a:r>
            <a:r>
              <a:rPr lang="en-US" sz="1400" dirty="0" smtClean="0">
                <a:solidFill>
                  <a:srgbClr val="7030A0"/>
                </a:solidFill>
                <a:cs typeface="Arial"/>
              </a:rPr>
              <a:t>)</a:t>
            </a:r>
            <a:endParaRPr lang="en-US" sz="1400" dirty="0" smtClean="0">
              <a:solidFill>
                <a:srgbClr val="7030A0"/>
              </a:solidFill>
            </a:endParaRPr>
          </a:p>
        </p:txBody>
      </p:sp>
      <p:cxnSp>
        <p:nvCxnSpPr>
          <p:cNvPr id="8" name="Straight Arrow Connector 7"/>
          <p:cNvCxnSpPr/>
          <p:nvPr/>
        </p:nvCxnSpPr>
        <p:spPr>
          <a:xfrm>
            <a:off x="2952302" y="2315848"/>
            <a:ext cx="914400" cy="1588"/>
          </a:xfrm>
          <a:prstGeom prst="straightConnector1">
            <a:avLst/>
          </a:prstGeom>
          <a:noFill/>
          <a:ln>
            <a:solidFill>
              <a:srgbClr val="7030A0"/>
            </a:solidFill>
            <a:headEnd type="stealth" w="lg" len="lg"/>
            <a:tailEnd type="stealth" w="lg" len="lg"/>
          </a:ln>
        </p:spPr>
        <p:style>
          <a:lnRef idx="2">
            <a:schemeClr val="accent1">
              <a:shade val="50000"/>
            </a:schemeClr>
          </a:lnRef>
          <a:fillRef idx="1">
            <a:schemeClr val="accent1"/>
          </a:fillRef>
          <a:effectRef idx="0">
            <a:schemeClr val="accent1"/>
          </a:effectRef>
          <a:fontRef idx="minor">
            <a:schemeClr val="lt1"/>
          </a:fontRef>
        </p:style>
      </p:cxnSp>
      <p:sp>
        <p:nvSpPr>
          <p:cNvPr id="10" name="TextBox 9"/>
          <p:cNvSpPr txBox="1"/>
          <p:nvPr/>
        </p:nvSpPr>
        <p:spPr>
          <a:xfrm>
            <a:off x="5543102" y="1553848"/>
            <a:ext cx="1162498" cy="738664"/>
          </a:xfrm>
          <a:prstGeom prst="rect">
            <a:avLst/>
          </a:prstGeom>
          <a:noFill/>
        </p:spPr>
        <p:txBody>
          <a:bodyPr wrap="none" rtlCol="0">
            <a:spAutoFit/>
          </a:bodyPr>
          <a:lstStyle/>
          <a:p>
            <a:r>
              <a:rPr lang="en-US" sz="1400" dirty="0" smtClean="0">
                <a:solidFill>
                  <a:srgbClr val="7030A0"/>
                </a:solidFill>
              </a:rPr>
              <a:t>MCP</a:t>
            </a:r>
          </a:p>
          <a:p>
            <a:r>
              <a:rPr lang="en-US" sz="1400" dirty="0" smtClean="0">
                <a:solidFill>
                  <a:srgbClr val="7030A0"/>
                </a:solidFill>
              </a:rPr>
              <a:t>20 M</a:t>
            </a:r>
            <a:r>
              <a:rPr lang="el-GR" sz="1400" dirty="0" smtClean="0">
                <a:solidFill>
                  <a:srgbClr val="7030A0"/>
                </a:solidFill>
                <a:cs typeface="Arial"/>
              </a:rPr>
              <a:t>Ω</a:t>
            </a:r>
            <a:r>
              <a:rPr lang="en-US" sz="1400" dirty="0" smtClean="0">
                <a:solidFill>
                  <a:srgbClr val="7030A0"/>
                </a:solidFill>
              </a:rPr>
              <a:t> </a:t>
            </a:r>
            <a:r>
              <a:rPr lang="en-US" sz="1400" dirty="0" err="1" smtClean="0">
                <a:solidFill>
                  <a:srgbClr val="7030A0"/>
                </a:solidFill>
              </a:rPr>
              <a:t>typ</a:t>
            </a:r>
            <a:endParaRPr lang="en-US" sz="1400" dirty="0" smtClean="0">
              <a:solidFill>
                <a:srgbClr val="7030A0"/>
              </a:solidFill>
            </a:endParaRPr>
          </a:p>
          <a:p>
            <a:r>
              <a:rPr lang="en-US" sz="1400" dirty="0" smtClean="0">
                <a:solidFill>
                  <a:srgbClr val="7030A0"/>
                </a:solidFill>
              </a:rPr>
              <a:t>(10 – 30 M</a:t>
            </a:r>
            <a:r>
              <a:rPr lang="el-GR" sz="1400" dirty="0" smtClean="0">
                <a:solidFill>
                  <a:srgbClr val="7030A0"/>
                </a:solidFill>
                <a:cs typeface="Arial"/>
              </a:rPr>
              <a:t>Ω</a:t>
            </a:r>
            <a:r>
              <a:rPr lang="en-US" sz="1400" dirty="0" smtClean="0">
                <a:solidFill>
                  <a:srgbClr val="7030A0"/>
                </a:solidFill>
                <a:cs typeface="Arial"/>
              </a:rPr>
              <a:t>)</a:t>
            </a:r>
            <a:endParaRPr lang="en-US" sz="1400" dirty="0" smtClean="0">
              <a:solidFill>
                <a:srgbClr val="7030A0"/>
              </a:solidFill>
            </a:endParaRPr>
          </a:p>
        </p:txBody>
      </p:sp>
      <p:cxnSp>
        <p:nvCxnSpPr>
          <p:cNvPr id="11" name="Straight Arrow Connector 10"/>
          <p:cNvCxnSpPr/>
          <p:nvPr/>
        </p:nvCxnSpPr>
        <p:spPr>
          <a:xfrm>
            <a:off x="5619302" y="2315848"/>
            <a:ext cx="914400" cy="1588"/>
          </a:xfrm>
          <a:prstGeom prst="straightConnector1">
            <a:avLst/>
          </a:prstGeom>
          <a:noFill/>
          <a:ln>
            <a:solidFill>
              <a:srgbClr val="7030A0"/>
            </a:solidFill>
            <a:headEnd type="stealth" w="lg" len="lg"/>
            <a:tailEnd type="stealth" w="lg" len="lg"/>
          </a:ln>
        </p:spPr>
        <p:style>
          <a:lnRef idx="2">
            <a:schemeClr val="accent1">
              <a:shade val="50000"/>
            </a:schemeClr>
          </a:lnRef>
          <a:fillRef idx="1">
            <a:schemeClr val="accent1"/>
          </a:fillRef>
          <a:effectRef idx="0">
            <a:schemeClr val="accent1"/>
          </a:effectRef>
          <a:fontRef idx="minor">
            <a:schemeClr val="lt1"/>
          </a:fontRef>
        </p:style>
      </p:cxnSp>
      <p:sp>
        <p:nvSpPr>
          <p:cNvPr id="12" name="TextBox 11"/>
          <p:cNvSpPr txBox="1"/>
          <p:nvPr/>
        </p:nvSpPr>
        <p:spPr>
          <a:xfrm>
            <a:off x="2936926" y="3836871"/>
            <a:ext cx="1025474" cy="307777"/>
          </a:xfrm>
          <a:prstGeom prst="rect">
            <a:avLst/>
          </a:prstGeom>
          <a:noFill/>
          <a:ln w="12700">
            <a:solidFill>
              <a:srgbClr val="7030A0"/>
            </a:solidFill>
          </a:ln>
        </p:spPr>
        <p:txBody>
          <a:bodyPr wrap="none" rtlCol="0">
            <a:spAutoFit/>
          </a:bodyPr>
          <a:lstStyle/>
          <a:p>
            <a:r>
              <a:rPr lang="en-US" sz="1400" dirty="0" smtClean="0">
                <a:solidFill>
                  <a:srgbClr val="7030A0"/>
                </a:solidFill>
              </a:rPr>
              <a:t>−3583 V ref</a:t>
            </a:r>
            <a:endParaRPr lang="en-US" sz="1400" dirty="0">
              <a:solidFill>
                <a:srgbClr val="7030A0"/>
              </a:solidFill>
            </a:endParaRPr>
          </a:p>
        </p:txBody>
      </p:sp>
      <p:sp>
        <p:nvSpPr>
          <p:cNvPr id="13" name="TextBox 12"/>
          <p:cNvSpPr txBox="1"/>
          <p:nvPr/>
        </p:nvSpPr>
        <p:spPr>
          <a:xfrm>
            <a:off x="1600200" y="3836871"/>
            <a:ext cx="1025474" cy="307777"/>
          </a:xfrm>
          <a:prstGeom prst="rect">
            <a:avLst/>
          </a:prstGeom>
          <a:noFill/>
          <a:ln w="12700">
            <a:solidFill>
              <a:srgbClr val="7030A0"/>
            </a:solidFill>
          </a:ln>
        </p:spPr>
        <p:txBody>
          <a:bodyPr wrap="none" rtlCol="0">
            <a:spAutoFit/>
          </a:bodyPr>
          <a:lstStyle/>
          <a:p>
            <a:r>
              <a:rPr lang="en-US" sz="1400" dirty="0" smtClean="0">
                <a:solidFill>
                  <a:srgbClr val="7030A0"/>
                </a:solidFill>
              </a:rPr>
              <a:t>−3799 V ref</a:t>
            </a:r>
            <a:endParaRPr lang="en-US" sz="1400" dirty="0">
              <a:solidFill>
                <a:srgbClr val="7030A0"/>
              </a:solidFill>
            </a:endParaRPr>
          </a:p>
        </p:txBody>
      </p:sp>
      <p:sp>
        <p:nvSpPr>
          <p:cNvPr id="14" name="TextBox 13"/>
          <p:cNvSpPr txBox="1"/>
          <p:nvPr/>
        </p:nvSpPr>
        <p:spPr>
          <a:xfrm>
            <a:off x="4267200" y="3836871"/>
            <a:ext cx="1025474" cy="307777"/>
          </a:xfrm>
          <a:prstGeom prst="rect">
            <a:avLst/>
          </a:prstGeom>
          <a:noFill/>
          <a:ln w="12700">
            <a:solidFill>
              <a:srgbClr val="7030A0"/>
            </a:solidFill>
          </a:ln>
        </p:spPr>
        <p:txBody>
          <a:bodyPr wrap="none" rtlCol="0">
            <a:spAutoFit/>
          </a:bodyPr>
          <a:lstStyle/>
          <a:p>
            <a:r>
              <a:rPr lang="en-US" sz="1400" dirty="0" smtClean="0">
                <a:solidFill>
                  <a:srgbClr val="7030A0"/>
                </a:solidFill>
              </a:rPr>
              <a:t>−2639 V ref</a:t>
            </a:r>
            <a:endParaRPr lang="en-US" sz="1400" dirty="0">
              <a:solidFill>
                <a:srgbClr val="7030A0"/>
              </a:solidFill>
            </a:endParaRPr>
          </a:p>
        </p:txBody>
      </p:sp>
      <p:sp>
        <p:nvSpPr>
          <p:cNvPr id="15" name="TextBox 14"/>
          <p:cNvSpPr txBox="1"/>
          <p:nvPr/>
        </p:nvSpPr>
        <p:spPr>
          <a:xfrm>
            <a:off x="5603926" y="3836871"/>
            <a:ext cx="1025474" cy="307777"/>
          </a:xfrm>
          <a:prstGeom prst="rect">
            <a:avLst/>
          </a:prstGeom>
          <a:noFill/>
          <a:ln w="12700">
            <a:solidFill>
              <a:srgbClr val="7030A0"/>
            </a:solidFill>
          </a:ln>
        </p:spPr>
        <p:txBody>
          <a:bodyPr wrap="none" rtlCol="0">
            <a:spAutoFit/>
          </a:bodyPr>
          <a:lstStyle/>
          <a:p>
            <a:r>
              <a:rPr lang="en-US" sz="1400" dirty="0" smtClean="0">
                <a:solidFill>
                  <a:srgbClr val="7030A0"/>
                </a:solidFill>
              </a:rPr>
              <a:t>−1579 V ref</a:t>
            </a:r>
            <a:endParaRPr lang="en-US" sz="1400" dirty="0">
              <a:solidFill>
                <a:srgbClr val="7030A0"/>
              </a:solidFill>
            </a:endParaRPr>
          </a:p>
        </p:txBody>
      </p:sp>
      <p:sp>
        <p:nvSpPr>
          <p:cNvPr id="16" name="TextBox 15"/>
          <p:cNvSpPr txBox="1"/>
          <p:nvPr/>
        </p:nvSpPr>
        <p:spPr>
          <a:xfrm>
            <a:off x="7010400" y="3836871"/>
            <a:ext cx="934102" cy="307777"/>
          </a:xfrm>
          <a:prstGeom prst="rect">
            <a:avLst/>
          </a:prstGeom>
          <a:noFill/>
          <a:ln w="12700">
            <a:solidFill>
              <a:srgbClr val="7030A0"/>
            </a:solidFill>
          </a:ln>
        </p:spPr>
        <p:txBody>
          <a:bodyPr wrap="none" rtlCol="0">
            <a:spAutoFit/>
          </a:bodyPr>
          <a:lstStyle/>
          <a:p>
            <a:r>
              <a:rPr lang="en-US" sz="1400" dirty="0" smtClean="0">
                <a:solidFill>
                  <a:srgbClr val="7030A0"/>
                </a:solidFill>
              </a:rPr>
              <a:t>−635 V ref</a:t>
            </a:r>
            <a:endParaRPr lang="en-US" sz="1400" dirty="0">
              <a:solidFill>
                <a:srgbClr val="7030A0"/>
              </a:solidFill>
            </a:endParaRPr>
          </a:p>
        </p:txBody>
      </p:sp>
      <p:sp>
        <p:nvSpPr>
          <p:cNvPr id="17" name="TextBox 16"/>
          <p:cNvSpPr txBox="1"/>
          <p:nvPr/>
        </p:nvSpPr>
        <p:spPr>
          <a:xfrm>
            <a:off x="8118526" y="3306448"/>
            <a:ext cx="524503" cy="307777"/>
          </a:xfrm>
          <a:prstGeom prst="rect">
            <a:avLst/>
          </a:prstGeom>
          <a:noFill/>
        </p:spPr>
        <p:txBody>
          <a:bodyPr wrap="none" rtlCol="0">
            <a:spAutoFit/>
          </a:bodyPr>
          <a:lstStyle/>
          <a:p>
            <a:r>
              <a:rPr lang="en-US" sz="1400" dirty="0" smtClean="0">
                <a:solidFill>
                  <a:srgbClr val="7030A0"/>
                </a:solidFill>
              </a:rPr>
              <a:t>GND</a:t>
            </a:r>
            <a:endParaRPr lang="en-US" sz="1400" dirty="0">
              <a:solidFill>
                <a:srgbClr val="7030A0"/>
              </a:solidFill>
            </a:endParaRPr>
          </a:p>
        </p:txBody>
      </p:sp>
      <p:sp>
        <p:nvSpPr>
          <p:cNvPr id="18" name="TextBox 17"/>
          <p:cNvSpPr txBox="1"/>
          <p:nvPr/>
        </p:nvSpPr>
        <p:spPr>
          <a:xfrm>
            <a:off x="0" y="3535048"/>
            <a:ext cx="1208985" cy="738664"/>
          </a:xfrm>
          <a:prstGeom prst="rect">
            <a:avLst/>
          </a:prstGeom>
          <a:noFill/>
        </p:spPr>
        <p:txBody>
          <a:bodyPr wrap="none" rtlCol="0">
            <a:spAutoFit/>
          </a:bodyPr>
          <a:lstStyle/>
          <a:p>
            <a:r>
              <a:rPr lang="en-US" sz="1400" dirty="0" smtClean="0">
                <a:solidFill>
                  <a:srgbClr val="7030A0"/>
                </a:solidFill>
              </a:rPr>
              <a:t>−3900 V input</a:t>
            </a:r>
          </a:p>
          <a:p>
            <a:r>
              <a:rPr lang="en-US" sz="1400" dirty="0" smtClean="0">
                <a:solidFill>
                  <a:srgbClr val="7030A0"/>
                </a:solidFill>
              </a:rPr>
              <a:t>100 </a:t>
            </a:r>
            <a:r>
              <a:rPr lang="el-GR" sz="1400" dirty="0" smtClean="0">
                <a:solidFill>
                  <a:srgbClr val="7030A0"/>
                </a:solidFill>
                <a:cs typeface="Arial"/>
              </a:rPr>
              <a:t>μ</a:t>
            </a:r>
            <a:r>
              <a:rPr lang="en-US" sz="1400" dirty="0" smtClean="0">
                <a:solidFill>
                  <a:srgbClr val="7030A0"/>
                </a:solidFill>
                <a:cs typeface="Arial"/>
              </a:rPr>
              <a:t>A</a:t>
            </a:r>
          </a:p>
          <a:p>
            <a:r>
              <a:rPr lang="en-US" sz="1400" dirty="0" smtClean="0">
                <a:solidFill>
                  <a:srgbClr val="7030A0"/>
                </a:solidFill>
                <a:cs typeface="Arial"/>
              </a:rPr>
              <a:t>390 </a:t>
            </a:r>
            <a:r>
              <a:rPr lang="en-US" sz="1400" dirty="0" err="1" smtClean="0">
                <a:solidFill>
                  <a:srgbClr val="7030A0"/>
                </a:solidFill>
                <a:cs typeface="Arial"/>
              </a:rPr>
              <a:t>mW</a:t>
            </a:r>
            <a:endParaRPr lang="en-US" sz="1400" dirty="0">
              <a:solidFill>
                <a:srgbClr val="7030A0"/>
              </a:solidFill>
            </a:endParaRPr>
          </a:p>
        </p:txBody>
      </p:sp>
      <p:sp>
        <p:nvSpPr>
          <p:cNvPr id="19" name="TextBox 18"/>
          <p:cNvSpPr txBox="1"/>
          <p:nvPr/>
        </p:nvSpPr>
        <p:spPr>
          <a:xfrm>
            <a:off x="1431164" y="3230248"/>
            <a:ext cx="702436" cy="307777"/>
          </a:xfrm>
          <a:prstGeom prst="rect">
            <a:avLst/>
          </a:prstGeom>
          <a:noFill/>
        </p:spPr>
        <p:txBody>
          <a:bodyPr wrap="none" rtlCol="0">
            <a:spAutoFit/>
          </a:bodyPr>
          <a:lstStyle/>
          <a:p>
            <a:r>
              <a:rPr lang="en-US" sz="1400" dirty="0" smtClean="0">
                <a:solidFill>
                  <a:srgbClr val="7030A0"/>
                </a:solidFill>
              </a:rPr>
              <a:t>100 </a:t>
            </a:r>
            <a:r>
              <a:rPr lang="el-GR" sz="1400" dirty="0" smtClean="0">
                <a:solidFill>
                  <a:srgbClr val="7030A0"/>
                </a:solidFill>
                <a:cs typeface="Arial"/>
              </a:rPr>
              <a:t>μ</a:t>
            </a:r>
            <a:r>
              <a:rPr lang="en-US" sz="1400" dirty="0" smtClean="0">
                <a:solidFill>
                  <a:srgbClr val="7030A0"/>
                </a:solidFill>
                <a:cs typeface="Arial"/>
              </a:rPr>
              <a:t>A</a:t>
            </a:r>
          </a:p>
        </p:txBody>
      </p:sp>
      <p:sp>
        <p:nvSpPr>
          <p:cNvPr id="20" name="TextBox 19"/>
          <p:cNvSpPr txBox="1"/>
          <p:nvPr/>
        </p:nvSpPr>
        <p:spPr>
          <a:xfrm>
            <a:off x="2726564" y="3230248"/>
            <a:ext cx="609462" cy="307777"/>
          </a:xfrm>
          <a:prstGeom prst="rect">
            <a:avLst/>
          </a:prstGeom>
          <a:noFill/>
        </p:spPr>
        <p:txBody>
          <a:bodyPr wrap="none" rtlCol="0">
            <a:spAutoFit/>
          </a:bodyPr>
          <a:lstStyle/>
          <a:p>
            <a:r>
              <a:rPr lang="en-US" sz="1400" dirty="0" smtClean="0">
                <a:solidFill>
                  <a:srgbClr val="7030A0"/>
                </a:solidFill>
              </a:rPr>
              <a:t>&gt;5 </a:t>
            </a:r>
            <a:r>
              <a:rPr lang="el-GR" sz="1400" dirty="0" smtClean="0">
                <a:solidFill>
                  <a:srgbClr val="7030A0"/>
                </a:solidFill>
                <a:cs typeface="Arial"/>
              </a:rPr>
              <a:t>μ</a:t>
            </a:r>
            <a:r>
              <a:rPr lang="en-US" sz="1400" dirty="0" smtClean="0">
                <a:solidFill>
                  <a:srgbClr val="7030A0"/>
                </a:solidFill>
                <a:cs typeface="Arial"/>
              </a:rPr>
              <a:t>A</a:t>
            </a:r>
          </a:p>
        </p:txBody>
      </p:sp>
      <p:sp>
        <p:nvSpPr>
          <p:cNvPr id="21" name="TextBox 20"/>
          <p:cNvSpPr txBox="1"/>
          <p:nvPr/>
        </p:nvSpPr>
        <p:spPr>
          <a:xfrm>
            <a:off x="4098164" y="3230248"/>
            <a:ext cx="702436" cy="307777"/>
          </a:xfrm>
          <a:prstGeom prst="rect">
            <a:avLst/>
          </a:prstGeom>
          <a:noFill/>
        </p:spPr>
        <p:txBody>
          <a:bodyPr wrap="none" rtlCol="0">
            <a:spAutoFit/>
          </a:bodyPr>
          <a:lstStyle/>
          <a:p>
            <a:r>
              <a:rPr lang="en-US" sz="1400" dirty="0" smtClean="0">
                <a:solidFill>
                  <a:srgbClr val="7030A0"/>
                </a:solidFill>
              </a:rPr>
              <a:t>100 </a:t>
            </a:r>
            <a:r>
              <a:rPr lang="el-GR" sz="1400" dirty="0" smtClean="0">
                <a:solidFill>
                  <a:srgbClr val="7030A0"/>
                </a:solidFill>
                <a:cs typeface="Arial"/>
              </a:rPr>
              <a:t>μ</a:t>
            </a:r>
            <a:r>
              <a:rPr lang="en-US" sz="1400" dirty="0" smtClean="0">
                <a:solidFill>
                  <a:srgbClr val="7030A0"/>
                </a:solidFill>
                <a:cs typeface="Arial"/>
              </a:rPr>
              <a:t>A</a:t>
            </a:r>
          </a:p>
        </p:txBody>
      </p:sp>
      <p:sp>
        <p:nvSpPr>
          <p:cNvPr id="22" name="TextBox 21"/>
          <p:cNvSpPr txBox="1"/>
          <p:nvPr/>
        </p:nvSpPr>
        <p:spPr>
          <a:xfrm>
            <a:off x="5410200" y="3230248"/>
            <a:ext cx="609462" cy="307777"/>
          </a:xfrm>
          <a:prstGeom prst="rect">
            <a:avLst/>
          </a:prstGeom>
          <a:noFill/>
        </p:spPr>
        <p:txBody>
          <a:bodyPr wrap="none" rtlCol="0">
            <a:spAutoFit/>
          </a:bodyPr>
          <a:lstStyle/>
          <a:p>
            <a:r>
              <a:rPr lang="en-US" sz="1400" dirty="0" smtClean="0">
                <a:solidFill>
                  <a:srgbClr val="7030A0"/>
                </a:solidFill>
              </a:rPr>
              <a:t>&gt;5 </a:t>
            </a:r>
            <a:r>
              <a:rPr lang="el-GR" sz="1400" dirty="0" smtClean="0">
                <a:solidFill>
                  <a:srgbClr val="7030A0"/>
                </a:solidFill>
                <a:cs typeface="Arial"/>
              </a:rPr>
              <a:t>μ</a:t>
            </a:r>
            <a:r>
              <a:rPr lang="en-US" sz="1400" dirty="0" smtClean="0">
                <a:solidFill>
                  <a:srgbClr val="7030A0"/>
                </a:solidFill>
                <a:cs typeface="Arial"/>
              </a:rPr>
              <a:t>A</a:t>
            </a:r>
          </a:p>
        </p:txBody>
      </p:sp>
      <p:sp>
        <p:nvSpPr>
          <p:cNvPr id="23" name="TextBox 22"/>
          <p:cNvSpPr txBox="1"/>
          <p:nvPr/>
        </p:nvSpPr>
        <p:spPr>
          <a:xfrm>
            <a:off x="6765164" y="3230248"/>
            <a:ext cx="702436" cy="307777"/>
          </a:xfrm>
          <a:prstGeom prst="rect">
            <a:avLst/>
          </a:prstGeom>
          <a:noFill/>
        </p:spPr>
        <p:txBody>
          <a:bodyPr wrap="none" rtlCol="0">
            <a:spAutoFit/>
          </a:bodyPr>
          <a:lstStyle/>
          <a:p>
            <a:r>
              <a:rPr lang="en-US" sz="1400" dirty="0" smtClean="0">
                <a:solidFill>
                  <a:srgbClr val="7030A0"/>
                </a:solidFill>
              </a:rPr>
              <a:t>100 </a:t>
            </a:r>
            <a:r>
              <a:rPr lang="el-GR" sz="1400" dirty="0" smtClean="0">
                <a:solidFill>
                  <a:srgbClr val="7030A0"/>
                </a:solidFill>
                <a:cs typeface="Arial"/>
              </a:rPr>
              <a:t>μ</a:t>
            </a:r>
            <a:r>
              <a:rPr lang="en-US" sz="1400" dirty="0" smtClean="0">
                <a:solidFill>
                  <a:srgbClr val="7030A0"/>
                </a:solidFill>
                <a:cs typeface="Arial"/>
              </a:rPr>
              <a:t>A</a:t>
            </a:r>
          </a:p>
        </p:txBody>
      </p:sp>
      <p:sp>
        <p:nvSpPr>
          <p:cNvPr id="24" name="TextBox 23"/>
          <p:cNvSpPr txBox="1"/>
          <p:nvPr/>
        </p:nvSpPr>
        <p:spPr>
          <a:xfrm>
            <a:off x="7010400" y="2573179"/>
            <a:ext cx="990977" cy="246221"/>
          </a:xfrm>
          <a:prstGeom prst="rect">
            <a:avLst/>
          </a:prstGeom>
          <a:noFill/>
        </p:spPr>
        <p:txBody>
          <a:bodyPr wrap="none" rtlCol="0">
            <a:spAutoFit/>
          </a:bodyPr>
          <a:lstStyle/>
          <a:p>
            <a:r>
              <a:rPr lang="en-US" sz="1000" i="1" dirty="0" smtClean="0">
                <a:solidFill>
                  <a:srgbClr val="7030A0"/>
                </a:solidFill>
              </a:rPr>
              <a:t>(to front board)</a:t>
            </a:r>
            <a:endParaRPr lang="en-US" sz="1000" i="1" dirty="0">
              <a:solidFill>
                <a:srgbClr val="7030A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762000"/>
            <a:ext cx="9067800" cy="4004239"/>
          </a:xfrm>
          <a:prstGeom prst="rect">
            <a:avLst/>
          </a:prstGeom>
          <a:noFill/>
          <a:ln w="9525">
            <a:noFill/>
            <a:miter lim="800000"/>
            <a:headEnd/>
            <a:tailEnd/>
          </a:ln>
        </p:spPr>
      </p:pic>
      <p:sp>
        <p:nvSpPr>
          <p:cNvPr id="9" name="Rectangle 2"/>
          <p:cNvSpPr txBox="1">
            <a:spLocks noChangeArrowheads="1"/>
          </p:cNvSpPr>
          <p:nvPr/>
        </p:nvSpPr>
        <p:spPr>
          <a:xfrm>
            <a:off x="0" y="76200"/>
            <a:ext cx="9144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noProof="0" dirty="0" smtClean="0">
                <a:latin typeface="+mj-lt"/>
                <a:ea typeface="+mj-ea"/>
                <a:cs typeface="+mj-cs"/>
              </a:rPr>
              <a:t>A complete active divider bias circuit</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TextBox 3"/>
          <p:cNvSpPr txBox="1"/>
          <p:nvPr/>
        </p:nvSpPr>
        <p:spPr>
          <a:xfrm>
            <a:off x="7233585" y="1600200"/>
            <a:ext cx="691215" cy="307777"/>
          </a:xfrm>
          <a:prstGeom prst="rect">
            <a:avLst/>
          </a:prstGeom>
          <a:noFill/>
        </p:spPr>
        <p:txBody>
          <a:bodyPr wrap="none" rtlCol="0">
            <a:spAutoFit/>
          </a:bodyPr>
          <a:lstStyle/>
          <a:p>
            <a:r>
              <a:rPr lang="en-US" sz="1400" dirty="0" smtClean="0">
                <a:solidFill>
                  <a:srgbClr val="7030A0"/>
                </a:solidFill>
              </a:rPr>
              <a:t>−623 V</a:t>
            </a:r>
            <a:endParaRPr lang="en-US" sz="1400" dirty="0">
              <a:solidFill>
                <a:srgbClr val="7030A0"/>
              </a:solidFill>
            </a:endParaRPr>
          </a:p>
        </p:txBody>
      </p:sp>
      <p:sp>
        <p:nvSpPr>
          <p:cNvPr id="5" name="TextBox 4"/>
          <p:cNvSpPr txBox="1"/>
          <p:nvPr/>
        </p:nvSpPr>
        <p:spPr>
          <a:xfrm>
            <a:off x="5715000" y="1447800"/>
            <a:ext cx="782587" cy="307777"/>
          </a:xfrm>
          <a:prstGeom prst="rect">
            <a:avLst/>
          </a:prstGeom>
          <a:noFill/>
        </p:spPr>
        <p:txBody>
          <a:bodyPr wrap="none" rtlCol="0">
            <a:spAutoFit/>
          </a:bodyPr>
          <a:lstStyle/>
          <a:p>
            <a:r>
              <a:rPr lang="en-US" sz="1400" dirty="0" smtClean="0">
                <a:solidFill>
                  <a:srgbClr val="7030A0"/>
                </a:solidFill>
              </a:rPr>
              <a:t>−1567 V</a:t>
            </a:r>
            <a:endParaRPr lang="en-US" sz="1400" dirty="0">
              <a:solidFill>
                <a:srgbClr val="7030A0"/>
              </a:solidFill>
            </a:endParaRPr>
          </a:p>
        </p:txBody>
      </p:sp>
      <p:sp>
        <p:nvSpPr>
          <p:cNvPr id="6" name="TextBox 5"/>
          <p:cNvSpPr txBox="1"/>
          <p:nvPr/>
        </p:nvSpPr>
        <p:spPr>
          <a:xfrm>
            <a:off x="4191000" y="1295400"/>
            <a:ext cx="782587" cy="307777"/>
          </a:xfrm>
          <a:prstGeom prst="rect">
            <a:avLst/>
          </a:prstGeom>
          <a:noFill/>
        </p:spPr>
        <p:txBody>
          <a:bodyPr wrap="none" rtlCol="0">
            <a:spAutoFit/>
          </a:bodyPr>
          <a:lstStyle/>
          <a:p>
            <a:r>
              <a:rPr lang="en-US" sz="1400" dirty="0" smtClean="0">
                <a:solidFill>
                  <a:srgbClr val="7030A0"/>
                </a:solidFill>
              </a:rPr>
              <a:t>−2511 V</a:t>
            </a:r>
            <a:endParaRPr lang="en-US" sz="1400" dirty="0">
              <a:solidFill>
                <a:srgbClr val="7030A0"/>
              </a:solidFill>
            </a:endParaRPr>
          </a:p>
        </p:txBody>
      </p:sp>
      <p:sp>
        <p:nvSpPr>
          <p:cNvPr id="7" name="TextBox 6"/>
          <p:cNvSpPr txBox="1"/>
          <p:nvPr/>
        </p:nvSpPr>
        <p:spPr>
          <a:xfrm>
            <a:off x="2590800" y="1143000"/>
            <a:ext cx="782587" cy="307777"/>
          </a:xfrm>
          <a:prstGeom prst="rect">
            <a:avLst/>
          </a:prstGeom>
          <a:noFill/>
        </p:spPr>
        <p:txBody>
          <a:bodyPr wrap="none" rtlCol="0">
            <a:spAutoFit/>
          </a:bodyPr>
          <a:lstStyle/>
          <a:p>
            <a:r>
              <a:rPr lang="en-US" sz="1400" dirty="0" smtClean="0">
                <a:solidFill>
                  <a:srgbClr val="7030A0"/>
                </a:solidFill>
              </a:rPr>
              <a:t>−3455 V</a:t>
            </a:r>
            <a:endParaRPr lang="en-US" sz="1400" dirty="0">
              <a:solidFill>
                <a:srgbClr val="7030A0"/>
              </a:solidFill>
            </a:endParaRPr>
          </a:p>
        </p:txBody>
      </p:sp>
      <p:sp>
        <p:nvSpPr>
          <p:cNvPr id="8" name="TextBox 7"/>
          <p:cNvSpPr txBox="1"/>
          <p:nvPr/>
        </p:nvSpPr>
        <p:spPr>
          <a:xfrm>
            <a:off x="1061385" y="990600"/>
            <a:ext cx="782587" cy="307777"/>
          </a:xfrm>
          <a:prstGeom prst="rect">
            <a:avLst/>
          </a:prstGeom>
          <a:noFill/>
        </p:spPr>
        <p:txBody>
          <a:bodyPr wrap="none" rtlCol="0">
            <a:spAutoFit/>
          </a:bodyPr>
          <a:lstStyle/>
          <a:p>
            <a:r>
              <a:rPr lang="en-US" sz="1400" dirty="0" smtClean="0">
                <a:solidFill>
                  <a:srgbClr val="7030A0"/>
                </a:solidFill>
              </a:rPr>
              <a:t>−3663 V</a:t>
            </a:r>
            <a:endParaRPr lang="en-US" sz="1400" dirty="0">
              <a:solidFill>
                <a:srgbClr val="7030A0"/>
              </a:solidFill>
            </a:endParaRPr>
          </a:p>
        </p:txBody>
      </p:sp>
      <p:sp>
        <p:nvSpPr>
          <p:cNvPr id="11" name="TextBox 10"/>
          <p:cNvSpPr txBox="1"/>
          <p:nvPr/>
        </p:nvSpPr>
        <p:spPr>
          <a:xfrm>
            <a:off x="1981200" y="4419600"/>
            <a:ext cx="6553200" cy="2362185"/>
          </a:xfrm>
          <a:prstGeom prst="rect">
            <a:avLst/>
          </a:prstGeom>
          <a:noFill/>
        </p:spPr>
        <p:txBody>
          <a:bodyPr wrap="square" rtlCol="0">
            <a:spAutoFit/>
          </a:bodyPr>
          <a:lstStyle/>
          <a:p>
            <a:pPr>
              <a:spcAft>
                <a:spcPts val="300"/>
              </a:spcAft>
              <a:buFont typeface="Arial" pitchFamily="34" charset="0"/>
              <a:buChar char="•"/>
            </a:pPr>
            <a:r>
              <a:rPr lang="en-US" sz="1400" dirty="0" smtClean="0"/>
              <a:t> The drift gap voltage between the MCP’s has been reduced slightly, 944 V vs. 1060 V (should be ok). This keeps the resistor values rationalized.</a:t>
            </a:r>
          </a:p>
          <a:p>
            <a:pPr>
              <a:spcAft>
                <a:spcPts val="300"/>
              </a:spcAft>
              <a:buFont typeface="Arial" pitchFamily="34" charset="0"/>
              <a:buChar char="•"/>
            </a:pPr>
            <a:r>
              <a:rPr lang="en-US" sz="1400" dirty="0" smtClean="0"/>
              <a:t> The STN0214 transistors have low current gain ~20. Further buffering is needed (one option shown here) or else resistor string current must still be high.</a:t>
            </a:r>
          </a:p>
          <a:p>
            <a:pPr>
              <a:spcAft>
                <a:spcPts val="300"/>
              </a:spcAft>
              <a:buFont typeface="Arial" pitchFamily="34" charset="0"/>
              <a:buChar char="•"/>
            </a:pPr>
            <a:r>
              <a:rPr lang="en-US" sz="1400" dirty="0" smtClean="0"/>
              <a:t> It may be necessary to parallel each of the HV transistors with </a:t>
            </a:r>
            <a:r>
              <a:rPr lang="en-US" sz="1400" dirty="0" err="1" smtClean="0"/>
              <a:t>Zener</a:t>
            </a:r>
            <a:r>
              <a:rPr lang="en-US" sz="1400" dirty="0" smtClean="0"/>
              <a:t> diode clamps (not shown here). Rather not, it ‘wastes’ a lot of board space. But, without it the circuit may not withstand all kinds of sparks in/around the tube. </a:t>
            </a:r>
            <a:r>
              <a:rPr lang="en-US" sz="1200" dirty="0" smtClean="0"/>
              <a:t>[perhaps 2x SMAJ550, 550 V breakdown]</a:t>
            </a:r>
          </a:p>
          <a:p>
            <a:pPr>
              <a:spcAft>
                <a:spcPts val="300"/>
              </a:spcAft>
              <a:buFont typeface="Arial" pitchFamily="34" charset="0"/>
              <a:buChar char="•"/>
            </a:pPr>
            <a:r>
              <a:rPr lang="en-US" sz="1400" dirty="0" smtClean="0"/>
              <a:t> Note that the input resistors (consuming about 3% of the total power) probably should be added to the baseline passive divider too. They isolate the circuit from the capacitance of the cable, and provide some useful noise filtering.</a:t>
            </a:r>
            <a:endParaRPr lang="en-US" sz="1400" dirty="0"/>
          </a:p>
        </p:txBody>
      </p:sp>
      <p:sp>
        <p:nvSpPr>
          <p:cNvPr id="12" name="TextBox 11"/>
          <p:cNvSpPr txBox="1"/>
          <p:nvPr/>
        </p:nvSpPr>
        <p:spPr>
          <a:xfrm>
            <a:off x="37837" y="4366736"/>
            <a:ext cx="1298753" cy="1846659"/>
          </a:xfrm>
          <a:prstGeom prst="rect">
            <a:avLst/>
          </a:prstGeom>
          <a:noFill/>
        </p:spPr>
        <p:txBody>
          <a:bodyPr wrap="none" rtlCol="0">
            <a:spAutoFit/>
          </a:bodyPr>
          <a:lstStyle/>
          <a:p>
            <a:r>
              <a:rPr lang="en-US" sz="1400" dirty="0" smtClean="0">
                <a:solidFill>
                  <a:srgbClr val="7030A0"/>
                </a:solidFill>
              </a:rPr>
              <a:t>−3757 V input</a:t>
            </a:r>
          </a:p>
          <a:p>
            <a:r>
              <a:rPr lang="en-US" sz="1400" dirty="0" smtClean="0">
                <a:solidFill>
                  <a:srgbClr val="7030A0"/>
                </a:solidFill>
              </a:rPr>
              <a:t>138 </a:t>
            </a:r>
            <a:r>
              <a:rPr lang="el-GR" sz="1400" dirty="0" smtClean="0">
                <a:solidFill>
                  <a:srgbClr val="7030A0"/>
                </a:solidFill>
                <a:cs typeface="Arial"/>
              </a:rPr>
              <a:t>μ</a:t>
            </a:r>
            <a:r>
              <a:rPr lang="en-US" sz="1400" dirty="0" smtClean="0">
                <a:solidFill>
                  <a:srgbClr val="7030A0"/>
                </a:solidFill>
                <a:cs typeface="Arial"/>
              </a:rPr>
              <a:t>A</a:t>
            </a:r>
          </a:p>
          <a:p>
            <a:r>
              <a:rPr lang="en-US" sz="1400" dirty="0" smtClean="0">
                <a:solidFill>
                  <a:srgbClr val="7030A0"/>
                </a:solidFill>
                <a:cs typeface="Arial"/>
              </a:rPr>
              <a:t>518 </a:t>
            </a:r>
            <a:r>
              <a:rPr lang="en-US" sz="1400" dirty="0" err="1" smtClean="0">
                <a:solidFill>
                  <a:srgbClr val="7030A0"/>
                </a:solidFill>
                <a:cs typeface="Arial"/>
              </a:rPr>
              <a:t>mW</a:t>
            </a:r>
            <a:endParaRPr lang="en-US" sz="1400" dirty="0" smtClean="0">
              <a:solidFill>
                <a:srgbClr val="7030A0"/>
              </a:solidFill>
              <a:cs typeface="Arial"/>
            </a:endParaRPr>
          </a:p>
          <a:p>
            <a:endParaRPr lang="en-US" sz="1400" dirty="0" smtClean="0">
              <a:solidFill>
                <a:srgbClr val="7030A0"/>
              </a:solidFill>
              <a:cs typeface="Arial"/>
            </a:endParaRPr>
          </a:p>
          <a:p>
            <a:r>
              <a:rPr lang="en-US" sz="1400" dirty="0" smtClean="0">
                <a:solidFill>
                  <a:srgbClr val="7030A0"/>
                </a:solidFill>
                <a:cs typeface="Arial"/>
              </a:rPr>
              <a:t>on HV board:</a:t>
            </a:r>
          </a:p>
          <a:p>
            <a:r>
              <a:rPr lang="en-US" sz="1400" dirty="0" smtClean="0">
                <a:solidFill>
                  <a:srgbClr val="7030A0"/>
                </a:solidFill>
                <a:cs typeface="Arial"/>
              </a:rPr>
              <a:t>429 </a:t>
            </a:r>
            <a:r>
              <a:rPr lang="en-US" sz="1400" dirty="0" err="1" smtClean="0">
                <a:solidFill>
                  <a:srgbClr val="7030A0"/>
                </a:solidFill>
                <a:cs typeface="Arial"/>
              </a:rPr>
              <a:t>mW</a:t>
            </a:r>
            <a:r>
              <a:rPr lang="en-US" sz="1400" dirty="0" smtClean="0">
                <a:solidFill>
                  <a:srgbClr val="7030A0"/>
                </a:solidFill>
                <a:cs typeface="Arial"/>
              </a:rPr>
              <a:t> per </a:t>
            </a:r>
            <a:r>
              <a:rPr lang="en-US" sz="1400" dirty="0" err="1" smtClean="0">
                <a:solidFill>
                  <a:srgbClr val="7030A0"/>
                </a:solidFill>
                <a:cs typeface="Arial"/>
              </a:rPr>
              <a:t>ch</a:t>
            </a:r>
            <a:endParaRPr lang="en-US" sz="1400" dirty="0" smtClean="0">
              <a:solidFill>
                <a:srgbClr val="7030A0"/>
              </a:solidFill>
              <a:cs typeface="Arial"/>
            </a:endParaRPr>
          </a:p>
          <a:p>
            <a:r>
              <a:rPr lang="en-US" sz="1600" b="1" dirty="0" smtClean="0">
                <a:solidFill>
                  <a:srgbClr val="7030A0"/>
                </a:solidFill>
                <a:cs typeface="Arial"/>
              </a:rPr>
              <a:t>(3.4 W total)</a:t>
            </a:r>
          </a:p>
          <a:p>
            <a:endParaRPr lang="en-US" sz="1400" dirty="0">
              <a:solidFill>
                <a:srgbClr val="7030A0"/>
              </a:solidFill>
            </a:endParaRPr>
          </a:p>
        </p:txBody>
      </p:sp>
      <p:sp>
        <p:nvSpPr>
          <p:cNvPr id="13" name="TextBox 12"/>
          <p:cNvSpPr txBox="1"/>
          <p:nvPr/>
        </p:nvSpPr>
        <p:spPr>
          <a:xfrm>
            <a:off x="1958896" y="3349823"/>
            <a:ext cx="631904" cy="307777"/>
          </a:xfrm>
          <a:prstGeom prst="rect">
            <a:avLst/>
          </a:prstGeom>
          <a:noFill/>
        </p:spPr>
        <p:txBody>
          <a:bodyPr wrap="none" rtlCol="0">
            <a:spAutoFit/>
          </a:bodyPr>
          <a:lstStyle/>
          <a:p>
            <a:r>
              <a:rPr lang="en-US" sz="1400" dirty="0" smtClean="0">
                <a:solidFill>
                  <a:srgbClr val="7030A0"/>
                </a:solidFill>
              </a:rPr>
              <a:t>19 </a:t>
            </a:r>
            <a:r>
              <a:rPr lang="el-GR" sz="1400" dirty="0" smtClean="0">
                <a:solidFill>
                  <a:srgbClr val="7030A0"/>
                </a:solidFill>
                <a:cs typeface="Arial"/>
              </a:rPr>
              <a:t>μ</a:t>
            </a:r>
            <a:r>
              <a:rPr lang="en-US" sz="1400" dirty="0" smtClean="0">
                <a:solidFill>
                  <a:srgbClr val="7030A0"/>
                </a:solidFill>
                <a:cs typeface="Arial"/>
              </a:rPr>
              <a:t>A</a:t>
            </a:r>
            <a:endParaRPr lang="en-US" sz="1400" dirty="0">
              <a:solidFill>
                <a:srgbClr val="7030A0"/>
              </a:solidFill>
            </a:endParaRPr>
          </a:p>
        </p:txBody>
      </p:sp>
      <p:sp>
        <p:nvSpPr>
          <p:cNvPr id="14" name="TextBox 13"/>
          <p:cNvSpPr txBox="1"/>
          <p:nvPr/>
        </p:nvSpPr>
        <p:spPr>
          <a:xfrm>
            <a:off x="2111296" y="3886200"/>
            <a:ext cx="631904" cy="307777"/>
          </a:xfrm>
          <a:prstGeom prst="rect">
            <a:avLst/>
          </a:prstGeom>
          <a:noFill/>
        </p:spPr>
        <p:txBody>
          <a:bodyPr wrap="none" rtlCol="0">
            <a:spAutoFit/>
          </a:bodyPr>
          <a:lstStyle/>
          <a:p>
            <a:r>
              <a:rPr lang="en-US" sz="1400" dirty="0" smtClean="0">
                <a:solidFill>
                  <a:srgbClr val="7030A0"/>
                </a:solidFill>
              </a:rPr>
              <a:t>19 </a:t>
            </a:r>
            <a:r>
              <a:rPr lang="el-GR" sz="1400" dirty="0" smtClean="0">
                <a:solidFill>
                  <a:srgbClr val="7030A0"/>
                </a:solidFill>
                <a:cs typeface="Arial"/>
              </a:rPr>
              <a:t>μ</a:t>
            </a:r>
            <a:r>
              <a:rPr lang="en-US" sz="1400" dirty="0" smtClean="0">
                <a:solidFill>
                  <a:srgbClr val="7030A0"/>
                </a:solidFill>
                <a:cs typeface="Arial"/>
              </a:rPr>
              <a:t>A</a:t>
            </a:r>
            <a:endParaRPr lang="en-US" sz="1400" dirty="0">
              <a:solidFill>
                <a:srgbClr val="7030A0"/>
              </a:solidFill>
            </a:endParaRPr>
          </a:p>
        </p:txBody>
      </p:sp>
      <p:sp>
        <p:nvSpPr>
          <p:cNvPr id="15" name="TextBox 14"/>
          <p:cNvSpPr txBox="1"/>
          <p:nvPr/>
        </p:nvSpPr>
        <p:spPr>
          <a:xfrm>
            <a:off x="7391400" y="2209800"/>
            <a:ext cx="1233030" cy="246221"/>
          </a:xfrm>
          <a:prstGeom prst="rect">
            <a:avLst/>
          </a:prstGeom>
          <a:noFill/>
        </p:spPr>
        <p:txBody>
          <a:bodyPr wrap="none" rtlCol="0">
            <a:spAutoFit/>
          </a:bodyPr>
          <a:lstStyle/>
          <a:p>
            <a:r>
              <a:rPr lang="en-US" sz="1000" i="1" dirty="0" smtClean="0">
                <a:solidFill>
                  <a:srgbClr val="7030A0"/>
                </a:solidFill>
              </a:rPr>
              <a:t>(4nF on front board)</a:t>
            </a:r>
            <a:endParaRPr lang="en-US" sz="1000" i="1" dirty="0">
              <a:solidFill>
                <a:srgbClr val="7030A0"/>
              </a:solidFill>
            </a:endParaRPr>
          </a:p>
        </p:txBody>
      </p:sp>
      <p:sp>
        <p:nvSpPr>
          <p:cNvPr id="16" name="TextBox 15"/>
          <p:cNvSpPr txBox="1"/>
          <p:nvPr/>
        </p:nvSpPr>
        <p:spPr>
          <a:xfrm>
            <a:off x="228600" y="2819400"/>
            <a:ext cx="702436" cy="307777"/>
          </a:xfrm>
          <a:prstGeom prst="rect">
            <a:avLst/>
          </a:prstGeom>
          <a:noFill/>
        </p:spPr>
        <p:txBody>
          <a:bodyPr wrap="none" rtlCol="0">
            <a:spAutoFit/>
          </a:bodyPr>
          <a:lstStyle/>
          <a:p>
            <a:r>
              <a:rPr lang="en-US" sz="1400" dirty="0" smtClean="0">
                <a:solidFill>
                  <a:srgbClr val="7030A0"/>
                </a:solidFill>
              </a:rPr>
              <a:t>119 </a:t>
            </a:r>
            <a:r>
              <a:rPr lang="el-GR" sz="1400" dirty="0" smtClean="0">
                <a:solidFill>
                  <a:srgbClr val="7030A0"/>
                </a:solidFill>
                <a:cs typeface="Arial"/>
              </a:rPr>
              <a:t>μ</a:t>
            </a:r>
            <a:r>
              <a:rPr lang="en-US" sz="1400" dirty="0" smtClean="0">
                <a:solidFill>
                  <a:srgbClr val="7030A0"/>
                </a:solidFill>
                <a:cs typeface="Arial"/>
              </a:rPr>
              <a:t>A</a:t>
            </a:r>
            <a:endParaRPr lang="en-US" sz="1400" dirty="0">
              <a:solidFill>
                <a:srgbClr val="7030A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0" y="0"/>
            <a:ext cx="9144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Double-sided high voltage sandwich</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Rectangle 2"/>
          <p:cNvSpPr/>
          <p:nvPr/>
        </p:nvSpPr>
        <p:spPr>
          <a:xfrm>
            <a:off x="1371600" y="2133600"/>
            <a:ext cx="6324600" cy="152400"/>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1524000" y="1143000"/>
            <a:ext cx="6019800" cy="990600"/>
            <a:chOff x="1524000" y="2209800"/>
            <a:chExt cx="6019800" cy="990600"/>
          </a:xfrm>
        </p:grpSpPr>
        <p:sp>
          <p:nvSpPr>
            <p:cNvPr id="4" name="Rectangle 3"/>
            <p:cNvSpPr/>
            <p:nvPr/>
          </p:nvSpPr>
          <p:spPr>
            <a:xfrm>
              <a:off x="2438400" y="3048000"/>
              <a:ext cx="457200" cy="1524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581400" y="3048000"/>
              <a:ext cx="457200" cy="1524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724400" y="3048000"/>
              <a:ext cx="457200" cy="1524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867400" y="3048000"/>
              <a:ext cx="457200" cy="1524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24000" y="2209800"/>
              <a:ext cx="6019800" cy="152400"/>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600200" y="2362200"/>
              <a:ext cx="5867400" cy="304800"/>
            </a:xfrm>
            <a:prstGeom prst="roundRect">
              <a:avLst>
                <a:gd name="adj" fmla="val 50000"/>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rot="5400000">
              <a:off x="7277100" y="2628900"/>
              <a:ext cx="533400" cy="0"/>
            </a:xfrm>
            <a:prstGeom prst="line">
              <a:avLst/>
            </a:prstGeom>
            <a:noFill/>
            <a:ln w="12700">
              <a:solidFill>
                <a:schemeClr val="tx1"/>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22" name="Straight Connector 21"/>
            <p:cNvCxnSpPr/>
            <p:nvPr/>
          </p:nvCxnSpPr>
          <p:spPr>
            <a:xfrm rot="5400000">
              <a:off x="1257300" y="2628900"/>
              <a:ext cx="533400" cy="0"/>
            </a:xfrm>
            <a:prstGeom prst="line">
              <a:avLst/>
            </a:prstGeom>
            <a:noFill/>
            <a:ln w="12700">
              <a:solidFill>
                <a:schemeClr val="tx1"/>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cxnSp>
      </p:grpSp>
      <p:grpSp>
        <p:nvGrpSpPr>
          <p:cNvPr id="24" name="Group 23"/>
          <p:cNvGrpSpPr/>
          <p:nvPr/>
        </p:nvGrpSpPr>
        <p:grpSpPr>
          <a:xfrm rot="10800000">
            <a:off x="1524000" y="2285999"/>
            <a:ext cx="6019800" cy="990600"/>
            <a:chOff x="1524000" y="2209800"/>
            <a:chExt cx="6019800" cy="990600"/>
          </a:xfrm>
        </p:grpSpPr>
        <p:sp>
          <p:nvSpPr>
            <p:cNvPr id="25" name="Rectangle 24"/>
            <p:cNvSpPr/>
            <p:nvPr/>
          </p:nvSpPr>
          <p:spPr>
            <a:xfrm>
              <a:off x="2438400" y="3048000"/>
              <a:ext cx="457200" cy="1524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581400" y="3048000"/>
              <a:ext cx="457200" cy="1524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724400" y="3048000"/>
              <a:ext cx="457200" cy="1524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867400" y="3048000"/>
              <a:ext cx="457200" cy="1524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524000" y="2209800"/>
              <a:ext cx="6019800" cy="152400"/>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1600200" y="2362200"/>
              <a:ext cx="5867400" cy="304800"/>
            </a:xfrm>
            <a:prstGeom prst="roundRect">
              <a:avLst>
                <a:gd name="adj" fmla="val 50000"/>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rot="5400000">
              <a:off x="7277100" y="2628900"/>
              <a:ext cx="533400" cy="0"/>
            </a:xfrm>
            <a:prstGeom prst="line">
              <a:avLst/>
            </a:prstGeom>
            <a:noFill/>
            <a:ln w="12700">
              <a:solidFill>
                <a:schemeClr val="tx1"/>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p:cNvCxnSpPr/>
            <p:nvPr/>
          </p:nvCxnSpPr>
          <p:spPr>
            <a:xfrm rot="5400000">
              <a:off x="1257300" y="2628900"/>
              <a:ext cx="533400" cy="0"/>
            </a:xfrm>
            <a:prstGeom prst="line">
              <a:avLst/>
            </a:prstGeom>
            <a:noFill/>
            <a:ln w="12700">
              <a:solidFill>
                <a:schemeClr val="tx1"/>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33" name="TextBox 32"/>
          <p:cNvSpPr txBox="1"/>
          <p:nvPr/>
        </p:nvSpPr>
        <p:spPr>
          <a:xfrm>
            <a:off x="1219201" y="3429000"/>
            <a:ext cx="6629399" cy="3200876"/>
          </a:xfrm>
          <a:prstGeom prst="rect">
            <a:avLst/>
          </a:prstGeom>
          <a:noFill/>
        </p:spPr>
        <p:txBody>
          <a:bodyPr wrap="square" rtlCol="0">
            <a:spAutoFit/>
          </a:bodyPr>
          <a:lstStyle/>
          <a:p>
            <a:pPr>
              <a:spcAft>
                <a:spcPts val="300"/>
              </a:spcAft>
              <a:buFont typeface="Arial" pitchFamily="34" charset="0"/>
              <a:buChar char="•"/>
            </a:pPr>
            <a:r>
              <a:rPr lang="en-US" sz="1400" dirty="0" smtClean="0"/>
              <a:t> 2 aluminum ground/cooling plates (1 mm?), spring contact to </a:t>
            </a:r>
            <a:r>
              <a:rPr lang="en-US" sz="1400" dirty="0" err="1" smtClean="0"/>
              <a:t>pcb</a:t>
            </a:r>
            <a:endParaRPr lang="en-US" sz="1400" dirty="0" smtClean="0"/>
          </a:p>
          <a:p>
            <a:pPr>
              <a:spcAft>
                <a:spcPts val="300"/>
              </a:spcAft>
              <a:buFont typeface="Arial" pitchFamily="34" charset="0"/>
              <a:buChar char="•"/>
            </a:pPr>
            <a:r>
              <a:rPr lang="en-US" sz="1400" dirty="0" smtClean="0"/>
              <a:t> 2 layers </a:t>
            </a:r>
            <a:r>
              <a:rPr lang="en-US" sz="1400" dirty="0" err="1" smtClean="0"/>
              <a:t>Bergqvist</a:t>
            </a:r>
            <a:r>
              <a:rPr lang="en-US" sz="1400" dirty="0" smtClean="0"/>
              <a:t> “Gap Pad VO Ultra Soft,” initial thickness 4 mm, compress to 3 mm (compressed a bit more over components, of course – max compressed to 1.2 mm)</a:t>
            </a:r>
          </a:p>
          <a:p>
            <a:pPr>
              <a:spcAft>
                <a:spcPts val="300"/>
              </a:spcAft>
              <a:buFont typeface="Arial" pitchFamily="34" charset="0"/>
              <a:buChar char="•"/>
            </a:pPr>
            <a:r>
              <a:rPr lang="en-US" sz="1400" dirty="0" smtClean="0"/>
              <a:t> 4 layer PCB, 1.6 mm thick, </a:t>
            </a:r>
            <a:r>
              <a:rPr lang="en-US" sz="1400" dirty="0" err="1" smtClean="0"/>
              <a:t>Isola</a:t>
            </a:r>
            <a:r>
              <a:rPr lang="en-US" sz="1400" dirty="0" smtClean="0"/>
              <a:t> 370HR material (recommended for HV)</a:t>
            </a:r>
          </a:p>
          <a:p>
            <a:pPr>
              <a:spcAft>
                <a:spcPts val="300"/>
              </a:spcAft>
              <a:buFont typeface="Arial" pitchFamily="34" charset="0"/>
              <a:buChar char="•"/>
            </a:pPr>
            <a:r>
              <a:rPr lang="en-US" sz="1400" dirty="0" smtClean="0"/>
              <a:t> blind </a:t>
            </a:r>
            <a:r>
              <a:rPr lang="en-US" sz="1400" dirty="0" err="1" smtClean="0"/>
              <a:t>vias</a:t>
            </a:r>
            <a:r>
              <a:rPr lang="en-US" sz="1400" dirty="0" smtClean="0"/>
              <a:t> and components on both sides, used to implement 2 completely independent sets of 4 HV channels with insulating layer in between</a:t>
            </a:r>
          </a:p>
          <a:p>
            <a:pPr>
              <a:spcAft>
                <a:spcPts val="300"/>
              </a:spcAft>
              <a:buFont typeface="Arial" pitchFamily="34" charset="0"/>
              <a:buChar char="•"/>
            </a:pPr>
            <a:r>
              <a:rPr lang="en-US" sz="1400" dirty="0" smtClean="0"/>
              <a:t> divider circuit implemented entirely in outer layer 1 (4) with HV routing to connector entirely in layer 2 (3)</a:t>
            </a:r>
          </a:p>
          <a:p>
            <a:pPr>
              <a:spcAft>
                <a:spcPts val="300"/>
              </a:spcAft>
              <a:buFont typeface="Arial" pitchFamily="34" charset="0"/>
              <a:buChar char="•"/>
            </a:pPr>
            <a:r>
              <a:rPr lang="en-US" sz="1400" dirty="0" smtClean="0"/>
              <a:t> maintain horizontal clearance ~0.7 kV/mm (or less!), vertical clearance 8 kV/mm in PCB, 3.4 kV/mm in Gap Pad [</a:t>
            </a:r>
            <a:r>
              <a:rPr lang="en-US" sz="1400" i="1" dirty="0" smtClean="0"/>
              <a:t>see next slide</a:t>
            </a:r>
            <a:r>
              <a:rPr lang="en-US" sz="1400" dirty="0" smtClean="0"/>
              <a:t>]</a:t>
            </a:r>
          </a:p>
          <a:p>
            <a:pPr>
              <a:spcAft>
                <a:spcPts val="300"/>
              </a:spcAft>
              <a:buFont typeface="Arial" pitchFamily="34" charset="0"/>
              <a:buChar char="•"/>
            </a:pPr>
            <a:r>
              <a:rPr lang="en-US" sz="1400" dirty="0" smtClean="0"/>
              <a:t> clamp together with an array of plastic screws and spacers (</a:t>
            </a:r>
            <a:r>
              <a:rPr lang="en-US" sz="1400" dirty="0" err="1" smtClean="0"/>
              <a:t>tbd</a:t>
            </a:r>
            <a:r>
              <a:rPr lang="en-US" sz="1400" dirty="0" smtClean="0"/>
              <a:t>, not shown above)</a:t>
            </a:r>
          </a:p>
          <a:p>
            <a:pPr>
              <a:spcAft>
                <a:spcPts val="300"/>
              </a:spcAft>
              <a:buFont typeface="Arial" pitchFamily="34" charset="0"/>
              <a:buChar char="•"/>
            </a:pPr>
            <a:r>
              <a:rPr lang="en-US" sz="1400" dirty="0" smtClean="0"/>
              <a:t> HV input cables/connectors   </a:t>
            </a:r>
            <a:r>
              <a:rPr lang="en-US" sz="1400" b="1" i="1" dirty="0" smtClean="0"/>
              <a:t>TBD ! ?   </a:t>
            </a:r>
            <a:r>
              <a:rPr lang="en-US" sz="1400" dirty="0" smtClean="0"/>
              <a:t>(discuss...)</a:t>
            </a:r>
          </a:p>
          <a:p>
            <a:pPr>
              <a:spcAft>
                <a:spcPts val="300"/>
              </a:spcAft>
              <a:buFont typeface="Arial" pitchFamily="34" charset="0"/>
              <a:buChar char="•"/>
            </a:pPr>
            <a:r>
              <a:rPr lang="en-US" sz="1400" dirty="0" smtClean="0"/>
              <a:t> connector to front boards: as before, Molex 2 mm w/ pins removed... or...? </a:t>
            </a:r>
            <a:r>
              <a:rPr lang="en-US" sz="1400" dirty="0" err="1" smtClean="0"/>
              <a:t>tbd</a:t>
            </a:r>
            <a:endParaRPr lang="en-US" sz="1400" dirty="0" smtClean="0"/>
          </a:p>
        </p:txBody>
      </p:sp>
      <p:sp>
        <p:nvSpPr>
          <p:cNvPr id="34" name="TextBox 33"/>
          <p:cNvSpPr txBox="1"/>
          <p:nvPr/>
        </p:nvSpPr>
        <p:spPr>
          <a:xfrm>
            <a:off x="1836931" y="533400"/>
            <a:ext cx="5554469" cy="276999"/>
          </a:xfrm>
          <a:prstGeom prst="rect">
            <a:avLst/>
          </a:prstGeom>
          <a:noFill/>
        </p:spPr>
        <p:txBody>
          <a:bodyPr wrap="none" rtlCol="0">
            <a:spAutoFit/>
          </a:bodyPr>
          <a:lstStyle/>
          <a:p>
            <a:r>
              <a:rPr lang="en-US" sz="1200" i="1" dirty="0" smtClean="0"/>
              <a:t>(it’s compact and friendly to neighboring boards – no exposed HV except at connectors)</a:t>
            </a:r>
            <a:endParaRPr lang="en-US" sz="1200" i="1" dirty="0"/>
          </a:p>
        </p:txBody>
      </p:sp>
      <p:sp>
        <p:nvSpPr>
          <p:cNvPr id="35" name="TextBox 34"/>
          <p:cNvSpPr txBox="1"/>
          <p:nvPr/>
        </p:nvSpPr>
        <p:spPr>
          <a:xfrm rot="16200000">
            <a:off x="7597290" y="1775311"/>
            <a:ext cx="1638418" cy="830997"/>
          </a:xfrm>
          <a:prstGeom prst="rect">
            <a:avLst/>
          </a:prstGeom>
          <a:noFill/>
        </p:spPr>
        <p:txBody>
          <a:bodyPr wrap="square" rtlCol="0">
            <a:spAutoFit/>
          </a:bodyPr>
          <a:lstStyle/>
          <a:p>
            <a:pPr algn="ctr"/>
            <a:r>
              <a:rPr lang="en-US" sz="1200" dirty="0" smtClean="0"/>
              <a:t>overall thickness  (when assembled)</a:t>
            </a:r>
            <a:r>
              <a:rPr lang="en-US" dirty="0" smtClean="0"/>
              <a:t>       9.6 mm</a:t>
            </a:r>
            <a:endParaRPr lang="en-US" dirty="0"/>
          </a:p>
        </p:txBody>
      </p:sp>
      <p:cxnSp>
        <p:nvCxnSpPr>
          <p:cNvPr id="37" name="Straight Arrow Connector 36"/>
          <p:cNvCxnSpPr/>
          <p:nvPr/>
        </p:nvCxnSpPr>
        <p:spPr>
          <a:xfrm rot="5400000" flipH="1" flipV="1">
            <a:off x="7200900" y="2171700"/>
            <a:ext cx="1600200" cy="1588"/>
          </a:xfrm>
          <a:prstGeom prst="straightConnector1">
            <a:avLst/>
          </a:prstGeom>
          <a:noFill/>
          <a:ln w="12700">
            <a:solidFill>
              <a:schemeClr val="tx1"/>
            </a:solidFill>
            <a:prstDash val="sysDash"/>
            <a:headEnd type="triangle"/>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p:cNvCxnSpPr/>
          <p:nvPr/>
        </p:nvCxnSpPr>
        <p:spPr>
          <a:xfrm>
            <a:off x="7924800" y="2971800"/>
            <a:ext cx="152400"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p:nvPr/>
        </p:nvCxnSpPr>
        <p:spPr>
          <a:xfrm>
            <a:off x="7924800" y="1371600"/>
            <a:ext cx="152400"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0" y="76200"/>
            <a:ext cx="9144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Gap Pad VO Ultra Soft dielectric withstanding test</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97" name="TextBox 196"/>
          <p:cNvSpPr txBox="1"/>
          <p:nvPr/>
        </p:nvSpPr>
        <p:spPr>
          <a:xfrm>
            <a:off x="5867400" y="848142"/>
            <a:ext cx="3124200" cy="5586145"/>
          </a:xfrm>
          <a:prstGeom prst="rect">
            <a:avLst/>
          </a:prstGeom>
          <a:noFill/>
          <a:ln w="19050">
            <a:solidFill>
              <a:schemeClr val="accent6">
                <a:lumMod val="75000"/>
              </a:schemeClr>
            </a:solidFill>
          </a:ln>
        </p:spPr>
        <p:txBody>
          <a:bodyPr wrap="square" rtlCol="0">
            <a:spAutoFit/>
          </a:bodyPr>
          <a:lstStyle/>
          <a:p>
            <a:pPr>
              <a:spcAft>
                <a:spcPts val="600"/>
              </a:spcAft>
              <a:buFont typeface="Arial" pitchFamily="34" charset="0"/>
              <a:buChar char="•"/>
            </a:pPr>
            <a:r>
              <a:rPr lang="en-US" sz="1400" dirty="0" smtClean="0">
                <a:solidFill>
                  <a:schemeClr val="bg2">
                    <a:lumMod val="25000"/>
                  </a:schemeClr>
                </a:solidFill>
              </a:rPr>
              <a:t> Piece of 0.040” material sandwiched between two ½ inch copper water pipe caps (they have nice rounded edges)</a:t>
            </a:r>
          </a:p>
          <a:p>
            <a:pPr>
              <a:spcAft>
                <a:spcPts val="600"/>
              </a:spcAft>
              <a:buFont typeface="Arial" pitchFamily="34" charset="0"/>
              <a:buChar char="•"/>
            </a:pPr>
            <a:r>
              <a:rPr lang="en-US" sz="1400" dirty="0" smtClean="0">
                <a:solidFill>
                  <a:schemeClr val="bg2">
                    <a:lumMod val="25000"/>
                  </a:schemeClr>
                </a:solidFill>
              </a:rPr>
              <a:t> “Minimally squished” (I would eyeball estimate it is squished by at most 20-50% of the starting thickness).</a:t>
            </a:r>
          </a:p>
          <a:p>
            <a:pPr>
              <a:spcAft>
                <a:spcPts val="600"/>
              </a:spcAft>
              <a:buFont typeface="Arial" pitchFamily="34" charset="0"/>
              <a:buChar char="•"/>
            </a:pPr>
            <a:r>
              <a:rPr lang="en-US" sz="1400" dirty="0" smtClean="0">
                <a:solidFill>
                  <a:schemeClr val="bg2">
                    <a:lumMod val="25000"/>
                  </a:schemeClr>
                </a:solidFill>
              </a:rPr>
              <a:t> Supply will trip on </a:t>
            </a:r>
            <a:r>
              <a:rPr lang="en-US" sz="1400" dirty="0" err="1" smtClean="0">
                <a:solidFill>
                  <a:schemeClr val="bg2">
                    <a:lumMod val="25000"/>
                  </a:schemeClr>
                </a:solidFill>
              </a:rPr>
              <a:t>overcurrent</a:t>
            </a:r>
            <a:r>
              <a:rPr lang="en-US" sz="1400" dirty="0" smtClean="0">
                <a:solidFill>
                  <a:schemeClr val="bg2">
                    <a:lumMod val="25000"/>
                  </a:schemeClr>
                </a:solidFill>
              </a:rPr>
              <a:t> on any spark (verified with tests from grounded screwdriver tip to hot electrode).</a:t>
            </a:r>
          </a:p>
          <a:p>
            <a:pPr>
              <a:spcAft>
                <a:spcPts val="600"/>
              </a:spcAft>
              <a:buFont typeface="Arial" pitchFamily="34" charset="0"/>
              <a:buChar char="•"/>
            </a:pPr>
            <a:r>
              <a:rPr lang="en-US" sz="1400" dirty="0" smtClean="0">
                <a:solidFill>
                  <a:schemeClr val="bg2">
                    <a:lumMod val="25000"/>
                  </a:schemeClr>
                </a:solidFill>
              </a:rPr>
              <a:t> First sample: Broke down at 16 kV after a couple of minutes. Held to 14 kV for at least a couple of minutes.</a:t>
            </a:r>
          </a:p>
          <a:p>
            <a:pPr>
              <a:spcAft>
                <a:spcPts val="600"/>
              </a:spcAft>
              <a:buFont typeface="Arial" pitchFamily="34" charset="0"/>
              <a:buChar char="•"/>
            </a:pPr>
            <a:r>
              <a:rPr lang="en-US" sz="1400" dirty="0" smtClean="0">
                <a:solidFill>
                  <a:schemeClr val="bg2">
                    <a:lumMod val="25000"/>
                  </a:schemeClr>
                </a:solidFill>
              </a:rPr>
              <a:t> Second sample: Held 8 kV for 19 hours, 10 kV for 4 hours, 12 kV for 2 hours,     13 kV for 17.5  hr, 14 kV for 4 hr, 15 kV for 3 hr, 16 kV for &gt;2 hr then failed</a:t>
            </a:r>
            <a:endParaRPr lang="en-US" sz="1400" dirty="0" smtClean="0">
              <a:solidFill>
                <a:srgbClr val="7030A0"/>
              </a:solidFill>
            </a:endParaRPr>
          </a:p>
          <a:p>
            <a:pPr>
              <a:spcAft>
                <a:spcPts val="600"/>
              </a:spcAft>
              <a:buFont typeface="Arial" pitchFamily="34" charset="0"/>
              <a:buChar char="•"/>
            </a:pPr>
            <a:r>
              <a:rPr lang="en-US" sz="1400" dirty="0" smtClean="0">
                <a:solidFill>
                  <a:schemeClr val="bg2">
                    <a:lumMod val="25000"/>
                  </a:schemeClr>
                </a:solidFill>
              </a:rPr>
              <a:t> Conclusions:</a:t>
            </a:r>
          </a:p>
          <a:p>
            <a:pPr lvl="1">
              <a:spcAft>
                <a:spcPts val="600"/>
              </a:spcAft>
              <a:buFont typeface="Arial" pitchFamily="34" charset="0"/>
              <a:buChar char="•"/>
            </a:pPr>
            <a:r>
              <a:rPr lang="en-US" sz="1400" dirty="0" smtClean="0">
                <a:solidFill>
                  <a:schemeClr val="bg2">
                    <a:lumMod val="25000"/>
                  </a:schemeClr>
                </a:solidFill>
              </a:rPr>
              <a:t>Seems to be an adequate safety margin to have 3.4 kV /mm on this stuff.</a:t>
            </a:r>
          </a:p>
          <a:p>
            <a:pPr lvl="1">
              <a:spcAft>
                <a:spcPts val="600"/>
              </a:spcAft>
              <a:buFont typeface="Arial" pitchFamily="34" charset="0"/>
              <a:buChar char="•"/>
            </a:pPr>
            <a:r>
              <a:rPr lang="en-US" sz="1400" dirty="0" smtClean="0">
                <a:solidFill>
                  <a:schemeClr val="bg2">
                    <a:lumMod val="25000"/>
                  </a:schemeClr>
                </a:solidFill>
              </a:rPr>
              <a:t> Nevertheless, it will be good (and easy enough) to hi-pot in a real HVB sandwich assembly.</a:t>
            </a:r>
            <a:endParaRPr lang="en-US" sz="1400" dirty="0">
              <a:solidFill>
                <a:schemeClr val="bg2">
                  <a:lumMod val="25000"/>
                </a:schemeClr>
              </a:solidFill>
            </a:endParaRPr>
          </a:p>
        </p:txBody>
      </p:sp>
      <p:pic>
        <p:nvPicPr>
          <p:cNvPr id="46" name="Picture 45" descr="PICT1286.JPG"/>
          <p:cNvPicPr>
            <a:picLocks noChangeAspect="1"/>
          </p:cNvPicPr>
          <p:nvPr/>
        </p:nvPicPr>
        <p:blipFill>
          <a:blip r:embed="rId2" cstate="print"/>
          <a:stretch>
            <a:fillRect/>
          </a:stretch>
        </p:blipFill>
        <p:spPr>
          <a:xfrm>
            <a:off x="76200" y="3091050"/>
            <a:ext cx="5638800" cy="3690750"/>
          </a:xfrm>
          <a:prstGeom prst="rect">
            <a:avLst/>
          </a:prstGeom>
        </p:spPr>
      </p:pic>
      <p:pic>
        <p:nvPicPr>
          <p:cNvPr id="47" name="Picture 46" descr="PICT1288.JPG"/>
          <p:cNvPicPr>
            <a:picLocks noChangeAspect="1"/>
          </p:cNvPicPr>
          <p:nvPr/>
        </p:nvPicPr>
        <p:blipFill>
          <a:blip r:embed="rId3" cstate="print"/>
          <a:stretch>
            <a:fillRect/>
          </a:stretch>
        </p:blipFill>
        <p:spPr>
          <a:xfrm>
            <a:off x="76200" y="703385"/>
            <a:ext cx="3505200" cy="2116015"/>
          </a:xfrm>
          <a:prstGeom prst="rect">
            <a:avLst/>
          </a:prstGeom>
          <a:noFill/>
          <a:ln w="31750">
            <a:solidFill>
              <a:srgbClr val="7030A0"/>
            </a:solidFill>
            <a:tailEnd type="stealth" w="lg" len="lg"/>
          </a:ln>
        </p:spPr>
      </p:pic>
      <p:cxnSp>
        <p:nvCxnSpPr>
          <p:cNvPr id="49" name="Straight Arrow Connector 48"/>
          <p:cNvCxnSpPr/>
          <p:nvPr/>
        </p:nvCxnSpPr>
        <p:spPr>
          <a:xfrm rot="16200000" flipH="1">
            <a:off x="2971800" y="3429000"/>
            <a:ext cx="1524000" cy="304800"/>
          </a:xfrm>
          <a:prstGeom prst="straightConnector1">
            <a:avLst/>
          </a:prstGeom>
          <a:noFill/>
          <a:ln w="31750">
            <a:solidFill>
              <a:srgbClr val="7030A0"/>
            </a:solidFill>
            <a:tailEnd type="stealth" w="lg" len="lg"/>
          </a:ln>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0" y="76200"/>
            <a:ext cx="9144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noProof="0" dirty="0" smtClean="0">
                <a:latin typeface="+mj-lt"/>
                <a:ea typeface="+mj-ea"/>
                <a:cs typeface="+mj-cs"/>
              </a:rPr>
              <a:t>Active divider bias </a:t>
            </a:r>
            <a:r>
              <a:rPr lang="en-US" sz="2800" dirty="0" smtClean="0">
                <a:latin typeface="+mj-lt"/>
                <a:ea typeface="+mj-ea"/>
                <a:cs typeface="+mj-cs"/>
              </a:rPr>
              <a:t>board pre-prototype</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graphicFrame>
        <p:nvGraphicFramePr>
          <p:cNvPr id="6" name="Table 5"/>
          <p:cNvGraphicFramePr>
            <a:graphicFrameLocks noGrp="1"/>
          </p:cNvGraphicFramePr>
          <p:nvPr/>
        </p:nvGraphicFramePr>
        <p:xfrm>
          <a:off x="685800" y="1219200"/>
          <a:ext cx="7620000" cy="3662680"/>
        </p:xfrm>
        <a:graphic>
          <a:graphicData uri="http://schemas.openxmlformats.org/drawingml/2006/table">
            <a:tbl>
              <a:tblPr firstRow="1" bandRow="1">
                <a:tableStyleId>{5C22544A-7EE6-4342-B048-85BDC9FD1C3A}</a:tableStyleId>
              </a:tblPr>
              <a:tblGrid>
                <a:gridCol w="1270000"/>
                <a:gridCol w="1270000"/>
                <a:gridCol w="1270000"/>
                <a:gridCol w="1270000"/>
                <a:gridCol w="1270000"/>
                <a:gridCol w="1270000"/>
              </a:tblGrid>
              <a:tr h="370840">
                <a:tc>
                  <a:txBody>
                    <a:bodyPr/>
                    <a:lstStyle/>
                    <a:p>
                      <a:endParaRPr lang="en-US" sz="1600" dirty="0">
                        <a:latin typeface="+mn-lt"/>
                      </a:endParaRPr>
                    </a:p>
                  </a:txBody>
                  <a:tcPr/>
                </a:tc>
                <a:tc>
                  <a:txBody>
                    <a:bodyPr/>
                    <a:lstStyle/>
                    <a:p>
                      <a:r>
                        <a:rPr lang="en-US" sz="1600" dirty="0" smtClean="0">
                          <a:latin typeface="+mn-lt"/>
                        </a:rPr>
                        <a:t>No load</a:t>
                      </a:r>
                    </a:p>
                    <a:p>
                      <a:r>
                        <a:rPr lang="en-US" sz="1600" dirty="0" smtClean="0">
                          <a:latin typeface="+mn-lt"/>
                        </a:rPr>
                        <a:t>No caps</a:t>
                      </a:r>
                    </a:p>
                    <a:p>
                      <a:r>
                        <a:rPr lang="en-US" sz="1600" dirty="0" smtClean="0">
                          <a:latin typeface="+mn-lt"/>
                        </a:rPr>
                        <a:t>3610</a:t>
                      </a:r>
                      <a:r>
                        <a:rPr lang="en-US" sz="1600" baseline="0" dirty="0" smtClean="0">
                          <a:latin typeface="+mn-lt"/>
                        </a:rPr>
                        <a:t> V</a:t>
                      </a:r>
                      <a:endParaRPr lang="en-US" sz="1600" dirty="0">
                        <a:latin typeface="+mn-lt"/>
                      </a:endParaRPr>
                    </a:p>
                  </a:txBody>
                  <a:tcPr/>
                </a:tc>
                <a:tc>
                  <a:txBody>
                    <a:bodyPr/>
                    <a:lstStyle/>
                    <a:p>
                      <a:r>
                        <a:rPr lang="en-US" sz="1600" dirty="0" smtClean="0">
                          <a:latin typeface="+mn-lt"/>
                        </a:rPr>
                        <a:t>No load</a:t>
                      </a:r>
                    </a:p>
                    <a:p>
                      <a:r>
                        <a:rPr lang="en-US" sz="1600" dirty="0" smtClean="0">
                          <a:latin typeface="+mn-lt"/>
                        </a:rPr>
                        <a:t>No caps</a:t>
                      </a:r>
                    </a:p>
                    <a:p>
                      <a:r>
                        <a:rPr lang="en-US" sz="1600" dirty="0" smtClean="0">
                          <a:latin typeface="+mn-lt"/>
                        </a:rPr>
                        <a:t>4180 V</a:t>
                      </a:r>
                      <a:endParaRPr lang="en-US" sz="1600" dirty="0">
                        <a:latin typeface="+mn-lt"/>
                      </a:endParaRPr>
                    </a:p>
                  </a:txBody>
                  <a:tcPr/>
                </a:tc>
                <a:tc>
                  <a:txBody>
                    <a:bodyPr/>
                    <a:lstStyle/>
                    <a:p>
                      <a:r>
                        <a:rPr lang="en-US" sz="1600" dirty="0" smtClean="0">
                          <a:latin typeface="+mn-lt"/>
                        </a:rPr>
                        <a:t>20 M</a:t>
                      </a:r>
                      <a:r>
                        <a:rPr lang="el-GR" sz="1600" dirty="0" smtClean="0">
                          <a:latin typeface="+mn-lt"/>
                          <a:cs typeface="Arial"/>
                        </a:rPr>
                        <a:t>Ω</a:t>
                      </a:r>
                      <a:r>
                        <a:rPr lang="en-US" sz="1600" dirty="0" smtClean="0">
                          <a:latin typeface="+mn-lt"/>
                          <a:cs typeface="Arial"/>
                        </a:rPr>
                        <a:t> P1/2</a:t>
                      </a:r>
                    </a:p>
                    <a:p>
                      <a:r>
                        <a:rPr lang="en-US" sz="1600" dirty="0" smtClean="0">
                          <a:latin typeface="+mn-lt"/>
                          <a:cs typeface="Arial"/>
                        </a:rPr>
                        <a:t>No caps</a:t>
                      </a:r>
                    </a:p>
                    <a:p>
                      <a:r>
                        <a:rPr lang="en-US" sz="1600" dirty="0" smtClean="0">
                          <a:latin typeface="+mn-lt"/>
                          <a:cs typeface="Arial"/>
                        </a:rPr>
                        <a:t>4180 V</a:t>
                      </a:r>
                      <a:endParaRPr lang="en-US" sz="1600" dirty="0">
                        <a:latin typeface="+mn-lt"/>
                      </a:endParaRPr>
                    </a:p>
                  </a:txBody>
                  <a:tcPr/>
                </a:tc>
                <a:tc>
                  <a:txBody>
                    <a:bodyPr/>
                    <a:lstStyle/>
                    <a:p>
                      <a:r>
                        <a:rPr lang="en-US" sz="1600" dirty="0" smtClean="0">
                          <a:latin typeface="+mn-lt"/>
                        </a:rPr>
                        <a:t>20 M</a:t>
                      </a:r>
                      <a:r>
                        <a:rPr lang="el-GR" sz="1600" dirty="0" smtClean="0">
                          <a:latin typeface="+mn-lt"/>
                          <a:cs typeface="Arial"/>
                        </a:rPr>
                        <a:t>Ω</a:t>
                      </a:r>
                      <a:r>
                        <a:rPr lang="en-US" sz="1600" dirty="0" smtClean="0">
                          <a:latin typeface="+mn-lt"/>
                          <a:cs typeface="Arial"/>
                        </a:rPr>
                        <a:t> P1/2</a:t>
                      </a:r>
                    </a:p>
                    <a:p>
                      <a:r>
                        <a:rPr lang="en-US" sz="1600" dirty="0" smtClean="0">
                          <a:latin typeface="+mn-lt"/>
                          <a:cs typeface="Arial"/>
                        </a:rPr>
                        <a:t>With</a:t>
                      </a:r>
                      <a:r>
                        <a:rPr lang="en-US" sz="1600" baseline="0" dirty="0" smtClean="0">
                          <a:latin typeface="+mn-lt"/>
                          <a:cs typeface="Arial"/>
                        </a:rPr>
                        <a:t> </a:t>
                      </a:r>
                      <a:r>
                        <a:rPr lang="en-US" sz="1600" dirty="0" smtClean="0">
                          <a:latin typeface="+mn-lt"/>
                          <a:cs typeface="Arial"/>
                        </a:rPr>
                        <a:t>caps</a:t>
                      </a:r>
                    </a:p>
                    <a:p>
                      <a:r>
                        <a:rPr lang="en-US" sz="1600" dirty="0" smtClean="0">
                          <a:latin typeface="+mn-lt"/>
                          <a:cs typeface="Arial"/>
                        </a:rPr>
                        <a:t>4180 V</a:t>
                      </a:r>
                      <a:endParaRPr lang="en-US" sz="1600" dirty="0" smtClean="0">
                        <a:latin typeface="+mn-lt"/>
                      </a:endParaRPr>
                    </a:p>
                  </a:txBody>
                  <a:tcPr/>
                </a:tc>
                <a:tc>
                  <a:txBody>
                    <a:bodyPr/>
                    <a:lstStyle/>
                    <a:p>
                      <a:r>
                        <a:rPr lang="en-US" sz="1600" dirty="0" smtClean="0">
                          <a:latin typeface="+mn-lt"/>
                        </a:rPr>
                        <a:t>20 M</a:t>
                      </a:r>
                      <a:r>
                        <a:rPr lang="el-GR" sz="1600" dirty="0" smtClean="0">
                          <a:latin typeface="+mn-lt"/>
                          <a:cs typeface="Arial"/>
                        </a:rPr>
                        <a:t>Ω</a:t>
                      </a:r>
                      <a:r>
                        <a:rPr lang="en-US" sz="1600" dirty="0" smtClean="0">
                          <a:latin typeface="+mn-lt"/>
                          <a:cs typeface="Arial"/>
                        </a:rPr>
                        <a:t> P1/2</a:t>
                      </a:r>
                    </a:p>
                    <a:p>
                      <a:r>
                        <a:rPr lang="en-US" sz="1600" dirty="0" smtClean="0">
                          <a:latin typeface="+mn-lt"/>
                          <a:cs typeface="Arial"/>
                        </a:rPr>
                        <a:t>With caps</a:t>
                      </a:r>
                    </a:p>
                    <a:p>
                      <a:r>
                        <a:rPr lang="en-US" sz="1600" dirty="0" smtClean="0">
                          <a:latin typeface="+mn-lt"/>
                          <a:cs typeface="Arial"/>
                        </a:rPr>
                        <a:t>4180 V</a:t>
                      </a:r>
                    </a:p>
                    <a:p>
                      <a:r>
                        <a:rPr lang="en-US" sz="1600" dirty="0" smtClean="0">
                          <a:latin typeface="+mn-lt"/>
                          <a:cs typeface="Arial"/>
                        </a:rPr>
                        <a:t>14</a:t>
                      </a:r>
                      <a:r>
                        <a:rPr lang="en-US" sz="1600" baseline="0" dirty="0" smtClean="0">
                          <a:latin typeface="+mn-lt"/>
                          <a:cs typeface="Arial"/>
                        </a:rPr>
                        <a:t> hr later</a:t>
                      </a:r>
                      <a:endParaRPr lang="en-US" sz="1600" dirty="0" smtClean="0">
                        <a:latin typeface="+mn-lt"/>
                      </a:endParaRPr>
                    </a:p>
                  </a:txBody>
                  <a:tcPr/>
                </a:tc>
              </a:tr>
              <a:tr h="370840">
                <a:tc>
                  <a:txBody>
                    <a:bodyPr/>
                    <a:lstStyle/>
                    <a:p>
                      <a:r>
                        <a:rPr lang="en-US" sz="1600" dirty="0" smtClean="0">
                          <a:latin typeface="+mn-lt"/>
                        </a:rPr>
                        <a:t>Input</a:t>
                      </a:r>
                      <a:endParaRPr lang="en-US" sz="1600" dirty="0">
                        <a:latin typeface="+mn-lt"/>
                      </a:endParaRPr>
                    </a:p>
                  </a:txBody>
                  <a:tcPr/>
                </a:tc>
                <a:tc>
                  <a:txBody>
                    <a:bodyPr/>
                    <a:lstStyle/>
                    <a:p>
                      <a:r>
                        <a:rPr lang="en-US" sz="1600" dirty="0" smtClean="0">
                          <a:latin typeface="+mn-lt"/>
                        </a:rPr>
                        <a:t>3613.9 V</a:t>
                      </a:r>
                      <a:endParaRPr lang="en-US" sz="1600" dirty="0">
                        <a:latin typeface="+mn-lt"/>
                      </a:endParaRPr>
                    </a:p>
                  </a:txBody>
                  <a:tcPr/>
                </a:tc>
                <a:tc>
                  <a:txBody>
                    <a:bodyPr/>
                    <a:lstStyle/>
                    <a:p>
                      <a:r>
                        <a:rPr lang="en-US" sz="1600" dirty="0" smtClean="0">
                          <a:latin typeface="+mn-lt"/>
                        </a:rPr>
                        <a:t>4184.7 V</a:t>
                      </a:r>
                      <a:endParaRPr lang="en-US" sz="1600" dirty="0">
                        <a:latin typeface="+mn-lt"/>
                      </a:endParaRPr>
                    </a:p>
                  </a:txBody>
                  <a:tcPr/>
                </a:tc>
                <a:tc>
                  <a:txBody>
                    <a:bodyPr/>
                    <a:lstStyle/>
                    <a:p>
                      <a:r>
                        <a:rPr lang="en-US" sz="1600" dirty="0" smtClean="0">
                          <a:latin typeface="+mn-lt"/>
                        </a:rPr>
                        <a:t>4184.7 V</a:t>
                      </a:r>
                      <a:endParaRPr lang="en-US" sz="1600" dirty="0">
                        <a:latin typeface="+mn-lt"/>
                      </a:endParaRPr>
                    </a:p>
                  </a:txBody>
                  <a:tcPr/>
                </a:tc>
                <a:tc>
                  <a:txBody>
                    <a:bodyPr/>
                    <a:lstStyle/>
                    <a:p>
                      <a:r>
                        <a:rPr lang="en-US" sz="1600" dirty="0" smtClean="0">
                          <a:latin typeface="+mn-lt"/>
                        </a:rPr>
                        <a:t>4185.4 V</a:t>
                      </a:r>
                      <a:endParaRPr lang="en-US" sz="1600" dirty="0">
                        <a:latin typeface="+mn-lt"/>
                      </a:endParaRPr>
                    </a:p>
                  </a:txBody>
                  <a:tcPr/>
                </a:tc>
                <a:tc>
                  <a:txBody>
                    <a:bodyPr/>
                    <a:lstStyle/>
                    <a:p>
                      <a:r>
                        <a:rPr lang="en-US" sz="1600" dirty="0" smtClean="0">
                          <a:latin typeface="+mn-lt"/>
                        </a:rPr>
                        <a:t>4185.1 V</a:t>
                      </a:r>
                      <a:endParaRPr lang="en-US" sz="1600" dirty="0">
                        <a:latin typeface="+mn-lt"/>
                      </a:endParaRPr>
                    </a:p>
                  </a:txBody>
                  <a:tcPr/>
                </a:tc>
              </a:tr>
              <a:tr h="370840">
                <a:tc>
                  <a:txBody>
                    <a:bodyPr/>
                    <a:lstStyle/>
                    <a:p>
                      <a:r>
                        <a:rPr lang="en-US" sz="1600" dirty="0" smtClean="0">
                          <a:latin typeface="+mn-lt"/>
                        </a:rPr>
                        <a:t>K</a:t>
                      </a:r>
                      <a:endParaRPr lang="en-US" sz="1600" dirty="0">
                        <a:latin typeface="+mn-lt"/>
                      </a:endParaRPr>
                    </a:p>
                  </a:txBody>
                  <a:tcPr/>
                </a:tc>
                <a:tc>
                  <a:txBody>
                    <a:bodyPr/>
                    <a:lstStyle/>
                    <a:p>
                      <a:r>
                        <a:rPr lang="en-US" sz="1600" dirty="0" smtClean="0">
                          <a:latin typeface="+mn-lt"/>
                        </a:rPr>
                        <a:t>3517.8 V</a:t>
                      </a:r>
                      <a:endParaRPr lang="en-US" sz="1600" dirty="0">
                        <a:latin typeface="+mn-lt"/>
                      </a:endParaRPr>
                    </a:p>
                  </a:txBody>
                  <a:tcPr/>
                </a:tc>
                <a:tc>
                  <a:txBody>
                    <a:bodyPr/>
                    <a:lstStyle/>
                    <a:p>
                      <a:r>
                        <a:rPr lang="en-US" sz="1600" dirty="0" smtClean="0">
                          <a:latin typeface="+mn-lt"/>
                        </a:rPr>
                        <a:t>4073.1 V</a:t>
                      </a:r>
                      <a:endParaRPr lang="en-US" sz="1600" dirty="0">
                        <a:latin typeface="+mn-lt"/>
                      </a:endParaRPr>
                    </a:p>
                  </a:txBody>
                  <a:tcPr/>
                </a:tc>
                <a:tc>
                  <a:txBody>
                    <a:bodyPr/>
                    <a:lstStyle/>
                    <a:p>
                      <a:r>
                        <a:rPr lang="en-US" sz="1600" dirty="0" smtClean="0">
                          <a:latin typeface="+mn-lt"/>
                        </a:rPr>
                        <a:t>4073.2 V</a:t>
                      </a:r>
                      <a:endParaRPr lang="en-US" sz="1600" dirty="0">
                        <a:latin typeface="+mn-lt"/>
                      </a:endParaRPr>
                    </a:p>
                  </a:txBody>
                  <a:tcPr/>
                </a:tc>
                <a:tc>
                  <a:txBody>
                    <a:bodyPr/>
                    <a:lstStyle/>
                    <a:p>
                      <a:r>
                        <a:rPr lang="en-US" sz="1600" dirty="0" smtClean="0">
                          <a:latin typeface="+mn-lt"/>
                        </a:rPr>
                        <a:t>4074.1</a:t>
                      </a:r>
                      <a:r>
                        <a:rPr lang="en-US" sz="1600" baseline="0" dirty="0" smtClean="0">
                          <a:latin typeface="+mn-lt"/>
                        </a:rPr>
                        <a:t> V</a:t>
                      </a:r>
                      <a:endParaRPr lang="en-US" sz="1600" dirty="0">
                        <a:latin typeface="+mn-lt"/>
                      </a:endParaRPr>
                    </a:p>
                  </a:txBody>
                  <a:tcPr/>
                </a:tc>
                <a:tc>
                  <a:txBody>
                    <a:bodyPr/>
                    <a:lstStyle/>
                    <a:p>
                      <a:r>
                        <a:rPr lang="en-US" sz="1600" dirty="0" smtClean="0">
                          <a:latin typeface="+mn-lt"/>
                        </a:rPr>
                        <a:t>4073.7 V</a:t>
                      </a:r>
                      <a:endParaRPr lang="en-US" sz="1600" dirty="0">
                        <a:latin typeface="+mn-lt"/>
                      </a:endParaRPr>
                    </a:p>
                  </a:txBody>
                  <a:tcPr/>
                </a:tc>
              </a:tr>
              <a:tr h="370840">
                <a:tc>
                  <a:txBody>
                    <a:bodyPr/>
                    <a:lstStyle/>
                    <a:p>
                      <a:r>
                        <a:rPr lang="en-US" sz="1600" dirty="0" smtClean="0">
                          <a:latin typeface="+mn-lt"/>
                        </a:rPr>
                        <a:t>P1</a:t>
                      </a:r>
                      <a:endParaRPr lang="en-US" sz="1600" dirty="0">
                        <a:latin typeface="+mn-lt"/>
                      </a:endParaRPr>
                    </a:p>
                  </a:txBody>
                  <a:tcPr/>
                </a:tc>
                <a:tc>
                  <a:txBody>
                    <a:bodyPr/>
                    <a:lstStyle/>
                    <a:p>
                      <a:r>
                        <a:rPr lang="en-US" sz="1600" dirty="0" smtClean="0">
                          <a:latin typeface="+mn-lt"/>
                        </a:rPr>
                        <a:t>3326.0 V</a:t>
                      </a:r>
                      <a:endParaRPr lang="en-US" sz="1600" dirty="0">
                        <a:latin typeface="+mn-lt"/>
                      </a:endParaRPr>
                    </a:p>
                  </a:txBody>
                  <a:tcPr/>
                </a:tc>
                <a:tc>
                  <a:txBody>
                    <a:bodyPr/>
                    <a:lstStyle/>
                    <a:p>
                      <a:r>
                        <a:rPr lang="en-US" sz="1600" dirty="0" smtClean="0">
                          <a:latin typeface="+mn-lt"/>
                        </a:rPr>
                        <a:t>3850.5 V</a:t>
                      </a:r>
                      <a:endParaRPr lang="en-US" sz="1600" dirty="0">
                        <a:latin typeface="+mn-lt"/>
                      </a:endParaRPr>
                    </a:p>
                  </a:txBody>
                  <a:tcPr/>
                </a:tc>
                <a:tc>
                  <a:txBody>
                    <a:bodyPr/>
                    <a:lstStyle/>
                    <a:p>
                      <a:r>
                        <a:rPr lang="en-US" sz="1600" dirty="0" smtClean="0">
                          <a:latin typeface="+mn-lt"/>
                        </a:rPr>
                        <a:t>3850.7 V</a:t>
                      </a:r>
                      <a:endParaRPr lang="en-US" sz="1600" dirty="0">
                        <a:latin typeface="+mn-lt"/>
                      </a:endParaRPr>
                    </a:p>
                  </a:txBody>
                  <a:tcPr/>
                </a:tc>
                <a:tc>
                  <a:txBody>
                    <a:bodyPr/>
                    <a:lstStyle/>
                    <a:p>
                      <a:r>
                        <a:rPr lang="en-US" sz="1600" dirty="0" smtClean="0">
                          <a:latin typeface="+mn-lt"/>
                        </a:rPr>
                        <a:t>3851.6 V</a:t>
                      </a:r>
                      <a:endParaRPr lang="en-US" sz="1600" dirty="0">
                        <a:latin typeface="+mn-lt"/>
                      </a:endParaRPr>
                    </a:p>
                  </a:txBody>
                  <a:tcPr/>
                </a:tc>
                <a:tc>
                  <a:txBody>
                    <a:bodyPr/>
                    <a:lstStyle/>
                    <a:p>
                      <a:r>
                        <a:rPr lang="en-US" sz="1600" dirty="0" smtClean="0">
                          <a:latin typeface="+mn-lt"/>
                        </a:rPr>
                        <a:t>3851.3 V</a:t>
                      </a:r>
                      <a:endParaRPr lang="en-US" sz="1600" dirty="0">
                        <a:latin typeface="+mn-lt"/>
                      </a:endParaRPr>
                    </a:p>
                  </a:txBody>
                  <a:tcPr/>
                </a:tc>
              </a:tr>
              <a:tr h="370840">
                <a:tc>
                  <a:txBody>
                    <a:bodyPr/>
                    <a:lstStyle/>
                    <a:p>
                      <a:r>
                        <a:rPr lang="en-US" sz="1600" dirty="0" smtClean="0">
                          <a:latin typeface="+mn-lt"/>
                        </a:rPr>
                        <a:t>P2</a:t>
                      </a:r>
                      <a:endParaRPr lang="en-US" sz="1600" dirty="0">
                        <a:latin typeface="+mn-lt"/>
                      </a:endParaRPr>
                    </a:p>
                  </a:txBody>
                  <a:tcPr/>
                </a:tc>
                <a:tc>
                  <a:txBody>
                    <a:bodyPr/>
                    <a:lstStyle/>
                    <a:p>
                      <a:r>
                        <a:rPr lang="en-US" sz="1600" dirty="0" smtClean="0">
                          <a:latin typeface="+mn-lt"/>
                        </a:rPr>
                        <a:t>2372.1 V</a:t>
                      </a:r>
                      <a:endParaRPr lang="en-US" sz="1600" dirty="0">
                        <a:latin typeface="+mn-lt"/>
                      </a:endParaRPr>
                    </a:p>
                  </a:txBody>
                  <a:tcPr/>
                </a:tc>
                <a:tc>
                  <a:txBody>
                    <a:bodyPr/>
                    <a:lstStyle/>
                    <a:p>
                      <a:r>
                        <a:rPr lang="en-US" sz="1600" dirty="0" smtClean="0">
                          <a:latin typeface="+mn-lt"/>
                        </a:rPr>
                        <a:t>2745.5 V</a:t>
                      </a:r>
                      <a:endParaRPr lang="en-US" sz="1600" dirty="0">
                        <a:latin typeface="+mn-lt"/>
                      </a:endParaRPr>
                    </a:p>
                  </a:txBody>
                  <a:tcPr/>
                </a:tc>
                <a:tc>
                  <a:txBody>
                    <a:bodyPr/>
                    <a:lstStyle/>
                    <a:p>
                      <a:r>
                        <a:rPr lang="en-US" sz="1600" dirty="0" smtClean="0">
                          <a:latin typeface="+mn-lt"/>
                        </a:rPr>
                        <a:t>2745.6 V</a:t>
                      </a:r>
                      <a:endParaRPr lang="en-US" sz="1600" dirty="0">
                        <a:latin typeface="+mn-lt"/>
                      </a:endParaRPr>
                    </a:p>
                  </a:txBody>
                  <a:tcPr/>
                </a:tc>
                <a:tc>
                  <a:txBody>
                    <a:bodyPr/>
                    <a:lstStyle/>
                    <a:p>
                      <a:r>
                        <a:rPr lang="en-US" sz="1600" dirty="0" smtClean="0">
                          <a:latin typeface="+mn-lt"/>
                        </a:rPr>
                        <a:t>2746.2 V</a:t>
                      </a:r>
                      <a:endParaRPr lang="en-US" sz="1600" dirty="0">
                        <a:latin typeface="+mn-lt"/>
                      </a:endParaRPr>
                    </a:p>
                  </a:txBody>
                  <a:tcPr/>
                </a:tc>
                <a:tc>
                  <a:txBody>
                    <a:bodyPr/>
                    <a:lstStyle/>
                    <a:p>
                      <a:r>
                        <a:rPr lang="en-US" sz="1600" dirty="0" smtClean="0">
                          <a:latin typeface="+mn-lt"/>
                        </a:rPr>
                        <a:t>2745.7 V</a:t>
                      </a:r>
                      <a:endParaRPr lang="en-US" sz="1600" dirty="0">
                        <a:latin typeface="+mn-lt"/>
                      </a:endParaRPr>
                    </a:p>
                  </a:txBody>
                  <a:tcPr/>
                </a:tc>
              </a:tr>
              <a:tr h="370840">
                <a:tc>
                  <a:txBody>
                    <a:bodyPr/>
                    <a:lstStyle/>
                    <a:p>
                      <a:r>
                        <a:rPr lang="en-US" sz="1600" dirty="0" smtClean="0">
                          <a:latin typeface="+mn-lt"/>
                        </a:rPr>
                        <a:t>P3</a:t>
                      </a:r>
                      <a:endParaRPr lang="en-US" sz="1600" dirty="0">
                        <a:latin typeface="+mn-lt"/>
                      </a:endParaRPr>
                    </a:p>
                  </a:txBody>
                  <a:tcPr/>
                </a:tc>
                <a:tc>
                  <a:txBody>
                    <a:bodyPr/>
                    <a:lstStyle/>
                    <a:p>
                      <a:r>
                        <a:rPr lang="en-US" sz="1600" dirty="0" smtClean="0">
                          <a:latin typeface="+mn-lt"/>
                        </a:rPr>
                        <a:t>1420.7 V</a:t>
                      </a:r>
                      <a:endParaRPr lang="en-US" sz="1600" dirty="0">
                        <a:latin typeface="+mn-lt"/>
                      </a:endParaRPr>
                    </a:p>
                  </a:txBody>
                  <a:tcPr/>
                </a:tc>
                <a:tc>
                  <a:txBody>
                    <a:bodyPr/>
                    <a:lstStyle/>
                    <a:p>
                      <a:r>
                        <a:rPr lang="en-US" sz="1600" dirty="0" smtClean="0">
                          <a:latin typeface="+mn-lt"/>
                        </a:rPr>
                        <a:t>1643.7 V</a:t>
                      </a:r>
                      <a:endParaRPr lang="en-US" sz="1600" dirty="0">
                        <a:latin typeface="+mn-lt"/>
                      </a:endParaRPr>
                    </a:p>
                  </a:txBody>
                  <a:tcPr/>
                </a:tc>
                <a:tc>
                  <a:txBody>
                    <a:bodyPr/>
                    <a:lstStyle/>
                    <a:p>
                      <a:r>
                        <a:rPr lang="en-US" sz="1600" dirty="0" smtClean="0">
                          <a:latin typeface="+mn-lt"/>
                        </a:rPr>
                        <a:t>1643.8 V</a:t>
                      </a:r>
                      <a:endParaRPr lang="en-US" sz="1600" dirty="0">
                        <a:latin typeface="+mn-lt"/>
                      </a:endParaRPr>
                    </a:p>
                  </a:txBody>
                  <a:tcPr/>
                </a:tc>
                <a:tc>
                  <a:txBody>
                    <a:bodyPr/>
                    <a:lstStyle/>
                    <a:p>
                      <a:r>
                        <a:rPr lang="en-US" sz="1600" dirty="0" smtClean="0">
                          <a:latin typeface="+mn-lt"/>
                        </a:rPr>
                        <a:t>1644.1 V</a:t>
                      </a:r>
                      <a:endParaRPr lang="en-US" sz="1600" dirty="0">
                        <a:latin typeface="+mn-lt"/>
                      </a:endParaRPr>
                    </a:p>
                  </a:txBody>
                  <a:tcPr/>
                </a:tc>
                <a:tc>
                  <a:txBody>
                    <a:bodyPr/>
                    <a:lstStyle/>
                    <a:p>
                      <a:r>
                        <a:rPr lang="en-US" sz="1600" dirty="0" smtClean="0">
                          <a:latin typeface="+mn-lt"/>
                        </a:rPr>
                        <a:t>1643.7 V</a:t>
                      </a:r>
                      <a:endParaRPr lang="en-US" sz="1600" dirty="0">
                        <a:latin typeface="+mn-lt"/>
                      </a:endParaRPr>
                    </a:p>
                  </a:txBody>
                  <a:tcPr/>
                </a:tc>
              </a:tr>
              <a:tr h="370840">
                <a:tc>
                  <a:txBody>
                    <a:bodyPr/>
                    <a:lstStyle/>
                    <a:p>
                      <a:r>
                        <a:rPr lang="en-US" sz="1600" dirty="0" smtClean="0">
                          <a:latin typeface="+mn-lt"/>
                        </a:rPr>
                        <a:t>P4</a:t>
                      </a:r>
                      <a:endParaRPr lang="en-US" sz="1600" dirty="0">
                        <a:latin typeface="+mn-lt"/>
                      </a:endParaRPr>
                    </a:p>
                  </a:txBody>
                  <a:tcPr/>
                </a:tc>
                <a:tc>
                  <a:txBody>
                    <a:bodyPr/>
                    <a:lstStyle/>
                    <a:p>
                      <a:r>
                        <a:rPr lang="en-US" sz="1600" dirty="0" smtClean="0">
                          <a:latin typeface="+mn-lt"/>
                        </a:rPr>
                        <a:t>471.1 V</a:t>
                      </a:r>
                      <a:endParaRPr lang="en-US" sz="1600" dirty="0">
                        <a:latin typeface="+mn-lt"/>
                      </a:endParaRPr>
                    </a:p>
                  </a:txBody>
                  <a:tcPr/>
                </a:tc>
                <a:tc>
                  <a:txBody>
                    <a:bodyPr/>
                    <a:lstStyle/>
                    <a:p>
                      <a:r>
                        <a:rPr lang="en-US" sz="1600" dirty="0" smtClean="0">
                          <a:latin typeface="+mn-lt"/>
                        </a:rPr>
                        <a:t>544.6 V</a:t>
                      </a:r>
                      <a:endParaRPr lang="en-US" sz="1600" dirty="0">
                        <a:latin typeface="+mn-lt"/>
                      </a:endParaRPr>
                    </a:p>
                  </a:txBody>
                  <a:tcPr/>
                </a:tc>
                <a:tc>
                  <a:txBody>
                    <a:bodyPr/>
                    <a:lstStyle/>
                    <a:p>
                      <a:r>
                        <a:rPr lang="en-US" sz="1600" dirty="0" smtClean="0">
                          <a:latin typeface="+mn-lt"/>
                        </a:rPr>
                        <a:t>544.6 V</a:t>
                      </a:r>
                      <a:endParaRPr lang="en-US" sz="1600" dirty="0">
                        <a:latin typeface="+mn-lt"/>
                      </a:endParaRPr>
                    </a:p>
                  </a:txBody>
                  <a:tcPr/>
                </a:tc>
                <a:tc>
                  <a:txBody>
                    <a:bodyPr/>
                    <a:lstStyle/>
                    <a:p>
                      <a:r>
                        <a:rPr lang="en-US" sz="1600" dirty="0" smtClean="0">
                          <a:latin typeface="+mn-lt"/>
                        </a:rPr>
                        <a:t>544.8 V</a:t>
                      </a:r>
                      <a:endParaRPr lang="en-US" sz="1600" dirty="0">
                        <a:latin typeface="+mn-lt"/>
                      </a:endParaRPr>
                    </a:p>
                  </a:txBody>
                  <a:tcPr/>
                </a:tc>
                <a:tc>
                  <a:txBody>
                    <a:bodyPr/>
                    <a:lstStyle/>
                    <a:p>
                      <a:r>
                        <a:rPr lang="en-US" sz="1600" dirty="0" smtClean="0">
                          <a:latin typeface="+mn-lt"/>
                        </a:rPr>
                        <a:t>544.5 V</a:t>
                      </a:r>
                      <a:endParaRPr lang="en-US" sz="1600" dirty="0">
                        <a:latin typeface="+mn-lt"/>
                      </a:endParaRPr>
                    </a:p>
                  </a:txBody>
                  <a:tcPr/>
                </a:tc>
              </a:tr>
              <a:tr h="370840">
                <a:tc>
                  <a:txBody>
                    <a:bodyPr/>
                    <a:lstStyle/>
                    <a:p>
                      <a:r>
                        <a:rPr lang="en-US" sz="1600" dirty="0" smtClean="0">
                          <a:latin typeface="+mn-lt"/>
                        </a:rPr>
                        <a:t>PS current</a:t>
                      </a:r>
                      <a:endParaRPr lang="en-US" sz="1600" dirty="0">
                        <a:latin typeface="+mn-lt"/>
                      </a:endParaRPr>
                    </a:p>
                  </a:txBody>
                  <a:tcPr/>
                </a:tc>
                <a:tc>
                  <a:txBody>
                    <a:bodyPr/>
                    <a:lstStyle/>
                    <a:p>
                      <a:r>
                        <a:rPr lang="en-US" sz="1600" dirty="0" smtClean="0">
                          <a:latin typeface="+mn-lt"/>
                        </a:rPr>
                        <a:t>121 </a:t>
                      </a:r>
                      <a:r>
                        <a:rPr lang="el-GR" sz="1600" dirty="0" smtClean="0">
                          <a:latin typeface="+mn-lt"/>
                          <a:cs typeface="Arial"/>
                        </a:rPr>
                        <a:t>μ</a:t>
                      </a:r>
                      <a:r>
                        <a:rPr lang="en-US" sz="1600" dirty="0" smtClean="0">
                          <a:latin typeface="+mn-lt"/>
                          <a:cs typeface="Arial"/>
                        </a:rPr>
                        <a:t>A</a:t>
                      </a:r>
                      <a:endParaRPr lang="en-US" sz="16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141 </a:t>
                      </a:r>
                      <a:r>
                        <a:rPr lang="el-GR" sz="1600" dirty="0" smtClean="0">
                          <a:latin typeface="+mn-lt"/>
                          <a:cs typeface="Arial"/>
                        </a:rPr>
                        <a:t>μ</a:t>
                      </a:r>
                      <a:r>
                        <a:rPr lang="en-US" sz="1600" dirty="0" smtClean="0">
                          <a:latin typeface="+mn-lt"/>
                          <a:cs typeface="Arial"/>
                        </a:rPr>
                        <a:t>A</a:t>
                      </a:r>
                      <a:endParaRPr lang="en-US" sz="1600" dirty="0" smtClean="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141 </a:t>
                      </a:r>
                      <a:r>
                        <a:rPr lang="el-GR" sz="1600" dirty="0" smtClean="0">
                          <a:latin typeface="+mn-lt"/>
                          <a:cs typeface="Arial"/>
                        </a:rPr>
                        <a:t>μ</a:t>
                      </a:r>
                      <a:r>
                        <a:rPr lang="en-US" sz="1600" dirty="0" smtClean="0">
                          <a:latin typeface="+mn-lt"/>
                          <a:cs typeface="Arial"/>
                        </a:rPr>
                        <a:t>A</a:t>
                      </a:r>
                      <a:endParaRPr lang="en-US" sz="1600" dirty="0" smtClean="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140 </a:t>
                      </a:r>
                      <a:r>
                        <a:rPr lang="el-GR" sz="1600" dirty="0" smtClean="0">
                          <a:latin typeface="+mn-lt"/>
                          <a:cs typeface="Arial"/>
                        </a:rPr>
                        <a:t>μ</a:t>
                      </a:r>
                      <a:r>
                        <a:rPr lang="en-US" sz="1600" dirty="0" smtClean="0">
                          <a:latin typeface="+mn-lt"/>
                          <a:cs typeface="Arial"/>
                        </a:rPr>
                        <a:t>A</a:t>
                      </a:r>
                      <a:endParaRPr lang="en-US" sz="1600" dirty="0" smtClean="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140 </a:t>
                      </a:r>
                      <a:r>
                        <a:rPr lang="el-GR" sz="1600" dirty="0" smtClean="0">
                          <a:latin typeface="+mn-lt"/>
                          <a:cs typeface="Arial"/>
                        </a:rPr>
                        <a:t>μ</a:t>
                      </a:r>
                      <a:r>
                        <a:rPr lang="en-US" sz="1600" dirty="0" smtClean="0">
                          <a:latin typeface="+mn-lt"/>
                          <a:cs typeface="Arial"/>
                        </a:rPr>
                        <a:t>A</a:t>
                      </a:r>
                      <a:endParaRPr lang="en-US" sz="1600" dirty="0" smtClean="0">
                        <a:latin typeface="+mn-lt"/>
                      </a:endParaRPr>
                    </a:p>
                  </a:txBody>
                  <a:tcPr/>
                </a:tc>
              </a:tr>
            </a:tbl>
          </a:graphicData>
        </a:graphic>
      </p:graphicFrame>
      <p:sp>
        <p:nvSpPr>
          <p:cNvPr id="7" name="Rounded Rectangle 6"/>
          <p:cNvSpPr/>
          <p:nvPr/>
        </p:nvSpPr>
        <p:spPr>
          <a:xfrm>
            <a:off x="3200400" y="3022600"/>
            <a:ext cx="2209800" cy="685800"/>
          </a:xfrm>
          <a:prstGeom prst="roundRect">
            <a:avLst>
              <a:gd name="adj" fmla="val 26730"/>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rot="5400000">
            <a:off x="2209800" y="4241800"/>
            <a:ext cx="1600200" cy="533400"/>
          </a:xfrm>
          <a:prstGeom prst="lin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a:off x="2743200" y="5308600"/>
            <a:ext cx="228600" cy="0"/>
          </a:xfrm>
          <a:prstGeom prst="lin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cxnSp>
      <p:sp>
        <p:nvSpPr>
          <p:cNvPr id="14" name="TextBox 13"/>
          <p:cNvSpPr txBox="1"/>
          <p:nvPr/>
        </p:nvSpPr>
        <p:spPr>
          <a:xfrm>
            <a:off x="2971800" y="5080000"/>
            <a:ext cx="5410200" cy="830997"/>
          </a:xfrm>
          <a:prstGeom prst="rect">
            <a:avLst/>
          </a:prstGeom>
          <a:noFill/>
        </p:spPr>
        <p:txBody>
          <a:bodyPr wrap="square" rtlCol="0">
            <a:spAutoFit/>
          </a:bodyPr>
          <a:lstStyle/>
          <a:p>
            <a:r>
              <a:rPr lang="en-US" sz="1600" dirty="0" smtClean="0"/>
              <a:t>No significant change in voltages with typical 55 </a:t>
            </a:r>
            <a:r>
              <a:rPr lang="el-GR" sz="1600" dirty="0" smtClean="0">
                <a:cs typeface="Arial"/>
              </a:rPr>
              <a:t>μ</a:t>
            </a:r>
            <a:r>
              <a:rPr lang="en-US" sz="1600" dirty="0" smtClean="0">
                <a:cs typeface="Arial"/>
              </a:rPr>
              <a:t>A “MCP” load applied. Regulation is fine... Reliability is the only remaining topic.</a:t>
            </a:r>
            <a:endParaRPr lang="en-US" sz="1600" dirty="0"/>
          </a:p>
        </p:txBody>
      </p:sp>
      <p:sp>
        <p:nvSpPr>
          <p:cNvPr id="16" name="Rounded Rectangle 15"/>
          <p:cNvSpPr/>
          <p:nvPr/>
        </p:nvSpPr>
        <p:spPr>
          <a:xfrm>
            <a:off x="1981200" y="4546600"/>
            <a:ext cx="762000" cy="304800"/>
          </a:xfrm>
          <a:prstGeom prst="roundRect">
            <a:avLst>
              <a:gd name="adj" fmla="val 42139"/>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rot="5400000">
            <a:off x="1143000" y="5334000"/>
            <a:ext cx="1371600" cy="457200"/>
          </a:xfrm>
          <a:prstGeom prst="lin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a:off x="1600200" y="6248400"/>
            <a:ext cx="228600" cy="0"/>
          </a:xfrm>
          <a:prstGeom prst="lin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cxnSp>
      <p:sp>
        <p:nvSpPr>
          <p:cNvPr id="22" name="TextBox 21"/>
          <p:cNvSpPr txBox="1"/>
          <p:nvPr/>
        </p:nvSpPr>
        <p:spPr>
          <a:xfrm>
            <a:off x="1828800" y="6031468"/>
            <a:ext cx="4280403" cy="369332"/>
          </a:xfrm>
          <a:prstGeom prst="rect">
            <a:avLst/>
          </a:prstGeom>
          <a:noFill/>
        </p:spPr>
        <p:txBody>
          <a:bodyPr wrap="none" rtlCol="0">
            <a:spAutoFit/>
          </a:bodyPr>
          <a:lstStyle/>
          <a:p>
            <a:r>
              <a:rPr lang="en-US" u="sng" dirty="0" smtClean="0"/>
              <a:t>About 3.5 W total</a:t>
            </a:r>
            <a:r>
              <a:rPr lang="en-US" dirty="0" smtClean="0"/>
              <a:t> @ typical operating point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0" y="76200"/>
            <a:ext cx="9144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Changes planned for next/final rev HVB</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TextBox 2"/>
          <p:cNvSpPr txBox="1"/>
          <p:nvPr/>
        </p:nvSpPr>
        <p:spPr>
          <a:xfrm>
            <a:off x="914400" y="840462"/>
            <a:ext cx="6781800" cy="4493538"/>
          </a:xfrm>
          <a:prstGeom prst="rect">
            <a:avLst/>
          </a:prstGeom>
          <a:noFill/>
        </p:spPr>
        <p:txBody>
          <a:bodyPr wrap="square" rtlCol="0">
            <a:spAutoFit/>
          </a:bodyPr>
          <a:lstStyle/>
          <a:p>
            <a:pPr>
              <a:spcBef>
                <a:spcPts val="1200"/>
              </a:spcBef>
              <a:buFont typeface="Arial" pitchFamily="34" charset="0"/>
              <a:buChar char="•"/>
            </a:pPr>
            <a:r>
              <a:rPr lang="en-US" dirty="0" smtClean="0"/>
              <a:t> Assuming same basic type of connector to front board, make HVB slightly thicker so the connector is a better fit edge-mounted on board.</a:t>
            </a:r>
          </a:p>
          <a:p>
            <a:pPr>
              <a:spcBef>
                <a:spcPts val="1200"/>
              </a:spcBef>
              <a:buFont typeface="Arial" pitchFamily="34" charset="0"/>
              <a:buChar char="•"/>
            </a:pPr>
            <a:r>
              <a:rPr lang="en-US" dirty="0" smtClean="0"/>
              <a:t> Make cable center conductor solder pads fatter.</a:t>
            </a:r>
          </a:p>
          <a:p>
            <a:pPr>
              <a:spcBef>
                <a:spcPts val="1200"/>
              </a:spcBef>
              <a:buFont typeface="Arial" pitchFamily="34" charset="0"/>
              <a:buChar char="•"/>
            </a:pPr>
            <a:r>
              <a:rPr lang="en-US" dirty="0" smtClean="0"/>
              <a:t> Edge-plated slot for cable ground connection.</a:t>
            </a:r>
          </a:p>
          <a:p>
            <a:pPr>
              <a:spcBef>
                <a:spcPts val="1200"/>
              </a:spcBef>
              <a:buFont typeface="Arial" pitchFamily="34" charset="0"/>
              <a:buChar char="•"/>
            </a:pPr>
            <a:r>
              <a:rPr lang="en-US" dirty="0" smtClean="0"/>
              <a:t> Shorten cable ground connection and insulation length, to reduce length of the board.</a:t>
            </a:r>
          </a:p>
          <a:p>
            <a:pPr>
              <a:spcBef>
                <a:spcPts val="1200"/>
              </a:spcBef>
              <a:buFont typeface="Arial" pitchFamily="34" charset="0"/>
              <a:buChar char="•"/>
            </a:pPr>
            <a:r>
              <a:rPr lang="en-US" dirty="0" smtClean="0"/>
              <a:t> Fix a HV clearance error that I noticed (which however is not breaking down (yet)).</a:t>
            </a:r>
          </a:p>
          <a:p>
            <a:pPr>
              <a:spcBef>
                <a:spcPts val="1200"/>
              </a:spcBef>
              <a:buFont typeface="Arial" pitchFamily="34" charset="0"/>
              <a:buChar char="•"/>
            </a:pPr>
            <a:r>
              <a:rPr lang="en-US" dirty="0" smtClean="0"/>
              <a:t> Add pin holes for use in assembling the board to covers</a:t>
            </a:r>
          </a:p>
          <a:p>
            <a:pPr>
              <a:spcBef>
                <a:spcPts val="1200"/>
              </a:spcBef>
              <a:buFont typeface="Arial" pitchFamily="34" charset="0"/>
              <a:buChar char="•"/>
            </a:pPr>
            <a:r>
              <a:rPr lang="en-US" dirty="0" smtClean="0"/>
              <a:t> Add more insulating screws for cover fastening</a:t>
            </a:r>
          </a:p>
          <a:p>
            <a:pPr>
              <a:spcBef>
                <a:spcPts val="1200"/>
              </a:spcBef>
              <a:buFont typeface="Arial" pitchFamily="34" charset="0"/>
              <a:buChar char="•"/>
            </a:pPr>
            <a:r>
              <a:rPr lang="en-US" dirty="0" smtClean="0"/>
              <a:t> Perhaps make layout a little more compact (less clearance) so board can be shorter – only if it must be! [I would like this decided ~now.]</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0" y="76200"/>
            <a:ext cx="9144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Temperature sensor</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026" name="Picture 2"/>
          <p:cNvPicPr>
            <a:picLocks noChangeAspect="1" noChangeArrowheads="1"/>
          </p:cNvPicPr>
          <p:nvPr/>
        </p:nvPicPr>
        <p:blipFill>
          <a:blip r:embed="rId2" cstate="print"/>
          <a:srcRect/>
          <a:stretch>
            <a:fillRect/>
          </a:stretch>
        </p:blipFill>
        <p:spPr bwMode="auto">
          <a:xfrm>
            <a:off x="2895600" y="1080356"/>
            <a:ext cx="4705350" cy="982923"/>
          </a:xfrm>
          <a:prstGeom prst="rect">
            <a:avLst/>
          </a:prstGeom>
          <a:noFill/>
          <a:ln w="9525">
            <a:noFill/>
            <a:miter lim="800000"/>
            <a:headEnd/>
            <a:tailEnd/>
          </a:ln>
        </p:spPr>
      </p:pic>
      <p:sp>
        <p:nvSpPr>
          <p:cNvPr id="5" name="TextBox 4"/>
          <p:cNvSpPr txBox="1"/>
          <p:nvPr/>
        </p:nvSpPr>
        <p:spPr>
          <a:xfrm>
            <a:off x="762000" y="762000"/>
            <a:ext cx="5234575" cy="369332"/>
          </a:xfrm>
          <a:prstGeom prst="rect">
            <a:avLst/>
          </a:prstGeom>
          <a:noFill/>
        </p:spPr>
        <p:txBody>
          <a:bodyPr wrap="none" rtlCol="0">
            <a:spAutoFit/>
          </a:bodyPr>
          <a:lstStyle/>
          <a:p>
            <a:r>
              <a:rPr lang="en-US" dirty="0" smtClean="0"/>
              <a:t>it is already included in board layout, but not used yet</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2819400" y="2209800"/>
            <a:ext cx="4063137" cy="2057400"/>
          </a:xfrm>
          <a:prstGeom prst="rect">
            <a:avLst/>
          </a:prstGeom>
          <a:noFill/>
          <a:ln w="9525">
            <a:noFill/>
            <a:miter lim="800000"/>
            <a:headEnd/>
            <a:tailEnd/>
          </a:ln>
        </p:spPr>
      </p:pic>
      <p:sp>
        <p:nvSpPr>
          <p:cNvPr id="7" name="Freeform 6"/>
          <p:cNvSpPr/>
          <p:nvPr/>
        </p:nvSpPr>
        <p:spPr>
          <a:xfrm>
            <a:off x="1449049" y="3237875"/>
            <a:ext cx="1301646" cy="2427158"/>
          </a:xfrm>
          <a:custGeom>
            <a:avLst/>
            <a:gdLst>
              <a:gd name="connsiteX0" fmla="*/ 1301646 w 1301646"/>
              <a:gd name="connsiteY0" fmla="*/ 0 h 2427158"/>
              <a:gd name="connsiteX1" fmla="*/ 687049 w 1301646"/>
              <a:gd name="connsiteY1" fmla="*/ 97436 h 2427158"/>
              <a:gd name="connsiteX2" fmla="*/ 94938 w 1301646"/>
              <a:gd name="connsiteY2" fmla="*/ 464695 h 2427158"/>
              <a:gd name="connsiteX3" fmla="*/ 117423 w 1301646"/>
              <a:gd name="connsiteY3" fmla="*/ 914400 h 2427158"/>
              <a:gd name="connsiteX4" fmla="*/ 184879 w 1301646"/>
              <a:gd name="connsiteY4" fmla="*/ 2001187 h 2427158"/>
              <a:gd name="connsiteX5" fmla="*/ 522158 w 1301646"/>
              <a:gd name="connsiteY5" fmla="*/ 2360951 h 2427158"/>
              <a:gd name="connsiteX6" fmla="*/ 1121764 w 1301646"/>
              <a:gd name="connsiteY6" fmla="*/ 2398427 h 24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1646" h="2427158">
                <a:moveTo>
                  <a:pt x="1301646" y="0"/>
                </a:moveTo>
                <a:cubicBezTo>
                  <a:pt x="1094906" y="9993"/>
                  <a:pt x="888167" y="19987"/>
                  <a:pt x="687049" y="97436"/>
                </a:cubicBezTo>
                <a:cubicBezTo>
                  <a:pt x="485931" y="174885"/>
                  <a:pt x="189876" y="328534"/>
                  <a:pt x="94938" y="464695"/>
                </a:cubicBezTo>
                <a:cubicBezTo>
                  <a:pt x="0" y="600856"/>
                  <a:pt x="102433" y="658318"/>
                  <a:pt x="117423" y="914400"/>
                </a:cubicBezTo>
                <a:cubicBezTo>
                  <a:pt x="132413" y="1170482"/>
                  <a:pt x="117423" y="1760095"/>
                  <a:pt x="184879" y="2001187"/>
                </a:cubicBezTo>
                <a:cubicBezTo>
                  <a:pt x="252335" y="2242279"/>
                  <a:pt x="366011" y="2294744"/>
                  <a:pt x="522158" y="2360951"/>
                </a:cubicBezTo>
                <a:cubicBezTo>
                  <a:pt x="678305" y="2427158"/>
                  <a:pt x="900034" y="2412792"/>
                  <a:pt x="1121764" y="2398427"/>
                </a:cubicBezTo>
              </a:path>
            </a:pathLst>
          </a:cu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667000" y="5486400"/>
            <a:ext cx="6011967" cy="369332"/>
          </a:xfrm>
          <a:prstGeom prst="rect">
            <a:avLst/>
          </a:prstGeom>
          <a:noFill/>
        </p:spPr>
        <p:txBody>
          <a:bodyPr wrap="none" rtlCol="0">
            <a:spAutoFit/>
          </a:bodyPr>
          <a:lstStyle/>
          <a:p>
            <a:r>
              <a:rPr lang="en-US" dirty="0" smtClean="0"/>
              <a:t>connect to (future rev.) SCROD w/ micro 4-wire or 5-wire cable</a:t>
            </a:r>
            <a:endParaRPr lang="en-US" dirty="0"/>
          </a:p>
        </p:txBody>
      </p:sp>
      <p:sp>
        <p:nvSpPr>
          <p:cNvPr id="10" name="TextBox 9"/>
          <p:cNvSpPr txBox="1"/>
          <p:nvPr/>
        </p:nvSpPr>
        <p:spPr>
          <a:xfrm>
            <a:off x="457200" y="6019800"/>
            <a:ext cx="8458200" cy="646331"/>
          </a:xfrm>
          <a:prstGeom prst="rect">
            <a:avLst/>
          </a:prstGeom>
          <a:noFill/>
        </p:spPr>
        <p:txBody>
          <a:bodyPr wrap="square" rtlCol="0">
            <a:spAutoFit/>
          </a:bodyPr>
          <a:lstStyle/>
          <a:p>
            <a:r>
              <a:rPr lang="en-US" dirty="0" smtClean="0"/>
              <a:t>I’m open to any other suggestions (as long as they are compact), but the above plan has been implemented and probably works just fine.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flipV="1">
            <a:off x="2970263" y="457199"/>
            <a:ext cx="6173737" cy="261096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r="2945"/>
          <a:stretch>
            <a:fillRect/>
          </a:stretch>
        </p:blipFill>
        <p:spPr bwMode="auto">
          <a:xfrm>
            <a:off x="0" y="1299726"/>
            <a:ext cx="3880972" cy="2815074"/>
          </a:xfrm>
          <a:prstGeom prst="rect">
            <a:avLst/>
          </a:prstGeom>
          <a:noFill/>
          <a:ln w="9525">
            <a:noFill/>
            <a:miter lim="800000"/>
            <a:headEnd/>
            <a:tailEnd/>
          </a:ln>
        </p:spPr>
      </p:pic>
      <p:cxnSp>
        <p:nvCxnSpPr>
          <p:cNvPr id="6" name="Straight Connector 5"/>
          <p:cNvCxnSpPr/>
          <p:nvPr/>
        </p:nvCxnSpPr>
        <p:spPr>
          <a:xfrm flipV="1">
            <a:off x="3625913" y="1376127"/>
            <a:ext cx="393826" cy="2987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625795" y="1530626"/>
            <a:ext cx="405516" cy="21468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629770" y="1685677"/>
            <a:ext cx="393590" cy="12324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633746" y="1848678"/>
            <a:ext cx="377687" cy="437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629770" y="1963972"/>
            <a:ext cx="385639" cy="357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H="1">
            <a:off x="3411110" y="2246243"/>
            <a:ext cx="815009" cy="39359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4062454" y="2819400"/>
            <a:ext cx="152400" cy="762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2971800" y="2743200"/>
            <a:ext cx="304800" cy="228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971800" y="2743200"/>
            <a:ext cx="381000" cy="228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674677" y="1632679"/>
            <a:ext cx="152400" cy="762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381000" y="3048000"/>
            <a:ext cx="152400" cy="762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533400" y="3733800"/>
            <a:ext cx="152400" cy="762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886200" y="3048000"/>
            <a:ext cx="614271" cy="307777"/>
          </a:xfrm>
          <a:prstGeom prst="rect">
            <a:avLst/>
          </a:prstGeom>
          <a:noFill/>
        </p:spPr>
        <p:txBody>
          <a:bodyPr wrap="none" rtlCol="0">
            <a:spAutoFit/>
          </a:bodyPr>
          <a:lstStyle/>
          <a:p>
            <a:r>
              <a:rPr lang="en-US" sz="1400" dirty="0" smtClean="0">
                <a:solidFill>
                  <a:srgbClr val="FF0000"/>
                </a:solidFill>
              </a:rPr>
              <a:t>R</a:t>
            </a:r>
            <a:r>
              <a:rPr lang="en-US" sz="1400" baseline="-25000" dirty="0" smtClean="0">
                <a:solidFill>
                  <a:srgbClr val="FF0000"/>
                </a:solidFill>
              </a:rPr>
              <a:t>NEW</a:t>
            </a:r>
            <a:r>
              <a:rPr lang="en-US" sz="1400" dirty="0" smtClean="0">
                <a:solidFill>
                  <a:srgbClr val="FF0000"/>
                </a:solidFill>
              </a:rPr>
              <a:t>1</a:t>
            </a:r>
            <a:endParaRPr lang="en-US" sz="1400" dirty="0">
              <a:solidFill>
                <a:srgbClr val="FF0000"/>
              </a:solidFill>
            </a:endParaRPr>
          </a:p>
        </p:txBody>
      </p:sp>
      <p:sp>
        <p:nvSpPr>
          <p:cNvPr id="33" name="TextBox 32"/>
          <p:cNvSpPr txBox="1"/>
          <p:nvPr/>
        </p:nvSpPr>
        <p:spPr>
          <a:xfrm>
            <a:off x="457200" y="1295400"/>
            <a:ext cx="614271" cy="307777"/>
          </a:xfrm>
          <a:prstGeom prst="rect">
            <a:avLst/>
          </a:prstGeom>
          <a:noFill/>
        </p:spPr>
        <p:txBody>
          <a:bodyPr wrap="none" rtlCol="0">
            <a:spAutoFit/>
          </a:bodyPr>
          <a:lstStyle/>
          <a:p>
            <a:r>
              <a:rPr lang="en-US" sz="1400" dirty="0" smtClean="0">
                <a:solidFill>
                  <a:srgbClr val="FF0000"/>
                </a:solidFill>
              </a:rPr>
              <a:t>R</a:t>
            </a:r>
            <a:r>
              <a:rPr lang="en-US" sz="1400" baseline="-25000" dirty="0" smtClean="0">
                <a:solidFill>
                  <a:srgbClr val="FF0000"/>
                </a:solidFill>
              </a:rPr>
              <a:t>NEW</a:t>
            </a:r>
            <a:r>
              <a:rPr lang="en-US" sz="1400" dirty="0" smtClean="0">
                <a:solidFill>
                  <a:srgbClr val="FF0000"/>
                </a:solidFill>
              </a:rPr>
              <a:t>2</a:t>
            </a:r>
            <a:endParaRPr lang="en-US" sz="1400" dirty="0">
              <a:solidFill>
                <a:srgbClr val="FF0000"/>
              </a:solidFill>
            </a:endParaRPr>
          </a:p>
        </p:txBody>
      </p:sp>
      <p:sp>
        <p:nvSpPr>
          <p:cNvPr id="34" name="TextBox 33"/>
          <p:cNvSpPr txBox="1"/>
          <p:nvPr/>
        </p:nvSpPr>
        <p:spPr>
          <a:xfrm>
            <a:off x="0" y="2667000"/>
            <a:ext cx="614271" cy="307777"/>
          </a:xfrm>
          <a:prstGeom prst="rect">
            <a:avLst/>
          </a:prstGeom>
          <a:noFill/>
        </p:spPr>
        <p:txBody>
          <a:bodyPr wrap="none" rtlCol="0">
            <a:spAutoFit/>
          </a:bodyPr>
          <a:lstStyle/>
          <a:p>
            <a:r>
              <a:rPr lang="en-US" sz="1400" dirty="0" smtClean="0">
                <a:solidFill>
                  <a:srgbClr val="FF0000"/>
                </a:solidFill>
              </a:rPr>
              <a:t>R</a:t>
            </a:r>
            <a:r>
              <a:rPr lang="en-US" sz="1400" baseline="-25000" dirty="0" smtClean="0">
                <a:solidFill>
                  <a:srgbClr val="FF0000"/>
                </a:solidFill>
              </a:rPr>
              <a:t>NEW</a:t>
            </a:r>
            <a:r>
              <a:rPr lang="en-US" sz="1400" dirty="0" smtClean="0">
                <a:solidFill>
                  <a:srgbClr val="FF0000"/>
                </a:solidFill>
              </a:rPr>
              <a:t>3</a:t>
            </a:r>
            <a:endParaRPr lang="en-US" sz="1400" dirty="0">
              <a:solidFill>
                <a:srgbClr val="FF0000"/>
              </a:solidFill>
            </a:endParaRPr>
          </a:p>
        </p:txBody>
      </p:sp>
      <p:sp>
        <p:nvSpPr>
          <p:cNvPr id="35" name="TextBox 34"/>
          <p:cNvSpPr txBox="1"/>
          <p:nvPr/>
        </p:nvSpPr>
        <p:spPr>
          <a:xfrm>
            <a:off x="533400" y="3810000"/>
            <a:ext cx="614271" cy="307777"/>
          </a:xfrm>
          <a:prstGeom prst="rect">
            <a:avLst/>
          </a:prstGeom>
          <a:noFill/>
        </p:spPr>
        <p:txBody>
          <a:bodyPr wrap="none" rtlCol="0">
            <a:spAutoFit/>
          </a:bodyPr>
          <a:lstStyle/>
          <a:p>
            <a:r>
              <a:rPr lang="en-US" sz="1400" dirty="0" smtClean="0">
                <a:solidFill>
                  <a:srgbClr val="FF0000"/>
                </a:solidFill>
              </a:rPr>
              <a:t>R</a:t>
            </a:r>
            <a:r>
              <a:rPr lang="en-US" sz="1400" baseline="-25000" dirty="0" smtClean="0">
                <a:solidFill>
                  <a:srgbClr val="FF0000"/>
                </a:solidFill>
              </a:rPr>
              <a:t>NEW</a:t>
            </a:r>
            <a:r>
              <a:rPr lang="en-US" sz="1400" dirty="0" smtClean="0">
                <a:solidFill>
                  <a:srgbClr val="FF0000"/>
                </a:solidFill>
              </a:rPr>
              <a:t>4</a:t>
            </a:r>
            <a:endParaRPr lang="en-US" sz="1400" dirty="0">
              <a:solidFill>
                <a:srgbClr val="FF0000"/>
              </a:solidFill>
            </a:endParaRPr>
          </a:p>
        </p:txBody>
      </p:sp>
      <p:sp>
        <p:nvSpPr>
          <p:cNvPr id="36" name="TextBox 35"/>
          <p:cNvSpPr txBox="1"/>
          <p:nvPr/>
        </p:nvSpPr>
        <p:spPr>
          <a:xfrm>
            <a:off x="2819400" y="2438400"/>
            <a:ext cx="648254" cy="307777"/>
          </a:xfrm>
          <a:prstGeom prst="rect">
            <a:avLst/>
          </a:prstGeom>
          <a:noFill/>
        </p:spPr>
        <p:txBody>
          <a:bodyPr wrap="none" rtlCol="0">
            <a:spAutoFit/>
          </a:bodyPr>
          <a:lstStyle/>
          <a:p>
            <a:r>
              <a:rPr lang="en-US" sz="1400" dirty="0" smtClean="0">
                <a:solidFill>
                  <a:srgbClr val="FF0000"/>
                </a:solidFill>
              </a:rPr>
              <a:t>delete</a:t>
            </a:r>
            <a:endParaRPr lang="en-US" sz="1400" dirty="0">
              <a:solidFill>
                <a:srgbClr val="FF0000"/>
              </a:solidFill>
            </a:endParaRPr>
          </a:p>
        </p:txBody>
      </p:sp>
      <p:sp>
        <p:nvSpPr>
          <p:cNvPr id="37" name="TextBox 36"/>
          <p:cNvSpPr txBox="1"/>
          <p:nvPr/>
        </p:nvSpPr>
        <p:spPr>
          <a:xfrm>
            <a:off x="381000" y="76200"/>
            <a:ext cx="7940700" cy="369332"/>
          </a:xfrm>
          <a:prstGeom prst="rect">
            <a:avLst/>
          </a:prstGeom>
          <a:noFill/>
        </p:spPr>
        <p:txBody>
          <a:bodyPr wrap="none" rtlCol="0">
            <a:spAutoFit/>
          </a:bodyPr>
          <a:lstStyle/>
          <a:p>
            <a:r>
              <a:rPr lang="en-US" dirty="0" smtClean="0"/>
              <a:t>Proposed (</a:t>
            </a:r>
            <a:r>
              <a:rPr lang="en-US" u="sng" dirty="0" smtClean="0"/>
              <a:t>for discussion</a:t>
            </a:r>
            <a:r>
              <a:rPr lang="en-US" dirty="0" smtClean="0"/>
              <a:t>) redline to tube HV circuit (passive or active, all the same)</a:t>
            </a:r>
            <a:endParaRPr lang="en-US" dirty="0"/>
          </a:p>
        </p:txBody>
      </p:sp>
      <p:sp>
        <p:nvSpPr>
          <p:cNvPr id="38" name="TextBox 37"/>
          <p:cNvSpPr txBox="1"/>
          <p:nvPr/>
        </p:nvSpPr>
        <p:spPr>
          <a:xfrm>
            <a:off x="457200" y="381000"/>
            <a:ext cx="1589602" cy="276999"/>
          </a:xfrm>
          <a:prstGeom prst="rect">
            <a:avLst/>
          </a:prstGeom>
          <a:noFill/>
        </p:spPr>
        <p:txBody>
          <a:bodyPr wrap="none" rtlCol="0">
            <a:spAutoFit/>
          </a:bodyPr>
          <a:lstStyle/>
          <a:p>
            <a:r>
              <a:rPr lang="en-US" sz="1200" dirty="0" smtClean="0"/>
              <a:t>G. </a:t>
            </a:r>
            <a:r>
              <a:rPr lang="en-US" sz="1200" dirty="0" err="1" smtClean="0"/>
              <a:t>Visser</a:t>
            </a:r>
            <a:r>
              <a:rPr lang="en-US" sz="1200" dirty="0" smtClean="0"/>
              <a:t>, IU, 7/9/2012</a:t>
            </a:r>
            <a:endParaRPr lang="en-US" sz="1200" dirty="0"/>
          </a:p>
        </p:txBody>
      </p:sp>
      <p:sp>
        <p:nvSpPr>
          <p:cNvPr id="39" name="TextBox 38"/>
          <p:cNvSpPr txBox="1"/>
          <p:nvPr/>
        </p:nvSpPr>
        <p:spPr>
          <a:xfrm>
            <a:off x="4038600" y="3505200"/>
            <a:ext cx="5105400" cy="3046988"/>
          </a:xfrm>
          <a:prstGeom prst="rect">
            <a:avLst/>
          </a:prstGeom>
          <a:noFill/>
        </p:spPr>
        <p:txBody>
          <a:bodyPr wrap="square" rtlCol="0">
            <a:spAutoFit/>
          </a:bodyPr>
          <a:lstStyle/>
          <a:p>
            <a:pPr>
              <a:buFont typeface="Arial" pitchFamily="34" charset="0"/>
              <a:buChar char="•"/>
            </a:pPr>
            <a:r>
              <a:rPr lang="en-US" sz="1200" dirty="0" smtClean="0"/>
              <a:t> Obviously, here for illustration of the complete circuit I just pasted together the divider board and front-front board</a:t>
            </a:r>
          </a:p>
          <a:p>
            <a:pPr>
              <a:buFont typeface="Arial" pitchFamily="34" charset="0"/>
              <a:buChar char="•"/>
            </a:pPr>
            <a:r>
              <a:rPr lang="en-US" sz="1200" dirty="0" smtClean="0"/>
              <a:t> </a:t>
            </a:r>
            <a:r>
              <a:rPr lang="en-US" sz="1200" dirty="0" smtClean="0">
                <a:solidFill>
                  <a:srgbClr val="FF0000"/>
                </a:solidFill>
              </a:rPr>
              <a:t>Delete CA5</a:t>
            </a:r>
            <a:r>
              <a:rPr lang="en-US" sz="1200" dirty="0" smtClean="0"/>
              <a:t> which duplicates the other 4 (and potentially completes an annoying resonant circuit).</a:t>
            </a:r>
          </a:p>
          <a:p>
            <a:pPr lvl="1">
              <a:buFont typeface="Arial" pitchFamily="34" charset="0"/>
              <a:buChar char="•"/>
            </a:pPr>
            <a:r>
              <a:rPr lang="en-US" sz="1200" dirty="0" smtClean="0"/>
              <a:t> Note that anyway the point of those other 4 is to AC connect bottom of bottom MCP to the frontend ground. It has little/nothing to do with the HV divider.</a:t>
            </a:r>
          </a:p>
          <a:p>
            <a:pPr>
              <a:buFont typeface="Arial" pitchFamily="34" charset="0"/>
              <a:buChar char="•"/>
            </a:pPr>
            <a:r>
              <a:rPr lang="en-US" sz="1200" dirty="0" smtClean="0"/>
              <a:t> </a:t>
            </a:r>
            <a:r>
              <a:rPr lang="en-US" sz="1200" dirty="0" smtClean="0">
                <a:solidFill>
                  <a:srgbClr val="FF0000"/>
                </a:solidFill>
              </a:rPr>
              <a:t>Add R</a:t>
            </a:r>
            <a:r>
              <a:rPr lang="en-US" sz="1200" baseline="-25000" dirty="0" smtClean="0">
                <a:solidFill>
                  <a:srgbClr val="FF0000"/>
                </a:solidFill>
              </a:rPr>
              <a:t>NEW</a:t>
            </a:r>
            <a:r>
              <a:rPr lang="en-US" sz="1200" dirty="0" smtClean="0">
                <a:solidFill>
                  <a:srgbClr val="FF0000"/>
                </a:solidFill>
              </a:rPr>
              <a:t>1</a:t>
            </a:r>
            <a:r>
              <a:rPr lang="en-US" sz="1200" dirty="0" smtClean="0"/>
              <a:t> (10 – 100 </a:t>
            </a:r>
            <a:r>
              <a:rPr lang="el-GR" sz="1200" dirty="0" smtClean="0">
                <a:cs typeface="Arial"/>
              </a:rPr>
              <a:t>Ω</a:t>
            </a:r>
            <a:r>
              <a:rPr lang="en-US" sz="1200" dirty="0" smtClean="0">
                <a:cs typeface="Arial"/>
              </a:rPr>
              <a:t>, 0402) </a:t>
            </a:r>
            <a:r>
              <a:rPr lang="en-US" sz="1200" dirty="0" smtClean="0"/>
              <a:t>which isolates the sensitive frontend analog ground from everything else (which anyway doesn’t need a low impedance AC ground to frontend).</a:t>
            </a:r>
          </a:p>
          <a:p>
            <a:pPr>
              <a:buFont typeface="Arial" pitchFamily="34" charset="0"/>
              <a:buChar char="•"/>
            </a:pPr>
            <a:r>
              <a:rPr lang="en-US" sz="1200" dirty="0" smtClean="0"/>
              <a:t> </a:t>
            </a:r>
            <a:r>
              <a:rPr lang="en-US" sz="1200" dirty="0" smtClean="0">
                <a:solidFill>
                  <a:srgbClr val="FF0000"/>
                </a:solidFill>
              </a:rPr>
              <a:t>Add R</a:t>
            </a:r>
            <a:r>
              <a:rPr lang="en-US" sz="1200" baseline="-25000" dirty="0" smtClean="0">
                <a:solidFill>
                  <a:srgbClr val="FF0000"/>
                </a:solidFill>
              </a:rPr>
              <a:t>NEW</a:t>
            </a:r>
            <a:r>
              <a:rPr lang="en-US" sz="1200" dirty="0" smtClean="0">
                <a:solidFill>
                  <a:srgbClr val="FF0000"/>
                </a:solidFill>
              </a:rPr>
              <a:t>2</a:t>
            </a:r>
            <a:r>
              <a:rPr lang="en-US" sz="1200" dirty="0" smtClean="0"/>
              <a:t> (1 M</a:t>
            </a:r>
            <a:r>
              <a:rPr lang="el-GR" sz="1200" dirty="0" smtClean="0">
                <a:cs typeface="Arial"/>
              </a:rPr>
              <a:t>Ω</a:t>
            </a:r>
            <a:r>
              <a:rPr lang="en-US" sz="1200" dirty="0" smtClean="0">
                <a:cs typeface="Arial"/>
              </a:rPr>
              <a:t>, 5kV rated if feasible) </a:t>
            </a:r>
            <a:r>
              <a:rPr lang="en-US" sz="1200" dirty="0" smtClean="0"/>
              <a:t>which is the photocathode current limit resistor.</a:t>
            </a:r>
          </a:p>
          <a:p>
            <a:pPr>
              <a:buFont typeface="Arial" pitchFamily="34" charset="0"/>
              <a:buChar char="•"/>
            </a:pPr>
            <a:r>
              <a:rPr lang="en-US" sz="1200" dirty="0" smtClean="0"/>
              <a:t> </a:t>
            </a:r>
            <a:r>
              <a:rPr lang="en-US" sz="1200" dirty="0" smtClean="0">
                <a:solidFill>
                  <a:srgbClr val="FF0000"/>
                </a:solidFill>
              </a:rPr>
              <a:t>Add R</a:t>
            </a:r>
            <a:r>
              <a:rPr lang="en-US" sz="1200" baseline="-25000" dirty="0" smtClean="0">
                <a:solidFill>
                  <a:srgbClr val="FF0000"/>
                </a:solidFill>
              </a:rPr>
              <a:t>NEW</a:t>
            </a:r>
            <a:r>
              <a:rPr lang="en-US" sz="1200" dirty="0" smtClean="0">
                <a:solidFill>
                  <a:srgbClr val="FF0000"/>
                </a:solidFill>
              </a:rPr>
              <a:t>3</a:t>
            </a:r>
            <a:r>
              <a:rPr lang="en-US" sz="1200" dirty="0" smtClean="0"/>
              <a:t> (100 k</a:t>
            </a:r>
            <a:r>
              <a:rPr lang="el-GR" sz="1200" dirty="0" smtClean="0">
                <a:cs typeface="Arial"/>
              </a:rPr>
              <a:t>Ω</a:t>
            </a:r>
            <a:r>
              <a:rPr lang="en-US" sz="1200" dirty="0" smtClean="0">
                <a:cs typeface="Arial"/>
              </a:rPr>
              <a:t>) </a:t>
            </a:r>
            <a:r>
              <a:rPr lang="en-US" sz="1200" dirty="0" smtClean="0"/>
              <a:t>which isolates center conductor of cable to the readout assembly. For EMI/ground loop suppression.</a:t>
            </a:r>
          </a:p>
          <a:p>
            <a:pPr>
              <a:buFont typeface="Arial" pitchFamily="34" charset="0"/>
              <a:buChar char="•"/>
            </a:pPr>
            <a:r>
              <a:rPr lang="en-US" sz="1200" dirty="0" smtClean="0"/>
              <a:t> </a:t>
            </a:r>
            <a:r>
              <a:rPr lang="en-US" sz="1200" dirty="0" smtClean="0">
                <a:solidFill>
                  <a:srgbClr val="FF0000"/>
                </a:solidFill>
              </a:rPr>
              <a:t>Add R</a:t>
            </a:r>
            <a:r>
              <a:rPr lang="en-US" sz="1200" baseline="-25000" dirty="0" smtClean="0">
                <a:solidFill>
                  <a:srgbClr val="FF0000"/>
                </a:solidFill>
              </a:rPr>
              <a:t>NEW</a:t>
            </a:r>
            <a:r>
              <a:rPr lang="en-US" sz="1200" dirty="0" smtClean="0">
                <a:solidFill>
                  <a:srgbClr val="FF0000"/>
                </a:solidFill>
              </a:rPr>
              <a:t>4</a:t>
            </a:r>
            <a:r>
              <a:rPr lang="en-US" sz="1200" dirty="0" smtClean="0"/>
              <a:t> (100 </a:t>
            </a:r>
            <a:r>
              <a:rPr lang="el-GR" sz="1200" dirty="0" smtClean="0">
                <a:cs typeface="Arial"/>
              </a:rPr>
              <a:t>Ω</a:t>
            </a:r>
            <a:r>
              <a:rPr lang="en-US" sz="1200" dirty="0" smtClean="0">
                <a:cs typeface="Arial"/>
              </a:rPr>
              <a:t>) </a:t>
            </a:r>
            <a:r>
              <a:rPr lang="en-US" sz="1200" dirty="0" smtClean="0"/>
              <a:t>which isolates ground from cable to the readout assembly. For EMI/ground loop suppression.</a:t>
            </a:r>
          </a:p>
        </p:txBody>
      </p:sp>
      <p:cxnSp>
        <p:nvCxnSpPr>
          <p:cNvPr id="41" name="Straight Arrow Connector 40"/>
          <p:cNvCxnSpPr/>
          <p:nvPr/>
        </p:nvCxnSpPr>
        <p:spPr>
          <a:xfrm flipV="1">
            <a:off x="7467600" y="2001188"/>
            <a:ext cx="1114269" cy="2086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629400" y="1905000"/>
            <a:ext cx="838200" cy="830997"/>
          </a:xfrm>
          <a:prstGeom prst="rect">
            <a:avLst/>
          </a:prstGeom>
          <a:noFill/>
          <a:ln>
            <a:solidFill>
              <a:schemeClr val="accent1"/>
            </a:solidFill>
          </a:ln>
        </p:spPr>
        <p:txBody>
          <a:bodyPr wrap="square" rtlCol="0">
            <a:spAutoFit/>
          </a:bodyPr>
          <a:lstStyle/>
          <a:p>
            <a:r>
              <a:rPr lang="en-US" sz="1200" dirty="0" smtClean="0"/>
              <a:t>THIS is the frontend analog ground</a:t>
            </a:r>
            <a:endParaRPr lang="en-US" sz="1200" dirty="0"/>
          </a:p>
        </p:txBody>
      </p:sp>
      <p:cxnSp>
        <p:nvCxnSpPr>
          <p:cNvPr id="45" name="Straight Arrow Connector 44"/>
          <p:cNvCxnSpPr/>
          <p:nvPr/>
        </p:nvCxnSpPr>
        <p:spPr>
          <a:xfrm rot="5400000" flipH="1" flipV="1">
            <a:off x="7467600" y="990600"/>
            <a:ext cx="12192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295400" y="3810001"/>
            <a:ext cx="2057400" cy="276999"/>
          </a:xfrm>
          <a:prstGeom prst="rect">
            <a:avLst/>
          </a:prstGeom>
          <a:noFill/>
          <a:ln>
            <a:solidFill>
              <a:schemeClr val="accent1"/>
            </a:solidFill>
          </a:ln>
        </p:spPr>
        <p:txBody>
          <a:bodyPr wrap="square" rtlCol="0">
            <a:spAutoFit/>
          </a:bodyPr>
          <a:lstStyle/>
          <a:p>
            <a:r>
              <a:rPr lang="en-US" sz="1200" dirty="0" smtClean="0"/>
              <a:t>THIS is only a local ground net</a:t>
            </a:r>
            <a:endParaRPr lang="en-US" sz="1200" dirty="0"/>
          </a:p>
        </p:txBody>
      </p:sp>
      <p:sp>
        <p:nvSpPr>
          <p:cNvPr id="40" name="TextBox 39"/>
          <p:cNvSpPr txBox="1"/>
          <p:nvPr/>
        </p:nvSpPr>
        <p:spPr>
          <a:xfrm rot="-360000">
            <a:off x="234535" y="711244"/>
            <a:ext cx="4880119" cy="369332"/>
          </a:xfrm>
          <a:prstGeom prst="rect">
            <a:avLst/>
          </a:prstGeom>
          <a:noFill/>
        </p:spPr>
        <p:txBody>
          <a:bodyPr wrap="none" rtlCol="0">
            <a:spAutoFit/>
          </a:bodyPr>
          <a:lstStyle/>
          <a:p>
            <a:r>
              <a:rPr lang="en-US" dirty="0" smtClean="0">
                <a:solidFill>
                  <a:srgbClr val="7030A0"/>
                </a:solidFill>
              </a:rPr>
              <a:t>an old slide – but still applicable for the discussion</a:t>
            </a:r>
            <a:endParaRPr lang="en-US" dirty="0">
              <a:solidFill>
                <a:srgbClr val="7030A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untitled.PNG"/>
          <p:cNvPicPr>
            <a:picLocks noChangeAspect="1"/>
          </p:cNvPicPr>
          <p:nvPr/>
        </p:nvPicPr>
        <p:blipFill>
          <a:blip r:embed="rId2" cstate="print"/>
          <a:stretch>
            <a:fillRect/>
          </a:stretch>
        </p:blipFill>
        <p:spPr>
          <a:xfrm rot="16200000">
            <a:off x="6861175" y="3127375"/>
            <a:ext cx="1466850" cy="1117600"/>
          </a:xfrm>
          <a:prstGeom prst="rect">
            <a:avLst/>
          </a:prstGeom>
        </p:spPr>
      </p:pic>
      <p:pic>
        <p:nvPicPr>
          <p:cNvPr id="14" name="Picture 13" descr="untitled.PNG"/>
          <p:cNvPicPr>
            <a:picLocks noChangeAspect="1"/>
          </p:cNvPicPr>
          <p:nvPr/>
        </p:nvPicPr>
        <p:blipFill>
          <a:blip r:embed="rId2" cstate="print"/>
          <a:stretch>
            <a:fillRect/>
          </a:stretch>
        </p:blipFill>
        <p:spPr>
          <a:xfrm rot="16200000">
            <a:off x="6861175" y="1146174"/>
            <a:ext cx="1466850" cy="1117600"/>
          </a:xfrm>
          <a:prstGeom prst="rect">
            <a:avLst/>
          </a:prstGeom>
        </p:spPr>
      </p:pic>
      <p:sp>
        <p:nvSpPr>
          <p:cNvPr id="24" name="Oval 23"/>
          <p:cNvSpPr/>
          <p:nvPr/>
        </p:nvSpPr>
        <p:spPr>
          <a:xfrm>
            <a:off x="7467600" y="2419349"/>
            <a:ext cx="609600" cy="609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
          <p:cNvSpPr txBox="1">
            <a:spLocks noChangeArrowheads="1"/>
          </p:cNvSpPr>
          <p:nvPr/>
        </p:nvSpPr>
        <p:spPr>
          <a:xfrm>
            <a:off x="0" y="76200"/>
            <a:ext cx="9144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err="1" smtClean="0">
                <a:latin typeface="+mj-lt"/>
                <a:ea typeface="+mj-ea"/>
                <a:cs typeface="+mj-cs"/>
              </a:rPr>
              <a:t>Birtcher</a:t>
            </a:r>
            <a:r>
              <a:rPr lang="en-US" sz="2800" dirty="0" smtClean="0">
                <a:latin typeface="+mj-lt"/>
                <a:ea typeface="+mj-ea"/>
                <a:cs typeface="+mj-cs"/>
              </a:rPr>
              <a:t> “PCB-</a:t>
            </a:r>
            <a:r>
              <a:rPr lang="en-US" sz="2800" dirty="0" err="1" smtClean="0">
                <a:latin typeface="+mj-lt"/>
                <a:ea typeface="+mj-ea"/>
                <a:cs typeface="+mj-cs"/>
              </a:rPr>
              <a:t>tainer</a:t>
            </a:r>
            <a:r>
              <a:rPr lang="en-US" sz="2800" dirty="0" smtClean="0">
                <a:latin typeface="+mj-lt"/>
                <a:ea typeface="+mj-ea"/>
                <a:cs typeface="+mj-cs"/>
              </a:rPr>
              <a:t>”</a:t>
            </a:r>
          </a:p>
        </p:txBody>
      </p:sp>
      <p:pic>
        <p:nvPicPr>
          <p:cNvPr id="1026" name="Picture 2"/>
          <p:cNvPicPr>
            <a:picLocks noChangeAspect="1" noChangeArrowheads="1"/>
          </p:cNvPicPr>
          <p:nvPr/>
        </p:nvPicPr>
        <p:blipFill>
          <a:blip r:embed="rId3" cstate="print"/>
          <a:srcRect/>
          <a:stretch>
            <a:fillRect/>
          </a:stretch>
        </p:blipFill>
        <p:spPr bwMode="auto">
          <a:xfrm>
            <a:off x="76200" y="698334"/>
            <a:ext cx="4724400" cy="6007266"/>
          </a:xfrm>
          <a:prstGeom prst="rect">
            <a:avLst/>
          </a:prstGeom>
          <a:noFill/>
          <a:ln w="9525">
            <a:noFill/>
            <a:miter lim="800000"/>
            <a:headEnd/>
            <a:tailEnd/>
          </a:ln>
        </p:spPr>
      </p:pic>
      <p:sp>
        <p:nvSpPr>
          <p:cNvPr id="8" name="TextBox 7"/>
          <p:cNvSpPr txBox="1"/>
          <p:nvPr/>
        </p:nvSpPr>
        <p:spPr>
          <a:xfrm>
            <a:off x="4343400" y="6245423"/>
            <a:ext cx="503664" cy="307777"/>
          </a:xfrm>
          <a:prstGeom prst="rect">
            <a:avLst/>
          </a:prstGeom>
          <a:noFill/>
        </p:spPr>
        <p:txBody>
          <a:bodyPr wrap="none" rtlCol="0">
            <a:spAutoFit/>
          </a:bodyPr>
          <a:lstStyle/>
          <a:p>
            <a:r>
              <a:rPr lang="en-US" sz="1400" dirty="0" smtClean="0">
                <a:solidFill>
                  <a:srgbClr val="0070C0"/>
                </a:solidFill>
              </a:rPr>
              <a:t>3.31</a:t>
            </a:r>
            <a:endParaRPr lang="en-US" sz="1400" dirty="0">
              <a:solidFill>
                <a:srgbClr val="0070C0"/>
              </a:solidFill>
            </a:endParaRPr>
          </a:p>
        </p:txBody>
      </p:sp>
      <p:sp>
        <p:nvSpPr>
          <p:cNvPr id="10" name="TextBox 9"/>
          <p:cNvSpPr txBox="1"/>
          <p:nvPr/>
        </p:nvSpPr>
        <p:spPr>
          <a:xfrm>
            <a:off x="3962400" y="6550223"/>
            <a:ext cx="503664" cy="307777"/>
          </a:xfrm>
          <a:prstGeom prst="rect">
            <a:avLst/>
          </a:prstGeom>
          <a:noFill/>
        </p:spPr>
        <p:txBody>
          <a:bodyPr wrap="none" rtlCol="0">
            <a:spAutoFit/>
          </a:bodyPr>
          <a:lstStyle/>
          <a:p>
            <a:r>
              <a:rPr lang="en-US" sz="1400" dirty="0" smtClean="0">
                <a:solidFill>
                  <a:srgbClr val="0070C0"/>
                </a:solidFill>
              </a:rPr>
              <a:t>8.13</a:t>
            </a:r>
            <a:endParaRPr lang="en-US" sz="1400" dirty="0">
              <a:solidFill>
                <a:srgbClr val="0070C0"/>
              </a:solidFill>
            </a:endParaRPr>
          </a:p>
        </p:txBody>
      </p:sp>
      <p:sp>
        <p:nvSpPr>
          <p:cNvPr id="11" name="TextBox 10"/>
          <p:cNvSpPr txBox="1"/>
          <p:nvPr/>
        </p:nvSpPr>
        <p:spPr>
          <a:xfrm>
            <a:off x="4220736" y="5943600"/>
            <a:ext cx="503664" cy="307777"/>
          </a:xfrm>
          <a:prstGeom prst="rect">
            <a:avLst/>
          </a:prstGeom>
          <a:noFill/>
        </p:spPr>
        <p:txBody>
          <a:bodyPr wrap="none" rtlCol="0">
            <a:spAutoFit/>
          </a:bodyPr>
          <a:lstStyle/>
          <a:p>
            <a:r>
              <a:rPr lang="en-US" sz="1400" dirty="0" smtClean="0">
                <a:solidFill>
                  <a:srgbClr val="0070C0"/>
                </a:solidFill>
              </a:rPr>
              <a:t>1.60</a:t>
            </a:r>
            <a:endParaRPr lang="en-US" sz="1400" dirty="0">
              <a:solidFill>
                <a:srgbClr val="0070C0"/>
              </a:solidFill>
            </a:endParaRPr>
          </a:p>
        </p:txBody>
      </p:sp>
      <p:sp>
        <p:nvSpPr>
          <p:cNvPr id="12" name="Rectangle 11"/>
          <p:cNvSpPr/>
          <p:nvPr/>
        </p:nvSpPr>
        <p:spPr>
          <a:xfrm>
            <a:off x="457200" y="3124200"/>
            <a:ext cx="990600" cy="381000"/>
          </a:xfrm>
          <a:prstGeom prst="rect">
            <a:avLst/>
          </a:prstGeom>
          <a:solidFill>
            <a:srgbClr val="0070C0">
              <a:alpha val="15000"/>
            </a:srgbClr>
          </a:solidFill>
          <a:ln>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4" cstate="print"/>
          <a:srcRect/>
          <a:stretch>
            <a:fillRect/>
          </a:stretch>
        </p:blipFill>
        <p:spPr bwMode="auto">
          <a:xfrm>
            <a:off x="5547360" y="4876800"/>
            <a:ext cx="3520440" cy="1301032"/>
          </a:xfrm>
          <a:prstGeom prst="rect">
            <a:avLst/>
          </a:prstGeom>
          <a:noFill/>
          <a:ln w="9525">
            <a:noFill/>
            <a:miter lim="800000"/>
            <a:headEnd/>
            <a:tailEnd/>
          </a:ln>
        </p:spPr>
      </p:pic>
      <p:sp>
        <p:nvSpPr>
          <p:cNvPr id="15" name="Rectangle 14"/>
          <p:cNvSpPr/>
          <p:nvPr/>
        </p:nvSpPr>
        <p:spPr>
          <a:xfrm>
            <a:off x="8077200" y="438149"/>
            <a:ext cx="152400" cy="3886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rot="5400000" flipH="1" flipV="1">
            <a:off x="4076700" y="5600700"/>
            <a:ext cx="2209800" cy="0"/>
          </a:xfrm>
          <a:prstGeom prst="line">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a:off x="5181600" y="4495800"/>
            <a:ext cx="3733800" cy="0"/>
          </a:xfrm>
          <a:prstGeom prst="line">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20" name="TextBox 19"/>
          <p:cNvSpPr txBox="1"/>
          <p:nvPr/>
        </p:nvSpPr>
        <p:spPr>
          <a:xfrm>
            <a:off x="5592336" y="6397823"/>
            <a:ext cx="3073855" cy="307777"/>
          </a:xfrm>
          <a:prstGeom prst="rect">
            <a:avLst/>
          </a:prstGeom>
          <a:noFill/>
        </p:spPr>
        <p:txBody>
          <a:bodyPr wrap="none" rtlCol="0">
            <a:spAutoFit/>
          </a:bodyPr>
          <a:lstStyle/>
          <a:p>
            <a:r>
              <a:rPr lang="en-US" sz="1400" dirty="0" smtClean="0">
                <a:solidFill>
                  <a:srgbClr val="0070C0"/>
                </a:solidFill>
              </a:rPr>
              <a:t>Alternative (better thermal conduction)</a:t>
            </a:r>
            <a:endParaRPr lang="en-US" sz="1400" dirty="0">
              <a:solidFill>
                <a:srgbClr val="0070C0"/>
              </a:solidFill>
            </a:endParaRPr>
          </a:p>
        </p:txBody>
      </p:sp>
      <p:sp>
        <p:nvSpPr>
          <p:cNvPr id="21" name="TextBox 20"/>
          <p:cNvSpPr txBox="1"/>
          <p:nvPr/>
        </p:nvSpPr>
        <p:spPr>
          <a:xfrm>
            <a:off x="7802136" y="5943600"/>
            <a:ext cx="503664" cy="307777"/>
          </a:xfrm>
          <a:prstGeom prst="rect">
            <a:avLst/>
          </a:prstGeom>
          <a:noFill/>
        </p:spPr>
        <p:txBody>
          <a:bodyPr wrap="none" rtlCol="0">
            <a:spAutoFit/>
          </a:bodyPr>
          <a:lstStyle/>
          <a:p>
            <a:r>
              <a:rPr lang="en-US" sz="1400" dirty="0" smtClean="0">
                <a:solidFill>
                  <a:srgbClr val="0070C0"/>
                </a:solidFill>
              </a:rPr>
              <a:t>4.58</a:t>
            </a:r>
            <a:endParaRPr lang="en-US" sz="1400" dirty="0">
              <a:solidFill>
                <a:srgbClr val="0070C0"/>
              </a:solidFill>
            </a:endParaRPr>
          </a:p>
        </p:txBody>
      </p:sp>
      <p:sp>
        <p:nvSpPr>
          <p:cNvPr id="22" name="Oval 21"/>
          <p:cNvSpPr/>
          <p:nvPr/>
        </p:nvSpPr>
        <p:spPr>
          <a:xfrm>
            <a:off x="7543800" y="2495549"/>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343248" y="609600"/>
            <a:ext cx="2352952" cy="307777"/>
          </a:xfrm>
          <a:prstGeom prst="rect">
            <a:avLst/>
          </a:prstGeom>
          <a:noFill/>
        </p:spPr>
        <p:txBody>
          <a:bodyPr wrap="none" rtlCol="0">
            <a:spAutoFit/>
          </a:bodyPr>
          <a:lstStyle/>
          <a:p>
            <a:r>
              <a:rPr lang="en-US" sz="1400" dirty="0" smtClean="0">
                <a:solidFill>
                  <a:srgbClr val="0070C0"/>
                </a:solidFill>
              </a:rPr>
              <a:t>Thin copper or brass cold wall</a:t>
            </a:r>
            <a:endParaRPr lang="en-US" sz="1400" dirty="0">
              <a:solidFill>
                <a:srgbClr val="0070C0"/>
              </a:solidFill>
            </a:endParaRPr>
          </a:p>
        </p:txBody>
      </p:sp>
      <p:sp>
        <p:nvSpPr>
          <p:cNvPr id="27" name="TextBox 26"/>
          <p:cNvSpPr txBox="1"/>
          <p:nvPr/>
        </p:nvSpPr>
        <p:spPr>
          <a:xfrm>
            <a:off x="5497229" y="2359223"/>
            <a:ext cx="1513171" cy="307777"/>
          </a:xfrm>
          <a:prstGeom prst="rect">
            <a:avLst/>
          </a:prstGeom>
          <a:noFill/>
        </p:spPr>
        <p:txBody>
          <a:bodyPr wrap="none" rtlCol="0">
            <a:spAutoFit/>
          </a:bodyPr>
          <a:lstStyle/>
          <a:p>
            <a:r>
              <a:rPr lang="en-US" sz="1400" dirty="0" smtClean="0">
                <a:solidFill>
                  <a:srgbClr val="0070C0"/>
                </a:solidFill>
              </a:rPr>
              <a:t>solder to cold wall</a:t>
            </a:r>
            <a:endParaRPr lang="en-US" sz="1400" dirty="0">
              <a:solidFill>
                <a:srgbClr val="0070C0"/>
              </a:solidFill>
            </a:endParaRPr>
          </a:p>
        </p:txBody>
      </p:sp>
      <p:cxnSp>
        <p:nvCxnSpPr>
          <p:cNvPr id="28" name="Straight Arrow Connector 27"/>
          <p:cNvCxnSpPr>
            <a:stCxn id="27" idx="3"/>
          </p:cNvCxnSpPr>
          <p:nvPr/>
        </p:nvCxnSpPr>
        <p:spPr>
          <a:xfrm flipV="1">
            <a:off x="7010400" y="2133600"/>
            <a:ext cx="1028700" cy="379512"/>
          </a:xfrm>
          <a:prstGeom prst="straightConnector1">
            <a:avLst/>
          </a:prstGeom>
          <a:ln w="31750">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cxnSp>
      <p:sp>
        <p:nvSpPr>
          <p:cNvPr id="31" name="TextBox 30"/>
          <p:cNvSpPr txBox="1"/>
          <p:nvPr/>
        </p:nvSpPr>
        <p:spPr>
          <a:xfrm>
            <a:off x="2133600" y="4111823"/>
            <a:ext cx="3459088" cy="307777"/>
          </a:xfrm>
          <a:prstGeom prst="rect">
            <a:avLst/>
          </a:prstGeom>
          <a:noFill/>
        </p:spPr>
        <p:txBody>
          <a:bodyPr wrap="none" rtlCol="0">
            <a:spAutoFit/>
          </a:bodyPr>
          <a:lstStyle/>
          <a:p>
            <a:r>
              <a:rPr lang="en-US" sz="1400" dirty="0" smtClean="0">
                <a:solidFill>
                  <a:srgbClr val="0070C0"/>
                </a:solidFill>
              </a:rPr>
              <a:t>3.5 inch, silver plated, 250-499 </a:t>
            </a:r>
            <a:r>
              <a:rPr lang="en-US" sz="1400" dirty="0" err="1" smtClean="0">
                <a:solidFill>
                  <a:srgbClr val="0070C0"/>
                </a:solidFill>
              </a:rPr>
              <a:t>pcs</a:t>
            </a:r>
            <a:r>
              <a:rPr lang="en-US" sz="1400" dirty="0" smtClean="0">
                <a:solidFill>
                  <a:srgbClr val="0070C0"/>
                </a:solidFill>
              </a:rPr>
              <a:t>, $6.30 ea.</a:t>
            </a:r>
          </a:p>
        </p:txBody>
      </p:sp>
      <p:cxnSp>
        <p:nvCxnSpPr>
          <p:cNvPr id="32" name="Straight Arrow Connector 31"/>
          <p:cNvCxnSpPr>
            <a:stCxn id="26" idx="3"/>
          </p:cNvCxnSpPr>
          <p:nvPr/>
        </p:nvCxnSpPr>
        <p:spPr>
          <a:xfrm>
            <a:off x="7696200" y="763489"/>
            <a:ext cx="457200" cy="150911"/>
          </a:xfrm>
          <a:prstGeom prst="straightConnector1">
            <a:avLst/>
          </a:prstGeom>
          <a:ln w="31750">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4" name="TextBox 53"/>
          <p:cNvSpPr txBox="1"/>
          <p:nvPr/>
        </p:nvSpPr>
        <p:spPr>
          <a:xfrm>
            <a:off x="6172200" y="5224790"/>
            <a:ext cx="2507418" cy="261610"/>
          </a:xfrm>
          <a:prstGeom prst="rect">
            <a:avLst/>
          </a:prstGeom>
        </p:spPr>
        <p:txBody>
          <a:bodyPr wrap="none" rtlCol="0">
            <a:spAutoFit/>
          </a:bodyPr>
          <a:lstStyle/>
          <a:p>
            <a:r>
              <a:rPr lang="en-US" sz="1100" dirty="0" smtClean="0">
                <a:solidFill>
                  <a:srgbClr val="0070C0"/>
                </a:solidFill>
              </a:rPr>
              <a:t>(board is flipped over for other side test)</a:t>
            </a:r>
            <a:endParaRPr lang="en-US" sz="1100" dirty="0">
              <a:solidFill>
                <a:srgbClr val="0070C0"/>
              </a:solidFill>
            </a:endParaRPr>
          </a:p>
        </p:txBody>
      </p:sp>
      <p:sp>
        <p:nvSpPr>
          <p:cNvPr id="9" name="Rectangle 2"/>
          <p:cNvSpPr txBox="1">
            <a:spLocks noChangeArrowheads="1"/>
          </p:cNvSpPr>
          <p:nvPr/>
        </p:nvSpPr>
        <p:spPr>
          <a:xfrm>
            <a:off x="0" y="76200"/>
            <a:ext cx="9144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PCB-</a:t>
            </a:r>
            <a:r>
              <a:rPr lang="en-US" sz="2800" dirty="0" err="1" smtClean="0">
                <a:latin typeface="+mj-lt"/>
                <a:ea typeface="+mj-ea"/>
                <a:cs typeface="+mj-cs"/>
              </a:rPr>
              <a:t>tainer</a:t>
            </a:r>
            <a:r>
              <a:rPr lang="en-US" sz="2800" dirty="0" smtClean="0">
                <a:latin typeface="+mj-lt"/>
                <a:ea typeface="+mj-ea"/>
                <a:cs typeface="+mj-cs"/>
              </a:rPr>
              <a:t> thermal test</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4" name="Picture 3" descr="PICT1468.JPG"/>
          <p:cNvPicPr>
            <a:picLocks noChangeAspect="1"/>
          </p:cNvPicPr>
          <p:nvPr/>
        </p:nvPicPr>
        <p:blipFill>
          <a:blip r:embed="rId2" cstate="print"/>
          <a:stretch>
            <a:fillRect/>
          </a:stretch>
        </p:blipFill>
        <p:spPr>
          <a:xfrm>
            <a:off x="457200" y="838200"/>
            <a:ext cx="4316178" cy="2582297"/>
          </a:xfrm>
          <a:prstGeom prst="rect">
            <a:avLst/>
          </a:prstGeom>
        </p:spPr>
      </p:pic>
      <p:pic>
        <p:nvPicPr>
          <p:cNvPr id="5" name="Picture 4" descr="PICT1470.JPG"/>
          <p:cNvPicPr>
            <a:picLocks noChangeAspect="1"/>
          </p:cNvPicPr>
          <p:nvPr/>
        </p:nvPicPr>
        <p:blipFill>
          <a:blip r:embed="rId3" cstate="print"/>
          <a:stretch>
            <a:fillRect/>
          </a:stretch>
        </p:blipFill>
        <p:spPr>
          <a:xfrm>
            <a:off x="381000" y="4038600"/>
            <a:ext cx="3276600" cy="2064147"/>
          </a:xfrm>
          <a:prstGeom prst="rect">
            <a:avLst/>
          </a:prstGeom>
          <a:ln w="31750">
            <a:solidFill>
              <a:srgbClr val="7030A0"/>
            </a:solidFill>
          </a:ln>
        </p:spPr>
      </p:pic>
      <p:cxnSp>
        <p:nvCxnSpPr>
          <p:cNvPr id="7" name="Straight Arrow Connector 6"/>
          <p:cNvCxnSpPr>
            <a:stCxn id="5" idx="0"/>
          </p:cNvCxnSpPr>
          <p:nvPr/>
        </p:nvCxnSpPr>
        <p:spPr>
          <a:xfrm rot="5400000" flipH="1" flipV="1">
            <a:off x="1428750" y="2724150"/>
            <a:ext cx="1905000" cy="723900"/>
          </a:xfrm>
          <a:prstGeom prst="straightConnector1">
            <a:avLst/>
          </a:prstGeom>
          <a:ln w="31750">
            <a:solidFill>
              <a:srgbClr val="7030A0"/>
            </a:solidFill>
            <a:tailEnd type="stealth" w="lg" len="lg"/>
          </a:ln>
        </p:spPr>
        <p:style>
          <a:lnRef idx="2">
            <a:schemeClr val="accent1">
              <a:shade val="50000"/>
            </a:schemeClr>
          </a:lnRef>
          <a:fillRef idx="1">
            <a:schemeClr val="accent1"/>
          </a:fillRef>
          <a:effectRef idx="0">
            <a:schemeClr val="accent1"/>
          </a:effectRef>
          <a:fontRef idx="minor">
            <a:schemeClr val="lt1"/>
          </a:fontRef>
        </p:style>
      </p:cxnSp>
      <p:pic>
        <p:nvPicPr>
          <p:cNvPr id="8" name="Picture 7" descr="untitled.PNG"/>
          <p:cNvPicPr>
            <a:picLocks noChangeAspect="1"/>
          </p:cNvPicPr>
          <p:nvPr/>
        </p:nvPicPr>
        <p:blipFill>
          <a:blip r:embed="rId4" cstate="print"/>
          <a:stretch>
            <a:fillRect/>
          </a:stretch>
        </p:blipFill>
        <p:spPr>
          <a:xfrm rot="16200000">
            <a:off x="5786438" y="1757363"/>
            <a:ext cx="2600325" cy="1981200"/>
          </a:xfrm>
          <a:prstGeom prst="rect">
            <a:avLst/>
          </a:prstGeom>
        </p:spPr>
      </p:pic>
      <p:sp>
        <p:nvSpPr>
          <p:cNvPr id="11" name="TextBox 10"/>
          <p:cNvSpPr txBox="1"/>
          <p:nvPr/>
        </p:nvSpPr>
        <p:spPr>
          <a:xfrm>
            <a:off x="5715000" y="2209800"/>
            <a:ext cx="411331" cy="252377"/>
          </a:xfrm>
          <a:prstGeom prst="rect">
            <a:avLst/>
          </a:prstGeom>
          <a:noFill/>
          <a:ln w="25400">
            <a:solidFill>
              <a:srgbClr val="0070C0"/>
            </a:solidFill>
          </a:ln>
        </p:spPr>
        <p:txBody>
          <a:bodyPr wrap="none" lIns="45720" tIns="18288" rIns="45720" bIns="18288" rtlCol="0">
            <a:spAutoFit/>
          </a:bodyPr>
          <a:lstStyle/>
          <a:p>
            <a:r>
              <a:rPr lang="en-US" sz="1400" dirty="0" smtClean="0">
                <a:solidFill>
                  <a:srgbClr val="0070C0"/>
                </a:solidFill>
              </a:rPr>
              <a:t>49.6</a:t>
            </a:r>
            <a:endParaRPr lang="en-US" sz="1400" dirty="0">
              <a:solidFill>
                <a:srgbClr val="0070C0"/>
              </a:solidFill>
            </a:endParaRPr>
          </a:p>
        </p:txBody>
      </p:sp>
      <p:cxnSp>
        <p:nvCxnSpPr>
          <p:cNvPr id="13" name="Straight Connector 12"/>
          <p:cNvCxnSpPr>
            <a:stCxn id="11" idx="3"/>
          </p:cNvCxnSpPr>
          <p:nvPr/>
        </p:nvCxnSpPr>
        <p:spPr>
          <a:xfrm>
            <a:off x="6126331" y="2335989"/>
            <a:ext cx="655469" cy="559611"/>
          </a:xfrm>
          <a:prstGeom prst="line">
            <a:avLst/>
          </a:prstGeom>
          <a:noFill/>
          <a:ln>
            <a:solidFill>
              <a:srgbClr val="0070C0"/>
            </a:solidFill>
            <a:tailEnd type="oval" w="lg" len="lg"/>
          </a:ln>
        </p:spPr>
        <p:style>
          <a:lnRef idx="2">
            <a:schemeClr val="accent1">
              <a:shade val="50000"/>
            </a:schemeClr>
          </a:lnRef>
          <a:fillRef idx="1">
            <a:schemeClr val="accent1"/>
          </a:fillRef>
          <a:effectRef idx="0">
            <a:schemeClr val="accent1"/>
          </a:effectRef>
          <a:fontRef idx="minor">
            <a:schemeClr val="lt1"/>
          </a:fontRef>
        </p:style>
      </p:cxnSp>
      <p:sp>
        <p:nvSpPr>
          <p:cNvPr id="14" name="TextBox 13"/>
          <p:cNvSpPr txBox="1"/>
          <p:nvPr/>
        </p:nvSpPr>
        <p:spPr>
          <a:xfrm>
            <a:off x="6019800" y="1143000"/>
            <a:ext cx="411331" cy="252377"/>
          </a:xfrm>
          <a:prstGeom prst="rect">
            <a:avLst/>
          </a:prstGeom>
          <a:noFill/>
          <a:ln w="25400">
            <a:solidFill>
              <a:srgbClr val="0070C0"/>
            </a:solidFill>
          </a:ln>
        </p:spPr>
        <p:txBody>
          <a:bodyPr wrap="none" lIns="45720" tIns="18288" rIns="45720" bIns="18288" rtlCol="0">
            <a:spAutoFit/>
          </a:bodyPr>
          <a:lstStyle/>
          <a:p>
            <a:r>
              <a:rPr lang="en-US" sz="1400" dirty="0" smtClean="0">
                <a:solidFill>
                  <a:srgbClr val="0070C0"/>
                </a:solidFill>
              </a:rPr>
              <a:t>36.6</a:t>
            </a:r>
            <a:endParaRPr lang="en-US" sz="1400" dirty="0">
              <a:solidFill>
                <a:srgbClr val="0070C0"/>
              </a:solidFill>
            </a:endParaRPr>
          </a:p>
        </p:txBody>
      </p:sp>
      <p:cxnSp>
        <p:nvCxnSpPr>
          <p:cNvPr id="15" name="Straight Connector 14"/>
          <p:cNvCxnSpPr>
            <a:stCxn id="14" idx="3"/>
          </p:cNvCxnSpPr>
          <p:nvPr/>
        </p:nvCxnSpPr>
        <p:spPr>
          <a:xfrm>
            <a:off x="6431131" y="1269189"/>
            <a:ext cx="655469" cy="559611"/>
          </a:xfrm>
          <a:prstGeom prst="line">
            <a:avLst/>
          </a:prstGeom>
          <a:noFill/>
          <a:ln>
            <a:solidFill>
              <a:srgbClr val="0070C0"/>
            </a:solidFill>
            <a:tailEnd type="oval" w="lg" len="lg"/>
          </a:ln>
        </p:spPr>
        <p:style>
          <a:lnRef idx="2">
            <a:schemeClr val="accent1">
              <a:shade val="50000"/>
            </a:schemeClr>
          </a:lnRef>
          <a:fillRef idx="1">
            <a:schemeClr val="accent1"/>
          </a:fillRef>
          <a:effectRef idx="0">
            <a:schemeClr val="accent1"/>
          </a:effectRef>
          <a:fontRef idx="minor">
            <a:schemeClr val="lt1"/>
          </a:fontRef>
        </p:style>
      </p:cxnSp>
      <p:sp>
        <p:nvSpPr>
          <p:cNvPr id="16" name="Rectangle 15"/>
          <p:cNvSpPr/>
          <p:nvPr/>
        </p:nvSpPr>
        <p:spPr>
          <a:xfrm>
            <a:off x="7924800" y="1143000"/>
            <a:ext cx="76200" cy="304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781800" y="990600"/>
            <a:ext cx="411331" cy="252377"/>
          </a:xfrm>
          <a:prstGeom prst="rect">
            <a:avLst/>
          </a:prstGeom>
          <a:noFill/>
          <a:ln w="25400">
            <a:solidFill>
              <a:srgbClr val="0070C0"/>
            </a:solidFill>
          </a:ln>
        </p:spPr>
        <p:txBody>
          <a:bodyPr wrap="none" lIns="45720" tIns="18288" rIns="45720" bIns="18288" rtlCol="0">
            <a:spAutoFit/>
          </a:bodyPr>
          <a:lstStyle/>
          <a:p>
            <a:r>
              <a:rPr lang="en-US" sz="1400" dirty="0" smtClean="0">
                <a:solidFill>
                  <a:srgbClr val="0070C0"/>
                </a:solidFill>
              </a:rPr>
              <a:t>32.0</a:t>
            </a:r>
            <a:endParaRPr lang="en-US" sz="1400" dirty="0">
              <a:solidFill>
                <a:srgbClr val="0070C0"/>
              </a:solidFill>
            </a:endParaRPr>
          </a:p>
        </p:txBody>
      </p:sp>
      <p:cxnSp>
        <p:nvCxnSpPr>
          <p:cNvPr id="19" name="Straight Connector 18"/>
          <p:cNvCxnSpPr>
            <a:stCxn id="17" idx="3"/>
          </p:cNvCxnSpPr>
          <p:nvPr/>
        </p:nvCxnSpPr>
        <p:spPr>
          <a:xfrm>
            <a:off x="7193131" y="1116789"/>
            <a:ext cx="731669" cy="712011"/>
          </a:xfrm>
          <a:prstGeom prst="line">
            <a:avLst/>
          </a:prstGeom>
          <a:noFill/>
          <a:ln>
            <a:solidFill>
              <a:srgbClr val="0070C0"/>
            </a:solidFill>
            <a:tailEnd type="oval" w="lg" len="lg"/>
          </a:ln>
        </p:spPr>
        <p:style>
          <a:lnRef idx="2">
            <a:schemeClr val="accent1">
              <a:shade val="50000"/>
            </a:schemeClr>
          </a:lnRef>
          <a:fillRef idx="1">
            <a:schemeClr val="accent1"/>
          </a:fillRef>
          <a:effectRef idx="0">
            <a:schemeClr val="accent1"/>
          </a:effectRef>
          <a:fontRef idx="minor">
            <a:schemeClr val="lt1"/>
          </a:fontRef>
        </p:style>
      </p:cxnSp>
      <p:sp>
        <p:nvSpPr>
          <p:cNvPr id="21" name="TextBox 20"/>
          <p:cNvSpPr txBox="1"/>
          <p:nvPr/>
        </p:nvSpPr>
        <p:spPr>
          <a:xfrm>
            <a:off x="304800" y="6245423"/>
            <a:ext cx="5029775" cy="307777"/>
          </a:xfrm>
          <a:prstGeom prst="rect">
            <a:avLst/>
          </a:prstGeom>
          <a:noFill/>
        </p:spPr>
        <p:txBody>
          <a:bodyPr wrap="none" rtlCol="0">
            <a:spAutoFit/>
          </a:bodyPr>
          <a:lstStyle/>
          <a:p>
            <a:r>
              <a:rPr lang="en-US" sz="1400" b="1" dirty="0" smtClean="0">
                <a:solidFill>
                  <a:srgbClr val="0070C0"/>
                </a:solidFill>
              </a:rPr>
              <a:t>SINGLE</a:t>
            </a:r>
            <a:r>
              <a:rPr lang="en-US" sz="1400" dirty="0" smtClean="0">
                <a:solidFill>
                  <a:srgbClr val="0070C0"/>
                </a:solidFill>
              </a:rPr>
              <a:t> sided 1 Oz. copper clad load board, 6.52 W, length 100 mm</a:t>
            </a:r>
          </a:p>
        </p:txBody>
      </p:sp>
      <p:sp>
        <p:nvSpPr>
          <p:cNvPr id="23" name="Freeform 22"/>
          <p:cNvSpPr/>
          <p:nvPr/>
        </p:nvSpPr>
        <p:spPr>
          <a:xfrm>
            <a:off x="6785547" y="1622685"/>
            <a:ext cx="1106774" cy="1217951"/>
          </a:xfrm>
          <a:custGeom>
            <a:avLst/>
            <a:gdLst>
              <a:gd name="connsiteX0" fmla="*/ 4997 w 1106774"/>
              <a:gd name="connsiteY0" fmla="*/ 1217951 h 1217951"/>
              <a:gd name="connsiteX1" fmla="*/ 12492 w 1106774"/>
              <a:gd name="connsiteY1" fmla="*/ 738266 h 1217951"/>
              <a:gd name="connsiteX2" fmla="*/ 79948 w 1106774"/>
              <a:gd name="connsiteY2" fmla="*/ 318541 h 1217951"/>
              <a:gd name="connsiteX3" fmla="*/ 252335 w 1106774"/>
              <a:gd name="connsiteY3" fmla="*/ 41223 h 1217951"/>
              <a:gd name="connsiteX4" fmla="*/ 559633 w 1106774"/>
              <a:gd name="connsiteY4" fmla="*/ 71204 h 1217951"/>
              <a:gd name="connsiteX5" fmla="*/ 1106774 w 1106774"/>
              <a:gd name="connsiteY5" fmla="*/ 93689 h 121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774" h="1217951">
                <a:moveTo>
                  <a:pt x="4997" y="1217951"/>
                </a:moveTo>
                <a:cubicBezTo>
                  <a:pt x="2498" y="1053059"/>
                  <a:pt x="0" y="888168"/>
                  <a:pt x="12492" y="738266"/>
                </a:cubicBezTo>
                <a:cubicBezTo>
                  <a:pt x="24984" y="588364"/>
                  <a:pt x="39974" y="434715"/>
                  <a:pt x="79948" y="318541"/>
                </a:cubicBezTo>
                <a:cubicBezTo>
                  <a:pt x="119922" y="202367"/>
                  <a:pt x="172387" y="82446"/>
                  <a:pt x="252335" y="41223"/>
                </a:cubicBezTo>
                <a:cubicBezTo>
                  <a:pt x="332283" y="0"/>
                  <a:pt x="417226" y="62460"/>
                  <a:pt x="559633" y="71204"/>
                </a:cubicBezTo>
                <a:cubicBezTo>
                  <a:pt x="702040" y="79948"/>
                  <a:pt x="904407" y="86818"/>
                  <a:pt x="1106774" y="93689"/>
                </a:cubicBezTo>
              </a:path>
            </a:pathLst>
          </a:custGeom>
          <a:noFill/>
          <a:ln>
            <a:solidFill>
              <a:srgbClr val="FF0000"/>
            </a:soli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334000" y="1676400"/>
            <a:ext cx="975588" cy="252377"/>
          </a:xfrm>
          <a:prstGeom prst="rect">
            <a:avLst/>
          </a:prstGeom>
          <a:noFill/>
          <a:ln w="25400">
            <a:solidFill>
              <a:srgbClr val="FF0000"/>
            </a:solidFill>
          </a:ln>
        </p:spPr>
        <p:txBody>
          <a:bodyPr wrap="none" lIns="45720" tIns="18288" rIns="45720" bIns="18288" rtlCol="0">
            <a:spAutoFit/>
          </a:bodyPr>
          <a:lstStyle/>
          <a:p>
            <a:r>
              <a:rPr lang="en-US" sz="1400" dirty="0" smtClean="0">
                <a:solidFill>
                  <a:srgbClr val="FF0000"/>
                </a:solidFill>
              </a:rPr>
              <a:t>0.27 </a:t>
            </a:r>
            <a:r>
              <a:rPr lang="en-US" sz="1400" dirty="0" err="1" smtClean="0">
                <a:solidFill>
                  <a:srgbClr val="FF0000"/>
                </a:solidFill>
              </a:rPr>
              <a:t>K</a:t>
            </a:r>
            <a:r>
              <a:rPr lang="en-US" sz="1400" dirty="0" err="1" smtClean="0">
                <a:solidFill>
                  <a:srgbClr val="FF0000"/>
                </a:solidFill>
                <a:latin typeface="Arial"/>
                <a:cs typeface="Arial"/>
              </a:rPr>
              <a:t>•m</a:t>
            </a:r>
            <a:r>
              <a:rPr lang="en-US" sz="1400" dirty="0" smtClean="0">
                <a:solidFill>
                  <a:srgbClr val="FF0000"/>
                </a:solidFill>
                <a:latin typeface="Arial"/>
                <a:cs typeface="Arial"/>
              </a:rPr>
              <a:t>/W</a:t>
            </a:r>
            <a:endParaRPr lang="en-US" sz="1400" dirty="0">
              <a:solidFill>
                <a:srgbClr val="FF0000"/>
              </a:solidFill>
            </a:endParaRPr>
          </a:p>
        </p:txBody>
      </p:sp>
      <p:cxnSp>
        <p:nvCxnSpPr>
          <p:cNvPr id="25" name="Straight Connector 24"/>
          <p:cNvCxnSpPr>
            <a:stCxn id="24" idx="3"/>
          </p:cNvCxnSpPr>
          <p:nvPr/>
        </p:nvCxnSpPr>
        <p:spPr>
          <a:xfrm>
            <a:off x="6309588" y="1802589"/>
            <a:ext cx="518081" cy="204822"/>
          </a:xfrm>
          <a:prstGeom prst="line">
            <a:avLst/>
          </a:prstGeom>
          <a:noFill/>
          <a:ln>
            <a:solidFill>
              <a:srgbClr val="FF0000"/>
            </a:solidFill>
            <a:tailEnd type="none" w="lg" len="lg"/>
          </a:ln>
        </p:spPr>
        <p:style>
          <a:lnRef idx="2">
            <a:schemeClr val="accent1">
              <a:shade val="50000"/>
            </a:schemeClr>
          </a:lnRef>
          <a:fillRef idx="1">
            <a:schemeClr val="accent1"/>
          </a:fillRef>
          <a:effectRef idx="0">
            <a:schemeClr val="accent1"/>
          </a:effectRef>
          <a:fontRef idx="minor">
            <a:schemeClr val="lt1"/>
          </a:fontRef>
        </p:style>
      </p:cxnSp>
      <p:sp>
        <p:nvSpPr>
          <p:cNvPr id="27" name="TextBox 26"/>
          <p:cNvSpPr txBox="1"/>
          <p:nvPr/>
        </p:nvSpPr>
        <p:spPr>
          <a:xfrm>
            <a:off x="5913269" y="3657600"/>
            <a:ext cx="411331" cy="252377"/>
          </a:xfrm>
          <a:prstGeom prst="rect">
            <a:avLst/>
          </a:prstGeom>
          <a:noFill/>
          <a:ln w="25400">
            <a:solidFill>
              <a:srgbClr val="0070C0"/>
            </a:solidFill>
          </a:ln>
        </p:spPr>
        <p:txBody>
          <a:bodyPr wrap="square" lIns="45720" tIns="18288" rIns="45720" bIns="18288" rtlCol="0">
            <a:spAutoFit/>
          </a:bodyPr>
          <a:lstStyle/>
          <a:p>
            <a:r>
              <a:rPr lang="en-US" sz="1400" dirty="0" smtClean="0">
                <a:solidFill>
                  <a:srgbClr val="0070C0"/>
                </a:solidFill>
              </a:rPr>
              <a:t>42.7</a:t>
            </a:r>
            <a:endParaRPr lang="en-US" sz="1400" dirty="0">
              <a:solidFill>
                <a:srgbClr val="0070C0"/>
              </a:solidFill>
            </a:endParaRPr>
          </a:p>
        </p:txBody>
      </p:sp>
      <p:cxnSp>
        <p:nvCxnSpPr>
          <p:cNvPr id="28" name="Straight Connector 27"/>
          <p:cNvCxnSpPr>
            <a:stCxn id="27" idx="3"/>
          </p:cNvCxnSpPr>
          <p:nvPr/>
        </p:nvCxnSpPr>
        <p:spPr>
          <a:xfrm flipV="1">
            <a:off x="6324600" y="3352800"/>
            <a:ext cx="533400" cy="430989"/>
          </a:xfrm>
          <a:prstGeom prst="line">
            <a:avLst/>
          </a:prstGeom>
          <a:noFill/>
          <a:ln>
            <a:solidFill>
              <a:srgbClr val="0070C0"/>
            </a:solidFill>
            <a:tailEnd type="oval" w="lg" len="lg"/>
          </a:ln>
        </p:spPr>
        <p:style>
          <a:lnRef idx="2">
            <a:schemeClr val="accent1">
              <a:shade val="50000"/>
            </a:schemeClr>
          </a:lnRef>
          <a:fillRef idx="1">
            <a:schemeClr val="accent1"/>
          </a:fillRef>
          <a:effectRef idx="0">
            <a:schemeClr val="accent1"/>
          </a:effectRef>
          <a:fontRef idx="minor">
            <a:schemeClr val="lt1"/>
          </a:fontRef>
        </p:style>
      </p:cxnSp>
      <p:sp>
        <p:nvSpPr>
          <p:cNvPr id="30" name="TextBox 29"/>
          <p:cNvSpPr txBox="1"/>
          <p:nvPr/>
        </p:nvSpPr>
        <p:spPr>
          <a:xfrm>
            <a:off x="6141869" y="4571999"/>
            <a:ext cx="411331" cy="252377"/>
          </a:xfrm>
          <a:prstGeom prst="rect">
            <a:avLst/>
          </a:prstGeom>
          <a:noFill/>
          <a:ln w="25400">
            <a:solidFill>
              <a:srgbClr val="0070C0"/>
            </a:solidFill>
          </a:ln>
        </p:spPr>
        <p:txBody>
          <a:bodyPr wrap="square" lIns="45720" tIns="18288" rIns="45720" bIns="18288" rtlCol="0">
            <a:spAutoFit/>
          </a:bodyPr>
          <a:lstStyle/>
          <a:p>
            <a:r>
              <a:rPr lang="en-US" sz="1400" dirty="0" smtClean="0">
                <a:solidFill>
                  <a:srgbClr val="0070C0"/>
                </a:solidFill>
              </a:rPr>
              <a:t>37.5</a:t>
            </a:r>
            <a:endParaRPr lang="en-US" sz="1400" dirty="0">
              <a:solidFill>
                <a:srgbClr val="0070C0"/>
              </a:solidFill>
            </a:endParaRPr>
          </a:p>
        </p:txBody>
      </p:sp>
      <p:cxnSp>
        <p:nvCxnSpPr>
          <p:cNvPr id="31" name="Straight Connector 30"/>
          <p:cNvCxnSpPr>
            <a:stCxn id="30" idx="3"/>
          </p:cNvCxnSpPr>
          <p:nvPr/>
        </p:nvCxnSpPr>
        <p:spPr>
          <a:xfrm flipV="1">
            <a:off x="6553200" y="3455233"/>
            <a:ext cx="664564" cy="1242955"/>
          </a:xfrm>
          <a:prstGeom prst="line">
            <a:avLst/>
          </a:prstGeom>
          <a:noFill/>
          <a:ln>
            <a:solidFill>
              <a:srgbClr val="0070C0"/>
            </a:solidFill>
            <a:tailEnd type="oval" w="lg" len="lg"/>
          </a:ln>
        </p:spPr>
        <p:style>
          <a:lnRef idx="2">
            <a:schemeClr val="accent1">
              <a:shade val="50000"/>
            </a:schemeClr>
          </a:lnRef>
          <a:fillRef idx="1">
            <a:schemeClr val="accent1"/>
          </a:fillRef>
          <a:effectRef idx="0">
            <a:schemeClr val="accent1"/>
          </a:effectRef>
          <a:fontRef idx="minor">
            <a:schemeClr val="lt1"/>
          </a:fontRef>
        </p:style>
      </p:cxnSp>
      <p:sp>
        <p:nvSpPr>
          <p:cNvPr id="32" name="TextBox 31"/>
          <p:cNvSpPr txBox="1"/>
          <p:nvPr/>
        </p:nvSpPr>
        <p:spPr>
          <a:xfrm>
            <a:off x="6599069" y="4952999"/>
            <a:ext cx="411331" cy="252377"/>
          </a:xfrm>
          <a:prstGeom prst="rect">
            <a:avLst/>
          </a:prstGeom>
          <a:noFill/>
          <a:ln w="25400">
            <a:solidFill>
              <a:srgbClr val="0070C0"/>
            </a:solidFill>
          </a:ln>
        </p:spPr>
        <p:txBody>
          <a:bodyPr wrap="square" lIns="45720" tIns="18288" rIns="45720" bIns="18288" rtlCol="0">
            <a:spAutoFit/>
          </a:bodyPr>
          <a:lstStyle/>
          <a:p>
            <a:r>
              <a:rPr lang="en-US" sz="1400" dirty="0" smtClean="0">
                <a:solidFill>
                  <a:srgbClr val="0070C0"/>
                </a:solidFill>
              </a:rPr>
              <a:t>32.0</a:t>
            </a:r>
            <a:endParaRPr lang="en-US" sz="1400" dirty="0">
              <a:solidFill>
                <a:srgbClr val="0070C0"/>
              </a:solidFill>
            </a:endParaRPr>
          </a:p>
        </p:txBody>
      </p:sp>
      <p:cxnSp>
        <p:nvCxnSpPr>
          <p:cNvPr id="33" name="Straight Connector 32"/>
          <p:cNvCxnSpPr>
            <a:stCxn id="32" idx="3"/>
          </p:cNvCxnSpPr>
          <p:nvPr/>
        </p:nvCxnSpPr>
        <p:spPr>
          <a:xfrm flipV="1">
            <a:off x="7010400" y="3505200"/>
            <a:ext cx="914400" cy="1573988"/>
          </a:xfrm>
          <a:prstGeom prst="line">
            <a:avLst/>
          </a:prstGeom>
          <a:noFill/>
          <a:ln>
            <a:solidFill>
              <a:srgbClr val="0070C0"/>
            </a:solidFill>
            <a:tailEnd type="oval" w="lg" len="lg"/>
          </a:ln>
        </p:spPr>
        <p:style>
          <a:lnRef idx="2">
            <a:schemeClr val="accent1">
              <a:shade val="50000"/>
            </a:schemeClr>
          </a:lnRef>
          <a:fillRef idx="1">
            <a:schemeClr val="accent1"/>
          </a:fillRef>
          <a:effectRef idx="0">
            <a:schemeClr val="accent1"/>
          </a:effectRef>
          <a:fontRef idx="minor">
            <a:schemeClr val="lt1"/>
          </a:fontRef>
        </p:style>
      </p:cxnSp>
      <p:sp>
        <p:nvSpPr>
          <p:cNvPr id="37" name="Freeform 36"/>
          <p:cNvSpPr/>
          <p:nvPr/>
        </p:nvSpPr>
        <p:spPr>
          <a:xfrm>
            <a:off x="6947941" y="3365292"/>
            <a:ext cx="921895" cy="236095"/>
          </a:xfrm>
          <a:custGeom>
            <a:avLst/>
            <a:gdLst>
              <a:gd name="connsiteX0" fmla="*/ 0 w 921895"/>
              <a:gd name="connsiteY0" fmla="*/ 0 h 236095"/>
              <a:gd name="connsiteX1" fmla="*/ 22485 w 921895"/>
              <a:gd name="connsiteY1" fmla="*/ 164892 h 236095"/>
              <a:gd name="connsiteX2" fmla="*/ 104931 w 921895"/>
              <a:gd name="connsiteY2" fmla="*/ 224852 h 236095"/>
              <a:gd name="connsiteX3" fmla="*/ 284813 w 921895"/>
              <a:gd name="connsiteY3" fmla="*/ 232347 h 236095"/>
              <a:gd name="connsiteX4" fmla="*/ 637082 w 921895"/>
              <a:gd name="connsiteY4" fmla="*/ 209862 h 236095"/>
              <a:gd name="connsiteX5" fmla="*/ 921895 w 921895"/>
              <a:gd name="connsiteY5" fmla="*/ 202367 h 23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1895" h="236095">
                <a:moveTo>
                  <a:pt x="0" y="0"/>
                </a:moveTo>
                <a:cubicBezTo>
                  <a:pt x="2498" y="63708"/>
                  <a:pt x="4997" y="127417"/>
                  <a:pt x="22485" y="164892"/>
                </a:cubicBezTo>
                <a:cubicBezTo>
                  <a:pt x="39973" y="202367"/>
                  <a:pt x="61210" y="213609"/>
                  <a:pt x="104931" y="224852"/>
                </a:cubicBezTo>
                <a:cubicBezTo>
                  <a:pt x="148652" y="236095"/>
                  <a:pt x="196121" y="234845"/>
                  <a:pt x="284813" y="232347"/>
                </a:cubicBezTo>
                <a:cubicBezTo>
                  <a:pt x="373505" y="229849"/>
                  <a:pt x="530902" y="214859"/>
                  <a:pt x="637082" y="209862"/>
                </a:cubicBezTo>
                <a:cubicBezTo>
                  <a:pt x="743262" y="204865"/>
                  <a:pt x="832578" y="203616"/>
                  <a:pt x="921895" y="202367"/>
                </a:cubicBezTo>
              </a:path>
            </a:pathLst>
          </a:custGeom>
          <a:noFill/>
          <a:ln>
            <a:solidFill>
              <a:srgbClr val="FF0000"/>
            </a:soli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410200" y="4114800"/>
            <a:ext cx="975588" cy="252377"/>
          </a:xfrm>
          <a:prstGeom prst="rect">
            <a:avLst/>
          </a:prstGeom>
          <a:noFill/>
          <a:ln w="25400">
            <a:solidFill>
              <a:srgbClr val="FF0000"/>
            </a:solidFill>
          </a:ln>
        </p:spPr>
        <p:txBody>
          <a:bodyPr wrap="none" lIns="45720" tIns="18288" rIns="45720" bIns="18288" rtlCol="0">
            <a:spAutoFit/>
          </a:bodyPr>
          <a:lstStyle/>
          <a:p>
            <a:r>
              <a:rPr lang="en-US" sz="1400" dirty="0" smtClean="0">
                <a:solidFill>
                  <a:srgbClr val="FF0000"/>
                </a:solidFill>
              </a:rPr>
              <a:t>0.16 </a:t>
            </a:r>
            <a:r>
              <a:rPr lang="en-US" sz="1400" dirty="0" err="1" smtClean="0">
                <a:solidFill>
                  <a:srgbClr val="FF0000"/>
                </a:solidFill>
              </a:rPr>
              <a:t>K</a:t>
            </a:r>
            <a:r>
              <a:rPr lang="en-US" sz="1400" dirty="0" err="1" smtClean="0">
                <a:solidFill>
                  <a:srgbClr val="FF0000"/>
                </a:solidFill>
                <a:latin typeface="Arial"/>
                <a:cs typeface="Arial"/>
              </a:rPr>
              <a:t>•m</a:t>
            </a:r>
            <a:r>
              <a:rPr lang="en-US" sz="1400" dirty="0" smtClean="0">
                <a:solidFill>
                  <a:srgbClr val="FF0000"/>
                </a:solidFill>
                <a:latin typeface="Arial"/>
                <a:cs typeface="Arial"/>
              </a:rPr>
              <a:t>/W</a:t>
            </a:r>
            <a:endParaRPr lang="en-US" sz="1400" dirty="0">
              <a:solidFill>
                <a:srgbClr val="FF0000"/>
              </a:solidFill>
            </a:endParaRPr>
          </a:p>
        </p:txBody>
      </p:sp>
      <p:cxnSp>
        <p:nvCxnSpPr>
          <p:cNvPr id="29" name="Straight Connector 28"/>
          <p:cNvCxnSpPr>
            <a:stCxn id="26" idx="3"/>
          </p:cNvCxnSpPr>
          <p:nvPr/>
        </p:nvCxnSpPr>
        <p:spPr>
          <a:xfrm flipV="1">
            <a:off x="6385788" y="3581401"/>
            <a:ext cx="624612" cy="659588"/>
          </a:xfrm>
          <a:prstGeom prst="line">
            <a:avLst/>
          </a:prstGeom>
          <a:noFill/>
          <a:ln>
            <a:solidFill>
              <a:srgbClr val="FF0000"/>
            </a:solidFill>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Arrow Connector 39"/>
          <p:cNvCxnSpPr>
            <a:stCxn id="39" idx="1"/>
          </p:cNvCxnSpPr>
          <p:nvPr/>
        </p:nvCxnSpPr>
        <p:spPr>
          <a:xfrm rot="10800000" flipV="1">
            <a:off x="2133600" y="3743726"/>
            <a:ext cx="457200" cy="599673"/>
          </a:xfrm>
          <a:prstGeom prst="straightConnector1">
            <a:avLst/>
          </a:prstGeom>
          <a:ln w="31750">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cxnSp>
      <p:sp>
        <p:nvSpPr>
          <p:cNvPr id="47" name="TextBox 46"/>
          <p:cNvSpPr txBox="1"/>
          <p:nvPr/>
        </p:nvSpPr>
        <p:spPr>
          <a:xfrm>
            <a:off x="5791200" y="5562600"/>
            <a:ext cx="2576539" cy="252377"/>
          </a:xfrm>
          <a:prstGeom prst="rect">
            <a:avLst/>
          </a:prstGeom>
          <a:noFill/>
          <a:ln w="25400">
            <a:solidFill>
              <a:srgbClr val="FF0000"/>
            </a:solidFill>
          </a:ln>
        </p:spPr>
        <p:txBody>
          <a:bodyPr wrap="none" lIns="45720" tIns="18288" rIns="45720" bIns="18288" rtlCol="0">
            <a:spAutoFit/>
          </a:bodyPr>
          <a:lstStyle/>
          <a:p>
            <a:r>
              <a:rPr lang="en-US" sz="1400" dirty="0" smtClean="0">
                <a:solidFill>
                  <a:srgbClr val="FF0000"/>
                </a:solidFill>
              </a:rPr>
              <a:t>Both sides in parallel: 0.10 </a:t>
            </a:r>
            <a:r>
              <a:rPr lang="en-US" sz="1400" dirty="0" err="1" smtClean="0">
                <a:solidFill>
                  <a:srgbClr val="FF0000"/>
                </a:solidFill>
              </a:rPr>
              <a:t>K</a:t>
            </a:r>
            <a:r>
              <a:rPr lang="en-US" sz="1400" dirty="0" err="1" smtClean="0">
                <a:solidFill>
                  <a:srgbClr val="FF0000"/>
                </a:solidFill>
                <a:latin typeface="Arial"/>
                <a:cs typeface="Arial"/>
              </a:rPr>
              <a:t>•m</a:t>
            </a:r>
            <a:r>
              <a:rPr lang="en-US" sz="1400" dirty="0" smtClean="0">
                <a:solidFill>
                  <a:srgbClr val="FF0000"/>
                </a:solidFill>
                <a:latin typeface="Arial"/>
                <a:cs typeface="Arial"/>
              </a:rPr>
              <a:t>/W</a:t>
            </a:r>
            <a:endParaRPr lang="en-US" sz="1400" dirty="0">
              <a:solidFill>
                <a:srgbClr val="FF0000"/>
              </a:solidFill>
            </a:endParaRPr>
          </a:p>
        </p:txBody>
      </p:sp>
      <p:cxnSp>
        <p:nvCxnSpPr>
          <p:cNvPr id="49" name="Straight Connector 48"/>
          <p:cNvCxnSpPr/>
          <p:nvPr/>
        </p:nvCxnSpPr>
        <p:spPr>
          <a:xfrm rot="5400000">
            <a:off x="4343400" y="3048000"/>
            <a:ext cx="2133600" cy="0"/>
          </a:xfrm>
          <a:prstGeom prst="line">
            <a:avLst/>
          </a:prstGeom>
          <a:noFill/>
          <a:ln>
            <a:solidFill>
              <a:srgbClr val="FF0000"/>
            </a:solidFill>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p:cNvCxnSpPr/>
          <p:nvPr/>
        </p:nvCxnSpPr>
        <p:spPr>
          <a:xfrm rot="5400000">
            <a:off x="4724400" y="5029200"/>
            <a:ext cx="1371600" cy="0"/>
          </a:xfrm>
          <a:prstGeom prst="line">
            <a:avLst/>
          </a:prstGeom>
          <a:noFill/>
          <a:ln>
            <a:solidFill>
              <a:srgbClr val="FF0000"/>
            </a:solidFill>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53" name="Straight Connector 52"/>
          <p:cNvCxnSpPr/>
          <p:nvPr/>
        </p:nvCxnSpPr>
        <p:spPr>
          <a:xfrm>
            <a:off x="5410200" y="5715000"/>
            <a:ext cx="381000" cy="0"/>
          </a:xfrm>
          <a:prstGeom prst="line">
            <a:avLst/>
          </a:prstGeom>
          <a:noFill/>
          <a:ln>
            <a:solidFill>
              <a:srgbClr val="FF0000"/>
            </a:solidFill>
            <a:tailEnd type="arrow" w="lg" len="lg"/>
          </a:ln>
        </p:spPr>
        <p:style>
          <a:lnRef idx="2">
            <a:schemeClr val="accent1">
              <a:shade val="50000"/>
            </a:schemeClr>
          </a:lnRef>
          <a:fillRef idx="1">
            <a:schemeClr val="accent1"/>
          </a:fillRef>
          <a:effectRef idx="0">
            <a:schemeClr val="accent1"/>
          </a:effectRef>
          <a:fontRef idx="minor">
            <a:schemeClr val="lt1"/>
          </a:fontRef>
        </p:style>
      </p:cxnSp>
      <p:sp useBgFill="1">
        <p:nvSpPr>
          <p:cNvPr id="39" name="TextBox 38"/>
          <p:cNvSpPr txBox="1"/>
          <p:nvPr/>
        </p:nvSpPr>
        <p:spPr>
          <a:xfrm>
            <a:off x="2590800" y="3505200"/>
            <a:ext cx="3193503" cy="477054"/>
          </a:xfrm>
          <a:prstGeom prst="rect">
            <a:avLst/>
          </a:prstGeom>
        </p:spPr>
        <p:txBody>
          <a:bodyPr wrap="none" rtlCol="0">
            <a:spAutoFit/>
          </a:bodyPr>
          <a:lstStyle/>
          <a:p>
            <a:r>
              <a:rPr lang="en-US" sz="1400" dirty="0" smtClean="0">
                <a:solidFill>
                  <a:srgbClr val="0070C0"/>
                </a:solidFill>
              </a:rPr>
              <a:t>#35CF-1B-2-12-6</a:t>
            </a:r>
          </a:p>
          <a:p>
            <a:r>
              <a:rPr lang="en-US" sz="1100" dirty="0" smtClean="0">
                <a:solidFill>
                  <a:srgbClr val="0070C0"/>
                </a:solidFill>
              </a:rPr>
              <a:t>(thicker, but it is what they could sample from stock)</a:t>
            </a:r>
            <a:endParaRPr lang="en-US" sz="1100" dirty="0">
              <a:solidFill>
                <a:srgbClr val="0070C0"/>
              </a:solidFill>
            </a:endParaRPr>
          </a:p>
        </p:txBody>
      </p:sp>
      <p:sp useBgFill="1">
        <p:nvSpPr>
          <p:cNvPr id="55" name="TextBox 54"/>
          <p:cNvSpPr txBox="1"/>
          <p:nvPr/>
        </p:nvSpPr>
        <p:spPr>
          <a:xfrm>
            <a:off x="6324600" y="6367790"/>
            <a:ext cx="2246128" cy="261610"/>
          </a:xfrm>
          <a:prstGeom prst="rect">
            <a:avLst/>
          </a:prstGeom>
        </p:spPr>
        <p:txBody>
          <a:bodyPr wrap="none" rtlCol="0">
            <a:spAutoFit/>
          </a:bodyPr>
          <a:lstStyle/>
          <a:p>
            <a:r>
              <a:rPr lang="en-US" sz="1100" dirty="0" smtClean="0">
                <a:solidFill>
                  <a:srgbClr val="0070C0"/>
                </a:solidFill>
              </a:rPr>
              <a:t>load board alone w/ blankets: ~97.0</a:t>
            </a:r>
            <a:endParaRPr lang="en-US" sz="1100" dirty="0">
              <a:solidFill>
                <a:srgbClr val="0070C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0" y="76200"/>
            <a:ext cx="9144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Outline</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8" name="TextBox 17"/>
          <p:cNvSpPr txBox="1"/>
          <p:nvPr/>
        </p:nvSpPr>
        <p:spPr>
          <a:xfrm>
            <a:off x="990600" y="685800"/>
            <a:ext cx="6934200" cy="4616648"/>
          </a:xfrm>
          <a:prstGeom prst="rect">
            <a:avLst/>
          </a:prstGeom>
          <a:noFill/>
        </p:spPr>
        <p:txBody>
          <a:bodyPr wrap="square" rtlCol="0">
            <a:spAutoFit/>
          </a:bodyPr>
          <a:lstStyle/>
          <a:p>
            <a:pPr>
              <a:spcBef>
                <a:spcPts val="600"/>
              </a:spcBef>
              <a:spcAft>
                <a:spcPts val="600"/>
              </a:spcAft>
            </a:pPr>
            <a:r>
              <a:rPr lang="en-US" i="1" dirty="0" smtClean="0">
                <a:solidFill>
                  <a:srgbClr val="00B050"/>
                </a:solidFill>
              </a:rPr>
              <a:t>Topics for the discussion, </a:t>
            </a:r>
            <a:r>
              <a:rPr lang="en-US" i="1" dirty="0" smtClean="0">
                <a:solidFill>
                  <a:srgbClr val="00B050"/>
                </a:solidFill>
              </a:rPr>
              <a:t>roughly in order corresponding to Gary’s agenda for the meeting:</a:t>
            </a:r>
          </a:p>
          <a:p>
            <a:pPr marL="457200">
              <a:spcBef>
                <a:spcPts val="600"/>
              </a:spcBef>
              <a:buFont typeface="Arial" pitchFamily="34" charset="0"/>
              <a:buChar char="•"/>
            </a:pPr>
            <a:r>
              <a:rPr lang="en-US" dirty="0" smtClean="0"/>
              <a:t> Pin sockets for PMT</a:t>
            </a:r>
          </a:p>
          <a:p>
            <a:pPr marL="457200">
              <a:spcBef>
                <a:spcPts val="600"/>
              </a:spcBef>
              <a:buFont typeface="Arial" pitchFamily="34" charset="0"/>
              <a:buChar char="•"/>
            </a:pPr>
            <a:r>
              <a:rPr lang="en-US" dirty="0" smtClean="0"/>
              <a:t> Front board</a:t>
            </a:r>
          </a:p>
          <a:p>
            <a:pPr marL="457200">
              <a:spcBef>
                <a:spcPts val="600"/>
              </a:spcBef>
              <a:buFont typeface="Arial" pitchFamily="34" charset="0"/>
              <a:buChar char="•"/>
            </a:pPr>
            <a:r>
              <a:rPr lang="en-US" dirty="0" smtClean="0"/>
              <a:t> Bypass capacitors to be included on front board</a:t>
            </a:r>
          </a:p>
          <a:p>
            <a:pPr marL="457200">
              <a:spcBef>
                <a:spcPts val="600"/>
              </a:spcBef>
              <a:buFont typeface="Arial" pitchFamily="34" charset="0"/>
              <a:buChar char="•"/>
            </a:pPr>
            <a:r>
              <a:rPr lang="en-US" dirty="0" smtClean="0"/>
              <a:t> Connection of HVB to front board</a:t>
            </a:r>
          </a:p>
          <a:p>
            <a:pPr marL="457200">
              <a:spcBef>
                <a:spcPts val="600"/>
              </a:spcBef>
              <a:buFont typeface="Arial" pitchFamily="34" charset="0"/>
              <a:buChar char="•"/>
            </a:pPr>
            <a:r>
              <a:rPr lang="en-US" dirty="0" smtClean="0"/>
              <a:t> HVB</a:t>
            </a:r>
          </a:p>
          <a:p>
            <a:pPr marL="914400" lvl="1">
              <a:spcBef>
                <a:spcPts val="600"/>
              </a:spcBef>
              <a:buFont typeface="Wingdings" pitchFamily="2" charset="2"/>
              <a:buChar char="Ø"/>
            </a:pPr>
            <a:r>
              <a:rPr lang="en-US" dirty="0" smtClean="0"/>
              <a:t> Active divider circuit</a:t>
            </a:r>
          </a:p>
          <a:p>
            <a:pPr marL="914400" lvl="1">
              <a:spcBef>
                <a:spcPts val="600"/>
              </a:spcBef>
              <a:buFont typeface="Wingdings" pitchFamily="2" charset="2"/>
              <a:buChar char="Ø"/>
            </a:pPr>
            <a:r>
              <a:rPr lang="en-US" dirty="0" smtClean="0"/>
              <a:t> Mechanical (board layout, thermal pad, cover plates)</a:t>
            </a:r>
          </a:p>
          <a:p>
            <a:pPr marL="914400" lvl="1">
              <a:spcBef>
                <a:spcPts val="600"/>
              </a:spcBef>
              <a:buFont typeface="Wingdings" pitchFamily="2" charset="2"/>
              <a:buChar char="Ø"/>
            </a:pPr>
            <a:r>
              <a:rPr lang="en-US" dirty="0" smtClean="0"/>
              <a:t> HV cable</a:t>
            </a:r>
          </a:p>
          <a:p>
            <a:pPr marL="914400" lvl="1">
              <a:spcBef>
                <a:spcPts val="600"/>
              </a:spcBef>
              <a:buFont typeface="Wingdings" pitchFamily="2" charset="2"/>
              <a:buChar char="Ø"/>
            </a:pPr>
            <a:r>
              <a:rPr lang="en-US" dirty="0" smtClean="0"/>
              <a:t> Temperature sensor / other monitoring?</a:t>
            </a:r>
          </a:p>
          <a:p>
            <a:pPr marL="457200">
              <a:spcBef>
                <a:spcPts val="600"/>
              </a:spcBef>
              <a:buFont typeface="Arial" pitchFamily="34" charset="0"/>
              <a:buChar char="•"/>
            </a:pPr>
            <a:r>
              <a:rPr lang="en-US" dirty="0" smtClean="0"/>
              <a:t> Bypass capacitors and ground isolation resistors</a:t>
            </a:r>
          </a:p>
          <a:p>
            <a:pPr marL="457200">
              <a:spcBef>
                <a:spcPts val="600"/>
              </a:spcBef>
              <a:buFont typeface="Arial" pitchFamily="34" charset="0"/>
              <a:buChar char="•"/>
            </a:pPr>
            <a:r>
              <a:rPr lang="en-US" dirty="0" smtClean="0"/>
              <a:t> Thermal coupling from HVB and other boards to cold walls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0" y="76200"/>
            <a:ext cx="91440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Another way? Clamp boards transversely to “cold fingers” with through screws and spacers.</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4" name="Picture 3" descr="pic3_a.jpg"/>
          <p:cNvPicPr>
            <a:picLocks noChangeAspect="1"/>
          </p:cNvPicPr>
          <p:nvPr/>
        </p:nvPicPr>
        <p:blipFill>
          <a:blip r:embed="rId2" cstate="print"/>
          <a:srcRect l="3220" t="7177" r="6632" b="1914"/>
          <a:stretch>
            <a:fillRect/>
          </a:stretch>
        </p:blipFill>
        <p:spPr>
          <a:xfrm>
            <a:off x="76199" y="3352800"/>
            <a:ext cx="5053263" cy="3429000"/>
          </a:xfrm>
          <a:prstGeom prst="rect">
            <a:avLst/>
          </a:prstGeom>
        </p:spPr>
      </p:pic>
      <p:sp>
        <p:nvSpPr>
          <p:cNvPr id="8" name="Rectangle 7"/>
          <p:cNvSpPr/>
          <p:nvPr/>
        </p:nvSpPr>
        <p:spPr>
          <a:xfrm>
            <a:off x="7924800" y="2590800"/>
            <a:ext cx="457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791200" y="2438400"/>
            <a:ext cx="25908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791200" y="4724400"/>
            <a:ext cx="25908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924800" y="4191000"/>
            <a:ext cx="457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791200" y="5410200"/>
            <a:ext cx="25908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924800" y="4876800"/>
            <a:ext cx="457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924800" y="1905000"/>
            <a:ext cx="457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91200" y="1752600"/>
            <a:ext cx="25908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382000" y="1752600"/>
            <a:ext cx="228600" cy="381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924800" y="3276600"/>
            <a:ext cx="685800" cy="76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rot="5400000">
            <a:off x="7543800" y="3657600"/>
            <a:ext cx="762000" cy="0"/>
          </a:xfrm>
          <a:prstGeom prst="lin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2" name="Straight Connector 21"/>
          <p:cNvCxnSpPr/>
          <p:nvPr/>
        </p:nvCxnSpPr>
        <p:spPr>
          <a:xfrm rot="5400000">
            <a:off x="6705600" y="3657600"/>
            <a:ext cx="3810000" cy="0"/>
          </a:xfrm>
          <a:prstGeom prst="lin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7" name="Rectangle 6"/>
          <p:cNvSpPr/>
          <p:nvPr/>
        </p:nvSpPr>
        <p:spPr>
          <a:xfrm>
            <a:off x="5791200" y="3124200"/>
            <a:ext cx="25908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791200" y="4038600"/>
            <a:ext cx="25908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077200" y="3429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TextBox 23"/>
          <p:cNvSpPr txBox="1"/>
          <p:nvPr/>
        </p:nvSpPr>
        <p:spPr>
          <a:xfrm>
            <a:off x="97695" y="3091190"/>
            <a:ext cx="3373039" cy="261610"/>
          </a:xfrm>
          <a:prstGeom prst="rect">
            <a:avLst/>
          </a:prstGeom>
        </p:spPr>
        <p:txBody>
          <a:bodyPr wrap="none" rtlCol="0">
            <a:spAutoFit/>
          </a:bodyPr>
          <a:lstStyle/>
          <a:p>
            <a:r>
              <a:rPr lang="en-US" sz="1100" dirty="0" smtClean="0">
                <a:solidFill>
                  <a:srgbClr val="0070C0"/>
                </a:solidFill>
              </a:rPr>
              <a:t>We (IU) used a similar design in STAR EEMC SMD FEE:</a:t>
            </a:r>
            <a:endParaRPr lang="en-US" sz="1100" dirty="0">
              <a:solidFill>
                <a:srgbClr val="0070C0"/>
              </a:solidFill>
            </a:endParaRPr>
          </a:p>
        </p:txBody>
      </p:sp>
      <p:sp>
        <p:nvSpPr>
          <p:cNvPr id="25" name="TextBox 24"/>
          <p:cNvSpPr txBox="1"/>
          <p:nvPr/>
        </p:nvSpPr>
        <p:spPr>
          <a:xfrm>
            <a:off x="457200" y="1265872"/>
            <a:ext cx="5181600" cy="1754326"/>
          </a:xfrm>
          <a:prstGeom prst="rect">
            <a:avLst/>
          </a:prstGeom>
          <a:noFill/>
        </p:spPr>
        <p:txBody>
          <a:bodyPr wrap="square" rtlCol="0">
            <a:spAutoFit/>
          </a:bodyPr>
          <a:lstStyle/>
          <a:p>
            <a:r>
              <a:rPr lang="en-US" dirty="0" smtClean="0"/>
              <a:t>A possible advantage would be compatibility with the board stacking connectors, i.e., no need to push multiple stacked boards into edge clamps, which may be difficult.</a:t>
            </a:r>
          </a:p>
          <a:p>
            <a:r>
              <a:rPr lang="en-US" dirty="0" smtClean="0"/>
              <a:t>Disadvantage: Assembly from top and bottom, is it allowable?</a:t>
            </a:r>
            <a:endParaRPr lang="en-US" dirty="0"/>
          </a:p>
        </p:txBody>
      </p:sp>
      <p:sp>
        <p:nvSpPr>
          <p:cNvPr id="26" name="Pie 25"/>
          <p:cNvSpPr/>
          <p:nvPr/>
        </p:nvSpPr>
        <p:spPr>
          <a:xfrm>
            <a:off x="7924800" y="1600200"/>
            <a:ext cx="304800" cy="304800"/>
          </a:xfrm>
          <a:prstGeom prst="pie">
            <a:avLst>
              <a:gd name="adj1" fmla="val 10808747"/>
              <a:gd name="adj2" fmla="val 215479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Pie 26"/>
          <p:cNvSpPr/>
          <p:nvPr/>
        </p:nvSpPr>
        <p:spPr>
          <a:xfrm rot="10800000">
            <a:off x="7924800" y="5410199"/>
            <a:ext cx="304800" cy="304800"/>
          </a:xfrm>
          <a:prstGeom prst="pie">
            <a:avLst>
              <a:gd name="adj1" fmla="val 10808747"/>
              <a:gd name="adj2" fmla="val 215479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untitled.PNG"/>
          <p:cNvPicPr>
            <a:picLocks noChangeAspect="1"/>
          </p:cNvPicPr>
          <p:nvPr/>
        </p:nvPicPr>
        <p:blipFill>
          <a:blip r:embed="rId2" cstate="print"/>
          <a:stretch>
            <a:fillRect/>
          </a:stretch>
        </p:blipFill>
        <p:spPr>
          <a:xfrm>
            <a:off x="4876800" y="3505200"/>
            <a:ext cx="4267200" cy="1842227"/>
          </a:xfrm>
          <a:prstGeom prst="rect">
            <a:avLst/>
          </a:prstGeom>
        </p:spPr>
      </p:pic>
      <p:sp>
        <p:nvSpPr>
          <p:cNvPr id="25" name="TextBox 24"/>
          <p:cNvSpPr txBox="1"/>
          <p:nvPr/>
        </p:nvSpPr>
        <p:spPr>
          <a:xfrm>
            <a:off x="76200" y="990600"/>
            <a:ext cx="3733800" cy="1200329"/>
          </a:xfrm>
          <a:prstGeom prst="rect">
            <a:avLst/>
          </a:prstGeom>
          <a:noFill/>
        </p:spPr>
        <p:txBody>
          <a:bodyPr wrap="square" rtlCol="0">
            <a:spAutoFit/>
          </a:bodyPr>
          <a:lstStyle/>
          <a:p>
            <a:r>
              <a:rPr lang="en-US" dirty="0" smtClean="0"/>
              <a:t>This is perhaps the nicest but I think it also uses up the most space on the board edges.</a:t>
            </a:r>
          </a:p>
          <a:p>
            <a:r>
              <a:rPr lang="en-US" dirty="0" smtClean="0"/>
              <a:t>Smallest type I am aware of:</a:t>
            </a:r>
            <a:endParaRPr lang="en-US" dirty="0"/>
          </a:p>
        </p:txBody>
      </p:sp>
      <p:sp>
        <p:nvSpPr>
          <p:cNvPr id="28" name="Rectangle 2"/>
          <p:cNvSpPr txBox="1">
            <a:spLocks noChangeArrowheads="1"/>
          </p:cNvSpPr>
          <p:nvPr/>
        </p:nvSpPr>
        <p:spPr>
          <a:xfrm>
            <a:off x="0" y="76200"/>
            <a:ext cx="9144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ZIF-type edge clamps: wedge-lock</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026" name="Picture 2"/>
          <p:cNvPicPr>
            <a:picLocks noChangeAspect="1" noChangeArrowheads="1"/>
          </p:cNvPicPr>
          <p:nvPr/>
        </p:nvPicPr>
        <p:blipFill>
          <a:blip r:embed="rId3" cstate="print"/>
          <a:srcRect/>
          <a:stretch>
            <a:fillRect/>
          </a:stretch>
        </p:blipFill>
        <p:spPr bwMode="auto">
          <a:xfrm>
            <a:off x="457200" y="3859193"/>
            <a:ext cx="4419600" cy="2236807"/>
          </a:xfrm>
          <a:prstGeom prst="rect">
            <a:avLst/>
          </a:prstGeom>
          <a:noFill/>
          <a:ln w="9525">
            <a:noFill/>
            <a:miter lim="800000"/>
            <a:headEnd/>
            <a:tailEnd/>
          </a:ln>
        </p:spPr>
      </p:pic>
      <p:cxnSp>
        <p:nvCxnSpPr>
          <p:cNvPr id="30" name="Straight Arrow Connector 29"/>
          <p:cNvCxnSpPr/>
          <p:nvPr/>
        </p:nvCxnSpPr>
        <p:spPr>
          <a:xfrm rot="5400000">
            <a:off x="609600" y="5410200"/>
            <a:ext cx="304800" cy="1588"/>
          </a:xfrm>
          <a:prstGeom prst="straightConnector1">
            <a:avLst/>
          </a:prstGeom>
          <a:ln w="31750">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Arrow Connector 31"/>
          <p:cNvCxnSpPr/>
          <p:nvPr/>
        </p:nvCxnSpPr>
        <p:spPr>
          <a:xfrm rot="5400000" flipH="1" flipV="1">
            <a:off x="495300" y="5981700"/>
            <a:ext cx="533400" cy="1588"/>
          </a:xfrm>
          <a:prstGeom prst="straightConnector1">
            <a:avLst/>
          </a:prstGeom>
          <a:ln w="31750">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cxnSp>
      <p:sp>
        <p:nvSpPr>
          <p:cNvPr id="33" name="TextBox 32"/>
          <p:cNvSpPr txBox="1"/>
          <p:nvPr/>
        </p:nvSpPr>
        <p:spPr>
          <a:xfrm>
            <a:off x="609600" y="6248400"/>
            <a:ext cx="503664" cy="307777"/>
          </a:xfrm>
          <a:prstGeom prst="rect">
            <a:avLst/>
          </a:prstGeom>
          <a:noFill/>
        </p:spPr>
        <p:txBody>
          <a:bodyPr wrap="none" rtlCol="0">
            <a:spAutoFit/>
          </a:bodyPr>
          <a:lstStyle/>
          <a:p>
            <a:r>
              <a:rPr lang="en-US" sz="1400" dirty="0" smtClean="0">
                <a:solidFill>
                  <a:srgbClr val="0070C0"/>
                </a:solidFill>
              </a:rPr>
              <a:t>5.72</a:t>
            </a:r>
            <a:endParaRPr lang="en-US" sz="1400" dirty="0">
              <a:solidFill>
                <a:srgbClr val="0070C0"/>
              </a:solidFill>
            </a:endParaRPr>
          </a:p>
        </p:txBody>
      </p:sp>
      <p:sp>
        <p:nvSpPr>
          <p:cNvPr id="34" name="Arc 33"/>
          <p:cNvSpPr/>
          <p:nvPr/>
        </p:nvSpPr>
        <p:spPr>
          <a:xfrm>
            <a:off x="2438400" y="5105400"/>
            <a:ext cx="1752600" cy="1447800"/>
          </a:xfrm>
          <a:prstGeom prst="arc">
            <a:avLst>
              <a:gd name="adj1" fmla="val 14982266"/>
              <a:gd name="adj2" fmla="val 20150231"/>
            </a:avLst>
          </a:prstGeom>
          <a:noFill/>
          <a:ln w="31750">
            <a:solidFill>
              <a:srgbClr val="0070C0"/>
            </a:solidFill>
            <a:headEnd type="stealth" w="lg" len="lg"/>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962400" y="5420380"/>
            <a:ext cx="4876800" cy="523220"/>
          </a:xfrm>
          <a:prstGeom prst="rect">
            <a:avLst/>
          </a:prstGeom>
          <a:noFill/>
        </p:spPr>
        <p:txBody>
          <a:bodyPr wrap="square" rtlCol="0">
            <a:spAutoFit/>
          </a:bodyPr>
          <a:lstStyle/>
          <a:p>
            <a:r>
              <a:rPr lang="en-US" sz="1400" dirty="0" smtClean="0">
                <a:solidFill>
                  <a:srgbClr val="0070C0"/>
                </a:solidFill>
              </a:rPr>
              <a:t>cold wall must be thick enough to not deform too much from bending moments induced by wedge-locks</a:t>
            </a:r>
            <a:endParaRPr lang="en-US" sz="1400" dirty="0">
              <a:solidFill>
                <a:srgbClr val="0070C0"/>
              </a:solidFill>
            </a:endParaRPr>
          </a:p>
        </p:txBody>
      </p:sp>
      <p:pic>
        <p:nvPicPr>
          <p:cNvPr id="1027" name="Picture 3"/>
          <p:cNvPicPr>
            <a:picLocks noChangeAspect="1" noChangeArrowheads="1"/>
          </p:cNvPicPr>
          <p:nvPr/>
        </p:nvPicPr>
        <p:blipFill>
          <a:blip r:embed="rId4" cstate="print"/>
          <a:srcRect/>
          <a:stretch>
            <a:fillRect/>
          </a:stretch>
        </p:blipFill>
        <p:spPr bwMode="auto">
          <a:xfrm>
            <a:off x="3962400" y="1371600"/>
            <a:ext cx="4736260" cy="191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untitled.PNG"/>
          <p:cNvPicPr>
            <a:picLocks noChangeAspect="1"/>
          </p:cNvPicPr>
          <p:nvPr/>
        </p:nvPicPr>
        <p:blipFill>
          <a:blip r:embed="rId2" cstate="print"/>
          <a:stretch>
            <a:fillRect/>
          </a:stretch>
        </p:blipFill>
        <p:spPr>
          <a:xfrm>
            <a:off x="685800" y="2667000"/>
            <a:ext cx="3028950" cy="2589637"/>
          </a:xfrm>
          <a:prstGeom prst="rect">
            <a:avLst/>
          </a:prstGeom>
        </p:spPr>
      </p:pic>
      <p:sp>
        <p:nvSpPr>
          <p:cNvPr id="25" name="TextBox 24"/>
          <p:cNvSpPr txBox="1"/>
          <p:nvPr/>
        </p:nvSpPr>
        <p:spPr>
          <a:xfrm>
            <a:off x="228600" y="1258669"/>
            <a:ext cx="3733800" cy="646331"/>
          </a:xfrm>
          <a:prstGeom prst="rect">
            <a:avLst/>
          </a:prstGeom>
          <a:noFill/>
        </p:spPr>
        <p:txBody>
          <a:bodyPr wrap="square" rtlCol="0">
            <a:spAutoFit/>
          </a:bodyPr>
          <a:lstStyle/>
          <a:p>
            <a:r>
              <a:rPr lang="en-US" dirty="0" smtClean="0"/>
              <a:t>Not as small, </a:t>
            </a:r>
            <a:r>
              <a:rPr lang="en-US" i="1" dirty="0" smtClean="0"/>
              <a:t>except if machined into cold wall</a:t>
            </a:r>
            <a:r>
              <a:rPr lang="en-US" dirty="0" smtClean="0"/>
              <a:t>. This is a standard option!</a:t>
            </a:r>
            <a:endParaRPr lang="en-US" dirty="0"/>
          </a:p>
        </p:txBody>
      </p:sp>
      <p:sp>
        <p:nvSpPr>
          <p:cNvPr id="28" name="Rectangle 2"/>
          <p:cNvSpPr txBox="1">
            <a:spLocks noChangeArrowheads="1"/>
          </p:cNvSpPr>
          <p:nvPr/>
        </p:nvSpPr>
        <p:spPr>
          <a:xfrm>
            <a:off x="0" y="76200"/>
            <a:ext cx="9144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ZIF-type edge clamps: cam-lock</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3" name="TextBox 32"/>
          <p:cNvSpPr txBox="1"/>
          <p:nvPr/>
        </p:nvSpPr>
        <p:spPr>
          <a:xfrm>
            <a:off x="3124200" y="3657600"/>
            <a:ext cx="595035" cy="307777"/>
          </a:xfrm>
          <a:prstGeom prst="rect">
            <a:avLst/>
          </a:prstGeom>
          <a:noFill/>
        </p:spPr>
        <p:txBody>
          <a:bodyPr wrap="none" rtlCol="0">
            <a:spAutoFit/>
          </a:bodyPr>
          <a:lstStyle/>
          <a:p>
            <a:r>
              <a:rPr lang="en-US" sz="1400" dirty="0" smtClean="0">
                <a:solidFill>
                  <a:srgbClr val="0070C0"/>
                </a:solidFill>
              </a:rPr>
              <a:t>10.16</a:t>
            </a:r>
            <a:endParaRPr lang="en-US" sz="1400" dirty="0">
              <a:solidFill>
                <a:srgbClr val="0070C0"/>
              </a:solidFill>
            </a:endParaRPr>
          </a:p>
        </p:txBody>
      </p:sp>
      <p:sp>
        <p:nvSpPr>
          <p:cNvPr id="35" name="TextBox 34"/>
          <p:cNvSpPr txBox="1"/>
          <p:nvPr/>
        </p:nvSpPr>
        <p:spPr>
          <a:xfrm>
            <a:off x="3429000" y="5638800"/>
            <a:ext cx="4876800" cy="738664"/>
          </a:xfrm>
          <a:prstGeom prst="rect">
            <a:avLst/>
          </a:prstGeom>
          <a:noFill/>
        </p:spPr>
        <p:txBody>
          <a:bodyPr wrap="square" rtlCol="0">
            <a:spAutoFit/>
          </a:bodyPr>
          <a:lstStyle/>
          <a:p>
            <a:r>
              <a:rPr lang="en-US" sz="1400" dirty="0" smtClean="0">
                <a:solidFill>
                  <a:srgbClr val="0070C0"/>
                </a:solidFill>
              </a:rPr>
              <a:t>cold wall must be thick enough to not deform too much from bending moments induced by wedge-locks</a:t>
            </a:r>
          </a:p>
          <a:p>
            <a:r>
              <a:rPr lang="en-US" sz="1400" dirty="0" smtClean="0">
                <a:solidFill>
                  <a:srgbClr val="0070C0"/>
                </a:solidFill>
              </a:rPr>
              <a:t>HOWEVER – bending moment is much less (shorter distance)</a:t>
            </a:r>
            <a:endParaRPr lang="en-US" sz="1400" dirty="0">
              <a:solidFill>
                <a:srgbClr val="0070C0"/>
              </a:solidFill>
            </a:endParaRPr>
          </a:p>
        </p:txBody>
      </p:sp>
      <p:pic>
        <p:nvPicPr>
          <p:cNvPr id="2050" name="Picture 2"/>
          <p:cNvPicPr>
            <a:picLocks noChangeAspect="1" noChangeArrowheads="1"/>
          </p:cNvPicPr>
          <p:nvPr/>
        </p:nvPicPr>
        <p:blipFill>
          <a:blip r:embed="rId3" cstate="print"/>
          <a:srcRect/>
          <a:stretch>
            <a:fillRect/>
          </a:stretch>
        </p:blipFill>
        <p:spPr bwMode="auto">
          <a:xfrm>
            <a:off x="4343400" y="914400"/>
            <a:ext cx="4415759" cy="1485900"/>
          </a:xfrm>
          <a:prstGeom prst="rect">
            <a:avLst/>
          </a:prstGeom>
          <a:noFill/>
          <a:ln w="9525">
            <a:noFill/>
            <a:miter lim="800000"/>
            <a:headEnd/>
            <a:tailEnd/>
          </a:ln>
        </p:spPr>
      </p:pic>
      <p:pic>
        <p:nvPicPr>
          <p:cNvPr id="13" name="Picture 12" descr="untitled.PNG"/>
          <p:cNvPicPr>
            <a:picLocks noChangeAspect="1"/>
          </p:cNvPicPr>
          <p:nvPr/>
        </p:nvPicPr>
        <p:blipFill>
          <a:blip r:embed="rId4" cstate="print"/>
          <a:stretch>
            <a:fillRect/>
          </a:stretch>
        </p:blipFill>
        <p:spPr>
          <a:xfrm>
            <a:off x="4586422" y="2590800"/>
            <a:ext cx="4405177" cy="2971800"/>
          </a:xfrm>
          <a:prstGeom prst="rect">
            <a:avLst/>
          </a:prstGeom>
        </p:spPr>
      </p:pic>
      <p:sp>
        <p:nvSpPr>
          <p:cNvPr id="14" name="Oval 13"/>
          <p:cNvSpPr/>
          <p:nvPr/>
        </p:nvSpPr>
        <p:spPr>
          <a:xfrm>
            <a:off x="6781800" y="1828800"/>
            <a:ext cx="1524000" cy="533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85800" y="3581400"/>
            <a:ext cx="503664" cy="307777"/>
          </a:xfrm>
          <a:prstGeom prst="rect">
            <a:avLst/>
          </a:prstGeom>
          <a:noFill/>
        </p:spPr>
        <p:txBody>
          <a:bodyPr wrap="none" rtlCol="0">
            <a:spAutoFit/>
          </a:bodyPr>
          <a:lstStyle/>
          <a:p>
            <a:r>
              <a:rPr lang="en-US" sz="1400" dirty="0" smtClean="0">
                <a:solidFill>
                  <a:srgbClr val="0070C0"/>
                </a:solidFill>
              </a:rPr>
              <a:t>1.60</a:t>
            </a:r>
            <a:endParaRPr lang="en-US" sz="1400" dirty="0">
              <a:solidFill>
                <a:srgbClr val="0070C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rot="-2160000">
            <a:off x="0" y="2971800"/>
            <a:ext cx="9144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noProof="0" dirty="0" smtClean="0">
                <a:latin typeface="Berlin Sans FB Demi" pitchFamily="34" charset="0"/>
                <a:ea typeface="+mj-ea"/>
                <a:cs typeface="+mj-cs"/>
              </a:rPr>
              <a:t>Backup slides</a:t>
            </a:r>
            <a:endParaRPr kumimoji="0" lang="en-US" sz="4400" b="0" i="0" u="none" strike="noStrike" kern="1200" cap="none" spc="0" normalizeH="0" baseline="0" noProof="0" dirty="0" smtClean="0">
              <a:ln>
                <a:noFill/>
              </a:ln>
              <a:solidFill>
                <a:schemeClr val="tx1"/>
              </a:solidFill>
              <a:effectLst/>
              <a:uLnTx/>
              <a:uFillTx/>
              <a:latin typeface="Berlin Sans FB Demi" pitchFamily="34" charset="0"/>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lot.png"/>
          <p:cNvPicPr/>
          <p:nvPr/>
        </p:nvPicPr>
        <p:blipFill>
          <a:blip r:embed="rId2" cstate="print"/>
          <a:stretch>
            <a:fillRect/>
          </a:stretch>
        </p:blipFill>
        <p:spPr>
          <a:xfrm>
            <a:off x="2133600" y="838200"/>
            <a:ext cx="5734050" cy="5734050"/>
          </a:xfrm>
          <a:prstGeom prst="rect">
            <a:avLst/>
          </a:prstGeom>
        </p:spPr>
      </p:pic>
      <p:pic>
        <p:nvPicPr>
          <p:cNvPr id="4" name="Picture 3"/>
          <p:cNvPicPr/>
          <p:nvPr/>
        </p:nvPicPr>
        <p:blipFill>
          <a:blip r:embed="rId3" cstate="print"/>
          <a:srcRect/>
          <a:stretch>
            <a:fillRect/>
          </a:stretch>
        </p:blipFill>
        <p:spPr bwMode="auto">
          <a:xfrm>
            <a:off x="2867025" y="1419225"/>
            <a:ext cx="3657600" cy="1981200"/>
          </a:xfrm>
          <a:prstGeom prst="rect">
            <a:avLst/>
          </a:prstGeom>
          <a:noFill/>
          <a:ln w="9525">
            <a:noFill/>
            <a:miter lim="800000"/>
            <a:headEnd/>
            <a:tailEnd/>
          </a:ln>
        </p:spPr>
      </p:pic>
      <p:sp>
        <p:nvSpPr>
          <p:cNvPr id="5" name="Rectangle 2"/>
          <p:cNvSpPr txBox="1">
            <a:spLocks noChangeArrowheads="1"/>
          </p:cNvSpPr>
          <p:nvPr/>
        </p:nvSpPr>
        <p:spPr>
          <a:xfrm>
            <a:off x="0" y="76200"/>
            <a:ext cx="9144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test circuit for STN0214, confirms </a:t>
            </a:r>
            <a:r>
              <a:rPr lang="el-GR" sz="2800" dirty="0" smtClean="0">
                <a:latin typeface="+mj-lt"/>
                <a:ea typeface="+mj-ea"/>
                <a:cs typeface="Arial"/>
              </a:rPr>
              <a:t>β</a:t>
            </a:r>
            <a:r>
              <a:rPr lang="en-US" sz="2800" dirty="0" smtClean="0">
                <a:latin typeface="+mj-lt"/>
                <a:ea typeface="+mj-ea"/>
                <a:cs typeface="Arial"/>
              </a:rPr>
              <a:t> ≈ 20</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0" y="76200"/>
            <a:ext cx="9144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A suggestion for pin sockets for the PMT</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TextBox 3"/>
          <p:cNvSpPr txBox="1"/>
          <p:nvPr/>
        </p:nvSpPr>
        <p:spPr>
          <a:xfrm>
            <a:off x="533400" y="762000"/>
            <a:ext cx="4038600" cy="3139321"/>
          </a:xfrm>
          <a:prstGeom prst="rect">
            <a:avLst/>
          </a:prstGeom>
          <a:noFill/>
        </p:spPr>
        <p:txBody>
          <a:bodyPr wrap="square" rtlCol="0">
            <a:spAutoFit/>
          </a:bodyPr>
          <a:lstStyle/>
          <a:p>
            <a:pPr>
              <a:buFont typeface="Arial" pitchFamily="34" charset="0"/>
              <a:buChar char="•"/>
            </a:pPr>
            <a:r>
              <a:rPr lang="en-US" dirty="0" smtClean="0"/>
              <a:t> Assembly will be much simplified, and location tolerance on assembled pin sockets improved, if we use </a:t>
            </a:r>
            <a:r>
              <a:rPr lang="en-US" i="1" dirty="0" smtClean="0"/>
              <a:t>press-fit</a:t>
            </a:r>
            <a:r>
              <a:rPr lang="en-US" dirty="0" smtClean="0"/>
              <a:t> (</a:t>
            </a:r>
            <a:r>
              <a:rPr lang="en-US" dirty="0" err="1" smtClean="0"/>
              <a:t>solderless</a:t>
            </a:r>
            <a:r>
              <a:rPr lang="en-US" dirty="0" smtClean="0"/>
              <a:t>) pin sockets.</a:t>
            </a:r>
          </a:p>
          <a:p>
            <a:pPr>
              <a:buFont typeface="Arial" pitchFamily="34" charset="0"/>
              <a:buChar char="•"/>
            </a:pPr>
            <a:r>
              <a:rPr lang="en-US" dirty="0" smtClean="0"/>
              <a:t> Additionally:</a:t>
            </a:r>
          </a:p>
          <a:p>
            <a:pPr marL="274320" lvl="1">
              <a:buFont typeface="Wingdings" pitchFamily="2" charset="2"/>
              <a:buChar char="Ø"/>
            </a:pPr>
            <a:r>
              <a:rPr lang="en-US" dirty="0" smtClean="0"/>
              <a:t> open-back pins are better for wash and for inspection</a:t>
            </a:r>
          </a:p>
          <a:p>
            <a:pPr marL="274320" lvl="1">
              <a:buFont typeface="Wingdings" pitchFamily="2" charset="2"/>
              <a:buChar char="Ø"/>
            </a:pPr>
            <a:r>
              <a:rPr lang="en-US" dirty="0" smtClean="0"/>
              <a:t> pin bodies should not be much longer than the pins (waste of space)</a:t>
            </a:r>
          </a:p>
          <a:p>
            <a:pPr marL="274320" lvl="1">
              <a:buFont typeface="Wingdings" pitchFamily="2" charset="2"/>
              <a:buChar char="Ø"/>
            </a:pPr>
            <a:r>
              <a:rPr lang="en-US" dirty="0" smtClean="0"/>
              <a:t> why not use same pin socket on all 24 pins?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486400" y="609600"/>
            <a:ext cx="3268721" cy="3548759"/>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702809" y="4267200"/>
            <a:ext cx="3212591" cy="2590800"/>
          </a:xfrm>
          <a:prstGeom prst="rect">
            <a:avLst/>
          </a:prstGeom>
          <a:noFill/>
          <a:ln w="9525">
            <a:noFill/>
            <a:miter lim="800000"/>
            <a:headEnd/>
            <a:tailEnd/>
          </a:ln>
        </p:spPr>
      </p:pic>
      <p:cxnSp>
        <p:nvCxnSpPr>
          <p:cNvPr id="8" name="Straight Connector 7"/>
          <p:cNvCxnSpPr/>
          <p:nvPr/>
        </p:nvCxnSpPr>
        <p:spPr>
          <a:xfrm rot="5400000">
            <a:off x="7632194" y="4953000"/>
            <a:ext cx="609600" cy="0"/>
          </a:xfrm>
          <a:prstGeom prst="lin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rot="10800000">
            <a:off x="6184394" y="4822269"/>
            <a:ext cx="1752600" cy="0"/>
          </a:xfrm>
          <a:prstGeom prst="lin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2" name="TextBox 11"/>
          <p:cNvSpPr txBox="1"/>
          <p:nvPr/>
        </p:nvSpPr>
        <p:spPr>
          <a:xfrm>
            <a:off x="4800600" y="4038600"/>
            <a:ext cx="1447800" cy="1384995"/>
          </a:xfrm>
          <a:prstGeom prst="rect">
            <a:avLst/>
          </a:prstGeom>
          <a:noFill/>
        </p:spPr>
        <p:txBody>
          <a:bodyPr wrap="square" rtlCol="0">
            <a:spAutoFit/>
          </a:bodyPr>
          <a:lstStyle/>
          <a:p>
            <a:r>
              <a:rPr lang="en-US" sz="1400" dirty="0" smtClean="0">
                <a:solidFill>
                  <a:srgbClr val="0070C0"/>
                </a:solidFill>
              </a:rPr>
              <a:t>300 g insertion force @ actual pin diameter 0.57 mm             (it </a:t>
            </a:r>
            <a:r>
              <a:rPr lang="en-US" sz="1400" i="1" dirty="0" smtClean="0">
                <a:solidFill>
                  <a:srgbClr val="0070C0"/>
                </a:solidFill>
              </a:rPr>
              <a:t>feels</a:t>
            </a:r>
            <a:r>
              <a:rPr lang="en-US" sz="1400" dirty="0" smtClean="0">
                <a:solidFill>
                  <a:srgbClr val="0070C0"/>
                </a:solidFill>
              </a:rPr>
              <a:t> reasonable)</a:t>
            </a:r>
            <a:endParaRPr lang="en-US" sz="1400" dirty="0">
              <a:solidFill>
                <a:srgbClr val="0070C0"/>
              </a:solidFill>
            </a:endParaRPr>
          </a:p>
        </p:txBody>
      </p:sp>
      <p:sp>
        <p:nvSpPr>
          <p:cNvPr id="13" name="TextBox 12"/>
          <p:cNvSpPr txBox="1"/>
          <p:nvPr/>
        </p:nvSpPr>
        <p:spPr>
          <a:xfrm>
            <a:off x="2209800" y="5903893"/>
            <a:ext cx="3200400" cy="738664"/>
          </a:xfrm>
          <a:prstGeom prst="rect">
            <a:avLst/>
          </a:prstGeom>
          <a:noFill/>
          <a:ln w="25400">
            <a:solidFill>
              <a:srgbClr val="FF0000"/>
            </a:solidFill>
          </a:ln>
        </p:spPr>
        <p:txBody>
          <a:bodyPr wrap="square" rtlCol="0">
            <a:spAutoFit/>
          </a:bodyPr>
          <a:lstStyle/>
          <a:p>
            <a:r>
              <a:rPr lang="en-US" sz="1400" dirty="0" smtClean="0">
                <a:solidFill>
                  <a:srgbClr val="FF0000"/>
                </a:solidFill>
              </a:rPr>
              <a:t>SL-10 </a:t>
            </a:r>
            <a:r>
              <a:rPr lang="en-US" sz="1400" dirty="0" err="1" smtClean="0">
                <a:solidFill>
                  <a:srgbClr val="FF0000"/>
                </a:solidFill>
              </a:rPr>
              <a:t>mech</a:t>
            </a:r>
            <a:r>
              <a:rPr lang="en-US" sz="1400" dirty="0" smtClean="0">
                <a:solidFill>
                  <a:srgbClr val="FF0000"/>
                </a:solidFill>
              </a:rPr>
              <a:t> drawing says 0.50 mm pin diameter!  Is it wrong, or is there a large, unspecified, tolerance?</a:t>
            </a:r>
            <a:endParaRPr lang="en-US" sz="1400" dirty="0">
              <a:solidFill>
                <a:srgbClr val="FF0000"/>
              </a:solidFill>
            </a:endParaRPr>
          </a:p>
        </p:txBody>
      </p:sp>
      <p:pic>
        <p:nvPicPr>
          <p:cNvPr id="14" name="Picture 13" descr="PICT1473.JPG"/>
          <p:cNvPicPr>
            <a:picLocks noChangeAspect="1"/>
          </p:cNvPicPr>
          <p:nvPr/>
        </p:nvPicPr>
        <p:blipFill>
          <a:blip r:embed="rId4" cstate="print"/>
          <a:stretch>
            <a:fillRect/>
          </a:stretch>
        </p:blipFill>
        <p:spPr>
          <a:xfrm>
            <a:off x="304800" y="4038600"/>
            <a:ext cx="4343400" cy="155237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0" y="76200"/>
            <a:ext cx="9144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Other suggestions for the front board</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5" name="TextBox 14"/>
          <p:cNvSpPr txBox="1"/>
          <p:nvPr/>
        </p:nvSpPr>
        <p:spPr>
          <a:xfrm>
            <a:off x="914400" y="685800"/>
            <a:ext cx="6781800" cy="5693866"/>
          </a:xfrm>
          <a:prstGeom prst="rect">
            <a:avLst/>
          </a:prstGeom>
          <a:noFill/>
        </p:spPr>
        <p:txBody>
          <a:bodyPr wrap="square" rtlCol="0">
            <a:spAutoFit/>
          </a:bodyPr>
          <a:lstStyle/>
          <a:p>
            <a:pPr>
              <a:spcBef>
                <a:spcPts val="1200"/>
              </a:spcBef>
              <a:buFont typeface="Arial" pitchFamily="34" charset="0"/>
              <a:buChar char="•"/>
            </a:pPr>
            <a:r>
              <a:rPr lang="en-US" dirty="0" smtClean="0"/>
              <a:t> The present front board is too flexible, I think. It should be thicker, e.g. 2.4mm (3/32”), to stiffen it. [In particular I have concern about the capacitors on the front board, but in general it seems better to have it stiffer.]</a:t>
            </a:r>
          </a:p>
          <a:p>
            <a:pPr>
              <a:spcBef>
                <a:spcPts val="1200"/>
              </a:spcBef>
              <a:buFont typeface="Arial" pitchFamily="34" charset="0"/>
              <a:buChar char="•"/>
            </a:pPr>
            <a:r>
              <a:rPr lang="en-US" dirty="0" smtClean="0"/>
              <a:t> Also, suggest we use the same PCB material (</a:t>
            </a:r>
            <a:r>
              <a:rPr lang="en-US" dirty="0" err="1" smtClean="0"/>
              <a:t>Isola</a:t>
            </a:r>
            <a:r>
              <a:rPr lang="en-US" dirty="0" smtClean="0"/>
              <a:t> FR370HR) as HVB. This was recommended for improved HV breakdown withstanding. Incidentally, it is stiffer than generic FR-4.</a:t>
            </a:r>
          </a:p>
          <a:p>
            <a:pPr>
              <a:spcBef>
                <a:spcPts val="1200"/>
              </a:spcBef>
              <a:buFont typeface="Arial" pitchFamily="34" charset="0"/>
              <a:buChar char="•"/>
            </a:pPr>
            <a:r>
              <a:rPr lang="en-US" dirty="0" smtClean="0"/>
              <a:t> If necessary, the board could be milled down at mounting edges to 1.6mm or so, this is standard technology for the board fabricators.</a:t>
            </a:r>
          </a:p>
          <a:p>
            <a:pPr>
              <a:spcBef>
                <a:spcPts val="1200"/>
              </a:spcBef>
              <a:buFont typeface="Arial" pitchFamily="34" charset="0"/>
              <a:buChar char="•"/>
            </a:pPr>
            <a:r>
              <a:rPr lang="en-US" dirty="0" smtClean="0"/>
              <a:t> If controlled-depth mechanical drilled blind </a:t>
            </a:r>
            <a:r>
              <a:rPr lang="en-US" dirty="0" err="1" smtClean="0"/>
              <a:t>vias</a:t>
            </a:r>
            <a:r>
              <a:rPr lang="en-US" dirty="0" smtClean="0"/>
              <a:t> (i.e. same technology as HVB) will be helpful in the routing, use this. It came out very nicely on HVB.</a:t>
            </a:r>
          </a:p>
          <a:p>
            <a:pPr>
              <a:spcBef>
                <a:spcPts val="1200"/>
              </a:spcBef>
              <a:buFont typeface="Arial" pitchFamily="34" charset="0"/>
              <a:buChar char="•"/>
            </a:pPr>
            <a:r>
              <a:rPr lang="en-US" dirty="0" smtClean="0"/>
              <a:t> For each PMT, should have 4 bypass capacitors from local signal ground to the bottom of 2</a:t>
            </a:r>
            <a:r>
              <a:rPr lang="en-US" baseline="30000" dirty="0" smtClean="0"/>
              <a:t>nd</a:t>
            </a:r>
            <a:r>
              <a:rPr lang="en-US" dirty="0" smtClean="0"/>
              <a:t> MCP (as it is on present front board), and (new) a small ground isolation resistor (20 – 100 </a:t>
            </a:r>
            <a:r>
              <a:rPr lang="el-GR" dirty="0" smtClean="0">
                <a:cs typeface="Arial"/>
              </a:rPr>
              <a:t>Ω</a:t>
            </a:r>
            <a:r>
              <a:rPr lang="en-US" dirty="0" smtClean="0">
                <a:cs typeface="Arial"/>
              </a:rPr>
              <a:t>) from the local ground to the (common) HVB ground pins. The local signal ground is for signals only! The signals will come out cleaner if this does not connect to the long stub of HVB ground!</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0" y="76200"/>
            <a:ext cx="9144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HVB to front board connections</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5" name="TextBox 14"/>
          <p:cNvSpPr txBox="1"/>
          <p:nvPr/>
        </p:nvSpPr>
        <p:spPr>
          <a:xfrm>
            <a:off x="381000" y="685800"/>
            <a:ext cx="6477000" cy="5847755"/>
          </a:xfrm>
          <a:prstGeom prst="rect">
            <a:avLst/>
          </a:prstGeom>
          <a:noFill/>
        </p:spPr>
        <p:txBody>
          <a:bodyPr wrap="square" rtlCol="0">
            <a:spAutoFit/>
          </a:bodyPr>
          <a:lstStyle/>
          <a:p>
            <a:pPr>
              <a:spcBef>
                <a:spcPts val="1200"/>
              </a:spcBef>
              <a:buFont typeface="Arial" pitchFamily="34" charset="0"/>
              <a:buChar char="•"/>
            </a:pPr>
            <a:r>
              <a:rPr lang="en-US" dirty="0" smtClean="0"/>
              <a:t> The connectors used in present version are reasonable. Nevertheless, we could change them to save space. Whether this matters depends greatly on HV cable routing at back of module...</a:t>
            </a:r>
          </a:p>
          <a:p>
            <a:pPr>
              <a:spcBef>
                <a:spcPts val="1200"/>
              </a:spcBef>
              <a:buFont typeface="Arial" pitchFamily="34" charset="0"/>
              <a:buChar char="•"/>
            </a:pPr>
            <a:r>
              <a:rPr lang="en-US" dirty="0" smtClean="0"/>
              <a:t> ‘Baseline’: Molex # 79107-7010 on HVB, Molex # 87759-2250 on front board, half the pins pulled from each.</a:t>
            </a:r>
          </a:p>
          <a:p>
            <a:pPr>
              <a:spcBef>
                <a:spcPts val="1200"/>
              </a:spcBef>
              <a:buFont typeface="Arial" pitchFamily="34" charset="0"/>
              <a:buChar char="•"/>
            </a:pPr>
            <a:r>
              <a:rPr lang="en-US" dirty="0" smtClean="0"/>
              <a:t> Similar but smaller and simpler: </a:t>
            </a:r>
            <a:r>
              <a:rPr lang="en-US" dirty="0" err="1" smtClean="0"/>
              <a:t>Samtec</a:t>
            </a:r>
            <a:r>
              <a:rPr lang="en-US" dirty="0" smtClean="0"/>
              <a:t> # SMM-111-01-S-D on HVB, </a:t>
            </a:r>
            <a:r>
              <a:rPr lang="en-US" dirty="0" err="1" smtClean="0"/>
              <a:t>Samtec</a:t>
            </a:r>
            <a:r>
              <a:rPr lang="en-US" dirty="0" smtClean="0"/>
              <a:t> # TMM-111-01-S-D-SM on front board, selectively loaded (custom order), ~$625 NRE each connector</a:t>
            </a:r>
          </a:p>
          <a:p>
            <a:pPr>
              <a:spcBef>
                <a:spcPts val="1200"/>
              </a:spcBef>
              <a:buFont typeface="Arial" pitchFamily="34" charset="0"/>
              <a:buChar char="•"/>
            </a:pPr>
            <a:r>
              <a:rPr lang="en-US" dirty="0" smtClean="0"/>
              <a:t> Smaller and even simpler maybe: HVB as above, Mill-Max # 2617-0-01-34-00-00-03-0 press-fit (</a:t>
            </a:r>
            <a:r>
              <a:rPr lang="en-US" dirty="0" err="1" smtClean="0"/>
              <a:t>solderless</a:t>
            </a:r>
            <a:r>
              <a:rPr lang="en-US" dirty="0" smtClean="0"/>
              <a:t>) to front board</a:t>
            </a:r>
          </a:p>
          <a:p>
            <a:pPr>
              <a:spcBef>
                <a:spcPts val="1200"/>
              </a:spcBef>
              <a:buFont typeface="Arial" pitchFamily="34" charset="0"/>
              <a:buChar char="•"/>
            </a:pPr>
            <a:r>
              <a:rPr lang="en-US" dirty="0" smtClean="0"/>
              <a:t> One-piece (spring-loaded) connector on HVB: Mill-Max # 0926-1-15-20-75-14-11-0, on front board only round gold contact pads</a:t>
            </a:r>
          </a:p>
          <a:p>
            <a:pPr>
              <a:spcBef>
                <a:spcPts val="1200"/>
              </a:spcBef>
              <a:buFont typeface="Arial" pitchFamily="34" charset="0"/>
              <a:buChar char="•"/>
            </a:pPr>
            <a:r>
              <a:rPr lang="en-US" dirty="0" smtClean="0"/>
              <a:t> In all cases, I would like to skip the 2</a:t>
            </a:r>
            <a:r>
              <a:rPr lang="en-US" baseline="30000" dirty="0" smtClean="0"/>
              <a:t>nd</a:t>
            </a:r>
            <a:r>
              <a:rPr lang="en-US" dirty="0" smtClean="0"/>
              <a:t> ground pin on each of     the four connectors (so it will be 11 pins not 12 pins per group). The two grounds are connected together anyway (directly, on     new HVB, with isolating resistor on front board). This change, besides simplifying things, provides a little more clearance on      the connector between the last MCP bias voltage to ground.</a:t>
            </a:r>
            <a:endParaRPr lang="en-US" dirty="0"/>
          </a:p>
        </p:txBody>
      </p:sp>
      <p:pic>
        <p:nvPicPr>
          <p:cNvPr id="4" name="Picture 3" descr="PICT1482.JPG"/>
          <p:cNvPicPr>
            <a:picLocks noChangeAspect="1"/>
          </p:cNvPicPr>
          <p:nvPr/>
        </p:nvPicPr>
        <p:blipFill>
          <a:blip r:embed="rId2" cstate="print"/>
          <a:stretch>
            <a:fillRect/>
          </a:stretch>
        </p:blipFill>
        <p:spPr>
          <a:xfrm>
            <a:off x="7543800" y="3048000"/>
            <a:ext cx="1210808" cy="1600200"/>
          </a:xfrm>
          <a:prstGeom prst="rect">
            <a:avLst/>
          </a:prstGeom>
        </p:spPr>
      </p:pic>
      <p:pic>
        <p:nvPicPr>
          <p:cNvPr id="5" name="Picture 4" descr="PICT1483.JPG"/>
          <p:cNvPicPr>
            <a:picLocks noChangeAspect="1"/>
          </p:cNvPicPr>
          <p:nvPr/>
        </p:nvPicPr>
        <p:blipFill>
          <a:blip r:embed="rId3" cstate="print"/>
          <a:stretch>
            <a:fillRect/>
          </a:stretch>
        </p:blipFill>
        <p:spPr>
          <a:xfrm>
            <a:off x="6858000" y="1143000"/>
            <a:ext cx="2230241" cy="1669138"/>
          </a:xfrm>
          <a:prstGeom prst="rect">
            <a:avLst/>
          </a:prstGeom>
        </p:spPr>
      </p:pic>
      <p:pic>
        <p:nvPicPr>
          <p:cNvPr id="6" name="Picture 5" descr="PICT1487.JPG"/>
          <p:cNvPicPr>
            <a:picLocks noChangeAspect="1"/>
          </p:cNvPicPr>
          <p:nvPr/>
        </p:nvPicPr>
        <p:blipFill>
          <a:blip r:embed="rId4" cstate="print"/>
          <a:stretch>
            <a:fillRect/>
          </a:stretch>
        </p:blipFill>
        <p:spPr>
          <a:xfrm>
            <a:off x="6457950" y="4876800"/>
            <a:ext cx="2609850" cy="1852286"/>
          </a:xfrm>
          <a:prstGeom prst="rect">
            <a:avLst/>
          </a:prstGeom>
        </p:spPr>
      </p:pic>
      <p:cxnSp>
        <p:nvCxnSpPr>
          <p:cNvPr id="8" name="Straight Arrow Connector 7"/>
          <p:cNvCxnSpPr/>
          <p:nvPr/>
        </p:nvCxnSpPr>
        <p:spPr>
          <a:xfrm>
            <a:off x="6172200" y="2057400"/>
            <a:ext cx="1143000" cy="1588"/>
          </a:xfrm>
          <a:prstGeom prst="straightConnector1">
            <a:avLst/>
          </a:prstGeom>
          <a:ln w="31750">
            <a:solidFill>
              <a:schemeClr val="accent6">
                <a:lumMod val="75000"/>
              </a:schemeClr>
            </a:solidFill>
            <a:tailEnd type="stealth" w="lg" len="lg"/>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Arrow Connector 9"/>
          <p:cNvCxnSpPr/>
          <p:nvPr/>
        </p:nvCxnSpPr>
        <p:spPr>
          <a:xfrm flipV="1">
            <a:off x="6553200" y="2438400"/>
            <a:ext cx="1828800" cy="533400"/>
          </a:xfrm>
          <a:prstGeom prst="straightConnector1">
            <a:avLst/>
          </a:prstGeom>
          <a:ln w="31750">
            <a:solidFill>
              <a:schemeClr val="accent6">
                <a:lumMod val="75000"/>
              </a:schemeClr>
            </a:solidFill>
            <a:tailEnd type="stealth" w="lg" len="lg"/>
          </a:ln>
        </p:spPr>
        <p:style>
          <a:lnRef idx="2">
            <a:schemeClr val="accent1">
              <a:shade val="50000"/>
            </a:schemeClr>
          </a:lnRef>
          <a:fillRef idx="1">
            <a:schemeClr val="accent1"/>
          </a:fillRef>
          <a:effectRef idx="0">
            <a:schemeClr val="accent1"/>
          </a:effectRef>
          <a:fontRef idx="minor">
            <a:schemeClr val="lt1"/>
          </a:fontRef>
        </p:style>
      </p:cxnSp>
      <p:cxnSp>
        <p:nvCxnSpPr>
          <p:cNvPr id="12" name="Straight Arrow Connector 11"/>
          <p:cNvCxnSpPr/>
          <p:nvPr/>
        </p:nvCxnSpPr>
        <p:spPr>
          <a:xfrm>
            <a:off x="6629400" y="3733800"/>
            <a:ext cx="1143000" cy="1588"/>
          </a:xfrm>
          <a:prstGeom prst="straightConnector1">
            <a:avLst/>
          </a:prstGeom>
          <a:ln w="31750">
            <a:solidFill>
              <a:schemeClr val="accent6">
                <a:lumMod val="75000"/>
              </a:schemeClr>
            </a:solidFill>
            <a:tailEnd type="stealth" w="lg" len="lg"/>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Arrow Connector 12"/>
          <p:cNvCxnSpPr/>
          <p:nvPr/>
        </p:nvCxnSpPr>
        <p:spPr>
          <a:xfrm>
            <a:off x="6400800" y="4495800"/>
            <a:ext cx="1143000" cy="838200"/>
          </a:xfrm>
          <a:prstGeom prst="straightConnector1">
            <a:avLst/>
          </a:prstGeom>
          <a:ln w="31750">
            <a:solidFill>
              <a:schemeClr val="accent6">
                <a:lumMod val="75000"/>
              </a:schemeClr>
            </a:solidFill>
            <a:tailEnd type="stealth" w="lg" len="lg"/>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0" y="76200"/>
            <a:ext cx="9144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HVB discussion</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2050" name="Picture 2"/>
          <p:cNvPicPr>
            <a:picLocks noChangeAspect="1" noChangeArrowheads="1"/>
          </p:cNvPicPr>
          <p:nvPr/>
        </p:nvPicPr>
        <p:blipFill>
          <a:blip r:embed="rId2" cstate="print"/>
          <a:srcRect/>
          <a:stretch>
            <a:fillRect/>
          </a:stretch>
        </p:blipFill>
        <p:spPr bwMode="auto">
          <a:xfrm>
            <a:off x="304800" y="533400"/>
            <a:ext cx="8458200" cy="6302308"/>
          </a:xfrm>
          <a:prstGeom prst="rect">
            <a:avLst/>
          </a:prstGeom>
          <a:noFill/>
          <a:ln w="9525">
            <a:noFill/>
            <a:miter lim="800000"/>
            <a:headEnd/>
            <a:tailEnd/>
          </a:ln>
        </p:spPr>
      </p:pic>
      <p:sp>
        <p:nvSpPr>
          <p:cNvPr id="14" name="TextBox 13"/>
          <p:cNvSpPr txBox="1"/>
          <p:nvPr/>
        </p:nvSpPr>
        <p:spPr>
          <a:xfrm>
            <a:off x="0" y="381000"/>
            <a:ext cx="2149178" cy="523220"/>
          </a:xfrm>
          <a:prstGeom prst="rect">
            <a:avLst/>
          </a:prstGeom>
          <a:noFill/>
        </p:spPr>
        <p:txBody>
          <a:bodyPr wrap="none" rtlCol="0">
            <a:spAutoFit/>
          </a:bodyPr>
          <a:lstStyle/>
          <a:p>
            <a:r>
              <a:rPr lang="en-US" sz="1400" dirty="0" smtClean="0"/>
              <a:t>(borrowing slide from Gary</a:t>
            </a:r>
          </a:p>
          <a:p>
            <a:r>
              <a:rPr lang="en-US" sz="1400" dirty="0" smtClean="0"/>
              <a:t>with an update)</a:t>
            </a:r>
            <a:endParaRPr lang="en-US" sz="1400" dirty="0"/>
          </a:p>
        </p:txBody>
      </p:sp>
      <p:cxnSp>
        <p:nvCxnSpPr>
          <p:cNvPr id="17" name="Straight Connector 16"/>
          <p:cNvCxnSpPr/>
          <p:nvPr/>
        </p:nvCxnSpPr>
        <p:spPr>
          <a:xfrm rot="16200000" flipH="1">
            <a:off x="6324600" y="5410200"/>
            <a:ext cx="152400" cy="15240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rot="5400000">
            <a:off x="6324600" y="5410200"/>
            <a:ext cx="152400" cy="15240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p:cNvCxnSpPr/>
          <p:nvPr/>
        </p:nvCxnSpPr>
        <p:spPr>
          <a:xfrm>
            <a:off x="5486400" y="5791200"/>
            <a:ext cx="2743200"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p:cNvCxnSpPr/>
          <p:nvPr/>
        </p:nvCxnSpPr>
        <p:spPr>
          <a:xfrm>
            <a:off x="4800600" y="6096000"/>
            <a:ext cx="3810000"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24"/>
          <p:cNvCxnSpPr/>
          <p:nvPr/>
        </p:nvCxnSpPr>
        <p:spPr>
          <a:xfrm>
            <a:off x="4800600" y="6324600"/>
            <a:ext cx="457200"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26" name="TextBox 25"/>
          <p:cNvSpPr txBox="1"/>
          <p:nvPr/>
        </p:nvSpPr>
        <p:spPr>
          <a:xfrm>
            <a:off x="6248400" y="5105400"/>
            <a:ext cx="301686" cy="369332"/>
          </a:xfrm>
          <a:prstGeom prst="rect">
            <a:avLst/>
          </a:prstGeom>
          <a:noFill/>
        </p:spPr>
        <p:txBody>
          <a:bodyPr wrap="none" rtlCol="0">
            <a:spAutoFit/>
          </a:bodyPr>
          <a:lstStyle/>
          <a:p>
            <a:r>
              <a:rPr lang="en-US" dirty="0" smtClean="0">
                <a:solidFill>
                  <a:srgbClr val="FF0000"/>
                </a:solidFill>
              </a:rPr>
              <a:t>5</a:t>
            </a:r>
            <a:endParaRPr lang="en-US" dirty="0">
              <a:solidFill>
                <a:srgbClr val="FF0000"/>
              </a:solidFill>
            </a:endParaRPr>
          </a:p>
        </p:txBody>
      </p:sp>
      <p:sp>
        <p:nvSpPr>
          <p:cNvPr id="11" name="TextBox 10"/>
          <p:cNvSpPr txBox="1"/>
          <p:nvPr/>
        </p:nvSpPr>
        <p:spPr>
          <a:xfrm>
            <a:off x="5263258" y="6096000"/>
            <a:ext cx="3880742" cy="369332"/>
          </a:xfrm>
          <a:prstGeom prst="rect">
            <a:avLst/>
          </a:prstGeom>
          <a:noFill/>
        </p:spPr>
        <p:txBody>
          <a:bodyPr wrap="none" rtlCol="0">
            <a:spAutoFit/>
          </a:bodyPr>
          <a:lstStyle/>
          <a:p>
            <a:r>
              <a:rPr lang="en-US" dirty="0" smtClean="0">
                <a:solidFill>
                  <a:srgbClr val="FF0000"/>
                </a:solidFill>
              </a:rPr>
              <a:t>1 more assembled w/o cables or covers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0" y="0"/>
            <a:ext cx="9144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Completed HV board (shown without ground covers)</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36" name="Picture 35" descr="new_HVB_complete_m.jpg"/>
          <p:cNvPicPr>
            <a:picLocks noChangeAspect="1"/>
          </p:cNvPicPr>
          <p:nvPr/>
        </p:nvPicPr>
        <p:blipFill>
          <a:blip r:embed="rId2" cstate="print"/>
          <a:stretch>
            <a:fillRect/>
          </a:stretch>
        </p:blipFill>
        <p:spPr>
          <a:xfrm>
            <a:off x="2743200" y="2052935"/>
            <a:ext cx="5532911" cy="3948823"/>
          </a:xfrm>
          <a:prstGeom prst="rect">
            <a:avLst/>
          </a:prstGeom>
        </p:spPr>
      </p:pic>
      <p:cxnSp>
        <p:nvCxnSpPr>
          <p:cNvPr id="41" name="Straight Arrow Connector 40"/>
          <p:cNvCxnSpPr/>
          <p:nvPr/>
        </p:nvCxnSpPr>
        <p:spPr>
          <a:xfrm rot="10800000">
            <a:off x="4419600" y="5786735"/>
            <a:ext cx="457200" cy="381000"/>
          </a:xfrm>
          <a:prstGeom prst="straightConnector1">
            <a:avLst/>
          </a:pr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Arrow Connector 42"/>
          <p:cNvCxnSpPr/>
          <p:nvPr/>
        </p:nvCxnSpPr>
        <p:spPr>
          <a:xfrm rot="5400000" flipH="1" flipV="1">
            <a:off x="6667500" y="5824835"/>
            <a:ext cx="381000" cy="304800"/>
          </a:xfrm>
          <a:prstGeom prst="straightConnector1">
            <a:avLst/>
          </a:pr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49" name="TextBox 48"/>
          <p:cNvSpPr txBox="1"/>
          <p:nvPr/>
        </p:nvSpPr>
        <p:spPr>
          <a:xfrm>
            <a:off x="4876800" y="6167735"/>
            <a:ext cx="1828800" cy="461665"/>
          </a:xfrm>
          <a:prstGeom prst="rect">
            <a:avLst/>
          </a:prstGeom>
          <a:noFill/>
          <a:ln w="19050">
            <a:solidFill>
              <a:srgbClr val="FF0000"/>
            </a:solidFill>
          </a:ln>
        </p:spPr>
        <p:txBody>
          <a:bodyPr wrap="square" rtlCol="0">
            <a:spAutoFit/>
          </a:bodyPr>
          <a:lstStyle/>
          <a:p>
            <a:r>
              <a:rPr lang="en-US" sz="1200" dirty="0" smtClean="0"/>
              <a:t>spring pin ground contacts (2 each top &amp; bottom)</a:t>
            </a:r>
            <a:endParaRPr lang="en-US" sz="1200" dirty="0"/>
          </a:p>
        </p:txBody>
      </p:sp>
      <p:sp>
        <p:nvSpPr>
          <p:cNvPr id="53" name="TextBox 52"/>
          <p:cNvSpPr txBox="1"/>
          <p:nvPr/>
        </p:nvSpPr>
        <p:spPr>
          <a:xfrm>
            <a:off x="228600" y="3881735"/>
            <a:ext cx="2057400" cy="461665"/>
          </a:xfrm>
          <a:prstGeom prst="rect">
            <a:avLst/>
          </a:prstGeom>
          <a:noFill/>
          <a:ln w="19050">
            <a:solidFill>
              <a:srgbClr val="FF0000"/>
            </a:solidFill>
          </a:ln>
        </p:spPr>
        <p:txBody>
          <a:bodyPr wrap="square" rtlCol="0">
            <a:spAutoFit/>
          </a:bodyPr>
          <a:lstStyle/>
          <a:p>
            <a:r>
              <a:rPr lang="en-US" sz="1200" dirty="0" smtClean="0"/>
              <a:t>Belden # 83284 (RG-316 type)</a:t>
            </a:r>
          </a:p>
          <a:p>
            <a:r>
              <a:rPr lang="en-US" sz="1200" dirty="0" err="1" smtClean="0"/>
              <a:t>teflon</a:t>
            </a:r>
            <a:r>
              <a:rPr lang="en-US" sz="1200" dirty="0" smtClean="0"/>
              <a:t> insulation, FEP jacket</a:t>
            </a:r>
          </a:p>
        </p:txBody>
      </p:sp>
      <p:cxnSp>
        <p:nvCxnSpPr>
          <p:cNvPr id="54" name="Straight Arrow Connector 53"/>
          <p:cNvCxnSpPr>
            <a:stCxn id="53" idx="3"/>
          </p:cNvCxnSpPr>
          <p:nvPr/>
        </p:nvCxnSpPr>
        <p:spPr>
          <a:xfrm>
            <a:off x="2286000" y="4112568"/>
            <a:ext cx="533400" cy="78432"/>
          </a:xfrm>
          <a:prstGeom prst="straightConnector1">
            <a:avLst/>
          </a:pr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56" name="TextBox 55"/>
          <p:cNvSpPr txBox="1"/>
          <p:nvPr/>
        </p:nvSpPr>
        <p:spPr>
          <a:xfrm>
            <a:off x="533400" y="6015335"/>
            <a:ext cx="1676400" cy="461665"/>
          </a:xfrm>
          <a:prstGeom prst="rect">
            <a:avLst/>
          </a:prstGeom>
          <a:noFill/>
          <a:ln w="19050">
            <a:solidFill>
              <a:srgbClr val="FF0000"/>
            </a:solidFill>
          </a:ln>
        </p:spPr>
        <p:txBody>
          <a:bodyPr wrap="square" rtlCol="0">
            <a:spAutoFit/>
          </a:bodyPr>
          <a:lstStyle/>
          <a:p>
            <a:r>
              <a:rPr lang="en-US" sz="1200" dirty="0" smtClean="0"/>
              <a:t>I</a:t>
            </a:r>
            <a:r>
              <a:rPr lang="en-US" sz="1200" baseline="30000" dirty="0" smtClean="0"/>
              <a:t>2</a:t>
            </a:r>
            <a:r>
              <a:rPr lang="en-US" sz="1200" dirty="0" smtClean="0"/>
              <a:t>C temperature sensor (future use)</a:t>
            </a:r>
          </a:p>
        </p:txBody>
      </p:sp>
      <p:cxnSp>
        <p:nvCxnSpPr>
          <p:cNvPr id="57" name="Straight Arrow Connector 56"/>
          <p:cNvCxnSpPr>
            <a:stCxn id="56" idx="3"/>
          </p:cNvCxnSpPr>
          <p:nvPr/>
        </p:nvCxnSpPr>
        <p:spPr>
          <a:xfrm flipV="1">
            <a:off x="2209800" y="5495835"/>
            <a:ext cx="2209800" cy="750333"/>
          </a:xfrm>
          <a:prstGeom prst="straightConnector1">
            <a:avLst/>
          </a:pr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59" name="TextBox 58"/>
          <p:cNvSpPr txBox="1"/>
          <p:nvPr/>
        </p:nvSpPr>
        <p:spPr>
          <a:xfrm>
            <a:off x="228600" y="2286000"/>
            <a:ext cx="2209800" cy="1015663"/>
          </a:xfrm>
          <a:prstGeom prst="rect">
            <a:avLst/>
          </a:prstGeom>
          <a:noFill/>
          <a:ln w="19050">
            <a:solidFill>
              <a:srgbClr val="FF0000"/>
            </a:solidFill>
          </a:ln>
        </p:spPr>
        <p:txBody>
          <a:bodyPr wrap="square" rtlCol="0">
            <a:spAutoFit/>
          </a:bodyPr>
          <a:lstStyle/>
          <a:p>
            <a:r>
              <a:rPr lang="en-US" sz="1200" dirty="0" smtClean="0"/>
              <a:t>cable lays in slot in edge of PCB, braid soldered to slot</a:t>
            </a:r>
          </a:p>
          <a:p>
            <a:r>
              <a:rPr lang="en-US" sz="1200" dirty="0" smtClean="0"/>
              <a:t>(copper tape was needed here,    next revision of board will have plated slot)</a:t>
            </a:r>
          </a:p>
        </p:txBody>
      </p:sp>
      <p:cxnSp>
        <p:nvCxnSpPr>
          <p:cNvPr id="60" name="Straight Arrow Connector 59"/>
          <p:cNvCxnSpPr>
            <a:stCxn id="59" idx="3"/>
          </p:cNvCxnSpPr>
          <p:nvPr/>
        </p:nvCxnSpPr>
        <p:spPr>
          <a:xfrm>
            <a:off x="2438400" y="2793832"/>
            <a:ext cx="1524000" cy="787568"/>
          </a:xfrm>
          <a:prstGeom prst="straightConnector1">
            <a:avLst/>
          </a:pr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63" name="TextBox 62"/>
          <p:cNvSpPr txBox="1"/>
          <p:nvPr/>
        </p:nvSpPr>
        <p:spPr>
          <a:xfrm>
            <a:off x="304800" y="4643735"/>
            <a:ext cx="2057400" cy="830997"/>
          </a:xfrm>
          <a:prstGeom prst="rect">
            <a:avLst/>
          </a:prstGeom>
          <a:noFill/>
          <a:ln w="19050">
            <a:solidFill>
              <a:srgbClr val="FF0000"/>
            </a:solidFill>
          </a:ln>
        </p:spPr>
        <p:txBody>
          <a:bodyPr wrap="square" rtlCol="0">
            <a:spAutoFit/>
          </a:bodyPr>
          <a:lstStyle/>
          <a:p>
            <a:r>
              <a:rPr lang="en-US" sz="1200" dirty="0" smtClean="0"/>
              <a:t>surge-rated 220 </a:t>
            </a:r>
            <a:r>
              <a:rPr lang="el-GR" sz="1200" dirty="0" smtClean="0">
                <a:cs typeface="Arial"/>
              </a:rPr>
              <a:t>Ω</a:t>
            </a:r>
            <a:r>
              <a:rPr lang="en-US" sz="1200" dirty="0" smtClean="0">
                <a:cs typeface="Arial"/>
              </a:rPr>
              <a:t> resistor in series with each cable ground</a:t>
            </a:r>
          </a:p>
          <a:p>
            <a:r>
              <a:rPr lang="en-US" sz="1200" dirty="0" smtClean="0">
                <a:cs typeface="Arial"/>
              </a:rPr>
              <a:t>(reconcile safety with EMI considerations)</a:t>
            </a:r>
            <a:endParaRPr lang="en-US" sz="1200" dirty="0" smtClean="0"/>
          </a:p>
        </p:txBody>
      </p:sp>
      <p:cxnSp>
        <p:nvCxnSpPr>
          <p:cNvPr id="65" name="Straight Arrow Connector 64"/>
          <p:cNvCxnSpPr>
            <a:stCxn id="63" idx="3"/>
          </p:cNvCxnSpPr>
          <p:nvPr/>
        </p:nvCxnSpPr>
        <p:spPr>
          <a:xfrm flipV="1">
            <a:off x="2362200" y="4974103"/>
            <a:ext cx="1905000" cy="85131"/>
          </a:xfrm>
          <a:prstGeom prst="straightConnector1">
            <a:avLst/>
          </a:pr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67" name="TextBox 66"/>
          <p:cNvSpPr txBox="1"/>
          <p:nvPr/>
        </p:nvSpPr>
        <p:spPr>
          <a:xfrm>
            <a:off x="5486400" y="1258669"/>
            <a:ext cx="2895600" cy="646331"/>
          </a:xfrm>
          <a:prstGeom prst="rect">
            <a:avLst/>
          </a:prstGeom>
          <a:noFill/>
          <a:ln w="19050">
            <a:solidFill>
              <a:srgbClr val="FF0000"/>
            </a:solidFill>
          </a:ln>
        </p:spPr>
        <p:txBody>
          <a:bodyPr wrap="square" rtlCol="0">
            <a:spAutoFit/>
          </a:bodyPr>
          <a:lstStyle/>
          <a:p>
            <a:r>
              <a:rPr lang="en-US" sz="1200" dirty="0" smtClean="0"/>
              <a:t>5 screws (4 stainless steel, 1 </a:t>
            </a:r>
            <a:r>
              <a:rPr lang="en-US" sz="1200" dirty="0" err="1" smtClean="0"/>
              <a:t>Ultem</a:t>
            </a:r>
            <a:r>
              <a:rPr lang="en-US" sz="1200" dirty="0" smtClean="0"/>
              <a:t> 2300)</a:t>
            </a:r>
          </a:p>
          <a:p>
            <a:r>
              <a:rPr lang="en-US" sz="1200" dirty="0" smtClean="0"/>
              <a:t>clamp PCB between Gap-Pad sheets and aluminum ground cover plates</a:t>
            </a:r>
          </a:p>
        </p:txBody>
      </p:sp>
      <p:cxnSp>
        <p:nvCxnSpPr>
          <p:cNvPr id="68" name="Straight Arrow Connector 67"/>
          <p:cNvCxnSpPr>
            <a:stCxn id="67" idx="2"/>
          </p:cNvCxnSpPr>
          <p:nvPr/>
        </p:nvCxnSpPr>
        <p:spPr>
          <a:xfrm rot="16200000" flipH="1">
            <a:off x="6896100" y="1943100"/>
            <a:ext cx="381002" cy="304802"/>
          </a:xfrm>
          <a:prstGeom prst="straightConnector1">
            <a:avLst/>
          </a:pr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70" name="TextBox 69"/>
          <p:cNvSpPr txBox="1"/>
          <p:nvPr/>
        </p:nvSpPr>
        <p:spPr>
          <a:xfrm>
            <a:off x="3048000" y="1182469"/>
            <a:ext cx="2057400" cy="646331"/>
          </a:xfrm>
          <a:prstGeom prst="rect">
            <a:avLst/>
          </a:prstGeom>
          <a:noFill/>
          <a:ln w="19050">
            <a:solidFill>
              <a:srgbClr val="FF0000"/>
            </a:solidFill>
          </a:ln>
        </p:spPr>
        <p:txBody>
          <a:bodyPr wrap="square" rtlCol="0">
            <a:spAutoFit/>
          </a:bodyPr>
          <a:lstStyle/>
          <a:p>
            <a:r>
              <a:rPr lang="en-US" sz="1200" dirty="0" smtClean="0"/>
              <a:t>Cable input through resistors provides protection and noise filtering</a:t>
            </a:r>
          </a:p>
        </p:txBody>
      </p:sp>
      <p:sp>
        <p:nvSpPr>
          <p:cNvPr id="71" name="TextBox 70"/>
          <p:cNvSpPr txBox="1"/>
          <p:nvPr/>
        </p:nvSpPr>
        <p:spPr>
          <a:xfrm>
            <a:off x="990600" y="1443335"/>
            <a:ext cx="1600200" cy="646331"/>
          </a:xfrm>
          <a:prstGeom prst="rect">
            <a:avLst/>
          </a:prstGeom>
          <a:noFill/>
          <a:ln w="19050">
            <a:solidFill>
              <a:srgbClr val="FF0000"/>
            </a:solidFill>
          </a:ln>
        </p:spPr>
        <p:txBody>
          <a:bodyPr wrap="square" rtlCol="0">
            <a:spAutoFit/>
          </a:bodyPr>
          <a:lstStyle/>
          <a:p>
            <a:r>
              <a:rPr lang="en-US" sz="1200" dirty="0" smtClean="0"/>
              <a:t>Series resistor (1 M</a:t>
            </a:r>
            <a:r>
              <a:rPr lang="el-GR" sz="1200" dirty="0" smtClean="0">
                <a:cs typeface="Arial"/>
              </a:rPr>
              <a:t>Ω</a:t>
            </a:r>
            <a:r>
              <a:rPr lang="en-US" sz="1200" dirty="0" smtClean="0">
                <a:cs typeface="Arial"/>
              </a:rPr>
              <a:t>) provides protection to photocathode</a:t>
            </a:r>
            <a:endParaRPr lang="en-US" sz="1200" dirty="0" smtClean="0"/>
          </a:p>
        </p:txBody>
      </p:sp>
      <p:cxnSp>
        <p:nvCxnSpPr>
          <p:cNvPr id="72" name="Straight Arrow Connector 71"/>
          <p:cNvCxnSpPr>
            <a:stCxn id="70" idx="2"/>
          </p:cNvCxnSpPr>
          <p:nvPr/>
        </p:nvCxnSpPr>
        <p:spPr>
          <a:xfrm rot="16200000" flipH="1">
            <a:off x="4133850" y="1771650"/>
            <a:ext cx="685802" cy="800102"/>
          </a:xfrm>
          <a:prstGeom prst="straightConnector1">
            <a:avLst/>
          </a:pr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74" name="Straight Arrow Connector 73"/>
          <p:cNvCxnSpPr>
            <a:stCxn id="71" idx="3"/>
          </p:cNvCxnSpPr>
          <p:nvPr/>
        </p:nvCxnSpPr>
        <p:spPr>
          <a:xfrm>
            <a:off x="2590800" y="1766501"/>
            <a:ext cx="2324100" cy="1152940"/>
          </a:xfrm>
          <a:prstGeom prst="straightConnector1">
            <a:avLst/>
          </a:pr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78" name="TextBox 77"/>
          <p:cNvSpPr txBox="1"/>
          <p:nvPr/>
        </p:nvSpPr>
        <p:spPr>
          <a:xfrm>
            <a:off x="762000" y="457200"/>
            <a:ext cx="7620000" cy="762000"/>
          </a:xfrm>
          <a:prstGeom prst="rect">
            <a:avLst/>
          </a:prstGeom>
          <a:noFill/>
        </p:spPr>
        <p:txBody>
          <a:bodyPr wrap="square" numCol="2" rtlCol="0">
            <a:spAutoFit/>
          </a:bodyPr>
          <a:lstStyle/>
          <a:p>
            <a:pPr>
              <a:buFont typeface="Arial" pitchFamily="34" charset="0"/>
              <a:buChar char="•"/>
            </a:pPr>
            <a:r>
              <a:rPr lang="en-US" sz="1400" dirty="0" smtClean="0"/>
              <a:t> PCB dimension 104 mm × 95.6 mm</a:t>
            </a:r>
          </a:p>
          <a:p>
            <a:pPr>
              <a:buFont typeface="Arial" pitchFamily="34" charset="0"/>
              <a:buChar char="•"/>
            </a:pPr>
            <a:r>
              <a:rPr lang="en-US" sz="1400" dirty="0" smtClean="0"/>
              <a:t> Next version can be slightly shorter (98 mm?)</a:t>
            </a:r>
          </a:p>
          <a:p>
            <a:pPr>
              <a:buFont typeface="Arial" pitchFamily="34" charset="0"/>
              <a:buChar char="•"/>
            </a:pPr>
            <a:r>
              <a:rPr lang="en-US" sz="1400" dirty="0" smtClean="0"/>
              <a:t> Total power 3.4 W (@ 900V / MCP)</a:t>
            </a:r>
          </a:p>
          <a:p>
            <a:pPr>
              <a:buFont typeface="Arial" pitchFamily="34" charset="0"/>
              <a:buChar char="•"/>
            </a:pPr>
            <a:r>
              <a:rPr lang="en-US" sz="1400" dirty="0" smtClean="0"/>
              <a:t> Four channels on each side</a:t>
            </a:r>
          </a:p>
          <a:p>
            <a:pPr>
              <a:buFont typeface="Arial" pitchFamily="34" charset="0"/>
              <a:buChar char="•"/>
            </a:pPr>
            <a:r>
              <a:rPr lang="en-US" sz="1400" dirty="0" smtClean="0"/>
              <a:t> 4 layer PCB using blind </a:t>
            </a:r>
            <a:r>
              <a:rPr lang="en-US" sz="1400" dirty="0" err="1" smtClean="0"/>
              <a:t>vias</a:t>
            </a:r>
            <a:r>
              <a:rPr lang="en-US" sz="1400" dirty="0" smtClean="0"/>
              <a:t>, routing outputs to connectors using inner layers only</a:t>
            </a:r>
            <a:endParaRPr lang="en-US" sz="1400" dirty="0"/>
          </a:p>
        </p:txBody>
      </p:sp>
      <p:sp>
        <p:nvSpPr>
          <p:cNvPr id="83" name="TextBox 82"/>
          <p:cNvSpPr txBox="1"/>
          <p:nvPr/>
        </p:nvSpPr>
        <p:spPr>
          <a:xfrm>
            <a:off x="457200" y="3429000"/>
            <a:ext cx="1916166" cy="307777"/>
          </a:xfrm>
          <a:prstGeom prst="rect">
            <a:avLst/>
          </a:prstGeom>
          <a:solidFill>
            <a:srgbClr val="92D050"/>
          </a:solidFill>
          <a:ln w="38100">
            <a:solidFill>
              <a:srgbClr val="00B050"/>
            </a:solidFill>
          </a:ln>
        </p:spPr>
        <p:txBody>
          <a:bodyPr wrap="none" rtlCol="0">
            <a:spAutoFit/>
          </a:bodyPr>
          <a:lstStyle/>
          <a:p>
            <a:r>
              <a:rPr lang="en-US" sz="1400" dirty="0" smtClean="0"/>
              <a:t>TESTED −8 kV HIPOT OK</a:t>
            </a:r>
          </a:p>
        </p:txBody>
      </p:sp>
      <p:sp>
        <p:nvSpPr>
          <p:cNvPr id="85" name="TextBox 84"/>
          <p:cNvSpPr txBox="1"/>
          <p:nvPr/>
        </p:nvSpPr>
        <p:spPr>
          <a:xfrm rot="16200000">
            <a:off x="7241234" y="3807767"/>
            <a:ext cx="2743200" cy="461665"/>
          </a:xfrm>
          <a:prstGeom prst="rect">
            <a:avLst/>
          </a:prstGeom>
          <a:noFill/>
          <a:ln w="19050">
            <a:solidFill>
              <a:srgbClr val="FF0000"/>
            </a:solidFill>
          </a:ln>
        </p:spPr>
        <p:txBody>
          <a:bodyPr wrap="square" rtlCol="0">
            <a:spAutoFit/>
          </a:bodyPr>
          <a:lstStyle/>
          <a:p>
            <a:r>
              <a:rPr lang="en-US" sz="1200" dirty="0" smtClean="0"/>
              <a:t>Front board connectors same as before</a:t>
            </a:r>
          </a:p>
          <a:p>
            <a:r>
              <a:rPr lang="en-US" sz="1200" dirty="0" smtClean="0"/>
              <a:t>(2 mm pin header / socket style)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0" y="0"/>
            <a:ext cx="9144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Completed HV </a:t>
            </a:r>
            <a:r>
              <a:rPr lang="en-US" sz="2800" dirty="0" smtClean="0">
                <a:latin typeface="+mj-lt"/>
                <a:ea typeface="+mj-ea"/>
                <a:cs typeface="+mj-cs"/>
              </a:rPr>
              <a:t>board</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24" name="Picture 23" descr="HVB_sandwich_b.jpg"/>
          <p:cNvPicPr>
            <a:picLocks noChangeAspect="1"/>
          </p:cNvPicPr>
          <p:nvPr/>
        </p:nvPicPr>
        <p:blipFill>
          <a:blip r:embed="rId2" cstate="print"/>
          <a:srcRect l="3135"/>
          <a:stretch>
            <a:fillRect/>
          </a:stretch>
        </p:blipFill>
        <p:spPr>
          <a:xfrm>
            <a:off x="152400" y="3429000"/>
            <a:ext cx="4708800" cy="2067560"/>
          </a:xfrm>
          <a:prstGeom prst="rect">
            <a:avLst/>
          </a:prstGeom>
        </p:spPr>
      </p:pic>
      <p:pic>
        <p:nvPicPr>
          <p:cNvPr id="25" name="Picture 24" descr="HVB_sandwich_a.jpg"/>
          <p:cNvPicPr>
            <a:picLocks noChangeAspect="1"/>
          </p:cNvPicPr>
          <p:nvPr/>
        </p:nvPicPr>
        <p:blipFill>
          <a:blip r:embed="rId3" cstate="print"/>
          <a:stretch>
            <a:fillRect/>
          </a:stretch>
        </p:blipFill>
        <p:spPr>
          <a:xfrm>
            <a:off x="150000" y="1219200"/>
            <a:ext cx="4726800" cy="1883811"/>
          </a:xfrm>
          <a:prstGeom prst="rect">
            <a:avLst/>
          </a:prstGeom>
        </p:spPr>
      </p:pic>
      <p:sp>
        <p:nvSpPr>
          <p:cNvPr id="26" name="TextBox 25"/>
          <p:cNvSpPr txBox="1"/>
          <p:nvPr/>
        </p:nvSpPr>
        <p:spPr>
          <a:xfrm>
            <a:off x="381001" y="5791200"/>
            <a:ext cx="8610600" cy="923330"/>
          </a:xfrm>
          <a:prstGeom prst="rect">
            <a:avLst/>
          </a:prstGeom>
          <a:noFill/>
        </p:spPr>
        <p:txBody>
          <a:bodyPr wrap="square" rtlCol="0">
            <a:spAutoFit/>
          </a:bodyPr>
          <a:lstStyle/>
          <a:p>
            <a:r>
              <a:rPr lang="en-US" dirty="0" smtClean="0"/>
              <a:t>M</a:t>
            </a:r>
            <a:r>
              <a:rPr lang="en-US" dirty="0" smtClean="0"/>
              <a:t>y </a:t>
            </a:r>
            <a:r>
              <a:rPr lang="en-US" b="1" dirty="0" smtClean="0"/>
              <a:t>hope</a:t>
            </a:r>
            <a:r>
              <a:rPr lang="en-US" dirty="0" smtClean="0"/>
              <a:t> is that the basic mechanical (as well as electrical) characteristics of the HVB are compatible with our system requirements. Improvements in detail are of course expected and some are already planned.</a:t>
            </a:r>
            <a:endParaRPr lang="en-US" dirty="0"/>
          </a:p>
        </p:txBody>
      </p:sp>
      <p:pic>
        <p:nvPicPr>
          <p:cNvPr id="27" name="Picture 26" descr="stack01b.JPG"/>
          <p:cNvPicPr>
            <a:picLocks noChangeAspect="1"/>
          </p:cNvPicPr>
          <p:nvPr/>
        </p:nvPicPr>
        <p:blipFill>
          <a:blip r:embed="rId4" cstate="print"/>
          <a:stretch>
            <a:fillRect/>
          </a:stretch>
        </p:blipFill>
        <p:spPr>
          <a:xfrm>
            <a:off x="6103620" y="3572256"/>
            <a:ext cx="2354580" cy="2066544"/>
          </a:xfrm>
          <a:prstGeom prst="rect">
            <a:avLst/>
          </a:prstGeom>
        </p:spPr>
      </p:pic>
      <p:pic>
        <p:nvPicPr>
          <p:cNvPr id="28" name="Picture 27" descr="stack06b.JPG"/>
          <p:cNvPicPr>
            <a:picLocks noChangeAspect="1"/>
          </p:cNvPicPr>
          <p:nvPr/>
        </p:nvPicPr>
        <p:blipFill>
          <a:blip r:embed="rId5" cstate="print"/>
          <a:stretch>
            <a:fillRect/>
          </a:stretch>
        </p:blipFill>
        <p:spPr>
          <a:xfrm>
            <a:off x="5715000" y="990600"/>
            <a:ext cx="2971800" cy="2286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0" y="76200"/>
            <a:ext cx="9144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Baseline HV bias circuit (per HPK / Nagoya U.)</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7" name="Picture 6" descr="baseline.PNG"/>
          <p:cNvPicPr>
            <a:picLocks noChangeAspect="1"/>
          </p:cNvPicPr>
          <p:nvPr/>
        </p:nvPicPr>
        <p:blipFill>
          <a:blip r:embed="rId2" cstate="print"/>
          <a:stretch>
            <a:fillRect/>
          </a:stretch>
        </p:blipFill>
        <p:spPr>
          <a:xfrm>
            <a:off x="762000" y="1143000"/>
            <a:ext cx="7315200" cy="5181600"/>
          </a:xfrm>
          <a:prstGeom prst="rect">
            <a:avLst/>
          </a:prstGeom>
        </p:spPr>
      </p:pic>
      <p:sp>
        <p:nvSpPr>
          <p:cNvPr id="8" name="TextBox 7"/>
          <p:cNvSpPr txBox="1"/>
          <p:nvPr/>
        </p:nvSpPr>
        <p:spPr>
          <a:xfrm>
            <a:off x="381000" y="4366736"/>
            <a:ext cx="1373709" cy="738664"/>
          </a:xfrm>
          <a:prstGeom prst="rect">
            <a:avLst/>
          </a:prstGeom>
          <a:noFill/>
        </p:spPr>
        <p:txBody>
          <a:bodyPr wrap="none" rtlCol="0">
            <a:spAutoFit/>
          </a:bodyPr>
          <a:lstStyle/>
          <a:p>
            <a:r>
              <a:rPr lang="en-US" sz="1400" dirty="0" smtClean="0">
                <a:solidFill>
                  <a:srgbClr val="7030A0"/>
                </a:solidFill>
              </a:rPr>
              <a:t>−3800 V “max”</a:t>
            </a:r>
            <a:r>
              <a:rPr lang="en-US" sz="1400" baseline="30000" dirty="0" smtClean="0">
                <a:solidFill>
                  <a:srgbClr val="7030A0"/>
                </a:solidFill>
                <a:latin typeface="Arial"/>
                <a:cs typeface="Arial"/>
              </a:rPr>
              <a:t>†</a:t>
            </a:r>
            <a:endParaRPr lang="en-US" sz="1400" baseline="30000" dirty="0" smtClean="0">
              <a:solidFill>
                <a:srgbClr val="7030A0"/>
              </a:solidFill>
            </a:endParaRPr>
          </a:p>
          <a:p>
            <a:r>
              <a:rPr lang="en-US" sz="1400" dirty="0" smtClean="0">
                <a:solidFill>
                  <a:srgbClr val="7030A0"/>
                </a:solidFill>
              </a:rPr>
              <a:t>424 </a:t>
            </a:r>
            <a:r>
              <a:rPr lang="el-GR" sz="1400" dirty="0" smtClean="0">
                <a:solidFill>
                  <a:srgbClr val="7030A0"/>
                </a:solidFill>
                <a:cs typeface="Arial"/>
              </a:rPr>
              <a:t>μ</a:t>
            </a:r>
            <a:r>
              <a:rPr lang="en-US" sz="1400" dirty="0" smtClean="0">
                <a:solidFill>
                  <a:srgbClr val="7030A0"/>
                </a:solidFill>
                <a:cs typeface="Arial"/>
              </a:rPr>
              <a:t>A</a:t>
            </a:r>
          </a:p>
          <a:p>
            <a:r>
              <a:rPr lang="en-US" sz="1400" dirty="0" smtClean="0">
                <a:solidFill>
                  <a:srgbClr val="7030A0"/>
                </a:solidFill>
                <a:cs typeface="Arial"/>
              </a:rPr>
              <a:t>1.61 W</a:t>
            </a:r>
            <a:endParaRPr lang="en-US" sz="1400" dirty="0">
              <a:solidFill>
                <a:srgbClr val="7030A0"/>
              </a:solidFill>
            </a:endParaRPr>
          </a:p>
        </p:txBody>
      </p:sp>
      <p:sp>
        <p:nvSpPr>
          <p:cNvPr id="10" name="TextBox 9"/>
          <p:cNvSpPr txBox="1"/>
          <p:nvPr/>
        </p:nvSpPr>
        <p:spPr>
          <a:xfrm>
            <a:off x="2113013" y="4264223"/>
            <a:ext cx="782587" cy="307777"/>
          </a:xfrm>
          <a:prstGeom prst="rect">
            <a:avLst/>
          </a:prstGeom>
          <a:noFill/>
        </p:spPr>
        <p:txBody>
          <a:bodyPr wrap="none" rtlCol="0">
            <a:spAutoFit/>
          </a:bodyPr>
          <a:lstStyle/>
          <a:p>
            <a:r>
              <a:rPr lang="en-US" sz="1400" dirty="0" smtClean="0">
                <a:solidFill>
                  <a:srgbClr val="7030A0"/>
                </a:solidFill>
              </a:rPr>
              <a:t>−3584 V</a:t>
            </a:r>
            <a:endParaRPr lang="en-US" sz="1400" dirty="0">
              <a:solidFill>
                <a:srgbClr val="7030A0"/>
              </a:solidFill>
            </a:endParaRPr>
          </a:p>
        </p:txBody>
      </p:sp>
      <p:sp>
        <p:nvSpPr>
          <p:cNvPr id="11" name="TextBox 10"/>
          <p:cNvSpPr txBox="1"/>
          <p:nvPr/>
        </p:nvSpPr>
        <p:spPr>
          <a:xfrm>
            <a:off x="3256013" y="4267200"/>
            <a:ext cx="782587" cy="307777"/>
          </a:xfrm>
          <a:prstGeom prst="rect">
            <a:avLst/>
          </a:prstGeom>
          <a:noFill/>
        </p:spPr>
        <p:txBody>
          <a:bodyPr wrap="none" rtlCol="0">
            <a:spAutoFit/>
          </a:bodyPr>
          <a:lstStyle/>
          <a:p>
            <a:r>
              <a:rPr lang="en-US" sz="1400" dirty="0" smtClean="0">
                <a:solidFill>
                  <a:srgbClr val="7030A0"/>
                </a:solidFill>
              </a:rPr>
              <a:t>−2640 V</a:t>
            </a:r>
            <a:endParaRPr lang="en-US" sz="1400" dirty="0">
              <a:solidFill>
                <a:srgbClr val="7030A0"/>
              </a:solidFill>
            </a:endParaRPr>
          </a:p>
        </p:txBody>
      </p:sp>
      <p:sp>
        <p:nvSpPr>
          <p:cNvPr id="12" name="TextBox 11"/>
          <p:cNvSpPr txBox="1"/>
          <p:nvPr/>
        </p:nvSpPr>
        <p:spPr>
          <a:xfrm>
            <a:off x="4322813" y="4267200"/>
            <a:ext cx="782587" cy="307777"/>
          </a:xfrm>
          <a:prstGeom prst="rect">
            <a:avLst/>
          </a:prstGeom>
          <a:noFill/>
        </p:spPr>
        <p:txBody>
          <a:bodyPr wrap="none" rtlCol="0">
            <a:spAutoFit/>
          </a:bodyPr>
          <a:lstStyle/>
          <a:p>
            <a:r>
              <a:rPr lang="en-US" sz="1400" dirty="0" smtClean="0">
                <a:solidFill>
                  <a:srgbClr val="7030A0"/>
                </a:solidFill>
              </a:rPr>
              <a:t>−1580 V</a:t>
            </a:r>
            <a:endParaRPr lang="en-US" sz="1400" dirty="0">
              <a:solidFill>
                <a:srgbClr val="7030A0"/>
              </a:solidFill>
            </a:endParaRPr>
          </a:p>
        </p:txBody>
      </p:sp>
      <p:sp>
        <p:nvSpPr>
          <p:cNvPr id="13" name="TextBox 12"/>
          <p:cNvSpPr txBox="1"/>
          <p:nvPr/>
        </p:nvSpPr>
        <p:spPr>
          <a:xfrm>
            <a:off x="5480985" y="4267200"/>
            <a:ext cx="691215" cy="307777"/>
          </a:xfrm>
          <a:prstGeom prst="rect">
            <a:avLst/>
          </a:prstGeom>
          <a:noFill/>
        </p:spPr>
        <p:txBody>
          <a:bodyPr wrap="none" rtlCol="0">
            <a:spAutoFit/>
          </a:bodyPr>
          <a:lstStyle/>
          <a:p>
            <a:r>
              <a:rPr lang="en-US" sz="1400" dirty="0" smtClean="0">
                <a:solidFill>
                  <a:srgbClr val="7030A0"/>
                </a:solidFill>
              </a:rPr>
              <a:t>−636 V</a:t>
            </a:r>
            <a:endParaRPr lang="en-US" sz="1400" dirty="0">
              <a:solidFill>
                <a:srgbClr val="7030A0"/>
              </a:solidFill>
            </a:endParaRPr>
          </a:p>
        </p:txBody>
      </p:sp>
      <p:sp>
        <p:nvSpPr>
          <p:cNvPr id="15" name="TextBox 14"/>
          <p:cNvSpPr txBox="1"/>
          <p:nvPr/>
        </p:nvSpPr>
        <p:spPr>
          <a:xfrm>
            <a:off x="2514600" y="2362200"/>
            <a:ext cx="1162498" cy="738664"/>
          </a:xfrm>
          <a:prstGeom prst="rect">
            <a:avLst/>
          </a:prstGeom>
          <a:noFill/>
        </p:spPr>
        <p:txBody>
          <a:bodyPr wrap="none" rtlCol="0">
            <a:spAutoFit/>
          </a:bodyPr>
          <a:lstStyle/>
          <a:p>
            <a:r>
              <a:rPr lang="en-US" sz="1400" dirty="0" smtClean="0">
                <a:solidFill>
                  <a:srgbClr val="7030A0"/>
                </a:solidFill>
              </a:rPr>
              <a:t>MCP</a:t>
            </a:r>
          </a:p>
          <a:p>
            <a:r>
              <a:rPr lang="en-US" sz="1400" dirty="0" smtClean="0">
                <a:solidFill>
                  <a:srgbClr val="7030A0"/>
                </a:solidFill>
              </a:rPr>
              <a:t>20 M</a:t>
            </a:r>
            <a:r>
              <a:rPr lang="el-GR" sz="1400" dirty="0" smtClean="0">
                <a:solidFill>
                  <a:srgbClr val="7030A0"/>
                </a:solidFill>
                <a:cs typeface="Arial"/>
              </a:rPr>
              <a:t>Ω</a:t>
            </a:r>
            <a:r>
              <a:rPr lang="en-US" sz="1400" dirty="0" smtClean="0">
                <a:solidFill>
                  <a:srgbClr val="7030A0"/>
                </a:solidFill>
              </a:rPr>
              <a:t> </a:t>
            </a:r>
            <a:r>
              <a:rPr lang="en-US" sz="1400" dirty="0" err="1" smtClean="0">
                <a:solidFill>
                  <a:srgbClr val="7030A0"/>
                </a:solidFill>
              </a:rPr>
              <a:t>typ</a:t>
            </a:r>
            <a:endParaRPr lang="en-US" sz="1400" dirty="0" smtClean="0">
              <a:solidFill>
                <a:srgbClr val="7030A0"/>
              </a:solidFill>
            </a:endParaRPr>
          </a:p>
          <a:p>
            <a:r>
              <a:rPr lang="en-US" sz="1400" dirty="0" smtClean="0">
                <a:solidFill>
                  <a:srgbClr val="7030A0"/>
                </a:solidFill>
              </a:rPr>
              <a:t>(10 – 30 M</a:t>
            </a:r>
            <a:r>
              <a:rPr lang="el-GR" sz="1400" dirty="0" smtClean="0">
                <a:solidFill>
                  <a:srgbClr val="7030A0"/>
                </a:solidFill>
                <a:cs typeface="Arial"/>
              </a:rPr>
              <a:t>Ω</a:t>
            </a:r>
            <a:r>
              <a:rPr lang="en-US" sz="1400" dirty="0" smtClean="0">
                <a:solidFill>
                  <a:srgbClr val="7030A0"/>
                </a:solidFill>
                <a:cs typeface="Arial"/>
              </a:rPr>
              <a:t>)</a:t>
            </a:r>
            <a:endParaRPr lang="en-US" sz="1400" dirty="0" smtClean="0">
              <a:solidFill>
                <a:srgbClr val="7030A0"/>
              </a:solidFill>
            </a:endParaRPr>
          </a:p>
        </p:txBody>
      </p:sp>
      <p:cxnSp>
        <p:nvCxnSpPr>
          <p:cNvPr id="17" name="Straight Arrow Connector 16"/>
          <p:cNvCxnSpPr/>
          <p:nvPr/>
        </p:nvCxnSpPr>
        <p:spPr>
          <a:xfrm>
            <a:off x="2590800" y="3124200"/>
            <a:ext cx="914400" cy="1588"/>
          </a:xfrm>
          <a:prstGeom prst="straightConnector1">
            <a:avLst/>
          </a:prstGeom>
          <a:noFill/>
          <a:ln>
            <a:solidFill>
              <a:srgbClr val="7030A0"/>
            </a:solidFill>
            <a:headEnd type="stealth" w="lg" len="lg"/>
            <a:tailEnd type="stealth" w="lg" len="lg"/>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Arrow Connector 18"/>
          <p:cNvCxnSpPr/>
          <p:nvPr/>
        </p:nvCxnSpPr>
        <p:spPr>
          <a:xfrm>
            <a:off x="4741657" y="3124200"/>
            <a:ext cx="914400" cy="1588"/>
          </a:xfrm>
          <a:prstGeom prst="straightConnector1">
            <a:avLst/>
          </a:prstGeom>
          <a:noFill/>
          <a:ln>
            <a:solidFill>
              <a:srgbClr val="7030A0"/>
            </a:solidFill>
            <a:headEnd type="stealth" w="lg" len="lg"/>
            <a:tailEnd type="stealth" w="lg" len="lg"/>
          </a:ln>
        </p:spPr>
        <p:style>
          <a:lnRef idx="2">
            <a:schemeClr val="accent1">
              <a:shade val="50000"/>
            </a:schemeClr>
          </a:lnRef>
          <a:fillRef idx="1">
            <a:schemeClr val="accent1"/>
          </a:fillRef>
          <a:effectRef idx="0">
            <a:schemeClr val="accent1"/>
          </a:effectRef>
          <a:fontRef idx="minor">
            <a:schemeClr val="lt1"/>
          </a:fontRef>
        </p:style>
      </p:cxnSp>
      <p:sp>
        <p:nvSpPr>
          <p:cNvPr id="20" name="TextBox 19"/>
          <p:cNvSpPr txBox="1"/>
          <p:nvPr/>
        </p:nvSpPr>
        <p:spPr>
          <a:xfrm>
            <a:off x="4704902" y="2362200"/>
            <a:ext cx="1162498" cy="738664"/>
          </a:xfrm>
          <a:prstGeom prst="rect">
            <a:avLst/>
          </a:prstGeom>
          <a:noFill/>
        </p:spPr>
        <p:txBody>
          <a:bodyPr wrap="none" rtlCol="0">
            <a:spAutoFit/>
          </a:bodyPr>
          <a:lstStyle/>
          <a:p>
            <a:r>
              <a:rPr lang="en-US" sz="1400" dirty="0" smtClean="0">
                <a:solidFill>
                  <a:srgbClr val="7030A0"/>
                </a:solidFill>
              </a:rPr>
              <a:t>MCP</a:t>
            </a:r>
          </a:p>
          <a:p>
            <a:r>
              <a:rPr lang="en-US" sz="1400" dirty="0" smtClean="0">
                <a:solidFill>
                  <a:srgbClr val="7030A0"/>
                </a:solidFill>
              </a:rPr>
              <a:t>20 M</a:t>
            </a:r>
            <a:r>
              <a:rPr lang="el-GR" sz="1400" dirty="0" smtClean="0">
                <a:solidFill>
                  <a:srgbClr val="7030A0"/>
                </a:solidFill>
                <a:cs typeface="Arial"/>
              </a:rPr>
              <a:t>Ω</a:t>
            </a:r>
            <a:r>
              <a:rPr lang="en-US" sz="1400" dirty="0" smtClean="0">
                <a:solidFill>
                  <a:srgbClr val="7030A0"/>
                </a:solidFill>
              </a:rPr>
              <a:t> </a:t>
            </a:r>
            <a:r>
              <a:rPr lang="en-US" sz="1400" dirty="0" err="1" smtClean="0">
                <a:solidFill>
                  <a:srgbClr val="7030A0"/>
                </a:solidFill>
              </a:rPr>
              <a:t>typ</a:t>
            </a:r>
            <a:endParaRPr lang="en-US" sz="1400" dirty="0" smtClean="0">
              <a:solidFill>
                <a:srgbClr val="7030A0"/>
              </a:solidFill>
            </a:endParaRPr>
          </a:p>
          <a:p>
            <a:r>
              <a:rPr lang="en-US" sz="1400" dirty="0" smtClean="0">
                <a:solidFill>
                  <a:srgbClr val="7030A0"/>
                </a:solidFill>
              </a:rPr>
              <a:t>(10 – 30 M</a:t>
            </a:r>
            <a:r>
              <a:rPr lang="el-GR" sz="1400" dirty="0" smtClean="0">
                <a:solidFill>
                  <a:srgbClr val="7030A0"/>
                </a:solidFill>
                <a:cs typeface="Arial"/>
              </a:rPr>
              <a:t>Ω</a:t>
            </a:r>
            <a:r>
              <a:rPr lang="en-US" sz="1400" dirty="0" smtClean="0">
                <a:solidFill>
                  <a:srgbClr val="7030A0"/>
                </a:solidFill>
                <a:cs typeface="Arial"/>
              </a:rPr>
              <a:t>)</a:t>
            </a:r>
            <a:endParaRPr lang="en-US" sz="1400" dirty="0" smtClean="0">
              <a:solidFill>
                <a:srgbClr val="7030A0"/>
              </a:solidFill>
            </a:endParaRPr>
          </a:p>
        </p:txBody>
      </p:sp>
      <p:sp>
        <p:nvSpPr>
          <p:cNvPr id="21" name="TextBox 20"/>
          <p:cNvSpPr txBox="1"/>
          <p:nvPr/>
        </p:nvSpPr>
        <p:spPr>
          <a:xfrm>
            <a:off x="7620000" y="1447800"/>
            <a:ext cx="1096647" cy="523220"/>
          </a:xfrm>
          <a:prstGeom prst="rect">
            <a:avLst/>
          </a:prstGeom>
          <a:noFill/>
        </p:spPr>
        <p:txBody>
          <a:bodyPr wrap="none" rtlCol="0">
            <a:spAutoFit/>
          </a:bodyPr>
          <a:lstStyle/>
          <a:p>
            <a:r>
              <a:rPr lang="en-US" sz="1400" dirty="0" smtClean="0">
                <a:solidFill>
                  <a:srgbClr val="7030A0"/>
                </a:solidFill>
              </a:rPr>
              <a:t>to MCP PMT</a:t>
            </a:r>
          </a:p>
          <a:p>
            <a:r>
              <a:rPr lang="en-US" sz="1400" dirty="0" smtClean="0">
                <a:solidFill>
                  <a:srgbClr val="7030A0"/>
                </a:solidFill>
              </a:rPr>
              <a:t>89 </a:t>
            </a:r>
            <a:r>
              <a:rPr lang="en-US" sz="1400" dirty="0" err="1" smtClean="0">
                <a:solidFill>
                  <a:srgbClr val="7030A0"/>
                </a:solidFill>
              </a:rPr>
              <a:t>mW</a:t>
            </a:r>
            <a:endParaRPr lang="en-US" sz="1400" dirty="0">
              <a:solidFill>
                <a:srgbClr val="7030A0"/>
              </a:solidFill>
            </a:endParaRPr>
          </a:p>
        </p:txBody>
      </p:sp>
      <p:sp>
        <p:nvSpPr>
          <p:cNvPr id="22" name="Right Brace 21"/>
          <p:cNvSpPr/>
          <p:nvPr/>
        </p:nvSpPr>
        <p:spPr>
          <a:xfrm>
            <a:off x="7162800" y="4038600"/>
            <a:ext cx="228600" cy="381000"/>
          </a:xfrm>
          <a:prstGeom prst="rightBrace">
            <a:avLst/>
          </a:prstGeom>
          <a:noFill/>
          <a:ln>
            <a:solidFill>
              <a:srgbClr val="7030A0"/>
            </a:solidFill>
            <a:headEnd type="none"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467600" y="3886200"/>
            <a:ext cx="1354089" cy="769441"/>
          </a:xfrm>
          <a:prstGeom prst="rect">
            <a:avLst/>
          </a:prstGeom>
          <a:noFill/>
        </p:spPr>
        <p:txBody>
          <a:bodyPr wrap="none" rtlCol="0">
            <a:spAutoFit/>
          </a:bodyPr>
          <a:lstStyle/>
          <a:p>
            <a:r>
              <a:rPr lang="en-US" sz="1400" dirty="0" smtClean="0">
                <a:solidFill>
                  <a:srgbClr val="7030A0"/>
                </a:solidFill>
              </a:rPr>
              <a:t>HV board</a:t>
            </a:r>
          </a:p>
          <a:p>
            <a:r>
              <a:rPr lang="en-US" sz="1400" dirty="0" smtClean="0">
                <a:solidFill>
                  <a:srgbClr val="7030A0"/>
                </a:solidFill>
              </a:rPr>
              <a:t>1.52 W per </a:t>
            </a:r>
            <a:r>
              <a:rPr lang="en-US" sz="1400" dirty="0" err="1" smtClean="0">
                <a:solidFill>
                  <a:srgbClr val="7030A0"/>
                </a:solidFill>
              </a:rPr>
              <a:t>ch</a:t>
            </a:r>
            <a:endParaRPr lang="en-US" sz="1400" dirty="0" smtClean="0">
              <a:solidFill>
                <a:srgbClr val="7030A0"/>
              </a:solidFill>
            </a:endParaRPr>
          </a:p>
          <a:p>
            <a:r>
              <a:rPr lang="en-US" sz="1600" dirty="0" smtClean="0">
                <a:solidFill>
                  <a:srgbClr val="7030A0"/>
                </a:solidFill>
              </a:rPr>
              <a:t>(</a:t>
            </a:r>
            <a:r>
              <a:rPr lang="en-US" sz="1600" b="1" dirty="0" smtClean="0">
                <a:solidFill>
                  <a:srgbClr val="7030A0"/>
                </a:solidFill>
              </a:rPr>
              <a:t>12.2 W total</a:t>
            </a:r>
            <a:r>
              <a:rPr lang="en-US" sz="1600" dirty="0" smtClean="0">
                <a:solidFill>
                  <a:srgbClr val="7030A0"/>
                </a:solidFill>
              </a:rPr>
              <a:t>)</a:t>
            </a:r>
            <a:endParaRPr lang="en-US" sz="1600" dirty="0">
              <a:solidFill>
                <a:srgbClr val="7030A0"/>
              </a:solidFill>
            </a:endParaRPr>
          </a:p>
        </p:txBody>
      </p:sp>
      <p:sp>
        <p:nvSpPr>
          <p:cNvPr id="24" name="TextBox 23"/>
          <p:cNvSpPr txBox="1"/>
          <p:nvPr/>
        </p:nvSpPr>
        <p:spPr>
          <a:xfrm>
            <a:off x="5867400" y="3411379"/>
            <a:ext cx="990977" cy="246221"/>
          </a:xfrm>
          <a:prstGeom prst="rect">
            <a:avLst/>
          </a:prstGeom>
          <a:noFill/>
        </p:spPr>
        <p:txBody>
          <a:bodyPr wrap="none" rtlCol="0">
            <a:spAutoFit/>
          </a:bodyPr>
          <a:lstStyle/>
          <a:p>
            <a:r>
              <a:rPr lang="en-US" sz="1000" i="1" dirty="0" smtClean="0">
                <a:solidFill>
                  <a:srgbClr val="7030A0"/>
                </a:solidFill>
              </a:rPr>
              <a:t>(to front board)</a:t>
            </a:r>
            <a:endParaRPr lang="en-US" sz="1000" i="1" dirty="0">
              <a:solidFill>
                <a:srgbClr val="7030A0"/>
              </a:solidFill>
            </a:endParaRPr>
          </a:p>
        </p:txBody>
      </p:sp>
      <p:sp>
        <p:nvSpPr>
          <p:cNvPr id="25" name="TextBox 24"/>
          <p:cNvSpPr txBox="1"/>
          <p:nvPr/>
        </p:nvSpPr>
        <p:spPr>
          <a:xfrm>
            <a:off x="152400" y="6474023"/>
            <a:ext cx="7919284" cy="307777"/>
          </a:xfrm>
          <a:prstGeom prst="rect">
            <a:avLst/>
          </a:prstGeom>
          <a:noFill/>
        </p:spPr>
        <p:txBody>
          <a:bodyPr wrap="none" rtlCol="0">
            <a:spAutoFit/>
          </a:bodyPr>
          <a:lstStyle/>
          <a:p>
            <a:r>
              <a:rPr lang="en-US" sz="1400" baseline="30000" dirty="0" smtClean="0">
                <a:solidFill>
                  <a:srgbClr val="7030A0"/>
                </a:solidFill>
                <a:latin typeface="Arial"/>
                <a:cs typeface="Arial"/>
              </a:rPr>
              <a:t>† </a:t>
            </a:r>
            <a:r>
              <a:rPr lang="en-US" sz="1400" dirty="0" smtClean="0">
                <a:solidFill>
                  <a:srgbClr val="7030A0"/>
                </a:solidFill>
              </a:rPr>
              <a:t>With this circuit, in beam test, range of actual operating voltage for appropriate gain was 3200 to 3700 V.</a:t>
            </a:r>
            <a:endParaRPr lang="en-US" sz="1400" dirty="0">
              <a:solidFill>
                <a:srgbClr val="7030A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noFill/>
        <a:ln>
          <a:solidFill>
            <a:schemeClr val="tx1"/>
          </a:solidFill>
        </a:ln>
      </a:spPr>
      <a:bodyPr/>
      <a:lstStyle/>
      <a:style>
        <a:lnRef idx="2">
          <a:schemeClr val="accent1">
            <a:shade val="50000"/>
          </a:schemeClr>
        </a:lnRef>
        <a:fillRef idx="1">
          <a:schemeClr val="accent1"/>
        </a:fillRef>
        <a:effectRef idx="0">
          <a:schemeClr val="accent1"/>
        </a:effectRef>
        <a:fontRef idx="minor">
          <a:schemeClr val="lt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4594</TotalTime>
  <Words>2790</Words>
  <Application>Microsoft Office PowerPoint</Application>
  <PresentationFormat>On-screen Show (4:3)</PresentationFormat>
  <Paragraphs>294</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gvisser</cp:lastModifiedBy>
  <cp:revision>332</cp:revision>
  <dcterms:created xsi:type="dcterms:W3CDTF">2006-08-16T00:00:00Z</dcterms:created>
  <dcterms:modified xsi:type="dcterms:W3CDTF">2013-03-20T06:15:41Z</dcterms:modified>
</cp:coreProperties>
</file>