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0" r:id="rId12"/>
    <p:sldId id="269" r:id="rId13"/>
    <p:sldId id="272" r:id="rId14"/>
    <p:sldId id="274" r:id="rId15"/>
    <p:sldId id="277" r:id="rId16"/>
    <p:sldId id="278" r:id="rId17"/>
    <p:sldId id="281" r:id="rId18"/>
    <p:sldId id="280" r:id="rId19"/>
    <p:sldId id="279" r:id="rId20"/>
    <p:sldId id="275" r:id="rId21"/>
    <p:sldId id="276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37" autoAdjust="0"/>
  </p:normalViewPr>
  <p:slideViewPr>
    <p:cSldViewPr showGuides="1">
      <p:cViewPr varScale="1">
        <p:scale>
          <a:sx n="79" d="100"/>
          <a:sy n="79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05459-1C06-4A86-BB83-1A394786E7F9}" type="datetimeFigureOut">
              <a:rPr lang="ru-RU" smtClean="0"/>
              <a:t>16.05.2012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BECC0-7781-4233-96E6-524D2DEB57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CHARM 2012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Bogomyagkov (BINP), Tau Charm Factories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18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CHARM 2012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Bogomyagkov (BINP), Tau Charm Factories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79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CHARM 2012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Bogomyagkov (BINP), Tau Charm Factories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25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CHARM 2012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Bogomyagkov (BINP), Tau Charm Factories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79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CHARM 2012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Bogomyagkov (BINP), Tau Charm Factories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90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CHARM 2012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9812" y="635635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A. Bogomyagkov (BINP), Tau Charm Factories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051A7-3CB2-4881-9ECF-45BF1401FE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90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image" Target="../media/image12.jpe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BINP tau charm plans and other projects in Turkey/China 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Bogomyagkov</a:t>
            </a:r>
          </a:p>
          <a:p>
            <a:r>
              <a:rPr lang="en-US" dirty="0" smtClean="0"/>
              <a:t>BINP SB RAS, Novosibirsk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4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TAC</a:t>
            </a:r>
            <a:r>
              <a:rPr lang="en-US" dirty="0" smtClean="0"/>
              <a:t> Super Charm Factory plans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8498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TAC SCF was presented to ECFA </a:t>
            </a:r>
            <a:r>
              <a:rPr lang="en-US" sz="2800" dirty="0" smtClean="0"/>
              <a:t>2011 as </a:t>
            </a:r>
            <a:r>
              <a:rPr lang="en-US" sz="2800" dirty="0"/>
              <a:t>a cornerstone of the TAC project in terms of its originality and competitiveness. In order to gain more experience on the accelerator and detector and data analysis issues, </a:t>
            </a:r>
            <a:r>
              <a:rPr lang="en-US" sz="2800" dirty="0" smtClean="0"/>
              <a:t>they </a:t>
            </a:r>
            <a:r>
              <a:rPr lang="en-US" sz="2800" dirty="0"/>
              <a:t>do consider to collaborate within the global projects on flavor factories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In 2011, </a:t>
            </a:r>
            <a:r>
              <a:rPr lang="en-US" sz="2800" dirty="0" smtClean="0"/>
              <a:t>they </a:t>
            </a:r>
            <a:r>
              <a:rPr lang="en-US" sz="2800" dirty="0"/>
              <a:t>have </a:t>
            </a:r>
            <a:r>
              <a:rPr lang="en-US" sz="2800" dirty="0" smtClean="0"/>
              <a:t>joined BES </a:t>
            </a:r>
            <a:r>
              <a:rPr lang="en-US" sz="2800" dirty="0"/>
              <a:t>III collaboration facilitated in Beijing </a:t>
            </a:r>
            <a:r>
              <a:rPr lang="en-US" sz="2800" dirty="0" smtClean="0"/>
              <a:t>China.</a:t>
            </a:r>
            <a:endParaRPr lang="en-US" sz="2800" dirty="0"/>
          </a:p>
          <a:p>
            <a:r>
              <a:rPr lang="en-US" sz="2800" dirty="0"/>
              <a:t>A technical report of SCF@TAC will be completed in 2013</a:t>
            </a:r>
            <a:r>
              <a:rPr lang="en-US" sz="2800" dirty="0" smtClean="0"/>
              <a:t>.</a:t>
            </a:r>
          </a:p>
          <a:p>
            <a:endParaRPr lang="ru-RU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 in Novosibirsk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 </a:t>
            </a:r>
            <a:r>
              <a:rPr lang="en-US" dirty="0"/>
              <a:t>= 700 – 2500 </a:t>
            </a:r>
            <a:r>
              <a:rPr lang="en-US" dirty="0" smtClean="0"/>
              <a:t>MeV</a:t>
            </a:r>
          </a:p>
          <a:p>
            <a:r>
              <a:rPr lang="en-US" dirty="0" smtClean="0"/>
              <a:t>Round </a:t>
            </a:r>
            <a:r>
              <a:rPr lang="en-US" dirty="0"/>
              <a:t>beams L = </a:t>
            </a:r>
            <a:r>
              <a:rPr lang="en-US" dirty="0" smtClean="0"/>
              <a:t>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/>
          </a:p>
          <a:p>
            <a:r>
              <a:rPr lang="en-US" dirty="0" err="1" smtClean="0"/>
              <a:t>Monochromatization</a:t>
            </a:r>
            <a:r>
              <a:rPr lang="en-US" dirty="0" smtClean="0"/>
              <a:t> </a:t>
            </a:r>
            <a:r>
              <a:rPr lang="en-US" dirty="0"/>
              <a:t>L ~ </a:t>
            </a:r>
            <a:r>
              <a:rPr lang="en-US" dirty="0" smtClean="0"/>
              <a:t>10</a:t>
            </a:r>
            <a:r>
              <a:rPr lang="en-US" baseline="30000" dirty="0" smtClean="0"/>
              <a:t>32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Long</a:t>
            </a:r>
            <a:r>
              <a:rPr lang="en-US" dirty="0"/>
              <a:t>. Polarization L ~ 10</a:t>
            </a:r>
            <a:r>
              <a:rPr lang="en-US" baseline="30000" dirty="0"/>
              <a:t>34</a:t>
            </a:r>
            <a:r>
              <a:rPr lang="en-US" dirty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Transverse </a:t>
            </a:r>
            <a:r>
              <a:rPr lang="en-US" dirty="0"/>
              <a:t>polarization for precise energy calibration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11</a:t>
            </a:fld>
            <a:endParaRPr lang="ru-RU"/>
          </a:p>
        </p:txBody>
      </p:sp>
      <p:pic>
        <p:nvPicPr>
          <p:cNvPr id="8" name="Content Placeholder 7" descr="VEPP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81" y="1600200"/>
            <a:ext cx="292403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Super-c-tau: general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rings with CRAB waist</a:t>
            </a:r>
          </a:p>
          <a:p>
            <a:pPr lvl="1"/>
            <a:r>
              <a:rPr lang="en-US" dirty="0" smtClean="0"/>
              <a:t>Single interaction point</a:t>
            </a:r>
          </a:p>
          <a:p>
            <a:r>
              <a:rPr lang="en-US" dirty="0" smtClean="0"/>
              <a:t>L </a:t>
            </a:r>
            <a:r>
              <a:rPr lang="en-US" dirty="0"/>
              <a:t>= 10</a:t>
            </a:r>
            <a:r>
              <a:rPr lang="en-US" baseline="30000" dirty="0"/>
              <a:t>35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 at 2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/>
              <a:t>Preserving </a:t>
            </a:r>
            <a:r>
              <a:rPr lang="en-US" dirty="0" smtClean="0"/>
              <a:t>emittance </a:t>
            </a:r>
            <a:r>
              <a:rPr lang="en-US" dirty="0"/>
              <a:t>and damping times through the whole energy range to optimize the </a:t>
            </a:r>
            <a:r>
              <a:rPr lang="en-US" dirty="0" smtClean="0"/>
              <a:t>luminosity</a:t>
            </a:r>
          </a:p>
          <a:p>
            <a:pPr lvl="1"/>
            <a:r>
              <a:rPr lang="en-US" dirty="0"/>
              <a:t>Sub-mm </a:t>
            </a:r>
            <a:r>
              <a:rPr lang="en-US" dirty="0">
                <a:sym typeface="Symbol" pitchFamily="18" charset="2"/>
              </a:rPr>
              <a:t></a:t>
            </a:r>
            <a:r>
              <a:rPr lang="en-US" baseline="-25000" dirty="0"/>
              <a:t>y</a:t>
            </a:r>
            <a:r>
              <a:rPr lang="en-US" dirty="0"/>
              <a:t> at </a:t>
            </a:r>
            <a:r>
              <a:rPr lang="en-US" dirty="0" smtClean="0"/>
              <a:t>IP</a:t>
            </a:r>
            <a:endParaRPr lang="en-US" dirty="0"/>
          </a:p>
          <a:p>
            <a:r>
              <a:rPr lang="en-US" dirty="0" smtClean="0"/>
              <a:t>Electrons are </a:t>
            </a:r>
            <a:r>
              <a:rPr lang="en-US" dirty="0"/>
              <a:t>polarized </a:t>
            </a:r>
            <a:r>
              <a:rPr lang="en-US" dirty="0" smtClean="0"/>
              <a:t>longitudinally</a:t>
            </a:r>
          </a:p>
          <a:p>
            <a:pPr lvl="1"/>
            <a:r>
              <a:rPr lang="en-US" dirty="0" smtClean="0"/>
              <a:t>Polarized </a:t>
            </a:r>
            <a:r>
              <a:rPr lang="en-US" dirty="0"/>
              <a:t>electron </a:t>
            </a:r>
            <a:r>
              <a:rPr lang="en-US" dirty="0" smtClean="0"/>
              <a:t>source</a:t>
            </a:r>
          </a:p>
          <a:p>
            <a:pPr lvl="1"/>
            <a:r>
              <a:rPr lang="en-US" dirty="0"/>
              <a:t>2.5 </a:t>
            </a:r>
            <a:r>
              <a:rPr lang="en-US" dirty="0" err="1"/>
              <a:t>GeV</a:t>
            </a:r>
            <a:r>
              <a:rPr lang="en-US" dirty="0"/>
              <a:t> full energy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/>
              <a:t>5 Siberian snakes to obtain the longitudinally polarized electrons for the whole energy </a:t>
            </a:r>
            <a:r>
              <a:rPr lang="en-US" dirty="0" smtClean="0"/>
              <a:t>range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study </a:t>
            </a:r>
            <a:r>
              <a:rPr lang="en-US" dirty="0" smtClean="0">
                <a:sym typeface="Symbol"/>
              </a:rPr>
              <a:t> at </a:t>
            </a:r>
            <a:r>
              <a:rPr lang="en-US" dirty="0" smtClean="0"/>
              <a:t>threshold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study </a:t>
            </a:r>
            <a:r>
              <a:rPr lang="en-US" dirty="0" smtClean="0">
                <a:sym typeface="Symbol"/>
              </a:rPr>
              <a:t></a:t>
            </a:r>
            <a:r>
              <a:rPr lang="en-US" baseline="-25000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baryons</a:t>
            </a:r>
            <a:endParaRPr lang="en-US" dirty="0" smtClean="0"/>
          </a:p>
          <a:p>
            <a:r>
              <a:rPr lang="en-US" dirty="0"/>
              <a:t>Variable energy 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= 3 </a:t>
            </a:r>
            <a:r>
              <a:rPr lang="en-US" dirty="0">
                <a:sym typeface="Symbol"/>
              </a:rPr>
              <a:t> </a:t>
            </a:r>
            <a:r>
              <a:rPr lang="en-US" dirty="0"/>
              <a:t>4.5 </a:t>
            </a:r>
            <a:r>
              <a:rPr lang="en-US" dirty="0" err="1"/>
              <a:t>GeV</a:t>
            </a:r>
            <a:r>
              <a:rPr lang="en-US" dirty="0"/>
              <a:t> (from J/</a:t>
            </a:r>
            <a:r>
              <a:rPr lang="en-US" dirty="0">
                <a:sym typeface="Symbol"/>
              </a:rPr>
              <a:t></a:t>
            </a:r>
            <a:r>
              <a:rPr lang="en-US" dirty="0"/>
              <a:t> to charm </a:t>
            </a:r>
            <a:r>
              <a:rPr lang="en-US" dirty="0" err="1"/>
              <a:t>barions</a:t>
            </a:r>
            <a:r>
              <a:rPr lang="en-US" dirty="0"/>
              <a:t>)</a:t>
            </a:r>
          </a:p>
          <a:p>
            <a:r>
              <a:rPr lang="en-US" dirty="0" smtClean="0"/>
              <a:t>Energy </a:t>
            </a:r>
            <a:r>
              <a:rPr lang="en-US" dirty="0"/>
              <a:t>calibration with medium accuracy (Compton </a:t>
            </a:r>
            <a:r>
              <a:rPr lang="en-US" dirty="0" smtClean="0"/>
              <a:t>backscattering </a:t>
            </a:r>
            <a:r>
              <a:rPr lang="en-US" dirty="0">
                <a:cs typeface="Arial" pitchFamily="34" charset="0"/>
              </a:rPr>
              <a:t>(</a:t>
            </a:r>
            <a:r>
              <a:rPr lang="en-US" dirty="0"/>
              <a:t>5 </a:t>
            </a:r>
            <a:r>
              <a:rPr lang="en-US" dirty="0">
                <a:cs typeface="Arial" pitchFamily="34" charset="0"/>
                <a:sym typeface="Symbol" pitchFamily="18" charset="2"/>
              </a:rPr>
              <a:t></a:t>
            </a:r>
            <a:r>
              <a:rPr lang="en-US" dirty="0"/>
              <a:t> 10)</a:t>
            </a:r>
            <a:r>
              <a:rPr lang="en-US" dirty="0">
                <a:cs typeface="Arial" pitchFamily="34" charset="0"/>
                <a:sym typeface="Symbol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/>
              <a:t>-5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Super-c-tau: scientific case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13</a:t>
            </a:fld>
            <a:endParaRPr lang="ru-RU"/>
          </a:p>
        </p:txBody>
      </p:sp>
      <p:grpSp>
        <p:nvGrpSpPr>
          <p:cNvPr id="52" name="Group 51"/>
          <p:cNvGrpSpPr/>
          <p:nvPr/>
        </p:nvGrpSpPr>
        <p:grpSpPr>
          <a:xfrm>
            <a:off x="286544" y="1412776"/>
            <a:ext cx="8570913" cy="4652962"/>
            <a:chOff x="323528" y="1628800"/>
            <a:chExt cx="8570913" cy="4652962"/>
          </a:xfrm>
        </p:grpSpPr>
        <p:pic>
          <p:nvPicPr>
            <p:cNvPr id="30" name="Picture 20" descr="uds_cc_bb_COLO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71675"/>
              <a:ext cx="8429625" cy="3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325144"/>
                </p:ext>
              </p:extLst>
            </p:nvPr>
          </p:nvGraphicFramePr>
          <p:xfrm>
            <a:off x="6324278" y="1628800"/>
            <a:ext cx="2570163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" name="Equation" r:id="rId4" imgW="1485720" imgH="444240" progId="Equation.3">
                    <p:embed/>
                  </p:oleObj>
                </mc:Choice>
                <mc:Fallback>
                  <p:oleObj name="Equation" r:id="rId4" imgW="148572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278" y="1628800"/>
                          <a:ext cx="2570163" cy="7683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58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3038153" y="5486425"/>
              <a:ext cx="7858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Georgia" pitchFamily="18" charset="0"/>
                  <a:sym typeface="Symbol" pitchFamily="18" charset="2"/>
                </a:rPr>
                <a:t></a:t>
              </a:r>
              <a:r>
                <a:rPr lang="en-US" sz="2400" baseline="30000">
                  <a:latin typeface="Georgia" pitchFamily="18" charset="0"/>
                  <a:sym typeface="Symbol" pitchFamily="18" charset="2"/>
                </a:rPr>
                <a:t></a:t>
              </a:r>
              <a:r>
                <a:rPr lang="en-US" sz="2400">
                  <a:latin typeface="Georgia" pitchFamily="18" charset="0"/>
                  <a:sym typeface="Symbol" pitchFamily="18" charset="2"/>
                </a:rPr>
                <a:t></a:t>
              </a:r>
              <a:r>
                <a:rPr lang="en-US" sz="2400" baseline="30000">
                  <a:latin typeface="Georgia" pitchFamily="18" charset="0"/>
                  <a:sym typeface="Symbol" pitchFamily="18" charset="2"/>
                </a:rPr>
                <a:t></a:t>
              </a:r>
              <a:endParaRPr lang="en-US" sz="2400" baseline="30000">
                <a:latin typeface="Georgia" pitchFamily="18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3431059" y="5022082"/>
              <a:ext cx="714375" cy="500062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3869210" y="5155431"/>
              <a:ext cx="704850" cy="223837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4297835" y="5155431"/>
              <a:ext cx="704850" cy="223837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4685978" y="5276875"/>
              <a:ext cx="928687" cy="204788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V="1">
              <a:off x="5150322" y="5241156"/>
              <a:ext cx="1000125" cy="347663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7765241"/>
                </p:ext>
              </p:extLst>
            </p:nvPr>
          </p:nvGraphicFramePr>
          <p:xfrm>
            <a:off x="3823966" y="5700737"/>
            <a:ext cx="4429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" name="Equation" r:id="rId6" imgW="291960" imgH="190440" progId="Equation.3">
                    <p:embed/>
                  </p:oleObj>
                </mc:Choice>
                <mc:Fallback>
                  <p:oleObj name="Equation" r:id="rId6" imgW="2919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3966" y="5700737"/>
                          <a:ext cx="442912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2410918"/>
                </p:ext>
              </p:extLst>
            </p:nvPr>
          </p:nvGraphicFramePr>
          <p:xfrm>
            <a:off x="4324028" y="5700737"/>
            <a:ext cx="500063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" name="Equation" r:id="rId8" imgW="330120" imgH="190440" progId="Equation.3">
                    <p:embed/>
                  </p:oleObj>
                </mc:Choice>
                <mc:Fallback>
                  <p:oleObj name="Equation" r:id="rId8" imgW="33012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4028" y="5700737"/>
                          <a:ext cx="500063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1595606"/>
                </p:ext>
              </p:extLst>
            </p:nvPr>
          </p:nvGraphicFramePr>
          <p:xfrm>
            <a:off x="4895528" y="5843612"/>
            <a:ext cx="63658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" name="Equation" r:id="rId10" imgW="419040" imgH="241200" progId="Equation.3">
                    <p:embed/>
                  </p:oleObj>
                </mc:Choice>
                <mc:Fallback>
                  <p:oleObj name="Equation" r:id="rId10" imgW="419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5528" y="5843612"/>
                          <a:ext cx="636588" cy="366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4631289"/>
                </p:ext>
              </p:extLst>
            </p:nvPr>
          </p:nvGraphicFramePr>
          <p:xfrm>
            <a:off x="5538466" y="5915050"/>
            <a:ext cx="695325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" name="Equation" r:id="rId12" imgW="457200" imgH="241200" progId="Equation.3">
                    <p:embed/>
                  </p:oleObj>
                </mc:Choice>
                <mc:Fallback>
                  <p:oleObj name="Equation" r:id="rId12" imgW="457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8466" y="5915050"/>
                          <a:ext cx="695325" cy="366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6682259" y="5415781"/>
              <a:ext cx="1000125" cy="1588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8709343"/>
                </p:ext>
              </p:extLst>
            </p:nvPr>
          </p:nvGraphicFramePr>
          <p:xfrm>
            <a:off x="6852916" y="5915050"/>
            <a:ext cx="577850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" name="Equation" r:id="rId14" imgW="380880" imgH="241200" progId="Equation.3">
                    <p:embed/>
                  </p:oleObj>
                </mc:Choice>
                <mc:Fallback>
                  <p:oleObj name="Equation" r:id="rId14" imgW="380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2916" y="5915050"/>
                          <a:ext cx="577850" cy="366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7968134" y="5414194"/>
              <a:ext cx="1000125" cy="1588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9891224"/>
                </p:ext>
              </p:extLst>
            </p:nvPr>
          </p:nvGraphicFramePr>
          <p:xfrm>
            <a:off x="8181653" y="5915050"/>
            <a:ext cx="577850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" name="Equation" r:id="rId16" imgW="380880" imgH="241200" progId="Equation.3">
                    <p:embed/>
                  </p:oleObj>
                </mc:Choice>
                <mc:Fallback>
                  <p:oleObj name="Equation" r:id="rId16" imgW="380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1653" y="5915050"/>
                          <a:ext cx="577850" cy="366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5787703" y="4271987"/>
              <a:ext cx="0" cy="6302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4427216" y="4271987"/>
              <a:ext cx="0" cy="6302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6082978" y="4271987"/>
              <a:ext cx="0" cy="630238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TextBox 26"/>
            <p:cNvSpPr txBox="1">
              <a:spLocks noChangeArrowheads="1"/>
            </p:cNvSpPr>
            <p:nvPr/>
          </p:nvSpPr>
          <p:spPr bwMode="auto">
            <a:xfrm>
              <a:off x="4466903" y="4486300"/>
              <a:ext cx="3762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Georgia" pitchFamily="18" charset="0"/>
                </a:rPr>
                <a:t>D</a:t>
              </a:r>
              <a:endParaRPr lang="en-US" b="1">
                <a:latin typeface="Georgia" pitchFamily="18" charset="0"/>
              </a:endParaRPr>
            </a:p>
          </p:txBody>
        </p:sp>
        <p:sp>
          <p:nvSpPr>
            <p:cNvPr id="50" name="TextBox 27"/>
            <p:cNvSpPr txBox="1">
              <a:spLocks noChangeArrowheads="1"/>
            </p:cNvSpPr>
            <p:nvPr/>
          </p:nvSpPr>
          <p:spPr bwMode="auto">
            <a:xfrm>
              <a:off x="5324153" y="4414862"/>
              <a:ext cx="4556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Georgia" pitchFamily="18" charset="0"/>
                </a:rPr>
                <a:t>D</a:t>
              </a:r>
              <a:r>
                <a:rPr lang="en-US" b="1" baseline="-25000">
                  <a:solidFill>
                    <a:srgbClr val="FF0000"/>
                  </a:solidFill>
                  <a:latin typeface="Georgia" pitchFamily="18" charset="0"/>
                </a:rPr>
                <a:t>s</a:t>
              </a:r>
              <a:endParaRPr lang="en-US" b="1" baseline="-25000">
                <a:latin typeface="Georgia" pitchFamily="18" charset="0"/>
              </a:endParaRPr>
            </a:p>
          </p:txBody>
        </p:sp>
        <p:sp>
          <p:nvSpPr>
            <p:cNvPr id="51" name="TextBox 28"/>
            <p:cNvSpPr txBox="1">
              <a:spLocks noChangeArrowheads="1"/>
            </p:cNvSpPr>
            <p:nvPr/>
          </p:nvSpPr>
          <p:spPr bwMode="auto">
            <a:xfrm>
              <a:off x="6109966" y="4271987"/>
              <a:ext cx="3190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B050"/>
                  </a:solidFill>
                  <a:latin typeface="Georgia" pitchFamily="18" charset="0"/>
                  <a:sym typeface="Symbol" pitchFamily="18" charset="2"/>
                </a:rPr>
                <a:t></a:t>
              </a:r>
              <a:endParaRPr lang="en-US" sz="2400" b="1">
                <a:solidFill>
                  <a:srgbClr val="00B050"/>
                </a:solidFill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4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Super-c-tau: scientific case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14</a:t>
            </a:fld>
            <a:endParaRPr lang="ru-RU"/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571500" y="1268760"/>
            <a:ext cx="3814699" cy="2062103"/>
          </a:xfrm>
          <a:prstGeom prst="rect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u="sng" dirty="0" err="1" smtClean="0">
                <a:latin typeface="+mn-lt"/>
              </a:rPr>
              <a:t>Charmonia</a:t>
            </a:r>
            <a:endParaRPr lang="en-US" sz="3200" u="sng" dirty="0" smtClean="0">
              <a:latin typeface="+mn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Spectroscopy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>BFs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Light </a:t>
            </a:r>
            <a:r>
              <a:rPr lang="en-US" sz="2400" dirty="0">
                <a:latin typeface="+mn-lt"/>
              </a:rPr>
              <a:t>hadron </a:t>
            </a:r>
            <a:r>
              <a:rPr lang="en-US" sz="2400" dirty="0" smtClean="0">
                <a:latin typeface="+mn-lt"/>
              </a:rPr>
              <a:t>spectroscopy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J</a:t>
            </a:r>
            <a:r>
              <a:rPr lang="en-US" sz="2400" dirty="0">
                <a:latin typeface="+mn-lt"/>
              </a:rPr>
              <a:t>/</a:t>
            </a:r>
            <a:r>
              <a:rPr lang="en-US" sz="2400" dirty="0">
                <a:latin typeface="+mn-lt"/>
                <a:sym typeface="Symbol" pitchFamily="18" charset="2"/>
              </a:rPr>
              <a:t> rare </a:t>
            </a:r>
            <a:r>
              <a:rPr lang="en-US" sz="2400" dirty="0" smtClean="0">
                <a:latin typeface="+mn-lt"/>
                <a:sym typeface="Symbol" pitchFamily="18" charset="2"/>
              </a:rPr>
              <a:t>decays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sym typeface="Symbol" pitchFamily="18" charset="2"/>
              </a:rPr>
              <a:t>…</a:t>
            </a:r>
            <a:endParaRPr lang="en-US" sz="2400" dirty="0">
              <a:latin typeface="+mn-lt"/>
            </a:endParaRPr>
          </a:p>
        </p:txBody>
      </p: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5000625" y="1268760"/>
            <a:ext cx="3246914" cy="2800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u="sng" dirty="0">
                <a:latin typeface="+mn-lt"/>
              </a:rPr>
              <a:t>Charm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Spectroscopy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(Semi)</a:t>
            </a:r>
            <a:r>
              <a:rPr lang="en-US" sz="2400" dirty="0" err="1">
                <a:latin typeface="+mn-lt"/>
              </a:rPr>
              <a:t>leptonic</a:t>
            </a:r>
            <a:r>
              <a:rPr lang="en-US" sz="2400" dirty="0">
                <a:latin typeface="+mn-lt"/>
              </a:rPr>
              <a:t> decays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Rare decays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Mixing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CP </a:t>
            </a:r>
            <a:r>
              <a:rPr lang="en-US" sz="2400" dirty="0" smtClean="0">
                <a:latin typeface="+mn-lt"/>
              </a:rPr>
              <a:t>violation</a:t>
            </a:r>
            <a:endParaRPr lang="en-US" sz="2400" dirty="0">
              <a:latin typeface="+mn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…</a:t>
            </a:r>
          </a:p>
        </p:txBody>
      </p:sp>
      <p:sp>
        <p:nvSpPr>
          <p:cNvPr id="54" name="TextBox 9"/>
          <p:cNvSpPr txBox="1">
            <a:spLocks noChangeArrowheads="1"/>
          </p:cNvSpPr>
          <p:nvPr/>
        </p:nvSpPr>
        <p:spPr bwMode="auto">
          <a:xfrm>
            <a:off x="571500" y="4005064"/>
            <a:ext cx="3342262" cy="24314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u="sng" dirty="0">
                <a:latin typeface="+mn-lt"/>
              </a:rPr>
              <a:t>Tau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Spectral functions, </a:t>
            </a:r>
            <a:r>
              <a:rPr lang="en-US" sz="2400" dirty="0" smtClean="0">
                <a:latin typeface="+mn-lt"/>
              </a:rPr>
              <a:t>BFs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Lorentz structure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CP violation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LFV decays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…</a:t>
            </a:r>
            <a:endParaRPr lang="en-US" sz="2400" dirty="0">
              <a:latin typeface="+mn-lt"/>
            </a:endParaRPr>
          </a:p>
        </p:txBody>
      </p:sp>
      <p:sp>
        <p:nvSpPr>
          <p:cNvPr id="55" name="TextBox 10"/>
          <p:cNvSpPr txBox="1">
            <a:spLocks noChangeArrowheads="1"/>
          </p:cNvSpPr>
          <p:nvPr/>
        </p:nvSpPr>
        <p:spPr bwMode="auto">
          <a:xfrm>
            <a:off x="5000625" y="4400525"/>
            <a:ext cx="3060966" cy="2062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u="sng" dirty="0">
                <a:latin typeface="+mn-lt"/>
              </a:rPr>
              <a:t>Charm baryons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BFs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err="1">
                <a:latin typeface="+mn-lt"/>
              </a:rPr>
              <a:t>Semileptonic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decays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CP violation</a:t>
            </a:r>
            <a:endParaRPr lang="en-US" sz="2400" dirty="0">
              <a:latin typeface="+mn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863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</a:t>
            </a:r>
            <a:r>
              <a:rPr lang="en-US" dirty="0" smtClean="0"/>
              <a:t>parameters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7" name="Group 4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621287"/>
              </p:ext>
            </p:extLst>
          </p:nvPr>
        </p:nvGraphicFramePr>
        <p:xfrm>
          <a:off x="457200" y="1260048"/>
          <a:ext cx="8229600" cy="5121280"/>
        </p:xfrm>
        <a:graphic>
          <a:graphicData uri="http://schemas.openxmlformats.org/drawingml/2006/table">
            <a:tbl>
              <a:tblPr/>
              <a:tblGrid>
                <a:gridCol w="2576513"/>
                <a:gridCol w="1282700"/>
                <a:gridCol w="1457325"/>
                <a:gridCol w="1455737"/>
                <a:gridCol w="1457325"/>
              </a:tblGrid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Beam Energy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1.0 GeV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1.5 GeV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2.0 GeV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2.5 GeV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Circumference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780</a:t>
                      </a: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 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Emittance hor/ver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8 nm/0.04 nm @ 0.5% coupling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Damping time hor/ver/long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30/30/15 ms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Bunch length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16 mm</a:t>
                      </a:r>
                      <a:endParaRPr kumimoji="0" lang="fr-FR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11 mm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10 mm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10 mm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Energy spread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10.1</a:t>
                      </a:r>
                      <a:r>
                        <a:rPr kumimoji="0" lang="fr-F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·10</a:t>
                      </a:r>
                      <a:r>
                        <a:rPr kumimoji="0" lang="fr-FR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-4</a:t>
                      </a:r>
                      <a:endParaRPr kumimoji="0" lang="fr-FR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9.96·10</a:t>
                      </a:r>
                      <a:r>
                        <a:rPr kumimoji="0" lang="en-US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-4</a:t>
                      </a:r>
                      <a:endParaRPr kumimoji="0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8.44·10</a:t>
                      </a:r>
                      <a:r>
                        <a:rPr kumimoji="0" lang="en-US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-4</a:t>
                      </a:r>
                      <a:endParaRPr kumimoji="0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7.38·10</a:t>
                      </a:r>
                      <a:r>
                        <a:rPr kumimoji="0" lang="en-US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-4</a:t>
                      </a:r>
                      <a:endParaRPr kumimoji="0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Momentum compaction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1.00·10</a:t>
                      </a:r>
                      <a:r>
                        <a:rPr kumimoji="0" lang="fr-FR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-3</a:t>
                      </a:r>
                      <a:endParaRPr kumimoji="0" lang="fr-FR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1.06·10</a:t>
                      </a:r>
                      <a:r>
                        <a:rPr kumimoji="0" lang="fr-FR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-3</a:t>
                      </a:r>
                      <a:endParaRPr kumimoji="0" lang="fr-FR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1.06·10</a:t>
                      </a:r>
                      <a:r>
                        <a:rPr kumimoji="0" lang="fr-FR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-3</a:t>
                      </a:r>
                      <a:endParaRPr kumimoji="0" lang="fr-FR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1.06·10</a:t>
                      </a:r>
                      <a:r>
                        <a:rPr kumimoji="0" lang="fr-FR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-3</a:t>
                      </a:r>
                      <a:endParaRPr kumimoji="0" lang="fr-FR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Synchrotron tune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0.007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0.010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0.009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0.008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RF frequency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508 MHz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Harmonic number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1300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Particles in bunch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7·10</a:t>
                      </a:r>
                      <a:r>
                        <a:rPr kumimoji="0" lang="en-US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10</a:t>
                      </a:r>
                      <a:endParaRPr kumimoji="0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Number of bunches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390 (10% gap)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Bunch current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4.4 mA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Total beam current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1.7 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Beam-beam parameter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0.15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0.15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0.12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0.095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Luminosity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0.63</a:t>
                      </a:r>
                      <a:r>
                        <a:rPr kumimoji="0" lang="fr-FR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·10</a:t>
                      </a:r>
                      <a:r>
                        <a:rPr kumimoji="0" lang="fr-FR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35</a:t>
                      </a:r>
                      <a:endParaRPr kumimoji="0" lang="fr-FR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0.95·10</a:t>
                      </a:r>
                      <a:r>
                        <a:rPr kumimoji="0" lang="en-US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35</a:t>
                      </a:r>
                      <a:endParaRPr kumimoji="0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1.00·10</a:t>
                      </a:r>
                      <a:r>
                        <a:rPr kumimoji="0" lang="en-US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35</a:t>
                      </a:r>
                      <a:endParaRPr kumimoji="0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1.00·10</a:t>
                      </a:r>
                      <a:r>
                        <a:rPr kumimoji="0" lang="en-US" altLang="ja-JP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35</a:t>
                      </a:r>
                      <a:endParaRPr kumimoji="0" lang="en-US" altLang="ja-JP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</a:t>
            </a:r>
            <a:r>
              <a:rPr lang="en-US" dirty="0" smtClean="0"/>
              <a:t>optics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16</a:t>
            </a:fld>
            <a:endParaRPr lang="ru-RU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90588"/>
            <a:ext cx="8780462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69140" y="1484784"/>
            <a:ext cx="1719084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 pitchFamily="18" charset="2"/>
              </a:rPr>
              <a:t>IP: </a:t>
            </a:r>
            <a:r>
              <a:rPr lang="ru-RU" sz="2000" dirty="0" smtClean="0">
                <a:sym typeface="Symbol" pitchFamily="18" charset="2"/>
              </a:rPr>
              <a:t></a:t>
            </a:r>
            <a:r>
              <a:rPr lang="en-US" sz="2000" baseline="-25000" dirty="0">
                <a:sym typeface="Symbol" pitchFamily="18" charset="2"/>
              </a:rPr>
              <a:t>y</a:t>
            </a:r>
            <a:r>
              <a:rPr lang="en-US" sz="2000" dirty="0">
                <a:sym typeface="Symbol" pitchFamily="18" charset="2"/>
              </a:rPr>
              <a:t>=0.8 </a:t>
            </a:r>
            <a:r>
              <a:rPr lang="en-US" sz="2000" dirty="0" smtClean="0">
                <a:sym typeface="Symbol" pitchFamily="18" charset="2"/>
              </a:rPr>
              <a:t>mm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ym typeface="Symbol" pitchFamily="18" charset="2"/>
              </a:rPr>
              <a:t>      </a:t>
            </a:r>
            <a:r>
              <a:rPr lang="ru-RU" sz="2000" dirty="0" smtClean="0">
                <a:sym typeface="Symbol" pitchFamily="18" charset="2"/>
              </a:rPr>
              <a:t></a:t>
            </a:r>
            <a:r>
              <a:rPr lang="en-US" sz="2000" baseline="-25000" dirty="0">
                <a:sym typeface="Symbol" pitchFamily="18" charset="2"/>
              </a:rPr>
              <a:t>x</a:t>
            </a:r>
            <a:r>
              <a:rPr lang="en-US" sz="2000" dirty="0">
                <a:sym typeface="Symbol" pitchFamily="18" charset="2"/>
              </a:rPr>
              <a:t>=40 mm</a:t>
            </a:r>
            <a:endParaRPr lang="ru-RU" sz="2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18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</a:t>
            </a:r>
            <a:r>
              <a:rPr lang="en-US" dirty="0" smtClean="0"/>
              <a:t>main ring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17</a:t>
            </a:fld>
            <a:endParaRPr lang="ru-RU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474788" y="1196975"/>
            <a:ext cx="6192837" cy="5111750"/>
            <a:chOff x="1670" y="1368"/>
            <a:chExt cx="2451" cy="2147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906" y="2975"/>
              <a:ext cx="340" cy="540"/>
            </a:xfrm>
            <a:custGeom>
              <a:avLst/>
              <a:gdLst>
                <a:gd name="T0" fmla="*/ 340 w 340"/>
                <a:gd name="T1" fmla="*/ 0 h 540"/>
                <a:gd name="T2" fmla="*/ 281 w 340"/>
                <a:gd name="T3" fmla="*/ 28 h 540"/>
                <a:gd name="T4" fmla="*/ 229 w 340"/>
                <a:gd name="T5" fmla="*/ 56 h 540"/>
                <a:gd name="T6" fmla="*/ 182 w 340"/>
                <a:gd name="T7" fmla="*/ 86 h 540"/>
                <a:gd name="T8" fmla="*/ 144 w 340"/>
                <a:gd name="T9" fmla="*/ 115 h 540"/>
                <a:gd name="T10" fmla="*/ 111 w 340"/>
                <a:gd name="T11" fmla="*/ 145 h 540"/>
                <a:gd name="T12" fmla="*/ 84 w 340"/>
                <a:gd name="T13" fmla="*/ 175 h 540"/>
                <a:gd name="T14" fmla="*/ 62 w 340"/>
                <a:gd name="T15" fmla="*/ 204 h 540"/>
                <a:gd name="T16" fmla="*/ 44 w 340"/>
                <a:gd name="T17" fmla="*/ 231 h 540"/>
                <a:gd name="T18" fmla="*/ 29 w 340"/>
                <a:gd name="T19" fmla="*/ 256 h 540"/>
                <a:gd name="T20" fmla="*/ 19 w 340"/>
                <a:gd name="T21" fmla="*/ 280 h 540"/>
                <a:gd name="T22" fmla="*/ 12 w 340"/>
                <a:gd name="T23" fmla="*/ 301 h 540"/>
                <a:gd name="T24" fmla="*/ 7 w 340"/>
                <a:gd name="T25" fmla="*/ 318 h 540"/>
                <a:gd name="T26" fmla="*/ 3 w 340"/>
                <a:gd name="T27" fmla="*/ 333 h 540"/>
                <a:gd name="T28" fmla="*/ 2 w 340"/>
                <a:gd name="T29" fmla="*/ 344 h 540"/>
                <a:gd name="T30" fmla="*/ 2 w 340"/>
                <a:gd name="T31" fmla="*/ 352 h 540"/>
                <a:gd name="T32" fmla="*/ 2 w 340"/>
                <a:gd name="T33" fmla="*/ 354 h 540"/>
                <a:gd name="T34" fmla="*/ 2 w 340"/>
                <a:gd name="T35" fmla="*/ 358 h 540"/>
                <a:gd name="T36" fmla="*/ 0 w 340"/>
                <a:gd name="T37" fmla="*/ 369 h 540"/>
                <a:gd name="T38" fmla="*/ 0 w 340"/>
                <a:gd name="T39" fmla="*/ 387 h 540"/>
                <a:gd name="T40" fmla="*/ 0 w 340"/>
                <a:gd name="T41" fmla="*/ 409 h 540"/>
                <a:gd name="T42" fmla="*/ 0 w 340"/>
                <a:gd name="T43" fmla="*/ 434 h 540"/>
                <a:gd name="T44" fmla="*/ 0 w 340"/>
                <a:gd name="T45" fmla="*/ 462 h 540"/>
                <a:gd name="T46" fmla="*/ 2 w 340"/>
                <a:gd name="T47" fmla="*/ 489 h 540"/>
                <a:gd name="T48" fmla="*/ 2 w 340"/>
                <a:gd name="T49" fmla="*/ 515 h 540"/>
                <a:gd name="T50" fmla="*/ 2 w 340"/>
                <a:gd name="T51" fmla="*/ 540 h 5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40" h="540">
                  <a:moveTo>
                    <a:pt x="340" y="0"/>
                  </a:moveTo>
                  <a:lnTo>
                    <a:pt x="281" y="28"/>
                  </a:lnTo>
                  <a:lnTo>
                    <a:pt x="229" y="56"/>
                  </a:lnTo>
                  <a:lnTo>
                    <a:pt x="182" y="86"/>
                  </a:lnTo>
                  <a:lnTo>
                    <a:pt x="144" y="115"/>
                  </a:lnTo>
                  <a:lnTo>
                    <a:pt x="111" y="145"/>
                  </a:lnTo>
                  <a:lnTo>
                    <a:pt x="84" y="175"/>
                  </a:lnTo>
                  <a:lnTo>
                    <a:pt x="62" y="204"/>
                  </a:lnTo>
                  <a:lnTo>
                    <a:pt x="44" y="231"/>
                  </a:lnTo>
                  <a:lnTo>
                    <a:pt x="29" y="256"/>
                  </a:lnTo>
                  <a:lnTo>
                    <a:pt x="19" y="280"/>
                  </a:lnTo>
                  <a:lnTo>
                    <a:pt x="12" y="301"/>
                  </a:lnTo>
                  <a:lnTo>
                    <a:pt x="7" y="318"/>
                  </a:lnTo>
                  <a:lnTo>
                    <a:pt x="3" y="333"/>
                  </a:lnTo>
                  <a:lnTo>
                    <a:pt x="2" y="344"/>
                  </a:lnTo>
                  <a:lnTo>
                    <a:pt x="2" y="352"/>
                  </a:lnTo>
                  <a:lnTo>
                    <a:pt x="2" y="354"/>
                  </a:lnTo>
                  <a:lnTo>
                    <a:pt x="2" y="358"/>
                  </a:lnTo>
                  <a:lnTo>
                    <a:pt x="0" y="369"/>
                  </a:lnTo>
                  <a:lnTo>
                    <a:pt x="0" y="387"/>
                  </a:lnTo>
                  <a:lnTo>
                    <a:pt x="0" y="409"/>
                  </a:lnTo>
                  <a:lnTo>
                    <a:pt x="0" y="434"/>
                  </a:lnTo>
                  <a:lnTo>
                    <a:pt x="0" y="462"/>
                  </a:lnTo>
                  <a:lnTo>
                    <a:pt x="2" y="489"/>
                  </a:lnTo>
                  <a:lnTo>
                    <a:pt x="2" y="515"/>
                  </a:lnTo>
                  <a:lnTo>
                    <a:pt x="2" y="540"/>
                  </a:lnTo>
                </a:path>
              </a:pathLst>
            </a:custGeom>
            <a:noFill/>
            <a:ln w="22225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554" y="2975"/>
              <a:ext cx="354" cy="514"/>
            </a:xfrm>
            <a:custGeom>
              <a:avLst/>
              <a:gdLst>
                <a:gd name="T0" fmla="*/ 0 w 354"/>
                <a:gd name="T1" fmla="*/ 0 h 514"/>
                <a:gd name="T2" fmla="*/ 62 w 354"/>
                <a:gd name="T3" fmla="*/ 28 h 514"/>
                <a:gd name="T4" fmla="*/ 117 w 354"/>
                <a:gd name="T5" fmla="*/ 56 h 514"/>
                <a:gd name="T6" fmla="*/ 164 w 354"/>
                <a:gd name="T7" fmla="*/ 86 h 514"/>
                <a:gd name="T8" fmla="*/ 204 w 354"/>
                <a:gd name="T9" fmla="*/ 115 h 514"/>
                <a:gd name="T10" fmla="*/ 238 w 354"/>
                <a:gd name="T11" fmla="*/ 145 h 514"/>
                <a:gd name="T12" fmla="*/ 266 w 354"/>
                <a:gd name="T13" fmla="*/ 175 h 514"/>
                <a:gd name="T14" fmla="*/ 290 w 354"/>
                <a:gd name="T15" fmla="*/ 204 h 514"/>
                <a:gd name="T16" fmla="*/ 309 w 354"/>
                <a:gd name="T17" fmla="*/ 231 h 514"/>
                <a:gd name="T18" fmla="*/ 324 w 354"/>
                <a:gd name="T19" fmla="*/ 256 h 514"/>
                <a:gd name="T20" fmla="*/ 335 w 354"/>
                <a:gd name="T21" fmla="*/ 280 h 514"/>
                <a:gd name="T22" fmla="*/ 342 w 354"/>
                <a:gd name="T23" fmla="*/ 301 h 514"/>
                <a:gd name="T24" fmla="*/ 347 w 354"/>
                <a:gd name="T25" fmla="*/ 318 h 514"/>
                <a:gd name="T26" fmla="*/ 351 w 354"/>
                <a:gd name="T27" fmla="*/ 333 h 514"/>
                <a:gd name="T28" fmla="*/ 352 w 354"/>
                <a:gd name="T29" fmla="*/ 344 h 514"/>
                <a:gd name="T30" fmla="*/ 352 w 354"/>
                <a:gd name="T31" fmla="*/ 352 h 514"/>
                <a:gd name="T32" fmla="*/ 354 w 354"/>
                <a:gd name="T33" fmla="*/ 354 h 514"/>
                <a:gd name="T34" fmla="*/ 352 w 354"/>
                <a:gd name="T35" fmla="*/ 514 h 5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4" h="514">
                  <a:moveTo>
                    <a:pt x="0" y="0"/>
                  </a:moveTo>
                  <a:lnTo>
                    <a:pt x="62" y="28"/>
                  </a:lnTo>
                  <a:lnTo>
                    <a:pt x="117" y="56"/>
                  </a:lnTo>
                  <a:lnTo>
                    <a:pt x="164" y="86"/>
                  </a:lnTo>
                  <a:lnTo>
                    <a:pt x="204" y="115"/>
                  </a:lnTo>
                  <a:lnTo>
                    <a:pt x="238" y="145"/>
                  </a:lnTo>
                  <a:lnTo>
                    <a:pt x="266" y="175"/>
                  </a:lnTo>
                  <a:lnTo>
                    <a:pt x="290" y="204"/>
                  </a:lnTo>
                  <a:lnTo>
                    <a:pt x="309" y="231"/>
                  </a:lnTo>
                  <a:lnTo>
                    <a:pt x="324" y="256"/>
                  </a:lnTo>
                  <a:lnTo>
                    <a:pt x="335" y="280"/>
                  </a:lnTo>
                  <a:lnTo>
                    <a:pt x="342" y="301"/>
                  </a:lnTo>
                  <a:lnTo>
                    <a:pt x="347" y="318"/>
                  </a:lnTo>
                  <a:lnTo>
                    <a:pt x="351" y="333"/>
                  </a:lnTo>
                  <a:lnTo>
                    <a:pt x="352" y="344"/>
                  </a:lnTo>
                  <a:lnTo>
                    <a:pt x="352" y="352"/>
                  </a:lnTo>
                  <a:lnTo>
                    <a:pt x="354" y="354"/>
                  </a:lnTo>
                  <a:lnTo>
                    <a:pt x="352" y="514"/>
                  </a:lnTo>
                </a:path>
              </a:pathLst>
            </a:custGeom>
            <a:noFill/>
            <a:ln w="22225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706" y="1696"/>
              <a:ext cx="572" cy="1279"/>
            </a:xfrm>
            <a:custGeom>
              <a:avLst/>
              <a:gdLst>
                <a:gd name="T0" fmla="*/ 515 w 572"/>
                <a:gd name="T1" fmla="*/ 1264 h 1279"/>
                <a:gd name="T2" fmla="*/ 452 w 572"/>
                <a:gd name="T3" fmla="*/ 1254 h 1279"/>
                <a:gd name="T4" fmla="*/ 451 w 572"/>
                <a:gd name="T5" fmla="*/ 1254 h 1279"/>
                <a:gd name="T6" fmla="*/ 395 w 572"/>
                <a:gd name="T7" fmla="*/ 1227 h 1279"/>
                <a:gd name="T8" fmla="*/ 336 w 572"/>
                <a:gd name="T9" fmla="*/ 1206 h 1279"/>
                <a:gd name="T10" fmla="*/ 336 w 572"/>
                <a:gd name="T11" fmla="*/ 1206 h 1279"/>
                <a:gd name="T12" fmla="*/ 288 w 572"/>
                <a:gd name="T13" fmla="*/ 1168 h 1279"/>
                <a:gd name="T14" fmla="*/ 234 w 572"/>
                <a:gd name="T15" fmla="*/ 1137 h 1279"/>
                <a:gd name="T16" fmla="*/ 234 w 572"/>
                <a:gd name="T17" fmla="*/ 1136 h 1279"/>
                <a:gd name="T18" fmla="*/ 193 w 572"/>
                <a:gd name="T19" fmla="*/ 1090 h 1279"/>
                <a:gd name="T20" fmla="*/ 147 w 572"/>
                <a:gd name="T21" fmla="*/ 1050 h 1279"/>
                <a:gd name="T22" fmla="*/ 147 w 572"/>
                <a:gd name="T23" fmla="*/ 1049 h 1279"/>
                <a:gd name="T24" fmla="*/ 116 w 572"/>
                <a:gd name="T25" fmla="*/ 996 h 1279"/>
                <a:gd name="T26" fmla="*/ 78 w 572"/>
                <a:gd name="T27" fmla="*/ 948 h 1279"/>
                <a:gd name="T28" fmla="*/ 77 w 572"/>
                <a:gd name="T29" fmla="*/ 946 h 1279"/>
                <a:gd name="T30" fmla="*/ 57 w 572"/>
                <a:gd name="T31" fmla="*/ 888 h 1279"/>
                <a:gd name="T32" fmla="*/ 30 w 572"/>
                <a:gd name="T33" fmla="*/ 832 h 1279"/>
                <a:gd name="T34" fmla="*/ 28 w 572"/>
                <a:gd name="T35" fmla="*/ 832 h 1279"/>
                <a:gd name="T36" fmla="*/ 20 w 572"/>
                <a:gd name="T37" fmla="*/ 768 h 1279"/>
                <a:gd name="T38" fmla="*/ 3 w 572"/>
                <a:gd name="T39" fmla="*/ 706 h 1279"/>
                <a:gd name="T40" fmla="*/ 3 w 572"/>
                <a:gd name="T41" fmla="*/ 706 h 1279"/>
                <a:gd name="T42" fmla="*/ 7 w 572"/>
                <a:gd name="T43" fmla="*/ 640 h 1279"/>
                <a:gd name="T44" fmla="*/ 3 w 572"/>
                <a:gd name="T45" fmla="*/ 575 h 1279"/>
                <a:gd name="T46" fmla="*/ 3 w 572"/>
                <a:gd name="T47" fmla="*/ 574 h 1279"/>
                <a:gd name="T48" fmla="*/ 20 w 572"/>
                <a:gd name="T49" fmla="*/ 511 h 1279"/>
                <a:gd name="T50" fmla="*/ 28 w 572"/>
                <a:gd name="T51" fmla="*/ 449 h 1279"/>
                <a:gd name="T52" fmla="*/ 30 w 572"/>
                <a:gd name="T53" fmla="*/ 449 h 1279"/>
                <a:gd name="T54" fmla="*/ 57 w 572"/>
                <a:gd name="T55" fmla="*/ 393 h 1279"/>
                <a:gd name="T56" fmla="*/ 77 w 572"/>
                <a:gd name="T57" fmla="*/ 334 h 1279"/>
                <a:gd name="T58" fmla="*/ 78 w 572"/>
                <a:gd name="T59" fmla="*/ 333 h 1279"/>
                <a:gd name="T60" fmla="*/ 116 w 572"/>
                <a:gd name="T61" fmla="*/ 284 h 1279"/>
                <a:gd name="T62" fmla="*/ 147 w 572"/>
                <a:gd name="T63" fmla="*/ 231 h 1279"/>
                <a:gd name="T64" fmla="*/ 147 w 572"/>
                <a:gd name="T65" fmla="*/ 231 h 1279"/>
                <a:gd name="T66" fmla="*/ 193 w 572"/>
                <a:gd name="T67" fmla="*/ 190 h 1279"/>
                <a:gd name="T68" fmla="*/ 234 w 572"/>
                <a:gd name="T69" fmla="*/ 144 h 1279"/>
                <a:gd name="T70" fmla="*/ 234 w 572"/>
                <a:gd name="T71" fmla="*/ 144 h 1279"/>
                <a:gd name="T72" fmla="*/ 288 w 572"/>
                <a:gd name="T73" fmla="*/ 112 h 1279"/>
                <a:gd name="T74" fmla="*/ 336 w 572"/>
                <a:gd name="T75" fmla="*/ 75 h 1279"/>
                <a:gd name="T76" fmla="*/ 336 w 572"/>
                <a:gd name="T77" fmla="*/ 74 h 1279"/>
                <a:gd name="T78" fmla="*/ 395 w 572"/>
                <a:gd name="T79" fmla="*/ 54 h 1279"/>
                <a:gd name="T80" fmla="*/ 451 w 572"/>
                <a:gd name="T81" fmla="*/ 25 h 1279"/>
                <a:gd name="T82" fmla="*/ 452 w 572"/>
                <a:gd name="T83" fmla="*/ 25 h 1279"/>
                <a:gd name="T84" fmla="*/ 515 w 572"/>
                <a:gd name="T85" fmla="*/ 16 h 1279"/>
                <a:gd name="T86" fmla="*/ 572 w 572"/>
                <a:gd name="T87" fmla="*/ 0 h 1279"/>
                <a:gd name="T88" fmla="*/ 516 w 572"/>
                <a:gd name="T89" fmla="*/ 24 h 1279"/>
                <a:gd name="T90" fmla="*/ 399 w 572"/>
                <a:gd name="T91" fmla="*/ 60 h 1279"/>
                <a:gd name="T92" fmla="*/ 291 w 572"/>
                <a:gd name="T93" fmla="*/ 119 h 1279"/>
                <a:gd name="T94" fmla="*/ 198 w 572"/>
                <a:gd name="T95" fmla="*/ 195 h 1279"/>
                <a:gd name="T96" fmla="*/ 122 w 572"/>
                <a:gd name="T97" fmla="*/ 288 h 1279"/>
                <a:gd name="T98" fmla="*/ 63 w 572"/>
                <a:gd name="T99" fmla="*/ 395 h 1279"/>
                <a:gd name="T100" fmla="*/ 27 w 572"/>
                <a:gd name="T101" fmla="*/ 514 h 1279"/>
                <a:gd name="T102" fmla="*/ 15 w 572"/>
                <a:gd name="T103" fmla="*/ 640 h 1279"/>
                <a:gd name="T104" fmla="*/ 27 w 572"/>
                <a:gd name="T105" fmla="*/ 767 h 1279"/>
                <a:gd name="T106" fmla="*/ 63 w 572"/>
                <a:gd name="T107" fmla="*/ 885 h 1279"/>
                <a:gd name="T108" fmla="*/ 122 w 572"/>
                <a:gd name="T109" fmla="*/ 993 h 1279"/>
                <a:gd name="T110" fmla="*/ 198 w 572"/>
                <a:gd name="T111" fmla="*/ 1085 h 1279"/>
                <a:gd name="T112" fmla="*/ 291 w 572"/>
                <a:gd name="T113" fmla="*/ 1162 h 1279"/>
                <a:gd name="T114" fmla="*/ 399 w 572"/>
                <a:gd name="T115" fmla="*/ 1220 h 1279"/>
                <a:gd name="T116" fmla="*/ 516 w 572"/>
                <a:gd name="T117" fmla="*/ 1257 h 1279"/>
                <a:gd name="T118" fmla="*/ 572 w 572"/>
                <a:gd name="T119" fmla="*/ 1279 h 12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72" h="1279">
                  <a:moveTo>
                    <a:pt x="513" y="1271"/>
                  </a:moveTo>
                  <a:lnTo>
                    <a:pt x="515" y="1264"/>
                  </a:lnTo>
                  <a:lnTo>
                    <a:pt x="513" y="1271"/>
                  </a:lnTo>
                  <a:lnTo>
                    <a:pt x="452" y="1254"/>
                  </a:lnTo>
                  <a:lnTo>
                    <a:pt x="454" y="1248"/>
                  </a:lnTo>
                  <a:lnTo>
                    <a:pt x="451" y="1254"/>
                  </a:lnTo>
                  <a:lnTo>
                    <a:pt x="392" y="1233"/>
                  </a:lnTo>
                  <a:lnTo>
                    <a:pt x="395" y="1227"/>
                  </a:lnTo>
                  <a:lnTo>
                    <a:pt x="392" y="1233"/>
                  </a:lnTo>
                  <a:lnTo>
                    <a:pt x="336" y="1206"/>
                  </a:lnTo>
                  <a:lnTo>
                    <a:pt x="340" y="1200"/>
                  </a:lnTo>
                  <a:lnTo>
                    <a:pt x="336" y="1206"/>
                  </a:lnTo>
                  <a:lnTo>
                    <a:pt x="284" y="1173"/>
                  </a:lnTo>
                  <a:lnTo>
                    <a:pt x="288" y="1168"/>
                  </a:lnTo>
                  <a:lnTo>
                    <a:pt x="283" y="1173"/>
                  </a:lnTo>
                  <a:lnTo>
                    <a:pt x="234" y="1137"/>
                  </a:lnTo>
                  <a:lnTo>
                    <a:pt x="239" y="1131"/>
                  </a:lnTo>
                  <a:lnTo>
                    <a:pt x="234" y="1136"/>
                  </a:lnTo>
                  <a:lnTo>
                    <a:pt x="188" y="1096"/>
                  </a:lnTo>
                  <a:lnTo>
                    <a:pt x="193" y="1090"/>
                  </a:lnTo>
                  <a:lnTo>
                    <a:pt x="188" y="1095"/>
                  </a:lnTo>
                  <a:lnTo>
                    <a:pt x="147" y="1050"/>
                  </a:lnTo>
                  <a:lnTo>
                    <a:pt x="152" y="1045"/>
                  </a:lnTo>
                  <a:lnTo>
                    <a:pt x="147" y="1049"/>
                  </a:lnTo>
                  <a:lnTo>
                    <a:pt x="111" y="1000"/>
                  </a:lnTo>
                  <a:lnTo>
                    <a:pt x="116" y="996"/>
                  </a:lnTo>
                  <a:lnTo>
                    <a:pt x="109" y="1000"/>
                  </a:lnTo>
                  <a:lnTo>
                    <a:pt x="78" y="948"/>
                  </a:lnTo>
                  <a:lnTo>
                    <a:pt x="85" y="944"/>
                  </a:lnTo>
                  <a:lnTo>
                    <a:pt x="77" y="946"/>
                  </a:lnTo>
                  <a:lnTo>
                    <a:pt x="51" y="890"/>
                  </a:lnTo>
                  <a:lnTo>
                    <a:pt x="57" y="888"/>
                  </a:lnTo>
                  <a:lnTo>
                    <a:pt x="51" y="890"/>
                  </a:lnTo>
                  <a:lnTo>
                    <a:pt x="30" y="832"/>
                  </a:lnTo>
                  <a:lnTo>
                    <a:pt x="36" y="829"/>
                  </a:lnTo>
                  <a:lnTo>
                    <a:pt x="28" y="832"/>
                  </a:lnTo>
                  <a:lnTo>
                    <a:pt x="13" y="771"/>
                  </a:lnTo>
                  <a:lnTo>
                    <a:pt x="20" y="768"/>
                  </a:lnTo>
                  <a:lnTo>
                    <a:pt x="13" y="769"/>
                  </a:lnTo>
                  <a:lnTo>
                    <a:pt x="3" y="706"/>
                  </a:lnTo>
                  <a:lnTo>
                    <a:pt x="11" y="706"/>
                  </a:lnTo>
                  <a:lnTo>
                    <a:pt x="3" y="706"/>
                  </a:lnTo>
                  <a:lnTo>
                    <a:pt x="0" y="641"/>
                  </a:lnTo>
                  <a:lnTo>
                    <a:pt x="7" y="640"/>
                  </a:lnTo>
                  <a:lnTo>
                    <a:pt x="0" y="640"/>
                  </a:lnTo>
                  <a:lnTo>
                    <a:pt x="3" y="575"/>
                  </a:lnTo>
                  <a:lnTo>
                    <a:pt x="11" y="575"/>
                  </a:lnTo>
                  <a:lnTo>
                    <a:pt x="3" y="574"/>
                  </a:lnTo>
                  <a:lnTo>
                    <a:pt x="13" y="511"/>
                  </a:lnTo>
                  <a:lnTo>
                    <a:pt x="20" y="511"/>
                  </a:lnTo>
                  <a:lnTo>
                    <a:pt x="13" y="510"/>
                  </a:lnTo>
                  <a:lnTo>
                    <a:pt x="28" y="449"/>
                  </a:lnTo>
                  <a:lnTo>
                    <a:pt x="36" y="452"/>
                  </a:lnTo>
                  <a:lnTo>
                    <a:pt x="30" y="449"/>
                  </a:lnTo>
                  <a:lnTo>
                    <a:pt x="51" y="390"/>
                  </a:lnTo>
                  <a:lnTo>
                    <a:pt x="57" y="393"/>
                  </a:lnTo>
                  <a:lnTo>
                    <a:pt x="51" y="389"/>
                  </a:lnTo>
                  <a:lnTo>
                    <a:pt x="77" y="334"/>
                  </a:lnTo>
                  <a:lnTo>
                    <a:pt x="85" y="337"/>
                  </a:lnTo>
                  <a:lnTo>
                    <a:pt x="78" y="333"/>
                  </a:lnTo>
                  <a:lnTo>
                    <a:pt x="109" y="281"/>
                  </a:lnTo>
                  <a:lnTo>
                    <a:pt x="116" y="284"/>
                  </a:lnTo>
                  <a:lnTo>
                    <a:pt x="111" y="281"/>
                  </a:lnTo>
                  <a:lnTo>
                    <a:pt x="147" y="231"/>
                  </a:lnTo>
                  <a:lnTo>
                    <a:pt x="152" y="236"/>
                  </a:lnTo>
                  <a:lnTo>
                    <a:pt x="147" y="231"/>
                  </a:lnTo>
                  <a:lnTo>
                    <a:pt x="188" y="186"/>
                  </a:lnTo>
                  <a:lnTo>
                    <a:pt x="193" y="190"/>
                  </a:lnTo>
                  <a:lnTo>
                    <a:pt x="188" y="185"/>
                  </a:lnTo>
                  <a:lnTo>
                    <a:pt x="234" y="144"/>
                  </a:lnTo>
                  <a:lnTo>
                    <a:pt x="239" y="149"/>
                  </a:lnTo>
                  <a:lnTo>
                    <a:pt x="234" y="144"/>
                  </a:lnTo>
                  <a:lnTo>
                    <a:pt x="283" y="107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336" y="75"/>
                  </a:lnTo>
                  <a:lnTo>
                    <a:pt x="340" y="80"/>
                  </a:lnTo>
                  <a:lnTo>
                    <a:pt x="336" y="74"/>
                  </a:lnTo>
                  <a:lnTo>
                    <a:pt x="392" y="48"/>
                  </a:lnTo>
                  <a:lnTo>
                    <a:pt x="395" y="54"/>
                  </a:lnTo>
                  <a:lnTo>
                    <a:pt x="392" y="48"/>
                  </a:lnTo>
                  <a:lnTo>
                    <a:pt x="451" y="25"/>
                  </a:lnTo>
                  <a:lnTo>
                    <a:pt x="454" y="33"/>
                  </a:lnTo>
                  <a:lnTo>
                    <a:pt x="452" y="25"/>
                  </a:lnTo>
                  <a:lnTo>
                    <a:pt x="513" y="10"/>
                  </a:lnTo>
                  <a:lnTo>
                    <a:pt x="515" y="16"/>
                  </a:lnTo>
                  <a:lnTo>
                    <a:pt x="513" y="10"/>
                  </a:lnTo>
                  <a:lnTo>
                    <a:pt x="572" y="0"/>
                  </a:lnTo>
                  <a:lnTo>
                    <a:pt x="572" y="15"/>
                  </a:lnTo>
                  <a:lnTo>
                    <a:pt x="516" y="24"/>
                  </a:lnTo>
                  <a:lnTo>
                    <a:pt x="456" y="39"/>
                  </a:lnTo>
                  <a:lnTo>
                    <a:pt x="399" y="60"/>
                  </a:lnTo>
                  <a:lnTo>
                    <a:pt x="344" y="86"/>
                  </a:lnTo>
                  <a:lnTo>
                    <a:pt x="291" y="119"/>
                  </a:lnTo>
                  <a:lnTo>
                    <a:pt x="243" y="155"/>
                  </a:lnTo>
                  <a:lnTo>
                    <a:pt x="198" y="195"/>
                  </a:lnTo>
                  <a:lnTo>
                    <a:pt x="158" y="240"/>
                  </a:lnTo>
                  <a:lnTo>
                    <a:pt x="122" y="288"/>
                  </a:lnTo>
                  <a:lnTo>
                    <a:pt x="90" y="341"/>
                  </a:lnTo>
                  <a:lnTo>
                    <a:pt x="63" y="395"/>
                  </a:lnTo>
                  <a:lnTo>
                    <a:pt x="42" y="453"/>
                  </a:lnTo>
                  <a:lnTo>
                    <a:pt x="27" y="514"/>
                  </a:lnTo>
                  <a:lnTo>
                    <a:pt x="17" y="576"/>
                  </a:lnTo>
                  <a:lnTo>
                    <a:pt x="15" y="640"/>
                  </a:lnTo>
                  <a:lnTo>
                    <a:pt x="17" y="705"/>
                  </a:lnTo>
                  <a:lnTo>
                    <a:pt x="27" y="767"/>
                  </a:lnTo>
                  <a:lnTo>
                    <a:pt x="42" y="827"/>
                  </a:lnTo>
                  <a:lnTo>
                    <a:pt x="63" y="885"/>
                  </a:lnTo>
                  <a:lnTo>
                    <a:pt x="90" y="940"/>
                  </a:lnTo>
                  <a:lnTo>
                    <a:pt x="122" y="993"/>
                  </a:lnTo>
                  <a:lnTo>
                    <a:pt x="158" y="1040"/>
                  </a:lnTo>
                  <a:lnTo>
                    <a:pt x="198" y="1085"/>
                  </a:lnTo>
                  <a:lnTo>
                    <a:pt x="243" y="1126"/>
                  </a:lnTo>
                  <a:lnTo>
                    <a:pt x="291" y="1162"/>
                  </a:lnTo>
                  <a:lnTo>
                    <a:pt x="344" y="1193"/>
                  </a:lnTo>
                  <a:lnTo>
                    <a:pt x="399" y="1220"/>
                  </a:lnTo>
                  <a:lnTo>
                    <a:pt x="456" y="1241"/>
                  </a:lnTo>
                  <a:lnTo>
                    <a:pt x="516" y="1257"/>
                  </a:lnTo>
                  <a:lnTo>
                    <a:pt x="572" y="1266"/>
                  </a:lnTo>
                  <a:lnTo>
                    <a:pt x="572" y="1279"/>
                  </a:lnTo>
                  <a:lnTo>
                    <a:pt x="513" y="127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507" y="1689"/>
              <a:ext cx="573" cy="1286"/>
            </a:xfrm>
            <a:custGeom>
              <a:avLst/>
              <a:gdLst>
                <a:gd name="T0" fmla="*/ 58 w 573"/>
                <a:gd name="T1" fmla="*/ 16 h 1286"/>
                <a:gd name="T2" fmla="*/ 121 w 573"/>
                <a:gd name="T3" fmla="*/ 25 h 1286"/>
                <a:gd name="T4" fmla="*/ 121 w 573"/>
                <a:gd name="T5" fmla="*/ 25 h 1286"/>
                <a:gd name="T6" fmla="*/ 177 w 573"/>
                <a:gd name="T7" fmla="*/ 53 h 1286"/>
                <a:gd name="T8" fmla="*/ 236 w 573"/>
                <a:gd name="T9" fmla="*/ 73 h 1286"/>
                <a:gd name="T10" fmla="*/ 236 w 573"/>
                <a:gd name="T11" fmla="*/ 73 h 1286"/>
                <a:gd name="T12" fmla="*/ 286 w 573"/>
                <a:gd name="T13" fmla="*/ 112 h 1286"/>
                <a:gd name="T14" fmla="*/ 338 w 573"/>
                <a:gd name="T15" fmla="*/ 143 h 1286"/>
                <a:gd name="T16" fmla="*/ 340 w 573"/>
                <a:gd name="T17" fmla="*/ 143 h 1286"/>
                <a:gd name="T18" fmla="*/ 379 w 573"/>
                <a:gd name="T19" fmla="*/ 190 h 1286"/>
                <a:gd name="T20" fmla="*/ 426 w 573"/>
                <a:gd name="T21" fmla="*/ 230 h 1286"/>
                <a:gd name="T22" fmla="*/ 426 w 573"/>
                <a:gd name="T23" fmla="*/ 232 h 1286"/>
                <a:gd name="T24" fmla="*/ 457 w 573"/>
                <a:gd name="T25" fmla="*/ 285 h 1286"/>
                <a:gd name="T26" fmla="*/ 495 w 573"/>
                <a:gd name="T27" fmla="*/ 334 h 1286"/>
                <a:gd name="T28" fmla="*/ 495 w 573"/>
                <a:gd name="T29" fmla="*/ 335 h 1286"/>
                <a:gd name="T30" fmla="*/ 515 w 573"/>
                <a:gd name="T31" fmla="*/ 394 h 1286"/>
                <a:gd name="T32" fmla="*/ 544 w 573"/>
                <a:gd name="T33" fmla="*/ 450 h 1286"/>
                <a:gd name="T34" fmla="*/ 544 w 573"/>
                <a:gd name="T35" fmla="*/ 451 h 1286"/>
                <a:gd name="T36" fmla="*/ 553 w 573"/>
                <a:gd name="T37" fmla="*/ 515 h 1286"/>
                <a:gd name="T38" fmla="*/ 569 w 573"/>
                <a:gd name="T39" fmla="*/ 577 h 1286"/>
                <a:gd name="T40" fmla="*/ 569 w 573"/>
                <a:gd name="T41" fmla="*/ 577 h 1286"/>
                <a:gd name="T42" fmla="*/ 565 w 573"/>
                <a:gd name="T43" fmla="*/ 643 h 1286"/>
                <a:gd name="T44" fmla="*/ 569 w 573"/>
                <a:gd name="T45" fmla="*/ 709 h 1286"/>
                <a:gd name="T46" fmla="*/ 569 w 573"/>
                <a:gd name="T47" fmla="*/ 710 h 1286"/>
                <a:gd name="T48" fmla="*/ 553 w 573"/>
                <a:gd name="T49" fmla="*/ 773 h 1286"/>
                <a:gd name="T50" fmla="*/ 544 w 573"/>
                <a:gd name="T51" fmla="*/ 835 h 1286"/>
                <a:gd name="T52" fmla="*/ 544 w 573"/>
                <a:gd name="T53" fmla="*/ 836 h 1286"/>
                <a:gd name="T54" fmla="*/ 515 w 573"/>
                <a:gd name="T55" fmla="*/ 892 h 1286"/>
                <a:gd name="T56" fmla="*/ 495 w 573"/>
                <a:gd name="T57" fmla="*/ 951 h 1286"/>
                <a:gd name="T58" fmla="*/ 495 w 573"/>
                <a:gd name="T59" fmla="*/ 952 h 1286"/>
                <a:gd name="T60" fmla="*/ 457 w 573"/>
                <a:gd name="T61" fmla="*/ 1001 h 1286"/>
                <a:gd name="T62" fmla="*/ 426 w 573"/>
                <a:gd name="T63" fmla="*/ 1054 h 1286"/>
                <a:gd name="T64" fmla="*/ 426 w 573"/>
                <a:gd name="T65" fmla="*/ 1056 h 1286"/>
                <a:gd name="T66" fmla="*/ 379 w 573"/>
                <a:gd name="T67" fmla="*/ 1096 h 1286"/>
                <a:gd name="T68" fmla="*/ 340 w 573"/>
                <a:gd name="T69" fmla="*/ 1143 h 1286"/>
                <a:gd name="T70" fmla="*/ 338 w 573"/>
                <a:gd name="T71" fmla="*/ 1143 h 1286"/>
                <a:gd name="T72" fmla="*/ 286 w 573"/>
                <a:gd name="T73" fmla="*/ 1174 h 1286"/>
                <a:gd name="T74" fmla="*/ 236 w 573"/>
                <a:gd name="T75" fmla="*/ 1213 h 1286"/>
                <a:gd name="T76" fmla="*/ 236 w 573"/>
                <a:gd name="T77" fmla="*/ 1213 h 1286"/>
                <a:gd name="T78" fmla="*/ 177 w 573"/>
                <a:gd name="T79" fmla="*/ 1233 h 1286"/>
                <a:gd name="T80" fmla="*/ 121 w 573"/>
                <a:gd name="T81" fmla="*/ 1261 h 1286"/>
                <a:gd name="T82" fmla="*/ 121 w 573"/>
                <a:gd name="T83" fmla="*/ 1261 h 1286"/>
                <a:gd name="T84" fmla="*/ 58 w 573"/>
                <a:gd name="T85" fmla="*/ 1270 h 1286"/>
                <a:gd name="T86" fmla="*/ 0 w 573"/>
                <a:gd name="T87" fmla="*/ 1286 h 1286"/>
                <a:gd name="T88" fmla="*/ 56 w 573"/>
                <a:gd name="T89" fmla="*/ 1264 h 1286"/>
                <a:gd name="T90" fmla="*/ 175 w 573"/>
                <a:gd name="T91" fmla="*/ 1227 h 1286"/>
                <a:gd name="T92" fmla="*/ 281 w 573"/>
                <a:gd name="T93" fmla="*/ 1168 h 1286"/>
                <a:gd name="T94" fmla="*/ 374 w 573"/>
                <a:gd name="T95" fmla="*/ 1091 h 1286"/>
                <a:gd name="T96" fmla="*/ 452 w 573"/>
                <a:gd name="T97" fmla="*/ 997 h 1286"/>
                <a:gd name="T98" fmla="*/ 509 w 573"/>
                <a:gd name="T99" fmla="*/ 890 h 1286"/>
                <a:gd name="T100" fmla="*/ 546 w 573"/>
                <a:gd name="T101" fmla="*/ 771 h 1286"/>
                <a:gd name="T102" fmla="*/ 559 w 573"/>
                <a:gd name="T103" fmla="*/ 643 h 1286"/>
                <a:gd name="T104" fmla="*/ 546 w 573"/>
                <a:gd name="T105" fmla="*/ 516 h 1286"/>
                <a:gd name="T106" fmla="*/ 509 w 573"/>
                <a:gd name="T107" fmla="*/ 396 h 1286"/>
                <a:gd name="T108" fmla="*/ 452 w 573"/>
                <a:gd name="T109" fmla="*/ 289 h 1286"/>
                <a:gd name="T110" fmla="*/ 374 w 573"/>
                <a:gd name="T111" fmla="*/ 195 h 1286"/>
                <a:gd name="T112" fmla="*/ 281 w 573"/>
                <a:gd name="T113" fmla="*/ 118 h 1286"/>
                <a:gd name="T114" fmla="*/ 175 w 573"/>
                <a:gd name="T115" fmla="*/ 60 h 1286"/>
                <a:gd name="T116" fmla="*/ 56 w 573"/>
                <a:gd name="T117" fmla="*/ 22 h 1286"/>
                <a:gd name="T118" fmla="*/ 0 w 573"/>
                <a:gd name="T119" fmla="*/ 0 h 12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73" h="1286">
                  <a:moveTo>
                    <a:pt x="59" y="8"/>
                  </a:moveTo>
                  <a:lnTo>
                    <a:pt x="58" y="16"/>
                  </a:lnTo>
                  <a:lnTo>
                    <a:pt x="60" y="8"/>
                  </a:lnTo>
                  <a:lnTo>
                    <a:pt x="121" y="25"/>
                  </a:lnTo>
                  <a:lnTo>
                    <a:pt x="119" y="31"/>
                  </a:lnTo>
                  <a:lnTo>
                    <a:pt x="121" y="25"/>
                  </a:lnTo>
                  <a:lnTo>
                    <a:pt x="180" y="46"/>
                  </a:lnTo>
                  <a:lnTo>
                    <a:pt x="177" y="53"/>
                  </a:lnTo>
                  <a:lnTo>
                    <a:pt x="180" y="47"/>
                  </a:lnTo>
                  <a:lnTo>
                    <a:pt x="236" y="73"/>
                  </a:lnTo>
                  <a:lnTo>
                    <a:pt x="234" y="80"/>
                  </a:lnTo>
                  <a:lnTo>
                    <a:pt x="236" y="73"/>
                  </a:lnTo>
                  <a:lnTo>
                    <a:pt x="290" y="106"/>
                  </a:lnTo>
                  <a:lnTo>
                    <a:pt x="286" y="112"/>
                  </a:lnTo>
                  <a:lnTo>
                    <a:pt x="290" y="107"/>
                  </a:lnTo>
                  <a:lnTo>
                    <a:pt x="338" y="143"/>
                  </a:lnTo>
                  <a:lnTo>
                    <a:pt x="335" y="149"/>
                  </a:lnTo>
                  <a:lnTo>
                    <a:pt x="340" y="143"/>
                  </a:lnTo>
                  <a:lnTo>
                    <a:pt x="384" y="185"/>
                  </a:lnTo>
                  <a:lnTo>
                    <a:pt x="379" y="190"/>
                  </a:lnTo>
                  <a:lnTo>
                    <a:pt x="384" y="185"/>
                  </a:lnTo>
                  <a:lnTo>
                    <a:pt x="426" y="230"/>
                  </a:lnTo>
                  <a:lnTo>
                    <a:pt x="421" y="235"/>
                  </a:lnTo>
                  <a:lnTo>
                    <a:pt x="426" y="232"/>
                  </a:lnTo>
                  <a:lnTo>
                    <a:pt x="463" y="280"/>
                  </a:lnTo>
                  <a:lnTo>
                    <a:pt x="457" y="285"/>
                  </a:lnTo>
                  <a:lnTo>
                    <a:pt x="463" y="281"/>
                  </a:lnTo>
                  <a:lnTo>
                    <a:pt x="495" y="334"/>
                  </a:lnTo>
                  <a:lnTo>
                    <a:pt x="489" y="338"/>
                  </a:lnTo>
                  <a:lnTo>
                    <a:pt x="495" y="335"/>
                  </a:lnTo>
                  <a:lnTo>
                    <a:pt x="522" y="391"/>
                  </a:lnTo>
                  <a:lnTo>
                    <a:pt x="515" y="394"/>
                  </a:lnTo>
                  <a:lnTo>
                    <a:pt x="523" y="391"/>
                  </a:lnTo>
                  <a:lnTo>
                    <a:pt x="544" y="450"/>
                  </a:lnTo>
                  <a:lnTo>
                    <a:pt x="538" y="452"/>
                  </a:lnTo>
                  <a:lnTo>
                    <a:pt x="544" y="451"/>
                  </a:lnTo>
                  <a:lnTo>
                    <a:pt x="560" y="512"/>
                  </a:lnTo>
                  <a:lnTo>
                    <a:pt x="553" y="515"/>
                  </a:lnTo>
                  <a:lnTo>
                    <a:pt x="560" y="513"/>
                  </a:lnTo>
                  <a:lnTo>
                    <a:pt x="569" y="577"/>
                  </a:lnTo>
                  <a:lnTo>
                    <a:pt x="563" y="578"/>
                  </a:lnTo>
                  <a:lnTo>
                    <a:pt x="569" y="577"/>
                  </a:lnTo>
                  <a:lnTo>
                    <a:pt x="573" y="643"/>
                  </a:lnTo>
                  <a:lnTo>
                    <a:pt x="565" y="643"/>
                  </a:lnTo>
                  <a:lnTo>
                    <a:pt x="573" y="643"/>
                  </a:lnTo>
                  <a:lnTo>
                    <a:pt x="569" y="709"/>
                  </a:lnTo>
                  <a:lnTo>
                    <a:pt x="563" y="709"/>
                  </a:lnTo>
                  <a:lnTo>
                    <a:pt x="569" y="710"/>
                  </a:lnTo>
                  <a:lnTo>
                    <a:pt x="560" y="773"/>
                  </a:lnTo>
                  <a:lnTo>
                    <a:pt x="553" y="773"/>
                  </a:lnTo>
                  <a:lnTo>
                    <a:pt x="560" y="774"/>
                  </a:lnTo>
                  <a:lnTo>
                    <a:pt x="544" y="835"/>
                  </a:lnTo>
                  <a:lnTo>
                    <a:pt x="538" y="834"/>
                  </a:lnTo>
                  <a:lnTo>
                    <a:pt x="544" y="836"/>
                  </a:lnTo>
                  <a:lnTo>
                    <a:pt x="523" y="895"/>
                  </a:lnTo>
                  <a:lnTo>
                    <a:pt x="515" y="892"/>
                  </a:lnTo>
                  <a:lnTo>
                    <a:pt x="522" y="895"/>
                  </a:lnTo>
                  <a:lnTo>
                    <a:pt x="495" y="951"/>
                  </a:lnTo>
                  <a:lnTo>
                    <a:pt x="489" y="949"/>
                  </a:lnTo>
                  <a:lnTo>
                    <a:pt x="495" y="952"/>
                  </a:lnTo>
                  <a:lnTo>
                    <a:pt x="463" y="1005"/>
                  </a:lnTo>
                  <a:lnTo>
                    <a:pt x="457" y="1001"/>
                  </a:lnTo>
                  <a:lnTo>
                    <a:pt x="463" y="1006"/>
                  </a:lnTo>
                  <a:lnTo>
                    <a:pt x="426" y="1054"/>
                  </a:lnTo>
                  <a:lnTo>
                    <a:pt x="421" y="1051"/>
                  </a:lnTo>
                  <a:lnTo>
                    <a:pt x="426" y="1056"/>
                  </a:lnTo>
                  <a:lnTo>
                    <a:pt x="384" y="1101"/>
                  </a:lnTo>
                  <a:lnTo>
                    <a:pt x="379" y="1096"/>
                  </a:lnTo>
                  <a:lnTo>
                    <a:pt x="384" y="1102"/>
                  </a:lnTo>
                  <a:lnTo>
                    <a:pt x="340" y="1143"/>
                  </a:lnTo>
                  <a:lnTo>
                    <a:pt x="335" y="1137"/>
                  </a:lnTo>
                  <a:lnTo>
                    <a:pt x="338" y="1143"/>
                  </a:lnTo>
                  <a:lnTo>
                    <a:pt x="290" y="1180"/>
                  </a:lnTo>
                  <a:lnTo>
                    <a:pt x="286" y="1174"/>
                  </a:lnTo>
                  <a:lnTo>
                    <a:pt x="290" y="1180"/>
                  </a:lnTo>
                  <a:lnTo>
                    <a:pt x="236" y="1213"/>
                  </a:lnTo>
                  <a:lnTo>
                    <a:pt x="234" y="1207"/>
                  </a:lnTo>
                  <a:lnTo>
                    <a:pt x="236" y="1213"/>
                  </a:lnTo>
                  <a:lnTo>
                    <a:pt x="180" y="1240"/>
                  </a:lnTo>
                  <a:lnTo>
                    <a:pt x="177" y="1233"/>
                  </a:lnTo>
                  <a:lnTo>
                    <a:pt x="180" y="1240"/>
                  </a:lnTo>
                  <a:lnTo>
                    <a:pt x="121" y="1261"/>
                  </a:lnTo>
                  <a:lnTo>
                    <a:pt x="119" y="1255"/>
                  </a:lnTo>
                  <a:lnTo>
                    <a:pt x="121" y="1261"/>
                  </a:lnTo>
                  <a:lnTo>
                    <a:pt x="60" y="1278"/>
                  </a:lnTo>
                  <a:lnTo>
                    <a:pt x="58" y="1270"/>
                  </a:lnTo>
                  <a:lnTo>
                    <a:pt x="59" y="1278"/>
                  </a:lnTo>
                  <a:lnTo>
                    <a:pt x="0" y="1286"/>
                  </a:lnTo>
                  <a:lnTo>
                    <a:pt x="0" y="1273"/>
                  </a:lnTo>
                  <a:lnTo>
                    <a:pt x="56" y="1264"/>
                  </a:lnTo>
                  <a:lnTo>
                    <a:pt x="116" y="1248"/>
                  </a:lnTo>
                  <a:lnTo>
                    <a:pt x="175" y="1227"/>
                  </a:lnTo>
                  <a:lnTo>
                    <a:pt x="230" y="1200"/>
                  </a:lnTo>
                  <a:lnTo>
                    <a:pt x="281" y="1168"/>
                  </a:lnTo>
                  <a:lnTo>
                    <a:pt x="330" y="1132"/>
                  </a:lnTo>
                  <a:lnTo>
                    <a:pt x="374" y="1091"/>
                  </a:lnTo>
                  <a:lnTo>
                    <a:pt x="416" y="1046"/>
                  </a:lnTo>
                  <a:lnTo>
                    <a:pt x="452" y="997"/>
                  </a:lnTo>
                  <a:lnTo>
                    <a:pt x="483" y="945"/>
                  </a:lnTo>
                  <a:lnTo>
                    <a:pt x="509" y="890"/>
                  </a:lnTo>
                  <a:lnTo>
                    <a:pt x="530" y="831"/>
                  </a:lnTo>
                  <a:lnTo>
                    <a:pt x="546" y="771"/>
                  </a:lnTo>
                  <a:lnTo>
                    <a:pt x="555" y="708"/>
                  </a:lnTo>
                  <a:lnTo>
                    <a:pt x="559" y="643"/>
                  </a:lnTo>
                  <a:lnTo>
                    <a:pt x="555" y="578"/>
                  </a:lnTo>
                  <a:lnTo>
                    <a:pt x="546" y="516"/>
                  </a:lnTo>
                  <a:lnTo>
                    <a:pt x="530" y="455"/>
                  </a:lnTo>
                  <a:lnTo>
                    <a:pt x="509" y="396"/>
                  </a:lnTo>
                  <a:lnTo>
                    <a:pt x="483" y="341"/>
                  </a:lnTo>
                  <a:lnTo>
                    <a:pt x="452" y="289"/>
                  </a:lnTo>
                  <a:lnTo>
                    <a:pt x="416" y="240"/>
                  </a:lnTo>
                  <a:lnTo>
                    <a:pt x="374" y="195"/>
                  </a:lnTo>
                  <a:lnTo>
                    <a:pt x="330" y="154"/>
                  </a:lnTo>
                  <a:lnTo>
                    <a:pt x="281" y="118"/>
                  </a:lnTo>
                  <a:lnTo>
                    <a:pt x="230" y="86"/>
                  </a:lnTo>
                  <a:lnTo>
                    <a:pt x="175" y="60"/>
                  </a:lnTo>
                  <a:lnTo>
                    <a:pt x="116" y="38"/>
                  </a:lnTo>
                  <a:lnTo>
                    <a:pt x="56" y="22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272" y="1702"/>
              <a:ext cx="1235" cy="1"/>
            </a:xfrm>
            <a:prstGeom prst="line">
              <a:avLst/>
            </a:prstGeom>
            <a:noFill/>
            <a:ln w="222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272" y="2975"/>
              <a:ext cx="1235" cy="1"/>
            </a:xfrm>
            <a:prstGeom prst="line">
              <a:avLst/>
            </a:prstGeom>
            <a:noFill/>
            <a:ln w="222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766" y="1562"/>
              <a:ext cx="283" cy="283"/>
            </a:xfrm>
            <a:custGeom>
              <a:avLst/>
              <a:gdLst>
                <a:gd name="T0" fmla="*/ 142 w 283"/>
                <a:gd name="T1" fmla="*/ 283 h 283"/>
                <a:gd name="T2" fmla="*/ 0 w 283"/>
                <a:gd name="T3" fmla="*/ 283 h 283"/>
                <a:gd name="T4" fmla="*/ 0 w 283"/>
                <a:gd name="T5" fmla="*/ 0 h 283"/>
                <a:gd name="T6" fmla="*/ 283 w 283"/>
                <a:gd name="T7" fmla="*/ 0 h 283"/>
                <a:gd name="T8" fmla="*/ 283 w 283"/>
                <a:gd name="T9" fmla="*/ 283 h 283"/>
                <a:gd name="T10" fmla="*/ 142 w 283"/>
                <a:gd name="T11" fmla="*/ 283 h 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3" h="283">
                  <a:moveTo>
                    <a:pt x="142" y="283"/>
                  </a:moveTo>
                  <a:lnTo>
                    <a:pt x="0" y="283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283"/>
                  </a:lnTo>
                  <a:lnTo>
                    <a:pt x="142" y="283"/>
                  </a:lnTo>
                  <a:close/>
                </a:path>
              </a:pathLst>
            </a:custGeom>
            <a:solidFill>
              <a:srgbClr val="6B0194"/>
            </a:solidFill>
            <a:ln w="0">
              <a:solidFill>
                <a:srgbClr val="6B01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766" y="1562"/>
              <a:ext cx="283" cy="283"/>
            </a:xfrm>
            <a:custGeom>
              <a:avLst/>
              <a:gdLst>
                <a:gd name="T0" fmla="*/ 142 w 283"/>
                <a:gd name="T1" fmla="*/ 283 h 283"/>
                <a:gd name="T2" fmla="*/ 0 w 283"/>
                <a:gd name="T3" fmla="*/ 283 h 283"/>
                <a:gd name="T4" fmla="*/ 0 w 283"/>
                <a:gd name="T5" fmla="*/ 0 h 283"/>
                <a:gd name="T6" fmla="*/ 283 w 283"/>
                <a:gd name="T7" fmla="*/ 0 h 283"/>
                <a:gd name="T8" fmla="*/ 283 w 283"/>
                <a:gd name="T9" fmla="*/ 283 h 283"/>
                <a:gd name="T10" fmla="*/ 142 w 283"/>
                <a:gd name="T11" fmla="*/ 283 h 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3" h="283">
                  <a:moveTo>
                    <a:pt x="142" y="283"/>
                  </a:moveTo>
                  <a:lnTo>
                    <a:pt x="0" y="283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283"/>
                  </a:lnTo>
                  <a:lnTo>
                    <a:pt x="142" y="283"/>
                  </a:lnTo>
                </a:path>
              </a:pathLst>
            </a:custGeom>
            <a:noFill/>
            <a:ln w="22225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837" y="1633"/>
              <a:ext cx="140" cy="141"/>
            </a:xfrm>
            <a:custGeom>
              <a:avLst/>
              <a:gdLst>
                <a:gd name="T0" fmla="*/ 69 w 140"/>
                <a:gd name="T1" fmla="*/ 0 h 141"/>
                <a:gd name="T2" fmla="*/ 78 w 140"/>
                <a:gd name="T3" fmla="*/ 40 h 141"/>
                <a:gd name="T4" fmla="*/ 106 w 140"/>
                <a:gd name="T5" fmla="*/ 8 h 141"/>
                <a:gd name="T6" fmla="*/ 92 w 140"/>
                <a:gd name="T7" fmla="*/ 47 h 141"/>
                <a:gd name="T8" fmla="*/ 132 w 140"/>
                <a:gd name="T9" fmla="*/ 35 h 141"/>
                <a:gd name="T10" fmla="*/ 102 w 140"/>
                <a:gd name="T11" fmla="*/ 62 h 141"/>
                <a:gd name="T12" fmla="*/ 140 w 140"/>
                <a:gd name="T13" fmla="*/ 69 h 141"/>
                <a:gd name="T14" fmla="*/ 102 w 140"/>
                <a:gd name="T15" fmla="*/ 78 h 141"/>
                <a:gd name="T16" fmla="*/ 132 w 140"/>
                <a:gd name="T17" fmla="*/ 106 h 141"/>
                <a:gd name="T18" fmla="*/ 92 w 140"/>
                <a:gd name="T19" fmla="*/ 92 h 141"/>
                <a:gd name="T20" fmla="*/ 106 w 140"/>
                <a:gd name="T21" fmla="*/ 131 h 141"/>
                <a:gd name="T22" fmla="*/ 78 w 140"/>
                <a:gd name="T23" fmla="*/ 101 h 141"/>
                <a:gd name="T24" fmla="*/ 69 w 140"/>
                <a:gd name="T25" fmla="*/ 141 h 141"/>
                <a:gd name="T26" fmla="*/ 62 w 140"/>
                <a:gd name="T27" fmla="*/ 101 h 141"/>
                <a:gd name="T28" fmla="*/ 35 w 140"/>
                <a:gd name="T29" fmla="*/ 131 h 141"/>
                <a:gd name="T30" fmla="*/ 48 w 140"/>
                <a:gd name="T31" fmla="*/ 92 h 141"/>
                <a:gd name="T32" fmla="*/ 8 w 140"/>
                <a:gd name="T33" fmla="*/ 106 h 141"/>
                <a:gd name="T34" fmla="*/ 40 w 140"/>
                <a:gd name="T35" fmla="*/ 78 h 141"/>
                <a:gd name="T36" fmla="*/ 0 w 140"/>
                <a:gd name="T37" fmla="*/ 69 h 141"/>
                <a:gd name="T38" fmla="*/ 40 w 140"/>
                <a:gd name="T39" fmla="*/ 62 h 141"/>
                <a:gd name="T40" fmla="*/ 8 w 140"/>
                <a:gd name="T41" fmla="*/ 35 h 141"/>
                <a:gd name="T42" fmla="*/ 48 w 140"/>
                <a:gd name="T43" fmla="*/ 47 h 141"/>
                <a:gd name="T44" fmla="*/ 35 w 140"/>
                <a:gd name="T45" fmla="*/ 8 h 141"/>
                <a:gd name="T46" fmla="*/ 62 w 140"/>
                <a:gd name="T47" fmla="*/ 40 h 141"/>
                <a:gd name="T48" fmla="*/ 69 w 140"/>
                <a:gd name="T49" fmla="*/ 0 h 1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0" h="141">
                  <a:moveTo>
                    <a:pt x="69" y="0"/>
                  </a:moveTo>
                  <a:lnTo>
                    <a:pt x="78" y="40"/>
                  </a:lnTo>
                  <a:lnTo>
                    <a:pt x="106" y="8"/>
                  </a:lnTo>
                  <a:lnTo>
                    <a:pt x="92" y="47"/>
                  </a:lnTo>
                  <a:lnTo>
                    <a:pt x="132" y="35"/>
                  </a:lnTo>
                  <a:lnTo>
                    <a:pt x="102" y="62"/>
                  </a:lnTo>
                  <a:lnTo>
                    <a:pt x="140" y="69"/>
                  </a:lnTo>
                  <a:lnTo>
                    <a:pt x="102" y="78"/>
                  </a:lnTo>
                  <a:lnTo>
                    <a:pt x="132" y="106"/>
                  </a:lnTo>
                  <a:lnTo>
                    <a:pt x="92" y="92"/>
                  </a:lnTo>
                  <a:lnTo>
                    <a:pt x="106" y="131"/>
                  </a:lnTo>
                  <a:lnTo>
                    <a:pt x="78" y="101"/>
                  </a:lnTo>
                  <a:lnTo>
                    <a:pt x="69" y="141"/>
                  </a:lnTo>
                  <a:lnTo>
                    <a:pt x="62" y="101"/>
                  </a:lnTo>
                  <a:lnTo>
                    <a:pt x="35" y="131"/>
                  </a:lnTo>
                  <a:lnTo>
                    <a:pt x="48" y="92"/>
                  </a:lnTo>
                  <a:lnTo>
                    <a:pt x="8" y="106"/>
                  </a:lnTo>
                  <a:lnTo>
                    <a:pt x="40" y="78"/>
                  </a:lnTo>
                  <a:lnTo>
                    <a:pt x="0" y="69"/>
                  </a:lnTo>
                  <a:lnTo>
                    <a:pt x="40" y="62"/>
                  </a:lnTo>
                  <a:lnTo>
                    <a:pt x="8" y="35"/>
                  </a:lnTo>
                  <a:lnTo>
                    <a:pt x="48" y="47"/>
                  </a:lnTo>
                  <a:lnTo>
                    <a:pt x="35" y="8"/>
                  </a:lnTo>
                  <a:lnTo>
                    <a:pt x="62" y="4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E6E64D"/>
            </a:solidFill>
            <a:ln w="0">
              <a:solidFill>
                <a:srgbClr val="E6E6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837" y="1633"/>
              <a:ext cx="140" cy="141"/>
            </a:xfrm>
            <a:custGeom>
              <a:avLst/>
              <a:gdLst>
                <a:gd name="T0" fmla="*/ 69 w 140"/>
                <a:gd name="T1" fmla="*/ 0 h 141"/>
                <a:gd name="T2" fmla="*/ 78 w 140"/>
                <a:gd name="T3" fmla="*/ 40 h 141"/>
                <a:gd name="T4" fmla="*/ 106 w 140"/>
                <a:gd name="T5" fmla="*/ 8 h 141"/>
                <a:gd name="T6" fmla="*/ 92 w 140"/>
                <a:gd name="T7" fmla="*/ 47 h 141"/>
                <a:gd name="T8" fmla="*/ 132 w 140"/>
                <a:gd name="T9" fmla="*/ 35 h 141"/>
                <a:gd name="T10" fmla="*/ 102 w 140"/>
                <a:gd name="T11" fmla="*/ 62 h 141"/>
                <a:gd name="T12" fmla="*/ 140 w 140"/>
                <a:gd name="T13" fmla="*/ 69 h 141"/>
                <a:gd name="T14" fmla="*/ 102 w 140"/>
                <a:gd name="T15" fmla="*/ 78 h 141"/>
                <a:gd name="T16" fmla="*/ 132 w 140"/>
                <a:gd name="T17" fmla="*/ 106 h 141"/>
                <a:gd name="T18" fmla="*/ 92 w 140"/>
                <a:gd name="T19" fmla="*/ 92 h 141"/>
                <a:gd name="T20" fmla="*/ 106 w 140"/>
                <a:gd name="T21" fmla="*/ 131 h 141"/>
                <a:gd name="T22" fmla="*/ 78 w 140"/>
                <a:gd name="T23" fmla="*/ 101 h 141"/>
                <a:gd name="T24" fmla="*/ 69 w 140"/>
                <a:gd name="T25" fmla="*/ 141 h 141"/>
                <a:gd name="T26" fmla="*/ 62 w 140"/>
                <a:gd name="T27" fmla="*/ 101 h 141"/>
                <a:gd name="T28" fmla="*/ 35 w 140"/>
                <a:gd name="T29" fmla="*/ 131 h 141"/>
                <a:gd name="T30" fmla="*/ 48 w 140"/>
                <a:gd name="T31" fmla="*/ 92 h 141"/>
                <a:gd name="T32" fmla="*/ 8 w 140"/>
                <a:gd name="T33" fmla="*/ 106 h 141"/>
                <a:gd name="T34" fmla="*/ 40 w 140"/>
                <a:gd name="T35" fmla="*/ 78 h 141"/>
                <a:gd name="T36" fmla="*/ 0 w 140"/>
                <a:gd name="T37" fmla="*/ 69 h 141"/>
                <a:gd name="T38" fmla="*/ 40 w 140"/>
                <a:gd name="T39" fmla="*/ 62 h 141"/>
                <a:gd name="T40" fmla="*/ 8 w 140"/>
                <a:gd name="T41" fmla="*/ 35 h 141"/>
                <a:gd name="T42" fmla="*/ 48 w 140"/>
                <a:gd name="T43" fmla="*/ 47 h 141"/>
                <a:gd name="T44" fmla="*/ 35 w 140"/>
                <a:gd name="T45" fmla="*/ 8 h 141"/>
                <a:gd name="T46" fmla="*/ 62 w 140"/>
                <a:gd name="T47" fmla="*/ 40 h 141"/>
                <a:gd name="T48" fmla="*/ 69 w 140"/>
                <a:gd name="T49" fmla="*/ 0 h 1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0" h="141">
                  <a:moveTo>
                    <a:pt x="69" y="0"/>
                  </a:moveTo>
                  <a:lnTo>
                    <a:pt x="78" y="40"/>
                  </a:lnTo>
                  <a:lnTo>
                    <a:pt x="106" y="8"/>
                  </a:lnTo>
                  <a:lnTo>
                    <a:pt x="92" y="47"/>
                  </a:lnTo>
                  <a:lnTo>
                    <a:pt x="132" y="35"/>
                  </a:lnTo>
                  <a:lnTo>
                    <a:pt x="102" y="62"/>
                  </a:lnTo>
                  <a:lnTo>
                    <a:pt x="140" y="69"/>
                  </a:lnTo>
                  <a:lnTo>
                    <a:pt x="102" y="78"/>
                  </a:lnTo>
                  <a:lnTo>
                    <a:pt x="132" y="106"/>
                  </a:lnTo>
                  <a:lnTo>
                    <a:pt x="92" y="92"/>
                  </a:lnTo>
                  <a:lnTo>
                    <a:pt x="106" y="131"/>
                  </a:lnTo>
                  <a:lnTo>
                    <a:pt x="78" y="101"/>
                  </a:lnTo>
                  <a:lnTo>
                    <a:pt x="69" y="141"/>
                  </a:lnTo>
                  <a:lnTo>
                    <a:pt x="62" y="101"/>
                  </a:lnTo>
                  <a:lnTo>
                    <a:pt x="35" y="131"/>
                  </a:lnTo>
                  <a:lnTo>
                    <a:pt x="48" y="92"/>
                  </a:lnTo>
                  <a:lnTo>
                    <a:pt x="8" y="106"/>
                  </a:lnTo>
                  <a:lnTo>
                    <a:pt x="40" y="78"/>
                  </a:lnTo>
                  <a:lnTo>
                    <a:pt x="0" y="69"/>
                  </a:lnTo>
                  <a:lnTo>
                    <a:pt x="40" y="62"/>
                  </a:lnTo>
                  <a:lnTo>
                    <a:pt x="8" y="35"/>
                  </a:lnTo>
                  <a:lnTo>
                    <a:pt x="48" y="47"/>
                  </a:lnTo>
                  <a:lnTo>
                    <a:pt x="35" y="8"/>
                  </a:lnTo>
                  <a:lnTo>
                    <a:pt x="62" y="40"/>
                  </a:lnTo>
                  <a:lnTo>
                    <a:pt x="69" y="0"/>
                  </a:lnTo>
                </a:path>
              </a:pathLst>
            </a:custGeom>
            <a:noFill/>
            <a:ln w="0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448" y="2906"/>
              <a:ext cx="71" cy="140"/>
            </a:xfrm>
            <a:custGeom>
              <a:avLst/>
              <a:gdLst>
                <a:gd name="T0" fmla="*/ 36 w 71"/>
                <a:gd name="T1" fmla="*/ 140 h 140"/>
                <a:gd name="T2" fmla="*/ 0 w 71"/>
                <a:gd name="T3" fmla="*/ 140 h 140"/>
                <a:gd name="T4" fmla="*/ 0 w 71"/>
                <a:gd name="T5" fmla="*/ 0 h 140"/>
                <a:gd name="T6" fmla="*/ 71 w 71"/>
                <a:gd name="T7" fmla="*/ 0 h 140"/>
                <a:gd name="T8" fmla="*/ 71 w 71"/>
                <a:gd name="T9" fmla="*/ 140 h 140"/>
                <a:gd name="T10" fmla="*/ 36 w 71"/>
                <a:gd name="T11" fmla="*/ 14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40">
                  <a:moveTo>
                    <a:pt x="36" y="140"/>
                  </a:moveTo>
                  <a:lnTo>
                    <a:pt x="0" y="140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140"/>
                  </a:lnTo>
                  <a:lnTo>
                    <a:pt x="36" y="140"/>
                  </a:lnTo>
                  <a:close/>
                </a:path>
              </a:pathLst>
            </a:custGeom>
            <a:solidFill>
              <a:srgbClr val="FF0101"/>
            </a:solidFill>
            <a:ln w="0">
              <a:solidFill>
                <a:srgbClr val="FF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448" y="2906"/>
              <a:ext cx="71" cy="140"/>
            </a:xfrm>
            <a:custGeom>
              <a:avLst/>
              <a:gdLst>
                <a:gd name="T0" fmla="*/ 36 w 71"/>
                <a:gd name="T1" fmla="*/ 140 h 140"/>
                <a:gd name="T2" fmla="*/ 0 w 71"/>
                <a:gd name="T3" fmla="*/ 140 h 140"/>
                <a:gd name="T4" fmla="*/ 0 w 71"/>
                <a:gd name="T5" fmla="*/ 0 h 140"/>
                <a:gd name="T6" fmla="*/ 71 w 71"/>
                <a:gd name="T7" fmla="*/ 0 h 140"/>
                <a:gd name="T8" fmla="*/ 71 w 71"/>
                <a:gd name="T9" fmla="*/ 140 h 140"/>
                <a:gd name="T10" fmla="*/ 36 w 71"/>
                <a:gd name="T11" fmla="*/ 14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40">
                  <a:moveTo>
                    <a:pt x="36" y="140"/>
                  </a:moveTo>
                  <a:lnTo>
                    <a:pt x="0" y="140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140"/>
                  </a:lnTo>
                  <a:lnTo>
                    <a:pt x="36" y="140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267" y="2906"/>
              <a:ext cx="71" cy="140"/>
            </a:xfrm>
            <a:custGeom>
              <a:avLst/>
              <a:gdLst>
                <a:gd name="T0" fmla="*/ 36 w 71"/>
                <a:gd name="T1" fmla="*/ 140 h 140"/>
                <a:gd name="T2" fmla="*/ 0 w 71"/>
                <a:gd name="T3" fmla="*/ 140 h 140"/>
                <a:gd name="T4" fmla="*/ 0 w 71"/>
                <a:gd name="T5" fmla="*/ 0 h 140"/>
                <a:gd name="T6" fmla="*/ 71 w 71"/>
                <a:gd name="T7" fmla="*/ 0 h 140"/>
                <a:gd name="T8" fmla="*/ 71 w 71"/>
                <a:gd name="T9" fmla="*/ 140 h 140"/>
                <a:gd name="T10" fmla="*/ 36 w 71"/>
                <a:gd name="T11" fmla="*/ 14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40">
                  <a:moveTo>
                    <a:pt x="36" y="140"/>
                  </a:moveTo>
                  <a:lnTo>
                    <a:pt x="0" y="140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140"/>
                  </a:lnTo>
                  <a:lnTo>
                    <a:pt x="36" y="140"/>
                  </a:lnTo>
                  <a:close/>
                </a:path>
              </a:pathLst>
            </a:custGeom>
            <a:solidFill>
              <a:srgbClr val="FF0101"/>
            </a:solidFill>
            <a:ln w="0">
              <a:solidFill>
                <a:srgbClr val="FF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267" y="2906"/>
              <a:ext cx="71" cy="140"/>
            </a:xfrm>
            <a:custGeom>
              <a:avLst/>
              <a:gdLst>
                <a:gd name="T0" fmla="*/ 36 w 71"/>
                <a:gd name="T1" fmla="*/ 140 h 140"/>
                <a:gd name="T2" fmla="*/ 0 w 71"/>
                <a:gd name="T3" fmla="*/ 140 h 140"/>
                <a:gd name="T4" fmla="*/ 0 w 71"/>
                <a:gd name="T5" fmla="*/ 0 h 140"/>
                <a:gd name="T6" fmla="*/ 71 w 71"/>
                <a:gd name="T7" fmla="*/ 0 h 140"/>
                <a:gd name="T8" fmla="*/ 71 w 71"/>
                <a:gd name="T9" fmla="*/ 140 h 140"/>
                <a:gd name="T10" fmla="*/ 36 w 71"/>
                <a:gd name="T11" fmla="*/ 14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40">
                  <a:moveTo>
                    <a:pt x="36" y="140"/>
                  </a:moveTo>
                  <a:lnTo>
                    <a:pt x="0" y="140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140"/>
                  </a:lnTo>
                  <a:lnTo>
                    <a:pt x="36" y="140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670" y="2160"/>
              <a:ext cx="94" cy="182"/>
            </a:xfrm>
            <a:custGeom>
              <a:avLst/>
              <a:gdLst>
                <a:gd name="T0" fmla="*/ 39 w 94"/>
                <a:gd name="T1" fmla="*/ 178 h 182"/>
                <a:gd name="T2" fmla="*/ 0 w 94"/>
                <a:gd name="T3" fmla="*/ 175 h 182"/>
                <a:gd name="T4" fmla="*/ 15 w 94"/>
                <a:gd name="T5" fmla="*/ 0 h 182"/>
                <a:gd name="T6" fmla="*/ 94 w 94"/>
                <a:gd name="T7" fmla="*/ 6 h 182"/>
                <a:gd name="T8" fmla="*/ 79 w 94"/>
                <a:gd name="T9" fmla="*/ 182 h 182"/>
                <a:gd name="T10" fmla="*/ 39 w 94"/>
                <a:gd name="T11" fmla="*/ 178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182">
                  <a:moveTo>
                    <a:pt x="39" y="178"/>
                  </a:moveTo>
                  <a:lnTo>
                    <a:pt x="0" y="175"/>
                  </a:lnTo>
                  <a:lnTo>
                    <a:pt x="15" y="0"/>
                  </a:lnTo>
                  <a:lnTo>
                    <a:pt x="94" y="6"/>
                  </a:lnTo>
                  <a:lnTo>
                    <a:pt x="79" y="182"/>
                  </a:lnTo>
                  <a:lnTo>
                    <a:pt x="39" y="178"/>
                  </a:lnTo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99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670" y="2160"/>
              <a:ext cx="94" cy="182"/>
            </a:xfrm>
            <a:custGeom>
              <a:avLst/>
              <a:gdLst>
                <a:gd name="T0" fmla="*/ 39 w 94"/>
                <a:gd name="T1" fmla="*/ 178 h 182"/>
                <a:gd name="T2" fmla="*/ 0 w 94"/>
                <a:gd name="T3" fmla="*/ 175 h 182"/>
                <a:gd name="T4" fmla="*/ 15 w 94"/>
                <a:gd name="T5" fmla="*/ 0 h 182"/>
                <a:gd name="T6" fmla="*/ 94 w 94"/>
                <a:gd name="T7" fmla="*/ 6 h 182"/>
                <a:gd name="T8" fmla="*/ 79 w 94"/>
                <a:gd name="T9" fmla="*/ 182 h 182"/>
                <a:gd name="T10" fmla="*/ 39 w 94"/>
                <a:gd name="T11" fmla="*/ 178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182">
                  <a:moveTo>
                    <a:pt x="39" y="178"/>
                  </a:moveTo>
                  <a:lnTo>
                    <a:pt x="0" y="175"/>
                  </a:lnTo>
                  <a:lnTo>
                    <a:pt x="15" y="0"/>
                  </a:lnTo>
                  <a:lnTo>
                    <a:pt x="94" y="6"/>
                  </a:lnTo>
                  <a:lnTo>
                    <a:pt x="79" y="182"/>
                  </a:lnTo>
                  <a:lnTo>
                    <a:pt x="39" y="178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955" y="2125"/>
              <a:ext cx="79" cy="52"/>
            </a:xfrm>
            <a:custGeom>
              <a:avLst/>
              <a:gdLst>
                <a:gd name="T0" fmla="*/ 22 w 79"/>
                <a:gd name="T1" fmla="*/ 45 h 52"/>
                <a:gd name="T2" fmla="*/ 22 w 79"/>
                <a:gd name="T3" fmla="*/ 37 h 52"/>
                <a:gd name="T4" fmla="*/ 22 w 79"/>
                <a:gd name="T5" fmla="*/ 30 h 52"/>
                <a:gd name="T6" fmla="*/ 20 w 79"/>
                <a:gd name="T7" fmla="*/ 23 h 52"/>
                <a:gd name="T8" fmla="*/ 16 w 79"/>
                <a:gd name="T9" fmla="*/ 16 h 52"/>
                <a:gd name="T10" fmla="*/ 11 w 79"/>
                <a:gd name="T11" fmla="*/ 11 h 52"/>
                <a:gd name="T12" fmla="*/ 6 w 79"/>
                <a:gd name="T13" fmla="*/ 6 h 52"/>
                <a:gd name="T14" fmla="*/ 0 w 79"/>
                <a:gd name="T15" fmla="*/ 3 h 52"/>
                <a:gd name="T16" fmla="*/ 79 w 79"/>
                <a:gd name="T17" fmla="*/ 0 h 52"/>
                <a:gd name="T18" fmla="*/ 20 w 79"/>
                <a:gd name="T19" fmla="*/ 52 h 52"/>
                <a:gd name="T20" fmla="*/ 22 w 79"/>
                <a:gd name="T21" fmla="*/ 45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52">
                  <a:moveTo>
                    <a:pt x="22" y="45"/>
                  </a:moveTo>
                  <a:lnTo>
                    <a:pt x="22" y="37"/>
                  </a:lnTo>
                  <a:lnTo>
                    <a:pt x="22" y="30"/>
                  </a:lnTo>
                  <a:lnTo>
                    <a:pt x="20" y="23"/>
                  </a:lnTo>
                  <a:lnTo>
                    <a:pt x="16" y="16"/>
                  </a:lnTo>
                  <a:lnTo>
                    <a:pt x="11" y="11"/>
                  </a:lnTo>
                  <a:lnTo>
                    <a:pt x="6" y="6"/>
                  </a:lnTo>
                  <a:lnTo>
                    <a:pt x="0" y="3"/>
                  </a:lnTo>
                  <a:lnTo>
                    <a:pt x="79" y="0"/>
                  </a:lnTo>
                  <a:lnTo>
                    <a:pt x="20" y="52"/>
                  </a:lnTo>
                  <a:lnTo>
                    <a:pt x="22" y="45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505" y="2144"/>
              <a:ext cx="475" cy="194"/>
            </a:xfrm>
            <a:custGeom>
              <a:avLst/>
              <a:gdLst>
                <a:gd name="T0" fmla="*/ 0 w 475"/>
                <a:gd name="T1" fmla="*/ 188 h 194"/>
                <a:gd name="T2" fmla="*/ 472 w 475"/>
                <a:gd name="T3" fmla="*/ 0 h 194"/>
                <a:gd name="T4" fmla="*/ 475 w 475"/>
                <a:gd name="T5" fmla="*/ 6 h 194"/>
                <a:gd name="T6" fmla="*/ 2 w 475"/>
                <a:gd name="T7" fmla="*/ 194 h 194"/>
                <a:gd name="T8" fmla="*/ 0 w 475"/>
                <a:gd name="T9" fmla="*/ 188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5" h="194">
                  <a:moveTo>
                    <a:pt x="0" y="188"/>
                  </a:moveTo>
                  <a:lnTo>
                    <a:pt x="472" y="0"/>
                  </a:lnTo>
                  <a:lnTo>
                    <a:pt x="475" y="6"/>
                  </a:lnTo>
                  <a:lnTo>
                    <a:pt x="2" y="194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3535" y="2195"/>
              <a:ext cx="72" cy="71"/>
            </a:xfrm>
            <a:custGeom>
              <a:avLst/>
              <a:gdLst>
                <a:gd name="T0" fmla="*/ 42 w 72"/>
                <a:gd name="T1" fmla="*/ 31 h 71"/>
                <a:gd name="T2" fmla="*/ 45 w 72"/>
                <a:gd name="T3" fmla="*/ 31 h 71"/>
                <a:gd name="T4" fmla="*/ 48 w 72"/>
                <a:gd name="T5" fmla="*/ 32 h 71"/>
                <a:gd name="T6" fmla="*/ 52 w 72"/>
                <a:gd name="T7" fmla="*/ 35 h 71"/>
                <a:gd name="T8" fmla="*/ 56 w 72"/>
                <a:gd name="T9" fmla="*/ 39 h 71"/>
                <a:gd name="T10" fmla="*/ 72 w 72"/>
                <a:gd name="T11" fmla="*/ 52 h 71"/>
                <a:gd name="T12" fmla="*/ 63 w 72"/>
                <a:gd name="T13" fmla="*/ 56 h 71"/>
                <a:gd name="T14" fmla="*/ 48 w 72"/>
                <a:gd name="T15" fmla="*/ 44 h 71"/>
                <a:gd name="T16" fmla="*/ 45 w 72"/>
                <a:gd name="T17" fmla="*/ 40 h 71"/>
                <a:gd name="T18" fmla="*/ 42 w 72"/>
                <a:gd name="T19" fmla="*/ 39 h 71"/>
                <a:gd name="T20" fmla="*/ 40 w 72"/>
                <a:gd name="T21" fmla="*/ 37 h 71"/>
                <a:gd name="T22" fmla="*/ 36 w 72"/>
                <a:gd name="T23" fmla="*/ 37 h 71"/>
                <a:gd name="T24" fmla="*/ 31 w 72"/>
                <a:gd name="T25" fmla="*/ 39 h 71"/>
                <a:gd name="T26" fmla="*/ 22 w 72"/>
                <a:gd name="T27" fmla="*/ 42 h 71"/>
                <a:gd name="T28" fmla="*/ 32 w 72"/>
                <a:gd name="T29" fmla="*/ 67 h 71"/>
                <a:gd name="T30" fmla="*/ 25 w 72"/>
                <a:gd name="T31" fmla="*/ 71 h 71"/>
                <a:gd name="T32" fmla="*/ 0 w 72"/>
                <a:gd name="T33" fmla="*/ 10 h 71"/>
                <a:gd name="T34" fmla="*/ 19 w 72"/>
                <a:gd name="T35" fmla="*/ 2 h 71"/>
                <a:gd name="T36" fmla="*/ 25 w 72"/>
                <a:gd name="T37" fmla="*/ 1 h 71"/>
                <a:gd name="T38" fmla="*/ 31 w 72"/>
                <a:gd name="T39" fmla="*/ 0 h 71"/>
                <a:gd name="T40" fmla="*/ 36 w 72"/>
                <a:gd name="T41" fmla="*/ 1 h 71"/>
                <a:gd name="T42" fmla="*/ 40 w 72"/>
                <a:gd name="T43" fmla="*/ 4 h 71"/>
                <a:gd name="T44" fmla="*/ 43 w 72"/>
                <a:gd name="T45" fmla="*/ 6 h 71"/>
                <a:gd name="T46" fmla="*/ 46 w 72"/>
                <a:gd name="T47" fmla="*/ 12 h 71"/>
                <a:gd name="T48" fmla="*/ 47 w 72"/>
                <a:gd name="T49" fmla="*/ 17 h 71"/>
                <a:gd name="T50" fmla="*/ 47 w 72"/>
                <a:gd name="T51" fmla="*/ 22 h 71"/>
                <a:gd name="T52" fmla="*/ 45 w 72"/>
                <a:gd name="T53" fmla="*/ 27 h 71"/>
                <a:gd name="T54" fmla="*/ 42 w 72"/>
                <a:gd name="T55" fmla="*/ 31 h 71"/>
                <a:gd name="T56" fmla="*/ 11 w 72"/>
                <a:gd name="T57" fmla="*/ 14 h 71"/>
                <a:gd name="T58" fmla="*/ 20 w 72"/>
                <a:gd name="T59" fmla="*/ 35 h 71"/>
                <a:gd name="T60" fmla="*/ 30 w 72"/>
                <a:gd name="T61" fmla="*/ 31 h 71"/>
                <a:gd name="T62" fmla="*/ 33 w 72"/>
                <a:gd name="T63" fmla="*/ 30 h 71"/>
                <a:gd name="T64" fmla="*/ 36 w 72"/>
                <a:gd name="T65" fmla="*/ 27 h 71"/>
                <a:gd name="T66" fmla="*/ 37 w 72"/>
                <a:gd name="T67" fmla="*/ 25 h 71"/>
                <a:gd name="T68" fmla="*/ 38 w 72"/>
                <a:gd name="T69" fmla="*/ 22 h 71"/>
                <a:gd name="T70" fmla="*/ 38 w 72"/>
                <a:gd name="T71" fmla="*/ 19 h 71"/>
                <a:gd name="T72" fmla="*/ 37 w 72"/>
                <a:gd name="T73" fmla="*/ 15 h 71"/>
                <a:gd name="T74" fmla="*/ 36 w 72"/>
                <a:gd name="T75" fmla="*/ 12 h 71"/>
                <a:gd name="T76" fmla="*/ 33 w 72"/>
                <a:gd name="T77" fmla="*/ 10 h 71"/>
                <a:gd name="T78" fmla="*/ 31 w 72"/>
                <a:gd name="T79" fmla="*/ 9 h 71"/>
                <a:gd name="T80" fmla="*/ 28 w 72"/>
                <a:gd name="T81" fmla="*/ 9 h 71"/>
                <a:gd name="T82" fmla="*/ 25 w 72"/>
                <a:gd name="T83" fmla="*/ 9 h 71"/>
                <a:gd name="T84" fmla="*/ 21 w 72"/>
                <a:gd name="T85" fmla="*/ 10 h 71"/>
                <a:gd name="T86" fmla="*/ 11 w 72"/>
                <a:gd name="T87" fmla="*/ 14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" h="71">
                  <a:moveTo>
                    <a:pt x="42" y="31"/>
                  </a:moveTo>
                  <a:lnTo>
                    <a:pt x="45" y="31"/>
                  </a:lnTo>
                  <a:lnTo>
                    <a:pt x="48" y="32"/>
                  </a:lnTo>
                  <a:lnTo>
                    <a:pt x="52" y="35"/>
                  </a:lnTo>
                  <a:lnTo>
                    <a:pt x="56" y="39"/>
                  </a:lnTo>
                  <a:lnTo>
                    <a:pt x="72" y="52"/>
                  </a:lnTo>
                  <a:lnTo>
                    <a:pt x="63" y="56"/>
                  </a:lnTo>
                  <a:lnTo>
                    <a:pt x="48" y="44"/>
                  </a:lnTo>
                  <a:lnTo>
                    <a:pt x="45" y="40"/>
                  </a:lnTo>
                  <a:lnTo>
                    <a:pt x="42" y="39"/>
                  </a:lnTo>
                  <a:lnTo>
                    <a:pt x="40" y="37"/>
                  </a:lnTo>
                  <a:lnTo>
                    <a:pt x="36" y="37"/>
                  </a:lnTo>
                  <a:lnTo>
                    <a:pt x="31" y="39"/>
                  </a:lnTo>
                  <a:lnTo>
                    <a:pt x="22" y="42"/>
                  </a:lnTo>
                  <a:lnTo>
                    <a:pt x="32" y="67"/>
                  </a:lnTo>
                  <a:lnTo>
                    <a:pt x="25" y="71"/>
                  </a:lnTo>
                  <a:lnTo>
                    <a:pt x="0" y="10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6" y="12"/>
                  </a:lnTo>
                  <a:lnTo>
                    <a:pt x="47" y="17"/>
                  </a:lnTo>
                  <a:lnTo>
                    <a:pt x="47" y="22"/>
                  </a:lnTo>
                  <a:lnTo>
                    <a:pt x="45" y="27"/>
                  </a:lnTo>
                  <a:lnTo>
                    <a:pt x="42" y="31"/>
                  </a:lnTo>
                  <a:close/>
                  <a:moveTo>
                    <a:pt x="11" y="14"/>
                  </a:moveTo>
                  <a:lnTo>
                    <a:pt x="20" y="35"/>
                  </a:lnTo>
                  <a:lnTo>
                    <a:pt x="30" y="31"/>
                  </a:lnTo>
                  <a:lnTo>
                    <a:pt x="33" y="30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3" y="10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1" y="1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607" y="2187"/>
              <a:ext cx="53" cy="37"/>
            </a:xfrm>
            <a:custGeom>
              <a:avLst/>
              <a:gdLst>
                <a:gd name="T0" fmla="*/ 49 w 53"/>
                <a:gd name="T1" fmla="*/ 0 h 37"/>
                <a:gd name="T2" fmla="*/ 53 w 53"/>
                <a:gd name="T3" fmla="*/ 8 h 37"/>
                <a:gd name="T4" fmla="*/ 49 w 53"/>
                <a:gd name="T5" fmla="*/ 13 h 37"/>
                <a:gd name="T6" fmla="*/ 46 w 53"/>
                <a:gd name="T7" fmla="*/ 15 h 37"/>
                <a:gd name="T8" fmla="*/ 43 w 53"/>
                <a:gd name="T9" fmla="*/ 18 h 37"/>
                <a:gd name="T10" fmla="*/ 39 w 53"/>
                <a:gd name="T11" fmla="*/ 20 h 37"/>
                <a:gd name="T12" fmla="*/ 34 w 53"/>
                <a:gd name="T13" fmla="*/ 22 h 37"/>
                <a:gd name="T14" fmla="*/ 28 w 53"/>
                <a:gd name="T15" fmla="*/ 23 h 37"/>
                <a:gd name="T16" fmla="*/ 28 w 53"/>
                <a:gd name="T17" fmla="*/ 23 h 37"/>
                <a:gd name="T18" fmla="*/ 26 w 53"/>
                <a:gd name="T19" fmla="*/ 23 h 37"/>
                <a:gd name="T20" fmla="*/ 26 w 53"/>
                <a:gd name="T21" fmla="*/ 23 h 37"/>
                <a:gd name="T22" fmla="*/ 26 w 53"/>
                <a:gd name="T23" fmla="*/ 23 h 37"/>
                <a:gd name="T24" fmla="*/ 21 w 53"/>
                <a:gd name="T25" fmla="*/ 23 h 37"/>
                <a:gd name="T26" fmla="*/ 18 w 53"/>
                <a:gd name="T27" fmla="*/ 23 h 37"/>
                <a:gd name="T28" fmla="*/ 15 w 53"/>
                <a:gd name="T29" fmla="*/ 24 h 37"/>
                <a:gd name="T30" fmla="*/ 11 w 53"/>
                <a:gd name="T31" fmla="*/ 25 h 37"/>
                <a:gd name="T32" fmla="*/ 9 w 53"/>
                <a:gd name="T33" fmla="*/ 28 h 37"/>
                <a:gd name="T34" fmla="*/ 5 w 53"/>
                <a:gd name="T35" fmla="*/ 32 h 37"/>
                <a:gd name="T36" fmla="*/ 3 w 53"/>
                <a:gd name="T37" fmla="*/ 37 h 37"/>
                <a:gd name="T38" fmla="*/ 0 w 53"/>
                <a:gd name="T39" fmla="*/ 29 h 37"/>
                <a:gd name="T40" fmla="*/ 3 w 53"/>
                <a:gd name="T41" fmla="*/ 24 h 37"/>
                <a:gd name="T42" fmla="*/ 6 w 53"/>
                <a:gd name="T43" fmla="*/ 22 h 37"/>
                <a:gd name="T44" fmla="*/ 9 w 53"/>
                <a:gd name="T45" fmla="*/ 19 h 37"/>
                <a:gd name="T46" fmla="*/ 13 w 53"/>
                <a:gd name="T47" fmla="*/ 17 h 37"/>
                <a:gd name="T48" fmla="*/ 18 w 53"/>
                <a:gd name="T49" fmla="*/ 15 h 37"/>
                <a:gd name="T50" fmla="*/ 24 w 53"/>
                <a:gd name="T51" fmla="*/ 15 h 37"/>
                <a:gd name="T52" fmla="*/ 25 w 53"/>
                <a:gd name="T53" fmla="*/ 15 h 37"/>
                <a:gd name="T54" fmla="*/ 25 w 53"/>
                <a:gd name="T55" fmla="*/ 15 h 37"/>
                <a:gd name="T56" fmla="*/ 25 w 53"/>
                <a:gd name="T57" fmla="*/ 15 h 37"/>
                <a:gd name="T58" fmla="*/ 26 w 53"/>
                <a:gd name="T59" fmla="*/ 15 h 37"/>
                <a:gd name="T60" fmla="*/ 30 w 53"/>
                <a:gd name="T61" fmla="*/ 14 h 37"/>
                <a:gd name="T62" fmla="*/ 34 w 53"/>
                <a:gd name="T63" fmla="*/ 14 h 37"/>
                <a:gd name="T64" fmla="*/ 38 w 53"/>
                <a:gd name="T65" fmla="*/ 13 h 37"/>
                <a:gd name="T66" fmla="*/ 40 w 53"/>
                <a:gd name="T67" fmla="*/ 12 h 37"/>
                <a:gd name="T68" fmla="*/ 44 w 53"/>
                <a:gd name="T69" fmla="*/ 9 h 37"/>
                <a:gd name="T70" fmla="*/ 46 w 53"/>
                <a:gd name="T71" fmla="*/ 5 h 37"/>
                <a:gd name="T72" fmla="*/ 49 w 53"/>
                <a:gd name="T73" fmla="*/ 0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3" h="37">
                  <a:moveTo>
                    <a:pt x="49" y="0"/>
                  </a:moveTo>
                  <a:lnTo>
                    <a:pt x="53" y="8"/>
                  </a:lnTo>
                  <a:lnTo>
                    <a:pt x="49" y="13"/>
                  </a:lnTo>
                  <a:lnTo>
                    <a:pt x="46" y="15"/>
                  </a:lnTo>
                  <a:lnTo>
                    <a:pt x="43" y="18"/>
                  </a:lnTo>
                  <a:lnTo>
                    <a:pt x="39" y="20"/>
                  </a:lnTo>
                  <a:lnTo>
                    <a:pt x="34" y="22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18" y="23"/>
                  </a:lnTo>
                  <a:lnTo>
                    <a:pt x="15" y="24"/>
                  </a:lnTo>
                  <a:lnTo>
                    <a:pt x="11" y="25"/>
                  </a:lnTo>
                  <a:lnTo>
                    <a:pt x="9" y="28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29"/>
                  </a:lnTo>
                  <a:lnTo>
                    <a:pt x="3" y="24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8" y="13"/>
                  </a:lnTo>
                  <a:lnTo>
                    <a:pt x="40" y="12"/>
                  </a:lnTo>
                  <a:lnTo>
                    <a:pt x="44" y="9"/>
                  </a:lnTo>
                  <a:lnTo>
                    <a:pt x="46" y="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3666" y="2144"/>
              <a:ext cx="51" cy="68"/>
            </a:xfrm>
            <a:custGeom>
              <a:avLst/>
              <a:gdLst>
                <a:gd name="T0" fmla="*/ 18 w 51"/>
                <a:gd name="T1" fmla="*/ 61 h 68"/>
                <a:gd name="T2" fmla="*/ 26 w 51"/>
                <a:gd name="T3" fmla="*/ 61 h 68"/>
                <a:gd name="T4" fmla="*/ 32 w 51"/>
                <a:gd name="T5" fmla="*/ 58 h 68"/>
                <a:gd name="T6" fmla="*/ 40 w 51"/>
                <a:gd name="T7" fmla="*/ 53 h 68"/>
                <a:gd name="T8" fmla="*/ 43 w 51"/>
                <a:gd name="T9" fmla="*/ 43 h 68"/>
                <a:gd name="T10" fmla="*/ 41 w 51"/>
                <a:gd name="T11" fmla="*/ 30 h 68"/>
                <a:gd name="T12" fmla="*/ 36 w 51"/>
                <a:gd name="T13" fmla="*/ 37 h 68"/>
                <a:gd name="T14" fmla="*/ 30 w 51"/>
                <a:gd name="T15" fmla="*/ 43 h 68"/>
                <a:gd name="T16" fmla="*/ 18 w 51"/>
                <a:gd name="T17" fmla="*/ 45 h 68"/>
                <a:gd name="T18" fmla="*/ 8 w 51"/>
                <a:gd name="T19" fmla="*/ 40 h 68"/>
                <a:gd name="T20" fmla="*/ 1 w 51"/>
                <a:gd name="T21" fmla="*/ 30 h 68"/>
                <a:gd name="T22" fmla="*/ 0 w 51"/>
                <a:gd name="T23" fmla="*/ 18 h 68"/>
                <a:gd name="T24" fmla="*/ 3 w 51"/>
                <a:gd name="T25" fmla="*/ 9 h 68"/>
                <a:gd name="T26" fmla="*/ 13 w 51"/>
                <a:gd name="T27" fmla="*/ 1 h 68"/>
                <a:gd name="T28" fmla="*/ 23 w 51"/>
                <a:gd name="T29" fmla="*/ 0 h 68"/>
                <a:gd name="T30" fmla="*/ 32 w 51"/>
                <a:gd name="T31" fmla="*/ 4 h 68"/>
                <a:gd name="T32" fmla="*/ 47 w 51"/>
                <a:gd name="T33" fmla="*/ 25 h 68"/>
                <a:gd name="T34" fmla="*/ 50 w 51"/>
                <a:gd name="T35" fmla="*/ 50 h 68"/>
                <a:gd name="T36" fmla="*/ 45 w 51"/>
                <a:gd name="T37" fmla="*/ 60 h 68"/>
                <a:gd name="T38" fmla="*/ 35 w 51"/>
                <a:gd name="T39" fmla="*/ 66 h 68"/>
                <a:gd name="T40" fmla="*/ 28 w 51"/>
                <a:gd name="T41" fmla="*/ 67 h 68"/>
                <a:gd name="T42" fmla="*/ 21 w 51"/>
                <a:gd name="T43" fmla="*/ 68 h 68"/>
                <a:gd name="T44" fmla="*/ 31 w 51"/>
                <a:gd name="T45" fmla="*/ 35 h 68"/>
                <a:gd name="T46" fmla="*/ 35 w 51"/>
                <a:gd name="T47" fmla="*/ 28 h 68"/>
                <a:gd name="T48" fmla="*/ 35 w 51"/>
                <a:gd name="T49" fmla="*/ 21 h 68"/>
                <a:gd name="T50" fmla="*/ 31 w 51"/>
                <a:gd name="T51" fmla="*/ 14 h 68"/>
                <a:gd name="T52" fmla="*/ 26 w 51"/>
                <a:gd name="T53" fmla="*/ 9 h 68"/>
                <a:gd name="T54" fmla="*/ 20 w 51"/>
                <a:gd name="T55" fmla="*/ 7 h 68"/>
                <a:gd name="T56" fmla="*/ 12 w 51"/>
                <a:gd name="T57" fmla="*/ 10 h 68"/>
                <a:gd name="T58" fmla="*/ 8 w 51"/>
                <a:gd name="T59" fmla="*/ 15 h 68"/>
                <a:gd name="T60" fmla="*/ 8 w 51"/>
                <a:gd name="T61" fmla="*/ 22 h 68"/>
                <a:gd name="T62" fmla="*/ 11 w 51"/>
                <a:gd name="T63" fmla="*/ 31 h 68"/>
                <a:gd name="T64" fmla="*/ 17 w 51"/>
                <a:gd name="T65" fmla="*/ 36 h 68"/>
                <a:gd name="T66" fmla="*/ 23 w 51"/>
                <a:gd name="T67" fmla="*/ 37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" h="68">
                  <a:moveTo>
                    <a:pt x="21" y="68"/>
                  </a:moveTo>
                  <a:lnTo>
                    <a:pt x="18" y="61"/>
                  </a:lnTo>
                  <a:lnTo>
                    <a:pt x="22" y="61"/>
                  </a:lnTo>
                  <a:lnTo>
                    <a:pt x="26" y="61"/>
                  </a:lnTo>
                  <a:lnTo>
                    <a:pt x="28" y="60"/>
                  </a:lnTo>
                  <a:lnTo>
                    <a:pt x="32" y="58"/>
                  </a:lnTo>
                  <a:lnTo>
                    <a:pt x="37" y="56"/>
                  </a:lnTo>
                  <a:lnTo>
                    <a:pt x="40" y="53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42" y="37"/>
                  </a:lnTo>
                  <a:lnTo>
                    <a:pt x="41" y="30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3" y="41"/>
                  </a:lnTo>
                  <a:lnTo>
                    <a:pt x="30" y="43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2" y="43"/>
                  </a:lnTo>
                  <a:lnTo>
                    <a:pt x="8" y="40"/>
                  </a:lnTo>
                  <a:lnTo>
                    <a:pt x="5" y="36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3" y="9"/>
                  </a:lnTo>
                  <a:lnTo>
                    <a:pt x="7" y="5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2" y="4"/>
                  </a:lnTo>
                  <a:lnTo>
                    <a:pt x="41" y="11"/>
                  </a:lnTo>
                  <a:lnTo>
                    <a:pt x="47" y="25"/>
                  </a:lnTo>
                  <a:lnTo>
                    <a:pt x="51" y="37"/>
                  </a:lnTo>
                  <a:lnTo>
                    <a:pt x="50" y="50"/>
                  </a:lnTo>
                  <a:lnTo>
                    <a:pt x="48" y="55"/>
                  </a:lnTo>
                  <a:lnTo>
                    <a:pt x="45" y="60"/>
                  </a:lnTo>
                  <a:lnTo>
                    <a:pt x="41" y="63"/>
                  </a:lnTo>
                  <a:lnTo>
                    <a:pt x="35" y="66"/>
                  </a:lnTo>
                  <a:lnTo>
                    <a:pt x="32" y="67"/>
                  </a:lnTo>
                  <a:lnTo>
                    <a:pt x="28" y="67"/>
                  </a:lnTo>
                  <a:lnTo>
                    <a:pt x="25" y="68"/>
                  </a:lnTo>
                  <a:lnTo>
                    <a:pt x="21" y="68"/>
                  </a:lnTo>
                  <a:close/>
                  <a:moveTo>
                    <a:pt x="27" y="36"/>
                  </a:moveTo>
                  <a:lnTo>
                    <a:pt x="31" y="35"/>
                  </a:lnTo>
                  <a:lnTo>
                    <a:pt x="33" y="32"/>
                  </a:lnTo>
                  <a:lnTo>
                    <a:pt x="35" y="28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3" y="17"/>
                  </a:lnTo>
                  <a:lnTo>
                    <a:pt x="31" y="14"/>
                  </a:lnTo>
                  <a:lnTo>
                    <a:pt x="28" y="10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10" y="27"/>
                  </a:lnTo>
                  <a:lnTo>
                    <a:pt x="11" y="31"/>
                  </a:lnTo>
                  <a:lnTo>
                    <a:pt x="13" y="33"/>
                  </a:lnTo>
                  <a:lnTo>
                    <a:pt x="17" y="36"/>
                  </a:lnTo>
                  <a:lnTo>
                    <a:pt x="20" y="37"/>
                  </a:lnTo>
                  <a:lnTo>
                    <a:pt x="23" y="37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3721" y="2121"/>
              <a:ext cx="49" cy="68"/>
            </a:xfrm>
            <a:custGeom>
              <a:avLst/>
              <a:gdLst>
                <a:gd name="T0" fmla="*/ 15 w 49"/>
                <a:gd name="T1" fmla="*/ 9 h 68"/>
                <a:gd name="T2" fmla="*/ 11 w 49"/>
                <a:gd name="T3" fmla="*/ 12 h 68"/>
                <a:gd name="T4" fmla="*/ 8 w 49"/>
                <a:gd name="T5" fmla="*/ 15 h 68"/>
                <a:gd name="T6" fmla="*/ 7 w 49"/>
                <a:gd name="T7" fmla="*/ 19 h 68"/>
                <a:gd name="T8" fmla="*/ 8 w 49"/>
                <a:gd name="T9" fmla="*/ 28 h 68"/>
                <a:gd name="T10" fmla="*/ 12 w 49"/>
                <a:gd name="T11" fmla="*/ 39 h 68"/>
                <a:gd name="T12" fmla="*/ 16 w 49"/>
                <a:gd name="T13" fmla="*/ 46 h 68"/>
                <a:gd name="T14" fmla="*/ 18 w 49"/>
                <a:gd name="T15" fmla="*/ 53 h 68"/>
                <a:gd name="T16" fmla="*/ 22 w 49"/>
                <a:gd name="T17" fmla="*/ 56 h 68"/>
                <a:gd name="T18" fmla="*/ 27 w 49"/>
                <a:gd name="T19" fmla="*/ 59 h 68"/>
                <a:gd name="T20" fmla="*/ 31 w 49"/>
                <a:gd name="T21" fmla="*/ 60 h 68"/>
                <a:gd name="T22" fmla="*/ 35 w 49"/>
                <a:gd name="T23" fmla="*/ 59 h 68"/>
                <a:gd name="T24" fmla="*/ 38 w 49"/>
                <a:gd name="T25" fmla="*/ 56 h 68"/>
                <a:gd name="T26" fmla="*/ 41 w 49"/>
                <a:gd name="T27" fmla="*/ 54 h 68"/>
                <a:gd name="T28" fmla="*/ 42 w 49"/>
                <a:gd name="T29" fmla="*/ 49 h 68"/>
                <a:gd name="T30" fmla="*/ 41 w 49"/>
                <a:gd name="T31" fmla="*/ 40 h 68"/>
                <a:gd name="T32" fmla="*/ 37 w 49"/>
                <a:gd name="T33" fmla="*/ 29 h 68"/>
                <a:gd name="T34" fmla="*/ 33 w 49"/>
                <a:gd name="T35" fmla="*/ 22 h 68"/>
                <a:gd name="T36" fmla="*/ 31 w 49"/>
                <a:gd name="T37" fmla="*/ 15 h 68"/>
                <a:gd name="T38" fmla="*/ 27 w 49"/>
                <a:gd name="T39" fmla="*/ 12 h 68"/>
                <a:gd name="T40" fmla="*/ 22 w 49"/>
                <a:gd name="T41" fmla="*/ 9 h 68"/>
                <a:gd name="T42" fmla="*/ 18 w 49"/>
                <a:gd name="T43" fmla="*/ 8 h 68"/>
                <a:gd name="T44" fmla="*/ 15 w 49"/>
                <a:gd name="T45" fmla="*/ 9 h 68"/>
                <a:gd name="T46" fmla="*/ 12 w 49"/>
                <a:gd name="T47" fmla="*/ 3 h 68"/>
                <a:gd name="T48" fmla="*/ 17 w 49"/>
                <a:gd name="T49" fmla="*/ 2 h 68"/>
                <a:gd name="T50" fmla="*/ 22 w 49"/>
                <a:gd name="T51" fmla="*/ 0 h 68"/>
                <a:gd name="T52" fmla="*/ 26 w 49"/>
                <a:gd name="T53" fmla="*/ 2 h 68"/>
                <a:gd name="T54" fmla="*/ 31 w 49"/>
                <a:gd name="T55" fmla="*/ 4 h 68"/>
                <a:gd name="T56" fmla="*/ 38 w 49"/>
                <a:gd name="T57" fmla="*/ 13 h 68"/>
                <a:gd name="T58" fmla="*/ 46 w 49"/>
                <a:gd name="T59" fmla="*/ 25 h 68"/>
                <a:gd name="T60" fmla="*/ 49 w 49"/>
                <a:gd name="T61" fmla="*/ 40 h 68"/>
                <a:gd name="T62" fmla="*/ 49 w 49"/>
                <a:gd name="T63" fmla="*/ 51 h 68"/>
                <a:gd name="T64" fmla="*/ 48 w 49"/>
                <a:gd name="T65" fmla="*/ 56 h 68"/>
                <a:gd name="T66" fmla="*/ 46 w 49"/>
                <a:gd name="T67" fmla="*/ 60 h 68"/>
                <a:gd name="T68" fmla="*/ 42 w 49"/>
                <a:gd name="T69" fmla="*/ 63 h 68"/>
                <a:gd name="T70" fmla="*/ 37 w 49"/>
                <a:gd name="T71" fmla="*/ 65 h 68"/>
                <a:gd name="T72" fmla="*/ 32 w 49"/>
                <a:gd name="T73" fmla="*/ 66 h 68"/>
                <a:gd name="T74" fmla="*/ 27 w 49"/>
                <a:gd name="T75" fmla="*/ 68 h 68"/>
                <a:gd name="T76" fmla="*/ 23 w 49"/>
                <a:gd name="T77" fmla="*/ 66 h 68"/>
                <a:gd name="T78" fmla="*/ 18 w 49"/>
                <a:gd name="T79" fmla="*/ 64 h 68"/>
                <a:gd name="T80" fmla="*/ 11 w 49"/>
                <a:gd name="T81" fmla="*/ 55 h 68"/>
                <a:gd name="T82" fmla="*/ 3 w 49"/>
                <a:gd name="T83" fmla="*/ 43 h 68"/>
                <a:gd name="T84" fmla="*/ 0 w 49"/>
                <a:gd name="T85" fmla="*/ 29 h 68"/>
                <a:gd name="T86" fmla="*/ 0 w 49"/>
                <a:gd name="T87" fmla="*/ 17 h 68"/>
                <a:gd name="T88" fmla="*/ 1 w 49"/>
                <a:gd name="T89" fmla="*/ 13 h 68"/>
                <a:gd name="T90" fmla="*/ 3 w 49"/>
                <a:gd name="T91" fmla="*/ 8 h 68"/>
                <a:gd name="T92" fmla="*/ 7 w 49"/>
                <a:gd name="T93" fmla="*/ 5 h 68"/>
                <a:gd name="T94" fmla="*/ 12 w 49"/>
                <a:gd name="T95" fmla="*/ 3 h 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" h="68">
                  <a:moveTo>
                    <a:pt x="15" y="9"/>
                  </a:moveTo>
                  <a:lnTo>
                    <a:pt x="11" y="12"/>
                  </a:lnTo>
                  <a:lnTo>
                    <a:pt x="8" y="15"/>
                  </a:lnTo>
                  <a:lnTo>
                    <a:pt x="7" y="19"/>
                  </a:lnTo>
                  <a:lnTo>
                    <a:pt x="8" y="28"/>
                  </a:lnTo>
                  <a:lnTo>
                    <a:pt x="12" y="39"/>
                  </a:lnTo>
                  <a:lnTo>
                    <a:pt x="16" y="46"/>
                  </a:lnTo>
                  <a:lnTo>
                    <a:pt x="18" y="53"/>
                  </a:lnTo>
                  <a:lnTo>
                    <a:pt x="22" y="56"/>
                  </a:lnTo>
                  <a:lnTo>
                    <a:pt x="27" y="59"/>
                  </a:lnTo>
                  <a:lnTo>
                    <a:pt x="31" y="60"/>
                  </a:lnTo>
                  <a:lnTo>
                    <a:pt x="35" y="59"/>
                  </a:lnTo>
                  <a:lnTo>
                    <a:pt x="38" y="56"/>
                  </a:lnTo>
                  <a:lnTo>
                    <a:pt x="41" y="54"/>
                  </a:lnTo>
                  <a:lnTo>
                    <a:pt x="42" y="49"/>
                  </a:lnTo>
                  <a:lnTo>
                    <a:pt x="41" y="40"/>
                  </a:lnTo>
                  <a:lnTo>
                    <a:pt x="37" y="29"/>
                  </a:lnTo>
                  <a:lnTo>
                    <a:pt x="33" y="22"/>
                  </a:lnTo>
                  <a:lnTo>
                    <a:pt x="31" y="15"/>
                  </a:lnTo>
                  <a:lnTo>
                    <a:pt x="27" y="12"/>
                  </a:lnTo>
                  <a:lnTo>
                    <a:pt x="22" y="9"/>
                  </a:lnTo>
                  <a:lnTo>
                    <a:pt x="18" y="8"/>
                  </a:lnTo>
                  <a:lnTo>
                    <a:pt x="15" y="9"/>
                  </a:lnTo>
                  <a:close/>
                  <a:moveTo>
                    <a:pt x="12" y="3"/>
                  </a:moveTo>
                  <a:lnTo>
                    <a:pt x="17" y="2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8" y="13"/>
                  </a:lnTo>
                  <a:lnTo>
                    <a:pt x="46" y="25"/>
                  </a:lnTo>
                  <a:lnTo>
                    <a:pt x="49" y="40"/>
                  </a:lnTo>
                  <a:lnTo>
                    <a:pt x="49" y="51"/>
                  </a:lnTo>
                  <a:lnTo>
                    <a:pt x="48" y="56"/>
                  </a:lnTo>
                  <a:lnTo>
                    <a:pt x="46" y="60"/>
                  </a:lnTo>
                  <a:lnTo>
                    <a:pt x="42" y="63"/>
                  </a:lnTo>
                  <a:lnTo>
                    <a:pt x="37" y="65"/>
                  </a:lnTo>
                  <a:lnTo>
                    <a:pt x="32" y="66"/>
                  </a:lnTo>
                  <a:lnTo>
                    <a:pt x="27" y="68"/>
                  </a:lnTo>
                  <a:lnTo>
                    <a:pt x="23" y="66"/>
                  </a:lnTo>
                  <a:lnTo>
                    <a:pt x="18" y="64"/>
                  </a:lnTo>
                  <a:lnTo>
                    <a:pt x="11" y="55"/>
                  </a:lnTo>
                  <a:lnTo>
                    <a:pt x="3" y="43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8"/>
                  </a:lnTo>
                  <a:lnTo>
                    <a:pt x="7" y="5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3799" y="2091"/>
              <a:ext cx="85" cy="70"/>
            </a:xfrm>
            <a:custGeom>
              <a:avLst/>
              <a:gdLst>
                <a:gd name="T0" fmla="*/ 40 w 85"/>
                <a:gd name="T1" fmla="*/ 19 h 70"/>
                <a:gd name="T2" fmla="*/ 40 w 85"/>
                <a:gd name="T3" fmla="*/ 14 h 70"/>
                <a:gd name="T4" fmla="*/ 41 w 85"/>
                <a:gd name="T5" fmla="*/ 12 h 70"/>
                <a:gd name="T6" fmla="*/ 44 w 85"/>
                <a:gd name="T7" fmla="*/ 8 h 70"/>
                <a:gd name="T8" fmla="*/ 48 w 85"/>
                <a:gd name="T9" fmla="*/ 5 h 70"/>
                <a:gd name="T10" fmla="*/ 51 w 85"/>
                <a:gd name="T11" fmla="*/ 2 h 70"/>
                <a:gd name="T12" fmla="*/ 56 w 85"/>
                <a:gd name="T13" fmla="*/ 0 h 70"/>
                <a:gd name="T14" fmla="*/ 61 w 85"/>
                <a:gd name="T15" fmla="*/ 2 h 70"/>
                <a:gd name="T16" fmla="*/ 65 w 85"/>
                <a:gd name="T17" fmla="*/ 3 h 70"/>
                <a:gd name="T18" fmla="*/ 69 w 85"/>
                <a:gd name="T19" fmla="*/ 5 h 70"/>
                <a:gd name="T20" fmla="*/ 71 w 85"/>
                <a:gd name="T21" fmla="*/ 10 h 70"/>
                <a:gd name="T22" fmla="*/ 75 w 85"/>
                <a:gd name="T23" fmla="*/ 15 h 70"/>
                <a:gd name="T24" fmla="*/ 85 w 85"/>
                <a:gd name="T25" fmla="*/ 43 h 70"/>
                <a:gd name="T26" fmla="*/ 77 w 85"/>
                <a:gd name="T27" fmla="*/ 47 h 70"/>
                <a:gd name="T28" fmla="*/ 67 w 85"/>
                <a:gd name="T29" fmla="*/ 19 h 70"/>
                <a:gd name="T30" fmla="*/ 65 w 85"/>
                <a:gd name="T31" fmla="*/ 15 h 70"/>
                <a:gd name="T32" fmla="*/ 62 w 85"/>
                <a:gd name="T33" fmla="*/ 12 h 70"/>
                <a:gd name="T34" fmla="*/ 61 w 85"/>
                <a:gd name="T35" fmla="*/ 10 h 70"/>
                <a:gd name="T36" fmla="*/ 59 w 85"/>
                <a:gd name="T37" fmla="*/ 9 h 70"/>
                <a:gd name="T38" fmla="*/ 55 w 85"/>
                <a:gd name="T39" fmla="*/ 9 h 70"/>
                <a:gd name="T40" fmla="*/ 53 w 85"/>
                <a:gd name="T41" fmla="*/ 9 h 70"/>
                <a:gd name="T42" fmla="*/ 49 w 85"/>
                <a:gd name="T43" fmla="*/ 12 h 70"/>
                <a:gd name="T44" fmla="*/ 46 w 85"/>
                <a:gd name="T45" fmla="*/ 14 h 70"/>
                <a:gd name="T46" fmla="*/ 45 w 85"/>
                <a:gd name="T47" fmla="*/ 17 h 70"/>
                <a:gd name="T48" fmla="*/ 44 w 85"/>
                <a:gd name="T49" fmla="*/ 20 h 70"/>
                <a:gd name="T50" fmla="*/ 44 w 85"/>
                <a:gd name="T51" fmla="*/ 25 h 70"/>
                <a:gd name="T52" fmla="*/ 45 w 85"/>
                <a:gd name="T53" fmla="*/ 29 h 70"/>
                <a:gd name="T54" fmla="*/ 56 w 85"/>
                <a:gd name="T55" fmla="*/ 55 h 70"/>
                <a:gd name="T56" fmla="*/ 49 w 85"/>
                <a:gd name="T57" fmla="*/ 58 h 70"/>
                <a:gd name="T58" fmla="*/ 38 w 85"/>
                <a:gd name="T59" fmla="*/ 30 h 70"/>
                <a:gd name="T60" fmla="*/ 35 w 85"/>
                <a:gd name="T61" fmla="*/ 27 h 70"/>
                <a:gd name="T62" fmla="*/ 34 w 85"/>
                <a:gd name="T63" fmla="*/ 24 h 70"/>
                <a:gd name="T64" fmla="*/ 31 w 85"/>
                <a:gd name="T65" fmla="*/ 22 h 70"/>
                <a:gd name="T66" fmla="*/ 29 w 85"/>
                <a:gd name="T67" fmla="*/ 20 h 70"/>
                <a:gd name="T68" fmla="*/ 26 w 85"/>
                <a:gd name="T69" fmla="*/ 20 h 70"/>
                <a:gd name="T70" fmla="*/ 23 w 85"/>
                <a:gd name="T71" fmla="*/ 22 h 70"/>
                <a:gd name="T72" fmla="*/ 19 w 85"/>
                <a:gd name="T73" fmla="*/ 24 h 70"/>
                <a:gd name="T74" fmla="*/ 16 w 85"/>
                <a:gd name="T75" fmla="*/ 27 h 70"/>
                <a:gd name="T76" fmla="*/ 15 w 85"/>
                <a:gd name="T77" fmla="*/ 29 h 70"/>
                <a:gd name="T78" fmla="*/ 15 w 85"/>
                <a:gd name="T79" fmla="*/ 33 h 70"/>
                <a:gd name="T80" fmla="*/ 15 w 85"/>
                <a:gd name="T81" fmla="*/ 37 h 70"/>
                <a:gd name="T82" fmla="*/ 16 w 85"/>
                <a:gd name="T83" fmla="*/ 42 h 70"/>
                <a:gd name="T84" fmla="*/ 26 w 85"/>
                <a:gd name="T85" fmla="*/ 67 h 70"/>
                <a:gd name="T86" fmla="*/ 19 w 85"/>
                <a:gd name="T87" fmla="*/ 70 h 70"/>
                <a:gd name="T88" fmla="*/ 0 w 85"/>
                <a:gd name="T89" fmla="*/ 24 h 70"/>
                <a:gd name="T90" fmla="*/ 8 w 85"/>
                <a:gd name="T91" fmla="*/ 22 h 70"/>
                <a:gd name="T92" fmla="*/ 11 w 85"/>
                <a:gd name="T93" fmla="*/ 28 h 70"/>
                <a:gd name="T94" fmla="*/ 13 w 85"/>
                <a:gd name="T95" fmla="*/ 24 h 70"/>
                <a:gd name="T96" fmla="*/ 15 w 85"/>
                <a:gd name="T97" fmla="*/ 19 h 70"/>
                <a:gd name="T98" fmla="*/ 18 w 85"/>
                <a:gd name="T99" fmla="*/ 17 h 70"/>
                <a:gd name="T100" fmla="*/ 23 w 85"/>
                <a:gd name="T101" fmla="*/ 14 h 70"/>
                <a:gd name="T102" fmla="*/ 28 w 85"/>
                <a:gd name="T103" fmla="*/ 13 h 70"/>
                <a:gd name="T104" fmla="*/ 31 w 85"/>
                <a:gd name="T105" fmla="*/ 13 h 70"/>
                <a:gd name="T106" fmla="*/ 36 w 85"/>
                <a:gd name="T107" fmla="*/ 15 h 70"/>
                <a:gd name="T108" fmla="*/ 40 w 85"/>
                <a:gd name="T109" fmla="*/ 19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" h="70">
                  <a:moveTo>
                    <a:pt x="40" y="19"/>
                  </a:moveTo>
                  <a:lnTo>
                    <a:pt x="40" y="14"/>
                  </a:lnTo>
                  <a:lnTo>
                    <a:pt x="41" y="12"/>
                  </a:lnTo>
                  <a:lnTo>
                    <a:pt x="44" y="8"/>
                  </a:lnTo>
                  <a:lnTo>
                    <a:pt x="48" y="5"/>
                  </a:lnTo>
                  <a:lnTo>
                    <a:pt x="51" y="2"/>
                  </a:lnTo>
                  <a:lnTo>
                    <a:pt x="56" y="0"/>
                  </a:lnTo>
                  <a:lnTo>
                    <a:pt x="61" y="2"/>
                  </a:lnTo>
                  <a:lnTo>
                    <a:pt x="65" y="3"/>
                  </a:lnTo>
                  <a:lnTo>
                    <a:pt x="69" y="5"/>
                  </a:lnTo>
                  <a:lnTo>
                    <a:pt x="71" y="10"/>
                  </a:lnTo>
                  <a:lnTo>
                    <a:pt x="75" y="15"/>
                  </a:lnTo>
                  <a:lnTo>
                    <a:pt x="85" y="43"/>
                  </a:lnTo>
                  <a:lnTo>
                    <a:pt x="77" y="47"/>
                  </a:lnTo>
                  <a:lnTo>
                    <a:pt x="67" y="19"/>
                  </a:lnTo>
                  <a:lnTo>
                    <a:pt x="65" y="15"/>
                  </a:lnTo>
                  <a:lnTo>
                    <a:pt x="62" y="12"/>
                  </a:lnTo>
                  <a:lnTo>
                    <a:pt x="61" y="10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49" y="12"/>
                  </a:lnTo>
                  <a:lnTo>
                    <a:pt x="46" y="14"/>
                  </a:lnTo>
                  <a:lnTo>
                    <a:pt x="45" y="17"/>
                  </a:lnTo>
                  <a:lnTo>
                    <a:pt x="44" y="20"/>
                  </a:lnTo>
                  <a:lnTo>
                    <a:pt x="44" y="25"/>
                  </a:lnTo>
                  <a:lnTo>
                    <a:pt x="45" y="29"/>
                  </a:lnTo>
                  <a:lnTo>
                    <a:pt x="56" y="55"/>
                  </a:lnTo>
                  <a:lnTo>
                    <a:pt x="49" y="58"/>
                  </a:lnTo>
                  <a:lnTo>
                    <a:pt x="38" y="30"/>
                  </a:lnTo>
                  <a:lnTo>
                    <a:pt x="35" y="27"/>
                  </a:lnTo>
                  <a:lnTo>
                    <a:pt x="34" y="24"/>
                  </a:lnTo>
                  <a:lnTo>
                    <a:pt x="31" y="22"/>
                  </a:lnTo>
                  <a:lnTo>
                    <a:pt x="29" y="20"/>
                  </a:lnTo>
                  <a:lnTo>
                    <a:pt x="26" y="20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6" y="42"/>
                  </a:lnTo>
                  <a:lnTo>
                    <a:pt x="26" y="67"/>
                  </a:lnTo>
                  <a:lnTo>
                    <a:pt x="19" y="70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1" y="28"/>
                  </a:lnTo>
                  <a:lnTo>
                    <a:pt x="13" y="24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3" y="14"/>
                  </a:lnTo>
                  <a:lnTo>
                    <a:pt x="28" y="13"/>
                  </a:lnTo>
                  <a:lnTo>
                    <a:pt x="31" y="13"/>
                  </a:lnTo>
                  <a:lnTo>
                    <a:pt x="36" y="15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3103" y="1459"/>
              <a:ext cx="798" cy="3"/>
            </a:xfrm>
            <a:prstGeom prst="line">
              <a:avLst/>
            </a:prstGeom>
            <a:noFill/>
            <a:ln w="11113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1964" y="1524"/>
              <a:ext cx="519" cy="1"/>
            </a:xfrm>
            <a:prstGeom prst="line">
              <a:avLst/>
            </a:prstGeom>
            <a:noFill/>
            <a:ln w="11113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2001" y="1433"/>
              <a:ext cx="55" cy="66"/>
            </a:xfrm>
            <a:custGeom>
              <a:avLst/>
              <a:gdLst>
                <a:gd name="T0" fmla="*/ 9 w 55"/>
                <a:gd name="T1" fmla="*/ 8 h 66"/>
                <a:gd name="T2" fmla="*/ 9 w 55"/>
                <a:gd name="T3" fmla="*/ 59 h 66"/>
                <a:gd name="T4" fmla="*/ 20 w 55"/>
                <a:gd name="T5" fmla="*/ 59 h 66"/>
                <a:gd name="T6" fmla="*/ 26 w 55"/>
                <a:gd name="T7" fmla="*/ 59 h 66"/>
                <a:gd name="T8" fmla="*/ 31 w 55"/>
                <a:gd name="T9" fmla="*/ 57 h 66"/>
                <a:gd name="T10" fmla="*/ 36 w 55"/>
                <a:gd name="T11" fmla="*/ 55 h 66"/>
                <a:gd name="T12" fmla="*/ 40 w 55"/>
                <a:gd name="T13" fmla="*/ 53 h 66"/>
                <a:gd name="T14" fmla="*/ 43 w 55"/>
                <a:gd name="T15" fmla="*/ 49 h 66"/>
                <a:gd name="T16" fmla="*/ 45 w 55"/>
                <a:gd name="T17" fmla="*/ 45 h 66"/>
                <a:gd name="T18" fmla="*/ 45 w 55"/>
                <a:gd name="T19" fmla="*/ 40 h 66"/>
                <a:gd name="T20" fmla="*/ 46 w 55"/>
                <a:gd name="T21" fmla="*/ 34 h 66"/>
                <a:gd name="T22" fmla="*/ 45 w 55"/>
                <a:gd name="T23" fmla="*/ 28 h 66"/>
                <a:gd name="T24" fmla="*/ 45 w 55"/>
                <a:gd name="T25" fmla="*/ 23 h 66"/>
                <a:gd name="T26" fmla="*/ 43 w 55"/>
                <a:gd name="T27" fmla="*/ 18 h 66"/>
                <a:gd name="T28" fmla="*/ 40 w 55"/>
                <a:gd name="T29" fmla="*/ 14 h 66"/>
                <a:gd name="T30" fmla="*/ 36 w 55"/>
                <a:gd name="T31" fmla="*/ 11 h 66"/>
                <a:gd name="T32" fmla="*/ 31 w 55"/>
                <a:gd name="T33" fmla="*/ 9 h 66"/>
                <a:gd name="T34" fmla="*/ 26 w 55"/>
                <a:gd name="T35" fmla="*/ 9 h 66"/>
                <a:gd name="T36" fmla="*/ 20 w 55"/>
                <a:gd name="T37" fmla="*/ 8 h 66"/>
                <a:gd name="T38" fmla="*/ 9 w 55"/>
                <a:gd name="T39" fmla="*/ 8 h 66"/>
                <a:gd name="T40" fmla="*/ 0 w 55"/>
                <a:gd name="T41" fmla="*/ 0 h 66"/>
                <a:gd name="T42" fmla="*/ 19 w 55"/>
                <a:gd name="T43" fmla="*/ 0 h 66"/>
                <a:gd name="T44" fmla="*/ 35 w 55"/>
                <a:gd name="T45" fmla="*/ 3 h 66"/>
                <a:gd name="T46" fmla="*/ 46 w 55"/>
                <a:gd name="T47" fmla="*/ 9 h 66"/>
                <a:gd name="T48" fmla="*/ 53 w 55"/>
                <a:gd name="T49" fmla="*/ 19 h 66"/>
                <a:gd name="T50" fmla="*/ 55 w 55"/>
                <a:gd name="T51" fmla="*/ 34 h 66"/>
                <a:gd name="T52" fmla="*/ 53 w 55"/>
                <a:gd name="T53" fmla="*/ 48 h 66"/>
                <a:gd name="T54" fmla="*/ 46 w 55"/>
                <a:gd name="T55" fmla="*/ 59 h 66"/>
                <a:gd name="T56" fmla="*/ 35 w 55"/>
                <a:gd name="T57" fmla="*/ 64 h 66"/>
                <a:gd name="T58" fmla="*/ 19 w 55"/>
                <a:gd name="T59" fmla="*/ 66 h 66"/>
                <a:gd name="T60" fmla="*/ 0 w 55"/>
                <a:gd name="T61" fmla="*/ 66 h 66"/>
                <a:gd name="T62" fmla="*/ 0 w 55"/>
                <a:gd name="T63" fmla="*/ 0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66">
                  <a:moveTo>
                    <a:pt x="9" y="8"/>
                  </a:moveTo>
                  <a:lnTo>
                    <a:pt x="9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1" y="57"/>
                  </a:lnTo>
                  <a:lnTo>
                    <a:pt x="36" y="55"/>
                  </a:lnTo>
                  <a:lnTo>
                    <a:pt x="40" y="53"/>
                  </a:lnTo>
                  <a:lnTo>
                    <a:pt x="43" y="49"/>
                  </a:lnTo>
                  <a:lnTo>
                    <a:pt x="45" y="45"/>
                  </a:lnTo>
                  <a:lnTo>
                    <a:pt x="45" y="40"/>
                  </a:lnTo>
                  <a:lnTo>
                    <a:pt x="46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43" y="18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1" y="9"/>
                  </a:lnTo>
                  <a:lnTo>
                    <a:pt x="26" y="9"/>
                  </a:lnTo>
                  <a:lnTo>
                    <a:pt x="20" y="8"/>
                  </a:lnTo>
                  <a:lnTo>
                    <a:pt x="9" y="8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35" y="3"/>
                  </a:lnTo>
                  <a:lnTo>
                    <a:pt x="46" y="9"/>
                  </a:lnTo>
                  <a:lnTo>
                    <a:pt x="53" y="19"/>
                  </a:lnTo>
                  <a:lnTo>
                    <a:pt x="55" y="34"/>
                  </a:lnTo>
                  <a:lnTo>
                    <a:pt x="53" y="48"/>
                  </a:lnTo>
                  <a:lnTo>
                    <a:pt x="46" y="59"/>
                  </a:lnTo>
                  <a:lnTo>
                    <a:pt x="35" y="64"/>
                  </a:lnTo>
                  <a:lnTo>
                    <a:pt x="19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2067" y="1449"/>
              <a:ext cx="45" cy="51"/>
            </a:xfrm>
            <a:custGeom>
              <a:avLst/>
              <a:gdLst>
                <a:gd name="T0" fmla="*/ 45 w 45"/>
                <a:gd name="T1" fmla="*/ 24 h 51"/>
                <a:gd name="T2" fmla="*/ 45 w 45"/>
                <a:gd name="T3" fmla="*/ 28 h 51"/>
                <a:gd name="T4" fmla="*/ 9 w 45"/>
                <a:gd name="T5" fmla="*/ 28 h 51"/>
                <a:gd name="T6" fmla="*/ 9 w 45"/>
                <a:gd name="T7" fmla="*/ 33 h 51"/>
                <a:gd name="T8" fmla="*/ 10 w 45"/>
                <a:gd name="T9" fmla="*/ 37 h 51"/>
                <a:gd name="T10" fmla="*/ 13 w 45"/>
                <a:gd name="T11" fmla="*/ 40 h 51"/>
                <a:gd name="T12" fmla="*/ 17 w 45"/>
                <a:gd name="T13" fmla="*/ 43 h 51"/>
                <a:gd name="T14" fmla="*/ 22 w 45"/>
                <a:gd name="T15" fmla="*/ 44 h 51"/>
                <a:gd name="T16" fmla="*/ 27 w 45"/>
                <a:gd name="T17" fmla="*/ 45 h 51"/>
                <a:gd name="T18" fmla="*/ 30 w 45"/>
                <a:gd name="T19" fmla="*/ 44 h 51"/>
                <a:gd name="T20" fmla="*/ 35 w 45"/>
                <a:gd name="T21" fmla="*/ 44 h 51"/>
                <a:gd name="T22" fmla="*/ 39 w 45"/>
                <a:gd name="T23" fmla="*/ 41 h 51"/>
                <a:gd name="T24" fmla="*/ 44 w 45"/>
                <a:gd name="T25" fmla="*/ 40 h 51"/>
                <a:gd name="T26" fmla="*/ 44 w 45"/>
                <a:gd name="T27" fmla="*/ 48 h 51"/>
                <a:gd name="T28" fmla="*/ 39 w 45"/>
                <a:gd name="T29" fmla="*/ 49 h 51"/>
                <a:gd name="T30" fmla="*/ 35 w 45"/>
                <a:gd name="T31" fmla="*/ 50 h 51"/>
                <a:gd name="T32" fmla="*/ 30 w 45"/>
                <a:gd name="T33" fmla="*/ 51 h 51"/>
                <a:gd name="T34" fmla="*/ 25 w 45"/>
                <a:gd name="T35" fmla="*/ 51 h 51"/>
                <a:gd name="T36" fmla="*/ 20 w 45"/>
                <a:gd name="T37" fmla="*/ 51 h 51"/>
                <a:gd name="T38" fmla="*/ 15 w 45"/>
                <a:gd name="T39" fmla="*/ 50 h 51"/>
                <a:gd name="T40" fmla="*/ 10 w 45"/>
                <a:gd name="T41" fmla="*/ 48 h 51"/>
                <a:gd name="T42" fmla="*/ 7 w 45"/>
                <a:gd name="T43" fmla="*/ 45 h 51"/>
                <a:gd name="T44" fmla="*/ 4 w 45"/>
                <a:gd name="T45" fmla="*/ 41 h 51"/>
                <a:gd name="T46" fmla="*/ 2 w 45"/>
                <a:gd name="T47" fmla="*/ 37 h 51"/>
                <a:gd name="T48" fmla="*/ 0 w 45"/>
                <a:gd name="T49" fmla="*/ 32 h 51"/>
                <a:gd name="T50" fmla="*/ 0 w 45"/>
                <a:gd name="T51" fmla="*/ 27 h 51"/>
                <a:gd name="T52" fmla="*/ 0 w 45"/>
                <a:gd name="T53" fmla="*/ 20 h 51"/>
                <a:gd name="T54" fmla="*/ 2 w 45"/>
                <a:gd name="T55" fmla="*/ 15 h 51"/>
                <a:gd name="T56" fmla="*/ 4 w 45"/>
                <a:gd name="T57" fmla="*/ 10 h 51"/>
                <a:gd name="T58" fmla="*/ 7 w 45"/>
                <a:gd name="T59" fmla="*/ 7 h 51"/>
                <a:gd name="T60" fmla="*/ 10 w 45"/>
                <a:gd name="T61" fmla="*/ 4 h 51"/>
                <a:gd name="T62" fmla="*/ 14 w 45"/>
                <a:gd name="T63" fmla="*/ 2 h 51"/>
                <a:gd name="T64" fmla="*/ 19 w 45"/>
                <a:gd name="T65" fmla="*/ 0 h 51"/>
                <a:gd name="T66" fmla="*/ 24 w 45"/>
                <a:gd name="T67" fmla="*/ 0 h 51"/>
                <a:gd name="T68" fmla="*/ 30 w 45"/>
                <a:gd name="T69" fmla="*/ 0 h 51"/>
                <a:gd name="T70" fmla="*/ 35 w 45"/>
                <a:gd name="T71" fmla="*/ 3 h 51"/>
                <a:gd name="T72" fmla="*/ 40 w 45"/>
                <a:gd name="T73" fmla="*/ 7 h 51"/>
                <a:gd name="T74" fmla="*/ 43 w 45"/>
                <a:gd name="T75" fmla="*/ 12 h 51"/>
                <a:gd name="T76" fmla="*/ 45 w 45"/>
                <a:gd name="T77" fmla="*/ 17 h 51"/>
                <a:gd name="T78" fmla="*/ 45 w 45"/>
                <a:gd name="T79" fmla="*/ 24 h 51"/>
                <a:gd name="T80" fmla="*/ 38 w 45"/>
                <a:gd name="T81" fmla="*/ 22 h 51"/>
                <a:gd name="T82" fmla="*/ 36 w 45"/>
                <a:gd name="T83" fmla="*/ 18 h 51"/>
                <a:gd name="T84" fmla="*/ 35 w 45"/>
                <a:gd name="T85" fmla="*/ 14 h 51"/>
                <a:gd name="T86" fmla="*/ 34 w 45"/>
                <a:gd name="T87" fmla="*/ 10 h 51"/>
                <a:gd name="T88" fmla="*/ 31 w 45"/>
                <a:gd name="T89" fmla="*/ 9 h 51"/>
                <a:gd name="T90" fmla="*/ 28 w 45"/>
                <a:gd name="T91" fmla="*/ 7 h 51"/>
                <a:gd name="T92" fmla="*/ 24 w 45"/>
                <a:gd name="T93" fmla="*/ 7 h 51"/>
                <a:gd name="T94" fmla="*/ 20 w 45"/>
                <a:gd name="T95" fmla="*/ 7 h 51"/>
                <a:gd name="T96" fmla="*/ 17 w 45"/>
                <a:gd name="T97" fmla="*/ 8 h 51"/>
                <a:gd name="T98" fmla="*/ 13 w 45"/>
                <a:gd name="T99" fmla="*/ 10 h 51"/>
                <a:gd name="T100" fmla="*/ 12 w 45"/>
                <a:gd name="T101" fmla="*/ 13 h 51"/>
                <a:gd name="T102" fmla="*/ 9 w 45"/>
                <a:gd name="T103" fmla="*/ 17 h 51"/>
                <a:gd name="T104" fmla="*/ 9 w 45"/>
                <a:gd name="T105" fmla="*/ 22 h 51"/>
                <a:gd name="T106" fmla="*/ 38 w 45"/>
                <a:gd name="T107" fmla="*/ 22 h 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5" h="51">
                  <a:moveTo>
                    <a:pt x="45" y="24"/>
                  </a:moveTo>
                  <a:lnTo>
                    <a:pt x="45" y="28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3" y="40"/>
                  </a:lnTo>
                  <a:lnTo>
                    <a:pt x="17" y="43"/>
                  </a:lnTo>
                  <a:lnTo>
                    <a:pt x="22" y="44"/>
                  </a:lnTo>
                  <a:lnTo>
                    <a:pt x="27" y="45"/>
                  </a:lnTo>
                  <a:lnTo>
                    <a:pt x="30" y="44"/>
                  </a:lnTo>
                  <a:lnTo>
                    <a:pt x="35" y="44"/>
                  </a:lnTo>
                  <a:lnTo>
                    <a:pt x="39" y="41"/>
                  </a:lnTo>
                  <a:lnTo>
                    <a:pt x="44" y="40"/>
                  </a:lnTo>
                  <a:lnTo>
                    <a:pt x="44" y="48"/>
                  </a:lnTo>
                  <a:lnTo>
                    <a:pt x="39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5" y="51"/>
                  </a:lnTo>
                  <a:lnTo>
                    <a:pt x="20" y="51"/>
                  </a:lnTo>
                  <a:lnTo>
                    <a:pt x="15" y="50"/>
                  </a:lnTo>
                  <a:lnTo>
                    <a:pt x="10" y="48"/>
                  </a:lnTo>
                  <a:lnTo>
                    <a:pt x="7" y="45"/>
                  </a:lnTo>
                  <a:lnTo>
                    <a:pt x="4" y="41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3"/>
                  </a:lnTo>
                  <a:lnTo>
                    <a:pt x="40" y="7"/>
                  </a:lnTo>
                  <a:lnTo>
                    <a:pt x="43" y="12"/>
                  </a:lnTo>
                  <a:lnTo>
                    <a:pt x="45" y="17"/>
                  </a:lnTo>
                  <a:lnTo>
                    <a:pt x="45" y="24"/>
                  </a:lnTo>
                  <a:close/>
                  <a:moveTo>
                    <a:pt x="38" y="22"/>
                  </a:moveTo>
                  <a:lnTo>
                    <a:pt x="36" y="18"/>
                  </a:lnTo>
                  <a:lnTo>
                    <a:pt x="35" y="14"/>
                  </a:lnTo>
                  <a:lnTo>
                    <a:pt x="34" y="10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120" y="1436"/>
              <a:ext cx="30" cy="63"/>
            </a:xfrm>
            <a:custGeom>
              <a:avLst/>
              <a:gdLst>
                <a:gd name="T0" fmla="*/ 13 w 30"/>
                <a:gd name="T1" fmla="*/ 0 h 63"/>
                <a:gd name="T2" fmla="*/ 13 w 30"/>
                <a:gd name="T3" fmla="*/ 15 h 63"/>
                <a:gd name="T4" fmla="*/ 30 w 30"/>
                <a:gd name="T5" fmla="*/ 15 h 63"/>
                <a:gd name="T6" fmla="*/ 30 w 30"/>
                <a:gd name="T7" fmla="*/ 21 h 63"/>
                <a:gd name="T8" fmla="*/ 13 w 30"/>
                <a:gd name="T9" fmla="*/ 21 h 63"/>
                <a:gd name="T10" fmla="*/ 13 w 30"/>
                <a:gd name="T11" fmla="*/ 47 h 63"/>
                <a:gd name="T12" fmla="*/ 13 w 30"/>
                <a:gd name="T13" fmla="*/ 51 h 63"/>
                <a:gd name="T14" fmla="*/ 15 w 30"/>
                <a:gd name="T15" fmla="*/ 53 h 63"/>
                <a:gd name="T16" fmla="*/ 15 w 30"/>
                <a:gd name="T17" fmla="*/ 54 h 63"/>
                <a:gd name="T18" fmla="*/ 17 w 30"/>
                <a:gd name="T19" fmla="*/ 56 h 63"/>
                <a:gd name="T20" fmla="*/ 18 w 30"/>
                <a:gd name="T21" fmla="*/ 56 h 63"/>
                <a:gd name="T22" fmla="*/ 22 w 30"/>
                <a:gd name="T23" fmla="*/ 57 h 63"/>
                <a:gd name="T24" fmla="*/ 30 w 30"/>
                <a:gd name="T25" fmla="*/ 57 h 63"/>
                <a:gd name="T26" fmla="*/ 30 w 30"/>
                <a:gd name="T27" fmla="*/ 63 h 63"/>
                <a:gd name="T28" fmla="*/ 22 w 30"/>
                <a:gd name="T29" fmla="*/ 63 h 63"/>
                <a:gd name="T30" fmla="*/ 16 w 30"/>
                <a:gd name="T31" fmla="*/ 63 h 63"/>
                <a:gd name="T32" fmla="*/ 12 w 30"/>
                <a:gd name="T33" fmla="*/ 62 h 63"/>
                <a:gd name="T34" fmla="*/ 8 w 30"/>
                <a:gd name="T35" fmla="*/ 59 h 63"/>
                <a:gd name="T36" fmla="*/ 7 w 30"/>
                <a:gd name="T37" fmla="*/ 57 h 63"/>
                <a:gd name="T38" fmla="*/ 6 w 30"/>
                <a:gd name="T39" fmla="*/ 52 h 63"/>
                <a:gd name="T40" fmla="*/ 6 w 30"/>
                <a:gd name="T41" fmla="*/ 47 h 63"/>
                <a:gd name="T42" fmla="*/ 6 w 30"/>
                <a:gd name="T43" fmla="*/ 21 h 63"/>
                <a:gd name="T44" fmla="*/ 0 w 30"/>
                <a:gd name="T45" fmla="*/ 21 h 63"/>
                <a:gd name="T46" fmla="*/ 0 w 30"/>
                <a:gd name="T47" fmla="*/ 15 h 63"/>
                <a:gd name="T48" fmla="*/ 6 w 30"/>
                <a:gd name="T49" fmla="*/ 15 h 63"/>
                <a:gd name="T50" fmla="*/ 6 w 30"/>
                <a:gd name="T51" fmla="*/ 0 h 63"/>
                <a:gd name="T52" fmla="*/ 13 w 30"/>
                <a:gd name="T53" fmla="*/ 0 h 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0" h="63">
                  <a:moveTo>
                    <a:pt x="13" y="0"/>
                  </a:moveTo>
                  <a:lnTo>
                    <a:pt x="13" y="15"/>
                  </a:lnTo>
                  <a:lnTo>
                    <a:pt x="30" y="15"/>
                  </a:lnTo>
                  <a:lnTo>
                    <a:pt x="30" y="21"/>
                  </a:lnTo>
                  <a:lnTo>
                    <a:pt x="13" y="21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2" y="57"/>
                  </a:lnTo>
                  <a:lnTo>
                    <a:pt x="30" y="57"/>
                  </a:lnTo>
                  <a:lnTo>
                    <a:pt x="30" y="63"/>
                  </a:lnTo>
                  <a:lnTo>
                    <a:pt x="22" y="63"/>
                  </a:lnTo>
                  <a:lnTo>
                    <a:pt x="16" y="63"/>
                  </a:lnTo>
                  <a:lnTo>
                    <a:pt x="12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2157" y="1449"/>
              <a:ext cx="46" cy="51"/>
            </a:xfrm>
            <a:custGeom>
              <a:avLst/>
              <a:gdLst>
                <a:gd name="T0" fmla="*/ 46 w 46"/>
                <a:gd name="T1" fmla="*/ 24 h 51"/>
                <a:gd name="T2" fmla="*/ 46 w 46"/>
                <a:gd name="T3" fmla="*/ 28 h 51"/>
                <a:gd name="T4" fmla="*/ 9 w 46"/>
                <a:gd name="T5" fmla="*/ 28 h 51"/>
                <a:gd name="T6" fmla="*/ 10 w 46"/>
                <a:gd name="T7" fmla="*/ 33 h 51"/>
                <a:gd name="T8" fmla="*/ 11 w 46"/>
                <a:gd name="T9" fmla="*/ 37 h 51"/>
                <a:gd name="T10" fmla="*/ 14 w 46"/>
                <a:gd name="T11" fmla="*/ 40 h 51"/>
                <a:gd name="T12" fmla="*/ 18 w 46"/>
                <a:gd name="T13" fmla="*/ 43 h 51"/>
                <a:gd name="T14" fmla="*/ 21 w 46"/>
                <a:gd name="T15" fmla="*/ 44 h 51"/>
                <a:gd name="T16" fmla="*/ 26 w 46"/>
                <a:gd name="T17" fmla="*/ 45 h 51"/>
                <a:gd name="T18" fmla="*/ 31 w 46"/>
                <a:gd name="T19" fmla="*/ 44 h 51"/>
                <a:gd name="T20" fmla="*/ 35 w 46"/>
                <a:gd name="T21" fmla="*/ 44 h 51"/>
                <a:gd name="T22" fmla="*/ 40 w 46"/>
                <a:gd name="T23" fmla="*/ 41 h 51"/>
                <a:gd name="T24" fmla="*/ 44 w 46"/>
                <a:gd name="T25" fmla="*/ 40 h 51"/>
                <a:gd name="T26" fmla="*/ 44 w 46"/>
                <a:gd name="T27" fmla="*/ 48 h 51"/>
                <a:gd name="T28" fmla="*/ 40 w 46"/>
                <a:gd name="T29" fmla="*/ 49 h 51"/>
                <a:gd name="T30" fmla="*/ 35 w 46"/>
                <a:gd name="T31" fmla="*/ 50 h 51"/>
                <a:gd name="T32" fmla="*/ 30 w 46"/>
                <a:gd name="T33" fmla="*/ 51 h 51"/>
                <a:gd name="T34" fmla="*/ 26 w 46"/>
                <a:gd name="T35" fmla="*/ 51 h 51"/>
                <a:gd name="T36" fmla="*/ 20 w 46"/>
                <a:gd name="T37" fmla="*/ 51 h 51"/>
                <a:gd name="T38" fmla="*/ 15 w 46"/>
                <a:gd name="T39" fmla="*/ 50 h 51"/>
                <a:gd name="T40" fmla="*/ 11 w 46"/>
                <a:gd name="T41" fmla="*/ 48 h 51"/>
                <a:gd name="T42" fmla="*/ 8 w 46"/>
                <a:gd name="T43" fmla="*/ 45 h 51"/>
                <a:gd name="T44" fmla="*/ 4 w 46"/>
                <a:gd name="T45" fmla="*/ 41 h 51"/>
                <a:gd name="T46" fmla="*/ 3 w 46"/>
                <a:gd name="T47" fmla="*/ 37 h 51"/>
                <a:gd name="T48" fmla="*/ 0 w 46"/>
                <a:gd name="T49" fmla="*/ 32 h 51"/>
                <a:gd name="T50" fmla="*/ 0 w 46"/>
                <a:gd name="T51" fmla="*/ 27 h 51"/>
                <a:gd name="T52" fmla="*/ 0 w 46"/>
                <a:gd name="T53" fmla="*/ 20 h 51"/>
                <a:gd name="T54" fmla="*/ 1 w 46"/>
                <a:gd name="T55" fmla="*/ 15 h 51"/>
                <a:gd name="T56" fmla="*/ 4 w 46"/>
                <a:gd name="T57" fmla="*/ 10 h 51"/>
                <a:gd name="T58" fmla="*/ 6 w 46"/>
                <a:gd name="T59" fmla="*/ 7 h 51"/>
                <a:gd name="T60" fmla="*/ 10 w 46"/>
                <a:gd name="T61" fmla="*/ 4 h 51"/>
                <a:gd name="T62" fmla="*/ 14 w 46"/>
                <a:gd name="T63" fmla="*/ 2 h 51"/>
                <a:gd name="T64" fmla="*/ 19 w 46"/>
                <a:gd name="T65" fmla="*/ 0 h 51"/>
                <a:gd name="T66" fmla="*/ 24 w 46"/>
                <a:gd name="T67" fmla="*/ 0 h 51"/>
                <a:gd name="T68" fmla="*/ 30 w 46"/>
                <a:gd name="T69" fmla="*/ 0 h 51"/>
                <a:gd name="T70" fmla="*/ 36 w 46"/>
                <a:gd name="T71" fmla="*/ 3 h 51"/>
                <a:gd name="T72" fmla="*/ 40 w 46"/>
                <a:gd name="T73" fmla="*/ 7 h 51"/>
                <a:gd name="T74" fmla="*/ 44 w 46"/>
                <a:gd name="T75" fmla="*/ 12 h 51"/>
                <a:gd name="T76" fmla="*/ 45 w 46"/>
                <a:gd name="T77" fmla="*/ 17 h 51"/>
                <a:gd name="T78" fmla="*/ 46 w 46"/>
                <a:gd name="T79" fmla="*/ 24 h 51"/>
                <a:gd name="T80" fmla="*/ 37 w 46"/>
                <a:gd name="T81" fmla="*/ 22 h 51"/>
                <a:gd name="T82" fmla="*/ 37 w 46"/>
                <a:gd name="T83" fmla="*/ 18 h 51"/>
                <a:gd name="T84" fmla="*/ 36 w 46"/>
                <a:gd name="T85" fmla="*/ 14 h 51"/>
                <a:gd name="T86" fmla="*/ 34 w 46"/>
                <a:gd name="T87" fmla="*/ 10 h 51"/>
                <a:gd name="T88" fmla="*/ 31 w 46"/>
                <a:gd name="T89" fmla="*/ 9 h 51"/>
                <a:gd name="T90" fmla="*/ 28 w 46"/>
                <a:gd name="T91" fmla="*/ 7 h 51"/>
                <a:gd name="T92" fmla="*/ 25 w 46"/>
                <a:gd name="T93" fmla="*/ 7 h 51"/>
                <a:gd name="T94" fmla="*/ 20 w 46"/>
                <a:gd name="T95" fmla="*/ 7 h 51"/>
                <a:gd name="T96" fmla="*/ 16 w 46"/>
                <a:gd name="T97" fmla="*/ 8 h 51"/>
                <a:gd name="T98" fmla="*/ 14 w 46"/>
                <a:gd name="T99" fmla="*/ 10 h 51"/>
                <a:gd name="T100" fmla="*/ 11 w 46"/>
                <a:gd name="T101" fmla="*/ 13 h 51"/>
                <a:gd name="T102" fmla="*/ 10 w 46"/>
                <a:gd name="T103" fmla="*/ 17 h 51"/>
                <a:gd name="T104" fmla="*/ 9 w 46"/>
                <a:gd name="T105" fmla="*/ 22 h 51"/>
                <a:gd name="T106" fmla="*/ 37 w 46"/>
                <a:gd name="T107" fmla="*/ 22 h 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" h="51">
                  <a:moveTo>
                    <a:pt x="46" y="24"/>
                  </a:moveTo>
                  <a:lnTo>
                    <a:pt x="46" y="28"/>
                  </a:lnTo>
                  <a:lnTo>
                    <a:pt x="9" y="28"/>
                  </a:lnTo>
                  <a:lnTo>
                    <a:pt x="10" y="33"/>
                  </a:lnTo>
                  <a:lnTo>
                    <a:pt x="11" y="37"/>
                  </a:lnTo>
                  <a:lnTo>
                    <a:pt x="14" y="40"/>
                  </a:lnTo>
                  <a:lnTo>
                    <a:pt x="18" y="43"/>
                  </a:lnTo>
                  <a:lnTo>
                    <a:pt x="21" y="44"/>
                  </a:lnTo>
                  <a:lnTo>
                    <a:pt x="26" y="45"/>
                  </a:lnTo>
                  <a:lnTo>
                    <a:pt x="31" y="44"/>
                  </a:lnTo>
                  <a:lnTo>
                    <a:pt x="35" y="44"/>
                  </a:lnTo>
                  <a:lnTo>
                    <a:pt x="40" y="41"/>
                  </a:lnTo>
                  <a:lnTo>
                    <a:pt x="44" y="40"/>
                  </a:lnTo>
                  <a:lnTo>
                    <a:pt x="44" y="48"/>
                  </a:lnTo>
                  <a:lnTo>
                    <a:pt x="40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6" y="51"/>
                  </a:lnTo>
                  <a:lnTo>
                    <a:pt x="20" y="51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4" y="41"/>
                  </a:lnTo>
                  <a:lnTo>
                    <a:pt x="3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4" y="12"/>
                  </a:lnTo>
                  <a:lnTo>
                    <a:pt x="45" y="17"/>
                  </a:lnTo>
                  <a:lnTo>
                    <a:pt x="46" y="24"/>
                  </a:lnTo>
                  <a:close/>
                  <a:moveTo>
                    <a:pt x="37" y="22"/>
                  </a:moveTo>
                  <a:lnTo>
                    <a:pt x="37" y="18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10" y="17"/>
                  </a:lnTo>
                  <a:lnTo>
                    <a:pt x="9" y="22"/>
                  </a:lnTo>
                  <a:lnTo>
                    <a:pt x="37" y="22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2212" y="1449"/>
              <a:ext cx="39" cy="51"/>
            </a:xfrm>
            <a:custGeom>
              <a:avLst/>
              <a:gdLst>
                <a:gd name="T0" fmla="*/ 39 w 39"/>
                <a:gd name="T1" fmla="*/ 3 h 51"/>
                <a:gd name="T2" fmla="*/ 39 w 39"/>
                <a:gd name="T3" fmla="*/ 10 h 51"/>
                <a:gd name="T4" fmla="*/ 36 w 39"/>
                <a:gd name="T5" fmla="*/ 9 h 51"/>
                <a:gd name="T6" fmla="*/ 32 w 39"/>
                <a:gd name="T7" fmla="*/ 8 h 51"/>
                <a:gd name="T8" fmla="*/ 29 w 39"/>
                <a:gd name="T9" fmla="*/ 7 h 51"/>
                <a:gd name="T10" fmla="*/ 25 w 39"/>
                <a:gd name="T11" fmla="*/ 7 h 51"/>
                <a:gd name="T12" fmla="*/ 21 w 39"/>
                <a:gd name="T13" fmla="*/ 8 h 51"/>
                <a:gd name="T14" fmla="*/ 16 w 39"/>
                <a:gd name="T15" fmla="*/ 9 h 51"/>
                <a:gd name="T16" fmla="*/ 14 w 39"/>
                <a:gd name="T17" fmla="*/ 12 h 51"/>
                <a:gd name="T18" fmla="*/ 11 w 39"/>
                <a:gd name="T19" fmla="*/ 15 h 51"/>
                <a:gd name="T20" fmla="*/ 10 w 39"/>
                <a:gd name="T21" fmla="*/ 20 h 51"/>
                <a:gd name="T22" fmla="*/ 9 w 39"/>
                <a:gd name="T23" fmla="*/ 25 h 51"/>
                <a:gd name="T24" fmla="*/ 10 w 39"/>
                <a:gd name="T25" fmla="*/ 32 h 51"/>
                <a:gd name="T26" fmla="*/ 11 w 39"/>
                <a:gd name="T27" fmla="*/ 37 h 51"/>
                <a:gd name="T28" fmla="*/ 14 w 39"/>
                <a:gd name="T29" fmla="*/ 40 h 51"/>
                <a:gd name="T30" fmla="*/ 16 w 39"/>
                <a:gd name="T31" fmla="*/ 43 h 51"/>
                <a:gd name="T32" fmla="*/ 21 w 39"/>
                <a:gd name="T33" fmla="*/ 44 h 51"/>
                <a:gd name="T34" fmla="*/ 25 w 39"/>
                <a:gd name="T35" fmla="*/ 45 h 51"/>
                <a:gd name="T36" fmla="*/ 29 w 39"/>
                <a:gd name="T37" fmla="*/ 44 h 51"/>
                <a:gd name="T38" fmla="*/ 32 w 39"/>
                <a:gd name="T39" fmla="*/ 44 h 51"/>
                <a:gd name="T40" fmla="*/ 36 w 39"/>
                <a:gd name="T41" fmla="*/ 43 h 51"/>
                <a:gd name="T42" fmla="*/ 39 w 39"/>
                <a:gd name="T43" fmla="*/ 41 h 51"/>
                <a:gd name="T44" fmla="*/ 39 w 39"/>
                <a:gd name="T45" fmla="*/ 49 h 51"/>
                <a:gd name="T46" fmla="*/ 36 w 39"/>
                <a:gd name="T47" fmla="*/ 50 h 51"/>
                <a:gd name="T48" fmla="*/ 32 w 39"/>
                <a:gd name="T49" fmla="*/ 50 h 51"/>
                <a:gd name="T50" fmla="*/ 29 w 39"/>
                <a:gd name="T51" fmla="*/ 51 h 51"/>
                <a:gd name="T52" fmla="*/ 25 w 39"/>
                <a:gd name="T53" fmla="*/ 51 h 51"/>
                <a:gd name="T54" fmla="*/ 20 w 39"/>
                <a:gd name="T55" fmla="*/ 51 h 51"/>
                <a:gd name="T56" fmla="*/ 15 w 39"/>
                <a:gd name="T57" fmla="*/ 50 h 51"/>
                <a:gd name="T58" fmla="*/ 10 w 39"/>
                <a:gd name="T59" fmla="*/ 48 h 51"/>
                <a:gd name="T60" fmla="*/ 7 w 39"/>
                <a:gd name="T61" fmla="*/ 44 h 51"/>
                <a:gd name="T62" fmla="*/ 4 w 39"/>
                <a:gd name="T63" fmla="*/ 40 h 51"/>
                <a:gd name="T64" fmla="*/ 2 w 39"/>
                <a:gd name="T65" fmla="*/ 37 h 51"/>
                <a:gd name="T66" fmla="*/ 1 w 39"/>
                <a:gd name="T67" fmla="*/ 32 h 51"/>
                <a:gd name="T68" fmla="*/ 0 w 39"/>
                <a:gd name="T69" fmla="*/ 25 h 51"/>
                <a:gd name="T70" fmla="*/ 1 w 39"/>
                <a:gd name="T71" fmla="*/ 20 h 51"/>
                <a:gd name="T72" fmla="*/ 2 w 39"/>
                <a:gd name="T73" fmla="*/ 15 h 51"/>
                <a:gd name="T74" fmla="*/ 4 w 39"/>
                <a:gd name="T75" fmla="*/ 10 h 51"/>
                <a:gd name="T76" fmla="*/ 7 w 39"/>
                <a:gd name="T77" fmla="*/ 7 h 51"/>
                <a:gd name="T78" fmla="*/ 11 w 39"/>
                <a:gd name="T79" fmla="*/ 4 h 51"/>
                <a:gd name="T80" fmla="*/ 15 w 39"/>
                <a:gd name="T81" fmla="*/ 2 h 51"/>
                <a:gd name="T82" fmla="*/ 20 w 39"/>
                <a:gd name="T83" fmla="*/ 0 h 51"/>
                <a:gd name="T84" fmla="*/ 25 w 39"/>
                <a:gd name="T85" fmla="*/ 0 h 51"/>
                <a:gd name="T86" fmla="*/ 29 w 39"/>
                <a:gd name="T87" fmla="*/ 0 h 51"/>
                <a:gd name="T88" fmla="*/ 32 w 39"/>
                <a:gd name="T89" fmla="*/ 0 h 51"/>
                <a:gd name="T90" fmla="*/ 36 w 39"/>
                <a:gd name="T91" fmla="*/ 2 h 51"/>
                <a:gd name="T92" fmla="*/ 39 w 39"/>
                <a:gd name="T93" fmla="*/ 3 h 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9" h="51">
                  <a:moveTo>
                    <a:pt x="39" y="3"/>
                  </a:moveTo>
                  <a:lnTo>
                    <a:pt x="39" y="10"/>
                  </a:lnTo>
                  <a:lnTo>
                    <a:pt x="36" y="9"/>
                  </a:lnTo>
                  <a:lnTo>
                    <a:pt x="32" y="8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10" y="20"/>
                  </a:lnTo>
                  <a:lnTo>
                    <a:pt x="9" y="25"/>
                  </a:lnTo>
                  <a:lnTo>
                    <a:pt x="10" y="32"/>
                  </a:lnTo>
                  <a:lnTo>
                    <a:pt x="11" y="37"/>
                  </a:lnTo>
                  <a:lnTo>
                    <a:pt x="14" y="40"/>
                  </a:lnTo>
                  <a:lnTo>
                    <a:pt x="16" y="43"/>
                  </a:lnTo>
                  <a:lnTo>
                    <a:pt x="21" y="44"/>
                  </a:lnTo>
                  <a:lnTo>
                    <a:pt x="25" y="45"/>
                  </a:lnTo>
                  <a:lnTo>
                    <a:pt x="29" y="44"/>
                  </a:lnTo>
                  <a:lnTo>
                    <a:pt x="32" y="44"/>
                  </a:lnTo>
                  <a:lnTo>
                    <a:pt x="36" y="43"/>
                  </a:lnTo>
                  <a:lnTo>
                    <a:pt x="39" y="41"/>
                  </a:lnTo>
                  <a:lnTo>
                    <a:pt x="39" y="49"/>
                  </a:lnTo>
                  <a:lnTo>
                    <a:pt x="36" y="50"/>
                  </a:lnTo>
                  <a:lnTo>
                    <a:pt x="32" y="50"/>
                  </a:lnTo>
                  <a:lnTo>
                    <a:pt x="29" y="51"/>
                  </a:lnTo>
                  <a:lnTo>
                    <a:pt x="25" y="51"/>
                  </a:lnTo>
                  <a:lnTo>
                    <a:pt x="20" y="51"/>
                  </a:lnTo>
                  <a:lnTo>
                    <a:pt x="15" y="50"/>
                  </a:lnTo>
                  <a:lnTo>
                    <a:pt x="10" y="48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259" y="1436"/>
              <a:ext cx="30" cy="63"/>
            </a:xfrm>
            <a:custGeom>
              <a:avLst/>
              <a:gdLst>
                <a:gd name="T0" fmla="*/ 14 w 30"/>
                <a:gd name="T1" fmla="*/ 0 h 63"/>
                <a:gd name="T2" fmla="*/ 14 w 30"/>
                <a:gd name="T3" fmla="*/ 15 h 63"/>
                <a:gd name="T4" fmla="*/ 30 w 30"/>
                <a:gd name="T5" fmla="*/ 15 h 63"/>
                <a:gd name="T6" fmla="*/ 30 w 30"/>
                <a:gd name="T7" fmla="*/ 21 h 63"/>
                <a:gd name="T8" fmla="*/ 14 w 30"/>
                <a:gd name="T9" fmla="*/ 21 h 63"/>
                <a:gd name="T10" fmla="*/ 14 w 30"/>
                <a:gd name="T11" fmla="*/ 47 h 63"/>
                <a:gd name="T12" fmla="*/ 14 w 30"/>
                <a:gd name="T13" fmla="*/ 51 h 63"/>
                <a:gd name="T14" fmla="*/ 14 w 30"/>
                <a:gd name="T15" fmla="*/ 53 h 63"/>
                <a:gd name="T16" fmla="*/ 15 w 30"/>
                <a:gd name="T17" fmla="*/ 54 h 63"/>
                <a:gd name="T18" fmla="*/ 17 w 30"/>
                <a:gd name="T19" fmla="*/ 56 h 63"/>
                <a:gd name="T20" fmla="*/ 19 w 30"/>
                <a:gd name="T21" fmla="*/ 56 h 63"/>
                <a:gd name="T22" fmla="*/ 23 w 30"/>
                <a:gd name="T23" fmla="*/ 57 h 63"/>
                <a:gd name="T24" fmla="*/ 30 w 30"/>
                <a:gd name="T25" fmla="*/ 57 h 63"/>
                <a:gd name="T26" fmla="*/ 30 w 30"/>
                <a:gd name="T27" fmla="*/ 63 h 63"/>
                <a:gd name="T28" fmla="*/ 23 w 30"/>
                <a:gd name="T29" fmla="*/ 63 h 63"/>
                <a:gd name="T30" fmla="*/ 17 w 30"/>
                <a:gd name="T31" fmla="*/ 63 h 63"/>
                <a:gd name="T32" fmla="*/ 13 w 30"/>
                <a:gd name="T33" fmla="*/ 62 h 63"/>
                <a:gd name="T34" fmla="*/ 9 w 30"/>
                <a:gd name="T35" fmla="*/ 59 h 63"/>
                <a:gd name="T36" fmla="*/ 8 w 30"/>
                <a:gd name="T37" fmla="*/ 57 h 63"/>
                <a:gd name="T38" fmla="*/ 7 w 30"/>
                <a:gd name="T39" fmla="*/ 52 h 63"/>
                <a:gd name="T40" fmla="*/ 5 w 30"/>
                <a:gd name="T41" fmla="*/ 47 h 63"/>
                <a:gd name="T42" fmla="*/ 5 w 30"/>
                <a:gd name="T43" fmla="*/ 21 h 63"/>
                <a:gd name="T44" fmla="*/ 0 w 30"/>
                <a:gd name="T45" fmla="*/ 21 h 63"/>
                <a:gd name="T46" fmla="*/ 0 w 30"/>
                <a:gd name="T47" fmla="*/ 15 h 63"/>
                <a:gd name="T48" fmla="*/ 5 w 30"/>
                <a:gd name="T49" fmla="*/ 15 h 63"/>
                <a:gd name="T50" fmla="*/ 5 w 30"/>
                <a:gd name="T51" fmla="*/ 0 h 63"/>
                <a:gd name="T52" fmla="*/ 14 w 30"/>
                <a:gd name="T53" fmla="*/ 0 h 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0" h="63">
                  <a:moveTo>
                    <a:pt x="14" y="0"/>
                  </a:moveTo>
                  <a:lnTo>
                    <a:pt x="14" y="15"/>
                  </a:lnTo>
                  <a:lnTo>
                    <a:pt x="30" y="15"/>
                  </a:lnTo>
                  <a:lnTo>
                    <a:pt x="30" y="21"/>
                  </a:lnTo>
                  <a:lnTo>
                    <a:pt x="14" y="21"/>
                  </a:lnTo>
                  <a:lnTo>
                    <a:pt x="14" y="47"/>
                  </a:lnTo>
                  <a:lnTo>
                    <a:pt x="14" y="51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3" y="57"/>
                  </a:lnTo>
                  <a:lnTo>
                    <a:pt x="30" y="57"/>
                  </a:lnTo>
                  <a:lnTo>
                    <a:pt x="30" y="63"/>
                  </a:lnTo>
                  <a:lnTo>
                    <a:pt x="23" y="63"/>
                  </a:lnTo>
                  <a:lnTo>
                    <a:pt x="17" y="63"/>
                  </a:lnTo>
                  <a:lnTo>
                    <a:pt x="13" y="62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7" y="52"/>
                  </a:lnTo>
                  <a:lnTo>
                    <a:pt x="5" y="47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2297" y="1449"/>
              <a:ext cx="45" cy="51"/>
            </a:xfrm>
            <a:custGeom>
              <a:avLst/>
              <a:gdLst>
                <a:gd name="T0" fmla="*/ 22 w 45"/>
                <a:gd name="T1" fmla="*/ 7 h 51"/>
                <a:gd name="T2" fmla="*/ 18 w 45"/>
                <a:gd name="T3" fmla="*/ 8 h 51"/>
                <a:gd name="T4" fmla="*/ 15 w 45"/>
                <a:gd name="T5" fmla="*/ 9 h 51"/>
                <a:gd name="T6" fmla="*/ 12 w 45"/>
                <a:gd name="T7" fmla="*/ 12 h 51"/>
                <a:gd name="T8" fmla="*/ 10 w 45"/>
                <a:gd name="T9" fmla="*/ 15 h 51"/>
                <a:gd name="T10" fmla="*/ 8 w 45"/>
                <a:gd name="T11" fmla="*/ 20 h 51"/>
                <a:gd name="T12" fmla="*/ 8 w 45"/>
                <a:gd name="T13" fmla="*/ 25 h 51"/>
                <a:gd name="T14" fmla="*/ 8 w 45"/>
                <a:gd name="T15" fmla="*/ 32 h 51"/>
                <a:gd name="T16" fmla="*/ 10 w 45"/>
                <a:gd name="T17" fmla="*/ 35 h 51"/>
                <a:gd name="T18" fmla="*/ 12 w 45"/>
                <a:gd name="T19" fmla="*/ 40 h 51"/>
                <a:gd name="T20" fmla="*/ 15 w 45"/>
                <a:gd name="T21" fmla="*/ 43 h 51"/>
                <a:gd name="T22" fmla="*/ 18 w 45"/>
                <a:gd name="T23" fmla="*/ 44 h 51"/>
                <a:gd name="T24" fmla="*/ 22 w 45"/>
                <a:gd name="T25" fmla="*/ 45 h 51"/>
                <a:gd name="T26" fmla="*/ 26 w 45"/>
                <a:gd name="T27" fmla="*/ 44 h 51"/>
                <a:gd name="T28" fmla="*/ 30 w 45"/>
                <a:gd name="T29" fmla="*/ 43 h 51"/>
                <a:gd name="T30" fmla="*/ 32 w 45"/>
                <a:gd name="T31" fmla="*/ 40 h 51"/>
                <a:gd name="T32" fmla="*/ 35 w 45"/>
                <a:gd name="T33" fmla="*/ 35 h 51"/>
                <a:gd name="T34" fmla="*/ 36 w 45"/>
                <a:gd name="T35" fmla="*/ 32 h 51"/>
                <a:gd name="T36" fmla="*/ 36 w 45"/>
                <a:gd name="T37" fmla="*/ 25 h 51"/>
                <a:gd name="T38" fmla="*/ 36 w 45"/>
                <a:gd name="T39" fmla="*/ 20 h 51"/>
                <a:gd name="T40" fmla="*/ 35 w 45"/>
                <a:gd name="T41" fmla="*/ 15 h 51"/>
                <a:gd name="T42" fmla="*/ 32 w 45"/>
                <a:gd name="T43" fmla="*/ 12 h 51"/>
                <a:gd name="T44" fmla="*/ 30 w 45"/>
                <a:gd name="T45" fmla="*/ 9 h 51"/>
                <a:gd name="T46" fmla="*/ 26 w 45"/>
                <a:gd name="T47" fmla="*/ 8 h 51"/>
                <a:gd name="T48" fmla="*/ 22 w 45"/>
                <a:gd name="T49" fmla="*/ 7 h 51"/>
                <a:gd name="T50" fmla="*/ 22 w 45"/>
                <a:gd name="T51" fmla="*/ 0 h 51"/>
                <a:gd name="T52" fmla="*/ 27 w 45"/>
                <a:gd name="T53" fmla="*/ 0 h 51"/>
                <a:gd name="T54" fmla="*/ 32 w 45"/>
                <a:gd name="T55" fmla="*/ 2 h 51"/>
                <a:gd name="T56" fmla="*/ 36 w 45"/>
                <a:gd name="T57" fmla="*/ 4 h 51"/>
                <a:gd name="T58" fmla="*/ 38 w 45"/>
                <a:gd name="T59" fmla="*/ 7 h 51"/>
                <a:gd name="T60" fmla="*/ 41 w 45"/>
                <a:gd name="T61" fmla="*/ 10 h 51"/>
                <a:gd name="T62" fmla="*/ 43 w 45"/>
                <a:gd name="T63" fmla="*/ 15 h 51"/>
                <a:gd name="T64" fmla="*/ 45 w 45"/>
                <a:gd name="T65" fmla="*/ 20 h 51"/>
                <a:gd name="T66" fmla="*/ 45 w 45"/>
                <a:gd name="T67" fmla="*/ 25 h 51"/>
                <a:gd name="T68" fmla="*/ 45 w 45"/>
                <a:gd name="T69" fmla="*/ 32 h 51"/>
                <a:gd name="T70" fmla="*/ 43 w 45"/>
                <a:gd name="T71" fmla="*/ 37 h 51"/>
                <a:gd name="T72" fmla="*/ 41 w 45"/>
                <a:gd name="T73" fmla="*/ 40 h 51"/>
                <a:gd name="T74" fmla="*/ 38 w 45"/>
                <a:gd name="T75" fmla="*/ 44 h 51"/>
                <a:gd name="T76" fmla="*/ 36 w 45"/>
                <a:gd name="T77" fmla="*/ 48 h 51"/>
                <a:gd name="T78" fmla="*/ 32 w 45"/>
                <a:gd name="T79" fmla="*/ 50 h 51"/>
                <a:gd name="T80" fmla="*/ 27 w 45"/>
                <a:gd name="T81" fmla="*/ 51 h 51"/>
                <a:gd name="T82" fmla="*/ 22 w 45"/>
                <a:gd name="T83" fmla="*/ 51 h 51"/>
                <a:gd name="T84" fmla="*/ 17 w 45"/>
                <a:gd name="T85" fmla="*/ 51 h 51"/>
                <a:gd name="T86" fmla="*/ 13 w 45"/>
                <a:gd name="T87" fmla="*/ 50 h 51"/>
                <a:gd name="T88" fmla="*/ 8 w 45"/>
                <a:gd name="T89" fmla="*/ 48 h 51"/>
                <a:gd name="T90" fmla="*/ 6 w 45"/>
                <a:gd name="T91" fmla="*/ 44 h 51"/>
                <a:gd name="T92" fmla="*/ 3 w 45"/>
                <a:gd name="T93" fmla="*/ 40 h 51"/>
                <a:gd name="T94" fmla="*/ 1 w 45"/>
                <a:gd name="T95" fmla="*/ 37 h 51"/>
                <a:gd name="T96" fmla="*/ 0 w 45"/>
                <a:gd name="T97" fmla="*/ 32 h 51"/>
                <a:gd name="T98" fmla="*/ 0 w 45"/>
                <a:gd name="T99" fmla="*/ 25 h 51"/>
                <a:gd name="T100" fmla="*/ 0 w 45"/>
                <a:gd name="T101" fmla="*/ 20 h 51"/>
                <a:gd name="T102" fmla="*/ 1 w 45"/>
                <a:gd name="T103" fmla="*/ 15 h 51"/>
                <a:gd name="T104" fmla="*/ 3 w 45"/>
                <a:gd name="T105" fmla="*/ 10 h 51"/>
                <a:gd name="T106" fmla="*/ 6 w 45"/>
                <a:gd name="T107" fmla="*/ 7 h 51"/>
                <a:gd name="T108" fmla="*/ 10 w 45"/>
                <a:gd name="T109" fmla="*/ 3 h 51"/>
                <a:gd name="T110" fmla="*/ 16 w 45"/>
                <a:gd name="T111" fmla="*/ 0 h 51"/>
                <a:gd name="T112" fmla="*/ 22 w 45"/>
                <a:gd name="T113" fmla="*/ 0 h 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" h="51">
                  <a:moveTo>
                    <a:pt x="22" y="7"/>
                  </a:moveTo>
                  <a:lnTo>
                    <a:pt x="18" y="8"/>
                  </a:lnTo>
                  <a:lnTo>
                    <a:pt x="15" y="9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8" y="20"/>
                  </a:lnTo>
                  <a:lnTo>
                    <a:pt x="8" y="25"/>
                  </a:lnTo>
                  <a:lnTo>
                    <a:pt x="8" y="32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5" y="43"/>
                  </a:lnTo>
                  <a:lnTo>
                    <a:pt x="18" y="44"/>
                  </a:lnTo>
                  <a:lnTo>
                    <a:pt x="22" y="45"/>
                  </a:lnTo>
                  <a:lnTo>
                    <a:pt x="26" y="44"/>
                  </a:lnTo>
                  <a:lnTo>
                    <a:pt x="30" y="43"/>
                  </a:lnTo>
                  <a:lnTo>
                    <a:pt x="32" y="40"/>
                  </a:lnTo>
                  <a:lnTo>
                    <a:pt x="35" y="35"/>
                  </a:lnTo>
                  <a:lnTo>
                    <a:pt x="36" y="32"/>
                  </a:lnTo>
                  <a:lnTo>
                    <a:pt x="36" y="25"/>
                  </a:lnTo>
                  <a:lnTo>
                    <a:pt x="36" y="20"/>
                  </a:lnTo>
                  <a:lnTo>
                    <a:pt x="35" y="15"/>
                  </a:lnTo>
                  <a:lnTo>
                    <a:pt x="32" y="12"/>
                  </a:lnTo>
                  <a:lnTo>
                    <a:pt x="30" y="9"/>
                  </a:lnTo>
                  <a:lnTo>
                    <a:pt x="26" y="8"/>
                  </a:lnTo>
                  <a:lnTo>
                    <a:pt x="22" y="7"/>
                  </a:lnTo>
                  <a:close/>
                  <a:moveTo>
                    <a:pt x="22" y="0"/>
                  </a:moveTo>
                  <a:lnTo>
                    <a:pt x="27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5" y="20"/>
                  </a:lnTo>
                  <a:lnTo>
                    <a:pt x="45" y="25"/>
                  </a:lnTo>
                  <a:lnTo>
                    <a:pt x="45" y="32"/>
                  </a:lnTo>
                  <a:lnTo>
                    <a:pt x="43" y="37"/>
                  </a:lnTo>
                  <a:lnTo>
                    <a:pt x="41" y="40"/>
                  </a:lnTo>
                  <a:lnTo>
                    <a:pt x="38" y="44"/>
                  </a:lnTo>
                  <a:lnTo>
                    <a:pt x="36" y="48"/>
                  </a:lnTo>
                  <a:lnTo>
                    <a:pt x="32" y="50"/>
                  </a:lnTo>
                  <a:lnTo>
                    <a:pt x="27" y="51"/>
                  </a:lnTo>
                  <a:lnTo>
                    <a:pt x="22" y="51"/>
                  </a:lnTo>
                  <a:lnTo>
                    <a:pt x="17" y="51"/>
                  </a:lnTo>
                  <a:lnTo>
                    <a:pt x="13" y="50"/>
                  </a:lnTo>
                  <a:lnTo>
                    <a:pt x="8" y="48"/>
                  </a:lnTo>
                  <a:lnTo>
                    <a:pt x="6" y="44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2355" y="1449"/>
              <a:ext cx="29" cy="50"/>
            </a:xfrm>
            <a:custGeom>
              <a:avLst/>
              <a:gdLst>
                <a:gd name="T0" fmla="*/ 29 w 29"/>
                <a:gd name="T1" fmla="*/ 9 h 50"/>
                <a:gd name="T2" fmla="*/ 28 w 29"/>
                <a:gd name="T3" fmla="*/ 8 h 50"/>
                <a:gd name="T4" fmla="*/ 25 w 29"/>
                <a:gd name="T5" fmla="*/ 8 h 50"/>
                <a:gd name="T6" fmla="*/ 24 w 29"/>
                <a:gd name="T7" fmla="*/ 8 h 50"/>
                <a:gd name="T8" fmla="*/ 22 w 29"/>
                <a:gd name="T9" fmla="*/ 7 h 50"/>
                <a:gd name="T10" fmla="*/ 18 w 29"/>
                <a:gd name="T11" fmla="*/ 8 h 50"/>
                <a:gd name="T12" fmla="*/ 14 w 29"/>
                <a:gd name="T13" fmla="*/ 9 h 50"/>
                <a:gd name="T14" fmla="*/ 12 w 29"/>
                <a:gd name="T15" fmla="*/ 12 h 50"/>
                <a:gd name="T16" fmla="*/ 9 w 29"/>
                <a:gd name="T17" fmla="*/ 15 h 50"/>
                <a:gd name="T18" fmla="*/ 8 w 29"/>
                <a:gd name="T19" fmla="*/ 19 h 50"/>
                <a:gd name="T20" fmla="*/ 8 w 29"/>
                <a:gd name="T21" fmla="*/ 24 h 50"/>
                <a:gd name="T22" fmla="*/ 8 w 29"/>
                <a:gd name="T23" fmla="*/ 50 h 50"/>
                <a:gd name="T24" fmla="*/ 0 w 29"/>
                <a:gd name="T25" fmla="*/ 50 h 50"/>
                <a:gd name="T26" fmla="*/ 0 w 29"/>
                <a:gd name="T27" fmla="*/ 2 h 50"/>
                <a:gd name="T28" fmla="*/ 8 w 29"/>
                <a:gd name="T29" fmla="*/ 2 h 50"/>
                <a:gd name="T30" fmla="*/ 8 w 29"/>
                <a:gd name="T31" fmla="*/ 9 h 50"/>
                <a:gd name="T32" fmla="*/ 10 w 29"/>
                <a:gd name="T33" fmla="*/ 5 h 50"/>
                <a:gd name="T34" fmla="*/ 14 w 29"/>
                <a:gd name="T35" fmla="*/ 2 h 50"/>
                <a:gd name="T36" fmla="*/ 19 w 29"/>
                <a:gd name="T37" fmla="*/ 0 h 50"/>
                <a:gd name="T38" fmla="*/ 24 w 29"/>
                <a:gd name="T39" fmla="*/ 0 h 50"/>
                <a:gd name="T40" fmla="*/ 25 w 29"/>
                <a:gd name="T41" fmla="*/ 0 h 50"/>
                <a:gd name="T42" fmla="*/ 27 w 29"/>
                <a:gd name="T43" fmla="*/ 0 h 50"/>
                <a:gd name="T44" fmla="*/ 28 w 29"/>
                <a:gd name="T45" fmla="*/ 0 h 50"/>
                <a:gd name="T46" fmla="*/ 29 w 29"/>
                <a:gd name="T47" fmla="*/ 0 h 50"/>
                <a:gd name="T48" fmla="*/ 29 w 29"/>
                <a:gd name="T49" fmla="*/ 9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" h="50">
                  <a:moveTo>
                    <a:pt x="29" y="9"/>
                  </a:moveTo>
                  <a:lnTo>
                    <a:pt x="28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2" y="7"/>
                  </a:lnTo>
                  <a:lnTo>
                    <a:pt x="18" y="8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9" y="15"/>
                  </a:lnTo>
                  <a:lnTo>
                    <a:pt x="8" y="19"/>
                  </a:lnTo>
                  <a:lnTo>
                    <a:pt x="8" y="24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9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2209" y="2327"/>
              <a:ext cx="50" cy="57"/>
            </a:xfrm>
            <a:custGeom>
              <a:avLst/>
              <a:gdLst>
                <a:gd name="T0" fmla="*/ 9 w 50"/>
                <a:gd name="T1" fmla="*/ 6 h 57"/>
                <a:gd name="T2" fmla="*/ 9 w 50"/>
                <a:gd name="T3" fmla="*/ 51 h 57"/>
                <a:gd name="T4" fmla="*/ 18 w 50"/>
                <a:gd name="T5" fmla="*/ 51 h 57"/>
                <a:gd name="T6" fmla="*/ 24 w 50"/>
                <a:gd name="T7" fmla="*/ 51 h 57"/>
                <a:gd name="T8" fmla="*/ 29 w 50"/>
                <a:gd name="T9" fmla="*/ 50 h 57"/>
                <a:gd name="T10" fmla="*/ 33 w 50"/>
                <a:gd name="T11" fmla="*/ 49 h 57"/>
                <a:gd name="T12" fmla="*/ 35 w 50"/>
                <a:gd name="T13" fmla="*/ 46 h 57"/>
                <a:gd name="T14" fmla="*/ 38 w 50"/>
                <a:gd name="T15" fmla="*/ 42 h 57"/>
                <a:gd name="T16" fmla="*/ 40 w 50"/>
                <a:gd name="T17" fmla="*/ 39 h 57"/>
                <a:gd name="T18" fmla="*/ 42 w 50"/>
                <a:gd name="T19" fmla="*/ 34 h 57"/>
                <a:gd name="T20" fmla="*/ 42 w 50"/>
                <a:gd name="T21" fmla="*/ 29 h 57"/>
                <a:gd name="T22" fmla="*/ 42 w 50"/>
                <a:gd name="T23" fmla="*/ 24 h 57"/>
                <a:gd name="T24" fmla="*/ 40 w 50"/>
                <a:gd name="T25" fmla="*/ 19 h 57"/>
                <a:gd name="T26" fmla="*/ 38 w 50"/>
                <a:gd name="T27" fmla="*/ 15 h 57"/>
                <a:gd name="T28" fmla="*/ 35 w 50"/>
                <a:gd name="T29" fmla="*/ 11 h 57"/>
                <a:gd name="T30" fmla="*/ 33 w 50"/>
                <a:gd name="T31" fmla="*/ 9 h 57"/>
                <a:gd name="T32" fmla="*/ 29 w 50"/>
                <a:gd name="T33" fmla="*/ 8 h 57"/>
                <a:gd name="T34" fmla="*/ 24 w 50"/>
                <a:gd name="T35" fmla="*/ 6 h 57"/>
                <a:gd name="T36" fmla="*/ 18 w 50"/>
                <a:gd name="T37" fmla="*/ 6 h 57"/>
                <a:gd name="T38" fmla="*/ 9 w 50"/>
                <a:gd name="T39" fmla="*/ 6 h 57"/>
                <a:gd name="T40" fmla="*/ 0 w 50"/>
                <a:gd name="T41" fmla="*/ 0 h 57"/>
                <a:gd name="T42" fmla="*/ 17 w 50"/>
                <a:gd name="T43" fmla="*/ 0 h 57"/>
                <a:gd name="T44" fmla="*/ 32 w 50"/>
                <a:gd name="T45" fmla="*/ 1 h 57"/>
                <a:gd name="T46" fmla="*/ 42 w 50"/>
                <a:gd name="T47" fmla="*/ 6 h 57"/>
                <a:gd name="T48" fmla="*/ 48 w 50"/>
                <a:gd name="T49" fmla="*/ 16 h 57"/>
                <a:gd name="T50" fmla="*/ 50 w 50"/>
                <a:gd name="T51" fmla="*/ 29 h 57"/>
                <a:gd name="T52" fmla="*/ 48 w 50"/>
                <a:gd name="T53" fmla="*/ 41 h 57"/>
                <a:gd name="T54" fmla="*/ 42 w 50"/>
                <a:gd name="T55" fmla="*/ 51 h 57"/>
                <a:gd name="T56" fmla="*/ 32 w 50"/>
                <a:gd name="T57" fmla="*/ 56 h 57"/>
                <a:gd name="T58" fmla="*/ 17 w 50"/>
                <a:gd name="T59" fmla="*/ 57 h 57"/>
                <a:gd name="T60" fmla="*/ 0 w 50"/>
                <a:gd name="T61" fmla="*/ 57 h 57"/>
                <a:gd name="T62" fmla="*/ 0 w 50"/>
                <a:gd name="T63" fmla="*/ 0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" h="57">
                  <a:moveTo>
                    <a:pt x="9" y="6"/>
                  </a:moveTo>
                  <a:lnTo>
                    <a:pt x="9" y="51"/>
                  </a:lnTo>
                  <a:lnTo>
                    <a:pt x="18" y="51"/>
                  </a:lnTo>
                  <a:lnTo>
                    <a:pt x="24" y="51"/>
                  </a:lnTo>
                  <a:lnTo>
                    <a:pt x="29" y="50"/>
                  </a:lnTo>
                  <a:lnTo>
                    <a:pt x="33" y="49"/>
                  </a:lnTo>
                  <a:lnTo>
                    <a:pt x="35" y="46"/>
                  </a:lnTo>
                  <a:lnTo>
                    <a:pt x="38" y="42"/>
                  </a:lnTo>
                  <a:lnTo>
                    <a:pt x="40" y="39"/>
                  </a:lnTo>
                  <a:lnTo>
                    <a:pt x="42" y="34"/>
                  </a:lnTo>
                  <a:lnTo>
                    <a:pt x="42" y="29"/>
                  </a:lnTo>
                  <a:lnTo>
                    <a:pt x="42" y="24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5" y="11"/>
                  </a:lnTo>
                  <a:lnTo>
                    <a:pt x="33" y="9"/>
                  </a:lnTo>
                  <a:lnTo>
                    <a:pt x="29" y="8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9" y="6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32" y="1"/>
                  </a:lnTo>
                  <a:lnTo>
                    <a:pt x="42" y="6"/>
                  </a:lnTo>
                  <a:lnTo>
                    <a:pt x="48" y="16"/>
                  </a:lnTo>
                  <a:lnTo>
                    <a:pt x="50" y="29"/>
                  </a:lnTo>
                  <a:lnTo>
                    <a:pt x="48" y="41"/>
                  </a:lnTo>
                  <a:lnTo>
                    <a:pt x="42" y="51"/>
                  </a:lnTo>
                  <a:lnTo>
                    <a:pt x="32" y="56"/>
                  </a:lnTo>
                  <a:lnTo>
                    <a:pt x="17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2268" y="2341"/>
              <a:ext cx="36" cy="45"/>
            </a:xfrm>
            <a:custGeom>
              <a:avLst/>
              <a:gdLst>
                <a:gd name="T0" fmla="*/ 22 w 36"/>
                <a:gd name="T1" fmla="*/ 22 h 45"/>
                <a:gd name="T2" fmla="*/ 18 w 36"/>
                <a:gd name="T3" fmla="*/ 22 h 45"/>
                <a:gd name="T4" fmla="*/ 14 w 36"/>
                <a:gd name="T5" fmla="*/ 23 h 45"/>
                <a:gd name="T6" fmla="*/ 10 w 36"/>
                <a:gd name="T7" fmla="*/ 23 h 45"/>
                <a:gd name="T8" fmla="*/ 9 w 36"/>
                <a:gd name="T9" fmla="*/ 26 h 45"/>
                <a:gd name="T10" fmla="*/ 8 w 36"/>
                <a:gd name="T11" fmla="*/ 27 h 45"/>
                <a:gd name="T12" fmla="*/ 8 w 36"/>
                <a:gd name="T13" fmla="*/ 31 h 45"/>
                <a:gd name="T14" fmla="*/ 8 w 36"/>
                <a:gd name="T15" fmla="*/ 35 h 45"/>
                <a:gd name="T16" fmla="*/ 10 w 36"/>
                <a:gd name="T17" fmla="*/ 37 h 45"/>
                <a:gd name="T18" fmla="*/ 13 w 36"/>
                <a:gd name="T19" fmla="*/ 38 h 45"/>
                <a:gd name="T20" fmla="*/ 16 w 36"/>
                <a:gd name="T21" fmla="*/ 40 h 45"/>
                <a:gd name="T22" fmla="*/ 20 w 36"/>
                <a:gd name="T23" fmla="*/ 38 h 45"/>
                <a:gd name="T24" fmla="*/ 24 w 36"/>
                <a:gd name="T25" fmla="*/ 37 h 45"/>
                <a:gd name="T26" fmla="*/ 26 w 36"/>
                <a:gd name="T27" fmla="*/ 35 h 45"/>
                <a:gd name="T28" fmla="*/ 27 w 36"/>
                <a:gd name="T29" fmla="*/ 32 h 45"/>
                <a:gd name="T30" fmla="*/ 29 w 36"/>
                <a:gd name="T31" fmla="*/ 28 h 45"/>
                <a:gd name="T32" fmla="*/ 30 w 36"/>
                <a:gd name="T33" fmla="*/ 23 h 45"/>
                <a:gd name="T34" fmla="*/ 30 w 36"/>
                <a:gd name="T35" fmla="*/ 22 h 45"/>
                <a:gd name="T36" fmla="*/ 22 w 36"/>
                <a:gd name="T37" fmla="*/ 22 h 45"/>
                <a:gd name="T38" fmla="*/ 36 w 36"/>
                <a:gd name="T39" fmla="*/ 18 h 45"/>
                <a:gd name="T40" fmla="*/ 36 w 36"/>
                <a:gd name="T41" fmla="*/ 43 h 45"/>
                <a:gd name="T42" fmla="*/ 30 w 36"/>
                <a:gd name="T43" fmla="*/ 43 h 45"/>
                <a:gd name="T44" fmla="*/ 30 w 36"/>
                <a:gd name="T45" fmla="*/ 37 h 45"/>
                <a:gd name="T46" fmla="*/ 26 w 36"/>
                <a:gd name="T47" fmla="*/ 41 h 45"/>
                <a:gd name="T48" fmla="*/ 24 w 36"/>
                <a:gd name="T49" fmla="*/ 43 h 45"/>
                <a:gd name="T50" fmla="*/ 19 w 36"/>
                <a:gd name="T51" fmla="*/ 45 h 45"/>
                <a:gd name="T52" fmla="*/ 15 w 36"/>
                <a:gd name="T53" fmla="*/ 45 h 45"/>
                <a:gd name="T54" fmla="*/ 10 w 36"/>
                <a:gd name="T55" fmla="*/ 45 h 45"/>
                <a:gd name="T56" fmla="*/ 6 w 36"/>
                <a:gd name="T57" fmla="*/ 43 h 45"/>
                <a:gd name="T58" fmla="*/ 4 w 36"/>
                <a:gd name="T59" fmla="*/ 41 h 45"/>
                <a:gd name="T60" fmla="*/ 1 w 36"/>
                <a:gd name="T61" fmla="*/ 38 h 45"/>
                <a:gd name="T62" fmla="*/ 0 w 36"/>
                <a:gd name="T63" fmla="*/ 35 h 45"/>
                <a:gd name="T64" fmla="*/ 0 w 36"/>
                <a:gd name="T65" fmla="*/ 31 h 45"/>
                <a:gd name="T66" fmla="*/ 0 w 36"/>
                <a:gd name="T67" fmla="*/ 27 h 45"/>
                <a:gd name="T68" fmla="*/ 3 w 36"/>
                <a:gd name="T69" fmla="*/ 23 h 45"/>
                <a:gd name="T70" fmla="*/ 5 w 36"/>
                <a:gd name="T71" fmla="*/ 20 h 45"/>
                <a:gd name="T72" fmla="*/ 9 w 36"/>
                <a:gd name="T73" fmla="*/ 18 h 45"/>
                <a:gd name="T74" fmla="*/ 14 w 36"/>
                <a:gd name="T75" fmla="*/ 17 h 45"/>
                <a:gd name="T76" fmla="*/ 20 w 36"/>
                <a:gd name="T77" fmla="*/ 16 h 45"/>
                <a:gd name="T78" fmla="*/ 30 w 36"/>
                <a:gd name="T79" fmla="*/ 16 h 45"/>
                <a:gd name="T80" fmla="*/ 30 w 36"/>
                <a:gd name="T81" fmla="*/ 16 h 45"/>
                <a:gd name="T82" fmla="*/ 29 w 36"/>
                <a:gd name="T83" fmla="*/ 12 h 45"/>
                <a:gd name="T84" fmla="*/ 27 w 36"/>
                <a:gd name="T85" fmla="*/ 10 h 45"/>
                <a:gd name="T86" fmla="*/ 26 w 36"/>
                <a:gd name="T87" fmla="*/ 9 h 45"/>
                <a:gd name="T88" fmla="*/ 24 w 36"/>
                <a:gd name="T89" fmla="*/ 6 h 45"/>
                <a:gd name="T90" fmla="*/ 21 w 36"/>
                <a:gd name="T91" fmla="*/ 6 h 45"/>
                <a:gd name="T92" fmla="*/ 18 w 36"/>
                <a:gd name="T93" fmla="*/ 5 h 45"/>
                <a:gd name="T94" fmla="*/ 14 w 36"/>
                <a:gd name="T95" fmla="*/ 6 h 45"/>
                <a:gd name="T96" fmla="*/ 10 w 36"/>
                <a:gd name="T97" fmla="*/ 6 h 45"/>
                <a:gd name="T98" fmla="*/ 6 w 36"/>
                <a:gd name="T99" fmla="*/ 7 h 45"/>
                <a:gd name="T100" fmla="*/ 3 w 36"/>
                <a:gd name="T101" fmla="*/ 9 h 45"/>
                <a:gd name="T102" fmla="*/ 3 w 36"/>
                <a:gd name="T103" fmla="*/ 2 h 45"/>
                <a:gd name="T104" fmla="*/ 8 w 36"/>
                <a:gd name="T105" fmla="*/ 1 h 45"/>
                <a:gd name="T106" fmla="*/ 10 w 36"/>
                <a:gd name="T107" fmla="*/ 0 h 45"/>
                <a:gd name="T108" fmla="*/ 14 w 36"/>
                <a:gd name="T109" fmla="*/ 0 h 45"/>
                <a:gd name="T110" fmla="*/ 18 w 36"/>
                <a:gd name="T111" fmla="*/ 0 h 45"/>
                <a:gd name="T112" fmla="*/ 24 w 36"/>
                <a:gd name="T113" fmla="*/ 0 h 45"/>
                <a:gd name="T114" fmla="*/ 29 w 36"/>
                <a:gd name="T115" fmla="*/ 1 h 45"/>
                <a:gd name="T116" fmla="*/ 32 w 36"/>
                <a:gd name="T117" fmla="*/ 5 h 45"/>
                <a:gd name="T118" fmla="*/ 35 w 36"/>
                <a:gd name="T119" fmla="*/ 9 h 45"/>
                <a:gd name="T120" fmla="*/ 36 w 36"/>
                <a:gd name="T121" fmla="*/ 13 h 45"/>
                <a:gd name="T122" fmla="*/ 36 w 36"/>
                <a:gd name="T123" fmla="*/ 18 h 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" h="45">
                  <a:moveTo>
                    <a:pt x="22" y="22"/>
                  </a:moveTo>
                  <a:lnTo>
                    <a:pt x="18" y="22"/>
                  </a:lnTo>
                  <a:lnTo>
                    <a:pt x="14" y="23"/>
                  </a:lnTo>
                  <a:lnTo>
                    <a:pt x="10" y="23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31"/>
                  </a:lnTo>
                  <a:lnTo>
                    <a:pt x="8" y="35"/>
                  </a:lnTo>
                  <a:lnTo>
                    <a:pt x="10" y="37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4" y="37"/>
                  </a:lnTo>
                  <a:lnTo>
                    <a:pt x="26" y="35"/>
                  </a:lnTo>
                  <a:lnTo>
                    <a:pt x="27" y="32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22" y="22"/>
                  </a:lnTo>
                  <a:close/>
                  <a:moveTo>
                    <a:pt x="36" y="18"/>
                  </a:moveTo>
                  <a:lnTo>
                    <a:pt x="36" y="43"/>
                  </a:lnTo>
                  <a:lnTo>
                    <a:pt x="30" y="43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24" y="43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0" y="45"/>
                  </a:lnTo>
                  <a:lnTo>
                    <a:pt x="6" y="43"/>
                  </a:lnTo>
                  <a:lnTo>
                    <a:pt x="4" y="41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9" y="18"/>
                  </a:lnTo>
                  <a:lnTo>
                    <a:pt x="14" y="17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8" y="5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7"/>
                  </a:lnTo>
                  <a:lnTo>
                    <a:pt x="3" y="9"/>
                  </a:lnTo>
                  <a:lnTo>
                    <a:pt x="3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2" y="5"/>
                  </a:lnTo>
                  <a:lnTo>
                    <a:pt x="35" y="9"/>
                  </a:lnTo>
                  <a:lnTo>
                    <a:pt x="36" y="13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319" y="2341"/>
              <a:ext cx="64" cy="43"/>
            </a:xfrm>
            <a:custGeom>
              <a:avLst/>
              <a:gdLst>
                <a:gd name="T0" fmla="*/ 35 w 64"/>
                <a:gd name="T1" fmla="*/ 9 h 43"/>
                <a:gd name="T2" fmla="*/ 38 w 64"/>
                <a:gd name="T3" fmla="*/ 5 h 43"/>
                <a:gd name="T4" fmla="*/ 41 w 64"/>
                <a:gd name="T5" fmla="*/ 1 h 43"/>
                <a:gd name="T6" fmla="*/ 45 w 64"/>
                <a:gd name="T7" fmla="*/ 0 h 43"/>
                <a:gd name="T8" fmla="*/ 50 w 64"/>
                <a:gd name="T9" fmla="*/ 0 h 43"/>
                <a:gd name="T10" fmla="*/ 54 w 64"/>
                <a:gd name="T11" fmla="*/ 0 h 43"/>
                <a:gd name="T12" fmla="*/ 58 w 64"/>
                <a:gd name="T13" fmla="*/ 1 h 43"/>
                <a:gd name="T14" fmla="*/ 60 w 64"/>
                <a:gd name="T15" fmla="*/ 4 h 43"/>
                <a:gd name="T16" fmla="*/ 63 w 64"/>
                <a:gd name="T17" fmla="*/ 7 h 43"/>
                <a:gd name="T18" fmla="*/ 64 w 64"/>
                <a:gd name="T19" fmla="*/ 12 h 43"/>
                <a:gd name="T20" fmla="*/ 64 w 64"/>
                <a:gd name="T21" fmla="*/ 17 h 43"/>
                <a:gd name="T22" fmla="*/ 64 w 64"/>
                <a:gd name="T23" fmla="*/ 43 h 43"/>
                <a:gd name="T24" fmla="*/ 56 w 64"/>
                <a:gd name="T25" fmla="*/ 43 h 43"/>
                <a:gd name="T26" fmla="*/ 56 w 64"/>
                <a:gd name="T27" fmla="*/ 17 h 43"/>
                <a:gd name="T28" fmla="*/ 56 w 64"/>
                <a:gd name="T29" fmla="*/ 13 h 43"/>
                <a:gd name="T30" fmla="*/ 56 w 64"/>
                <a:gd name="T31" fmla="*/ 11 h 43"/>
                <a:gd name="T32" fmla="*/ 55 w 64"/>
                <a:gd name="T33" fmla="*/ 9 h 43"/>
                <a:gd name="T34" fmla="*/ 53 w 64"/>
                <a:gd name="T35" fmla="*/ 7 h 43"/>
                <a:gd name="T36" fmla="*/ 50 w 64"/>
                <a:gd name="T37" fmla="*/ 6 h 43"/>
                <a:gd name="T38" fmla="*/ 48 w 64"/>
                <a:gd name="T39" fmla="*/ 6 h 43"/>
                <a:gd name="T40" fmla="*/ 44 w 64"/>
                <a:gd name="T41" fmla="*/ 6 h 43"/>
                <a:gd name="T42" fmla="*/ 41 w 64"/>
                <a:gd name="T43" fmla="*/ 7 h 43"/>
                <a:gd name="T44" fmla="*/ 39 w 64"/>
                <a:gd name="T45" fmla="*/ 9 h 43"/>
                <a:gd name="T46" fmla="*/ 38 w 64"/>
                <a:gd name="T47" fmla="*/ 12 h 43"/>
                <a:gd name="T48" fmla="*/ 36 w 64"/>
                <a:gd name="T49" fmla="*/ 15 h 43"/>
                <a:gd name="T50" fmla="*/ 36 w 64"/>
                <a:gd name="T51" fmla="*/ 20 h 43"/>
                <a:gd name="T52" fmla="*/ 36 w 64"/>
                <a:gd name="T53" fmla="*/ 43 h 43"/>
                <a:gd name="T54" fmla="*/ 29 w 64"/>
                <a:gd name="T55" fmla="*/ 43 h 43"/>
                <a:gd name="T56" fmla="*/ 29 w 64"/>
                <a:gd name="T57" fmla="*/ 17 h 43"/>
                <a:gd name="T58" fmla="*/ 29 w 64"/>
                <a:gd name="T59" fmla="*/ 13 h 43"/>
                <a:gd name="T60" fmla="*/ 28 w 64"/>
                <a:gd name="T61" fmla="*/ 11 h 43"/>
                <a:gd name="T62" fmla="*/ 26 w 64"/>
                <a:gd name="T63" fmla="*/ 9 h 43"/>
                <a:gd name="T64" fmla="*/ 25 w 64"/>
                <a:gd name="T65" fmla="*/ 7 h 43"/>
                <a:gd name="T66" fmla="*/ 23 w 64"/>
                <a:gd name="T67" fmla="*/ 6 h 43"/>
                <a:gd name="T68" fmla="*/ 20 w 64"/>
                <a:gd name="T69" fmla="*/ 6 h 43"/>
                <a:gd name="T70" fmla="*/ 16 w 64"/>
                <a:gd name="T71" fmla="*/ 6 h 43"/>
                <a:gd name="T72" fmla="*/ 13 w 64"/>
                <a:gd name="T73" fmla="*/ 7 h 43"/>
                <a:gd name="T74" fmla="*/ 11 w 64"/>
                <a:gd name="T75" fmla="*/ 9 h 43"/>
                <a:gd name="T76" fmla="*/ 9 w 64"/>
                <a:gd name="T77" fmla="*/ 12 h 43"/>
                <a:gd name="T78" fmla="*/ 8 w 64"/>
                <a:gd name="T79" fmla="*/ 15 h 43"/>
                <a:gd name="T80" fmla="*/ 8 w 64"/>
                <a:gd name="T81" fmla="*/ 20 h 43"/>
                <a:gd name="T82" fmla="*/ 8 w 64"/>
                <a:gd name="T83" fmla="*/ 43 h 43"/>
                <a:gd name="T84" fmla="*/ 0 w 64"/>
                <a:gd name="T85" fmla="*/ 43 h 43"/>
                <a:gd name="T86" fmla="*/ 0 w 64"/>
                <a:gd name="T87" fmla="*/ 0 h 43"/>
                <a:gd name="T88" fmla="*/ 8 w 64"/>
                <a:gd name="T89" fmla="*/ 0 h 43"/>
                <a:gd name="T90" fmla="*/ 8 w 64"/>
                <a:gd name="T91" fmla="*/ 7 h 43"/>
                <a:gd name="T92" fmla="*/ 10 w 64"/>
                <a:gd name="T93" fmla="*/ 4 h 43"/>
                <a:gd name="T94" fmla="*/ 14 w 64"/>
                <a:gd name="T95" fmla="*/ 1 h 43"/>
                <a:gd name="T96" fmla="*/ 18 w 64"/>
                <a:gd name="T97" fmla="*/ 0 h 43"/>
                <a:gd name="T98" fmla="*/ 21 w 64"/>
                <a:gd name="T99" fmla="*/ 0 h 43"/>
                <a:gd name="T100" fmla="*/ 26 w 64"/>
                <a:gd name="T101" fmla="*/ 0 h 43"/>
                <a:gd name="T102" fmla="*/ 30 w 64"/>
                <a:gd name="T103" fmla="*/ 1 h 43"/>
                <a:gd name="T104" fmla="*/ 33 w 64"/>
                <a:gd name="T105" fmla="*/ 5 h 43"/>
                <a:gd name="T106" fmla="*/ 35 w 64"/>
                <a:gd name="T107" fmla="*/ 9 h 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" h="43">
                  <a:moveTo>
                    <a:pt x="35" y="9"/>
                  </a:moveTo>
                  <a:lnTo>
                    <a:pt x="38" y="5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1"/>
                  </a:lnTo>
                  <a:lnTo>
                    <a:pt x="60" y="4"/>
                  </a:lnTo>
                  <a:lnTo>
                    <a:pt x="63" y="7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4" y="43"/>
                  </a:lnTo>
                  <a:lnTo>
                    <a:pt x="56" y="43"/>
                  </a:lnTo>
                  <a:lnTo>
                    <a:pt x="56" y="17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5" y="9"/>
                  </a:lnTo>
                  <a:lnTo>
                    <a:pt x="53" y="7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1" y="7"/>
                  </a:lnTo>
                  <a:lnTo>
                    <a:pt x="39" y="9"/>
                  </a:lnTo>
                  <a:lnTo>
                    <a:pt x="38" y="12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6" y="43"/>
                  </a:lnTo>
                  <a:lnTo>
                    <a:pt x="29" y="43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8" y="20"/>
                  </a:lnTo>
                  <a:lnTo>
                    <a:pt x="8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3" y="5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1"/>
            <p:cNvSpPr>
              <a:spLocks noEditPoints="1"/>
            </p:cNvSpPr>
            <p:nvPr/>
          </p:nvSpPr>
          <p:spPr bwMode="auto">
            <a:xfrm>
              <a:off x="2396" y="2341"/>
              <a:ext cx="40" cy="61"/>
            </a:xfrm>
            <a:custGeom>
              <a:avLst/>
              <a:gdLst>
                <a:gd name="T0" fmla="*/ 8 w 40"/>
                <a:gd name="T1" fmla="*/ 37 h 61"/>
                <a:gd name="T2" fmla="*/ 8 w 40"/>
                <a:gd name="T3" fmla="*/ 61 h 61"/>
                <a:gd name="T4" fmla="*/ 0 w 40"/>
                <a:gd name="T5" fmla="*/ 61 h 61"/>
                <a:gd name="T6" fmla="*/ 0 w 40"/>
                <a:gd name="T7" fmla="*/ 0 h 61"/>
                <a:gd name="T8" fmla="*/ 8 w 40"/>
                <a:gd name="T9" fmla="*/ 0 h 61"/>
                <a:gd name="T10" fmla="*/ 8 w 40"/>
                <a:gd name="T11" fmla="*/ 7 h 61"/>
                <a:gd name="T12" fmla="*/ 10 w 40"/>
                <a:gd name="T13" fmla="*/ 4 h 61"/>
                <a:gd name="T14" fmla="*/ 14 w 40"/>
                <a:gd name="T15" fmla="*/ 1 h 61"/>
                <a:gd name="T16" fmla="*/ 18 w 40"/>
                <a:gd name="T17" fmla="*/ 0 h 61"/>
                <a:gd name="T18" fmla="*/ 22 w 40"/>
                <a:gd name="T19" fmla="*/ 0 h 61"/>
                <a:gd name="T20" fmla="*/ 27 w 40"/>
                <a:gd name="T21" fmla="*/ 0 h 61"/>
                <a:gd name="T22" fmla="*/ 32 w 40"/>
                <a:gd name="T23" fmla="*/ 2 h 61"/>
                <a:gd name="T24" fmla="*/ 35 w 40"/>
                <a:gd name="T25" fmla="*/ 6 h 61"/>
                <a:gd name="T26" fmla="*/ 38 w 40"/>
                <a:gd name="T27" fmla="*/ 10 h 61"/>
                <a:gd name="T28" fmla="*/ 39 w 40"/>
                <a:gd name="T29" fmla="*/ 16 h 61"/>
                <a:gd name="T30" fmla="*/ 40 w 40"/>
                <a:gd name="T31" fmla="*/ 22 h 61"/>
                <a:gd name="T32" fmla="*/ 39 w 40"/>
                <a:gd name="T33" fmla="*/ 28 h 61"/>
                <a:gd name="T34" fmla="*/ 38 w 40"/>
                <a:gd name="T35" fmla="*/ 33 h 61"/>
                <a:gd name="T36" fmla="*/ 35 w 40"/>
                <a:gd name="T37" fmla="*/ 38 h 61"/>
                <a:gd name="T38" fmla="*/ 32 w 40"/>
                <a:gd name="T39" fmla="*/ 42 h 61"/>
                <a:gd name="T40" fmla="*/ 27 w 40"/>
                <a:gd name="T41" fmla="*/ 45 h 61"/>
                <a:gd name="T42" fmla="*/ 22 w 40"/>
                <a:gd name="T43" fmla="*/ 45 h 61"/>
                <a:gd name="T44" fmla="*/ 18 w 40"/>
                <a:gd name="T45" fmla="*/ 45 h 61"/>
                <a:gd name="T46" fmla="*/ 14 w 40"/>
                <a:gd name="T47" fmla="*/ 43 h 61"/>
                <a:gd name="T48" fmla="*/ 10 w 40"/>
                <a:gd name="T49" fmla="*/ 41 h 61"/>
                <a:gd name="T50" fmla="*/ 8 w 40"/>
                <a:gd name="T51" fmla="*/ 37 h 61"/>
                <a:gd name="T52" fmla="*/ 33 w 40"/>
                <a:gd name="T53" fmla="*/ 22 h 61"/>
                <a:gd name="T54" fmla="*/ 33 w 40"/>
                <a:gd name="T55" fmla="*/ 17 h 61"/>
                <a:gd name="T56" fmla="*/ 32 w 40"/>
                <a:gd name="T57" fmla="*/ 13 h 61"/>
                <a:gd name="T58" fmla="*/ 29 w 40"/>
                <a:gd name="T59" fmla="*/ 10 h 61"/>
                <a:gd name="T60" fmla="*/ 27 w 40"/>
                <a:gd name="T61" fmla="*/ 7 h 61"/>
                <a:gd name="T62" fmla="*/ 24 w 40"/>
                <a:gd name="T63" fmla="*/ 6 h 61"/>
                <a:gd name="T64" fmla="*/ 20 w 40"/>
                <a:gd name="T65" fmla="*/ 5 h 61"/>
                <a:gd name="T66" fmla="*/ 17 w 40"/>
                <a:gd name="T67" fmla="*/ 6 h 61"/>
                <a:gd name="T68" fmla="*/ 14 w 40"/>
                <a:gd name="T69" fmla="*/ 7 h 61"/>
                <a:gd name="T70" fmla="*/ 12 w 40"/>
                <a:gd name="T71" fmla="*/ 10 h 61"/>
                <a:gd name="T72" fmla="*/ 9 w 40"/>
                <a:gd name="T73" fmla="*/ 13 h 61"/>
                <a:gd name="T74" fmla="*/ 9 w 40"/>
                <a:gd name="T75" fmla="*/ 17 h 61"/>
                <a:gd name="T76" fmla="*/ 8 w 40"/>
                <a:gd name="T77" fmla="*/ 22 h 61"/>
                <a:gd name="T78" fmla="*/ 9 w 40"/>
                <a:gd name="T79" fmla="*/ 27 h 61"/>
                <a:gd name="T80" fmla="*/ 9 w 40"/>
                <a:gd name="T81" fmla="*/ 31 h 61"/>
                <a:gd name="T82" fmla="*/ 12 w 40"/>
                <a:gd name="T83" fmla="*/ 35 h 61"/>
                <a:gd name="T84" fmla="*/ 14 w 40"/>
                <a:gd name="T85" fmla="*/ 37 h 61"/>
                <a:gd name="T86" fmla="*/ 17 w 40"/>
                <a:gd name="T87" fmla="*/ 38 h 61"/>
                <a:gd name="T88" fmla="*/ 20 w 40"/>
                <a:gd name="T89" fmla="*/ 38 h 61"/>
                <a:gd name="T90" fmla="*/ 24 w 40"/>
                <a:gd name="T91" fmla="*/ 38 h 61"/>
                <a:gd name="T92" fmla="*/ 27 w 40"/>
                <a:gd name="T93" fmla="*/ 37 h 61"/>
                <a:gd name="T94" fmla="*/ 29 w 40"/>
                <a:gd name="T95" fmla="*/ 35 h 61"/>
                <a:gd name="T96" fmla="*/ 32 w 40"/>
                <a:gd name="T97" fmla="*/ 31 h 61"/>
                <a:gd name="T98" fmla="*/ 33 w 40"/>
                <a:gd name="T99" fmla="*/ 27 h 61"/>
                <a:gd name="T100" fmla="*/ 33 w 40"/>
                <a:gd name="T101" fmla="*/ 22 h 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0" h="61">
                  <a:moveTo>
                    <a:pt x="8" y="37"/>
                  </a:moveTo>
                  <a:lnTo>
                    <a:pt x="8" y="61"/>
                  </a:lnTo>
                  <a:lnTo>
                    <a:pt x="0" y="6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6"/>
                  </a:lnTo>
                  <a:lnTo>
                    <a:pt x="40" y="22"/>
                  </a:lnTo>
                  <a:lnTo>
                    <a:pt x="39" y="28"/>
                  </a:lnTo>
                  <a:lnTo>
                    <a:pt x="38" y="33"/>
                  </a:lnTo>
                  <a:lnTo>
                    <a:pt x="35" y="38"/>
                  </a:lnTo>
                  <a:lnTo>
                    <a:pt x="32" y="42"/>
                  </a:lnTo>
                  <a:lnTo>
                    <a:pt x="27" y="45"/>
                  </a:lnTo>
                  <a:lnTo>
                    <a:pt x="22" y="45"/>
                  </a:lnTo>
                  <a:lnTo>
                    <a:pt x="18" y="45"/>
                  </a:lnTo>
                  <a:lnTo>
                    <a:pt x="14" y="43"/>
                  </a:lnTo>
                  <a:lnTo>
                    <a:pt x="10" y="41"/>
                  </a:lnTo>
                  <a:lnTo>
                    <a:pt x="8" y="37"/>
                  </a:lnTo>
                  <a:close/>
                  <a:moveTo>
                    <a:pt x="33" y="22"/>
                  </a:moveTo>
                  <a:lnTo>
                    <a:pt x="33" y="17"/>
                  </a:lnTo>
                  <a:lnTo>
                    <a:pt x="32" y="13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4" y="6"/>
                  </a:lnTo>
                  <a:lnTo>
                    <a:pt x="20" y="5"/>
                  </a:lnTo>
                  <a:lnTo>
                    <a:pt x="17" y="6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9" y="17"/>
                  </a:lnTo>
                  <a:lnTo>
                    <a:pt x="8" y="22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12" y="35"/>
                  </a:lnTo>
                  <a:lnTo>
                    <a:pt x="14" y="37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7" y="37"/>
                  </a:lnTo>
                  <a:lnTo>
                    <a:pt x="29" y="35"/>
                  </a:lnTo>
                  <a:lnTo>
                    <a:pt x="32" y="31"/>
                  </a:lnTo>
                  <a:lnTo>
                    <a:pt x="33" y="27"/>
                  </a:lnTo>
                  <a:lnTo>
                    <a:pt x="33" y="22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2448" y="2325"/>
              <a:ext cx="7" cy="59"/>
            </a:xfrm>
            <a:custGeom>
              <a:avLst/>
              <a:gdLst>
                <a:gd name="T0" fmla="*/ 0 w 7"/>
                <a:gd name="T1" fmla="*/ 16 h 59"/>
                <a:gd name="T2" fmla="*/ 7 w 7"/>
                <a:gd name="T3" fmla="*/ 16 h 59"/>
                <a:gd name="T4" fmla="*/ 7 w 7"/>
                <a:gd name="T5" fmla="*/ 59 h 59"/>
                <a:gd name="T6" fmla="*/ 0 w 7"/>
                <a:gd name="T7" fmla="*/ 59 h 59"/>
                <a:gd name="T8" fmla="*/ 0 w 7"/>
                <a:gd name="T9" fmla="*/ 16 h 59"/>
                <a:gd name="T10" fmla="*/ 0 w 7"/>
                <a:gd name="T11" fmla="*/ 0 h 59"/>
                <a:gd name="T12" fmla="*/ 7 w 7"/>
                <a:gd name="T13" fmla="*/ 0 h 59"/>
                <a:gd name="T14" fmla="*/ 7 w 7"/>
                <a:gd name="T15" fmla="*/ 8 h 59"/>
                <a:gd name="T16" fmla="*/ 0 w 7"/>
                <a:gd name="T17" fmla="*/ 8 h 59"/>
                <a:gd name="T18" fmla="*/ 0 w 7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59">
                  <a:moveTo>
                    <a:pt x="0" y="16"/>
                  </a:moveTo>
                  <a:lnTo>
                    <a:pt x="7" y="16"/>
                  </a:lnTo>
                  <a:lnTo>
                    <a:pt x="7" y="59"/>
                  </a:lnTo>
                  <a:lnTo>
                    <a:pt x="0" y="59"/>
                  </a:lnTo>
                  <a:lnTo>
                    <a:pt x="0" y="16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2470" y="2341"/>
              <a:ext cx="36" cy="43"/>
            </a:xfrm>
            <a:custGeom>
              <a:avLst/>
              <a:gdLst>
                <a:gd name="T0" fmla="*/ 36 w 36"/>
                <a:gd name="T1" fmla="*/ 17 h 43"/>
                <a:gd name="T2" fmla="*/ 36 w 36"/>
                <a:gd name="T3" fmla="*/ 43 h 43"/>
                <a:gd name="T4" fmla="*/ 29 w 36"/>
                <a:gd name="T5" fmla="*/ 43 h 43"/>
                <a:gd name="T6" fmla="*/ 29 w 36"/>
                <a:gd name="T7" fmla="*/ 17 h 43"/>
                <a:gd name="T8" fmla="*/ 29 w 36"/>
                <a:gd name="T9" fmla="*/ 13 h 43"/>
                <a:gd name="T10" fmla="*/ 27 w 36"/>
                <a:gd name="T11" fmla="*/ 11 h 43"/>
                <a:gd name="T12" fmla="*/ 26 w 36"/>
                <a:gd name="T13" fmla="*/ 9 h 43"/>
                <a:gd name="T14" fmla="*/ 25 w 36"/>
                <a:gd name="T15" fmla="*/ 7 h 43"/>
                <a:gd name="T16" fmla="*/ 22 w 36"/>
                <a:gd name="T17" fmla="*/ 6 h 43"/>
                <a:gd name="T18" fmla="*/ 19 w 36"/>
                <a:gd name="T19" fmla="*/ 6 h 43"/>
                <a:gd name="T20" fmla="*/ 16 w 36"/>
                <a:gd name="T21" fmla="*/ 6 h 43"/>
                <a:gd name="T22" fmla="*/ 13 w 36"/>
                <a:gd name="T23" fmla="*/ 7 h 43"/>
                <a:gd name="T24" fmla="*/ 10 w 36"/>
                <a:gd name="T25" fmla="*/ 9 h 43"/>
                <a:gd name="T26" fmla="*/ 9 w 36"/>
                <a:gd name="T27" fmla="*/ 12 h 43"/>
                <a:gd name="T28" fmla="*/ 8 w 36"/>
                <a:gd name="T29" fmla="*/ 15 h 43"/>
                <a:gd name="T30" fmla="*/ 6 w 36"/>
                <a:gd name="T31" fmla="*/ 20 h 43"/>
                <a:gd name="T32" fmla="*/ 6 w 36"/>
                <a:gd name="T33" fmla="*/ 43 h 43"/>
                <a:gd name="T34" fmla="*/ 0 w 36"/>
                <a:gd name="T35" fmla="*/ 43 h 43"/>
                <a:gd name="T36" fmla="*/ 0 w 36"/>
                <a:gd name="T37" fmla="*/ 0 h 43"/>
                <a:gd name="T38" fmla="*/ 6 w 36"/>
                <a:gd name="T39" fmla="*/ 0 h 43"/>
                <a:gd name="T40" fmla="*/ 6 w 36"/>
                <a:gd name="T41" fmla="*/ 7 h 43"/>
                <a:gd name="T42" fmla="*/ 10 w 36"/>
                <a:gd name="T43" fmla="*/ 4 h 43"/>
                <a:gd name="T44" fmla="*/ 13 w 36"/>
                <a:gd name="T45" fmla="*/ 1 h 43"/>
                <a:gd name="T46" fmla="*/ 16 w 36"/>
                <a:gd name="T47" fmla="*/ 0 h 43"/>
                <a:gd name="T48" fmla="*/ 21 w 36"/>
                <a:gd name="T49" fmla="*/ 0 h 43"/>
                <a:gd name="T50" fmla="*/ 25 w 36"/>
                <a:gd name="T51" fmla="*/ 0 h 43"/>
                <a:gd name="T52" fmla="*/ 29 w 36"/>
                <a:gd name="T53" fmla="*/ 1 h 43"/>
                <a:gd name="T54" fmla="*/ 32 w 36"/>
                <a:gd name="T55" fmla="*/ 4 h 43"/>
                <a:gd name="T56" fmla="*/ 34 w 36"/>
                <a:gd name="T57" fmla="*/ 7 h 43"/>
                <a:gd name="T58" fmla="*/ 36 w 36"/>
                <a:gd name="T59" fmla="*/ 12 h 43"/>
                <a:gd name="T60" fmla="*/ 36 w 36"/>
                <a:gd name="T61" fmla="*/ 17 h 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" h="43">
                  <a:moveTo>
                    <a:pt x="36" y="17"/>
                  </a:moveTo>
                  <a:lnTo>
                    <a:pt x="36" y="43"/>
                  </a:lnTo>
                  <a:lnTo>
                    <a:pt x="29" y="43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6" y="20"/>
                  </a:lnTo>
                  <a:lnTo>
                    <a:pt x="6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2" y="4"/>
                  </a:lnTo>
                  <a:lnTo>
                    <a:pt x="34" y="7"/>
                  </a:lnTo>
                  <a:lnTo>
                    <a:pt x="36" y="12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2517" y="2341"/>
              <a:ext cx="39" cy="61"/>
            </a:xfrm>
            <a:custGeom>
              <a:avLst/>
              <a:gdLst>
                <a:gd name="T0" fmla="*/ 32 w 39"/>
                <a:gd name="T1" fmla="*/ 17 h 61"/>
                <a:gd name="T2" fmla="*/ 28 w 39"/>
                <a:gd name="T3" fmla="*/ 10 h 61"/>
                <a:gd name="T4" fmla="*/ 23 w 39"/>
                <a:gd name="T5" fmla="*/ 6 h 61"/>
                <a:gd name="T6" fmla="*/ 15 w 39"/>
                <a:gd name="T7" fmla="*/ 6 h 61"/>
                <a:gd name="T8" fmla="*/ 10 w 39"/>
                <a:gd name="T9" fmla="*/ 10 h 61"/>
                <a:gd name="T10" fmla="*/ 8 w 39"/>
                <a:gd name="T11" fmla="*/ 17 h 61"/>
                <a:gd name="T12" fmla="*/ 8 w 39"/>
                <a:gd name="T13" fmla="*/ 26 h 61"/>
                <a:gd name="T14" fmla="*/ 10 w 39"/>
                <a:gd name="T15" fmla="*/ 33 h 61"/>
                <a:gd name="T16" fmla="*/ 15 w 39"/>
                <a:gd name="T17" fmla="*/ 37 h 61"/>
                <a:gd name="T18" fmla="*/ 23 w 39"/>
                <a:gd name="T19" fmla="*/ 37 h 61"/>
                <a:gd name="T20" fmla="*/ 28 w 39"/>
                <a:gd name="T21" fmla="*/ 33 h 61"/>
                <a:gd name="T22" fmla="*/ 32 w 39"/>
                <a:gd name="T23" fmla="*/ 26 h 61"/>
                <a:gd name="T24" fmla="*/ 39 w 39"/>
                <a:gd name="T25" fmla="*/ 38 h 61"/>
                <a:gd name="T26" fmla="*/ 37 w 39"/>
                <a:gd name="T27" fmla="*/ 51 h 61"/>
                <a:gd name="T28" fmla="*/ 30 w 39"/>
                <a:gd name="T29" fmla="*/ 58 h 61"/>
                <a:gd name="T30" fmla="*/ 19 w 39"/>
                <a:gd name="T31" fmla="*/ 61 h 61"/>
                <a:gd name="T32" fmla="*/ 12 w 39"/>
                <a:gd name="T33" fmla="*/ 60 h 61"/>
                <a:gd name="T34" fmla="*/ 5 w 39"/>
                <a:gd name="T35" fmla="*/ 58 h 61"/>
                <a:gd name="T36" fmla="*/ 8 w 39"/>
                <a:gd name="T37" fmla="*/ 52 h 61"/>
                <a:gd name="T38" fmla="*/ 14 w 39"/>
                <a:gd name="T39" fmla="*/ 55 h 61"/>
                <a:gd name="T40" fmla="*/ 22 w 39"/>
                <a:gd name="T41" fmla="*/ 55 h 61"/>
                <a:gd name="T42" fmla="*/ 28 w 39"/>
                <a:gd name="T43" fmla="*/ 51 h 61"/>
                <a:gd name="T44" fmla="*/ 32 w 39"/>
                <a:gd name="T45" fmla="*/ 45 h 61"/>
                <a:gd name="T46" fmla="*/ 32 w 39"/>
                <a:gd name="T47" fmla="*/ 36 h 61"/>
                <a:gd name="T48" fmla="*/ 27 w 39"/>
                <a:gd name="T49" fmla="*/ 42 h 61"/>
                <a:gd name="T50" fmla="*/ 18 w 39"/>
                <a:gd name="T51" fmla="*/ 43 h 61"/>
                <a:gd name="T52" fmla="*/ 8 w 39"/>
                <a:gd name="T53" fmla="*/ 41 h 61"/>
                <a:gd name="T54" fmla="*/ 2 w 39"/>
                <a:gd name="T55" fmla="*/ 33 h 61"/>
                <a:gd name="T56" fmla="*/ 0 w 39"/>
                <a:gd name="T57" fmla="*/ 21 h 61"/>
                <a:gd name="T58" fmla="*/ 2 w 39"/>
                <a:gd name="T59" fmla="*/ 10 h 61"/>
                <a:gd name="T60" fmla="*/ 8 w 39"/>
                <a:gd name="T61" fmla="*/ 2 h 61"/>
                <a:gd name="T62" fmla="*/ 18 w 39"/>
                <a:gd name="T63" fmla="*/ 0 h 61"/>
                <a:gd name="T64" fmla="*/ 27 w 39"/>
                <a:gd name="T65" fmla="*/ 1 h 61"/>
                <a:gd name="T66" fmla="*/ 32 w 39"/>
                <a:gd name="T67" fmla="*/ 7 h 61"/>
                <a:gd name="T68" fmla="*/ 39 w 39"/>
                <a:gd name="T69" fmla="*/ 0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" h="61">
                  <a:moveTo>
                    <a:pt x="32" y="21"/>
                  </a:moveTo>
                  <a:lnTo>
                    <a:pt x="32" y="17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3" y="6"/>
                  </a:lnTo>
                  <a:lnTo>
                    <a:pt x="19" y="5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7"/>
                  </a:lnTo>
                  <a:lnTo>
                    <a:pt x="7" y="21"/>
                  </a:lnTo>
                  <a:lnTo>
                    <a:pt x="8" y="26"/>
                  </a:lnTo>
                  <a:lnTo>
                    <a:pt x="9" y="31"/>
                  </a:lnTo>
                  <a:lnTo>
                    <a:pt x="10" y="33"/>
                  </a:lnTo>
                  <a:lnTo>
                    <a:pt x="13" y="36"/>
                  </a:lnTo>
                  <a:lnTo>
                    <a:pt x="15" y="37"/>
                  </a:lnTo>
                  <a:lnTo>
                    <a:pt x="19" y="38"/>
                  </a:lnTo>
                  <a:lnTo>
                    <a:pt x="23" y="37"/>
                  </a:lnTo>
                  <a:lnTo>
                    <a:pt x="27" y="36"/>
                  </a:lnTo>
                  <a:lnTo>
                    <a:pt x="28" y="33"/>
                  </a:lnTo>
                  <a:lnTo>
                    <a:pt x="30" y="31"/>
                  </a:lnTo>
                  <a:lnTo>
                    <a:pt x="32" y="26"/>
                  </a:lnTo>
                  <a:lnTo>
                    <a:pt x="32" y="21"/>
                  </a:lnTo>
                  <a:close/>
                  <a:moveTo>
                    <a:pt x="39" y="38"/>
                  </a:moveTo>
                  <a:lnTo>
                    <a:pt x="38" y="45"/>
                  </a:lnTo>
                  <a:lnTo>
                    <a:pt x="37" y="51"/>
                  </a:lnTo>
                  <a:lnTo>
                    <a:pt x="34" y="55"/>
                  </a:lnTo>
                  <a:lnTo>
                    <a:pt x="30" y="58"/>
                  </a:lnTo>
                  <a:lnTo>
                    <a:pt x="25" y="60"/>
                  </a:lnTo>
                  <a:lnTo>
                    <a:pt x="19" y="61"/>
                  </a:lnTo>
                  <a:lnTo>
                    <a:pt x="15" y="61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5" y="58"/>
                  </a:lnTo>
                  <a:lnTo>
                    <a:pt x="5" y="51"/>
                  </a:lnTo>
                  <a:lnTo>
                    <a:pt x="8" y="52"/>
                  </a:lnTo>
                  <a:lnTo>
                    <a:pt x="12" y="53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5" y="53"/>
                  </a:lnTo>
                  <a:lnTo>
                    <a:pt x="28" y="51"/>
                  </a:lnTo>
                  <a:lnTo>
                    <a:pt x="30" y="48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32" y="36"/>
                  </a:lnTo>
                  <a:lnTo>
                    <a:pt x="29" y="40"/>
                  </a:lnTo>
                  <a:lnTo>
                    <a:pt x="27" y="42"/>
                  </a:lnTo>
                  <a:lnTo>
                    <a:pt x="22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8" y="41"/>
                  </a:lnTo>
                  <a:lnTo>
                    <a:pt x="5" y="37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591" y="2341"/>
              <a:ext cx="59" cy="43"/>
            </a:xfrm>
            <a:custGeom>
              <a:avLst/>
              <a:gdLst>
                <a:gd name="T0" fmla="*/ 0 w 59"/>
                <a:gd name="T1" fmla="*/ 0 h 43"/>
                <a:gd name="T2" fmla="*/ 7 w 59"/>
                <a:gd name="T3" fmla="*/ 0 h 43"/>
                <a:gd name="T4" fmla="*/ 16 w 59"/>
                <a:gd name="T5" fmla="*/ 35 h 43"/>
                <a:gd name="T6" fmla="*/ 25 w 59"/>
                <a:gd name="T7" fmla="*/ 0 h 43"/>
                <a:gd name="T8" fmla="*/ 34 w 59"/>
                <a:gd name="T9" fmla="*/ 0 h 43"/>
                <a:gd name="T10" fmla="*/ 42 w 59"/>
                <a:gd name="T11" fmla="*/ 35 h 43"/>
                <a:gd name="T12" fmla="*/ 51 w 59"/>
                <a:gd name="T13" fmla="*/ 0 h 43"/>
                <a:gd name="T14" fmla="*/ 59 w 59"/>
                <a:gd name="T15" fmla="*/ 0 h 43"/>
                <a:gd name="T16" fmla="*/ 47 w 59"/>
                <a:gd name="T17" fmla="*/ 43 h 43"/>
                <a:gd name="T18" fmla="*/ 39 w 59"/>
                <a:gd name="T19" fmla="*/ 43 h 43"/>
                <a:gd name="T20" fmla="*/ 30 w 59"/>
                <a:gd name="T21" fmla="*/ 9 h 43"/>
                <a:gd name="T22" fmla="*/ 20 w 59"/>
                <a:gd name="T23" fmla="*/ 43 h 43"/>
                <a:gd name="T24" fmla="*/ 11 w 59"/>
                <a:gd name="T25" fmla="*/ 43 h 43"/>
                <a:gd name="T26" fmla="*/ 0 w 59"/>
                <a:gd name="T27" fmla="*/ 0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43">
                  <a:moveTo>
                    <a:pt x="0" y="0"/>
                  </a:moveTo>
                  <a:lnTo>
                    <a:pt x="7" y="0"/>
                  </a:lnTo>
                  <a:lnTo>
                    <a:pt x="16" y="35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35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47" y="43"/>
                  </a:lnTo>
                  <a:lnTo>
                    <a:pt x="39" y="43"/>
                  </a:lnTo>
                  <a:lnTo>
                    <a:pt x="30" y="9"/>
                  </a:lnTo>
                  <a:lnTo>
                    <a:pt x="20" y="43"/>
                  </a:lnTo>
                  <a:lnTo>
                    <a:pt x="1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2661" y="2325"/>
              <a:ext cx="7" cy="59"/>
            </a:xfrm>
            <a:custGeom>
              <a:avLst/>
              <a:gdLst>
                <a:gd name="T0" fmla="*/ 0 w 7"/>
                <a:gd name="T1" fmla="*/ 16 h 59"/>
                <a:gd name="T2" fmla="*/ 7 w 7"/>
                <a:gd name="T3" fmla="*/ 16 h 59"/>
                <a:gd name="T4" fmla="*/ 7 w 7"/>
                <a:gd name="T5" fmla="*/ 59 h 59"/>
                <a:gd name="T6" fmla="*/ 0 w 7"/>
                <a:gd name="T7" fmla="*/ 59 h 59"/>
                <a:gd name="T8" fmla="*/ 0 w 7"/>
                <a:gd name="T9" fmla="*/ 16 h 59"/>
                <a:gd name="T10" fmla="*/ 0 w 7"/>
                <a:gd name="T11" fmla="*/ 0 h 59"/>
                <a:gd name="T12" fmla="*/ 7 w 7"/>
                <a:gd name="T13" fmla="*/ 0 h 59"/>
                <a:gd name="T14" fmla="*/ 7 w 7"/>
                <a:gd name="T15" fmla="*/ 8 h 59"/>
                <a:gd name="T16" fmla="*/ 0 w 7"/>
                <a:gd name="T17" fmla="*/ 8 h 59"/>
                <a:gd name="T18" fmla="*/ 0 w 7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59">
                  <a:moveTo>
                    <a:pt x="0" y="16"/>
                  </a:moveTo>
                  <a:lnTo>
                    <a:pt x="7" y="16"/>
                  </a:lnTo>
                  <a:lnTo>
                    <a:pt x="7" y="59"/>
                  </a:lnTo>
                  <a:lnTo>
                    <a:pt x="0" y="59"/>
                  </a:lnTo>
                  <a:lnTo>
                    <a:pt x="0" y="16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2680" y="2341"/>
              <a:ext cx="38" cy="61"/>
            </a:xfrm>
            <a:custGeom>
              <a:avLst/>
              <a:gdLst>
                <a:gd name="T0" fmla="*/ 31 w 38"/>
                <a:gd name="T1" fmla="*/ 17 h 61"/>
                <a:gd name="T2" fmla="*/ 28 w 38"/>
                <a:gd name="T3" fmla="*/ 10 h 61"/>
                <a:gd name="T4" fmla="*/ 23 w 38"/>
                <a:gd name="T5" fmla="*/ 6 h 61"/>
                <a:gd name="T6" fmla="*/ 16 w 38"/>
                <a:gd name="T7" fmla="*/ 6 h 61"/>
                <a:gd name="T8" fmla="*/ 11 w 38"/>
                <a:gd name="T9" fmla="*/ 10 h 61"/>
                <a:gd name="T10" fmla="*/ 7 w 38"/>
                <a:gd name="T11" fmla="*/ 17 h 61"/>
                <a:gd name="T12" fmla="*/ 7 w 38"/>
                <a:gd name="T13" fmla="*/ 26 h 61"/>
                <a:gd name="T14" fmla="*/ 11 w 38"/>
                <a:gd name="T15" fmla="*/ 33 h 61"/>
                <a:gd name="T16" fmla="*/ 16 w 38"/>
                <a:gd name="T17" fmla="*/ 37 h 61"/>
                <a:gd name="T18" fmla="*/ 23 w 38"/>
                <a:gd name="T19" fmla="*/ 37 h 61"/>
                <a:gd name="T20" fmla="*/ 28 w 38"/>
                <a:gd name="T21" fmla="*/ 33 h 61"/>
                <a:gd name="T22" fmla="*/ 31 w 38"/>
                <a:gd name="T23" fmla="*/ 26 h 61"/>
                <a:gd name="T24" fmla="*/ 38 w 38"/>
                <a:gd name="T25" fmla="*/ 38 h 61"/>
                <a:gd name="T26" fmla="*/ 37 w 38"/>
                <a:gd name="T27" fmla="*/ 51 h 61"/>
                <a:gd name="T28" fmla="*/ 29 w 38"/>
                <a:gd name="T29" fmla="*/ 58 h 61"/>
                <a:gd name="T30" fmla="*/ 18 w 38"/>
                <a:gd name="T31" fmla="*/ 61 h 61"/>
                <a:gd name="T32" fmla="*/ 11 w 38"/>
                <a:gd name="T33" fmla="*/ 60 h 61"/>
                <a:gd name="T34" fmla="*/ 4 w 38"/>
                <a:gd name="T35" fmla="*/ 58 h 61"/>
                <a:gd name="T36" fmla="*/ 8 w 38"/>
                <a:gd name="T37" fmla="*/ 52 h 61"/>
                <a:gd name="T38" fmla="*/ 14 w 38"/>
                <a:gd name="T39" fmla="*/ 55 h 61"/>
                <a:gd name="T40" fmla="*/ 22 w 38"/>
                <a:gd name="T41" fmla="*/ 55 h 61"/>
                <a:gd name="T42" fmla="*/ 28 w 38"/>
                <a:gd name="T43" fmla="*/ 51 h 61"/>
                <a:gd name="T44" fmla="*/ 31 w 38"/>
                <a:gd name="T45" fmla="*/ 45 h 61"/>
                <a:gd name="T46" fmla="*/ 32 w 38"/>
                <a:gd name="T47" fmla="*/ 36 h 61"/>
                <a:gd name="T48" fmla="*/ 26 w 38"/>
                <a:gd name="T49" fmla="*/ 42 h 61"/>
                <a:gd name="T50" fmla="*/ 17 w 38"/>
                <a:gd name="T51" fmla="*/ 43 h 61"/>
                <a:gd name="T52" fmla="*/ 8 w 38"/>
                <a:gd name="T53" fmla="*/ 41 h 61"/>
                <a:gd name="T54" fmla="*/ 2 w 38"/>
                <a:gd name="T55" fmla="*/ 33 h 61"/>
                <a:gd name="T56" fmla="*/ 0 w 38"/>
                <a:gd name="T57" fmla="*/ 21 h 61"/>
                <a:gd name="T58" fmla="*/ 2 w 38"/>
                <a:gd name="T59" fmla="*/ 10 h 61"/>
                <a:gd name="T60" fmla="*/ 8 w 38"/>
                <a:gd name="T61" fmla="*/ 2 h 61"/>
                <a:gd name="T62" fmla="*/ 17 w 38"/>
                <a:gd name="T63" fmla="*/ 0 h 61"/>
                <a:gd name="T64" fmla="*/ 26 w 38"/>
                <a:gd name="T65" fmla="*/ 1 h 61"/>
                <a:gd name="T66" fmla="*/ 32 w 38"/>
                <a:gd name="T67" fmla="*/ 7 h 61"/>
                <a:gd name="T68" fmla="*/ 38 w 38"/>
                <a:gd name="T69" fmla="*/ 0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61">
                  <a:moveTo>
                    <a:pt x="32" y="21"/>
                  </a:moveTo>
                  <a:lnTo>
                    <a:pt x="31" y="17"/>
                  </a:lnTo>
                  <a:lnTo>
                    <a:pt x="29" y="12"/>
                  </a:lnTo>
                  <a:lnTo>
                    <a:pt x="28" y="10"/>
                  </a:lnTo>
                  <a:lnTo>
                    <a:pt x="26" y="7"/>
                  </a:lnTo>
                  <a:lnTo>
                    <a:pt x="23" y="6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8" y="12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8" y="31"/>
                  </a:lnTo>
                  <a:lnTo>
                    <a:pt x="11" y="33"/>
                  </a:lnTo>
                  <a:lnTo>
                    <a:pt x="13" y="36"/>
                  </a:lnTo>
                  <a:lnTo>
                    <a:pt x="16" y="37"/>
                  </a:lnTo>
                  <a:lnTo>
                    <a:pt x="19" y="38"/>
                  </a:lnTo>
                  <a:lnTo>
                    <a:pt x="23" y="37"/>
                  </a:lnTo>
                  <a:lnTo>
                    <a:pt x="26" y="36"/>
                  </a:lnTo>
                  <a:lnTo>
                    <a:pt x="28" y="33"/>
                  </a:lnTo>
                  <a:lnTo>
                    <a:pt x="29" y="31"/>
                  </a:lnTo>
                  <a:lnTo>
                    <a:pt x="31" y="26"/>
                  </a:lnTo>
                  <a:lnTo>
                    <a:pt x="32" y="21"/>
                  </a:lnTo>
                  <a:close/>
                  <a:moveTo>
                    <a:pt x="38" y="38"/>
                  </a:moveTo>
                  <a:lnTo>
                    <a:pt x="38" y="45"/>
                  </a:lnTo>
                  <a:lnTo>
                    <a:pt x="37" y="51"/>
                  </a:lnTo>
                  <a:lnTo>
                    <a:pt x="33" y="55"/>
                  </a:lnTo>
                  <a:lnTo>
                    <a:pt x="29" y="58"/>
                  </a:lnTo>
                  <a:lnTo>
                    <a:pt x="24" y="60"/>
                  </a:lnTo>
                  <a:lnTo>
                    <a:pt x="18" y="61"/>
                  </a:lnTo>
                  <a:lnTo>
                    <a:pt x="14" y="61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4" y="58"/>
                  </a:lnTo>
                  <a:lnTo>
                    <a:pt x="4" y="51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4" y="55"/>
                  </a:lnTo>
                  <a:lnTo>
                    <a:pt x="17" y="55"/>
                  </a:lnTo>
                  <a:lnTo>
                    <a:pt x="22" y="55"/>
                  </a:lnTo>
                  <a:lnTo>
                    <a:pt x="26" y="53"/>
                  </a:lnTo>
                  <a:lnTo>
                    <a:pt x="28" y="51"/>
                  </a:lnTo>
                  <a:lnTo>
                    <a:pt x="29" y="48"/>
                  </a:lnTo>
                  <a:lnTo>
                    <a:pt x="31" y="45"/>
                  </a:lnTo>
                  <a:lnTo>
                    <a:pt x="32" y="40"/>
                  </a:lnTo>
                  <a:lnTo>
                    <a:pt x="32" y="36"/>
                  </a:lnTo>
                  <a:lnTo>
                    <a:pt x="29" y="40"/>
                  </a:lnTo>
                  <a:lnTo>
                    <a:pt x="26" y="42"/>
                  </a:lnTo>
                  <a:lnTo>
                    <a:pt x="22" y="43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8" y="41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2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2729" y="2341"/>
              <a:ext cx="40" cy="61"/>
            </a:xfrm>
            <a:custGeom>
              <a:avLst/>
              <a:gdLst>
                <a:gd name="T0" fmla="*/ 33 w 40"/>
                <a:gd name="T1" fmla="*/ 17 h 61"/>
                <a:gd name="T2" fmla="*/ 29 w 40"/>
                <a:gd name="T3" fmla="*/ 10 h 61"/>
                <a:gd name="T4" fmla="*/ 24 w 40"/>
                <a:gd name="T5" fmla="*/ 6 h 61"/>
                <a:gd name="T6" fmla="*/ 17 w 40"/>
                <a:gd name="T7" fmla="*/ 6 h 61"/>
                <a:gd name="T8" fmla="*/ 12 w 40"/>
                <a:gd name="T9" fmla="*/ 10 h 61"/>
                <a:gd name="T10" fmla="*/ 8 w 40"/>
                <a:gd name="T11" fmla="*/ 17 h 61"/>
                <a:gd name="T12" fmla="*/ 8 w 40"/>
                <a:gd name="T13" fmla="*/ 26 h 61"/>
                <a:gd name="T14" fmla="*/ 12 w 40"/>
                <a:gd name="T15" fmla="*/ 33 h 61"/>
                <a:gd name="T16" fmla="*/ 17 w 40"/>
                <a:gd name="T17" fmla="*/ 37 h 61"/>
                <a:gd name="T18" fmla="*/ 24 w 40"/>
                <a:gd name="T19" fmla="*/ 37 h 61"/>
                <a:gd name="T20" fmla="*/ 29 w 40"/>
                <a:gd name="T21" fmla="*/ 33 h 61"/>
                <a:gd name="T22" fmla="*/ 33 w 40"/>
                <a:gd name="T23" fmla="*/ 26 h 61"/>
                <a:gd name="T24" fmla="*/ 40 w 40"/>
                <a:gd name="T25" fmla="*/ 38 h 61"/>
                <a:gd name="T26" fmla="*/ 38 w 40"/>
                <a:gd name="T27" fmla="*/ 51 h 61"/>
                <a:gd name="T28" fmla="*/ 32 w 40"/>
                <a:gd name="T29" fmla="*/ 58 h 61"/>
                <a:gd name="T30" fmla="*/ 19 w 40"/>
                <a:gd name="T31" fmla="*/ 61 h 61"/>
                <a:gd name="T32" fmla="*/ 13 w 40"/>
                <a:gd name="T33" fmla="*/ 60 h 61"/>
                <a:gd name="T34" fmla="*/ 7 w 40"/>
                <a:gd name="T35" fmla="*/ 58 h 61"/>
                <a:gd name="T36" fmla="*/ 9 w 40"/>
                <a:gd name="T37" fmla="*/ 52 h 61"/>
                <a:gd name="T38" fmla="*/ 15 w 40"/>
                <a:gd name="T39" fmla="*/ 55 h 61"/>
                <a:gd name="T40" fmla="*/ 23 w 40"/>
                <a:gd name="T41" fmla="*/ 55 h 61"/>
                <a:gd name="T42" fmla="*/ 29 w 40"/>
                <a:gd name="T43" fmla="*/ 51 h 61"/>
                <a:gd name="T44" fmla="*/ 32 w 40"/>
                <a:gd name="T45" fmla="*/ 45 h 61"/>
                <a:gd name="T46" fmla="*/ 33 w 40"/>
                <a:gd name="T47" fmla="*/ 36 h 61"/>
                <a:gd name="T48" fmla="*/ 27 w 40"/>
                <a:gd name="T49" fmla="*/ 42 h 61"/>
                <a:gd name="T50" fmla="*/ 19 w 40"/>
                <a:gd name="T51" fmla="*/ 43 h 61"/>
                <a:gd name="T52" fmla="*/ 9 w 40"/>
                <a:gd name="T53" fmla="*/ 41 h 61"/>
                <a:gd name="T54" fmla="*/ 3 w 40"/>
                <a:gd name="T55" fmla="*/ 33 h 61"/>
                <a:gd name="T56" fmla="*/ 0 w 40"/>
                <a:gd name="T57" fmla="*/ 21 h 61"/>
                <a:gd name="T58" fmla="*/ 3 w 40"/>
                <a:gd name="T59" fmla="*/ 10 h 61"/>
                <a:gd name="T60" fmla="*/ 9 w 40"/>
                <a:gd name="T61" fmla="*/ 2 h 61"/>
                <a:gd name="T62" fmla="*/ 19 w 40"/>
                <a:gd name="T63" fmla="*/ 0 h 61"/>
                <a:gd name="T64" fmla="*/ 27 w 40"/>
                <a:gd name="T65" fmla="*/ 1 h 61"/>
                <a:gd name="T66" fmla="*/ 33 w 40"/>
                <a:gd name="T67" fmla="*/ 7 h 61"/>
                <a:gd name="T68" fmla="*/ 40 w 40"/>
                <a:gd name="T69" fmla="*/ 0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" h="61">
                  <a:moveTo>
                    <a:pt x="33" y="21"/>
                  </a:moveTo>
                  <a:lnTo>
                    <a:pt x="33" y="17"/>
                  </a:lnTo>
                  <a:lnTo>
                    <a:pt x="32" y="12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4" y="6"/>
                  </a:lnTo>
                  <a:lnTo>
                    <a:pt x="20" y="5"/>
                  </a:lnTo>
                  <a:lnTo>
                    <a:pt x="17" y="6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8" y="17"/>
                  </a:lnTo>
                  <a:lnTo>
                    <a:pt x="8" y="21"/>
                  </a:lnTo>
                  <a:lnTo>
                    <a:pt x="8" y="26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14" y="36"/>
                  </a:lnTo>
                  <a:lnTo>
                    <a:pt x="17" y="37"/>
                  </a:lnTo>
                  <a:lnTo>
                    <a:pt x="20" y="38"/>
                  </a:lnTo>
                  <a:lnTo>
                    <a:pt x="24" y="37"/>
                  </a:lnTo>
                  <a:lnTo>
                    <a:pt x="27" y="36"/>
                  </a:lnTo>
                  <a:lnTo>
                    <a:pt x="29" y="33"/>
                  </a:lnTo>
                  <a:lnTo>
                    <a:pt x="32" y="31"/>
                  </a:lnTo>
                  <a:lnTo>
                    <a:pt x="33" y="26"/>
                  </a:lnTo>
                  <a:lnTo>
                    <a:pt x="33" y="21"/>
                  </a:lnTo>
                  <a:close/>
                  <a:moveTo>
                    <a:pt x="40" y="38"/>
                  </a:moveTo>
                  <a:lnTo>
                    <a:pt x="39" y="45"/>
                  </a:lnTo>
                  <a:lnTo>
                    <a:pt x="38" y="51"/>
                  </a:lnTo>
                  <a:lnTo>
                    <a:pt x="35" y="55"/>
                  </a:lnTo>
                  <a:lnTo>
                    <a:pt x="32" y="58"/>
                  </a:lnTo>
                  <a:lnTo>
                    <a:pt x="25" y="60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3" y="60"/>
                  </a:lnTo>
                  <a:lnTo>
                    <a:pt x="9" y="60"/>
                  </a:lnTo>
                  <a:lnTo>
                    <a:pt x="7" y="58"/>
                  </a:lnTo>
                  <a:lnTo>
                    <a:pt x="7" y="51"/>
                  </a:lnTo>
                  <a:lnTo>
                    <a:pt x="9" y="52"/>
                  </a:lnTo>
                  <a:lnTo>
                    <a:pt x="12" y="53"/>
                  </a:lnTo>
                  <a:lnTo>
                    <a:pt x="15" y="55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7" y="53"/>
                  </a:lnTo>
                  <a:lnTo>
                    <a:pt x="29" y="51"/>
                  </a:lnTo>
                  <a:lnTo>
                    <a:pt x="32" y="48"/>
                  </a:lnTo>
                  <a:lnTo>
                    <a:pt x="32" y="45"/>
                  </a:lnTo>
                  <a:lnTo>
                    <a:pt x="33" y="40"/>
                  </a:lnTo>
                  <a:lnTo>
                    <a:pt x="33" y="36"/>
                  </a:lnTo>
                  <a:lnTo>
                    <a:pt x="30" y="40"/>
                  </a:lnTo>
                  <a:lnTo>
                    <a:pt x="27" y="42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9" y="41"/>
                  </a:lnTo>
                  <a:lnTo>
                    <a:pt x="5" y="37"/>
                  </a:lnTo>
                  <a:lnTo>
                    <a:pt x="3" y="33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5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30" y="4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2783" y="2325"/>
              <a:ext cx="7" cy="59"/>
            </a:xfrm>
            <a:prstGeom prst="rect">
              <a:avLst/>
            </a:prstGeom>
            <a:solidFill>
              <a:srgbClr val="010101"/>
            </a:solidFill>
            <a:ln w="0">
              <a:solidFill>
                <a:srgbClr val="01010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0"/>
            <p:cNvSpPr>
              <a:spLocks noEditPoints="1"/>
            </p:cNvSpPr>
            <p:nvPr/>
          </p:nvSpPr>
          <p:spPr bwMode="auto">
            <a:xfrm>
              <a:off x="2802" y="2341"/>
              <a:ext cx="41" cy="45"/>
            </a:xfrm>
            <a:custGeom>
              <a:avLst/>
              <a:gdLst>
                <a:gd name="T0" fmla="*/ 41 w 41"/>
                <a:gd name="T1" fmla="*/ 20 h 45"/>
                <a:gd name="T2" fmla="*/ 41 w 41"/>
                <a:gd name="T3" fmla="*/ 23 h 45"/>
                <a:gd name="T4" fmla="*/ 7 w 41"/>
                <a:gd name="T5" fmla="*/ 23 h 45"/>
                <a:gd name="T6" fmla="*/ 8 w 41"/>
                <a:gd name="T7" fmla="*/ 28 h 45"/>
                <a:gd name="T8" fmla="*/ 10 w 41"/>
                <a:gd name="T9" fmla="*/ 32 h 45"/>
                <a:gd name="T10" fmla="*/ 12 w 41"/>
                <a:gd name="T11" fmla="*/ 35 h 45"/>
                <a:gd name="T12" fmla="*/ 15 w 41"/>
                <a:gd name="T13" fmla="*/ 37 h 45"/>
                <a:gd name="T14" fmla="*/ 18 w 41"/>
                <a:gd name="T15" fmla="*/ 38 h 45"/>
                <a:gd name="T16" fmla="*/ 23 w 41"/>
                <a:gd name="T17" fmla="*/ 38 h 45"/>
                <a:gd name="T18" fmla="*/ 27 w 41"/>
                <a:gd name="T19" fmla="*/ 38 h 45"/>
                <a:gd name="T20" fmla="*/ 31 w 41"/>
                <a:gd name="T21" fmla="*/ 38 h 45"/>
                <a:gd name="T22" fmla="*/ 35 w 41"/>
                <a:gd name="T23" fmla="*/ 37 h 45"/>
                <a:gd name="T24" fmla="*/ 38 w 41"/>
                <a:gd name="T25" fmla="*/ 35 h 45"/>
                <a:gd name="T26" fmla="*/ 38 w 41"/>
                <a:gd name="T27" fmla="*/ 42 h 45"/>
                <a:gd name="T28" fmla="*/ 35 w 41"/>
                <a:gd name="T29" fmla="*/ 43 h 45"/>
                <a:gd name="T30" fmla="*/ 31 w 41"/>
                <a:gd name="T31" fmla="*/ 45 h 45"/>
                <a:gd name="T32" fmla="*/ 27 w 41"/>
                <a:gd name="T33" fmla="*/ 45 h 45"/>
                <a:gd name="T34" fmla="*/ 22 w 41"/>
                <a:gd name="T35" fmla="*/ 45 h 45"/>
                <a:gd name="T36" fmla="*/ 16 w 41"/>
                <a:gd name="T37" fmla="*/ 45 h 45"/>
                <a:gd name="T38" fmla="*/ 11 w 41"/>
                <a:gd name="T39" fmla="*/ 42 h 45"/>
                <a:gd name="T40" fmla="*/ 6 w 41"/>
                <a:gd name="T41" fmla="*/ 38 h 45"/>
                <a:gd name="T42" fmla="*/ 2 w 41"/>
                <a:gd name="T43" fmla="*/ 35 h 45"/>
                <a:gd name="T44" fmla="*/ 1 w 41"/>
                <a:gd name="T45" fmla="*/ 28 h 45"/>
                <a:gd name="T46" fmla="*/ 0 w 41"/>
                <a:gd name="T47" fmla="*/ 22 h 45"/>
                <a:gd name="T48" fmla="*/ 1 w 41"/>
                <a:gd name="T49" fmla="*/ 16 h 45"/>
                <a:gd name="T50" fmla="*/ 2 w 41"/>
                <a:gd name="T51" fmla="*/ 10 h 45"/>
                <a:gd name="T52" fmla="*/ 6 w 41"/>
                <a:gd name="T53" fmla="*/ 6 h 45"/>
                <a:gd name="T54" fmla="*/ 10 w 41"/>
                <a:gd name="T55" fmla="*/ 2 h 45"/>
                <a:gd name="T56" fmla="*/ 16 w 41"/>
                <a:gd name="T57" fmla="*/ 0 h 45"/>
                <a:gd name="T58" fmla="*/ 21 w 41"/>
                <a:gd name="T59" fmla="*/ 0 h 45"/>
                <a:gd name="T60" fmla="*/ 27 w 41"/>
                <a:gd name="T61" fmla="*/ 0 h 45"/>
                <a:gd name="T62" fmla="*/ 32 w 41"/>
                <a:gd name="T63" fmla="*/ 2 h 45"/>
                <a:gd name="T64" fmla="*/ 36 w 41"/>
                <a:gd name="T65" fmla="*/ 5 h 45"/>
                <a:gd name="T66" fmla="*/ 38 w 41"/>
                <a:gd name="T67" fmla="*/ 9 h 45"/>
                <a:gd name="T68" fmla="*/ 40 w 41"/>
                <a:gd name="T69" fmla="*/ 15 h 45"/>
                <a:gd name="T70" fmla="*/ 41 w 41"/>
                <a:gd name="T71" fmla="*/ 20 h 45"/>
                <a:gd name="T72" fmla="*/ 33 w 41"/>
                <a:gd name="T73" fmla="*/ 18 h 45"/>
                <a:gd name="T74" fmla="*/ 33 w 41"/>
                <a:gd name="T75" fmla="*/ 15 h 45"/>
                <a:gd name="T76" fmla="*/ 32 w 41"/>
                <a:gd name="T77" fmla="*/ 11 h 45"/>
                <a:gd name="T78" fmla="*/ 30 w 41"/>
                <a:gd name="T79" fmla="*/ 9 h 45"/>
                <a:gd name="T80" fmla="*/ 27 w 41"/>
                <a:gd name="T81" fmla="*/ 7 h 45"/>
                <a:gd name="T82" fmla="*/ 25 w 41"/>
                <a:gd name="T83" fmla="*/ 6 h 45"/>
                <a:gd name="T84" fmla="*/ 22 w 41"/>
                <a:gd name="T85" fmla="*/ 5 h 45"/>
                <a:gd name="T86" fmla="*/ 18 w 41"/>
                <a:gd name="T87" fmla="*/ 6 h 45"/>
                <a:gd name="T88" fmla="*/ 15 w 41"/>
                <a:gd name="T89" fmla="*/ 7 h 45"/>
                <a:gd name="T90" fmla="*/ 12 w 41"/>
                <a:gd name="T91" fmla="*/ 9 h 45"/>
                <a:gd name="T92" fmla="*/ 10 w 41"/>
                <a:gd name="T93" fmla="*/ 11 h 45"/>
                <a:gd name="T94" fmla="*/ 8 w 41"/>
                <a:gd name="T95" fmla="*/ 15 h 45"/>
                <a:gd name="T96" fmla="*/ 8 w 41"/>
                <a:gd name="T97" fmla="*/ 18 h 45"/>
                <a:gd name="T98" fmla="*/ 33 w 41"/>
                <a:gd name="T99" fmla="*/ 18 h 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1" h="45">
                  <a:moveTo>
                    <a:pt x="41" y="20"/>
                  </a:moveTo>
                  <a:lnTo>
                    <a:pt x="41" y="23"/>
                  </a:lnTo>
                  <a:lnTo>
                    <a:pt x="7" y="23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2" y="35"/>
                  </a:lnTo>
                  <a:lnTo>
                    <a:pt x="15" y="37"/>
                  </a:lnTo>
                  <a:lnTo>
                    <a:pt x="18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1" y="38"/>
                  </a:lnTo>
                  <a:lnTo>
                    <a:pt x="35" y="37"/>
                  </a:lnTo>
                  <a:lnTo>
                    <a:pt x="38" y="35"/>
                  </a:lnTo>
                  <a:lnTo>
                    <a:pt x="38" y="42"/>
                  </a:lnTo>
                  <a:lnTo>
                    <a:pt x="35" y="43"/>
                  </a:lnTo>
                  <a:lnTo>
                    <a:pt x="31" y="45"/>
                  </a:lnTo>
                  <a:lnTo>
                    <a:pt x="27" y="45"/>
                  </a:lnTo>
                  <a:lnTo>
                    <a:pt x="22" y="45"/>
                  </a:lnTo>
                  <a:lnTo>
                    <a:pt x="16" y="45"/>
                  </a:lnTo>
                  <a:lnTo>
                    <a:pt x="11" y="42"/>
                  </a:lnTo>
                  <a:lnTo>
                    <a:pt x="6" y="38"/>
                  </a:lnTo>
                  <a:lnTo>
                    <a:pt x="2" y="35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6" y="5"/>
                  </a:lnTo>
                  <a:lnTo>
                    <a:pt x="38" y="9"/>
                  </a:lnTo>
                  <a:lnTo>
                    <a:pt x="40" y="15"/>
                  </a:lnTo>
                  <a:lnTo>
                    <a:pt x="41" y="20"/>
                  </a:lnTo>
                  <a:close/>
                  <a:moveTo>
                    <a:pt x="33" y="18"/>
                  </a:moveTo>
                  <a:lnTo>
                    <a:pt x="33" y="15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5" y="6"/>
                  </a:lnTo>
                  <a:lnTo>
                    <a:pt x="22" y="5"/>
                  </a:lnTo>
                  <a:lnTo>
                    <a:pt x="18" y="6"/>
                  </a:lnTo>
                  <a:lnTo>
                    <a:pt x="15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2854" y="2341"/>
              <a:ext cx="26" cy="43"/>
            </a:xfrm>
            <a:custGeom>
              <a:avLst/>
              <a:gdLst>
                <a:gd name="T0" fmla="*/ 26 w 26"/>
                <a:gd name="T1" fmla="*/ 7 h 43"/>
                <a:gd name="T2" fmla="*/ 25 w 26"/>
                <a:gd name="T3" fmla="*/ 6 h 43"/>
                <a:gd name="T4" fmla="*/ 23 w 26"/>
                <a:gd name="T5" fmla="*/ 6 h 43"/>
                <a:gd name="T6" fmla="*/ 21 w 26"/>
                <a:gd name="T7" fmla="*/ 6 h 43"/>
                <a:gd name="T8" fmla="*/ 20 w 26"/>
                <a:gd name="T9" fmla="*/ 6 h 43"/>
                <a:gd name="T10" fmla="*/ 16 w 26"/>
                <a:gd name="T11" fmla="*/ 6 h 43"/>
                <a:gd name="T12" fmla="*/ 13 w 26"/>
                <a:gd name="T13" fmla="*/ 7 h 43"/>
                <a:gd name="T14" fmla="*/ 10 w 26"/>
                <a:gd name="T15" fmla="*/ 10 h 43"/>
                <a:gd name="T16" fmla="*/ 9 w 26"/>
                <a:gd name="T17" fmla="*/ 12 h 43"/>
                <a:gd name="T18" fmla="*/ 8 w 26"/>
                <a:gd name="T19" fmla="*/ 16 h 43"/>
                <a:gd name="T20" fmla="*/ 8 w 26"/>
                <a:gd name="T21" fmla="*/ 21 h 43"/>
                <a:gd name="T22" fmla="*/ 8 w 26"/>
                <a:gd name="T23" fmla="*/ 43 h 43"/>
                <a:gd name="T24" fmla="*/ 0 w 26"/>
                <a:gd name="T25" fmla="*/ 43 h 43"/>
                <a:gd name="T26" fmla="*/ 0 w 26"/>
                <a:gd name="T27" fmla="*/ 0 h 43"/>
                <a:gd name="T28" fmla="*/ 8 w 26"/>
                <a:gd name="T29" fmla="*/ 0 h 43"/>
                <a:gd name="T30" fmla="*/ 8 w 26"/>
                <a:gd name="T31" fmla="*/ 7 h 43"/>
                <a:gd name="T32" fmla="*/ 10 w 26"/>
                <a:gd name="T33" fmla="*/ 4 h 43"/>
                <a:gd name="T34" fmla="*/ 14 w 26"/>
                <a:gd name="T35" fmla="*/ 1 h 43"/>
                <a:gd name="T36" fmla="*/ 18 w 26"/>
                <a:gd name="T37" fmla="*/ 0 h 43"/>
                <a:gd name="T38" fmla="*/ 23 w 26"/>
                <a:gd name="T39" fmla="*/ 0 h 43"/>
                <a:gd name="T40" fmla="*/ 23 w 26"/>
                <a:gd name="T41" fmla="*/ 0 h 43"/>
                <a:gd name="T42" fmla="*/ 24 w 26"/>
                <a:gd name="T43" fmla="*/ 0 h 43"/>
                <a:gd name="T44" fmla="*/ 25 w 26"/>
                <a:gd name="T45" fmla="*/ 0 h 43"/>
                <a:gd name="T46" fmla="*/ 26 w 26"/>
                <a:gd name="T47" fmla="*/ 0 h 43"/>
                <a:gd name="T48" fmla="*/ 26 w 26"/>
                <a:gd name="T49" fmla="*/ 7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6" h="43">
                  <a:moveTo>
                    <a:pt x="26" y="7"/>
                  </a:move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6"/>
                  </a:lnTo>
                  <a:lnTo>
                    <a:pt x="8" y="21"/>
                  </a:lnTo>
                  <a:lnTo>
                    <a:pt x="8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2884" y="2341"/>
              <a:ext cx="34" cy="45"/>
            </a:xfrm>
            <a:custGeom>
              <a:avLst/>
              <a:gdLst>
                <a:gd name="T0" fmla="*/ 31 w 34"/>
                <a:gd name="T1" fmla="*/ 1 h 45"/>
                <a:gd name="T2" fmla="*/ 31 w 34"/>
                <a:gd name="T3" fmla="*/ 9 h 45"/>
                <a:gd name="T4" fmla="*/ 27 w 34"/>
                <a:gd name="T5" fmla="*/ 7 h 45"/>
                <a:gd name="T6" fmla="*/ 25 w 34"/>
                <a:gd name="T7" fmla="*/ 6 h 45"/>
                <a:gd name="T8" fmla="*/ 21 w 34"/>
                <a:gd name="T9" fmla="*/ 5 h 45"/>
                <a:gd name="T10" fmla="*/ 17 w 34"/>
                <a:gd name="T11" fmla="*/ 5 h 45"/>
                <a:gd name="T12" fmla="*/ 14 w 34"/>
                <a:gd name="T13" fmla="*/ 6 h 45"/>
                <a:gd name="T14" fmla="*/ 10 w 34"/>
                <a:gd name="T15" fmla="*/ 7 h 45"/>
                <a:gd name="T16" fmla="*/ 7 w 34"/>
                <a:gd name="T17" fmla="*/ 9 h 45"/>
                <a:gd name="T18" fmla="*/ 7 w 34"/>
                <a:gd name="T19" fmla="*/ 12 h 45"/>
                <a:gd name="T20" fmla="*/ 7 w 34"/>
                <a:gd name="T21" fmla="*/ 13 h 45"/>
                <a:gd name="T22" fmla="*/ 9 w 34"/>
                <a:gd name="T23" fmla="*/ 16 h 45"/>
                <a:gd name="T24" fmla="*/ 12 w 34"/>
                <a:gd name="T25" fmla="*/ 17 h 45"/>
                <a:gd name="T26" fmla="*/ 17 w 34"/>
                <a:gd name="T27" fmla="*/ 18 h 45"/>
                <a:gd name="T28" fmla="*/ 19 w 34"/>
                <a:gd name="T29" fmla="*/ 18 h 45"/>
                <a:gd name="T30" fmla="*/ 24 w 34"/>
                <a:gd name="T31" fmla="*/ 20 h 45"/>
                <a:gd name="T32" fmla="*/ 27 w 34"/>
                <a:gd name="T33" fmla="*/ 22 h 45"/>
                <a:gd name="T34" fmla="*/ 30 w 34"/>
                <a:gd name="T35" fmla="*/ 23 h 45"/>
                <a:gd name="T36" fmla="*/ 32 w 34"/>
                <a:gd name="T37" fmla="*/ 26 h 45"/>
                <a:gd name="T38" fmla="*/ 32 w 34"/>
                <a:gd name="T39" fmla="*/ 28 h 45"/>
                <a:gd name="T40" fmla="*/ 34 w 34"/>
                <a:gd name="T41" fmla="*/ 32 h 45"/>
                <a:gd name="T42" fmla="*/ 32 w 34"/>
                <a:gd name="T43" fmla="*/ 36 h 45"/>
                <a:gd name="T44" fmla="*/ 31 w 34"/>
                <a:gd name="T45" fmla="*/ 38 h 45"/>
                <a:gd name="T46" fmla="*/ 29 w 34"/>
                <a:gd name="T47" fmla="*/ 41 h 45"/>
                <a:gd name="T48" fmla="*/ 25 w 34"/>
                <a:gd name="T49" fmla="*/ 43 h 45"/>
                <a:gd name="T50" fmla="*/ 20 w 34"/>
                <a:gd name="T51" fmla="*/ 45 h 45"/>
                <a:gd name="T52" fmla="*/ 15 w 34"/>
                <a:gd name="T53" fmla="*/ 45 h 45"/>
                <a:gd name="T54" fmla="*/ 11 w 34"/>
                <a:gd name="T55" fmla="*/ 45 h 45"/>
                <a:gd name="T56" fmla="*/ 7 w 34"/>
                <a:gd name="T57" fmla="*/ 45 h 45"/>
                <a:gd name="T58" fmla="*/ 4 w 34"/>
                <a:gd name="T59" fmla="*/ 43 h 45"/>
                <a:gd name="T60" fmla="*/ 0 w 34"/>
                <a:gd name="T61" fmla="*/ 42 h 45"/>
                <a:gd name="T62" fmla="*/ 0 w 34"/>
                <a:gd name="T63" fmla="*/ 35 h 45"/>
                <a:gd name="T64" fmla="*/ 4 w 34"/>
                <a:gd name="T65" fmla="*/ 37 h 45"/>
                <a:gd name="T66" fmla="*/ 7 w 34"/>
                <a:gd name="T67" fmla="*/ 38 h 45"/>
                <a:gd name="T68" fmla="*/ 11 w 34"/>
                <a:gd name="T69" fmla="*/ 38 h 45"/>
                <a:gd name="T70" fmla="*/ 15 w 34"/>
                <a:gd name="T71" fmla="*/ 40 h 45"/>
                <a:gd name="T72" fmla="*/ 20 w 34"/>
                <a:gd name="T73" fmla="*/ 38 h 45"/>
                <a:gd name="T74" fmla="*/ 24 w 34"/>
                <a:gd name="T75" fmla="*/ 37 h 45"/>
                <a:gd name="T76" fmla="*/ 25 w 34"/>
                <a:gd name="T77" fmla="*/ 35 h 45"/>
                <a:gd name="T78" fmla="*/ 26 w 34"/>
                <a:gd name="T79" fmla="*/ 32 h 45"/>
                <a:gd name="T80" fmla="*/ 25 w 34"/>
                <a:gd name="T81" fmla="*/ 30 h 45"/>
                <a:gd name="T82" fmla="*/ 24 w 34"/>
                <a:gd name="T83" fmla="*/ 28 h 45"/>
                <a:gd name="T84" fmla="*/ 22 w 34"/>
                <a:gd name="T85" fmla="*/ 27 h 45"/>
                <a:gd name="T86" fmla="*/ 19 w 34"/>
                <a:gd name="T87" fmla="*/ 26 h 45"/>
                <a:gd name="T88" fmla="*/ 15 w 34"/>
                <a:gd name="T89" fmla="*/ 25 h 45"/>
                <a:gd name="T90" fmla="*/ 12 w 34"/>
                <a:gd name="T91" fmla="*/ 25 h 45"/>
                <a:gd name="T92" fmla="*/ 9 w 34"/>
                <a:gd name="T93" fmla="*/ 23 h 45"/>
                <a:gd name="T94" fmla="*/ 6 w 34"/>
                <a:gd name="T95" fmla="*/ 22 h 45"/>
                <a:gd name="T96" fmla="*/ 4 w 34"/>
                <a:gd name="T97" fmla="*/ 20 h 45"/>
                <a:gd name="T98" fmla="*/ 1 w 34"/>
                <a:gd name="T99" fmla="*/ 18 h 45"/>
                <a:gd name="T100" fmla="*/ 1 w 34"/>
                <a:gd name="T101" fmla="*/ 15 h 45"/>
                <a:gd name="T102" fmla="*/ 0 w 34"/>
                <a:gd name="T103" fmla="*/ 12 h 45"/>
                <a:gd name="T104" fmla="*/ 1 w 34"/>
                <a:gd name="T105" fmla="*/ 9 h 45"/>
                <a:gd name="T106" fmla="*/ 2 w 34"/>
                <a:gd name="T107" fmla="*/ 5 h 45"/>
                <a:gd name="T108" fmla="*/ 5 w 34"/>
                <a:gd name="T109" fmla="*/ 2 h 45"/>
                <a:gd name="T110" fmla="*/ 7 w 34"/>
                <a:gd name="T111" fmla="*/ 1 h 45"/>
                <a:gd name="T112" fmla="*/ 12 w 34"/>
                <a:gd name="T113" fmla="*/ 0 h 45"/>
                <a:gd name="T114" fmla="*/ 17 w 34"/>
                <a:gd name="T115" fmla="*/ 0 h 45"/>
                <a:gd name="T116" fmla="*/ 21 w 34"/>
                <a:gd name="T117" fmla="*/ 0 h 45"/>
                <a:gd name="T118" fmla="*/ 25 w 34"/>
                <a:gd name="T119" fmla="*/ 0 h 45"/>
                <a:gd name="T120" fmla="*/ 27 w 34"/>
                <a:gd name="T121" fmla="*/ 1 h 45"/>
                <a:gd name="T122" fmla="*/ 31 w 34"/>
                <a:gd name="T123" fmla="*/ 1 h 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" h="45">
                  <a:moveTo>
                    <a:pt x="31" y="1"/>
                  </a:moveTo>
                  <a:lnTo>
                    <a:pt x="31" y="9"/>
                  </a:lnTo>
                  <a:lnTo>
                    <a:pt x="27" y="7"/>
                  </a:lnTo>
                  <a:lnTo>
                    <a:pt x="25" y="6"/>
                  </a:lnTo>
                  <a:lnTo>
                    <a:pt x="21" y="5"/>
                  </a:lnTo>
                  <a:lnTo>
                    <a:pt x="17" y="5"/>
                  </a:lnTo>
                  <a:lnTo>
                    <a:pt x="14" y="6"/>
                  </a:lnTo>
                  <a:lnTo>
                    <a:pt x="10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2" y="17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24" y="20"/>
                  </a:lnTo>
                  <a:lnTo>
                    <a:pt x="27" y="22"/>
                  </a:lnTo>
                  <a:lnTo>
                    <a:pt x="30" y="23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31" y="38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20" y="45"/>
                  </a:lnTo>
                  <a:lnTo>
                    <a:pt x="15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4" y="43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37"/>
                  </a:lnTo>
                  <a:lnTo>
                    <a:pt x="7" y="38"/>
                  </a:lnTo>
                  <a:lnTo>
                    <a:pt x="11" y="38"/>
                  </a:lnTo>
                  <a:lnTo>
                    <a:pt x="15" y="40"/>
                  </a:lnTo>
                  <a:lnTo>
                    <a:pt x="20" y="38"/>
                  </a:lnTo>
                  <a:lnTo>
                    <a:pt x="24" y="37"/>
                  </a:lnTo>
                  <a:lnTo>
                    <a:pt x="25" y="35"/>
                  </a:lnTo>
                  <a:lnTo>
                    <a:pt x="26" y="32"/>
                  </a:lnTo>
                  <a:lnTo>
                    <a:pt x="25" y="30"/>
                  </a:lnTo>
                  <a:lnTo>
                    <a:pt x="24" y="28"/>
                  </a:lnTo>
                  <a:lnTo>
                    <a:pt x="22" y="27"/>
                  </a:lnTo>
                  <a:lnTo>
                    <a:pt x="19" y="26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3"/>
            <p:cNvSpPr>
              <a:spLocks noEditPoints="1"/>
            </p:cNvSpPr>
            <p:nvPr/>
          </p:nvSpPr>
          <p:spPr bwMode="auto">
            <a:xfrm>
              <a:off x="3413" y="2644"/>
              <a:ext cx="51" cy="65"/>
            </a:xfrm>
            <a:custGeom>
              <a:avLst/>
              <a:gdLst>
                <a:gd name="T0" fmla="*/ 31 w 51"/>
                <a:gd name="T1" fmla="*/ 35 h 65"/>
                <a:gd name="T2" fmla="*/ 33 w 51"/>
                <a:gd name="T3" fmla="*/ 36 h 65"/>
                <a:gd name="T4" fmla="*/ 37 w 51"/>
                <a:gd name="T5" fmla="*/ 38 h 65"/>
                <a:gd name="T6" fmla="*/ 40 w 51"/>
                <a:gd name="T7" fmla="*/ 42 h 65"/>
                <a:gd name="T8" fmla="*/ 42 w 51"/>
                <a:gd name="T9" fmla="*/ 47 h 65"/>
                <a:gd name="T10" fmla="*/ 51 w 51"/>
                <a:gd name="T11" fmla="*/ 65 h 65"/>
                <a:gd name="T12" fmla="*/ 42 w 51"/>
                <a:gd name="T13" fmla="*/ 65 h 65"/>
                <a:gd name="T14" fmla="*/ 33 w 51"/>
                <a:gd name="T15" fmla="*/ 48 h 65"/>
                <a:gd name="T16" fmla="*/ 31 w 51"/>
                <a:gd name="T17" fmla="*/ 45 h 65"/>
                <a:gd name="T18" fmla="*/ 28 w 51"/>
                <a:gd name="T19" fmla="*/ 41 h 65"/>
                <a:gd name="T20" fmla="*/ 27 w 51"/>
                <a:gd name="T21" fmla="*/ 40 h 65"/>
                <a:gd name="T22" fmla="*/ 23 w 51"/>
                <a:gd name="T23" fmla="*/ 37 h 65"/>
                <a:gd name="T24" fmla="*/ 18 w 51"/>
                <a:gd name="T25" fmla="*/ 37 h 65"/>
                <a:gd name="T26" fmla="*/ 8 w 51"/>
                <a:gd name="T27" fmla="*/ 37 h 65"/>
                <a:gd name="T28" fmla="*/ 8 w 51"/>
                <a:gd name="T29" fmla="*/ 65 h 65"/>
                <a:gd name="T30" fmla="*/ 0 w 51"/>
                <a:gd name="T31" fmla="*/ 65 h 65"/>
                <a:gd name="T32" fmla="*/ 0 w 51"/>
                <a:gd name="T33" fmla="*/ 0 h 65"/>
                <a:gd name="T34" fmla="*/ 20 w 51"/>
                <a:gd name="T35" fmla="*/ 0 h 65"/>
                <a:gd name="T36" fmla="*/ 27 w 51"/>
                <a:gd name="T37" fmla="*/ 0 h 65"/>
                <a:gd name="T38" fmla="*/ 32 w 51"/>
                <a:gd name="T39" fmla="*/ 1 h 65"/>
                <a:gd name="T40" fmla="*/ 37 w 51"/>
                <a:gd name="T41" fmla="*/ 3 h 65"/>
                <a:gd name="T42" fmla="*/ 40 w 51"/>
                <a:gd name="T43" fmla="*/ 7 h 65"/>
                <a:gd name="T44" fmla="*/ 42 w 51"/>
                <a:gd name="T45" fmla="*/ 12 h 65"/>
                <a:gd name="T46" fmla="*/ 42 w 51"/>
                <a:gd name="T47" fmla="*/ 18 h 65"/>
                <a:gd name="T48" fmla="*/ 42 w 51"/>
                <a:gd name="T49" fmla="*/ 22 h 65"/>
                <a:gd name="T50" fmla="*/ 41 w 51"/>
                <a:gd name="T51" fmla="*/ 26 h 65"/>
                <a:gd name="T52" fmla="*/ 40 w 51"/>
                <a:gd name="T53" fmla="*/ 28 h 65"/>
                <a:gd name="T54" fmla="*/ 37 w 51"/>
                <a:gd name="T55" fmla="*/ 31 h 65"/>
                <a:gd name="T56" fmla="*/ 35 w 51"/>
                <a:gd name="T57" fmla="*/ 32 h 65"/>
                <a:gd name="T58" fmla="*/ 31 w 51"/>
                <a:gd name="T59" fmla="*/ 35 h 65"/>
                <a:gd name="T60" fmla="*/ 8 w 51"/>
                <a:gd name="T61" fmla="*/ 6 h 65"/>
                <a:gd name="T62" fmla="*/ 8 w 51"/>
                <a:gd name="T63" fmla="*/ 30 h 65"/>
                <a:gd name="T64" fmla="*/ 20 w 51"/>
                <a:gd name="T65" fmla="*/ 30 h 65"/>
                <a:gd name="T66" fmla="*/ 25 w 51"/>
                <a:gd name="T67" fmla="*/ 30 h 65"/>
                <a:gd name="T68" fmla="*/ 27 w 51"/>
                <a:gd name="T69" fmla="*/ 28 h 65"/>
                <a:gd name="T70" fmla="*/ 30 w 51"/>
                <a:gd name="T71" fmla="*/ 27 h 65"/>
                <a:gd name="T72" fmla="*/ 32 w 51"/>
                <a:gd name="T73" fmla="*/ 25 h 65"/>
                <a:gd name="T74" fmla="*/ 32 w 51"/>
                <a:gd name="T75" fmla="*/ 22 h 65"/>
                <a:gd name="T76" fmla="*/ 33 w 51"/>
                <a:gd name="T77" fmla="*/ 18 h 65"/>
                <a:gd name="T78" fmla="*/ 32 w 51"/>
                <a:gd name="T79" fmla="*/ 15 h 65"/>
                <a:gd name="T80" fmla="*/ 32 w 51"/>
                <a:gd name="T81" fmla="*/ 12 h 65"/>
                <a:gd name="T82" fmla="*/ 30 w 51"/>
                <a:gd name="T83" fmla="*/ 10 h 65"/>
                <a:gd name="T84" fmla="*/ 27 w 51"/>
                <a:gd name="T85" fmla="*/ 7 h 65"/>
                <a:gd name="T86" fmla="*/ 25 w 51"/>
                <a:gd name="T87" fmla="*/ 7 h 65"/>
                <a:gd name="T88" fmla="*/ 20 w 51"/>
                <a:gd name="T89" fmla="*/ 6 h 65"/>
                <a:gd name="T90" fmla="*/ 8 w 51"/>
                <a:gd name="T91" fmla="*/ 6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1" h="65">
                  <a:moveTo>
                    <a:pt x="31" y="35"/>
                  </a:moveTo>
                  <a:lnTo>
                    <a:pt x="33" y="36"/>
                  </a:lnTo>
                  <a:lnTo>
                    <a:pt x="37" y="38"/>
                  </a:lnTo>
                  <a:lnTo>
                    <a:pt x="40" y="42"/>
                  </a:lnTo>
                  <a:lnTo>
                    <a:pt x="42" y="47"/>
                  </a:lnTo>
                  <a:lnTo>
                    <a:pt x="51" y="65"/>
                  </a:lnTo>
                  <a:lnTo>
                    <a:pt x="42" y="65"/>
                  </a:lnTo>
                  <a:lnTo>
                    <a:pt x="33" y="48"/>
                  </a:lnTo>
                  <a:lnTo>
                    <a:pt x="31" y="45"/>
                  </a:lnTo>
                  <a:lnTo>
                    <a:pt x="28" y="41"/>
                  </a:lnTo>
                  <a:lnTo>
                    <a:pt x="27" y="40"/>
                  </a:lnTo>
                  <a:lnTo>
                    <a:pt x="23" y="37"/>
                  </a:lnTo>
                  <a:lnTo>
                    <a:pt x="18" y="37"/>
                  </a:lnTo>
                  <a:lnTo>
                    <a:pt x="8" y="37"/>
                  </a:lnTo>
                  <a:lnTo>
                    <a:pt x="8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40" y="7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1" y="26"/>
                  </a:lnTo>
                  <a:lnTo>
                    <a:pt x="40" y="28"/>
                  </a:lnTo>
                  <a:lnTo>
                    <a:pt x="37" y="31"/>
                  </a:lnTo>
                  <a:lnTo>
                    <a:pt x="35" y="32"/>
                  </a:lnTo>
                  <a:lnTo>
                    <a:pt x="31" y="35"/>
                  </a:lnTo>
                  <a:close/>
                  <a:moveTo>
                    <a:pt x="8" y="6"/>
                  </a:moveTo>
                  <a:lnTo>
                    <a:pt x="8" y="30"/>
                  </a:lnTo>
                  <a:lnTo>
                    <a:pt x="20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2" y="22"/>
                  </a:lnTo>
                  <a:lnTo>
                    <a:pt x="33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0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3475" y="2644"/>
              <a:ext cx="37" cy="65"/>
            </a:xfrm>
            <a:custGeom>
              <a:avLst/>
              <a:gdLst>
                <a:gd name="T0" fmla="*/ 0 w 37"/>
                <a:gd name="T1" fmla="*/ 0 h 65"/>
                <a:gd name="T2" fmla="*/ 37 w 37"/>
                <a:gd name="T3" fmla="*/ 0 h 65"/>
                <a:gd name="T4" fmla="*/ 37 w 37"/>
                <a:gd name="T5" fmla="*/ 7 h 65"/>
                <a:gd name="T6" fmla="*/ 9 w 37"/>
                <a:gd name="T7" fmla="*/ 7 h 65"/>
                <a:gd name="T8" fmla="*/ 9 w 37"/>
                <a:gd name="T9" fmla="*/ 26 h 65"/>
                <a:gd name="T10" fmla="*/ 35 w 37"/>
                <a:gd name="T11" fmla="*/ 26 h 65"/>
                <a:gd name="T12" fmla="*/ 35 w 37"/>
                <a:gd name="T13" fmla="*/ 33 h 65"/>
                <a:gd name="T14" fmla="*/ 9 w 37"/>
                <a:gd name="T15" fmla="*/ 33 h 65"/>
                <a:gd name="T16" fmla="*/ 9 w 37"/>
                <a:gd name="T17" fmla="*/ 65 h 65"/>
                <a:gd name="T18" fmla="*/ 0 w 37"/>
                <a:gd name="T19" fmla="*/ 65 h 65"/>
                <a:gd name="T20" fmla="*/ 0 w 37"/>
                <a:gd name="T21" fmla="*/ 0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65">
                  <a:moveTo>
                    <a:pt x="0" y="0"/>
                  </a:moveTo>
                  <a:lnTo>
                    <a:pt x="37" y="0"/>
                  </a:lnTo>
                  <a:lnTo>
                    <a:pt x="37" y="7"/>
                  </a:lnTo>
                  <a:lnTo>
                    <a:pt x="9" y="7"/>
                  </a:lnTo>
                  <a:lnTo>
                    <a:pt x="9" y="26"/>
                  </a:lnTo>
                  <a:lnTo>
                    <a:pt x="35" y="26"/>
                  </a:lnTo>
                  <a:lnTo>
                    <a:pt x="35" y="33"/>
                  </a:lnTo>
                  <a:lnTo>
                    <a:pt x="9" y="33"/>
                  </a:lnTo>
                  <a:lnTo>
                    <a:pt x="9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3552" y="2642"/>
              <a:ext cx="53" cy="68"/>
            </a:xfrm>
            <a:custGeom>
              <a:avLst/>
              <a:gdLst>
                <a:gd name="T0" fmla="*/ 53 w 53"/>
                <a:gd name="T1" fmla="*/ 7 h 68"/>
                <a:gd name="T2" fmla="*/ 53 w 53"/>
                <a:gd name="T3" fmla="*/ 15 h 68"/>
                <a:gd name="T4" fmla="*/ 48 w 53"/>
                <a:gd name="T5" fmla="*/ 12 h 68"/>
                <a:gd name="T6" fmla="*/ 43 w 53"/>
                <a:gd name="T7" fmla="*/ 9 h 68"/>
                <a:gd name="T8" fmla="*/ 38 w 53"/>
                <a:gd name="T9" fmla="*/ 8 h 68"/>
                <a:gd name="T10" fmla="*/ 33 w 53"/>
                <a:gd name="T11" fmla="*/ 8 h 68"/>
                <a:gd name="T12" fmla="*/ 26 w 53"/>
                <a:gd name="T13" fmla="*/ 8 h 68"/>
                <a:gd name="T14" fmla="*/ 23 w 53"/>
                <a:gd name="T15" fmla="*/ 9 h 68"/>
                <a:gd name="T16" fmla="*/ 18 w 53"/>
                <a:gd name="T17" fmla="*/ 12 h 68"/>
                <a:gd name="T18" fmla="*/ 15 w 53"/>
                <a:gd name="T19" fmla="*/ 14 h 68"/>
                <a:gd name="T20" fmla="*/ 13 w 53"/>
                <a:gd name="T21" fmla="*/ 18 h 68"/>
                <a:gd name="T22" fmla="*/ 10 w 53"/>
                <a:gd name="T23" fmla="*/ 23 h 68"/>
                <a:gd name="T24" fmla="*/ 9 w 53"/>
                <a:gd name="T25" fmla="*/ 28 h 68"/>
                <a:gd name="T26" fmla="*/ 9 w 53"/>
                <a:gd name="T27" fmla="*/ 34 h 68"/>
                <a:gd name="T28" fmla="*/ 9 w 53"/>
                <a:gd name="T29" fmla="*/ 40 h 68"/>
                <a:gd name="T30" fmla="*/ 10 w 53"/>
                <a:gd name="T31" fmla="*/ 45 h 68"/>
                <a:gd name="T32" fmla="*/ 13 w 53"/>
                <a:gd name="T33" fmla="*/ 50 h 68"/>
                <a:gd name="T34" fmla="*/ 15 w 53"/>
                <a:gd name="T35" fmla="*/ 54 h 68"/>
                <a:gd name="T36" fmla="*/ 18 w 53"/>
                <a:gd name="T37" fmla="*/ 57 h 68"/>
                <a:gd name="T38" fmla="*/ 23 w 53"/>
                <a:gd name="T39" fmla="*/ 59 h 68"/>
                <a:gd name="T40" fmla="*/ 26 w 53"/>
                <a:gd name="T41" fmla="*/ 60 h 68"/>
                <a:gd name="T42" fmla="*/ 33 w 53"/>
                <a:gd name="T43" fmla="*/ 60 h 68"/>
                <a:gd name="T44" fmla="*/ 38 w 53"/>
                <a:gd name="T45" fmla="*/ 60 h 68"/>
                <a:gd name="T46" fmla="*/ 43 w 53"/>
                <a:gd name="T47" fmla="*/ 59 h 68"/>
                <a:gd name="T48" fmla="*/ 48 w 53"/>
                <a:gd name="T49" fmla="*/ 57 h 68"/>
                <a:gd name="T50" fmla="*/ 53 w 53"/>
                <a:gd name="T51" fmla="*/ 53 h 68"/>
                <a:gd name="T52" fmla="*/ 53 w 53"/>
                <a:gd name="T53" fmla="*/ 62 h 68"/>
                <a:gd name="T54" fmla="*/ 48 w 53"/>
                <a:gd name="T55" fmla="*/ 64 h 68"/>
                <a:gd name="T56" fmla="*/ 43 w 53"/>
                <a:gd name="T57" fmla="*/ 67 h 68"/>
                <a:gd name="T58" fmla="*/ 38 w 53"/>
                <a:gd name="T59" fmla="*/ 68 h 68"/>
                <a:gd name="T60" fmla="*/ 31 w 53"/>
                <a:gd name="T61" fmla="*/ 68 h 68"/>
                <a:gd name="T62" fmla="*/ 19 w 53"/>
                <a:gd name="T63" fmla="*/ 65 h 68"/>
                <a:gd name="T64" fmla="*/ 8 w 53"/>
                <a:gd name="T65" fmla="*/ 59 h 68"/>
                <a:gd name="T66" fmla="*/ 2 w 53"/>
                <a:gd name="T67" fmla="*/ 48 h 68"/>
                <a:gd name="T68" fmla="*/ 0 w 53"/>
                <a:gd name="T69" fmla="*/ 34 h 68"/>
                <a:gd name="T70" fmla="*/ 2 w 53"/>
                <a:gd name="T71" fmla="*/ 20 h 68"/>
                <a:gd name="T72" fmla="*/ 8 w 53"/>
                <a:gd name="T73" fmla="*/ 9 h 68"/>
                <a:gd name="T74" fmla="*/ 19 w 53"/>
                <a:gd name="T75" fmla="*/ 2 h 68"/>
                <a:gd name="T76" fmla="*/ 31 w 53"/>
                <a:gd name="T77" fmla="*/ 0 h 68"/>
                <a:gd name="T78" fmla="*/ 38 w 53"/>
                <a:gd name="T79" fmla="*/ 0 h 68"/>
                <a:gd name="T80" fmla="*/ 43 w 53"/>
                <a:gd name="T81" fmla="*/ 2 h 68"/>
                <a:gd name="T82" fmla="*/ 48 w 53"/>
                <a:gd name="T83" fmla="*/ 3 h 68"/>
                <a:gd name="T84" fmla="*/ 53 w 53"/>
                <a:gd name="T85" fmla="*/ 7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3" h="68">
                  <a:moveTo>
                    <a:pt x="53" y="7"/>
                  </a:moveTo>
                  <a:lnTo>
                    <a:pt x="53" y="15"/>
                  </a:lnTo>
                  <a:lnTo>
                    <a:pt x="48" y="12"/>
                  </a:lnTo>
                  <a:lnTo>
                    <a:pt x="43" y="9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6" y="8"/>
                  </a:lnTo>
                  <a:lnTo>
                    <a:pt x="23" y="9"/>
                  </a:lnTo>
                  <a:lnTo>
                    <a:pt x="18" y="12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10" y="23"/>
                  </a:lnTo>
                  <a:lnTo>
                    <a:pt x="9" y="28"/>
                  </a:lnTo>
                  <a:lnTo>
                    <a:pt x="9" y="34"/>
                  </a:lnTo>
                  <a:lnTo>
                    <a:pt x="9" y="40"/>
                  </a:lnTo>
                  <a:lnTo>
                    <a:pt x="10" y="45"/>
                  </a:lnTo>
                  <a:lnTo>
                    <a:pt x="13" y="50"/>
                  </a:lnTo>
                  <a:lnTo>
                    <a:pt x="15" y="54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3" y="53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3" y="67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19" y="65"/>
                  </a:lnTo>
                  <a:lnTo>
                    <a:pt x="8" y="59"/>
                  </a:lnTo>
                  <a:lnTo>
                    <a:pt x="2" y="48"/>
                  </a:lnTo>
                  <a:lnTo>
                    <a:pt x="0" y="34"/>
                  </a:lnTo>
                  <a:lnTo>
                    <a:pt x="2" y="20"/>
                  </a:lnTo>
                  <a:lnTo>
                    <a:pt x="8" y="9"/>
                  </a:lnTo>
                  <a:lnTo>
                    <a:pt x="19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8" y="3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6"/>
            <p:cNvSpPr>
              <a:spLocks noEditPoints="1"/>
            </p:cNvSpPr>
            <p:nvPr/>
          </p:nvSpPr>
          <p:spPr bwMode="auto">
            <a:xfrm>
              <a:off x="3615" y="2659"/>
              <a:ext cx="41" cy="51"/>
            </a:xfrm>
            <a:custGeom>
              <a:avLst/>
              <a:gdLst>
                <a:gd name="T0" fmla="*/ 26 w 41"/>
                <a:gd name="T1" fmla="*/ 25 h 51"/>
                <a:gd name="T2" fmla="*/ 20 w 41"/>
                <a:gd name="T3" fmla="*/ 26 h 51"/>
                <a:gd name="T4" fmla="*/ 15 w 41"/>
                <a:gd name="T5" fmla="*/ 26 h 51"/>
                <a:gd name="T6" fmla="*/ 12 w 41"/>
                <a:gd name="T7" fmla="*/ 27 h 51"/>
                <a:gd name="T8" fmla="*/ 10 w 41"/>
                <a:gd name="T9" fmla="*/ 30 h 51"/>
                <a:gd name="T10" fmla="*/ 8 w 41"/>
                <a:gd name="T11" fmla="*/ 32 h 51"/>
                <a:gd name="T12" fmla="*/ 8 w 41"/>
                <a:gd name="T13" fmla="*/ 35 h 51"/>
                <a:gd name="T14" fmla="*/ 8 w 41"/>
                <a:gd name="T15" fmla="*/ 38 h 51"/>
                <a:gd name="T16" fmla="*/ 11 w 41"/>
                <a:gd name="T17" fmla="*/ 42 h 51"/>
                <a:gd name="T18" fmla="*/ 15 w 41"/>
                <a:gd name="T19" fmla="*/ 43 h 51"/>
                <a:gd name="T20" fmla="*/ 18 w 41"/>
                <a:gd name="T21" fmla="*/ 45 h 51"/>
                <a:gd name="T22" fmla="*/ 22 w 41"/>
                <a:gd name="T23" fmla="*/ 43 h 51"/>
                <a:gd name="T24" fmla="*/ 26 w 41"/>
                <a:gd name="T25" fmla="*/ 42 h 51"/>
                <a:gd name="T26" fmla="*/ 30 w 41"/>
                <a:gd name="T27" fmla="*/ 40 h 51"/>
                <a:gd name="T28" fmla="*/ 31 w 41"/>
                <a:gd name="T29" fmla="*/ 36 h 51"/>
                <a:gd name="T30" fmla="*/ 33 w 41"/>
                <a:gd name="T31" fmla="*/ 32 h 51"/>
                <a:gd name="T32" fmla="*/ 33 w 41"/>
                <a:gd name="T33" fmla="*/ 27 h 51"/>
                <a:gd name="T34" fmla="*/ 33 w 41"/>
                <a:gd name="T35" fmla="*/ 25 h 51"/>
                <a:gd name="T36" fmla="*/ 26 w 41"/>
                <a:gd name="T37" fmla="*/ 25 h 51"/>
                <a:gd name="T38" fmla="*/ 41 w 41"/>
                <a:gd name="T39" fmla="*/ 22 h 51"/>
                <a:gd name="T40" fmla="*/ 41 w 41"/>
                <a:gd name="T41" fmla="*/ 50 h 51"/>
                <a:gd name="T42" fmla="*/ 33 w 41"/>
                <a:gd name="T43" fmla="*/ 50 h 51"/>
                <a:gd name="T44" fmla="*/ 33 w 41"/>
                <a:gd name="T45" fmla="*/ 42 h 51"/>
                <a:gd name="T46" fmla="*/ 30 w 41"/>
                <a:gd name="T47" fmla="*/ 46 h 51"/>
                <a:gd name="T48" fmla="*/ 26 w 41"/>
                <a:gd name="T49" fmla="*/ 48 h 51"/>
                <a:gd name="T50" fmla="*/ 22 w 41"/>
                <a:gd name="T51" fmla="*/ 51 h 51"/>
                <a:gd name="T52" fmla="*/ 16 w 41"/>
                <a:gd name="T53" fmla="*/ 51 h 51"/>
                <a:gd name="T54" fmla="*/ 12 w 41"/>
                <a:gd name="T55" fmla="*/ 51 h 51"/>
                <a:gd name="T56" fmla="*/ 7 w 41"/>
                <a:gd name="T57" fmla="*/ 50 h 51"/>
                <a:gd name="T58" fmla="*/ 5 w 41"/>
                <a:gd name="T59" fmla="*/ 47 h 51"/>
                <a:gd name="T60" fmla="*/ 2 w 41"/>
                <a:gd name="T61" fmla="*/ 43 h 51"/>
                <a:gd name="T62" fmla="*/ 1 w 41"/>
                <a:gd name="T63" fmla="*/ 40 h 51"/>
                <a:gd name="T64" fmla="*/ 0 w 41"/>
                <a:gd name="T65" fmla="*/ 36 h 51"/>
                <a:gd name="T66" fmla="*/ 1 w 41"/>
                <a:gd name="T67" fmla="*/ 31 h 51"/>
                <a:gd name="T68" fmla="*/ 2 w 41"/>
                <a:gd name="T69" fmla="*/ 26 h 51"/>
                <a:gd name="T70" fmla="*/ 6 w 41"/>
                <a:gd name="T71" fmla="*/ 23 h 51"/>
                <a:gd name="T72" fmla="*/ 10 w 41"/>
                <a:gd name="T73" fmla="*/ 21 h 51"/>
                <a:gd name="T74" fmla="*/ 15 w 41"/>
                <a:gd name="T75" fmla="*/ 20 h 51"/>
                <a:gd name="T76" fmla="*/ 22 w 41"/>
                <a:gd name="T77" fmla="*/ 18 h 51"/>
                <a:gd name="T78" fmla="*/ 33 w 41"/>
                <a:gd name="T79" fmla="*/ 18 h 51"/>
                <a:gd name="T80" fmla="*/ 33 w 41"/>
                <a:gd name="T81" fmla="*/ 18 h 51"/>
                <a:gd name="T82" fmla="*/ 33 w 41"/>
                <a:gd name="T83" fmla="*/ 15 h 51"/>
                <a:gd name="T84" fmla="*/ 32 w 41"/>
                <a:gd name="T85" fmla="*/ 12 h 51"/>
                <a:gd name="T86" fmla="*/ 30 w 41"/>
                <a:gd name="T87" fmla="*/ 10 h 51"/>
                <a:gd name="T88" fmla="*/ 27 w 41"/>
                <a:gd name="T89" fmla="*/ 7 h 51"/>
                <a:gd name="T90" fmla="*/ 23 w 41"/>
                <a:gd name="T91" fmla="*/ 7 h 51"/>
                <a:gd name="T92" fmla="*/ 20 w 41"/>
                <a:gd name="T93" fmla="*/ 6 h 51"/>
                <a:gd name="T94" fmla="*/ 15 w 41"/>
                <a:gd name="T95" fmla="*/ 6 h 51"/>
                <a:gd name="T96" fmla="*/ 11 w 41"/>
                <a:gd name="T97" fmla="*/ 7 h 51"/>
                <a:gd name="T98" fmla="*/ 7 w 41"/>
                <a:gd name="T99" fmla="*/ 8 h 51"/>
                <a:gd name="T100" fmla="*/ 3 w 41"/>
                <a:gd name="T101" fmla="*/ 11 h 51"/>
                <a:gd name="T102" fmla="*/ 3 w 41"/>
                <a:gd name="T103" fmla="*/ 3 h 51"/>
                <a:gd name="T104" fmla="*/ 8 w 41"/>
                <a:gd name="T105" fmla="*/ 1 h 51"/>
                <a:gd name="T106" fmla="*/ 12 w 41"/>
                <a:gd name="T107" fmla="*/ 0 h 51"/>
                <a:gd name="T108" fmla="*/ 16 w 41"/>
                <a:gd name="T109" fmla="*/ 0 h 51"/>
                <a:gd name="T110" fmla="*/ 20 w 41"/>
                <a:gd name="T111" fmla="*/ 0 h 51"/>
                <a:gd name="T112" fmla="*/ 27 w 41"/>
                <a:gd name="T113" fmla="*/ 0 h 51"/>
                <a:gd name="T114" fmla="*/ 32 w 41"/>
                <a:gd name="T115" fmla="*/ 2 h 51"/>
                <a:gd name="T116" fmla="*/ 36 w 41"/>
                <a:gd name="T117" fmla="*/ 5 h 51"/>
                <a:gd name="T118" fmla="*/ 38 w 41"/>
                <a:gd name="T119" fmla="*/ 8 h 51"/>
                <a:gd name="T120" fmla="*/ 40 w 41"/>
                <a:gd name="T121" fmla="*/ 12 h 51"/>
                <a:gd name="T122" fmla="*/ 41 w 41"/>
                <a:gd name="T123" fmla="*/ 16 h 51"/>
                <a:gd name="T124" fmla="*/ 41 w 41"/>
                <a:gd name="T125" fmla="*/ 22 h 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1" h="51">
                  <a:moveTo>
                    <a:pt x="26" y="25"/>
                  </a:moveTo>
                  <a:lnTo>
                    <a:pt x="20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11" y="42"/>
                  </a:lnTo>
                  <a:lnTo>
                    <a:pt x="15" y="43"/>
                  </a:lnTo>
                  <a:lnTo>
                    <a:pt x="18" y="45"/>
                  </a:lnTo>
                  <a:lnTo>
                    <a:pt x="22" y="43"/>
                  </a:lnTo>
                  <a:lnTo>
                    <a:pt x="26" y="42"/>
                  </a:lnTo>
                  <a:lnTo>
                    <a:pt x="30" y="40"/>
                  </a:lnTo>
                  <a:lnTo>
                    <a:pt x="31" y="36"/>
                  </a:lnTo>
                  <a:lnTo>
                    <a:pt x="33" y="32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26" y="25"/>
                  </a:lnTo>
                  <a:close/>
                  <a:moveTo>
                    <a:pt x="41" y="22"/>
                  </a:moveTo>
                  <a:lnTo>
                    <a:pt x="41" y="50"/>
                  </a:lnTo>
                  <a:lnTo>
                    <a:pt x="33" y="50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2" y="51"/>
                  </a:lnTo>
                  <a:lnTo>
                    <a:pt x="16" y="51"/>
                  </a:lnTo>
                  <a:lnTo>
                    <a:pt x="12" y="51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2" y="26"/>
                  </a:lnTo>
                  <a:lnTo>
                    <a:pt x="6" y="23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22" y="18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11" y="7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1" y="16"/>
                  </a:lnTo>
                  <a:lnTo>
                    <a:pt x="41" y="22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3667" y="2660"/>
              <a:ext cx="47" cy="49"/>
            </a:xfrm>
            <a:custGeom>
              <a:avLst/>
              <a:gdLst>
                <a:gd name="T0" fmla="*/ 0 w 47"/>
                <a:gd name="T1" fmla="*/ 0 h 49"/>
                <a:gd name="T2" fmla="*/ 9 w 47"/>
                <a:gd name="T3" fmla="*/ 0 h 49"/>
                <a:gd name="T4" fmla="*/ 24 w 47"/>
                <a:gd name="T5" fmla="*/ 41 h 49"/>
                <a:gd name="T6" fmla="*/ 40 w 47"/>
                <a:gd name="T7" fmla="*/ 0 h 49"/>
                <a:gd name="T8" fmla="*/ 47 w 47"/>
                <a:gd name="T9" fmla="*/ 0 h 49"/>
                <a:gd name="T10" fmla="*/ 30 w 47"/>
                <a:gd name="T11" fmla="*/ 49 h 49"/>
                <a:gd name="T12" fmla="*/ 19 w 47"/>
                <a:gd name="T13" fmla="*/ 49 h 49"/>
                <a:gd name="T14" fmla="*/ 0 w 47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9">
                  <a:moveTo>
                    <a:pt x="0" y="0"/>
                  </a:moveTo>
                  <a:lnTo>
                    <a:pt x="9" y="0"/>
                  </a:lnTo>
                  <a:lnTo>
                    <a:pt x="24" y="4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30" y="49"/>
                  </a:lnTo>
                  <a:lnTo>
                    <a:pt x="19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8"/>
            <p:cNvSpPr>
              <a:spLocks noEditPoints="1"/>
            </p:cNvSpPr>
            <p:nvPr/>
          </p:nvSpPr>
          <p:spPr bwMode="auto">
            <a:xfrm>
              <a:off x="3726" y="2640"/>
              <a:ext cx="8" cy="69"/>
            </a:xfrm>
            <a:custGeom>
              <a:avLst/>
              <a:gdLst>
                <a:gd name="T0" fmla="*/ 0 w 8"/>
                <a:gd name="T1" fmla="*/ 20 h 69"/>
                <a:gd name="T2" fmla="*/ 8 w 8"/>
                <a:gd name="T3" fmla="*/ 20 h 69"/>
                <a:gd name="T4" fmla="*/ 8 w 8"/>
                <a:gd name="T5" fmla="*/ 69 h 69"/>
                <a:gd name="T6" fmla="*/ 0 w 8"/>
                <a:gd name="T7" fmla="*/ 69 h 69"/>
                <a:gd name="T8" fmla="*/ 0 w 8"/>
                <a:gd name="T9" fmla="*/ 20 h 69"/>
                <a:gd name="T10" fmla="*/ 0 w 8"/>
                <a:gd name="T11" fmla="*/ 0 h 69"/>
                <a:gd name="T12" fmla="*/ 8 w 8"/>
                <a:gd name="T13" fmla="*/ 0 h 69"/>
                <a:gd name="T14" fmla="*/ 8 w 8"/>
                <a:gd name="T15" fmla="*/ 11 h 69"/>
                <a:gd name="T16" fmla="*/ 0 w 8"/>
                <a:gd name="T17" fmla="*/ 11 h 69"/>
                <a:gd name="T18" fmla="*/ 0 w 8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9">
                  <a:moveTo>
                    <a:pt x="0" y="20"/>
                  </a:moveTo>
                  <a:lnTo>
                    <a:pt x="8" y="20"/>
                  </a:lnTo>
                  <a:lnTo>
                    <a:pt x="8" y="69"/>
                  </a:lnTo>
                  <a:lnTo>
                    <a:pt x="0" y="69"/>
                  </a:lnTo>
                  <a:lnTo>
                    <a:pt x="0" y="20"/>
                  </a:lnTo>
                  <a:close/>
                  <a:moveTo>
                    <a:pt x="0" y="0"/>
                  </a:moveTo>
                  <a:lnTo>
                    <a:pt x="8" y="0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3746" y="2645"/>
              <a:ext cx="29" cy="64"/>
            </a:xfrm>
            <a:custGeom>
              <a:avLst/>
              <a:gdLst>
                <a:gd name="T0" fmla="*/ 13 w 29"/>
                <a:gd name="T1" fmla="*/ 0 h 64"/>
                <a:gd name="T2" fmla="*/ 13 w 29"/>
                <a:gd name="T3" fmla="*/ 15 h 64"/>
                <a:gd name="T4" fmla="*/ 29 w 29"/>
                <a:gd name="T5" fmla="*/ 15 h 64"/>
                <a:gd name="T6" fmla="*/ 29 w 29"/>
                <a:gd name="T7" fmla="*/ 21 h 64"/>
                <a:gd name="T8" fmla="*/ 13 w 29"/>
                <a:gd name="T9" fmla="*/ 21 h 64"/>
                <a:gd name="T10" fmla="*/ 13 w 29"/>
                <a:gd name="T11" fmla="*/ 47 h 64"/>
                <a:gd name="T12" fmla="*/ 13 w 29"/>
                <a:gd name="T13" fmla="*/ 51 h 64"/>
                <a:gd name="T14" fmla="*/ 14 w 29"/>
                <a:gd name="T15" fmla="*/ 54 h 64"/>
                <a:gd name="T16" fmla="*/ 14 w 29"/>
                <a:gd name="T17" fmla="*/ 55 h 64"/>
                <a:gd name="T18" fmla="*/ 16 w 29"/>
                <a:gd name="T19" fmla="*/ 56 h 64"/>
                <a:gd name="T20" fmla="*/ 18 w 29"/>
                <a:gd name="T21" fmla="*/ 57 h 64"/>
                <a:gd name="T22" fmla="*/ 22 w 29"/>
                <a:gd name="T23" fmla="*/ 57 h 64"/>
                <a:gd name="T24" fmla="*/ 29 w 29"/>
                <a:gd name="T25" fmla="*/ 57 h 64"/>
                <a:gd name="T26" fmla="*/ 29 w 29"/>
                <a:gd name="T27" fmla="*/ 64 h 64"/>
                <a:gd name="T28" fmla="*/ 22 w 29"/>
                <a:gd name="T29" fmla="*/ 64 h 64"/>
                <a:gd name="T30" fmla="*/ 16 w 29"/>
                <a:gd name="T31" fmla="*/ 64 h 64"/>
                <a:gd name="T32" fmla="*/ 12 w 29"/>
                <a:gd name="T33" fmla="*/ 62 h 64"/>
                <a:gd name="T34" fmla="*/ 8 w 29"/>
                <a:gd name="T35" fmla="*/ 60 h 64"/>
                <a:gd name="T36" fmla="*/ 7 w 29"/>
                <a:gd name="T37" fmla="*/ 57 h 64"/>
                <a:gd name="T38" fmla="*/ 6 w 29"/>
                <a:gd name="T39" fmla="*/ 54 h 64"/>
                <a:gd name="T40" fmla="*/ 5 w 29"/>
                <a:gd name="T41" fmla="*/ 47 h 64"/>
                <a:gd name="T42" fmla="*/ 5 w 29"/>
                <a:gd name="T43" fmla="*/ 21 h 64"/>
                <a:gd name="T44" fmla="*/ 0 w 29"/>
                <a:gd name="T45" fmla="*/ 21 h 64"/>
                <a:gd name="T46" fmla="*/ 0 w 29"/>
                <a:gd name="T47" fmla="*/ 15 h 64"/>
                <a:gd name="T48" fmla="*/ 5 w 29"/>
                <a:gd name="T49" fmla="*/ 15 h 64"/>
                <a:gd name="T50" fmla="*/ 5 w 29"/>
                <a:gd name="T51" fmla="*/ 0 h 64"/>
                <a:gd name="T52" fmla="*/ 13 w 29"/>
                <a:gd name="T53" fmla="*/ 0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" h="64">
                  <a:moveTo>
                    <a:pt x="13" y="0"/>
                  </a:moveTo>
                  <a:lnTo>
                    <a:pt x="13" y="15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13" y="21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4" y="55"/>
                  </a:lnTo>
                  <a:lnTo>
                    <a:pt x="16" y="56"/>
                  </a:lnTo>
                  <a:lnTo>
                    <a:pt x="18" y="57"/>
                  </a:lnTo>
                  <a:lnTo>
                    <a:pt x="22" y="57"/>
                  </a:lnTo>
                  <a:lnTo>
                    <a:pt x="29" y="57"/>
                  </a:lnTo>
                  <a:lnTo>
                    <a:pt x="29" y="64"/>
                  </a:lnTo>
                  <a:lnTo>
                    <a:pt x="22" y="64"/>
                  </a:lnTo>
                  <a:lnTo>
                    <a:pt x="16" y="64"/>
                  </a:lnTo>
                  <a:lnTo>
                    <a:pt x="12" y="62"/>
                  </a:lnTo>
                  <a:lnTo>
                    <a:pt x="8" y="60"/>
                  </a:lnTo>
                  <a:lnTo>
                    <a:pt x="7" y="57"/>
                  </a:lnTo>
                  <a:lnTo>
                    <a:pt x="6" y="54"/>
                  </a:lnTo>
                  <a:lnTo>
                    <a:pt x="5" y="47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3780" y="2660"/>
              <a:ext cx="49" cy="67"/>
            </a:xfrm>
            <a:custGeom>
              <a:avLst/>
              <a:gdLst>
                <a:gd name="T0" fmla="*/ 27 w 49"/>
                <a:gd name="T1" fmla="*/ 54 h 67"/>
                <a:gd name="T2" fmla="*/ 24 w 49"/>
                <a:gd name="T3" fmla="*/ 59 h 67"/>
                <a:gd name="T4" fmla="*/ 23 w 49"/>
                <a:gd name="T5" fmla="*/ 62 h 67"/>
                <a:gd name="T6" fmla="*/ 20 w 49"/>
                <a:gd name="T7" fmla="*/ 65 h 67"/>
                <a:gd name="T8" fmla="*/ 18 w 49"/>
                <a:gd name="T9" fmla="*/ 66 h 67"/>
                <a:gd name="T10" fmla="*/ 15 w 49"/>
                <a:gd name="T11" fmla="*/ 67 h 67"/>
                <a:gd name="T12" fmla="*/ 12 w 49"/>
                <a:gd name="T13" fmla="*/ 67 h 67"/>
                <a:gd name="T14" fmla="*/ 5 w 49"/>
                <a:gd name="T15" fmla="*/ 67 h 67"/>
                <a:gd name="T16" fmla="*/ 5 w 49"/>
                <a:gd name="T17" fmla="*/ 61 h 67"/>
                <a:gd name="T18" fmla="*/ 10 w 49"/>
                <a:gd name="T19" fmla="*/ 61 h 67"/>
                <a:gd name="T20" fmla="*/ 13 w 49"/>
                <a:gd name="T21" fmla="*/ 60 h 67"/>
                <a:gd name="T22" fmla="*/ 15 w 49"/>
                <a:gd name="T23" fmla="*/ 59 h 67"/>
                <a:gd name="T24" fmla="*/ 17 w 49"/>
                <a:gd name="T25" fmla="*/ 57 h 67"/>
                <a:gd name="T26" fmla="*/ 18 w 49"/>
                <a:gd name="T27" fmla="*/ 55 h 67"/>
                <a:gd name="T28" fmla="*/ 19 w 49"/>
                <a:gd name="T29" fmla="*/ 51 h 67"/>
                <a:gd name="T30" fmla="*/ 20 w 49"/>
                <a:gd name="T31" fmla="*/ 47 h 67"/>
                <a:gd name="T32" fmla="*/ 0 w 49"/>
                <a:gd name="T33" fmla="*/ 0 h 67"/>
                <a:gd name="T34" fmla="*/ 9 w 49"/>
                <a:gd name="T35" fmla="*/ 0 h 67"/>
                <a:gd name="T36" fmla="*/ 24 w 49"/>
                <a:gd name="T37" fmla="*/ 39 h 67"/>
                <a:gd name="T38" fmla="*/ 40 w 49"/>
                <a:gd name="T39" fmla="*/ 0 h 67"/>
                <a:gd name="T40" fmla="*/ 49 w 49"/>
                <a:gd name="T41" fmla="*/ 0 h 67"/>
                <a:gd name="T42" fmla="*/ 27 w 49"/>
                <a:gd name="T43" fmla="*/ 54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67">
                  <a:moveTo>
                    <a:pt x="27" y="54"/>
                  </a:moveTo>
                  <a:lnTo>
                    <a:pt x="24" y="59"/>
                  </a:lnTo>
                  <a:lnTo>
                    <a:pt x="23" y="62"/>
                  </a:lnTo>
                  <a:lnTo>
                    <a:pt x="20" y="65"/>
                  </a:lnTo>
                  <a:lnTo>
                    <a:pt x="18" y="66"/>
                  </a:lnTo>
                  <a:lnTo>
                    <a:pt x="15" y="67"/>
                  </a:lnTo>
                  <a:lnTo>
                    <a:pt x="12" y="67"/>
                  </a:lnTo>
                  <a:lnTo>
                    <a:pt x="5" y="67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13" y="60"/>
                  </a:lnTo>
                  <a:lnTo>
                    <a:pt x="15" y="59"/>
                  </a:lnTo>
                  <a:lnTo>
                    <a:pt x="17" y="57"/>
                  </a:lnTo>
                  <a:lnTo>
                    <a:pt x="18" y="55"/>
                  </a:lnTo>
                  <a:lnTo>
                    <a:pt x="19" y="51"/>
                  </a:lnTo>
                  <a:lnTo>
                    <a:pt x="2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39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2731" y="1600"/>
              <a:ext cx="33" cy="20"/>
            </a:xfrm>
            <a:custGeom>
              <a:avLst/>
              <a:gdLst>
                <a:gd name="T0" fmla="*/ 33 w 33"/>
                <a:gd name="T1" fmla="*/ 20 h 20"/>
                <a:gd name="T2" fmla="*/ 0 w 33"/>
                <a:gd name="T3" fmla="*/ 20 h 20"/>
                <a:gd name="T4" fmla="*/ 6 w 33"/>
                <a:gd name="T5" fmla="*/ 0 h 20"/>
                <a:gd name="T6" fmla="*/ 33 w 33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0">
                  <a:moveTo>
                    <a:pt x="33" y="20"/>
                  </a:moveTo>
                  <a:lnTo>
                    <a:pt x="0" y="20"/>
                  </a:lnTo>
                  <a:lnTo>
                    <a:pt x="6" y="0"/>
                  </a:lnTo>
                  <a:lnTo>
                    <a:pt x="33" y="2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2480" y="1520"/>
              <a:ext cx="261" cy="95"/>
            </a:xfrm>
            <a:custGeom>
              <a:avLst/>
              <a:gdLst>
                <a:gd name="T0" fmla="*/ 1 w 261"/>
                <a:gd name="T1" fmla="*/ 0 h 95"/>
                <a:gd name="T2" fmla="*/ 261 w 261"/>
                <a:gd name="T3" fmla="*/ 89 h 95"/>
                <a:gd name="T4" fmla="*/ 258 w 261"/>
                <a:gd name="T5" fmla="*/ 95 h 95"/>
                <a:gd name="T6" fmla="*/ 0 w 261"/>
                <a:gd name="T7" fmla="*/ 8 h 95"/>
                <a:gd name="T8" fmla="*/ 1 w 261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1" h="95">
                  <a:moveTo>
                    <a:pt x="1" y="0"/>
                  </a:moveTo>
                  <a:lnTo>
                    <a:pt x="261" y="89"/>
                  </a:lnTo>
                  <a:lnTo>
                    <a:pt x="258" y="95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3303" y="2872"/>
              <a:ext cx="26" cy="31"/>
            </a:xfrm>
            <a:custGeom>
              <a:avLst/>
              <a:gdLst>
                <a:gd name="T0" fmla="*/ 0 w 26"/>
                <a:gd name="T1" fmla="*/ 31 h 31"/>
                <a:gd name="T2" fmla="*/ 9 w 26"/>
                <a:gd name="T3" fmla="*/ 0 h 31"/>
                <a:gd name="T4" fmla="*/ 26 w 26"/>
                <a:gd name="T5" fmla="*/ 11 h 31"/>
                <a:gd name="T6" fmla="*/ 0 w 26"/>
                <a:gd name="T7" fmla="*/ 3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1">
                  <a:moveTo>
                    <a:pt x="0" y="31"/>
                  </a:moveTo>
                  <a:lnTo>
                    <a:pt x="9" y="0"/>
                  </a:lnTo>
                  <a:lnTo>
                    <a:pt x="26" y="1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3314" y="2746"/>
              <a:ext cx="97" cy="138"/>
            </a:xfrm>
            <a:custGeom>
              <a:avLst/>
              <a:gdLst>
                <a:gd name="T0" fmla="*/ 97 w 97"/>
                <a:gd name="T1" fmla="*/ 4 h 138"/>
                <a:gd name="T2" fmla="*/ 6 w 97"/>
                <a:gd name="T3" fmla="*/ 138 h 138"/>
                <a:gd name="T4" fmla="*/ 0 w 97"/>
                <a:gd name="T5" fmla="*/ 135 h 138"/>
                <a:gd name="T6" fmla="*/ 91 w 97"/>
                <a:gd name="T7" fmla="*/ 0 h 138"/>
                <a:gd name="T8" fmla="*/ 97 w 97"/>
                <a:gd name="T9" fmla="*/ 4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38">
                  <a:moveTo>
                    <a:pt x="97" y="4"/>
                  </a:moveTo>
                  <a:lnTo>
                    <a:pt x="6" y="138"/>
                  </a:lnTo>
                  <a:lnTo>
                    <a:pt x="0" y="135"/>
                  </a:lnTo>
                  <a:lnTo>
                    <a:pt x="91" y="0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H="1">
              <a:off x="3406" y="2747"/>
              <a:ext cx="398" cy="1"/>
            </a:xfrm>
            <a:prstGeom prst="line">
              <a:avLst/>
            </a:prstGeom>
            <a:noFill/>
            <a:ln w="11113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3253" y="1608"/>
              <a:ext cx="31" cy="30"/>
            </a:xfrm>
            <a:custGeom>
              <a:avLst/>
              <a:gdLst>
                <a:gd name="T0" fmla="*/ 31 w 31"/>
                <a:gd name="T1" fmla="*/ 30 h 30"/>
                <a:gd name="T2" fmla="*/ 0 w 31"/>
                <a:gd name="T3" fmla="*/ 15 h 30"/>
                <a:gd name="T4" fmla="*/ 15 w 31"/>
                <a:gd name="T5" fmla="*/ 0 h 30"/>
                <a:gd name="T6" fmla="*/ 31 w 31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30">
                  <a:moveTo>
                    <a:pt x="31" y="30"/>
                  </a:moveTo>
                  <a:lnTo>
                    <a:pt x="0" y="15"/>
                  </a:lnTo>
                  <a:lnTo>
                    <a:pt x="15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1" y="1459"/>
              <a:ext cx="167" cy="162"/>
            </a:xfrm>
            <a:custGeom>
              <a:avLst/>
              <a:gdLst>
                <a:gd name="T0" fmla="*/ 5 w 167"/>
                <a:gd name="T1" fmla="*/ 0 h 162"/>
                <a:gd name="T2" fmla="*/ 167 w 167"/>
                <a:gd name="T3" fmla="*/ 157 h 162"/>
                <a:gd name="T4" fmla="*/ 162 w 167"/>
                <a:gd name="T5" fmla="*/ 162 h 162"/>
                <a:gd name="T6" fmla="*/ 0 w 167"/>
                <a:gd name="T7" fmla="*/ 5 h 162"/>
                <a:gd name="T8" fmla="*/ 5 w 167"/>
                <a:gd name="T9" fmla="*/ 0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" h="162">
                  <a:moveTo>
                    <a:pt x="5" y="0"/>
                  </a:moveTo>
                  <a:lnTo>
                    <a:pt x="167" y="157"/>
                  </a:lnTo>
                  <a:lnTo>
                    <a:pt x="162" y="16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2540" y="2939"/>
              <a:ext cx="45" cy="81"/>
            </a:xfrm>
            <a:custGeom>
              <a:avLst/>
              <a:gdLst>
                <a:gd name="T0" fmla="*/ 22 w 45"/>
                <a:gd name="T1" fmla="*/ 81 h 81"/>
                <a:gd name="T2" fmla="*/ 0 w 45"/>
                <a:gd name="T3" fmla="*/ 81 h 81"/>
                <a:gd name="T4" fmla="*/ 0 w 45"/>
                <a:gd name="T5" fmla="*/ 0 h 81"/>
                <a:gd name="T6" fmla="*/ 45 w 45"/>
                <a:gd name="T7" fmla="*/ 0 h 81"/>
                <a:gd name="T8" fmla="*/ 45 w 45"/>
                <a:gd name="T9" fmla="*/ 81 h 81"/>
                <a:gd name="T10" fmla="*/ 22 w 45"/>
                <a:gd name="T11" fmla="*/ 81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81">
                  <a:moveTo>
                    <a:pt x="22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81"/>
                  </a:lnTo>
                  <a:lnTo>
                    <a:pt x="22" y="81"/>
                  </a:lnTo>
                  <a:close/>
                </a:path>
              </a:pathLst>
            </a:custGeom>
            <a:solidFill>
              <a:srgbClr val="9967CC"/>
            </a:solidFill>
            <a:ln w="0">
              <a:solidFill>
                <a:srgbClr val="9967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2540" y="2939"/>
              <a:ext cx="45" cy="81"/>
            </a:xfrm>
            <a:custGeom>
              <a:avLst/>
              <a:gdLst>
                <a:gd name="T0" fmla="*/ 22 w 45"/>
                <a:gd name="T1" fmla="*/ 81 h 81"/>
                <a:gd name="T2" fmla="*/ 0 w 45"/>
                <a:gd name="T3" fmla="*/ 81 h 81"/>
                <a:gd name="T4" fmla="*/ 0 w 45"/>
                <a:gd name="T5" fmla="*/ 0 h 81"/>
                <a:gd name="T6" fmla="*/ 45 w 45"/>
                <a:gd name="T7" fmla="*/ 0 h 81"/>
                <a:gd name="T8" fmla="*/ 45 w 45"/>
                <a:gd name="T9" fmla="*/ 81 h 81"/>
                <a:gd name="T10" fmla="*/ 22 w 45"/>
                <a:gd name="T11" fmla="*/ 81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81">
                  <a:moveTo>
                    <a:pt x="22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81"/>
                  </a:lnTo>
                  <a:lnTo>
                    <a:pt x="22" y="81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3204" y="2939"/>
              <a:ext cx="45" cy="81"/>
            </a:xfrm>
            <a:custGeom>
              <a:avLst/>
              <a:gdLst>
                <a:gd name="T0" fmla="*/ 23 w 45"/>
                <a:gd name="T1" fmla="*/ 81 h 81"/>
                <a:gd name="T2" fmla="*/ 0 w 45"/>
                <a:gd name="T3" fmla="*/ 81 h 81"/>
                <a:gd name="T4" fmla="*/ 0 w 45"/>
                <a:gd name="T5" fmla="*/ 0 h 81"/>
                <a:gd name="T6" fmla="*/ 45 w 45"/>
                <a:gd name="T7" fmla="*/ 0 h 81"/>
                <a:gd name="T8" fmla="*/ 45 w 45"/>
                <a:gd name="T9" fmla="*/ 81 h 81"/>
                <a:gd name="T10" fmla="*/ 23 w 45"/>
                <a:gd name="T11" fmla="*/ 81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81">
                  <a:moveTo>
                    <a:pt x="23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81"/>
                  </a:lnTo>
                  <a:lnTo>
                    <a:pt x="23" y="81"/>
                  </a:lnTo>
                  <a:close/>
                </a:path>
              </a:pathLst>
            </a:custGeom>
            <a:solidFill>
              <a:srgbClr val="9967CC"/>
            </a:solidFill>
            <a:ln w="0">
              <a:solidFill>
                <a:srgbClr val="9967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3204" y="2939"/>
              <a:ext cx="45" cy="81"/>
            </a:xfrm>
            <a:custGeom>
              <a:avLst/>
              <a:gdLst>
                <a:gd name="T0" fmla="*/ 23 w 45"/>
                <a:gd name="T1" fmla="*/ 81 h 81"/>
                <a:gd name="T2" fmla="*/ 0 w 45"/>
                <a:gd name="T3" fmla="*/ 81 h 81"/>
                <a:gd name="T4" fmla="*/ 0 w 45"/>
                <a:gd name="T5" fmla="*/ 0 h 81"/>
                <a:gd name="T6" fmla="*/ 45 w 45"/>
                <a:gd name="T7" fmla="*/ 0 h 81"/>
                <a:gd name="T8" fmla="*/ 45 w 45"/>
                <a:gd name="T9" fmla="*/ 81 h 81"/>
                <a:gd name="T10" fmla="*/ 23 w 45"/>
                <a:gd name="T11" fmla="*/ 81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81">
                  <a:moveTo>
                    <a:pt x="23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81"/>
                  </a:lnTo>
                  <a:lnTo>
                    <a:pt x="23" y="81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343" y="2571"/>
              <a:ext cx="42" cy="68"/>
            </a:xfrm>
            <a:custGeom>
              <a:avLst/>
              <a:gdLst>
                <a:gd name="T0" fmla="*/ 4 w 42"/>
                <a:gd name="T1" fmla="*/ 0 h 68"/>
                <a:gd name="T2" fmla="*/ 39 w 42"/>
                <a:gd name="T3" fmla="*/ 0 h 68"/>
                <a:gd name="T4" fmla="*/ 39 w 42"/>
                <a:gd name="T5" fmla="*/ 8 h 68"/>
                <a:gd name="T6" fmla="*/ 11 w 42"/>
                <a:gd name="T7" fmla="*/ 8 h 68"/>
                <a:gd name="T8" fmla="*/ 11 w 42"/>
                <a:gd name="T9" fmla="*/ 24 h 68"/>
                <a:gd name="T10" fmla="*/ 14 w 42"/>
                <a:gd name="T11" fmla="*/ 23 h 68"/>
                <a:gd name="T12" fmla="*/ 15 w 42"/>
                <a:gd name="T13" fmla="*/ 23 h 68"/>
                <a:gd name="T14" fmla="*/ 17 w 42"/>
                <a:gd name="T15" fmla="*/ 23 h 68"/>
                <a:gd name="T16" fmla="*/ 19 w 42"/>
                <a:gd name="T17" fmla="*/ 23 h 68"/>
                <a:gd name="T18" fmla="*/ 26 w 42"/>
                <a:gd name="T19" fmla="*/ 23 h 68"/>
                <a:gd name="T20" fmla="*/ 31 w 42"/>
                <a:gd name="T21" fmla="*/ 25 h 68"/>
                <a:gd name="T22" fmla="*/ 36 w 42"/>
                <a:gd name="T23" fmla="*/ 29 h 68"/>
                <a:gd name="T24" fmla="*/ 40 w 42"/>
                <a:gd name="T25" fmla="*/ 33 h 68"/>
                <a:gd name="T26" fmla="*/ 42 w 42"/>
                <a:gd name="T27" fmla="*/ 39 h 68"/>
                <a:gd name="T28" fmla="*/ 42 w 42"/>
                <a:gd name="T29" fmla="*/ 45 h 68"/>
                <a:gd name="T30" fmla="*/ 42 w 42"/>
                <a:gd name="T31" fmla="*/ 50 h 68"/>
                <a:gd name="T32" fmla="*/ 41 w 42"/>
                <a:gd name="T33" fmla="*/ 54 h 68"/>
                <a:gd name="T34" fmla="*/ 39 w 42"/>
                <a:gd name="T35" fmla="*/ 58 h 68"/>
                <a:gd name="T36" fmla="*/ 36 w 42"/>
                <a:gd name="T37" fmla="*/ 62 h 68"/>
                <a:gd name="T38" fmla="*/ 31 w 42"/>
                <a:gd name="T39" fmla="*/ 64 h 68"/>
                <a:gd name="T40" fmla="*/ 25 w 42"/>
                <a:gd name="T41" fmla="*/ 67 h 68"/>
                <a:gd name="T42" fmla="*/ 17 w 42"/>
                <a:gd name="T43" fmla="*/ 68 h 68"/>
                <a:gd name="T44" fmla="*/ 14 w 42"/>
                <a:gd name="T45" fmla="*/ 67 h 68"/>
                <a:gd name="T46" fmla="*/ 10 w 42"/>
                <a:gd name="T47" fmla="*/ 67 h 68"/>
                <a:gd name="T48" fmla="*/ 5 w 42"/>
                <a:gd name="T49" fmla="*/ 65 h 68"/>
                <a:gd name="T50" fmla="*/ 0 w 42"/>
                <a:gd name="T51" fmla="*/ 64 h 68"/>
                <a:gd name="T52" fmla="*/ 0 w 42"/>
                <a:gd name="T53" fmla="*/ 55 h 68"/>
                <a:gd name="T54" fmla="*/ 5 w 42"/>
                <a:gd name="T55" fmla="*/ 58 h 68"/>
                <a:gd name="T56" fmla="*/ 9 w 42"/>
                <a:gd name="T57" fmla="*/ 59 h 68"/>
                <a:gd name="T58" fmla="*/ 14 w 42"/>
                <a:gd name="T59" fmla="*/ 59 h 68"/>
                <a:gd name="T60" fmla="*/ 17 w 42"/>
                <a:gd name="T61" fmla="*/ 60 h 68"/>
                <a:gd name="T62" fmla="*/ 22 w 42"/>
                <a:gd name="T63" fmla="*/ 59 h 68"/>
                <a:gd name="T64" fmla="*/ 26 w 42"/>
                <a:gd name="T65" fmla="*/ 58 h 68"/>
                <a:gd name="T66" fmla="*/ 30 w 42"/>
                <a:gd name="T67" fmla="*/ 55 h 68"/>
                <a:gd name="T68" fmla="*/ 32 w 42"/>
                <a:gd name="T69" fmla="*/ 53 h 68"/>
                <a:gd name="T70" fmla="*/ 34 w 42"/>
                <a:gd name="T71" fmla="*/ 49 h 68"/>
                <a:gd name="T72" fmla="*/ 34 w 42"/>
                <a:gd name="T73" fmla="*/ 45 h 68"/>
                <a:gd name="T74" fmla="*/ 34 w 42"/>
                <a:gd name="T75" fmla="*/ 40 h 68"/>
                <a:gd name="T76" fmla="*/ 32 w 42"/>
                <a:gd name="T77" fmla="*/ 37 h 68"/>
                <a:gd name="T78" fmla="*/ 30 w 42"/>
                <a:gd name="T79" fmla="*/ 34 h 68"/>
                <a:gd name="T80" fmla="*/ 26 w 42"/>
                <a:gd name="T81" fmla="*/ 32 h 68"/>
                <a:gd name="T82" fmla="*/ 22 w 42"/>
                <a:gd name="T83" fmla="*/ 30 h 68"/>
                <a:gd name="T84" fmla="*/ 17 w 42"/>
                <a:gd name="T85" fmla="*/ 30 h 68"/>
                <a:gd name="T86" fmla="*/ 14 w 42"/>
                <a:gd name="T87" fmla="*/ 30 h 68"/>
                <a:gd name="T88" fmla="*/ 11 w 42"/>
                <a:gd name="T89" fmla="*/ 30 h 68"/>
                <a:gd name="T90" fmla="*/ 7 w 42"/>
                <a:gd name="T91" fmla="*/ 32 h 68"/>
                <a:gd name="T92" fmla="*/ 4 w 42"/>
                <a:gd name="T93" fmla="*/ 33 h 68"/>
                <a:gd name="T94" fmla="*/ 4 w 42"/>
                <a:gd name="T95" fmla="*/ 0 h 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" h="68">
                  <a:moveTo>
                    <a:pt x="4" y="0"/>
                  </a:moveTo>
                  <a:lnTo>
                    <a:pt x="39" y="0"/>
                  </a:lnTo>
                  <a:lnTo>
                    <a:pt x="39" y="8"/>
                  </a:lnTo>
                  <a:lnTo>
                    <a:pt x="11" y="8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6" y="23"/>
                  </a:lnTo>
                  <a:lnTo>
                    <a:pt x="31" y="25"/>
                  </a:lnTo>
                  <a:lnTo>
                    <a:pt x="36" y="29"/>
                  </a:lnTo>
                  <a:lnTo>
                    <a:pt x="40" y="33"/>
                  </a:lnTo>
                  <a:lnTo>
                    <a:pt x="42" y="39"/>
                  </a:lnTo>
                  <a:lnTo>
                    <a:pt x="42" y="45"/>
                  </a:lnTo>
                  <a:lnTo>
                    <a:pt x="42" y="50"/>
                  </a:lnTo>
                  <a:lnTo>
                    <a:pt x="41" y="54"/>
                  </a:lnTo>
                  <a:lnTo>
                    <a:pt x="39" y="58"/>
                  </a:lnTo>
                  <a:lnTo>
                    <a:pt x="36" y="62"/>
                  </a:lnTo>
                  <a:lnTo>
                    <a:pt x="31" y="64"/>
                  </a:lnTo>
                  <a:lnTo>
                    <a:pt x="25" y="67"/>
                  </a:lnTo>
                  <a:lnTo>
                    <a:pt x="17" y="68"/>
                  </a:lnTo>
                  <a:lnTo>
                    <a:pt x="14" y="67"/>
                  </a:lnTo>
                  <a:lnTo>
                    <a:pt x="10" y="67"/>
                  </a:lnTo>
                  <a:lnTo>
                    <a:pt x="5" y="65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5" y="58"/>
                  </a:lnTo>
                  <a:lnTo>
                    <a:pt x="9" y="59"/>
                  </a:lnTo>
                  <a:lnTo>
                    <a:pt x="14" y="59"/>
                  </a:lnTo>
                  <a:lnTo>
                    <a:pt x="17" y="60"/>
                  </a:lnTo>
                  <a:lnTo>
                    <a:pt x="22" y="59"/>
                  </a:lnTo>
                  <a:lnTo>
                    <a:pt x="26" y="58"/>
                  </a:lnTo>
                  <a:lnTo>
                    <a:pt x="30" y="55"/>
                  </a:lnTo>
                  <a:lnTo>
                    <a:pt x="32" y="53"/>
                  </a:lnTo>
                  <a:lnTo>
                    <a:pt x="34" y="49"/>
                  </a:lnTo>
                  <a:lnTo>
                    <a:pt x="34" y="45"/>
                  </a:lnTo>
                  <a:lnTo>
                    <a:pt x="34" y="40"/>
                  </a:lnTo>
                  <a:lnTo>
                    <a:pt x="32" y="37"/>
                  </a:lnTo>
                  <a:lnTo>
                    <a:pt x="30" y="34"/>
                  </a:lnTo>
                  <a:lnTo>
                    <a:pt x="26" y="32"/>
                  </a:lnTo>
                  <a:lnTo>
                    <a:pt x="22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3"/>
            <p:cNvSpPr>
              <a:spLocks noEditPoints="1"/>
            </p:cNvSpPr>
            <p:nvPr/>
          </p:nvSpPr>
          <p:spPr bwMode="auto">
            <a:xfrm>
              <a:off x="2399" y="2570"/>
              <a:ext cx="46" cy="69"/>
            </a:xfrm>
            <a:custGeom>
              <a:avLst/>
              <a:gdLst>
                <a:gd name="T0" fmla="*/ 22 w 46"/>
                <a:gd name="T1" fmla="*/ 8 h 69"/>
                <a:gd name="T2" fmla="*/ 19 w 46"/>
                <a:gd name="T3" fmla="*/ 8 h 69"/>
                <a:gd name="T4" fmla="*/ 15 w 46"/>
                <a:gd name="T5" fmla="*/ 10 h 69"/>
                <a:gd name="T6" fmla="*/ 12 w 46"/>
                <a:gd name="T7" fmla="*/ 14 h 69"/>
                <a:gd name="T8" fmla="*/ 10 w 46"/>
                <a:gd name="T9" fmla="*/ 23 h 69"/>
                <a:gd name="T10" fmla="*/ 9 w 46"/>
                <a:gd name="T11" fmla="*/ 34 h 69"/>
                <a:gd name="T12" fmla="*/ 10 w 46"/>
                <a:gd name="T13" fmla="*/ 46 h 69"/>
                <a:gd name="T14" fmla="*/ 12 w 46"/>
                <a:gd name="T15" fmla="*/ 55 h 69"/>
                <a:gd name="T16" fmla="*/ 15 w 46"/>
                <a:gd name="T17" fmla="*/ 58 h 69"/>
                <a:gd name="T18" fmla="*/ 19 w 46"/>
                <a:gd name="T19" fmla="*/ 60 h 69"/>
                <a:gd name="T20" fmla="*/ 22 w 46"/>
                <a:gd name="T21" fmla="*/ 61 h 69"/>
                <a:gd name="T22" fmla="*/ 27 w 46"/>
                <a:gd name="T23" fmla="*/ 60 h 69"/>
                <a:gd name="T24" fmla="*/ 31 w 46"/>
                <a:gd name="T25" fmla="*/ 58 h 69"/>
                <a:gd name="T26" fmla="*/ 34 w 46"/>
                <a:gd name="T27" fmla="*/ 55 h 69"/>
                <a:gd name="T28" fmla="*/ 36 w 46"/>
                <a:gd name="T29" fmla="*/ 46 h 69"/>
                <a:gd name="T30" fmla="*/ 36 w 46"/>
                <a:gd name="T31" fmla="*/ 34 h 69"/>
                <a:gd name="T32" fmla="*/ 36 w 46"/>
                <a:gd name="T33" fmla="*/ 23 h 69"/>
                <a:gd name="T34" fmla="*/ 34 w 46"/>
                <a:gd name="T35" fmla="*/ 14 h 69"/>
                <a:gd name="T36" fmla="*/ 31 w 46"/>
                <a:gd name="T37" fmla="*/ 10 h 69"/>
                <a:gd name="T38" fmla="*/ 27 w 46"/>
                <a:gd name="T39" fmla="*/ 8 h 69"/>
                <a:gd name="T40" fmla="*/ 22 w 46"/>
                <a:gd name="T41" fmla="*/ 8 h 69"/>
                <a:gd name="T42" fmla="*/ 22 w 46"/>
                <a:gd name="T43" fmla="*/ 0 h 69"/>
                <a:gd name="T44" fmla="*/ 29 w 46"/>
                <a:gd name="T45" fmla="*/ 0 h 69"/>
                <a:gd name="T46" fmla="*/ 32 w 46"/>
                <a:gd name="T47" fmla="*/ 3 h 69"/>
                <a:gd name="T48" fmla="*/ 36 w 46"/>
                <a:gd name="T49" fmla="*/ 5 h 69"/>
                <a:gd name="T50" fmla="*/ 40 w 46"/>
                <a:gd name="T51" fmla="*/ 9 h 69"/>
                <a:gd name="T52" fmla="*/ 44 w 46"/>
                <a:gd name="T53" fmla="*/ 20 h 69"/>
                <a:gd name="T54" fmla="*/ 46 w 46"/>
                <a:gd name="T55" fmla="*/ 34 h 69"/>
                <a:gd name="T56" fmla="*/ 44 w 46"/>
                <a:gd name="T57" fmla="*/ 49 h 69"/>
                <a:gd name="T58" fmla="*/ 40 w 46"/>
                <a:gd name="T59" fmla="*/ 60 h 69"/>
                <a:gd name="T60" fmla="*/ 36 w 46"/>
                <a:gd name="T61" fmla="*/ 64 h 69"/>
                <a:gd name="T62" fmla="*/ 32 w 46"/>
                <a:gd name="T63" fmla="*/ 66 h 69"/>
                <a:gd name="T64" fmla="*/ 29 w 46"/>
                <a:gd name="T65" fmla="*/ 68 h 69"/>
                <a:gd name="T66" fmla="*/ 22 w 46"/>
                <a:gd name="T67" fmla="*/ 69 h 69"/>
                <a:gd name="T68" fmla="*/ 17 w 46"/>
                <a:gd name="T69" fmla="*/ 68 h 69"/>
                <a:gd name="T70" fmla="*/ 14 w 46"/>
                <a:gd name="T71" fmla="*/ 66 h 69"/>
                <a:gd name="T72" fmla="*/ 9 w 46"/>
                <a:gd name="T73" fmla="*/ 64 h 69"/>
                <a:gd name="T74" fmla="*/ 6 w 46"/>
                <a:gd name="T75" fmla="*/ 60 h 69"/>
                <a:gd name="T76" fmla="*/ 1 w 46"/>
                <a:gd name="T77" fmla="*/ 49 h 69"/>
                <a:gd name="T78" fmla="*/ 0 w 46"/>
                <a:gd name="T79" fmla="*/ 34 h 69"/>
                <a:gd name="T80" fmla="*/ 1 w 46"/>
                <a:gd name="T81" fmla="*/ 20 h 69"/>
                <a:gd name="T82" fmla="*/ 6 w 46"/>
                <a:gd name="T83" fmla="*/ 9 h 69"/>
                <a:gd name="T84" fmla="*/ 9 w 46"/>
                <a:gd name="T85" fmla="*/ 5 h 69"/>
                <a:gd name="T86" fmla="*/ 14 w 46"/>
                <a:gd name="T87" fmla="*/ 3 h 69"/>
                <a:gd name="T88" fmla="*/ 17 w 46"/>
                <a:gd name="T89" fmla="*/ 0 h 69"/>
                <a:gd name="T90" fmla="*/ 22 w 46"/>
                <a:gd name="T91" fmla="*/ 0 h 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" h="69">
                  <a:moveTo>
                    <a:pt x="22" y="8"/>
                  </a:moveTo>
                  <a:lnTo>
                    <a:pt x="19" y="8"/>
                  </a:lnTo>
                  <a:lnTo>
                    <a:pt x="15" y="10"/>
                  </a:lnTo>
                  <a:lnTo>
                    <a:pt x="12" y="14"/>
                  </a:lnTo>
                  <a:lnTo>
                    <a:pt x="10" y="23"/>
                  </a:lnTo>
                  <a:lnTo>
                    <a:pt x="9" y="34"/>
                  </a:lnTo>
                  <a:lnTo>
                    <a:pt x="10" y="46"/>
                  </a:lnTo>
                  <a:lnTo>
                    <a:pt x="12" y="55"/>
                  </a:lnTo>
                  <a:lnTo>
                    <a:pt x="15" y="58"/>
                  </a:lnTo>
                  <a:lnTo>
                    <a:pt x="19" y="60"/>
                  </a:lnTo>
                  <a:lnTo>
                    <a:pt x="22" y="61"/>
                  </a:lnTo>
                  <a:lnTo>
                    <a:pt x="27" y="60"/>
                  </a:lnTo>
                  <a:lnTo>
                    <a:pt x="31" y="58"/>
                  </a:lnTo>
                  <a:lnTo>
                    <a:pt x="34" y="55"/>
                  </a:lnTo>
                  <a:lnTo>
                    <a:pt x="36" y="46"/>
                  </a:lnTo>
                  <a:lnTo>
                    <a:pt x="36" y="34"/>
                  </a:lnTo>
                  <a:lnTo>
                    <a:pt x="36" y="23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9" y="0"/>
                  </a:lnTo>
                  <a:lnTo>
                    <a:pt x="32" y="3"/>
                  </a:lnTo>
                  <a:lnTo>
                    <a:pt x="36" y="5"/>
                  </a:lnTo>
                  <a:lnTo>
                    <a:pt x="40" y="9"/>
                  </a:lnTo>
                  <a:lnTo>
                    <a:pt x="44" y="20"/>
                  </a:lnTo>
                  <a:lnTo>
                    <a:pt x="46" y="34"/>
                  </a:lnTo>
                  <a:lnTo>
                    <a:pt x="44" y="49"/>
                  </a:lnTo>
                  <a:lnTo>
                    <a:pt x="40" y="60"/>
                  </a:lnTo>
                  <a:lnTo>
                    <a:pt x="36" y="64"/>
                  </a:lnTo>
                  <a:lnTo>
                    <a:pt x="32" y="66"/>
                  </a:lnTo>
                  <a:lnTo>
                    <a:pt x="29" y="68"/>
                  </a:lnTo>
                  <a:lnTo>
                    <a:pt x="22" y="69"/>
                  </a:lnTo>
                  <a:lnTo>
                    <a:pt x="17" y="68"/>
                  </a:lnTo>
                  <a:lnTo>
                    <a:pt x="14" y="66"/>
                  </a:lnTo>
                  <a:lnTo>
                    <a:pt x="9" y="64"/>
                  </a:lnTo>
                  <a:lnTo>
                    <a:pt x="6" y="60"/>
                  </a:lnTo>
                  <a:lnTo>
                    <a:pt x="1" y="49"/>
                  </a:lnTo>
                  <a:lnTo>
                    <a:pt x="0" y="34"/>
                  </a:lnTo>
                  <a:lnTo>
                    <a:pt x="1" y="20"/>
                  </a:lnTo>
                  <a:lnTo>
                    <a:pt x="6" y="9"/>
                  </a:lnTo>
                  <a:lnTo>
                    <a:pt x="9" y="5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2487" y="2571"/>
              <a:ext cx="50" cy="67"/>
            </a:xfrm>
            <a:custGeom>
              <a:avLst/>
              <a:gdLst>
                <a:gd name="T0" fmla="*/ 0 w 50"/>
                <a:gd name="T1" fmla="*/ 0 h 67"/>
                <a:gd name="T2" fmla="*/ 9 w 50"/>
                <a:gd name="T3" fmla="*/ 0 h 67"/>
                <a:gd name="T4" fmla="*/ 9 w 50"/>
                <a:gd name="T5" fmla="*/ 27 h 67"/>
                <a:gd name="T6" fmla="*/ 42 w 50"/>
                <a:gd name="T7" fmla="*/ 27 h 67"/>
                <a:gd name="T8" fmla="*/ 42 w 50"/>
                <a:gd name="T9" fmla="*/ 0 h 67"/>
                <a:gd name="T10" fmla="*/ 50 w 50"/>
                <a:gd name="T11" fmla="*/ 0 h 67"/>
                <a:gd name="T12" fmla="*/ 50 w 50"/>
                <a:gd name="T13" fmla="*/ 67 h 67"/>
                <a:gd name="T14" fmla="*/ 42 w 50"/>
                <a:gd name="T15" fmla="*/ 67 h 67"/>
                <a:gd name="T16" fmla="*/ 42 w 50"/>
                <a:gd name="T17" fmla="*/ 34 h 67"/>
                <a:gd name="T18" fmla="*/ 9 w 50"/>
                <a:gd name="T19" fmla="*/ 34 h 67"/>
                <a:gd name="T20" fmla="*/ 9 w 50"/>
                <a:gd name="T21" fmla="*/ 67 h 67"/>
                <a:gd name="T22" fmla="*/ 0 w 50"/>
                <a:gd name="T23" fmla="*/ 67 h 67"/>
                <a:gd name="T24" fmla="*/ 0 w 50"/>
                <a:gd name="T25" fmla="*/ 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67">
                  <a:moveTo>
                    <a:pt x="0" y="0"/>
                  </a:moveTo>
                  <a:lnTo>
                    <a:pt x="9" y="0"/>
                  </a:lnTo>
                  <a:lnTo>
                    <a:pt x="9" y="27"/>
                  </a:lnTo>
                  <a:lnTo>
                    <a:pt x="42" y="27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67"/>
                  </a:lnTo>
                  <a:lnTo>
                    <a:pt x="42" y="67"/>
                  </a:lnTo>
                  <a:lnTo>
                    <a:pt x="42" y="34"/>
                  </a:lnTo>
                  <a:lnTo>
                    <a:pt x="9" y="34"/>
                  </a:lnTo>
                  <a:lnTo>
                    <a:pt x="9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2550" y="2588"/>
              <a:ext cx="40" cy="50"/>
            </a:xfrm>
            <a:custGeom>
              <a:avLst/>
              <a:gdLst>
                <a:gd name="T0" fmla="*/ 1 w 40"/>
                <a:gd name="T1" fmla="*/ 0 h 50"/>
                <a:gd name="T2" fmla="*/ 40 w 40"/>
                <a:gd name="T3" fmla="*/ 0 h 50"/>
                <a:gd name="T4" fmla="*/ 40 w 40"/>
                <a:gd name="T5" fmla="*/ 7 h 50"/>
                <a:gd name="T6" fmla="*/ 10 w 40"/>
                <a:gd name="T7" fmla="*/ 42 h 50"/>
                <a:gd name="T8" fmla="*/ 40 w 40"/>
                <a:gd name="T9" fmla="*/ 42 h 50"/>
                <a:gd name="T10" fmla="*/ 40 w 40"/>
                <a:gd name="T11" fmla="*/ 50 h 50"/>
                <a:gd name="T12" fmla="*/ 0 w 40"/>
                <a:gd name="T13" fmla="*/ 50 h 50"/>
                <a:gd name="T14" fmla="*/ 0 w 40"/>
                <a:gd name="T15" fmla="*/ 42 h 50"/>
                <a:gd name="T16" fmla="*/ 31 w 40"/>
                <a:gd name="T17" fmla="*/ 6 h 50"/>
                <a:gd name="T18" fmla="*/ 1 w 40"/>
                <a:gd name="T19" fmla="*/ 6 h 50"/>
                <a:gd name="T20" fmla="*/ 1 w 4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10" y="42"/>
                  </a:lnTo>
                  <a:lnTo>
                    <a:pt x="40" y="42"/>
                  </a:lnTo>
                  <a:lnTo>
                    <a:pt x="40" y="50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31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2631" y="2571"/>
              <a:ext cx="9" cy="67"/>
            </a:xfrm>
            <a:prstGeom prst="rect">
              <a:avLst/>
            </a:prstGeom>
            <a:solidFill>
              <a:srgbClr val="010101"/>
            </a:solidFill>
            <a:ln w="0">
              <a:solidFill>
                <a:srgbClr val="01010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2657" y="2586"/>
              <a:ext cx="41" cy="52"/>
            </a:xfrm>
            <a:custGeom>
              <a:avLst/>
              <a:gdLst>
                <a:gd name="T0" fmla="*/ 41 w 41"/>
                <a:gd name="T1" fmla="*/ 22 h 52"/>
                <a:gd name="T2" fmla="*/ 41 w 41"/>
                <a:gd name="T3" fmla="*/ 52 h 52"/>
                <a:gd name="T4" fmla="*/ 32 w 41"/>
                <a:gd name="T5" fmla="*/ 52 h 52"/>
                <a:gd name="T6" fmla="*/ 32 w 41"/>
                <a:gd name="T7" fmla="*/ 22 h 52"/>
                <a:gd name="T8" fmla="*/ 32 w 41"/>
                <a:gd name="T9" fmla="*/ 18 h 52"/>
                <a:gd name="T10" fmla="*/ 31 w 41"/>
                <a:gd name="T11" fmla="*/ 14 h 52"/>
                <a:gd name="T12" fmla="*/ 30 w 41"/>
                <a:gd name="T13" fmla="*/ 12 h 52"/>
                <a:gd name="T14" fmla="*/ 29 w 41"/>
                <a:gd name="T15" fmla="*/ 9 h 52"/>
                <a:gd name="T16" fmla="*/ 25 w 41"/>
                <a:gd name="T17" fmla="*/ 8 h 52"/>
                <a:gd name="T18" fmla="*/ 23 w 41"/>
                <a:gd name="T19" fmla="*/ 8 h 52"/>
                <a:gd name="T20" fmla="*/ 18 w 41"/>
                <a:gd name="T21" fmla="*/ 8 h 52"/>
                <a:gd name="T22" fmla="*/ 15 w 41"/>
                <a:gd name="T23" fmla="*/ 9 h 52"/>
                <a:gd name="T24" fmla="*/ 11 w 41"/>
                <a:gd name="T25" fmla="*/ 12 h 52"/>
                <a:gd name="T26" fmla="*/ 10 w 41"/>
                <a:gd name="T27" fmla="*/ 15 h 52"/>
                <a:gd name="T28" fmla="*/ 9 w 41"/>
                <a:gd name="T29" fmla="*/ 19 h 52"/>
                <a:gd name="T30" fmla="*/ 8 w 41"/>
                <a:gd name="T31" fmla="*/ 23 h 52"/>
                <a:gd name="T32" fmla="*/ 8 w 41"/>
                <a:gd name="T33" fmla="*/ 52 h 52"/>
                <a:gd name="T34" fmla="*/ 0 w 41"/>
                <a:gd name="T35" fmla="*/ 52 h 52"/>
                <a:gd name="T36" fmla="*/ 0 w 41"/>
                <a:gd name="T37" fmla="*/ 2 h 52"/>
                <a:gd name="T38" fmla="*/ 8 w 41"/>
                <a:gd name="T39" fmla="*/ 2 h 52"/>
                <a:gd name="T40" fmla="*/ 8 w 41"/>
                <a:gd name="T41" fmla="*/ 9 h 52"/>
                <a:gd name="T42" fmla="*/ 11 w 41"/>
                <a:gd name="T43" fmla="*/ 5 h 52"/>
                <a:gd name="T44" fmla="*/ 15 w 41"/>
                <a:gd name="T45" fmla="*/ 3 h 52"/>
                <a:gd name="T46" fmla="*/ 19 w 41"/>
                <a:gd name="T47" fmla="*/ 2 h 52"/>
                <a:gd name="T48" fmla="*/ 24 w 41"/>
                <a:gd name="T49" fmla="*/ 0 h 52"/>
                <a:gd name="T50" fmla="*/ 29 w 41"/>
                <a:gd name="T51" fmla="*/ 2 h 52"/>
                <a:gd name="T52" fmla="*/ 34 w 41"/>
                <a:gd name="T53" fmla="*/ 3 h 52"/>
                <a:gd name="T54" fmla="*/ 36 w 41"/>
                <a:gd name="T55" fmla="*/ 5 h 52"/>
                <a:gd name="T56" fmla="*/ 39 w 41"/>
                <a:gd name="T57" fmla="*/ 10 h 52"/>
                <a:gd name="T58" fmla="*/ 41 w 41"/>
                <a:gd name="T59" fmla="*/ 15 h 52"/>
                <a:gd name="T60" fmla="*/ 41 w 41"/>
                <a:gd name="T61" fmla="*/ 22 h 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52">
                  <a:moveTo>
                    <a:pt x="41" y="22"/>
                  </a:moveTo>
                  <a:lnTo>
                    <a:pt x="41" y="52"/>
                  </a:lnTo>
                  <a:lnTo>
                    <a:pt x="32" y="5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31" y="14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18" y="8"/>
                  </a:lnTo>
                  <a:lnTo>
                    <a:pt x="15" y="9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9" y="19"/>
                  </a:lnTo>
                  <a:lnTo>
                    <a:pt x="8" y="23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4" y="3"/>
                  </a:lnTo>
                  <a:lnTo>
                    <a:pt x="36" y="5"/>
                  </a:lnTo>
                  <a:lnTo>
                    <a:pt x="39" y="10"/>
                  </a:lnTo>
                  <a:lnTo>
                    <a:pt x="41" y="15"/>
                  </a:lnTo>
                  <a:lnTo>
                    <a:pt x="41" y="22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2708" y="2569"/>
              <a:ext cx="31" cy="69"/>
            </a:xfrm>
            <a:custGeom>
              <a:avLst/>
              <a:gdLst>
                <a:gd name="T0" fmla="*/ 31 w 31"/>
                <a:gd name="T1" fmla="*/ 0 h 69"/>
                <a:gd name="T2" fmla="*/ 31 w 31"/>
                <a:gd name="T3" fmla="*/ 6 h 69"/>
                <a:gd name="T4" fmla="*/ 23 w 31"/>
                <a:gd name="T5" fmla="*/ 6 h 69"/>
                <a:gd name="T6" fmla="*/ 19 w 31"/>
                <a:gd name="T7" fmla="*/ 6 h 69"/>
                <a:gd name="T8" fmla="*/ 18 w 31"/>
                <a:gd name="T9" fmla="*/ 9 h 69"/>
                <a:gd name="T10" fmla="*/ 16 w 31"/>
                <a:gd name="T11" fmla="*/ 10 h 69"/>
                <a:gd name="T12" fmla="*/ 15 w 31"/>
                <a:gd name="T13" fmla="*/ 11 h 69"/>
                <a:gd name="T14" fmla="*/ 15 w 31"/>
                <a:gd name="T15" fmla="*/ 15 h 69"/>
                <a:gd name="T16" fmla="*/ 15 w 31"/>
                <a:gd name="T17" fmla="*/ 19 h 69"/>
                <a:gd name="T18" fmla="*/ 29 w 31"/>
                <a:gd name="T19" fmla="*/ 19 h 69"/>
                <a:gd name="T20" fmla="*/ 29 w 31"/>
                <a:gd name="T21" fmla="*/ 25 h 69"/>
                <a:gd name="T22" fmla="*/ 15 w 31"/>
                <a:gd name="T23" fmla="*/ 25 h 69"/>
                <a:gd name="T24" fmla="*/ 15 w 31"/>
                <a:gd name="T25" fmla="*/ 69 h 69"/>
                <a:gd name="T26" fmla="*/ 8 w 31"/>
                <a:gd name="T27" fmla="*/ 69 h 69"/>
                <a:gd name="T28" fmla="*/ 8 w 31"/>
                <a:gd name="T29" fmla="*/ 25 h 69"/>
                <a:gd name="T30" fmla="*/ 0 w 31"/>
                <a:gd name="T31" fmla="*/ 25 h 69"/>
                <a:gd name="T32" fmla="*/ 0 w 31"/>
                <a:gd name="T33" fmla="*/ 19 h 69"/>
                <a:gd name="T34" fmla="*/ 8 w 31"/>
                <a:gd name="T35" fmla="*/ 19 h 69"/>
                <a:gd name="T36" fmla="*/ 8 w 31"/>
                <a:gd name="T37" fmla="*/ 15 h 69"/>
                <a:gd name="T38" fmla="*/ 8 w 31"/>
                <a:gd name="T39" fmla="*/ 10 h 69"/>
                <a:gd name="T40" fmla="*/ 9 w 31"/>
                <a:gd name="T41" fmla="*/ 6 h 69"/>
                <a:gd name="T42" fmla="*/ 11 w 31"/>
                <a:gd name="T43" fmla="*/ 4 h 69"/>
                <a:gd name="T44" fmla="*/ 14 w 31"/>
                <a:gd name="T45" fmla="*/ 1 h 69"/>
                <a:gd name="T46" fmla="*/ 19 w 31"/>
                <a:gd name="T47" fmla="*/ 0 h 69"/>
                <a:gd name="T48" fmla="*/ 24 w 31"/>
                <a:gd name="T49" fmla="*/ 0 h 69"/>
                <a:gd name="T50" fmla="*/ 31 w 31"/>
                <a:gd name="T51" fmla="*/ 0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1" h="69">
                  <a:moveTo>
                    <a:pt x="31" y="0"/>
                  </a:moveTo>
                  <a:lnTo>
                    <a:pt x="31" y="6"/>
                  </a:lnTo>
                  <a:lnTo>
                    <a:pt x="23" y="6"/>
                  </a:lnTo>
                  <a:lnTo>
                    <a:pt x="19" y="6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29" y="19"/>
                  </a:lnTo>
                  <a:lnTo>
                    <a:pt x="29" y="25"/>
                  </a:lnTo>
                  <a:lnTo>
                    <a:pt x="15" y="25"/>
                  </a:lnTo>
                  <a:lnTo>
                    <a:pt x="15" y="69"/>
                  </a:lnTo>
                  <a:lnTo>
                    <a:pt x="8" y="69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0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2746" y="2569"/>
              <a:ext cx="8" cy="69"/>
            </a:xfrm>
            <a:prstGeom prst="rect">
              <a:avLst/>
            </a:prstGeom>
            <a:solidFill>
              <a:srgbClr val="010101"/>
            </a:solidFill>
            <a:ln w="0">
              <a:solidFill>
                <a:srgbClr val="01010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0"/>
            <p:cNvSpPr>
              <a:spLocks noEditPoints="1"/>
            </p:cNvSpPr>
            <p:nvPr/>
          </p:nvSpPr>
          <p:spPr bwMode="auto">
            <a:xfrm>
              <a:off x="2767" y="2586"/>
              <a:ext cx="46" cy="53"/>
            </a:xfrm>
            <a:custGeom>
              <a:avLst/>
              <a:gdLst>
                <a:gd name="T0" fmla="*/ 46 w 46"/>
                <a:gd name="T1" fmla="*/ 24 h 53"/>
                <a:gd name="T2" fmla="*/ 46 w 46"/>
                <a:gd name="T3" fmla="*/ 28 h 53"/>
                <a:gd name="T4" fmla="*/ 9 w 46"/>
                <a:gd name="T5" fmla="*/ 28 h 53"/>
                <a:gd name="T6" fmla="*/ 10 w 46"/>
                <a:gd name="T7" fmla="*/ 33 h 53"/>
                <a:gd name="T8" fmla="*/ 11 w 46"/>
                <a:gd name="T9" fmla="*/ 38 h 53"/>
                <a:gd name="T10" fmla="*/ 13 w 46"/>
                <a:gd name="T11" fmla="*/ 42 h 53"/>
                <a:gd name="T12" fmla="*/ 17 w 46"/>
                <a:gd name="T13" fmla="*/ 44 h 53"/>
                <a:gd name="T14" fmla="*/ 21 w 46"/>
                <a:gd name="T15" fmla="*/ 45 h 53"/>
                <a:gd name="T16" fmla="*/ 26 w 46"/>
                <a:gd name="T17" fmla="*/ 45 h 53"/>
                <a:gd name="T18" fmla="*/ 31 w 46"/>
                <a:gd name="T19" fmla="*/ 45 h 53"/>
                <a:gd name="T20" fmla="*/ 35 w 46"/>
                <a:gd name="T21" fmla="*/ 44 h 53"/>
                <a:gd name="T22" fmla="*/ 40 w 46"/>
                <a:gd name="T23" fmla="*/ 43 h 53"/>
                <a:gd name="T24" fmla="*/ 43 w 46"/>
                <a:gd name="T25" fmla="*/ 40 h 53"/>
                <a:gd name="T26" fmla="*/ 43 w 46"/>
                <a:gd name="T27" fmla="*/ 48 h 53"/>
                <a:gd name="T28" fmla="*/ 40 w 46"/>
                <a:gd name="T29" fmla="*/ 50 h 53"/>
                <a:gd name="T30" fmla="*/ 35 w 46"/>
                <a:gd name="T31" fmla="*/ 52 h 53"/>
                <a:gd name="T32" fmla="*/ 31 w 46"/>
                <a:gd name="T33" fmla="*/ 52 h 53"/>
                <a:gd name="T34" fmla="*/ 26 w 46"/>
                <a:gd name="T35" fmla="*/ 53 h 53"/>
                <a:gd name="T36" fmla="*/ 20 w 46"/>
                <a:gd name="T37" fmla="*/ 52 h 53"/>
                <a:gd name="T38" fmla="*/ 15 w 46"/>
                <a:gd name="T39" fmla="*/ 50 h 53"/>
                <a:gd name="T40" fmla="*/ 11 w 46"/>
                <a:gd name="T41" fmla="*/ 48 h 53"/>
                <a:gd name="T42" fmla="*/ 7 w 46"/>
                <a:gd name="T43" fmla="*/ 45 h 53"/>
                <a:gd name="T44" fmla="*/ 5 w 46"/>
                <a:gd name="T45" fmla="*/ 42 h 53"/>
                <a:gd name="T46" fmla="*/ 2 w 46"/>
                <a:gd name="T47" fmla="*/ 38 h 53"/>
                <a:gd name="T48" fmla="*/ 1 w 46"/>
                <a:gd name="T49" fmla="*/ 33 h 53"/>
                <a:gd name="T50" fmla="*/ 0 w 46"/>
                <a:gd name="T51" fmla="*/ 27 h 53"/>
                <a:gd name="T52" fmla="*/ 1 w 46"/>
                <a:gd name="T53" fmla="*/ 22 h 53"/>
                <a:gd name="T54" fmla="*/ 2 w 46"/>
                <a:gd name="T55" fmla="*/ 17 h 53"/>
                <a:gd name="T56" fmla="*/ 4 w 46"/>
                <a:gd name="T57" fmla="*/ 12 h 53"/>
                <a:gd name="T58" fmla="*/ 7 w 46"/>
                <a:gd name="T59" fmla="*/ 8 h 53"/>
                <a:gd name="T60" fmla="*/ 11 w 46"/>
                <a:gd name="T61" fmla="*/ 4 h 53"/>
                <a:gd name="T62" fmla="*/ 15 w 46"/>
                <a:gd name="T63" fmla="*/ 3 h 53"/>
                <a:gd name="T64" fmla="*/ 20 w 46"/>
                <a:gd name="T65" fmla="*/ 2 h 53"/>
                <a:gd name="T66" fmla="*/ 25 w 46"/>
                <a:gd name="T67" fmla="*/ 0 h 53"/>
                <a:gd name="T68" fmla="*/ 31 w 46"/>
                <a:gd name="T69" fmla="*/ 2 h 53"/>
                <a:gd name="T70" fmla="*/ 36 w 46"/>
                <a:gd name="T71" fmla="*/ 3 h 53"/>
                <a:gd name="T72" fmla="*/ 40 w 46"/>
                <a:gd name="T73" fmla="*/ 7 h 53"/>
                <a:gd name="T74" fmla="*/ 43 w 46"/>
                <a:gd name="T75" fmla="*/ 12 h 53"/>
                <a:gd name="T76" fmla="*/ 45 w 46"/>
                <a:gd name="T77" fmla="*/ 18 h 53"/>
                <a:gd name="T78" fmla="*/ 46 w 46"/>
                <a:gd name="T79" fmla="*/ 24 h 53"/>
                <a:gd name="T80" fmla="*/ 37 w 46"/>
                <a:gd name="T81" fmla="*/ 22 h 53"/>
                <a:gd name="T82" fmla="*/ 37 w 46"/>
                <a:gd name="T83" fmla="*/ 18 h 53"/>
                <a:gd name="T84" fmla="*/ 36 w 46"/>
                <a:gd name="T85" fmla="*/ 14 h 53"/>
                <a:gd name="T86" fmla="*/ 35 w 46"/>
                <a:gd name="T87" fmla="*/ 12 h 53"/>
                <a:gd name="T88" fmla="*/ 31 w 46"/>
                <a:gd name="T89" fmla="*/ 9 h 53"/>
                <a:gd name="T90" fmla="*/ 28 w 46"/>
                <a:gd name="T91" fmla="*/ 8 h 53"/>
                <a:gd name="T92" fmla="*/ 25 w 46"/>
                <a:gd name="T93" fmla="*/ 8 h 53"/>
                <a:gd name="T94" fmla="*/ 20 w 46"/>
                <a:gd name="T95" fmla="*/ 8 h 53"/>
                <a:gd name="T96" fmla="*/ 17 w 46"/>
                <a:gd name="T97" fmla="*/ 9 h 53"/>
                <a:gd name="T98" fmla="*/ 13 w 46"/>
                <a:gd name="T99" fmla="*/ 12 h 53"/>
                <a:gd name="T100" fmla="*/ 11 w 46"/>
                <a:gd name="T101" fmla="*/ 14 h 53"/>
                <a:gd name="T102" fmla="*/ 10 w 46"/>
                <a:gd name="T103" fmla="*/ 18 h 53"/>
                <a:gd name="T104" fmla="*/ 9 w 46"/>
                <a:gd name="T105" fmla="*/ 22 h 53"/>
                <a:gd name="T106" fmla="*/ 37 w 46"/>
                <a:gd name="T107" fmla="*/ 22 h 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" h="53">
                  <a:moveTo>
                    <a:pt x="46" y="24"/>
                  </a:moveTo>
                  <a:lnTo>
                    <a:pt x="46" y="28"/>
                  </a:lnTo>
                  <a:lnTo>
                    <a:pt x="9" y="28"/>
                  </a:lnTo>
                  <a:lnTo>
                    <a:pt x="10" y="33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31" y="45"/>
                  </a:lnTo>
                  <a:lnTo>
                    <a:pt x="35" y="44"/>
                  </a:lnTo>
                  <a:lnTo>
                    <a:pt x="40" y="43"/>
                  </a:lnTo>
                  <a:lnTo>
                    <a:pt x="43" y="40"/>
                  </a:lnTo>
                  <a:lnTo>
                    <a:pt x="43" y="48"/>
                  </a:lnTo>
                  <a:lnTo>
                    <a:pt x="40" y="50"/>
                  </a:lnTo>
                  <a:lnTo>
                    <a:pt x="35" y="52"/>
                  </a:lnTo>
                  <a:lnTo>
                    <a:pt x="31" y="52"/>
                  </a:lnTo>
                  <a:lnTo>
                    <a:pt x="26" y="53"/>
                  </a:lnTo>
                  <a:lnTo>
                    <a:pt x="20" y="52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7" y="45"/>
                  </a:lnTo>
                  <a:lnTo>
                    <a:pt x="5" y="42"/>
                  </a:lnTo>
                  <a:lnTo>
                    <a:pt x="2" y="38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3" y="12"/>
                  </a:lnTo>
                  <a:lnTo>
                    <a:pt x="45" y="18"/>
                  </a:lnTo>
                  <a:lnTo>
                    <a:pt x="46" y="24"/>
                  </a:lnTo>
                  <a:close/>
                  <a:moveTo>
                    <a:pt x="37" y="22"/>
                  </a:moveTo>
                  <a:lnTo>
                    <a:pt x="37" y="18"/>
                  </a:lnTo>
                  <a:lnTo>
                    <a:pt x="36" y="14"/>
                  </a:lnTo>
                  <a:lnTo>
                    <a:pt x="35" y="12"/>
                  </a:lnTo>
                  <a:lnTo>
                    <a:pt x="31" y="9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8"/>
                  </a:lnTo>
                  <a:lnTo>
                    <a:pt x="9" y="22"/>
                  </a:lnTo>
                  <a:lnTo>
                    <a:pt x="37" y="22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2823" y="2586"/>
              <a:ext cx="39" cy="53"/>
            </a:xfrm>
            <a:custGeom>
              <a:avLst/>
              <a:gdLst>
                <a:gd name="T0" fmla="*/ 39 w 39"/>
                <a:gd name="T1" fmla="*/ 4 h 53"/>
                <a:gd name="T2" fmla="*/ 39 w 39"/>
                <a:gd name="T3" fmla="*/ 12 h 53"/>
                <a:gd name="T4" fmla="*/ 35 w 39"/>
                <a:gd name="T5" fmla="*/ 9 h 53"/>
                <a:gd name="T6" fmla="*/ 31 w 39"/>
                <a:gd name="T7" fmla="*/ 8 h 53"/>
                <a:gd name="T8" fmla="*/ 29 w 39"/>
                <a:gd name="T9" fmla="*/ 8 h 53"/>
                <a:gd name="T10" fmla="*/ 25 w 39"/>
                <a:gd name="T11" fmla="*/ 8 h 53"/>
                <a:gd name="T12" fmla="*/ 20 w 39"/>
                <a:gd name="T13" fmla="*/ 8 h 53"/>
                <a:gd name="T14" fmla="*/ 16 w 39"/>
                <a:gd name="T15" fmla="*/ 9 h 53"/>
                <a:gd name="T16" fmla="*/ 12 w 39"/>
                <a:gd name="T17" fmla="*/ 13 h 53"/>
                <a:gd name="T18" fmla="*/ 10 w 39"/>
                <a:gd name="T19" fmla="*/ 17 h 53"/>
                <a:gd name="T20" fmla="*/ 9 w 39"/>
                <a:gd name="T21" fmla="*/ 20 h 53"/>
                <a:gd name="T22" fmla="*/ 7 w 39"/>
                <a:gd name="T23" fmla="*/ 27 h 53"/>
                <a:gd name="T24" fmla="*/ 9 w 39"/>
                <a:gd name="T25" fmla="*/ 32 h 53"/>
                <a:gd name="T26" fmla="*/ 10 w 39"/>
                <a:gd name="T27" fmla="*/ 37 h 53"/>
                <a:gd name="T28" fmla="*/ 12 w 39"/>
                <a:gd name="T29" fmla="*/ 40 h 53"/>
                <a:gd name="T30" fmla="*/ 16 w 39"/>
                <a:gd name="T31" fmla="*/ 43 h 53"/>
                <a:gd name="T32" fmla="*/ 20 w 39"/>
                <a:gd name="T33" fmla="*/ 45 h 53"/>
                <a:gd name="T34" fmla="*/ 25 w 39"/>
                <a:gd name="T35" fmla="*/ 45 h 53"/>
                <a:gd name="T36" fmla="*/ 29 w 39"/>
                <a:gd name="T37" fmla="*/ 45 h 53"/>
                <a:gd name="T38" fmla="*/ 31 w 39"/>
                <a:gd name="T39" fmla="*/ 44 h 53"/>
                <a:gd name="T40" fmla="*/ 35 w 39"/>
                <a:gd name="T41" fmla="*/ 43 h 53"/>
                <a:gd name="T42" fmla="*/ 39 w 39"/>
                <a:gd name="T43" fmla="*/ 42 h 53"/>
                <a:gd name="T44" fmla="*/ 39 w 39"/>
                <a:gd name="T45" fmla="*/ 49 h 53"/>
                <a:gd name="T46" fmla="*/ 35 w 39"/>
                <a:gd name="T47" fmla="*/ 50 h 53"/>
                <a:gd name="T48" fmla="*/ 31 w 39"/>
                <a:gd name="T49" fmla="*/ 52 h 53"/>
                <a:gd name="T50" fmla="*/ 27 w 39"/>
                <a:gd name="T51" fmla="*/ 52 h 53"/>
                <a:gd name="T52" fmla="*/ 24 w 39"/>
                <a:gd name="T53" fmla="*/ 53 h 53"/>
                <a:gd name="T54" fmla="*/ 19 w 39"/>
                <a:gd name="T55" fmla="*/ 52 h 53"/>
                <a:gd name="T56" fmla="*/ 14 w 39"/>
                <a:gd name="T57" fmla="*/ 50 h 53"/>
                <a:gd name="T58" fmla="*/ 10 w 39"/>
                <a:gd name="T59" fmla="*/ 48 h 53"/>
                <a:gd name="T60" fmla="*/ 6 w 39"/>
                <a:gd name="T61" fmla="*/ 45 h 53"/>
                <a:gd name="T62" fmla="*/ 4 w 39"/>
                <a:gd name="T63" fmla="*/ 42 h 53"/>
                <a:gd name="T64" fmla="*/ 1 w 39"/>
                <a:gd name="T65" fmla="*/ 37 h 53"/>
                <a:gd name="T66" fmla="*/ 0 w 39"/>
                <a:gd name="T67" fmla="*/ 32 h 53"/>
                <a:gd name="T68" fmla="*/ 0 w 39"/>
                <a:gd name="T69" fmla="*/ 27 h 53"/>
                <a:gd name="T70" fmla="*/ 0 w 39"/>
                <a:gd name="T71" fmla="*/ 20 h 53"/>
                <a:gd name="T72" fmla="*/ 1 w 39"/>
                <a:gd name="T73" fmla="*/ 15 h 53"/>
                <a:gd name="T74" fmla="*/ 4 w 39"/>
                <a:gd name="T75" fmla="*/ 12 h 53"/>
                <a:gd name="T76" fmla="*/ 6 w 39"/>
                <a:gd name="T77" fmla="*/ 8 h 53"/>
                <a:gd name="T78" fmla="*/ 10 w 39"/>
                <a:gd name="T79" fmla="*/ 4 h 53"/>
                <a:gd name="T80" fmla="*/ 14 w 39"/>
                <a:gd name="T81" fmla="*/ 3 h 53"/>
                <a:gd name="T82" fmla="*/ 19 w 39"/>
                <a:gd name="T83" fmla="*/ 0 h 53"/>
                <a:gd name="T84" fmla="*/ 24 w 39"/>
                <a:gd name="T85" fmla="*/ 0 h 53"/>
                <a:gd name="T86" fmla="*/ 27 w 39"/>
                <a:gd name="T87" fmla="*/ 0 h 53"/>
                <a:gd name="T88" fmla="*/ 31 w 39"/>
                <a:gd name="T89" fmla="*/ 2 h 53"/>
                <a:gd name="T90" fmla="*/ 35 w 39"/>
                <a:gd name="T91" fmla="*/ 3 h 53"/>
                <a:gd name="T92" fmla="*/ 39 w 39"/>
                <a:gd name="T93" fmla="*/ 4 h 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9" h="53">
                  <a:moveTo>
                    <a:pt x="39" y="4"/>
                  </a:moveTo>
                  <a:lnTo>
                    <a:pt x="39" y="12"/>
                  </a:lnTo>
                  <a:lnTo>
                    <a:pt x="35" y="9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5" y="8"/>
                  </a:lnTo>
                  <a:lnTo>
                    <a:pt x="20" y="8"/>
                  </a:lnTo>
                  <a:lnTo>
                    <a:pt x="16" y="9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9" y="20"/>
                  </a:lnTo>
                  <a:lnTo>
                    <a:pt x="7" y="27"/>
                  </a:lnTo>
                  <a:lnTo>
                    <a:pt x="9" y="32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6" y="43"/>
                  </a:lnTo>
                  <a:lnTo>
                    <a:pt x="20" y="45"/>
                  </a:lnTo>
                  <a:lnTo>
                    <a:pt x="25" y="45"/>
                  </a:lnTo>
                  <a:lnTo>
                    <a:pt x="29" y="45"/>
                  </a:lnTo>
                  <a:lnTo>
                    <a:pt x="31" y="44"/>
                  </a:lnTo>
                  <a:lnTo>
                    <a:pt x="35" y="43"/>
                  </a:lnTo>
                  <a:lnTo>
                    <a:pt x="39" y="42"/>
                  </a:lnTo>
                  <a:lnTo>
                    <a:pt x="39" y="49"/>
                  </a:lnTo>
                  <a:lnTo>
                    <a:pt x="35" y="50"/>
                  </a:lnTo>
                  <a:lnTo>
                    <a:pt x="31" y="52"/>
                  </a:lnTo>
                  <a:lnTo>
                    <a:pt x="27" y="52"/>
                  </a:lnTo>
                  <a:lnTo>
                    <a:pt x="24" y="53"/>
                  </a:lnTo>
                  <a:lnTo>
                    <a:pt x="19" y="52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2869" y="2574"/>
              <a:ext cx="31" cy="64"/>
            </a:xfrm>
            <a:custGeom>
              <a:avLst/>
              <a:gdLst>
                <a:gd name="T0" fmla="*/ 14 w 31"/>
                <a:gd name="T1" fmla="*/ 0 h 64"/>
                <a:gd name="T2" fmla="*/ 14 w 31"/>
                <a:gd name="T3" fmla="*/ 14 h 64"/>
                <a:gd name="T4" fmla="*/ 31 w 31"/>
                <a:gd name="T5" fmla="*/ 14 h 64"/>
                <a:gd name="T6" fmla="*/ 31 w 31"/>
                <a:gd name="T7" fmla="*/ 20 h 64"/>
                <a:gd name="T8" fmla="*/ 14 w 31"/>
                <a:gd name="T9" fmla="*/ 20 h 64"/>
                <a:gd name="T10" fmla="*/ 14 w 31"/>
                <a:gd name="T11" fmla="*/ 47 h 64"/>
                <a:gd name="T12" fmla="*/ 14 w 31"/>
                <a:gd name="T13" fmla="*/ 50 h 64"/>
                <a:gd name="T14" fmla="*/ 15 w 31"/>
                <a:gd name="T15" fmla="*/ 52 h 64"/>
                <a:gd name="T16" fmla="*/ 16 w 31"/>
                <a:gd name="T17" fmla="*/ 55 h 64"/>
                <a:gd name="T18" fmla="*/ 17 w 31"/>
                <a:gd name="T19" fmla="*/ 55 h 64"/>
                <a:gd name="T20" fmla="*/ 19 w 31"/>
                <a:gd name="T21" fmla="*/ 56 h 64"/>
                <a:gd name="T22" fmla="*/ 22 w 31"/>
                <a:gd name="T23" fmla="*/ 56 h 64"/>
                <a:gd name="T24" fmla="*/ 31 w 31"/>
                <a:gd name="T25" fmla="*/ 56 h 64"/>
                <a:gd name="T26" fmla="*/ 31 w 31"/>
                <a:gd name="T27" fmla="*/ 64 h 64"/>
                <a:gd name="T28" fmla="*/ 22 w 31"/>
                <a:gd name="T29" fmla="*/ 64 h 64"/>
                <a:gd name="T30" fmla="*/ 16 w 31"/>
                <a:gd name="T31" fmla="*/ 62 h 64"/>
                <a:gd name="T32" fmla="*/ 12 w 31"/>
                <a:gd name="T33" fmla="*/ 61 h 64"/>
                <a:gd name="T34" fmla="*/ 10 w 31"/>
                <a:gd name="T35" fmla="*/ 60 h 64"/>
                <a:gd name="T36" fmla="*/ 8 w 31"/>
                <a:gd name="T37" fmla="*/ 56 h 64"/>
                <a:gd name="T38" fmla="*/ 6 w 31"/>
                <a:gd name="T39" fmla="*/ 52 h 64"/>
                <a:gd name="T40" fmla="*/ 6 w 31"/>
                <a:gd name="T41" fmla="*/ 47 h 64"/>
                <a:gd name="T42" fmla="*/ 6 w 31"/>
                <a:gd name="T43" fmla="*/ 20 h 64"/>
                <a:gd name="T44" fmla="*/ 0 w 31"/>
                <a:gd name="T45" fmla="*/ 20 h 64"/>
                <a:gd name="T46" fmla="*/ 0 w 31"/>
                <a:gd name="T47" fmla="*/ 14 h 64"/>
                <a:gd name="T48" fmla="*/ 6 w 31"/>
                <a:gd name="T49" fmla="*/ 14 h 64"/>
                <a:gd name="T50" fmla="*/ 6 w 31"/>
                <a:gd name="T51" fmla="*/ 0 h 64"/>
                <a:gd name="T52" fmla="*/ 14 w 31"/>
                <a:gd name="T53" fmla="*/ 0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" h="64">
                  <a:moveTo>
                    <a:pt x="14" y="0"/>
                  </a:moveTo>
                  <a:lnTo>
                    <a:pt x="14" y="14"/>
                  </a:lnTo>
                  <a:lnTo>
                    <a:pt x="31" y="14"/>
                  </a:lnTo>
                  <a:lnTo>
                    <a:pt x="31" y="20"/>
                  </a:lnTo>
                  <a:lnTo>
                    <a:pt x="14" y="20"/>
                  </a:lnTo>
                  <a:lnTo>
                    <a:pt x="14" y="47"/>
                  </a:lnTo>
                  <a:lnTo>
                    <a:pt x="14" y="50"/>
                  </a:lnTo>
                  <a:lnTo>
                    <a:pt x="15" y="52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31" y="56"/>
                  </a:lnTo>
                  <a:lnTo>
                    <a:pt x="31" y="64"/>
                  </a:lnTo>
                  <a:lnTo>
                    <a:pt x="22" y="64"/>
                  </a:lnTo>
                  <a:lnTo>
                    <a:pt x="16" y="62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3"/>
            <p:cNvSpPr>
              <a:spLocks noEditPoints="1"/>
            </p:cNvSpPr>
            <p:nvPr/>
          </p:nvSpPr>
          <p:spPr bwMode="auto">
            <a:xfrm>
              <a:off x="2906" y="2586"/>
              <a:ext cx="45" cy="53"/>
            </a:xfrm>
            <a:custGeom>
              <a:avLst/>
              <a:gdLst>
                <a:gd name="T0" fmla="*/ 23 w 45"/>
                <a:gd name="T1" fmla="*/ 8 h 53"/>
                <a:gd name="T2" fmla="*/ 19 w 45"/>
                <a:gd name="T3" fmla="*/ 8 h 53"/>
                <a:gd name="T4" fmla="*/ 15 w 45"/>
                <a:gd name="T5" fmla="*/ 9 h 53"/>
                <a:gd name="T6" fmla="*/ 13 w 45"/>
                <a:gd name="T7" fmla="*/ 13 h 53"/>
                <a:gd name="T8" fmla="*/ 10 w 45"/>
                <a:gd name="T9" fmla="*/ 17 h 53"/>
                <a:gd name="T10" fmla="*/ 9 w 45"/>
                <a:gd name="T11" fmla="*/ 20 h 53"/>
                <a:gd name="T12" fmla="*/ 9 w 45"/>
                <a:gd name="T13" fmla="*/ 27 h 53"/>
                <a:gd name="T14" fmla="*/ 9 w 45"/>
                <a:gd name="T15" fmla="*/ 32 h 53"/>
                <a:gd name="T16" fmla="*/ 10 w 45"/>
                <a:gd name="T17" fmla="*/ 37 h 53"/>
                <a:gd name="T18" fmla="*/ 13 w 45"/>
                <a:gd name="T19" fmla="*/ 40 h 53"/>
                <a:gd name="T20" fmla="*/ 15 w 45"/>
                <a:gd name="T21" fmla="*/ 43 h 53"/>
                <a:gd name="T22" fmla="*/ 19 w 45"/>
                <a:gd name="T23" fmla="*/ 45 h 53"/>
                <a:gd name="T24" fmla="*/ 23 w 45"/>
                <a:gd name="T25" fmla="*/ 45 h 53"/>
                <a:gd name="T26" fmla="*/ 28 w 45"/>
                <a:gd name="T27" fmla="*/ 45 h 53"/>
                <a:gd name="T28" fmla="*/ 30 w 45"/>
                <a:gd name="T29" fmla="*/ 43 h 53"/>
                <a:gd name="T30" fmla="*/ 34 w 45"/>
                <a:gd name="T31" fmla="*/ 40 h 53"/>
                <a:gd name="T32" fmla="*/ 35 w 45"/>
                <a:gd name="T33" fmla="*/ 37 h 53"/>
                <a:gd name="T34" fmla="*/ 37 w 45"/>
                <a:gd name="T35" fmla="*/ 32 h 53"/>
                <a:gd name="T36" fmla="*/ 38 w 45"/>
                <a:gd name="T37" fmla="*/ 27 h 53"/>
                <a:gd name="T38" fmla="*/ 37 w 45"/>
                <a:gd name="T39" fmla="*/ 20 h 53"/>
                <a:gd name="T40" fmla="*/ 35 w 45"/>
                <a:gd name="T41" fmla="*/ 17 h 53"/>
                <a:gd name="T42" fmla="*/ 34 w 45"/>
                <a:gd name="T43" fmla="*/ 13 h 53"/>
                <a:gd name="T44" fmla="*/ 30 w 45"/>
                <a:gd name="T45" fmla="*/ 9 h 53"/>
                <a:gd name="T46" fmla="*/ 28 w 45"/>
                <a:gd name="T47" fmla="*/ 8 h 53"/>
                <a:gd name="T48" fmla="*/ 23 w 45"/>
                <a:gd name="T49" fmla="*/ 8 h 53"/>
                <a:gd name="T50" fmla="*/ 23 w 45"/>
                <a:gd name="T51" fmla="*/ 0 h 53"/>
                <a:gd name="T52" fmla="*/ 28 w 45"/>
                <a:gd name="T53" fmla="*/ 0 h 53"/>
                <a:gd name="T54" fmla="*/ 33 w 45"/>
                <a:gd name="T55" fmla="*/ 3 h 53"/>
                <a:gd name="T56" fmla="*/ 37 w 45"/>
                <a:gd name="T57" fmla="*/ 4 h 53"/>
                <a:gd name="T58" fmla="*/ 40 w 45"/>
                <a:gd name="T59" fmla="*/ 8 h 53"/>
                <a:gd name="T60" fmla="*/ 43 w 45"/>
                <a:gd name="T61" fmla="*/ 12 h 53"/>
                <a:gd name="T62" fmla="*/ 44 w 45"/>
                <a:gd name="T63" fmla="*/ 15 h 53"/>
                <a:gd name="T64" fmla="*/ 45 w 45"/>
                <a:gd name="T65" fmla="*/ 20 h 53"/>
                <a:gd name="T66" fmla="*/ 45 w 45"/>
                <a:gd name="T67" fmla="*/ 27 h 53"/>
                <a:gd name="T68" fmla="*/ 45 w 45"/>
                <a:gd name="T69" fmla="*/ 32 h 53"/>
                <a:gd name="T70" fmla="*/ 44 w 45"/>
                <a:gd name="T71" fmla="*/ 37 h 53"/>
                <a:gd name="T72" fmla="*/ 43 w 45"/>
                <a:gd name="T73" fmla="*/ 42 h 53"/>
                <a:gd name="T74" fmla="*/ 40 w 45"/>
                <a:gd name="T75" fmla="*/ 45 h 53"/>
                <a:gd name="T76" fmla="*/ 37 w 45"/>
                <a:gd name="T77" fmla="*/ 48 h 53"/>
                <a:gd name="T78" fmla="*/ 33 w 45"/>
                <a:gd name="T79" fmla="*/ 50 h 53"/>
                <a:gd name="T80" fmla="*/ 28 w 45"/>
                <a:gd name="T81" fmla="*/ 52 h 53"/>
                <a:gd name="T82" fmla="*/ 23 w 45"/>
                <a:gd name="T83" fmla="*/ 53 h 53"/>
                <a:gd name="T84" fmla="*/ 18 w 45"/>
                <a:gd name="T85" fmla="*/ 52 h 53"/>
                <a:gd name="T86" fmla="*/ 14 w 45"/>
                <a:gd name="T87" fmla="*/ 50 h 53"/>
                <a:gd name="T88" fmla="*/ 10 w 45"/>
                <a:gd name="T89" fmla="*/ 48 h 53"/>
                <a:gd name="T90" fmla="*/ 7 w 45"/>
                <a:gd name="T91" fmla="*/ 45 h 53"/>
                <a:gd name="T92" fmla="*/ 4 w 45"/>
                <a:gd name="T93" fmla="*/ 42 h 53"/>
                <a:gd name="T94" fmla="*/ 2 w 45"/>
                <a:gd name="T95" fmla="*/ 37 h 53"/>
                <a:gd name="T96" fmla="*/ 2 w 45"/>
                <a:gd name="T97" fmla="*/ 32 h 53"/>
                <a:gd name="T98" fmla="*/ 0 w 45"/>
                <a:gd name="T99" fmla="*/ 27 h 53"/>
                <a:gd name="T100" fmla="*/ 2 w 45"/>
                <a:gd name="T101" fmla="*/ 20 h 53"/>
                <a:gd name="T102" fmla="*/ 2 w 45"/>
                <a:gd name="T103" fmla="*/ 15 h 53"/>
                <a:gd name="T104" fmla="*/ 4 w 45"/>
                <a:gd name="T105" fmla="*/ 12 h 53"/>
                <a:gd name="T106" fmla="*/ 7 w 45"/>
                <a:gd name="T107" fmla="*/ 8 h 53"/>
                <a:gd name="T108" fmla="*/ 12 w 45"/>
                <a:gd name="T109" fmla="*/ 4 h 53"/>
                <a:gd name="T110" fmla="*/ 17 w 45"/>
                <a:gd name="T111" fmla="*/ 2 h 53"/>
                <a:gd name="T112" fmla="*/ 23 w 45"/>
                <a:gd name="T113" fmla="*/ 0 h 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" h="53">
                  <a:moveTo>
                    <a:pt x="23" y="8"/>
                  </a:moveTo>
                  <a:lnTo>
                    <a:pt x="19" y="8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7"/>
                  </a:lnTo>
                  <a:lnTo>
                    <a:pt x="9" y="20"/>
                  </a:lnTo>
                  <a:lnTo>
                    <a:pt x="9" y="27"/>
                  </a:lnTo>
                  <a:lnTo>
                    <a:pt x="9" y="32"/>
                  </a:lnTo>
                  <a:lnTo>
                    <a:pt x="10" y="37"/>
                  </a:lnTo>
                  <a:lnTo>
                    <a:pt x="13" y="40"/>
                  </a:lnTo>
                  <a:lnTo>
                    <a:pt x="15" y="43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34" y="40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5" y="17"/>
                  </a:lnTo>
                  <a:lnTo>
                    <a:pt x="34" y="13"/>
                  </a:lnTo>
                  <a:lnTo>
                    <a:pt x="30" y="9"/>
                  </a:lnTo>
                  <a:lnTo>
                    <a:pt x="28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3"/>
                  </a:lnTo>
                  <a:lnTo>
                    <a:pt x="37" y="4"/>
                  </a:lnTo>
                  <a:lnTo>
                    <a:pt x="40" y="8"/>
                  </a:lnTo>
                  <a:lnTo>
                    <a:pt x="43" y="12"/>
                  </a:lnTo>
                  <a:lnTo>
                    <a:pt x="44" y="15"/>
                  </a:lnTo>
                  <a:lnTo>
                    <a:pt x="45" y="20"/>
                  </a:lnTo>
                  <a:lnTo>
                    <a:pt x="45" y="27"/>
                  </a:lnTo>
                  <a:lnTo>
                    <a:pt x="45" y="32"/>
                  </a:lnTo>
                  <a:lnTo>
                    <a:pt x="44" y="37"/>
                  </a:lnTo>
                  <a:lnTo>
                    <a:pt x="43" y="42"/>
                  </a:lnTo>
                  <a:lnTo>
                    <a:pt x="40" y="45"/>
                  </a:lnTo>
                  <a:lnTo>
                    <a:pt x="37" y="48"/>
                  </a:lnTo>
                  <a:lnTo>
                    <a:pt x="33" y="50"/>
                  </a:lnTo>
                  <a:lnTo>
                    <a:pt x="28" y="52"/>
                  </a:lnTo>
                  <a:lnTo>
                    <a:pt x="23" y="53"/>
                  </a:lnTo>
                  <a:lnTo>
                    <a:pt x="18" y="52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2965" y="2586"/>
              <a:ext cx="29" cy="52"/>
            </a:xfrm>
            <a:custGeom>
              <a:avLst/>
              <a:gdLst>
                <a:gd name="T0" fmla="*/ 29 w 29"/>
                <a:gd name="T1" fmla="*/ 9 h 52"/>
                <a:gd name="T2" fmla="*/ 27 w 29"/>
                <a:gd name="T3" fmla="*/ 9 h 52"/>
                <a:gd name="T4" fmla="*/ 26 w 29"/>
                <a:gd name="T5" fmla="*/ 8 h 52"/>
                <a:gd name="T6" fmla="*/ 24 w 29"/>
                <a:gd name="T7" fmla="*/ 8 h 52"/>
                <a:gd name="T8" fmla="*/ 22 w 29"/>
                <a:gd name="T9" fmla="*/ 8 h 52"/>
                <a:gd name="T10" fmla="*/ 17 w 29"/>
                <a:gd name="T11" fmla="*/ 8 h 52"/>
                <a:gd name="T12" fmla="*/ 15 w 29"/>
                <a:gd name="T13" fmla="*/ 9 h 52"/>
                <a:gd name="T14" fmla="*/ 11 w 29"/>
                <a:gd name="T15" fmla="*/ 12 h 52"/>
                <a:gd name="T16" fmla="*/ 10 w 29"/>
                <a:gd name="T17" fmla="*/ 15 h 52"/>
                <a:gd name="T18" fmla="*/ 9 w 29"/>
                <a:gd name="T19" fmla="*/ 20 h 52"/>
                <a:gd name="T20" fmla="*/ 8 w 29"/>
                <a:gd name="T21" fmla="*/ 25 h 52"/>
                <a:gd name="T22" fmla="*/ 8 w 29"/>
                <a:gd name="T23" fmla="*/ 52 h 52"/>
                <a:gd name="T24" fmla="*/ 0 w 29"/>
                <a:gd name="T25" fmla="*/ 52 h 52"/>
                <a:gd name="T26" fmla="*/ 0 w 29"/>
                <a:gd name="T27" fmla="*/ 2 h 52"/>
                <a:gd name="T28" fmla="*/ 8 w 29"/>
                <a:gd name="T29" fmla="*/ 2 h 52"/>
                <a:gd name="T30" fmla="*/ 8 w 29"/>
                <a:gd name="T31" fmla="*/ 9 h 52"/>
                <a:gd name="T32" fmla="*/ 11 w 29"/>
                <a:gd name="T33" fmla="*/ 5 h 52"/>
                <a:gd name="T34" fmla="*/ 15 w 29"/>
                <a:gd name="T35" fmla="*/ 3 h 52"/>
                <a:gd name="T36" fmla="*/ 19 w 29"/>
                <a:gd name="T37" fmla="*/ 2 h 52"/>
                <a:gd name="T38" fmla="*/ 25 w 29"/>
                <a:gd name="T39" fmla="*/ 0 h 52"/>
                <a:gd name="T40" fmla="*/ 25 w 29"/>
                <a:gd name="T41" fmla="*/ 0 h 52"/>
                <a:gd name="T42" fmla="*/ 26 w 29"/>
                <a:gd name="T43" fmla="*/ 0 h 52"/>
                <a:gd name="T44" fmla="*/ 27 w 29"/>
                <a:gd name="T45" fmla="*/ 0 h 52"/>
                <a:gd name="T46" fmla="*/ 29 w 29"/>
                <a:gd name="T47" fmla="*/ 0 h 52"/>
                <a:gd name="T48" fmla="*/ 29 w 29"/>
                <a:gd name="T49" fmla="*/ 9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" h="52">
                  <a:moveTo>
                    <a:pt x="29" y="9"/>
                  </a:moveTo>
                  <a:lnTo>
                    <a:pt x="27" y="9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9" y="20"/>
                  </a:lnTo>
                  <a:lnTo>
                    <a:pt x="8" y="2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2999" y="2586"/>
              <a:ext cx="37" cy="53"/>
            </a:xfrm>
            <a:custGeom>
              <a:avLst/>
              <a:gdLst>
                <a:gd name="T0" fmla="*/ 35 w 37"/>
                <a:gd name="T1" fmla="*/ 10 h 53"/>
                <a:gd name="T2" fmla="*/ 27 w 37"/>
                <a:gd name="T3" fmla="*/ 8 h 53"/>
                <a:gd name="T4" fmla="*/ 20 w 37"/>
                <a:gd name="T5" fmla="*/ 8 h 53"/>
                <a:gd name="T6" fmla="*/ 13 w 37"/>
                <a:gd name="T7" fmla="*/ 8 h 53"/>
                <a:gd name="T8" fmla="*/ 8 w 37"/>
                <a:gd name="T9" fmla="*/ 12 h 53"/>
                <a:gd name="T10" fmla="*/ 8 w 37"/>
                <a:gd name="T11" fmla="*/ 18 h 53"/>
                <a:gd name="T12" fmla="*/ 12 w 37"/>
                <a:gd name="T13" fmla="*/ 20 h 53"/>
                <a:gd name="T14" fmla="*/ 18 w 37"/>
                <a:gd name="T15" fmla="*/ 23 h 53"/>
                <a:gd name="T16" fmla="*/ 27 w 37"/>
                <a:gd name="T17" fmla="*/ 24 h 53"/>
                <a:gd name="T18" fmla="*/ 33 w 37"/>
                <a:gd name="T19" fmla="*/ 28 h 53"/>
                <a:gd name="T20" fmla="*/ 37 w 37"/>
                <a:gd name="T21" fmla="*/ 34 h 53"/>
                <a:gd name="T22" fmla="*/ 37 w 37"/>
                <a:gd name="T23" fmla="*/ 42 h 53"/>
                <a:gd name="T24" fmla="*/ 32 w 37"/>
                <a:gd name="T25" fmla="*/ 48 h 53"/>
                <a:gd name="T26" fmla="*/ 23 w 37"/>
                <a:gd name="T27" fmla="*/ 52 h 53"/>
                <a:gd name="T28" fmla="*/ 13 w 37"/>
                <a:gd name="T29" fmla="*/ 52 h 53"/>
                <a:gd name="T30" fmla="*/ 5 w 37"/>
                <a:gd name="T31" fmla="*/ 50 h 53"/>
                <a:gd name="T32" fmla="*/ 0 w 37"/>
                <a:gd name="T33" fmla="*/ 40 h 53"/>
                <a:gd name="T34" fmla="*/ 8 w 37"/>
                <a:gd name="T35" fmla="*/ 44 h 53"/>
                <a:gd name="T36" fmla="*/ 17 w 37"/>
                <a:gd name="T37" fmla="*/ 45 h 53"/>
                <a:gd name="T38" fmla="*/ 23 w 37"/>
                <a:gd name="T39" fmla="*/ 44 h 53"/>
                <a:gd name="T40" fmla="*/ 28 w 37"/>
                <a:gd name="T41" fmla="*/ 42 h 53"/>
                <a:gd name="T42" fmla="*/ 28 w 37"/>
                <a:gd name="T43" fmla="*/ 35 h 53"/>
                <a:gd name="T44" fmla="*/ 25 w 37"/>
                <a:gd name="T45" fmla="*/ 32 h 53"/>
                <a:gd name="T46" fmla="*/ 17 w 37"/>
                <a:gd name="T47" fmla="*/ 29 h 53"/>
                <a:gd name="T48" fmla="*/ 10 w 37"/>
                <a:gd name="T49" fmla="*/ 28 h 53"/>
                <a:gd name="T50" fmla="*/ 3 w 37"/>
                <a:gd name="T51" fmla="*/ 24 h 53"/>
                <a:gd name="T52" fmla="*/ 1 w 37"/>
                <a:gd name="T53" fmla="*/ 19 h 53"/>
                <a:gd name="T54" fmla="*/ 1 w 37"/>
                <a:gd name="T55" fmla="*/ 10 h 53"/>
                <a:gd name="T56" fmla="*/ 5 w 37"/>
                <a:gd name="T57" fmla="*/ 4 h 53"/>
                <a:gd name="T58" fmla="*/ 13 w 37"/>
                <a:gd name="T59" fmla="*/ 0 h 53"/>
                <a:gd name="T60" fmla="*/ 23 w 37"/>
                <a:gd name="T61" fmla="*/ 0 h 53"/>
                <a:gd name="T62" fmla="*/ 31 w 37"/>
                <a:gd name="T63" fmla="*/ 2 h 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7" h="53">
                  <a:moveTo>
                    <a:pt x="35" y="3"/>
                  </a:moveTo>
                  <a:lnTo>
                    <a:pt x="35" y="10"/>
                  </a:lnTo>
                  <a:lnTo>
                    <a:pt x="31" y="9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5" y="22"/>
                  </a:lnTo>
                  <a:lnTo>
                    <a:pt x="18" y="23"/>
                  </a:lnTo>
                  <a:lnTo>
                    <a:pt x="21" y="23"/>
                  </a:lnTo>
                  <a:lnTo>
                    <a:pt x="27" y="24"/>
                  </a:lnTo>
                  <a:lnTo>
                    <a:pt x="31" y="25"/>
                  </a:lnTo>
                  <a:lnTo>
                    <a:pt x="33" y="28"/>
                  </a:lnTo>
                  <a:lnTo>
                    <a:pt x="36" y="30"/>
                  </a:lnTo>
                  <a:lnTo>
                    <a:pt x="37" y="34"/>
                  </a:lnTo>
                  <a:lnTo>
                    <a:pt x="37" y="38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32" y="48"/>
                  </a:lnTo>
                  <a:lnTo>
                    <a:pt x="28" y="50"/>
                  </a:lnTo>
                  <a:lnTo>
                    <a:pt x="23" y="52"/>
                  </a:lnTo>
                  <a:lnTo>
                    <a:pt x="17" y="53"/>
                  </a:lnTo>
                  <a:lnTo>
                    <a:pt x="13" y="52"/>
                  </a:lnTo>
                  <a:lnTo>
                    <a:pt x="8" y="52"/>
                  </a:lnTo>
                  <a:lnTo>
                    <a:pt x="5" y="50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5" y="43"/>
                  </a:lnTo>
                  <a:lnTo>
                    <a:pt x="8" y="44"/>
                  </a:lnTo>
                  <a:lnTo>
                    <a:pt x="13" y="45"/>
                  </a:lnTo>
                  <a:lnTo>
                    <a:pt x="17" y="45"/>
                  </a:lnTo>
                  <a:lnTo>
                    <a:pt x="21" y="45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28" y="38"/>
                  </a:lnTo>
                  <a:lnTo>
                    <a:pt x="28" y="35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1" y="30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>
              <a:off x="2382" y="2667"/>
              <a:ext cx="662" cy="3"/>
            </a:xfrm>
            <a:prstGeom prst="line">
              <a:avLst/>
            </a:prstGeom>
            <a:noFill/>
            <a:ln w="11113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2565" y="2909"/>
              <a:ext cx="33" cy="25"/>
            </a:xfrm>
            <a:custGeom>
              <a:avLst/>
              <a:gdLst>
                <a:gd name="T0" fmla="*/ 0 w 33"/>
                <a:gd name="T1" fmla="*/ 25 h 25"/>
                <a:gd name="T2" fmla="*/ 22 w 33"/>
                <a:gd name="T3" fmla="*/ 0 h 25"/>
                <a:gd name="T4" fmla="*/ 33 w 33"/>
                <a:gd name="T5" fmla="*/ 19 h 25"/>
                <a:gd name="T6" fmla="*/ 0 w 33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5">
                  <a:moveTo>
                    <a:pt x="0" y="25"/>
                  </a:moveTo>
                  <a:lnTo>
                    <a:pt x="22" y="0"/>
                  </a:lnTo>
                  <a:lnTo>
                    <a:pt x="33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2586" y="2665"/>
              <a:ext cx="459" cy="259"/>
            </a:xfrm>
            <a:custGeom>
              <a:avLst/>
              <a:gdLst>
                <a:gd name="T0" fmla="*/ 459 w 459"/>
                <a:gd name="T1" fmla="*/ 6 h 259"/>
                <a:gd name="T2" fmla="*/ 2 w 459"/>
                <a:gd name="T3" fmla="*/ 259 h 259"/>
                <a:gd name="T4" fmla="*/ 0 w 459"/>
                <a:gd name="T5" fmla="*/ 253 h 259"/>
                <a:gd name="T6" fmla="*/ 455 w 459"/>
                <a:gd name="T7" fmla="*/ 0 h 259"/>
                <a:gd name="T8" fmla="*/ 459 w 459"/>
                <a:gd name="T9" fmla="*/ 6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9" h="259">
                  <a:moveTo>
                    <a:pt x="459" y="6"/>
                  </a:moveTo>
                  <a:lnTo>
                    <a:pt x="2" y="259"/>
                  </a:lnTo>
                  <a:lnTo>
                    <a:pt x="0" y="253"/>
                  </a:lnTo>
                  <a:lnTo>
                    <a:pt x="455" y="0"/>
                  </a:lnTo>
                  <a:lnTo>
                    <a:pt x="459" y="6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3201" y="2902"/>
              <a:ext cx="26" cy="32"/>
            </a:xfrm>
            <a:custGeom>
              <a:avLst/>
              <a:gdLst>
                <a:gd name="T0" fmla="*/ 26 w 26"/>
                <a:gd name="T1" fmla="*/ 32 h 32"/>
                <a:gd name="T2" fmla="*/ 0 w 26"/>
                <a:gd name="T3" fmla="*/ 12 h 32"/>
                <a:gd name="T4" fmla="*/ 17 w 26"/>
                <a:gd name="T5" fmla="*/ 0 h 32"/>
                <a:gd name="T6" fmla="*/ 26 w 26"/>
                <a:gd name="T7" fmla="*/ 32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2">
                  <a:moveTo>
                    <a:pt x="26" y="32"/>
                  </a:moveTo>
                  <a:lnTo>
                    <a:pt x="0" y="12"/>
                  </a:lnTo>
                  <a:lnTo>
                    <a:pt x="17" y="0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3040" y="2667"/>
              <a:ext cx="176" cy="249"/>
            </a:xfrm>
            <a:custGeom>
              <a:avLst/>
              <a:gdLst>
                <a:gd name="T0" fmla="*/ 6 w 176"/>
                <a:gd name="T1" fmla="*/ 0 h 249"/>
                <a:gd name="T2" fmla="*/ 176 w 176"/>
                <a:gd name="T3" fmla="*/ 244 h 249"/>
                <a:gd name="T4" fmla="*/ 169 w 176"/>
                <a:gd name="T5" fmla="*/ 249 h 249"/>
                <a:gd name="T6" fmla="*/ 0 w 176"/>
                <a:gd name="T7" fmla="*/ 4 h 249"/>
                <a:gd name="T8" fmla="*/ 6 w 176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249">
                  <a:moveTo>
                    <a:pt x="6" y="0"/>
                  </a:moveTo>
                  <a:lnTo>
                    <a:pt x="176" y="244"/>
                  </a:lnTo>
                  <a:lnTo>
                    <a:pt x="169" y="249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3102" y="1371"/>
              <a:ext cx="9" cy="66"/>
            </a:xfrm>
            <a:prstGeom prst="rect">
              <a:avLst/>
            </a:prstGeom>
            <a:solidFill>
              <a:srgbClr val="010101"/>
            </a:solidFill>
            <a:ln w="0">
              <a:solidFill>
                <a:srgbClr val="01010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3127" y="1386"/>
              <a:ext cx="41" cy="51"/>
            </a:xfrm>
            <a:custGeom>
              <a:avLst/>
              <a:gdLst>
                <a:gd name="T0" fmla="*/ 41 w 41"/>
                <a:gd name="T1" fmla="*/ 21 h 51"/>
                <a:gd name="T2" fmla="*/ 41 w 41"/>
                <a:gd name="T3" fmla="*/ 51 h 51"/>
                <a:gd name="T4" fmla="*/ 34 w 41"/>
                <a:gd name="T5" fmla="*/ 51 h 51"/>
                <a:gd name="T6" fmla="*/ 34 w 41"/>
                <a:gd name="T7" fmla="*/ 21 h 51"/>
                <a:gd name="T8" fmla="*/ 34 w 41"/>
                <a:gd name="T9" fmla="*/ 17 h 51"/>
                <a:gd name="T10" fmla="*/ 33 w 41"/>
                <a:gd name="T11" fmla="*/ 13 h 51"/>
                <a:gd name="T12" fmla="*/ 31 w 41"/>
                <a:gd name="T13" fmla="*/ 11 h 51"/>
                <a:gd name="T14" fmla="*/ 29 w 41"/>
                <a:gd name="T15" fmla="*/ 8 h 51"/>
                <a:gd name="T16" fmla="*/ 26 w 41"/>
                <a:gd name="T17" fmla="*/ 7 h 51"/>
                <a:gd name="T18" fmla="*/ 23 w 41"/>
                <a:gd name="T19" fmla="*/ 7 h 51"/>
                <a:gd name="T20" fmla="*/ 19 w 41"/>
                <a:gd name="T21" fmla="*/ 7 h 51"/>
                <a:gd name="T22" fmla="*/ 15 w 41"/>
                <a:gd name="T23" fmla="*/ 8 h 51"/>
                <a:gd name="T24" fmla="*/ 13 w 41"/>
                <a:gd name="T25" fmla="*/ 11 h 51"/>
                <a:gd name="T26" fmla="*/ 10 w 41"/>
                <a:gd name="T27" fmla="*/ 15 h 51"/>
                <a:gd name="T28" fmla="*/ 9 w 41"/>
                <a:gd name="T29" fmla="*/ 18 h 51"/>
                <a:gd name="T30" fmla="*/ 9 w 41"/>
                <a:gd name="T31" fmla="*/ 22 h 51"/>
                <a:gd name="T32" fmla="*/ 9 w 41"/>
                <a:gd name="T33" fmla="*/ 51 h 51"/>
                <a:gd name="T34" fmla="*/ 0 w 41"/>
                <a:gd name="T35" fmla="*/ 51 h 51"/>
                <a:gd name="T36" fmla="*/ 0 w 41"/>
                <a:gd name="T37" fmla="*/ 1 h 51"/>
                <a:gd name="T38" fmla="*/ 9 w 41"/>
                <a:gd name="T39" fmla="*/ 1 h 51"/>
                <a:gd name="T40" fmla="*/ 9 w 41"/>
                <a:gd name="T41" fmla="*/ 8 h 51"/>
                <a:gd name="T42" fmla="*/ 11 w 41"/>
                <a:gd name="T43" fmla="*/ 5 h 51"/>
                <a:gd name="T44" fmla="*/ 15 w 41"/>
                <a:gd name="T45" fmla="*/ 2 h 51"/>
                <a:gd name="T46" fmla="*/ 20 w 41"/>
                <a:gd name="T47" fmla="*/ 1 h 51"/>
                <a:gd name="T48" fmla="*/ 25 w 41"/>
                <a:gd name="T49" fmla="*/ 0 h 51"/>
                <a:gd name="T50" fmla="*/ 30 w 41"/>
                <a:gd name="T51" fmla="*/ 1 h 51"/>
                <a:gd name="T52" fmla="*/ 34 w 41"/>
                <a:gd name="T53" fmla="*/ 2 h 51"/>
                <a:gd name="T54" fmla="*/ 38 w 41"/>
                <a:gd name="T55" fmla="*/ 5 h 51"/>
                <a:gd name="T56" fmla="*/ 40 w 41"/>
                <a:gd name="T57" fmla="*/ 10 h 51"/>
                <a:gd name="T58" fmla="*/ 41 w 41"/>
                <a:gd name="T59" fmla="*/ 15 h 51"/>
                <a:gd name="T60" fmla="*/ 41 w 41"/>
                <a:gd name="T61" fmla="*/ 21 h 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51">
                  <a:moveTo>
                    <a:pt x="41" y="21"/>
                  </a:moveTo>
                  <a:lnTo>
                    <a:pt x="41" y="51"/>
                  </a:lnTo>
                  <a:lnTo>
                    <a:pt x="34" y="51"/>
                  </a:lnTo>
                  <a:lnTo>
                    <a:pt x="34" y="21"/>
                  </a:lnTo>
                  <a:lnTo>
                    <a:pt x="34" y="17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9" y="8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8"/>
                  </a:lnTo>
                  <a:lnTo>
                    <a:pt x="13" y="11"/>
                  </a:lnTo>
                  <a:lnTo>
                    <a:pt x="10" y="15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0" y="10"/>
                  </a:lnTo>
                  <a:lnTo>
                    <a:pt x="41" y="15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3178" y="1373"/>
              <a:ext cx="31" cy="64"/>
            </a:xfrm>
            <a:custGeom>
              <a:avLst/>
              <a:gdLst>
                <a:gd name="T0" fmla="*/ 15 w 31"/>
                <a:gd name="T1" fmla="*/ 0 h 64"/>
                <a:gd name="T2" fmla="*/ 15 w 31"/>
                <a:gd name="T3" fmla="*/ 14 h 64"/>
                <a:gd name="T4" fmla="*/ 31 w 31"/>
                <a:gd name="T5" fmla="*/ 14 h 64"/>
                <a:gd name="T6" fmla="*/ 31 w 31"/>
                <a:gd name="T7" fmla="*/ 20 h 64"/>
                <a:gd name="T8" fmla="*/ 15 w 31"/>
                <a:gd name="T9" fmla="*/ 20 h 64"/>
                <a:gd name="T10" fmla="*/ 15 w 31"/>
                <a:gd name="T11" fmla="*/ 48 h 64"/>
                <a:gd name="T12" fmla="*/ 15 w 31"/>
                <a:gd name="T13" fmla="*/ 51 h 64"/>
                <a:gd name="T14" fmla="*/ 15 w 31"/>
                <a:gd name="T15" fmla="*/ 54 h 64"/>
                <a:gd name="T16" fmla="*/ 16 w 31"/>
                <a:gd name="T17" fmla="*/ 55 h 64"/>
                <a:gd name="T18" fmla="*/ 18 w 31"/>
                <a:gd name="T19" fmla="*/ 56 h 64"/>
                <a:gd name="T20" fmla="*/ 20 w 31"/>
                <a:gd name="T21" fmla="*/ 56 h 64"/>
                <a:gd name="T22" fmla="*/ 23 w 31"/>
                <a:gd name="T23" fmla="*/ 56 h 64"/>
                <a:gd name="T24" fmla="*/ 31 w 31"/>
                <a:gd name="T25" fmla="*/ 56 h 64"/>
                <a:gd name="T26" fmla="*/ 31 w 31"/>
                <a:gd name="T27" fmla="*/ 64 h 64"/>
                <a:gd name="T28" fmla="*/ 23 w 31"/>
                <a:gd name="T29" fmla="*/ 64 h 64"/>
                <a:gd name="T30" fmla="*/ 18 w 31"/>
                <a:gd name="T31" fmla="*/ 63 h 64"/>
                <a:gd name="T32" fmla="*/ 13 w 31"/>
                <a:gd name="T33" fmla="*/ 61 h 64"/>
                <a:gd name="T34" fmla="*/ 10 w 31"/>
                <a:gd name="T35" fmla="*/ 60 h 64"/>
                <a:gd name="T36" fmla="*/ 8 w 31"/>
                <a:gd name="T37" fmla="*/ 56 h 64"/>
                <a:gd name="T38" fmla="*/ 6 w 31"/>
                <a:gd name="T39" fmla="*/ 53 h 64"/>
                <a:gd name="T40" fmla="*/ 6 w 31"/>
                <a:gd name="T41" fmla="*/ 48 h 64"/>
                <a:gd name="T42" fmla="*/ 6 w 31"/>
                <a:gd name="T43" fmla="*/ 20 h 64"/>
                <a:gd name="T44" fmla="*/ 0 w 31"/>
                <a:gd name="T45" fmla="*/ 20 h 64"/>
                <a:gd name="T46" fmla="*/ 0 w 31"/>
                <a:gd name="T47" fmla="*/ 14 h 64"/>
                <a:gd name="T48" fmla="*/ 6 w 31"/>
                <a:gd name="T49" fmla="*/ 14 h 64"/>
                <a:gd name="T50" fmla="*/ 6 w 31"/>
                <a:gd name="T51" fmla="*/ 0 h 64"/>
                <a:gd name="T52" fmla="*/ 15 w 31"/>
                <a:gd name="T53" fmla="*/ 0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" h="64">
                  <a:moveTo>
                    <a:pt x="15" y="0"/>
                  </a:moveTo>
                  <a:lnTo>
                    <a:pt x="15" y="14"/>
                  </a:lnTo>
                  <a:lnTo>
                    <a:pt x="31" y="14"/>
                  </a:lnTo>
                  <a:lnTo>
                    <a:pt x="31" y="20"/>
                  </a:lnTo>
                  <a:lnTo>
                    <a:pt x="15" y="20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3" y="56"/>
                  </a:lnTo>
                  <a:lnTo>
                    <a:pt x="31" y="56"/>
                  </a:lnTo>
                  <a:lnTo>
                    <a:pt x="31" y="64"/>
                  </a:lnTo>
                  <a:lnTo>
                    <a:pt x="23" y="64"/>
                  </a:lnTo>
                  <a:lnTo>
                    <a:pt x="18" y="63"/>
                  </a:lnTo>
                  <a:lnTo>
                    <a:pt x="13" y="61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6" y="53"/>
                  </a:lnTo>
                  <a:lnTo>
                    <a:pt x="6" y="48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4"/>
            <p:cNvSpPr>
              <a:spLocks noEditPoints="1"/>
            </p:cNvSpPr>
            <p:nvPr/>
          </p:nvSpPr>
          <p:spPr bwMode="auto">
            <a:xfrm>
              <a:off x="3217" y="1386"/>
              <a:ext cx="45" cy="52"/>
            </a:xfrm>
            <a:custGeom>
              <a:avLst/>
              <a:gdLst>
                <a:gd name="T0" fmla="*/ 45 w 45"/>
                <a:gd name="T1" fmla="*/ 23 h 52"/>
                <a:gd name="T2" fmla="*/ 45 w 45"/>
                <a:gd name="T3" fmla="*/ 28 h 52"/>
                <a:gd name="T4" fmla="*/ 7 w 45"/>
                <a:gd name="T5" fmla="*/ 28 h 52"/>
                <a:gd name="T6" fmla="*/ 9 w 45"/>
                <a:gd name="T7" fmla="*/ 33 h 52"/>
                <a:gd name="T8" fmla="*/ 10 w 45"/>
                <a:gd name="T9" fmla="*/ 37 h 52"/>
                <a:gd name="T10" fmla="*/ 12 w 45"/>
                <a:gd name="T11" fmla="*/ 41 h 52"/>
                <a:gd name="T12" fmla="*/ 16 w 45"/>
                <a:gd name="T13" fmla="*/ 43 h 52"/>
                <a:gd name="T14" fmla="*/ 21 w 45"/>
                <a:gd name="T15" fmla="*/ 45 h 52"/>
                <a:gd name="T16" fmla="*/ 26 w 45"/>
                <a:gd name="T17" fmla="*/ 45 h 52"/>
                <a:gd name="T18" fmla="*/ 30 w 45"/>
                <a:gd name="T19" fmla="*/ 45 h 52"/>
                <a:gd name="T20" fmla="*/ 35 w 45"/>
                <a:gd name="T21" fmla="*/ 43 h 52"/>
                <a:gd name="T22" fmla="*/ 39 w 45"/>
                <a:gd name="T23" fmla="*/ 42 h 52"/>
                <a:gd name="T24" fmla="*/ 44 w 45"/>
                <a:gd name="T25" fmla="*/ 40 h 52"/>
                <a:gd name="T26" fmla="*/ 44 w 45"/>
                <a:gd name="T27" fmla="*/ 48 h 52"/>
                <a:gd name="T28" fmla="*/ 39 w 45"/>
                <a:gd name="T29" fmla="*/ 50 h 52"/>
                <a:gd name="T30" fmla="*/ 35 w 45"/>
                <a:gd name="T31" fmla="*/ 51 h 52"/>
                <a:gd name="T32" fmla="*/ 30 w 45"/>
                <a:gd name="T33" fmla="*/ 51 h 52"/>
                <a:gd name="T34" fmla="*/ 25 w 45"/>
                <a:gd name="T35" fmla="*/ 52 h 52"/>
                <a:gd name="T36" fmla="*/ 20 w 45"/>
                <a:gd name="T37" fmla="*/ 51 h 52"/>
                <a:gd name="T38" fmla="*/ 15 w 45"/>
                <a:gd name="T39" fmla="*/ 50 h 52"/>
                <a:gd name="T40" fmla="*/ 10 w 45"/>
                <a:gd name="T41" fmla="*/ 48 h 52"/>
                <a:gd name="T42" fmla="*/ 6 w 45"/>
                <a:gd name="T43" fmla="*/ 45 h 52"/>
                <a:gd name="T44" fmla="*/ 4 w 45"/>
                <a:gd name="T45" fmla="*/ 41 h 52"/>
                <a:gd name="T46" fmla="*/ 1 w 45"/>
                <a:gd name="T47" fmla="*/ 37 h 52"/>
                <a:gd name="T48" fmla="*/ 0 w 45"/>
                <a:gd name="T49" fmla="*/ 32 h 52"/>
                <a:gd name="T50" fmla="*/ 0 w 45"/>
                <a:gd name="T51" fmla="*/ 26 h 52"/>
                <a:gd name="T52" fmla="*/ 0 w 45"/>
                <a:gd name="T53" fmla="*/ 21 h 52"/>
                <a:gd name="T54" fmla="*/ 1 w 45"/>
                <a:gd name="T55" fmla="*/ 16 h 52"/>
                <a:gd name="T56" fmla="*/ 4 w 45"/>
                <a:gd name="T57" fmla="*/ 11 h 52"/>
                <a:gd name="T58" fmla="*/ 6 w 45"/>
                <a:gd name="T59" fmla="*/ 7 h 52"/>
                <a:gd name="T60" fmla="*/ 10 w 45"/>
                <a:gd name="T61" fmla="*/ 4 h 52"/>
                <a:gd name="T62" fmla="*/ 14 w 45"/>
                <a:gd name="T63" fmla="*/ 2 h 52"/>
                <a:gd name="T64" fmla="*/ 19 w 45"/>
                <a:gd name="T65" fmla="*/ 1 h 52"/>
                <a:gd name="T66" fmla="*/ 24 w 45"/>
                <a:gd name="T67" fmla="*/ 0 h 52"/>
                <a:gd name="T68" fmla="*/ 30 w 45"/>
                <a:gd name="T69" fmla="*/ 1 h 52"/>
                <a:gd name="T70" fmla="*/ 35 w 45"/>
                <a:gd name="T71" fmla="*/ 4 h 52"/>
                <a:gd name="T72" fmla="*/ 40 w 45"/>
                <a:gd name="T73" fmla="*/ 6 h 52"/>
                <a:gd name="T74" fmla="*/ 42 w 45"/>
                <a:gd name="T75" fmla="*/ 11 h 52"/>
                <a:gd name="T76" fmla="*/ 45 w 45"/>
                <a:gd name="T77" fmla="*/ 17 h 52"/>
                <a:gd name="T78" fmla="*/ 45 w 45"/>
                <a:gd name="T79" fmla="*/ 23 h 52"/>
                <a:gd name="T80" fmla="*/ 37 w 45"/>
                <a:gd name="T81" fmla="*/ 22 h 52"/>
                <a:gd name="T82" fmla="*/ 36 w 45"/>
                <a:gd name="T83" fmla="*/ 17 h 52"/>
                <a:gd name="T84" fmla="*/ 35 w 45"/>
                <a:gd name="T85" fmla="*/ 13 h 52"/>
                <a:gd name="T86" fmla="*/ 34 w 45"/>
                <a:gd name="T87" fmla="*/ 11 h 52"/>
                <a:gd name="T88" fmla="*/ 31 w 45"/>
                <a:gd name="T89" fmla="*/ 8 h 52"/>
                <a:gd name="T90" fmla="*/ 27 w 45"/>
                <a:gd name="T91" fmla="*/ 7 h 52"/>
                <a:gd name="T92" fmla="*/ 24 w 45"/>
                <a:gd name="T93" fmla="*/ 7 h 52"/>
                <a:gd name="T94" fmla="*/ 20 w 45"/>
                <a:gd name="T95" fmla="*/ 7 h 52"/>
                <a:gd name="T96" fmla="*/ 16 w 45"/>
                <a:gd name="T97" fmla="*/ 8 h 52"/>
                <a:gd name="T98" fmla="*/ 12 w 45"/>
                <a:gd name="T99" fmla="*/ 11 h 52"/>
                <a:gd name="T100" fmla="*/ 10 w 45"/>
                <a:gd name="T101" fmla="*/ 13 h 52"/>
                <a:gd name="T102" fmla="*/ 9 w 45"/>
                <a:gd name="T103" fmla="*/ 17 h 52"/>
                <a:gd name="T104" fmla="*/ 9 w 45"/>
                <a:gd name="T105" fmla="*/ 22 h 52"/>
                <a:gd name="T106" fmla="*/ 37 w 45"/>
                <a:gd name="T107" fmla="*/ 22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5" h="52">
                  <a:moveTo>
                    <a:pt x="45" y="23"/>
                  </a:moveTo>
                  <a:lnTo>
                    <a:pt x="45" y="28"/>
                  </a:lnTo>
                  <a:lnTo>
                    <a:pt x="7" y="28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30" y="45"/>
                  </a:lnTo>
                  <a:lnTo>
                    <a:pt x="35" y="43"/>
                  </a:lnTo>
                  <a:lnTo>
                    <a:pt x="39" y="42"/>
                  </a:lnTo>
                  <a:lnTo>
                    <a:pt x="44" y="40"/>
                  </a:lnTo>
                  <a:lnTo>
                    <a:pt x="44" y="48"/>
                  </a:lnTo>
                  <a:lnTo>
                    <a:pt x="39" y="50"/>
                  </a:lnTo>
                  <a:lnTo>
                    <a:pt x="35" y="51"/>
                  </a:lnTo>
                  <a:lnTo>
                    <a:pt x="30" y="51"/>
                  </a:lnTo>
                  <a:lnTo>
                    <a:pt x="25" y="52"/>
                  </a:lnTo>
                  <a:lnTo>
                    <a:pt x="20" y="51"/>
                  </a:lnTo>
                  <a:lnTo>
                    <a:pt x="15" y="50"/>
                  </a:lnTo>
                  <a:lnTo>
                    <a:pt x="10" y="48"/>
                  </a:lnTo>
                  <a:lnTo>
                    <a:pt x="6" y="45"/>
                  </a:lnTo>
                  <a:lnTo>
                    <a:pt x="4" y="41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40" y="6"/>
                  </a:lnTo>
                  <a:lnTo>
                    <a:pt x="42" y="11"/>
                  </a:lnTo>
                  <a:lnTo>
                    <a:pt x="45" y="17"/>
                  </a:lnTo>
                  <a:lnTo>
                    <a:pt x="45" y="23"/>
                  </a:lnTo>
                  <a:close/>
                  <a:moveTo>
                    <a:pt x="37" y="22"/>
                  </a:moveTo>
                  <a:lnTo>
                    <a:pt x="36" y="17"/>
                  </a:lnTo>
                  <a:lnTo>
                    <a:pt x="35" y="13"/>
                  </a:lnTo>
                  <a:lnTo>
                    <a:pt x="34" y="11"/>
                  </a:lnTo>
                  <a:lnTo>
                    <a:pt x="31" y="8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37" y="22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3274" y="1386"/>
              <a:ext cx="30" cy="51"/>
            </a:xfrm>
            <a:custGeom>
              <a:avLst/>
              <a:gdLst>
                <a:gd name="T0" fmla="*/ 30 w 30"/>
                <a:gd name="T1" fmla="*/ 8 h 51"/>
                <a:gd name="T2" fmla="*/ 28 w 30"/>
                <a:gd name="T3" fmla="*/ 8 h 51"/>
                <a:gd name="T4" fmla="*/ 26 w 30"/>
                <a:gd name="T5" fmla="*/ 7 h 51"/>
                <a:gd name="T6" fmla="*/ 25 w 30"/>
                <a:gd name="T7" fmla="*/ 7 h 51"/>
                <a:gd name="T8" fmla="*/ 23 w 30"/>
                <a:gd name="T9" fmla="*/ 7 h 51"/>
                <a:gd name="T10" fmla="*/ 19 w 30"/>
                <a:gd name="T11" fmla="*/ 7 h 51"/>
                <a:gd name="T12" fmla="*/ 15 w 30"/>
                <a:gd name="T13" fmla="*/ 10 h 51"/>
                <a:gd name="T14" fmla="*/ 13 w 30"/>
                <a:gd name="T15" fmla="*/ 12 h 51"/>
                <a:gd name="T16" fmla="*/ 10 w 30"/>
                <a:gd name="T17" fmla="*/ 15 h 51"/>
                <a:gd name="T18" fmla="*/ 9 w 30"/>
                <a:gd name="T19" fmla="*/ 20 h 51"/>
                <a:gd name="T20" fmla="*/ 9 w 30"/>
                <a:gd name="T21" fmla="*/ 25 h 51"/>
                <a:gd name="T22" fmla="*/ 9 w 30"/>
                <a:gd name="T23" fmla="*/ 51 h 51"/>
                <a:gd name="T24" fmla="*/ 0 w 30"/>
                <a:gd name="T25" fmla="*/ 51 h 51"/>
                <a:gd name="T26" fmla="*/ 0 w 30"/>
                <a:gd name="T27" fmla="*/ 1 h 51"/>
                <a:gd name="T28" fmla="*/ 9 w 30"/>
                <a:gd name="T29" fmla="*/ 1 h 51"/>
                <a:gd name="T30" fmla="*/ 9 w 30"/>
                <a:gd name="T31" fmla="*/ 8 h 51"/>
                <a:gd name="T32" fmla="*/ 11 w 30"/>
                <a:gd name="T33" fmla="*/ 5 h 51"/>
                <a:gd name="T34" fmla="*/ 15 w 30"/>
                <a:gd name="T35" fmla="*/ 2 h 51"/>
                <a:gd name="T36" fmla="*/ 20 w 30"/>
                <a:gd name="T37" fmla="*/ 1 h 51"/>
                <a:gd name="T38" fmla="*/ 25 w 30"/>
                <a:gd name="T39" fmla="*/ 0 h 51"/>
                <a:gd name="T40" fmla="*/ 26 w 30"/>
                <a:gd name="T41" fmla="*/ 0 h 51"/>
                <a:gd name="T42" fmla="*/ 28 w 30"/>
                <a:gd name="T43" fmla="*/ 0 h 51"/>
                <a:gd name="T44" fmla="*/ 29 w 30"/>
                <a:gd name="T45" fmla="*/ 0 h 51"/>
                <a:gd name="T46" fmla="*/ 30 w 30"/>
                <a:gd name="T47" fmla="*/ 1 h 51"/>
                <a:gd name="T48" fmla="*/ 30 w 30"/>
                <a:gd name="T49" fmla="*/ 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" h="51">
                  <a:moveTo>
                    <a:pt x="30" y="8"/>
                  </a:moveTo>
                  <a:lnTo>
                    <a:pt x="28" y="8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0" y="15"/>
                  </a:lnTo>
                  <a:lnTo>
                    <a:pt x="9" y="20"/>
                  </a:lnTo>
                  <a:lnTo>
                    <a:pt x="9" y="25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96"/>
            <p:cNvSpPr>
              <a:spLocks noEditPoints="1"/>
            </p:cNvSpPr>
            <p:nvPr/>
          </p:nvSpPr>
          <p:spPr bwMode="auto">
            <a:xfrm>
              <a:off x="3309" y="1386"/>
              <a:ext cx="41" cy="52"/>
            </a:xfrm>
            <a:custGeom>
              <a:avLst/>
              <a:gdLst>
                <a:gd name="T0" fmla="*/ 25 w 41"/>
                <a:gd name="T1" fmla="*/ 26 h 52"/>
                <a:gd name="T2" fmla="*/ 20 w 41"/>
                <a:gd name="T3" fmla="*/ 26 h 52"/>
                <a:gd name="T4" fmla="*/ 15 w 41"/>
                <a:gd name="T5" fmla="*/ 27 h 52"/>
                <a:gd name="T6" fmla="*/ 11 w 41"/>
                <a:gd name="T7" fmla="*/ 28 h 52"/>
                <a:gd name="T8" fmla="*/ 10 w 41"/>
                <a:gd name="T9" fmla="*/ 30 h 52"/>
                <a:gd name="T10" fmla="*/ 9 w 41"/>
                <a:gd name="T11" fmla="*/ 32 h 52"/>
                <a:gd name="T12" fmla="*/ 8 w 41"/>
                <a:gd name="T13" fmla="*/ 36 h 52"/>
                <a:gd name="T14" fmla="*/ 9 w 41"/>
                <a:gd name="T15" fmla="*/ 40 h 52"/>
                <a:gd name="T16" fmla="*/ 11 w 41"/>
                <a:gd name="T17" fmla="*/ 42 h 52"/>
                <a:gd name="T18" fmla="*/ 14 w 41"/>
                <a:gd name="T19" fmla="*/ 45 h 52"/>
                <a:gd name="T20" fmla="*/ 19 w 41"/>
                <a:gd name="T21" fmla="*/ 45 h 52"/>
                <a:gd name="T22" fmla="*/ 23 w 41"/>
                <a:gd name="T23" fmla="*/ 45 h 52"/>
                <a:gd name="T24" fmla="*/ 26 w 41"/>
                <a:gd name="T25" fmla="*/ 43 h 52"/>
                <a:gd name="T26" fmla="*/ 29 w 41"/>
                <a:gd name="T27" fmla="*/ 40 h 52"/>
                <a:gd name="T28" fmla="*/ 31 w 41"/>
                <a:gd name="T29" fmla="*/ 37 h 52"/>
                <a:gd name="T30" fmla="*/ 33 w 41"/>
                <a:gd name="T31" fmla="*/ 32 h 52"/>
                <a:gd name="T32" fmla="*/ 34 w 41"/>
                <a:gd name="T33" fmla="*/ 27 h 52"/>
                <a:gd name="T34" fmla="*/ 34 w 41"/>
                <a:gd name="T35" fmla="*/ 26 h 52"/>
                <a:gd name="T36" fmla="*/ 25 w 41"/>
                <a:gd name="T37" fmla="*/ 26 h 52"/>
                <a:gd name="T38" fmla="*/ 41 w 41"/>
                <a:gd name="T39" fmla="*/ 22 h 52"/>
                <a:gd name="T40" fmla="*/ 41 w 41"/>
                <a:gd name="T41" fmla="*/ 51 h 52"/>
                <a:gd name="T42" fmla="*/ 34 w 41"/>
                <a:gd name="T43" fmla="*/ 51 h 52"/>
                <a:gd name="T44" fmla="*/ 34 w 41"/>
                <a:gd name="T45" fmla="*/ 43 h 52"/>
                <a:gd name="T46" fmla="*/ 30 w 41"/>
                <a:gd name="T47" fmla="*/ 47 h 52"/>
                <a:gd name="T48" fmla="*/ 26 w 41"/>
                <a:gd name="T49" fmla="*/ 50 h 52"/>
                <a:gd name="T50" fmla="*/ 23 w 41"/>
                <a:gd name="T51" fmla="*/ 51 h 52"/>
                <a:gd name="T52" fmla="*/ 16 w 41"/>
                <a:gd name="T53" fmla="*/ 52 h 52"/>
                <a:gd name="T54" fmla="*/ 11 w 41"/>
                <a:gd name="T55" fmla="*/ 51 h 52"/>
                <a:gd name="T56" fmla="*/ 8 w 41"/>
                <a:gd name="T57" fmla="*/ 50 h 52"/>
                <a:gd name="T58" fmla="*/ 5 w 41"/>
                <a:gd name="T59" fmla="*/ 47 h 52"/>
                <a:gd name="T60" fmla="*/ 3 w 41"/>
                <a:gd name="T61" fmla="*/ 45 h 52"/>
                <a:gd name="T62" fmla="*/ 0 w 41"/>
                <a:gd name="T63" fmla="*/ 41 h 52"/>
                <a:gd name="T64" fmla="*/ 0 w 41"/>
                <a:gd name="T65" fmla="*/ 36 h 52"/>
                <a:gd name="T66" fmla="*/ 0 w 41"/>
                <a:gd name="T67" fmla="*/ 31 h 52"/>
                <a:gd name="T68" fmla="*/ 3 w 41"/>
                <a:gd name="T69" fmla="*/ 27 h 52"/>
                <a:gd name="T70" fmla="*/ 5 w 41"/>
                <a:gd name="T71" fmla="*/ 23 h 52"/>
                <a:gd name="T72" fmla="*/ 10 w 41"/>
                <a:gd name="T73" fmla="*/ 21 h 52"/>
                <a:gd name="T74" fmla="*/ 15 w 41"/>
                <a:gd name="T75" fmla="*/ 20 h 52"/>
                <a:gd name="T76" fmla="*/ 23 w 41"/>
                <a:gd name="T77" fmla="*/ 20 h 52"/>
                <a:gd name="T78" fmla="*/ 34 w 41"/>
                <a:gd name="T79" fmla="*/ 20 h 52"/>
                <a:gd name="T80" fmla="*/ 34 w 41"/>
                <a:gd name="T81" fmla="*/ 18 h 52"/>
                <a:gd name="T82" fmla="*/ 33 w 41"/>
                <a:gd name="T83" fmla="*/ 15 h 52"/>
                <a:gd name="T84" fmla="*/ 31 w 41"/>
                <a:gd name="T85" fmla="*/ 12 h 52"/>
                <a:gd name="T86" fmla="*/ 30 w 41"/>
                <a:gd name="T87" fmla="*/ 10 h 52"/>
                <a:gd name="T88" fmla="*/ 28 w 41"/>
                <a:gd name="T89" fmla="*/ 8 h 52"/>
                <a:gd name="T90" fmla="*/ 24 w 41"/>
                <a:gd name="T91" fmla="*/ 7 h 52"/>
                <a:gd name="T92" fmla="*/ 20 w 41"/>
                <a:gd name="T93" fmla="*/ 7 h 52"/>
                <a:gd name="T94" fmla="*/ 15 w 41"/>
                <a:gd name="T95" fmla="*/ 7 h 52"/>
                <a:gd name="T96" fmla="*/ 11 w 41"/>
                <a:gd name="T97" fmla="*/ 8 h 52"/>
                <a:gd name="T98" fmla="*/ 8 w 41"/>
                <a:gd name="T99" fmla="*/ 10 h 52"/>
                <a:gd name="T100" fmla="*/ 4 w 41"/>
                <a:gd name="T101" fmla="*/ 11 h 52"/>
                <a:gd name="T102" fmla="*/ 4 w 41"/>
                <a:gd name="T103" fmla="*/ 4 h 52"/>
                <a:gd name="T104" fmla="*/ 8 w 41"/>
                <a:gd name="T105" fmla="*/ 2 h 52"/>
                <a:gd name="T106" fmla="*/ 13 w 41"/>
                <a:gd name="T107" fmla="*/ 1 h 52"/>
                <a:gd name="T108" fmla="*/ 16 w 41"/>
                <a:gd name="T109" fmla="*/ 0 h 52"/>
                <a:gd name="T110" fmla="*/ 20 w 41"/>
                <a:gd name="T111" fmla="*/ 0 h 52"/>
                <a:gd name="T112" fmla="*/ 26 w 41"/>
                <a:gd name="T113" fmla="*/ 1 h 52"/>
                <a:gd name="T114" fmla="*/ 33 w 41"/>
                <a:gd name="T115" fmla="*/ 2 h 52"/>
                <a:gd name="T116" fmla="*/ 36 w 41"/>
                <a:gd name="T117" fmla="*/ 6 h 52"/>
                <a:gd name="T118" fmla="*/ 39 w 41"/>
                <a:gd name="T119" fmla="*/ 8 h 52"/>
                <a:gd name="T120" fmla="*/ 40 w 41"/>
                <a:gd name="T121" fmla="*/ 12 h 52"/>
                <a:gd name="T122" fmla="*/ 41 w 41"/>
                <a:gd name="T123" fmla="*/ 17 h 52"/>
                <a:gd name="T124" fmla="*/ 41 w 41"/>
                <a:gd name="T125" fmla="*/ 22 h 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1" h="52">
                  <a:moveTo>
                    <a:pt x="25" y="26"/>
                  </a:moveTo>
                  <a:lnTo>
                    <a:pt x="20" y="26"/>
                  </a:lnTo>
                  <a:lnTo>
                    <a:pt x="15" y="27"/>
                  </a:lnTo>
                  <a:lnTo>
                    <a:pt x="11" y="28"/>
                  </a:lnTo>
                  <a:lnTo>
                    <a:pt x="10" y="30"/>
                  </a:lnTo>
                  <a:lnTo>
                    <a:pt x="9" y="32"/>
                  </a:lnTo>
                  <a:lnTo>
                    <a:pt x="8" y="36"/>
                  </a:lnTo>
                  <a:lnTo>
                    <a:pt x="9" y="40"/>
                  </a:lnTo>
                  <a:lnTo>
                    <a:pt x="11" y="42"/>
                  </a:lnTo>
                  <a:lnTo>
                    <a:pt x="14" y="45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6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2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25" y="26"/>
                  </a:lnTo>
                  <a:close/>
                  <a:moveTo>
                    <a:pt x="41" y="22"/>
                  </a:moveTo>
                  <a:lnTo>
                    <a:pt x="41" y="51"/>
                  </a:lnTo>
                  <a:lnTo>
                    <a:pt x="34" y="51"/>
                  </a:lnTo>
                  <a:lnTo>
                    <a:pt x="34" y="43"/>
                  </a:lnTo>
                  <a:lnTo>
                    <a:pt x="30" y="47"/>
                  </a:lnTo>
                  <a:lnTo>
                    <a:pt x="26" y="50"/>
                  </a:lnTo>
                  <a:lnTo>
                    <a:pt x="23" y="51"/>
                  </a:lnTo>
                  <a:lnTo>
                    <a:pt x="16" y="52"/>
                  </a:lnTo>
                  <a:lnTo>
                    <a:pt x="11" y="51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3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23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2"/>
                  </a:lnTo>
                  <a:lnTo>
                    <a:pt x="36" y="6"/>
                  </a:lnTo>
                  <a:lnTo>
                    <a:pt x="39" y="8"/>
                  </a:lnTo>
                  <a:lnTo>
                    <a:pt x="40" y="12"/>
                  </a:lnTo>
                  <a:lnTo>
                    <a:pt x="41" y="17"/>
                  </a:lnTo>
                  <a:lnTo>
                    <a:pt x="41" y="22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3364" y="1386"/>
              <a:ext cx="39" cy="52"/>
            </a:xfrm>
            <a:custGeom>
              <a:avLst/>
              <a:gdLst>
                <a:gd name="T0" fmla="*/ 39 w 39"/>
                <a:gd name="T1" fmla="*/ 4 h 52"/>
                <a:gd name="T2" fmla="*/ 39 w 39"/>
                <a:gd name="T3" fmla="*/ 11 h 52"/>
                <a:gd name="T4" fmla="*/ 35 w 39"/>
                <a:gd name="T5" fmla="*/ 8 h 52"/>
                <a:gd name="T6" fmla="*/ 31 w 39"/>
                <a:gd name="T7" fmla="*/ 8 h 52"/>
                <a:gd name="T8" fmla="*/ 29 w 39"/>
                <a:gd name="T9" fmla="*/ 7 h 52"/>
                <a:gd name="T10" fmla="*/ 25 w 39"/>
                <a:gd name="T11" fmla="*/ 7 h 52"/>
                <a:gd name="T12" fmla="*/ 20 w 39"/>
                <a:gd name="T13" fmla="*/ 7 h 52"/>
                <a:gd name="T14" fmla="*/ 16 w 39"/>
                <a:gd name="T15" fmla="*/ 10 h 52"/>
                <a:gd name="T16" fmla="*/ 12 w 39"/>
                <a:gd name="T17" fmla="*/ 12 h 52"/>
                <a:gd name="T18" fmla="*/ 10 w 39"/>
                <a:gd name="T19" fmla="*/ 16 h 52"/>
                <a:gd name="T20" fmla="*/ 9 w 39"/>
                <a:gd name="T21" fmla="*/ 20 h 52"/>
                <a:gd name="T22" fmla="*/ 9 w 39"/>
                <a:gd name="T23" fmla="*/ 26 h 52"/>
                <a:gd name="T24" fmla="*/ 9 w 39"/>
                <a:gd name="T25" fmla="*/ 31 h 52"/>
                <a:gd name="T26" fmla="*/ 10 w 39"/>
                <a:gd name="T27" fmla="*/ 36 h 52"/>
                <a:gd name="T28" fmla="*/ 12 w 39"/>
                <a:gd name="T29" fmla="*/ 40 h 52"/>
                <a:gd name="T30" fmla="*/ 16 w 39"/>
                <a:gd name="T31" fmla="*/ 42 h 52"/>
                <a:gd name="T32" fmla="*/ 20 w 39"/>
                <a:gd name="T33" fmla="*/ 45 h 52"/>
                <a:gd name="T34" fmla="*/ 25 w 39"/>
                <a:gd name="T35" fmla="*/ 45 h 52"/>
                <a:gd name="T36" fmla="*/ 29 w 39"/>
                <a:gd name="T37" fmla="*/ 45 h 52"/>
                <a:gd name="T38" fmla="*/ 31 w 39"/>
                <a:gd name="T39" fmla="*/ 43 h 52"/>
                <a:gd name="T40" fmla="*/ 35 w 39"/>
                <a:gd name="T41" fmla="*/ 42 h 52"/>
                <a:gd name="T42" fmla="*/ 39 w 39"/>
                <a:gd name="T43" fmla="*/ 41 h 52"/>
                <a:gd name="T44" fmla="*/ 39 w 39"/>
                <a:gd name="T45" fmla="*/ 48 h 52"/>
                <a:gd name="T46" fmla="*/ 35 w 39"/>
                <a:gd name="T47" fmla="*/ 50 h 52"/>
                <a:gd name="T48" fmla="*/ 31 w 39"/>
                <a:gd name="T49" fmla="*/ 51 h 52"/>
                <a:gd name="T50" fmla="*/ 27 w 39"/>
                <a:gd name="T51" fmla="*/ 52 h 52"/>
                <a:gd name="T52" fmla="*/ 24 w 39"/>
                <a:gd name="T53" fmla="*/ 52 h 52"/>
                <a:gd name="T54" fmla="*/ 19 w 39"/>
                <a:gd name="T55" fmla="*/ 51 h 52"/>
                <a:gd name="T56" fmla="*/ 14 w 39"/>
                <a:gd name="T57" fmla="*/ 50 h 52"/>
                <a:gd name="T58" fmla="*/ 10 w 39"/>
                <a:gd name="T59" fmla="*/ 48 h 52"/>
                <a:gd name="T60" fmla="*/ 6 w 39"/>
                <a:gd name="T61" fmla="*/ 45 h 52"/>
                <a:gd name="T62" fmla="*/ 4 w 39"/>
                <a:gd name="T63" fmla="*/ 41 h 52"/>
                <a:gd name="T64" fmla="*/ 1 w 39"/>
                <a:gd name="T65" fmla="*/ 36 h 52"/>
                <a:gd name="T66" fmla="*/ 0 w 39"/>
                <a:gd name="T67" fmla="*/ 31 h 52"/>
                <a:gd name="T68" fmla="*/ 0 w 39"/>
                <a:gd name="T69" fmla="*/ 26 h 52"/>
                <a:gd name="T70" fmla="*/ 0 w 39"/>
                <a:gd name="T71" fmla="*/ 20 h 52"/>
                <a:gd name="T72" fmla="*/ 1 w 39"/>
                <a:gd name="T73" fmla="*/ 15 h 52"/>
                <a:gd name="T74" fmla="*/ 4 w 39"/>
                <a:gd name="T75" fmla="*/ 11 h 52"/>
                <a:gd name="T76" fmla="*/ 6 w 39"/>
                <a:gd name="T77" fmla="*/ 7 h 52"/>
                <a:gd name="T78" fmla="*/ 10 w 39"/>
                <a:gd name="T79" fmla="*/ 4 h 52"/>
                <a:gd name="T80" fmla="*/ 14 w 39"/>
                <a:gd name="T81" fmla="*/ 2 h 52"/>
                <a:gd name="T82" fmla="*/ 19 w 39"/>
                <a:gd name="T83" fmla="*/ 1 h 52"/>
                <a:gd name="T84" fmla="*/ 25 w 39"/>
                <a:gd name="T85" fmla="*/ 0 h 52"/>
                <a:gd name="T86" fmla="*/ 27 w 39"/>
                <a:gd name="T87" fmla="*/ 0 h 52"/>
                <a:gd name="T88" fmla="*/ 31 w 39"/>
                <a:gd name="T89" fmla="*/ 1 h 52"/>
                <a:gd name="T90" fmla="*/ 35 w 39"/>
                <a:gd name="T91" fmla="*/ 2 h 52"/>
                <a:gd name="T92" fmla="*/ 39 w 39"/>
                <a:gd name="T93" fmla="*/ 4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9" h="52">
                  <a:moveTo>
                    <a:pt x="39" y="4"/>
                  </a:moveTo>
                  <a:lnTo>
                    <a:pt x="39" y="11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20" y="45"/>
                  </a:lnTo>
                  <a:lnTo>
                    <a:pt x="25" y="45"/>
                  </a:lnTo>
                  <a:lnTo>
                    <a:pt x="29" y="45"/>
                  </a:lnTo>
                  <a:lnTo>
                    <a:pt x="31" y="43"/>
                  </a:lnTo>
                  <a:lnTo>
                    <a:pt x="35" y="42"/>
                  </a:lnTo>
                  <a:lnTo>
                    <a:pt x="39" y="41"/>
                  </a:lnTo>
                  <a:lnTo>
                    <a:pt x="39" y="48"/>
                  </a:lnTo>
                  <a:lnTo>
                    <a:pt x="35" y="50"/>
                  </a:lnTo>
                  <a:lnTo>
                    <a:pt x="31" y="51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19" y="51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6" y="45"/>
                  </a:lnTo>
                  <a:lnTo>
                    <a:pt x="4" y="41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3410" y="1373"/>
              <a:ext cx="31" cy="64"/>
            </a:xfrm>
            <a:custGeom>
              <a:avLst/>
              <a:gdLst>
                <a:gd name="T0" fmla="*/ 14 w 31"/>
                <a:gd name="T1" fmla="*/ 0 h 64"/>
                <a:gd name="T2" fmla="*/ 14 w 31"/>
                <a:gd name="T3" fmla="*/ 14 h 64"/>
                <a:gd name="T4" fmla="*/ 31 w 31"/>
                <a:gd name="T5" fmla="*/ 14 h 64"/>
                <a:gd name="T6" fmla="*/ 31 w 31"/>
                <a:gd name="T7" fmla="*/ 20 h 64"/>
                <a:gd name="T8" fmla="*/ 14 w 31"/>
                <a:gd name="T9" fmla="*/ 20 h 64"/>
                <a:gd name="T10" fmla="*/ 14 w 31"/>
                <a:gd name="T11" fmla="*/ 48 h 64"/>
                <a:gd name="T12" fmla="*/ 14 w 31"/>
                <a:gd name="T13" fmla="*/ 51 h 64"/>
                <a:gd name="T14" fmla="*/ 15 w 31"/>
                <a:gd name="T15" fmla="*/ 54 h 64"/>
                <a:gd name="T16" fmla="*/ 16 w 31"/>
                <a:gd name="T17" fmla="*/ 55 h 64"/>
                <a:gd name="T18" fmla="*/ 18 w 31"/>
                <a:gd name="T19" fmla="*/ 56 h 64"/>
                <a:gd name="T20" fmla="*/ 20 w 31"/>
                <a:gd name="T21" fmla="*/ 56 h 64"/>
                <a:gd name="T22" fmla="*/ 23 w 31"/>
                <a:gd name="T23" fmla="*/ 56 h 64"/>
                <a:gd name="T24" fmla="*/ 31 w 31"/>
                <a:gd name="T25" fmla="*/ 56 h 64"/>
                <a:gd name="T26" fmla="*/ 31 w 31"/>
                <a:gd name="T27" fmla="*/ 64 h 64"/>
                <a:gd name="T28" fmla="*/ 23 w 31"/>
                <a:gd name="T29" fmla="*/ 64 h 64"/>
                <a:gd name="T30" fmla="*/ 18 w 31"/>
                <a:gd name="T31" fmla="*/ 63 h 64"/>
                <a:gd name="T32" fmla="*/ 13 w 31"/>
                <a:gd name="T33" fmla="*/ 61 h 64"/>
                <a:gd name="T34" fmla="*/ 10 w 31"/>
                <a:gd name="T35" fmla="*/ 60 h 64"/>
                <a:gd name="T36" fmla="*/ 8 w 31"/>
                <a:gd name="T37" fmla="*/ 56 h 64"/>
                <a:gd name="T38" fmla="*/ 6 w 31"/>
                <a:gd name="T39" fmla="*/ 53 h 64"/>
                <a:gd name="T40" fmla="*/ 6 w 31"/>
                <a:gd name="T41" fmla="*/ 48 h 64"/>
                <a:gd name="T42" fmla="*/ 6 w 31"/>
                <a:gd name="T43" fmla="*/ 20 h 64"/>
                <a:gd name="T44" fmla="*/ 0 w 31"/>
                <a:gd name="T45" fmla="*/ 20 h 64"/>
                <a:gd name="T46" fmla="*/ 0 w 31"/>
                <a:gd name="T47" fmla="*/ 14 h 64"/>
                <a:gd name="T48" fmla="*/ 6 w 31"/>
                <a:gd name="T49" fmla="*/ 14 h 64"/>
                <a:gd name="T50" fmla="*/ 6 w 31"/>
                <a:gd name="T51" fmla="*/ 0 h 64"/>
                <a:gd name="T52" fmla="*/ 14 w 31"/>
                <a:gd name="T53" fmla="*/ 0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" h="64">
                  <a:moveTo>
                    <a:pt x="14" y="0"/>
                  </a:moveTo>
                  <a:lnTo>
                    <a:pt x="14" y="14"/>
                  </a:lnTo>
                  <a:lnTo>
                    <a:pt x="31" y="14"/>
                  </a:lnTo>
                  <a:lnTo>
                    <a:pt x="31" y="20"/>
                  </a:lnTo>
                  <a:lnTo>
                    <a:pt x="14" y="20"/>
                  </a:lnTo>
                  <a:lnTo>
                    <a:pt x="14" y="48"/>
                  </a:lnTo>
                  <a:lnTo>
                    <a:pt x="14" y="51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3" y="56"/>
                  </a:lnTo>
                  <a:lnTo>
                    <a:pt x="31" y="56"/>
                  </a:lnTo>
                  <a:lnTo>
                    <a:pt x="31" y="64"/>
                  </a:lnTo>
                  <a:lnTo>
                    <a:pt x="23" y="64"/>
                  </a:lnTo>
                  <a:lnTo>
                    <a:pt x="18" y="63"/>
                  </a:lnTo>
                  <a:lnTo>
                    <a:pt x="13" y="61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6" y="53"/>
                  </a:lnTo>
                  <a:lnTo>
                    <a:pt x="6" y="48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99"/>
            <p:cNvSpPr>
              <a:spLocks noEditPoints="1"/>
            </p:cNvSpPr>
            <p:nvPr/>
          </p:nvSpPr>
          <p:spPr bwMode="auto">
            <a:xfrm>
              <a:off x="3451" y="1368"/>
              <a:ext cx="9" cy="69"/>
            </a:xfrm>
            <a:custGeom>
              <a:avLst/>
              <a:gdLst>
                <a:gd name="T0" fmla="*/ 0 w 9"/>
                <a:gd name="T1" fmla="*/ 19 h 69"/>
                <a:gd name="T2" fmla="*/ 9 w 9"/>
                <a:gd name="T3" fmla="*/ 19 h 69"/>
                <a:gd name="T4" fmla="*/ 9 w 9"/>
                <a:gd name="T5" fmla="*/ 69 h 69"/>
                <a:gd name="T6" fmla="*/ 0 w 9"/>
                <a:gd name="T7" fmla="*/ 69 h 69"/>
                <a:gd name="T8" fmla="*/ 0 w 9"/>
                <a:gd name="T9" fmla="*/ 19 h 69"/>
                <a:gd name="T10" fmla="*/ 0 w 9"/>
                <a:gd name="T11" fmla="*/ 0 h 69"/>
                <a:gd name="T12" fmla="*/ 9 w 9"/>
                <a:gd name="T13" fmla="*/ 0 h 69"/>
                <a:gd name="T14" fmla="*/ 9 w 9"/>
                <a:gd name="T15" fmla="*/ 10 h 69"/>
                <a:gd name="T16" fmla="*/ 0 w 9"/>
                <a:gd name="T17" fmla="*/ 10 h 69"/>
                <a:gd name="T18" fmla="*/ 0 w 9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69">
                  <a:moveTo>
                    <a:pt x="0" y="19"/>
                  </a:moveTo>
                  <a:lnTo>
                    <a:pt x="9" y="19"/>
                  </a:lnTo>
                  <a:lnTo>
                    <a:pt x="9" y="69"/>
                  </a:lnTo>
                  <a:lnTo>
                    <a:pt x="0" y="69"/>
                  </a:lnTo>
                  <a:lnTo>
                    <a:pt x="0" y="19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0"/>
            <p:cNvSpPr>
              <a:spLocks noEditPoints="1"/>
            </p:cNvSpPr>
            <p:nvPr/>
          </p:nvSpPr>
          <p:spPr bwMode="auto">
            <a:xfrm>
              <a:off x="3472" y="1386"/>
              <a:ext cx="47" cy="52"/>
            </a:xfrm>
            <a:custGeom>
              <a:avLst/>
              <a:gdLst>
                <a:gd name="T0" fmla="*/ 24 w 47"/>
                <a:gd name="T1" fmla="*/ 7 h 52"/>
                <a:gd name="T2" fmla="*/ 19 w 47"/>
                <a:gd name="T3" fmla="*/ 7 h 52"/>
                <a:gd name="T4" fmla="*/ 17 w 47"/>
                <a:gd name="T5" fmla="*/ 10 h 52"/>
                <a:gd name="T6" fmla="*/ 13 w 47"/>
                <a:gd name="T7" fmla="*/ 12 h 52"/>
                <a:gd name="T8" fmla="*/ 12 w 47"/>
                <a:gd name="T9" fmla="*/ 16 h 52"/>
                <a:gd name="T10" fmla="*/ 10 w 47"/>
                <a:gd name="T11" fmla="*/ 21 h 52"/>
                <a:gd name="T12" fmla="*/ 9 w 47"/>
                <a:gd name="T13" fmla="*/ 26 h 52"/>
                <a:gd name="T14" fmla="*/ 10 w 47"/>
                <a:gd name="T15" fmla="*/ 31 h 52"/>
                <a:gd name="T16" fmla="*/ 12 w 47"/>
                <a:gd name="T17" fmla="*/ 36 h 52"/>
                <a:gd name="T18" fmla="*/ 13 w 47"/>
                <a:gd name="T19" fmla="*/ 40 h 52"/>
                <a:gd name="T20" fmla="*/ 17 w 47"/>
                <a:gd name="T21" fmla="*/ 42 h 52"/>
                <a:gd name="T22" fmla="*/ 19 w 47"/>
                <a:gd name="T23" fmla="*/ 45 h 52"/>
                <a:gd name="T24" fmla="*/ 24 w 47"/>
                <a:gd name="T25" fmla="*/ 45 h 52"/>
                <a:gd name="T26" fmla="*/ 28 w 47"/>
                <a:gd name="T27" fmla="*/ 45 h 52"/>
                <a:gd name="T28" fmla="*/ 32 w 47"/>
                <a:gd name="T29" fmla="*/ 42 h 52"/>
                <a:gd name="T30" fmla="*/ 34 w 47"/>
                <a:gd name="T31" fmla="*/ 40 h 52"/>
                <a:gd name="T32" fmla="*/ 35 w 47"/>
                <a:gd name="T33" fmla="*/ 36 h 52"/>
                <a:gd name="T34" fmla="*/ 37 w 47"/>
                <a:gd name="T35" fmla="*/ 31 h 52"/>
                <a:gd name="T36" fmla="*/ 38 w 47"/>
                <a:gd name="T37" fmla="*/ 26 h 52"/>
                <a:gd name="T38" fmla="*/ 37 w 47"/>
                <a:gd name="T39" fmla="*/ 21 h 52"/>
                <a:gd name="T40" fmla="*/ 35 w 47"/>
                <a:gd name="T41" fmla="*/ 16 h 52"/>
                <a:gd name="T42" fmla="*/ 34 w 47"/>
                <a:gd name="T43" fmla="*/ 12 h 52"/>
                <a:gd name="T44" fmla="*/ 32 w 47"/>
                <a:gd name="T45" fmla="*/ 10 h 52"/>
                <a:gd name="T46" fmla="*/ 28 w 47"/>
                <a:gd name="T47" fmla="*/ 7 h 52"/>
                <a:gd name="T48" fmla="*/ 24 w 47"/>
                <a:gd name="T49" fmla="*/ 7 h 52"/>
                <a:gd name="T50" fmla="*/ 24 w 47"/>
                <a:gd name="T51" fmla="*/ 0 h 52"/>
                <a:gd name="T52" fmla="*/ 29 w 47"/>
                <a:gd name="T53" fmla="*/ 1 h 52"/>
                <a:gd name="T54" fmla="*/ 33 w 47"/>
                <a:gd name="T55" fmla="*/ 2 h 52"/>
                <a:gd name="T56" fmla="*/ 37 w 47"/>
                <a:gd name="T57" fmla="*/ 4 h 52"/>
                <a:gd name="T58" fmla="*/ 40 w 47"/>
                <a:gd name="T59" fmla="*/ 7 h 52"/>
                <a:gd name="T60" fmla="*/ 43 w 47"/>
                <a:gd name="T61" fmla="*/ 11 h 52"/>
                <a:gd name="T62" fmla="*/ 44 w 47"/>
                <a:gd name="T63" fmla="*/ 15 h 52"/>
                <a:gd name="T64" fmla="*/ 45 w 47"/>
                <a:gd name="T65" fmla="*/ 20 h 52"/>
                <a:gd name="T66" fmla="*/ 47 w 47"/>
                <a:gd name="T67" fmla="*/ 26 h 52"/>
                <a:gd name="T68" fmla="*/ 45 w 47"/>
                <a:gd name="T69" fmla="*/ 32 h 52"/>
                <a:gd name="T70" fmla="*/ 44 w 47"/>
                <a:gd name="T71" fmla="*/ 37 h 52"/>
                <a:gd name="T72" fmla="*/ 43 w 47"/>
                <a:gd name="T73" fmla="*/ 41 h 52"/>
                <a:gd name="T74" fmla="*/ 40 w 47"/>
                <a:gd name="T75" fmla="*/ 45 h 52"/>
                <a:gd name="T76" fmla="*/ 37 w 47"/>
                <a:gd name="T77" fmla="*/ 48 h 52"/>
                <a:gd name="T78" fmla="*/ 33 w 47"/>
                <a:gd name="T79" fmla="*/ 50 h 52"/>
                <a:gd name="T80" fmla="*/ 29 w 47"/>
                <a:gd name="T81" fmla="*/ 51 h 52"/>
                <a:gd name="T82" fmla="*/ 24 w 47"/>
                <a:gd name="T83" fmla="*/ 52 h 52"/>
                <a:gd name="T84" fmla="*/ 19 w 47"/>
                <a:gd name="T85" fmla="*/ 51 h 52"/>
                <a:gd name="T86" fmla="*/ 14 w 47"/>
                <a:gd name="T87" fmla="*/ 50 h 52"/>
                <a:gd name="T88" fmla="*/ 10 w 47"/>
                <a:gd name="T89" fmla="*/ 48 h 52"/>
                <a:gd name="T90" fmla="*/ 7 w 47"/>
                <a:gd name="T91" fmla="*/ 45 h 52"/>
                <a:gd name="T92" fmla="*/ 4 w 47"/>
                <a:gd name="T93" fmla="*/ 41 h 52"/>
                <a:gd name="T94" fmla="*/ 3 w 47"/>
                <a:gd name="T95" fmla="*/ 37 h 52"/>
                <a:gd name="T96" fmla="*/ 2 w 47"/>
                <a:gd name="T97" fmla="*/ 32 h 52"/>
                <a:gd name="T98" fmla="*/ 0 w 47"/>
                <a:gd name="T99" fmla="*/ 26 h 52"/>
                <a:gd name="T100" fmla="*/ 2 w 47"/>
                <a:gd name="T101" fmla="*/ 20 h 52"/>
                <a:gd name="T102" fmla="*/ 3 w 47"/>
                <a:gd name="T103" fmla="*/ 15 h 52"/>
                <a:gd name="T104" fmla="*/ 4 w 47"/>
                <a:gd name="T105" fmla="*/ 11 h 52"/>
                <a:gd name="T106" fmla="*/ 7 w 47"/>
                <a:gd name="T107" fmla="*/ 7 h 52"/>
                <a:gd name="T108" fmla="*/ 12 w 47"/>
                <a:gd name="T109" fmla="*/ 4 h 52"/>
                <a:gd name="T110" fmla="*/ 17 w 47"/>
                <a:gd name="T111" fmla="*/ 1 h 52"/>
                <a:gd name="T112" fmla="*/ 24 w 47"/>
                <a:gd name="T113" fmla="*/ 0 h 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7" h="52">
                  <a:moveTo>
                    <a:pt x="24" y="7"/>
                  </a:moveTo>
                  <a:lnTo>
                    <a:pt x="19" y="7"/>
                  </a:lnTo>
                  <a:lnTo>
                    <a:pt x="17" y="10"/>
                  </a:lnTo>
                  <a:lnTo>
                    <a:pt x="13" y="12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9" y="26"/>
                  </a:lnTo>
                  <a:lnTo>
                    <a:pt x="10" y="31"/>
                  </a:lnTo>
                  <a:lnTo>
                    <a:pt x="12" y="36"/>
                  </a:lnTo>
                  <a:lnTo>
                    <a:pt x="13" y="40"/>
                  </a:lnTo>
                  <a:lnTo>
                    <a:pt x="17" y="42"/>
                  </a:lnTo>
                  <a:lnTo>
                    <a:pt x="19" y="45"/>
                  </a:lnTo>
                  <a:lnTo>
                    <a:pt x="24" y="45"/>
                  </a:lnTo>
                  <a:lnTo>
                    <a:pt x="28" y="45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7" y="31"/>
                  </a:lnTo>
                  <a:lnTo>
                    <a:pt x="38" y="26"/>
                  </a:lnTo>
                  <a:lnTo>
                    <a:pt x="37" y="21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7"/>
                  </a:lnTo>
                  <a:close/>
                  <a:moveTo>
                    <a:pt x="24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0" y="7"/>
                  </a:lnTo>
                  <a:lnTo>
                    <a:pt x="43" y="11"/>
                  </a:lnTo>
                  <a:lnTo>
                    <a:pt x="44" y="15"/>
                  </a:lnTo>
                  <a:lnTo>
                    <a:pt x="45" y="20"/>
                  </a:lnTo>
                  <a:lnTo>
                    <a:pt x="47" y="26"/>
                  </a:lnTo>
                  <a:lnTo>
                    <a:pt x="45" y="32"/>
                  </a:lnTo>
                  <a:lnTo>
                    <a:pt x="44" y="37"/>
                  </a:lnTo>
                  <a:lnTo>
                    <a:pt x="43" y="41"/>
                  </a:lnTo>
                  <a:lnTo>
                    <a:pt x="40" y="45"/>
                  </a:lnTo>
                  <a:lnTo>
                    <a:pt x="37" y="48"/>
                  </a:lnTo>
                  <a:lnTo>
                    <a:pt x="33" y="50"/>
                  </a:lnTo>
                  <a:lnTo>
                    <a:pt x="29" y="51"/>
                  </a:lnTo>
                  <a:lnTo>
                    <a:pt x="24" y="52"/>
                  </a:lnTo>
                  <a:lnTo>
                    <a:pt x="19" y="51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7" y="45"/>
                  </a:lnTo>
                  <a:lnTo>
                    <a:pt x="4" y="41"/>
                  </a:lnTo>
                  <a:lnTo>
                    <a:pt x="3" y="37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3531" y="1386"/>
              <a:ext cx="41" cy="51"/>
            </a:xfrm>
            <a:custGeom>
              <a:avLst/>
              <a:gdLst>
                <a:gd name="T0" fmla="*/ 41 w 41"/>
                <a:gd name="T1" fmla="*/ 21 h 51"/>
                <a:gd name="T2" fmla="*/ 41 w 41"/>
                <a:gd name="T3" fmla="*/ 51 h 51"/>
                <a:gd name="T4" fmla="*/ 34 w 41"/>
                <a:gd name="T5" fmla="*/ 51 h 51"/>
                <a:gd name="T6" fmla="*/ 34 w 41"/>
                <a:gd name="T7" fmla="*/ 21 h 51"/>
                <a:gd name="T8" fmla="*/ 32 w 41"/>
                <a:gd name="T9" fmla="*/ 17 h 51"/>
                <a:gd name="T10" fmla="*/ 32 w 41"/>
                <a:gd name="T11" fmla="*/ 13 h 51"/>
                <a:gd name="T12" fmla="*/ 31 w 41"/>
                <a:gd name="T13" fmla="*/ 11 h 51"/>
                <a:gd name="T14" fmla="*/ 29 w 41"/>
                <a:gd name="T15" fmla="*/ 8 h 51"/>
                <a:gd name="T16" fmla="*/ 26 w 41"/>
                <a:gd name="T17" fmla="*/ 7 h 51"/>
                <a:gd name="T18" fmla="*/ 23 w 41"/>
                <a:gd name="T19" fmla="*/ 7 h 51"/>
                <a:gd name="T20" fmla="*/ 19 w 41"/>
                <a:gd name="T21" fmla="*/ 7 h 51"/>
                <a:gd name="T22" fmla="*/ 15 w 41"/>
                <a:gd name="T23" fmla="*/ 8 h 51"/>
                <a:gd name="T24" fmla="*/ 13 w 41"/>
                <a:gd name="T25" fmla="*/ 11 h 51"/>
                <a:gd name="T26" fmla="*/ 10 w 41"/>
                <a:gd name="T27" fmla="*/ 15 h 51"/>
                <a:gd name="T28" fmla="*/ 9 w 41"/>
                <a:gd name="T29" fmla="*/ 18 h 51"/>
                <a:gd name="T30" fmla="*/ 9 w 41"/>
                <a:gd name="T31" fmla="*/ 22 h 51"/>
                <a:gd name="T32" fmla="*/ 9 w 41"/>
                <a:gd name="T33" fmla="*/ 51 h 51"/>
                <a:gd name="T34" fmla="*/ 0 w 41"/>
                <a:gd name="T35" fmla="*/ 51 h 51"/>
                <a:gd name="T36" fmla="*/ 0 w 41"/>
                <a:gd name="T37" fmla="*/ 1 h 51"/>
                <a:gd name="T38" fmla="*/ 9 w 41"/>
                <a:gd name="T39" fmla="*/ 1 h 51"/>
                <a:gd name="T40" fmla="*/ 9 w 41"/>
                <a:gd name="T41" fmla="*/ 8 h 51"/>
                <a:gd name="T42" fmla="*/ 11 w 41"/>
                <a:gd name="T43" fmla="*/ 5 h 51"/>
                <a:gd name="T44" fmla="*/ 15 w 41"/>
                <a:gd name="T45" fmla="*/ 2 h 51"/>
                <a:gd name="T46" fmla="*/ 20 w 41"/>
                <a:gd name="T47" fmla="*/ 1 h 51"/>
                <a:gd name="T48" fmla="*/ 24 w 41"/>
                <a:gd name="T49" fmla="*/ 0 h 51"/>
                <a:gd name="T50" fmla="*/ 30 w 41"/>
                <a:gd name="T51" fmla="*/ 1 h 51"/>
                <a:gd name="T52" fmla="*/ 34 w 41"/>
                <a:gd name="T53" fmla="*/ 2 h 51"/>
                <a:gd name="T54" fmla="*/ 37 w 41"/>
                <a:gd name="T55" fmla="*/ 5 h 51"/>
                <a:gd name="T56" fmla="*/ 40 w 41"/>
                <a:gd name="T57" fmla="*/ 10 h 51"/>
                <a:gd name="T58" fmla="*/ 41 w 41"/>
                <a:gd name="T59" fmla="*/ 15 h 51"/>
                <a:gd name="T60" fmla="*/ 41 w 41"/>
                <a:gd name="T61" fmla="*/ 21 h 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51">
                  <a:moveTo>
                    <a:pt x="41" y="21"/>
                  </a:moveTo>
                  <a:lnTo>
                    <a:pt x="41" y="51"/>
                  </a:lnTo>
                  <a:lnTo>
                    <a:pt x="34" y="51"/>
                  </a:lnTo>
                  <a:lnTo>
                    <a:pt x="34" y="21"/>
                  </a:lnTo>
                  <a:lnTo>
                    <a:pt x="32" y="17"/>
                  </a:lnTo>
                  <a:lnTo>
                    <a:pt x="32" y="13"/>
                  </a:lnTo>
                  <a:lnTo>
                    <a:pt x="31" y="11"/>
                  </a:lnTo>
                  <a:lnTo>
                    <a:pt x="29" y="8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8"/>
                  </a:lnTo>
                  <a:lnTo>
                    <a:pt x="13" y="11"/>
                  </a:lnTo>
                  <a:lnTo>
                    <a:pt x="10" y="15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37" y="5"/>
                  </a:lnTo>
                  <a:lnTo>
                    <a:pt x="40" y="10"/>
                  </a:lnTo>
                  <a:lnTo>
                    <a:pt x="41" y="15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3617" y="1386"/>
              <a:ext cx="29" cy="51"/>
            </a:xfrm>
            <a:custGeom>
              <a:avLst/>
              <a:gdLst>
                <a:gd name="T0" fmla="*/ 29 w 29"/>
                <a:gd name="T1" fmla="*/ 8 h 51"/>
                <a:gd name="T2" fmla="*/ 28 w 29"/>
                <a:gd name="T3" fmla="*/ 8 h 51"/>
                <a:gd name="T4" fmla="*/ 25 w 29"/>
                <a:gd name="T5" fmla="*/ 7 h 51"/>
                <a:gd name="T6" fmla="*/ 24 w 29"/>
                <a:gd name="T7" fmla="*/ 7 h 51"/>
                <a:gd name="T8" fmla="*/ 23 w 29"/>
                <a:gd name="T9" fmla="*/ 7 h 51"/>
                <a:gd name="T10" fmla="*/ 18 w 29"/>
                <a:gd name="T11" fmla="*/ 7 h 51"/>
                <a:gd name="T12" fmla="*/ 14 w 29"/>
                <a:gd name="T13" fmla="*/ 10 h 51"/>
                <a:gd name="T14" fmla="*/ 11 w 29"/>
                <a:gd name="T15" fmla="*/ 12 h 51"/>
                <a:gd name="T16" fmla="*/ 10 w 29"/>
                <a:gd name="T17" fmla="*/ 15 h 51"/>
                <a:gd name="T18" fmla="*/ 9 w 29"/>
                <a:gd name="T19" fmla="*/ 20 h 51"/>
                <a:gd name="T20" fmla="*/ 8 w 29"/>
                <a:gd name="T21" fmla="*/ 25 h 51"/>
                <a:gd name="T22" fmla="*/ 8 w 29"/>
                <a:gd name="T23" fmla="*/ 51 h 51"/>
                <a:gd name="T24" fmla="*/ 0 w 29"/>
                <a:gd name="T25" fmla="*/ 51 h 51"/>
                <a:gd name="T26" fmla="*/ 0 w 29"/>
                <a:gd name="T27" fmla="*/ 1 h 51"/>
                <a:gd name="T28" fmla="*/ 8 w 29"/>
                <a:gd name="T29" fmla="*/ 1 h 51"/>
                <a:gd name="T30" fmla="*/ 8 w 29"/>
                <a:gd name="T31" fmla="*/ 8 h 51"/>
                <a:gd name="T32" fmla="*/ 11 w 29"/>
                <a:gd name="T33" fmla="*/ 5 h 51"/>
                <a:gd name="T34" fmla="*/ 15 w 29"/>
                <a:gd name="T35" fmla="*/ 2 h 51"/>
                <a:gd name="T36" fmla="*/ 19 w 29"/>
                <a:gd name="T37" fmla="*/ 1 h 51"/>
                <a:gd name="T38" fmla="*/ 25 w 29"/>
                <a:gd name="T39" fmla="*/ 0 h 51"/>
                <a:gd name="T40" fmla="*/ 25 w 29"/>
                <a:gd name="T41" fmla="*/ 0 h 51"/>
                <a:gd name="T42" fmla="*/ 26 w 29"/>
                <a:gd name="T43" fmla="*/ 0 h 51"/>
                <a:gd name="T44" fmla="*/ 28 w 29"/>
                <a:gd name="T45" fmla="*/ 0 h 51"/>
                <a:gd name="T46" fmla="*/ 29 w 29"/>
                <a:gd name="T47" fmla="*/ 1 h 51"/>
                <a:gd name="T48" fmla="*/ 29 w 29"/>
                <a:gd name="T49" fmla="*/ 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" h="51">
                  <a:moveTo>
                    <a:pt x="29" y="8"/>
                  </a:moveTo>
                  <a:lnTo>
                    <a:pt x="28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9" y="20"/>
                  </a:lnTo>
                  <a:lnTo>
                    <a:pt x="8" y="25"/>
                  </a:lnTo>
                  <a:lnTo>
                    <a:pt x="8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8" y="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1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03"/>
            <p:cNvSpPr>
              <a:spLocks noEditPoints="1"/>
            </p:cNvSpPr>
            <p:nvPr/>
          </p:nvSpPr>
          <p:spPr bwMode="auto">
            <a:xfrm>
              <a:off x="3651" y="1386"/>
              <a:ext cx="46" cy="52"/>
            </a:xfrm>
            <a:custGeom>
              <a:avLst/>
              <a:gdLst>
                <a:gd name="T0" fmla="*/ 46 w 46"/>
                <a:gd name="T1" fmla="*/ 23 h 52"/>
                <a:gd name="T2" fmla="*/ 46 w 46"/>
                <a:gd name="T3" fmla="*/ 28 h 52"/>
                <a:gd name="T4" fmla="*/ 9 w 46"/>
                <a:gd name="T5" fmla="*/ 28 h 52"/>
                <a:gd name="T6" fmla="*/ 9 w 46"/>
                <a:gd name="T7" fmla="*/ 33 h 52"/>
                <a:gd name="T8" fmla="*/ 11 w 46"/>
                <a:gd name="T9" fmla="*/ 37 h 52"/>
                <a:gd name="T10" fmla="*/ 13 w 46"/>
                <a:gd name="T11" fmla="*/ 41 h 52"/>
                <a:gd name="T12" fmla="*/ 17 w 46"/>
                <a:gd name="T13" fmla="*/ 43 h 52"/>
                <a:gd name="T14" fmla="*/ 21 w 46"/>
                <a:gd name="T15" fmla="*/ 45 h 52"/>
                <a:gd name="T16" fmla="*/ 26 w 46"/>
                <a:gd name="T17" fmla="*/ 45 h 52"/>
                <a:gd name="T18" fmla="*/ 31 w 46"/>
                <a:gd name="T19" fmla="*/ 45 h 52"/>
                <a:gd name="T20" fmla="*/ 35 w 46"/>
                <a:gd name="T21" fmla="*/ 43 h 52"/>
                <a:gd name="T22" fmla="*/ 40 w 46"/>
                <a:gd name="T23" fmla="*/ 42 h 52"/>
                <a:gd name="T24" fmla="*/ 43 w 46"/>
                <a:gd name="T25" fmla="*/ 40 h 52"/>
                <a:gd name="T26" fmla="*/ 43 w 46"/>
                <a:gd name="T27" fmla="*/ 48 h 52"/>
                <a:gd name="T28" fmla="*/ 38 w 46"/>
                <a:gd name="T29" fmla="*/ 50 h 52"/>
                <a:gd name="T30" fmla="*/ 35 w 46"/>
                <a:gd name="T31" fmla="*/ 51 h 52"/>
                <a:gd name="T32" fmla="*/ 30 w 46"/>
                <a:gd name="T33" fmla="*/ 51 h 52"/>
                <a:gd name="T34" fmla="*/ 25 w 46"/>
                <a:gd name="T35" fmla="*/ 52 h 52"/>
                <a:gd name="T36" fmla="*/ 20 w 46"/>
                <a:gd name="T37" fmla="*/ 51 h 52"/>
                <a:gd name="T38" fmla="*/ 15 w 46"/>
                <a:gd name="T39" fmla="*/ 50 h 52"/>
                <a:gd name="T40" fmla="*/ 11 w 46"/>
                <a:gd name="T41" fmla="*/ 48 h 52"/>
                <a:gd name="T42" fmla="*/ 7 w 46"/>
                <a:gd name="T43" fmla="*/ 45 h 52"/>
                <a:gd name="T44" fmla="*/ 4 w 46"/>
                <a:gd name="T45" fmla="*/ 41 h 52"/>
                <a:gd name="T46" fmla="*/ 1 w 46"/>
                <a:gd name="T47" fmla="*/ 37 h 52"/>
                <a:gd name="T48" fmla="*/ 0 w 46"/>
                <a:gd name="T49" fmla="*/ 32 h 52"/>
                <a:gd name="T50" fmla="*/ 0 w 46"/>
                <a:gd name="T51" fmla="*/ 26 h 52"/>
                <a:gd name="T52" fmla="*/ 0 w 46"/>
                <a:gd name="T53" fmla="*/ 21 h 52"/>
                <a:gd name="T54" fmla="*/ 1 w 46"/>
                <a:gd name="T55" fmla="*/ 16 h 52"/>
                <a:gd name="T56" fmla="*/ 4 w 46"/>
                <a:gd name="T57" fmla="*/ 11 h 52"/>
                <a:gd name="T58" fmla="*/ 6 w 46"/>
                <a:gd name="T59" fmla="*/ 7 h 52"/>
                <a:gd name="T60" fmla="*/ 10 w 46"/>
                <a:gd name="T61" fmla="*/ 4 h 52"/>
                <a:gd name="T62" fmla="*/ 13 w 46"/>
                <a:gd name="T63" fmla="*/ 2 h 52"/>
                <a:gd name="T64" fmla="*/ 18 w 46"/>
                <a:gd name="T65" fmla="*/ 1 h 52"/>
                <a:gd name="T66" fmla="*/ 23 w 46"/>
                <a:gd name="T67" fmla="*/ 0 h 52"/>
                <a:gd name="T68" fmla="*/ 30 w 46"/>
                <a:gd name="T69" fmla="*/ 1 h 52"/>
                <a:gd name="T70" fmla="*/ 35 w 46"/>
                <a:gd name="T71" fmla="*/ 4 h 52"/>
                <a:gd name="T72" fmla="*/ 40 w 46"/>
                <a:gd name="T73" fmla="*/ 6 h 52"/>
                <a:gd name="T74" fmla="*/ 42 w 46"/>
                <a:gd name="T75" fmla="*/ 11 h 52"/>
                <a:gd name="T76" fmla="*/ 45 w 46"/>
                <a:gd name="T77" fmla="*/ 17 h 52"/>
                <a:gd name="T78" fmla="*/ 46 w 46"/>
                <a:gd name="T79" fmla="*/ 23 h 52"/>
                <a:gd name="T80" fmla="*/ 37 w 46"/>
                <a:gd name="T81" fmla="*/ 22 h 52"/>
                <a:gd name="T82" fmla="*/ 37 w 46"/>
                <a:gd name="T83" fmla="*/ 17 h 52"/>
                <a:gd name="T84" fmla="*/ 36 w 46"/>
                <a:gd name="T85" fmla="*/ 13 h 52"/>
                <a:gd name="T86" fmla="*/ 33 w 46"/>
                <a:gd name="T87" fmla="*/ 11 h 52"/>
                <a:gd name="T88" fmla="*/ 31 w 46"/>
                <a:gd name="T89" fmla="*/ 8 h 52"/>
                <a:gd name="T90" fmla="*/ 27 w 46"/>
                <a:gd name="T91" fmla="*/ 7 h 52"/>
                <a:gd name="T92" fmla="*/ 23 w 46"/>
                <a:gd name="T93" fmla="*/ 7 h 52"/>
                <a:gd name="T94" fmla="*/ 20 w 46"/>
                <a:gd name="T95" fmla="*/ 7 h 52"/>
                <a:gd name="T96" fmla="*/ 16 w 46"/>
                <a:gd name="T97" fmla="*/ 8 h 52"/>
                <a:gd name="T98" fmla="*/ 13 w 46"/>
                <a:gd name="T99" fmla="*/ 11 h 52"/>
                <a:gd name="T100" fmla="*/ 11 w 46"/>
                <a:gd name="T101" fmla="*/ 13 h 52"/>
                <a:gd name="T102" fmla="*/ 10 w 46"/>
                <a:gd name="T103" fmla="*/ 17 h 52"/>
                <a:gd name="T104" fmla="*/ 9 w 46"/>
                <a:gd name="T105" fmla="*/ 22 h 52"/>
                <a:gd name="T106" fmla="*/ 37 w 46"/>
                <a:gd name="T107" fmla="*/ 22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" h="52">
                  <a:moveTo>
                    <a:pt x="46" y="23"/>
                  </a:moveTo>
                  <a:lnTo>
                    <a:pt x="46" y="28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11" y="37"/>
                  </a:lnTo>
                  <a:lnTo>
                    <a:pt x="13" y="41"/>
                  </a:lnTo>
                  <a:lnTo>
                    <a:pt x="17" y="43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31" y="45"/>
                  </a:lnTo>
                  <a:lnTo>
                    <a:pt x="35" y="43"/>
                  </a:lnTo>
                  <a:lnTo>
                    <a:pt x="40" y="42"/>
                  </a:lnTo>
                  <a:lnTo>
                    <a:pt x="43" y="40"/>
                  </a:lnTo>
                  <a:lnTo>
                    <a:pt x="43" y="48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0" y="51"/>
                  </a:lnTo>
                  <a:lnTo>
                    <a:pt x="25" y="52"/>
                  </a:lnTo>
                  <a:lnTo>
                    <a:pt x="20" y="51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7" y="45"/>
                  </a:lnTo>
                  <a:lnTo>
                    <a:pt x="4" y="41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40" y="6"/>
                  </a:lnTo>
                  <a:lnTo>
                    <a:pt x="42" y="11"/>
                  </a:lnTo>
                  <a:lnTo>
                    <a:pt x="45" y="17"/>
                  </a:lnTo>
                  <a:lnTo>
                    <a:pt x="46" y="23"/>
                  </a:lnTo>
                  <a:close/>
                  <a:moveTo>
                    <a:pt x="37" y="22"/>
                  </a:moveTo>
                  <a:lnTo>
                    <a:pt x="37" y="17"/>
                  </a:lnTo>
                  <a:lnTo>
                    <a:pt x="36" y="13"/>
                  </a:lnTo>
                  <a:lnTo>
                    <a:pt x="33" y="11"/>
                  </a:lnTo>
                  <a:lnTo>
                    <a:pt x="31" y="8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10" y="17"/>
                  </a:lnTo>
                  <a:lnTo>
                    <a:pt x="9" y="22"/>
                  </a:lnTo>
                  <a:lnTo>
                    <a:pt x="37" y="22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04"/>
            <p:cNvSpPr>
              <a:spLocks noEditPoints="1"/>
            </p:cNvSpPr>
            <p:nvPr/>
          </p:nvSpPr>
          <p:spPr bwMode="auto">
            <a:xfrm>
              <a:off x="3706" y="1386"/>
              <a:ext cx="43" cy="70"/>
            </a:xfrm>
            <a:custGeom>
              <a:avLst/>
              <a:gdLst>
                <a:gd name="T0" fmla="*/ 35 w 43"/>
                <a:gd name="T1" fmla="*/ 20 h 70"/>
                <a:gd name="T2" fmla="*/ 32 w 43"/>
                <a:gd name="T3" fmla="*/ 12 h 70"/>
                <a:gd name="T4" fmla="*/ 26 w 43"/>
                <a:gd name="T5" fmla="*/ 7 h 70"/>
                <a:gd name="T6" fmla="*/ 18 w 43"/>
                <a:gd name="T7" fmla="*/ 7 h 70"/>
                <a:gd name="T8" fmla="*/ 12 w 43"/>
                <a:gd name="T9" fmla="*/ 12 h 70"/>
                <a:gd name="T10" fmla="*/ 8 w 43"/>
                <a:gd name="T11" fmla="*/ 20 h 70"/>
                <a:gd name="T12" fmla="*/ 8 w 43"/>
                <a:gd name="T13" fmla="*/ 31 h 70"/>
                <a:gd name="T14" fmla="*/ 12 w 43"/>
                <a:gd name="T15" fmla="*/ 38 h 70"/>
                <a:gd name="T16" fmla="*/ 18 w 43"/>
                <a:gd name="T17" fmla="*/ 43 h 70"/>
                <a:gd name="T18" fmla="*/ 26 w 43"/>
                <a:gd name="T19" fmla="*/ 43 h 70"/>
                <a:gd name="T20" fmla="*/ 32 w 43"/>
                <a:gd name="T21" fmla="*/ 38 h 70"/>
                <a:gd name="T22" fmla="*/ 35 w 43"/>
                <a:gd name="T23" fmla="*/ 31 h 70"/>
                <a:gd name="T24" fmla="*/ 43 w 43"/>
                <a:gd name="T25" fmla="*/ 45 h 70"/>
                <a:gd name="T26" fmla="*/ 42 w 43"/>
                <a:gd name="T27" fmla="*/ 56 h 70"/>
                <a:gd name="T28" fmla="*/ 38 w 43"/>
                <a:gd name="T29" fmla="*/ 63 h 70"/>
                <a:gd name="T30" fmla="*/ 31 w 43"/>
                <a:gd name="T31" fmla="*/ 67 h 70"/>
                <a:gd name="T32" fmla="*/ 21 w 43"/>
                <a:gd name="T33" fmla="*/ 70 h 70"/>
                <a:gd name="T34" fmla="*/ 13 w 43"/>
                <a:gd name="T35" fmla="*/ 68 h 70"/>
                <a:gd name="T36" fmla="*/ 6 w 43"/>
                <a:gd name="T37" fmla="*/ 67 h 70"/>
                <a:gd name="T38" fmla="*/ 10 w 43"/>
                <a:gd name="T39" fmla="*/ 61 h 70"/>
                <a:gd name="T40" fmla="*/ 16 w 43"/>
                <a:gd name="T41" fmla="*/ 62 h 70"/>
                <a:gd name="T42" fmla="*/ 25 w 43"/>
                <a:gd name="T43" fmla="*/ 62 h 70"/>
                <a:gd name="T44" fmla="*/ 32 w 43"/>
                <a:gd name="T45" fmla="*/ 58 h 70"/>
                <a:gd name="T46" fmla="*/ 35 w 43"/>
                <a:gd name="T47" fmla="*/ 51 h 70"/>
                <a:gd name="T48" fmla="*/ 36 w 43"/>
                <a:gd name="T49" fmla="*/ 42 h 70"/>
                <a:gd name="T50" fmla="*/ 30 w 43"/>
                <a:gd name="T51" fmla="*/ 48 h 70"/>
                <a:gd name="T52" fmla="*/ 20 w 43"/>
                <a:gd name="T53" fmla="*/ 51 h 70"/>
                <a:gd name="T54" fmla="*/ 10 w 43"/>
                <a:gd name="T55" fmla="*/ 47 h 70"/>
                <a:gd name="T56" fmla="*/ 2 w 43"/>
                <a:gd name="T57" fmla="*/ 38 h 70"/>
                <a:gd name="T58" fmla="*/ 0 w 43"/>
                <a:gd name="T59" fmla="*/ 25 h 70"/>
                <a:gd name="T60" fmla="*/ 2 w 43"/>
                <a:gd name="T61" fmla="*/ 12 h 70"/>
                <a:gd name="T62" fmla="*/ 10 w 43"/>
                <a:gd name="T63" fmla="*/ 4 h 70"/>
                <a:gd name="T64" fmla="*/ 20 w 43"/>
                <a:gd name="T65" fmla="*/ 0 h 70"/>
                <a:gd name="T66" fmla="*/ 30 w 43"/>
                <a:gd name="T67" fmla="*/ 2 h 70"/>
                <a:gd name="T68" fmla="*/ 36 w 43"/>
                <a:gd name="T69" fmla="*/ 8 h 70"/>
                <a:gd name="T70" fmla="*/ 43 w 43"/>
                <a:gd name="T71" fmla="*/ 1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3" h="70">
                  <a:moveTo>
                    <a:pt x="36" y="25"/>
                  </a:moveTo>
                  <a:lnTo>
                    <a:pt x="35" y="20"/>
                  </a:lnTo>
                  <a:lnTo>
                    <a:pt x="35" y="16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10" y="35"/>
                  </a:lnTo>
                  <a:lnTo>
                    <a:pt x="12" y="38"/>
                  </a:lnTo>
                  <a:lnTo>
                    <a:pt x="15" y="42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5" y="31"/>
                  </a:lnTo>
                  <a:lnTo>
                    <a:pt x="36" y="25"/>
                  </a:lnTo>
                  <a:close/>
                  <a:moveTo>
                    <a:pt x="43" y="45"/>
                  </a:moveTo>
                  <a:lnTo>
                    <a:pt x="43" y="50"/>
                  </a:lnTo>
                  <a:lnTo>
                    <a:pt x="42" y="56"/>
                  </a:lnTo>
                  <a:lnTo>
                    <a:pt x="41" y="60"/>
                  </a:lnTo>
                  <a:lnTo>
                    <a:pt x="38" y="63"/>
                  </a:lnTo>
                  <a:lnTo>
                    <a:pt x="35" y="66"/>
                  </a:lnTo>
                  <a:lnTo>
                    <a:pt x="31" y="67"/>
                  </a:lnTo>
                  <a:lnTo>
                    <a:pt x="26" y="68"/>
                  </a:lnTo>
                  <a:lnTo>
                    <a:pt x="21" y="70"/>
                  </a:lnTo>
                  <a:lnTo>
                    <a:pt x="17" y="68"/>
                  </a:lnTo>
                  <a:lnTo>
                    <a:pt x="13" y="68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6" y="58"/>
                  </a:lnTo>
                  <a:lnTo>
                    <a:pt x="10" y="61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20" y="62"/>
                  </a:lnTo>
                  <a:lnTo>
                    <a:pt x="25" y="62"/>
                  </a:lnTo>
                  <a:lnTo>
                    <a:pt x="28" y="61"/>
                  </a:lnTo>
                  <a:lnTo>
                    <a:pt x="32" y="58"/>
                  </a:lnTo>
                  <a:lnTo>
                    <a:pt x="33" y="55"/>
                  </a:lnTo>
                  <a:lnTo>
                    <a:pt x="35" y="51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3" y="46"/>
                  </a:lnTo>
                  <a:lnTo>
                    <a:pt x="30" y="48"/>
                  </a:lnTo>
                  <a:lnTo>
                    <a:pt x="25" y="50"/>
                  </a:lnTo>
                  <a:lnTo>
                    <a:pt x="20" y="51"/>
                  </a:lnTo>
                  <a:lnTo>
                    <a:pt x="15" y="50"/>
                  </a:lnTo>
                  <a:lnTo>
                    <a:pt x="10" y="47"/>
                  </a:lnTo>
                  <a:lnTo>
                    <a:pt x="6" y="43"/>
                  </a:lnTo>
                  <a:lnTo>
                    <a:pt x="2" y="38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2" y="12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2"/>
                  </a:lnTo>
                  <a:lnTo>
                    <a:pt x="33" y="5"/>
                  </a:lnTo>
                  <a:lnTo>
                    <a:pt x="36" y="8"/>
                  </a:lnTo>
                  <a:lnTo>
                    <a:pt x="36" y="1"/>
                  </a:lnTo>
                  <a:lnTo>
                    <a:pt x="43" y="1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05"/>
            <p:cNvSpPr>
              <a:spLocks noEditPoints="1"/>
            </p:cNvSpPr>
            <p:nvPr/>
          </p:nvSpPr>
          <p:spPr bwMode="auto">
            <a:xfrm>
              <a:off x="3767" y="1368"/>
              <a:ext cx="7" cy="69"/>
            </a:xfrm>
            <a:custGeom>
              <a:avLst/>
              <a:gdLst>
                <a:gd name="T0" fmla="*/ 0 w 7"/>
                <a:gd name="T1" fmla="*/ 19 h 69"/>
                <a:gd name="T2" fmla="*/ 7 w 7"/>
                <a:gd name="T3" fmla="*/ 19 h 69"/>
                <a:gd name="T4" fmla="*/ 7 w 7"/>
                <a:gd name="T5" fmla="*/ 69 h 69"/>
                <a:gd name="T6" fmla="*/ 0 w 7"/>
                <a:gd name="T7" fmla="*/ 69 h 69"/>
                <a:gd name="T8" fmla="*/ 0 w 7"/>
                <a:gd name="T9" fmla="*/ 19 h 69"/>
                <a:gd name="T10" fmla="*/ 0 w 7"/>
                <a:gd name="T11" fmla="*/ 0 h 69"/>
                <a:gd name="T12" fmla="*/ 7 w 7"/>
                <a:gd name="T13" fmla="*/ 0 h 69"/>
                <a:gd name="T14" fmla="*/ 7 w 7"/>
                <a:gd name="T15" fmla="*/ 10 h 69"/>
                <a:gd name="T16" fmla="*/ 0 w 7"/>
                <a:gd name="T17" fmla="*/ 10 h 69"/>
                <a:gd name="T18" fmla="*/ 0 w 7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69">
                  <a:moveTo>
                    <a:pt x="0" y="19"/>
                  </a:moveTo>
                  <a:lnTo>
                    <a:pt x="7" y="19"/>
                  </a:lnTo>
                  <a:lnTo>
                    <a:pt x="7" y="69"/>
                  </a:lnTo>
                  <a:lnTo>
                    <a:pt x="0" y="69"/>
                  </a:lnTo>
                  <a:lnTo>
                    <a:pt x="0" y="19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06"/>
            <p:cNvSpPr>
              <a:spLocks noEditPoints="1"/>
            </p:cNvSpPr>
            <p:nvPr/>
          </p:nvSpPr>
          <p:spPr bwMode="auto">
            <a:xfrm>
              <a:off x="3788" y="1386"/>
              <a:ext cx="45" cy="52"/>
            </a:xfrm>
            <a:custGeom>
              <a:avLst/>
              <a:gdLst>
                <a:gd name="T0" fmla="*/ 22 w 45"/>
                <a:gd name="T1" fmla="*/ 7 h 52"/>
                <a:gd name="T2" fmla="*/ 19 w 45"/>
                <a:gd name="T3" fmla="*/ 7 h 52"/>
                <a:gd name="T4" fmla="*/ 15 w 45"/>
                <a:gd name="T5" fmla="*/ 10 h 52"/>
                <a:gd name="T6" fmla="*/ 12 w 45"/>
                <a:gd name="T7" fmla="*/ 12 h 52"/>
                <a:gd name="T8" fmla="*/ 10 w 45"/>
                <a:gd name="T9" fmla="*/ 16 h 52"/>
                <a:gd name="T10" fmla="*/ 9 w 45"/>
                <a:gd name="T11" fmla="*/ 21 h 52"/>
                <a:gd name="T12" fmla="*/ 9 w 45"/>
                <a:gd name="T13" fmla="*/ 26 h 52"/>
                <a:gd name="T14" fmla="*/ 9 w 45"/>
                <a:gd name="T15" fmla="*/ 31 h 52"/>
                <a:gd name="T16" fmla="*/ 10 w 45"/>
                <a:gd name="T17" fmla="*/ 36 h 52"/>
                <a:gd name="T18" fmla="*/ 12 w 45"/>
                <a:gd name="T19" fmla="*/ 40 h 52"/>
                <a:gd name="T20" fmla="*/ 15 w 45"/>
                <a:gd name="T21" fmla="*/ 42 h 52"/>
                <a:gd name="T22" fmla="*/ 19 w 45"/>
                <a:gd name="T23" fmla="*/ 45 h 52"/>
                <a:gd name="T24" fmla="*/ 22 w 45"/>
                <a:gd name="T25" fmla="*/ 45 h 52"/>
                <a:gd name="T26" fmla="*/ 26 w 45"/>
                <a:gd name="T27" fmla="*/ 45 h 52"/>
                <a:gd name="T28" fmla="*/ 30 w 45"/>
                <a:gd name="T29" fmla="*/ 42 h 52"/>
                <a:gd name="T30" fmla="*/ 32 w 45"/>
                <a:gd name="T31" fmla="*/ 40 h 52"/>
                <a:gd name="T32" fmla="*/ 35 w 45"/>
                <a:gd name="T33" fmla="*/ 36 h 52"/>
                <a:gd name="T34" fmla="*/ 36 w 45"/>
                <a:gd name="T35" fmla="*/ 31 h 52"/>
                <a:gd name="T36" fmla="*/ 36 w 45"/>
                <a:gd name="T37" fmla="*/ 26 h 52"/>
                <a:gd name="T38" fmla="*/ 36 w 45"/>
                <a:gd name="T39" fmla="*/ 21 h 52"/>
                <a:gd name="T40" fmla="*/ 35 w 45"/>
                <a:gd name="T41" fmla="*/ 16 h 52"/>
                <a:gd name="T42" fmla="*/ 32 w 45"/>
                <a:gd name="T43" fmla="*/ 12 h 52"/>
                <a:gd name="T44" fmla="*/ 30 w 45"/>
                <a:gd name="T45" fmla="*/ 10 h 52"/>
                <a:gd name="T46" fmla="*/ 26 w 45"/>
                <a:gd name="T47" fmla="*/ 7 h 52"/>
                <a:gd name="T48" fmla="*/ 22 w 45"/>
                <a:gd name="T49" fmla="*/ 7 h 52"/>
                <a:gd name="T50" fmla="*/ 22 w 45"/>
                <a:gd name="T51" fmla="*/ 0 h 52"/>
                <a:gd name="T52" fmla="*/ 27 w 45"/>
                <a:gd name="T53" fmla="*/ 1 h 52"/>
                <a:gd name="T54" fmla="*/ 31 w 45"/>
                <a:gd name="T55" fmla="*/ 2 h 52"/>
                <a:gd name="T56" fmla="*/ 36 w 45"/>
                <a:gd name="T57" fmla="*/ 4 h 52"/>
                <a:gd name="T58" fmla="*/ 39 w 45"/>
                <a:gd name="T59" fmla="*/ 7 h 52"/>
                <a:gd name="T60" fmla="*/ 41 w 45"/>
                <a:gd name="T61" fmla="*/ 11 h 52"/>
                <a:gd name="T62" fmla="*/ 44 w 45"/>
                <a:gd name="T63" fmla="*/ 15 h 52"/>
                <a:gd name="T64" fmla="*/ 45 w 45"/>
                <a:gd name="T65" fmla="*/ 20 h 52"/>
                <a:gd name="T66" fmla="*/ 45 w 45"/>
                <a:gd name="T67" fmla="*/ 26 h 52"/>
                <a:gd name="T68" fmla="*/ 45 w 45"/>
                <a:gd name="T69" fmla="*/ 32 h 52"/>
                <a:gd name="T70" fmla="*/ 44 w 45"/>
                <a:gd name="T71" fmla="*/ 37 h 52"/>
                <a:gd name="T72" fmla="*/ 41 w 45"/>
                <a:gd name="T73" fmla="*/ 41 h 52"/>
                <a:gd name="T74" fmla="*/ 39 w 45"/>
                <a:gd name="T75" fmla="*/ 45 h 52"/>
                <a:gd name="T76" fmla="*/ 36 w 45"/>
                <a:gd name="T77" fmla="*/ 48 h 52"/>
                <a:gd name="T78" fmla="*/ 31 w 45"/>
                <a:gd name="T79" fmla="*/ 50 h 52"/>
                <a:gd name="T80" fmla="*/ 27 w 45"/>
                <a:gd name="T81" fmla="*/ 51 h 52"/>
                <a:gd name="T82" fmla="*/ 22 w 45"/>
                <a:gd name="T83" fmla="*/ 52 h 52"/>
                <a:gd name="T84" fmla="*/ 17 w 45"/>
                <a:gd name="T85" fmla="*/ 51 h 52"/>
                <a:gd name="T86" fmla="*/ 12 w 45"/>
                <a:gd name="T87" fmla="*/ 50 h 52"/>
                <a:gd name="T88" fmla="*/ 9 w 45"/>
                <a:gd name="T89" fmla="*/ 48 h 52"/>
                <a:gd name="T90" fmla="*/ 6 w 45"/>
                <a:gd name="T91" fmla="*/ 45 h 52"/>
                <a:gd name="T92" fmla="*/ 4 w 45"/>
                <a:gd name="T93" fmla="*/ 41 h 52"/>
                <a:gd name="T94" fmla="*/ 1 w 45"/>
                <a:gd name="T95" fmla="*/ 37 h 52"/>
                <a:gd name="T96" fmla="*/ 0 w 45"/>
                <a:gd name="T97" fmla="*/ 32 h 52"/>
                <a:gd name="T98" fmla="*/ 0 w 45"/>
                <a:gd name="T99" fmla="*/ 26 h 52"/>
                <a:gd name="T100" fmla="*/ 0 w 45"/>
                <a:gd name="T101" fmla="*/ 20 h 52"/>
                <a:gd name="T102" fmla="*/ 1 w 45"/>
                <a:gd name="T103" fmla="*/ 15 h 52"/>
                <a:gd name="T104" fmla="*/ 4 w 45"/>
                <a:gd name="T105" fmla="*/ 11 h 52"/>
                <a:gd name="T106" fmla="*/ 6 w 45"/>
                <a:gd name="T107" fmla="*/ 7 h 52"/>
                <a:gd name="T108" fmla="*/ 10 w 45"/>
                <a:gd name="T109" fmla="*/ 4 h 52"/>
                <a:gd name="T110" fmla="*/ 16 w 45"/>
                <a:gd name="T111" fmla="*/ 1 h 52"/>
                <a:gd name="T112" fmla="*/ 22 w 45"/>
                <a:gd name="T113" fmla="*/ 0 h 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" h="52">
                  <a:moveTo>
                    <a:pt x="22" y="7"/>
                  </a:moveTo>
                  <a:lnTo>
                    <a:pt x="19" y="7"/>
                  </a:lnTo>
                  <a:lnTo>
                    <a:pt x="15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5" y="42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5" y="36"/>
                  </a:lnTo>
                  <a:lnTo>
                    <a:pt x="36" y="31"/>
                  </a:lnTo>
                  <a:lnTo>
                    <a:pt x="36" y="26"/>
                  </a:lnTo>
                  <a:lnTo>
                    <a:pt x="36" y="21"/>
                  </a:lnTo>
                  <a:lnTo>
                    <a:pt x="35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6" y="7"/>
                  </a:lnTo>
                  <a:lnTo>
                    <a:pt x="22" y="7"/>
                  </a:lnTo>
                  <a:close/>
                  <a:moveTo>
                    <a:pt x="22" y="0"/>
                  </a:moveTo>
                  <a:lnTo>
                    <a:pt x="27" y="1"/>
                  </a:lnTo>
                  <a:lnTo>
                    <a:pt x="31" y="2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1"/>
                  </a:lnTo>
                  <a:lnTo>
                    <a:pt x="44" y="15"/>
                  </a:lnTo>
                  <a:lnTo>
                    <a:pt x="45" y="20"/>
                  </a:lnTo>
                  <a:lnTo>
                    <a:pt x="45" y="26"/>
                  </a:lnTo>
                  <a:lnTo>
                    <a:pt x="45" y="32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9" y="45"/>
                  </a:lnTo>
                  <a:lnTo>
                    <a:pt x="36" y="48"/>
                  </a:lnTo>
                  <a:lnTo>
                    <a:pt x="31" y="50"/>
                  </a:lnTo>
                  <a:lnTo>
                    <a:pt x="27" y="51"/>
                  </a:lnTo>
                  <a:lnTo>
                    <a:pt x="22" y="52"/>
                  </a:lnTo>
                  <a:lnTo>
                    <a:pt x="17" y="51"/>
                  </a:lnTo>
                  <a:lnTo>
                    <a:pt x="12" y="50"/>
                  </a:lnTo>
                  <a:lnTo>
                    <a:pt x="9" y="48"/>
                  </a:lnTo>
                  <a:lnTo>
                    <a:pt x="6" y="45"/>
                  </a:lnTo>
                  <a:lnTo>
                    <a:pt x="4" y="41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6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3847" y="1386"/>
              <a:ext cx="41" cy="51"/>
            </a:xfrm>
            <a:custGeom>
              <a:avLst/>
              <a:gdLst>
                <a:gd name="T0" fmla="*/ 41 w 41"/>
                <a:gd name="T1" fmla="*/ 21 h 51"/>
                <a:gd name="T2" fmla="*/ 41 w 41"/>
                <a:gd name="T3" fmla="*/ 51 h 51"/>
                <a:gd name="T4" fmla="*/ 32 w 41"/>
                <a:gd name="T5" fmla="*/ 51 h 51"/>
                <a:gd name="T6" fmla="*/ 32 w 41"/>
                <a:gd name="T7" fmla="*/ 21 h 51"/>
                <a:gd name="T8" fmla="*/ 32 w 41"/>
                <a:gd name="T9" fmla="*/ 17 h 51"/>
                <a:gd name="T10" fmla="*/ 31 w 41"/>
                <a:gd name="T11" fmla="*/ 13 h 51"/>
                <a:gd name="T12" fmla="*/ 29 w 41"/>
                <a:gd name="T13" fmla="*/ 11 h 51"/>
                <a:gd name="T14" fmla="*/ 27 w 41"/>
                <a:gd name="T15" fmla="*/ 8 h 51"/>
                <a:gd name="T16" fmla="*/ 24 w 41"/>
                <a:gd name="T17" fmla="*/ 7 h 51"/>
                <a:gd name="T18" fmla="*/ 21 w 41"/>
                <a:gd name="T19" fmla="*/ 7 h 51"/>
                <a:gd name="T20" fmla="*/ 17 w 41"/>
                <a:gd name="T21" fmla="*/ 7 h 51"/>
                <a:gd name="T22" fmla="*/ 13 w 41"/>
                <a:gd name="T23" fmla="*/ 8 h 51"/>
                <a:gd name="T24" fmla="*/ 11 w 41"/>
                <a:gd name="T25" fmla="*/ 11 h 51"/>
                <a:gd name="T26" fmla="*/ 8 w 41"/>
                <a:gd name="T27" fmla="*/ 15 h 51"/>
                <a:gd name="T28" fmla="*/ 7 w 41"/>
                <a:gd name="T29" fmla="*/ 18 h 51"/>
                <a:gd name="T30" fmla="*/ 7 w 41"/>
                <a:gd name="T31" fmla="*/ 22 h 51"/>
                <a:gd name="T32" fmla="*/ 7 w 41"/>
                <a:gd name="T33" fmla="*/ 51 h 51"/>
                <a:gd name="T34" fmla="*/ 0 w 41"/>
                <a:gd name="T35" fmla="*/ 51 h 51"/>
                <a:gd name="T36" fmla="*/ 0 w 41"/>
                <a:gd name="T37" fmla="*/ 1 h 51"/>
                <a:gd name="T38" fmla="*/ 7 w 41"/>
                <a:gd name="T39" fmla="*/ 1 h 51"/>
                <a:gd name="T40" fmla="*/ 7 w 41"/>
                <a:gd name="T41" fmla="*/ 8 h 51"/>
                <a:gd name="T42" fmla="*/ 11 w 41"/>
                <a:gd name="T43" fmla="*/ 5 h 51"/>
                <a:gd name="T44" fmla="*/ 14 w 41"/>
                <a:gd name="T45" fmla="*/ 2 h 51"/>
                <a:gd name="T46" fmla="*/ 18 w 41"/>
                <a:gd name="T47" fmla="*/ 1 h 51"/>
                <a:gd name="T48" fmla="*/ 23 w 41"/>
                <a:gd name="T49" fmla="*/ 0 h 51"/>
                <a:gd name="T50" fmla="*/ 28 w 41"/>
                <a:gd name="T51" fmla="*/ 1 h 51"/>
                <a:gd name="T52" fmla="*/ 32 w 41"/>
                <a:gd name="T53" fmla="*/ 2 h 51"/>
                <a:gd name="T54" fmla="*/ 36 w 41"/>
                <a:gd name="T55" fmla="*/ 5 h 51"/>
                <a:gd name="T56" fmla="*/ 38 w 41"/>
                <a:gd name="T57" fmla="*/ 10 h 51"/>
                <a:gd name="T58" fmla="*/ 39 w 41"/>
                <a:gd name="T59" fmla="*/ 15 h 51"/>
                <a:gd name="T60" fmla="*/ 41 w 41"/>
                <a:gd name="T61" fmla="*/ 21 h 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51">
                  <a:moveTo>
                    <a:pt x="41" y="21"/>
                  </a:moveTo>
                  <a:lnTo>
                    <a:pt x="41" y="51"/>
                  </a:lnTo>
                  <a:lnTo>
                    <a:pt x="32" y="51"/>
                  </a:lnTo>
                  <a:lnTo>
                    <a:pt x="32" y="21"/>
                  </a:lnTo>
                  <a:lnTo>
                    <a:pt x="32" y="17"/>
                  </a:lnTo>
                  <a:lnTo>
                    <a:pt x="31" y="13"/>
                  </a:lnTo>
                  <a:lnTo>
                    <a:pt x="29" y="11"/>
                  </a:lnTo>
                  <a:lnTo>
                    <a:pt x="27" y="8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22"/>
                  </a:lnTo>
                  <a:lnTo>
                    <a:pt x="7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7" y="1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2" y="2"/>
                  </a:lnTo>
                  <a:lnTo>
                    <a:pt x="36" y="5"/>
                  </a:lnTo>
                  <a:lnTo>
                    <a:pt x="38" y="10"/>
                  </a:lnTo>
                  <a:lnTo>
                    <a:pt x="39" y="15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108"/>
            <p:cNvSpPr>
              <a:spLocks noChangeShapeType="1"/>
            </p:cNvSpPr>
            <p:nvPr/>
          </p:nvSpPr>
          <p:spPr bwMode="auto">
            <a:xfrm flipV="1">
              <a:off x="2181" y="2424"/>
              <a:ext cx="754" cy="2"/>
            </a:xfrm>
            <a:prstGeom prst="line">
              <a:avLst/>
            </a:prstGeom>
            <a:noFill/>
            <a:ln w="11113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1769" y="2285"/>
              <a:ext cx="34" cy="20"/>
            </a:xfrm>
            <a:custGeom>
              <a:avLst/>
              <a:gdLst>
                <a:gd name="T0" fmla="*/ 0 w 34"/>
                <a:gd name="T1" fmla="*/ 0 h 20"/>
                <a:gd name="T2" fmla="*/ 34 w 34"/>
                <a:gd name="T3" fmla="*/ 0 h 20"/>
                <a:gd name="T4" fmla="*/ 27 w 34"/>
                <a:gd name="T5" fmla="*/ 20 h 20"/>
                <a:gd name="T6" fmla="*/ 0 w 34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0">
                  <a:moveTo>
                    <a:pt x="0" y="0"/>
                  </a:moveTo>
                  <a:lnTo>
                    <a:pt x="34" y="0"/>
                  </a:lnTo>
                  <a:lnTo>
                    <a:pt x="2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1792" y="2290"/>
              <a:ext cx="386" cy="134"/>
            </a:xfrm>
            <a:custGeom>
              <a:avLst/>
              <a:gdLst>
                <a:gd name="T0" fmla="*/ 384 w 386"/>
                <a:gd name="T1" fmla="*/ 134 h 134"/>
                <a:gd name="T2" fmla="*/ 0 w 386"/>
                <a:gd name="T3" fmla="*/ 6 h 134"/>
                <a:gd name="T4" fmla="*/ 2 w 386"/>
                <a:gd name="T5" fmla="*/ 0 h 134"/>
                <a:gd name="T6" fmla="*/ 386 w 386"/>
                <a:gd name="T7" fmla="*/ 128 h 134"/>
                <a:gd name="T8" fmla="*/ 384 w 386"/>
                <a:gd name="T9" fmla="*/ 134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" h="134">
                  <a:moveTo>
                    <a:pt x="384" y="134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386" y="128"/>
                  </a:lnTo>
                  <a:lnTo>
                    <a:pt x="384" y="134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2290" y="1664"/>
              <a:ext cx="459" cy="62"/>
            </a:xfrm>
            <a:custGeom>
              <a:avLst/>
              <a:gdLst>
                <a:gd name="T0" fmla="*/ 230 w 459"/>
                <a:gd name="T1" fmla="*/ 62 h 62"/>
                <a:gd name="T2" fmla="*/ 0 w 459"/>
                <a:gd name="T3" fmla="*/ 62 h 62"/>
                <a:gd name="T4" fmla="*/ 0 w 459"/>
                <a:gd name="T5" fmla="*/ 0 h 62"/>
                <a:gd name="T6" fmla="*/ 459 w 459"/>
                <a:gd name="T7" fmla="*/ 0 h 62"/>
                <a:gd name="T8" fmla="*/ 459 w 459"/>
                <a:gd name="T9" fmla="*/ 62 h 62"/>
                <a:gd name="T10" fmla="*/ 230 w 459"/>
                <a:gd name="T11" fmla="*/ 6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9" h="62">
                  <a:moveTo>
                    <a:pt x="230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459" y="62"/>
                  </a:lnTo>
                  <a:lnTo>
                    <a:pt x="230" y="62"/>
                  </a:lnTo>
                  <a:close/>
                </a:path>
              </a:pathLst>
            </a:custGeom>
            <a:solidFill>
              <a:srgbClr val="FF01FF"/>
            </a:solidFill>
            <a:ln w="0">
              <a:solidFill>
                <a:srgbClr val="FF01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2290" y="1664"/>
              <a:ext cx="459" cy="62"/>
            </a:xfrm>
            <a:custGeom>
              <a:avLst/>
              <a:gdLst>
                <a:gd name="T0" fmla="*/ 230 w 459"/>
                <a:gd name="T1" fmla="*/ 62 h 62"/>
                <a:gd name="T2" fmla="*/ 0 w 459"/>
                <a:gd name="T3" fmla="*/ 62 h 62"/>
                <a:gd name="T4" fmla="*/ 0 w 459"/>
                <a:gd name="T5" fmla="*/ 0 h 62"/>
                <a:gd name="T6" fmla="*/ 459 w 459"/>
                <a:gd name="T7" fmla="*/ 0 h 62"/>
                <a:gd name="T8" fmla="*/ 459 w 459"/>
                <a:gd name="T9" fmla="*/ 62 h 62"/>
                <a:gd name="T10" fmla="*/ 230 w 459"/>
                <a:gd name="T11" fmla="*/ 6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9" h="62">
                  <a:moveTo>
                    <a:pt x="230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459" y="62"/>
                  </a:lnTo>
                  <a:lnTo>
                    <a:pt x="230" y="62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3066" y="1661"/>
              <a:ext cx="459" cy="63"/>
            </a:xfrm>
            <a:custGeom>
              <a:avLst/>
              <a:gdLst>
                <a:gd name="T0" fmla="*/ 229 w 459"/>
                <a:gd name="T1" fmla="*/ 63 h 63"/>
                <a:gd name="T2" fmla="*/ 0 w 459"/>
                <a:gd name="T3" fmla="*/ 63 h 63"/>
                <a:gd name="T4" fmla="*/ 0 w 459"/>
                <a:gd name="T5" fmla="*/ 0 h 63"/>
                <a:gd name="T6" fmla="*/ 459 w 459"/>
                <a:gd name="T7" fmla="*/ 0 h 63"/>
                <a:gd name="T8" fmla="*/ 459 w 459"/>
                <a:gd name="T9" fmla="*/ 63 h 63"/>
                <a:gd name="T10" fmla="*/ 229 w 459"/>
                <a:gd name="T11" fmla="*/ 6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9" h="63">
                  <a:moveTo>
                    <a:pt x="229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459" y="63"/>
                  </a:lnTo>
                  <a:lnTo>
                    <a:pt x="229" y="63"/>
                  </a:lnTo>
                  <a:close/>
                </a:path>
              </a:pathLst>
            </a:custGeom>
            <a:solidFill>
              <a:srgbClr val="FF01FF"/>
            </a:solidFill>
            <a:ln w="0">
              <a:solidFill>
                <a:srgbClr val="FF01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3066" y="1661"/>
              <a:ext cx="459" cy="63"/>
            </a:xfrm>
            <a:custGeom>
              <a:avLst/>
              <a:gdLst>
                <a:gd name="T0" fmla="*/ 229 w 459"/>
                <a:gd name="T1" fmla="*/ 63 h 63"/>
                <a:gd name="T2" fmla="*/ 0 w 459"/>
                <a:gd name="T3" fmla="*/ 63 h 63"/>
                <a:gd name="T4" fmla="*/ 0 w 459"/>
                <a:gd name="T5" fmla="*/ 0 h 63"/>
                <a:gd name="T6" fmla="*/ 459 w 459"/>
                <a:gd name="T7" fmla="*/ 0 h 63"/>
                <a:gd name="T8" fmla="*/ 459 w 459"/>
                <a:gd name="T9" fmla="*/ 63 h 63"/>
                <a:gd name="T10" fmla="*/ 229 w 459"/>
                <a:gd name="T11" fmla="*/ 6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9" h="63">
                  <a:moveTo>
                    <a:pt x="229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459" y="63"/>
                  </a:lnTo>
                  <a:lnTo>
                    <a:pt x="229" y="63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2234" y="1623"/>
              <a:ext cx="33" cy="155"/>
            </a:xfrm>
            <a:custGeom>
              <a:avLst/>
              <a:gdLst>
                <a:gd name="T0" fmla="*/ 17 w 33"/>
                <a:gd name="T1" fmla="*/ 155 h 155"/>
                <a:gd name="T2" fmla="*/ 0 w 33"/>
                <a:gd name="T3" fmla="*/ 155 h 155"/>
                <a:gd name="T4" fmla="*/ 0 w 33"/>
                <a:gd name="T5" fmla="*/ 0 h 155"/>
                <a:gd name="T6" fmla="*/ 33 w 33"/>
                <a:gd name="T7" fmla="*/ 0 h 155"/>
                <a:gd name="T8" fmla="*/ 33 w 33"/>
                <a:gd name="T9" fmla="*/ 155 h 155"/>
                <a:gd name="T10" fmla="*/ 17 w 33"/>
                <a:gd name="T11" fmla="*/ 155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155">
                  <a:moveTo>
                    <a:pt x="17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55"/>
                  </a:lnTo>
                  <a:lnTo>
                    <a:pt x="17" y="155"/>
                  </a:lnTo>
                  <a:close/>
                </a:path>
              </a:pathLst>
            </a:custGeom>
            <a:solidFill>
              <a:srgbClr val="24FF24"/>
            </a:solidFill>
            <a:ln w="0">
              <a:solidFill>
                <a:srgbClr val="24FF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2234" y="1623"/>
              <a:ext cx="33" cy="155"/>
            </a:xfrm>
            <a:custGeom>
              <a:avLst/>
              <a:gdLst>
                <a:gd name="T0" fmla="*/ 17 w 33"/>
                <a:gd name="T1" fmla="*/ 155 h 155"/>
                <a:gd name="T2" fmla="*/ 0 w 33"/>
                <a:gd name="T3" fmla="*/ 155 h 155"/>
                <a:gd name="T4" fmla="*/ 0 w 33"/>
                <a:gd name="T5" fmla="*/ 0 h 155"/>
                <a:gd name="T6" fmla="*/ 33 w 33"/>
                <a:gd name="T7" fmla="*/ 0 h 155"/>
                <a:gd name="T8" fmla="*/ 33 w 33"/>
                <a:gd name="T9" fmla="*/ 155 h 155"/>
                <a:gd name="T10" fmla="*/ 17 w 33"/>
                <a:gd name="T11" fmla="*/ 155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155">
                  <a:moveTo>
                    <a:pt x="17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55"/>
                  </a:lnTo>
                  <a:lnTo>
                    <a:pt x="17" y="155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3544" y="1623"/>
              <a:ext cx="33" cy="155"/>
            </a:xfrm>
            <a:custGeom>
              <a:avLst/>
              <a:gdLst>
                <a:gd name="T0" fmla="*/ 17 w 33"/>
                <a:gd name="T1" fmla="*/ 155 h 155"/>
                <a:gd name="T2" fmla="*/ 0 w 33"/>
                <a:gd name="T3" fmla="*/ 155 h 155"/>
                <a:gd name="T4" fmla="*/ 0 w 33"/>
                <a:gd name="T5" fmla="*/ 0 h 155"/>
                <a:gd name="T6" fmla="*/ 33 w 33"/>
                <a:gd name="T7" fmla="*/ 0 h 155"/>
                <a:gd name="T8" fmla="*/ 33 w 33"/>
                <a:gd name="T9" fmla="*/ 155 h 155"/>
                <a:gd name="T10" fmla="*/ 17 w 33"/>
                <a:gd name="T11" fmla="*/ 155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155">
                  <a:moveTo>
                    <a:pt x="17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55"/>
                  </a:lnTo>
                  <a:lnTo>
                    <a:pt x="17" y="155"/>
                  </a:lnTo>
                  <a:close/>
                </a:path>
              </a:pathLst>
            </a:custGeom>
            <a:solidFill>
              <a:srgbClr val="24FF24"/>
            </a:solidFill>
            <a:ln w="0">
              <a:solidFill>
                <a:srgbClr val="24FF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3544" y="1623"/>
              <a:ext cx="33" cy="155"/>
            </a:xfrm>
            <a:custGeom>
              <a:avLst/>
              <a:gdLst>
                <a:gd name="T0" fmla="*/ 17 w 33"/>
                <a:gd name="T1" fmla="*/ 155 h 155"/>
                <a:gd name="T2" fmla="*/ 0 w 33"/>
                <a:gd name="T3" fmla="*/ 155 h 155"/>
                <a:gd name="T4" fmla="*/ 0 w 33"/>
                <a:gd name="T5" fmla="*/ 0 h 155"/>
                <a:gd name="T6" fmla="*/ 33 w 33"/>
                <a:gd name="T7" fmla="*/ 0 h 155"/>
                <a:gd name="T8" fmla="*/ 33 w 33"/>
                <a:gd name="T9" fmla="*/ 155 h 155"/>
                <a:gd name="T10" fmla="*/ 17 w 33"/>
                <a:gd name="T11" fmla="*/ 155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155">
                  <a:moveTo>
                    <a:pt x="17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55"/>
                  </a:lnTo>
                  <a:lnTo>
                    <a:pt x="17" y="155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Line 119"/>
            <p:cNvSpPr>
              <a:spLocks noChangeShapeType="1"/>
            </p:cNvSpPr>
            <p:nvPr/>
          </p:nvSpPr>
          <p:spPr bwMode="auto">
            <a:xfrm flipV="1">
              <a:off x="2446" y="2103"/>
              <a:ext cx="755" cy="1"/>
            </a:xfrm>
            <a:prstGeom prst="line">
              <a:avLst/>
            </a:prstGeom>
            <a:noFill/>
            <a:ln w="11113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2251" y="1808"/>
              <a:ext cx="26" cy="33"/>
            </a:xfrm>
            <a:custGeom>
              <a:avLst/>
              <a:gdLst>
                <a:gd name="T0" fmla="*/ 0 w 26"/>
                <a:gd name="T1" fmla="*/ 0 h 33"/>
                <a:gd name="T2" fmla="*/ 26 w 26"/>
                <a:gd name="T3" fmla="*/ 22 h 33"/>
                <a:gd name="T4" fmla="*/ 8 w 26"/>
                <a:gd name="T5" fmla="*/ 33 h 33"/>
                <a:gd name="T6" fmla="*/ 0 w 26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3">
                  <a:moveTo>
                    <a:pt x="0" y="0"/>
                  </a:moveTo>
                  <a:lnTo>
                    <a:pt x="26" y="22"/>
                  </a:lnTo>
                  <a:lnTo>
                    <a:pt x="8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2262" y="1828"/>
              <a:ext cx="184" cy="273"/>
            </a:xfrm>
            <a:custGeom>
              <a:avLst/>
              <a:gdLst>
                <a:gd name="T0" fmla="*/ 178 w 184"/>
                <a:gd name="T1" fmla="*/ 273 h 273"/>
                <a:gd name="T2" fmla="*/ 0 w 184"/>
                <a:gd name="T3" fmla="*/ 4 h 273"/>
                <a:gd name="T4" fmla="*/ 6 w 184"/>
                <a:gd name="T5" fmla="*/ 0 h 273"/>
                <a:gd name="T6" fmla="*/ 184 w 184"/>
                <a:gd name="T7" fmla="*/ 270 h 273"/>
                <a:gd name="T8" fmla="*/ 178 w 184"/>
                <a:gd name="T9" fmla="*/ 273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273">
                  <a:moveTo>
                    <a:pt x="178" y="273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184" y="270"/>
                  </a:lnTo>
                  <a:lnTo>
                    <a:pt x="178" y="273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2476" y="1995"/>
              <a:ext cx="53" cy="69"/>
            </a:xfrm>
            <a:custGeom>
              <a:avLst/>
              <a:gdLst>
                <a:gd name="T0" fmla="*/ 53 w 53"/>
                <a:gd name="T1" fmla="*/ 7 h 69"/>
                <a:gd name="T2" fmla="*/ 53 w 53"/>
                <a:gd name="T3" fmla="*/ 15 h 69"/>
                <a:gd name="T4" fmla="*/ 49 w 53"/>
                <a:gd name="T5" fmla="*/ 13 h 69"/>
                <a:gd name="T6" fmla="*/ 44 w 53"/>
                <a:gd name="T7" fmla="*/ 9 h 69"/>
                <a:gd name="T8" fmla="*/ 38 w 53"/>
                <a:gd name="T9" fmla="*/ 8 h 69"/>
                <a:gd name="T10" fmla="*/ 33 w 53"/>
                <a:gd name="T11" fmla="*/ 8 h 69"/>
                <a:gd name="T12" fmla="*/ 28 w 53"/>
                <a:gd name="T13" fmla="*/ 8 h 69"/>
                <a:gd name="T14" fmla="*/ 23 w 53"/>
                <a:gd name="T15" fmla="*/ 9 h 69"/>
                <a:gd name="T16" fmla="*/ 19 w 53"/>
                <a:gd name="T17" fmla="*/ 12 h 69"/>
                <a:gd name="T18" fmla="*/ 15 w 53"/>
                <a:gd name="T19" fmla="*/ 14 h 69"/>
                <a:gd name="T20" fmla="*/ 13 w 53"/>
                <a:gd name="T21" fmla="*/ 18 h 69"/>
                <a:gd name="T22" fmla="*/ 11 w 53"/>
                <a:gd name="T23" fmla="*/ 23 h 69"/>
                <a:gd name="T24" fmla="*/ 10 w 53"/>
                <a:gd name="T25" fmla="*/ 28 h 69"/>
                <a:gd name="T26" fmla="*/ 9 w 53"/>
                <a:gd name="T27" fmla="*/ 34 h 69"/>
                <a:gd name="T28" fmla="*/ 10 w 53"/>
                <a:gd name="T29" fmla="*/ 40 h 69"/>
                <a:gd name="T30" fmla="*/ 11 w 53"/>
                <a:gd name="T31" fmla="*/ 45 h 69"/>
                <a:gd name="T32" fmla="*/ 13 w 53"/>
                <a:gd name="T33" fmla="*/ 50 h 69"/>
                <a:gd name="T34" fmla="*/ 15 w 53"/>
                <a:gd name="T35" fmla="*/ 54 h 69"/>
                <a:gd name="T36" fmla="*/ 19 w 53"/>
                <a:gd name="T37" fmla="*/ 58 h 69"/>
                <a:gd name="T38" fmla="*/ 23 w 53"/>
                <a:gd name="T39" fmla="*/ 59 h 69"/>
                <a:gd name="T40" fmla="*/ 28 w 53"/>
                <a:gd name="T41" fmla="*/ 60 h 69"/>
                <a:gd name="T42" fmla="*/ 33 w 53"/>
                <a:gd name="T43" fmla="*/ 62 h 69"/>
                <a:gd name="T44" fmla="*/ 38 w 53"/>
                <a:gd name="T45" fmla="*/ 60 h 69"/>
                <a:gd name="T46" fmla="*/ 44 w 53"/>
                <a:gd name="T47" fmla="*/ 59 h 69"/>
                <a:gd name="T48" fmla="*/ 49 w 53"/>
                <a:gd name="T49" fmla="*/ 57 h 69"/>
                <a:gd name="T50" fmla="*/ 53 w 53"/>
                <a:gd name="T51" fmla="*/ 53 h 69"/>
                <a:gd name="T52" fmla="*/ 53 w 53"/>
                <a:gd name="T53" fmla="*/ 62 h 69"/>
                <a:gd name="T54" fmla="*/ 48 w 53"/>
                <a:gd name="T55" fmla="*/ 65 h 69"/>
                <a:gd name="T56" fmla="*/ 43 w 53"/>
                <a:gd name="T57" fmla="*/ 67 h 69"/>
                <a:gd name="T58" fmla="*/ 38 w 53"/>
                <a:gd name="T59" fmla="*/ 68 h 69"/>
                <a:gd name="T60" fmla="*/ 33 w 53"/>
                <a:gd name="T61" fmla="*/ 69 h 69"/>
                <a:gd name="T62" fmla="*/ 19 w 53"/>
                <a:gd name="T63" fmla="*/ 67 h 69"/>
                <a:gd name="T64" fmla="*/ 9 w 53"/>
                <a:gd name="T65" fmla="*/ 59 h 69"/>
                <a:gd name="T66" fmla="*/ 3 w 53"/>
                <a:gd name="T67" fmla="*/ 49 h 69"/>
                <a:gd name="T68" fmla="*/ 0 w 53"/>
                <a:gd name="T69" fmla="*/ 34 h 69"/>
                <a:gd name="T70" fmla="*/ 3 w 53"/>
                <a:gd name="T71" fmla="*/ 20 h 69"/>
                <a:gd name="T72" fmla="*/ 9 w 53"/>
                <a:gd name="T73" fmla="*/ 9 h 69"/>
                <a:gd name="T74" fmla="*/ 19 w 53"/>
                <a:gd name="T75" fmla="*/ 3 h 69"/>
                <a:gd name="T76" fmla="*/ 33 w 53"/>
                <a:gd name="T77" fmla="*/ 0 h 69"/>
                <a:gd name="T78" fmla="*/ 38 w 53"/>
                <a:gd name="T79" fmla="*/ 0 h 69"/>
                <a:gd name="T80" fmla="*/ 43 w 53"/>
                <a:gd name="T81" fmla="*/ 2 h 69"/>
                <a:gd name="T82" fmla="*/ 48 w 53"/>
                <a:gd name="T83" fmla="*/ 4 h 69"/>
                <a:gd name="T84" fmla="*/ 53 w 53"/>
                <a:gd name="T85" fmla="*/ 7 h 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3" h="69">
                  <a:moveTo>
                    <a:pt x="53" y="7"/>
                  </a:moveTo>
                  <a:lnTo>
                    <a:pt x="53" y="15"/>
                  </a:lnTo>
                  <a:lnTo>
                    <a:pt x="49" y="13"/>
                  </a:lnTo>
                  <a:lnTo>
                    <a:pt x="44" y="9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8" y="8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11" y="23"/>
                  </a:lnTo>
                  <a:lnTo>
                    <a:pt x="10" y="28"/>
                  </a:lnTo>
                  <a:lnTo>
                    <a:pt x="9" y="34"/>
                  </a:lnTo>
                  <a:lnTo>
                    <a:pt x="10" y="40"/>
                  </a:lnTo>
                  <a:lnTo>
                    <a:pt x="11" y="45"/>
                  </a:lnTo>
                  <a:lnTo>
                    <a:pt x="13" y="50"/>
                  </a:lnTo>
                  <a:lnTo>
                    <a:pt x="15" y="54"/>
                  </a:lnTo>
                  <a:lnTo>
                    <a:pt x="19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3" y="62"/>
                  </a:lnTo>
                  <a:lnTo>
                    <a:pt x="38" y="60"/>
                  </a:lnTo>
                  <a:lnTo>
                    <a:pt x="44" y="59"/>
                  </a:lnTo>
                  <a:lnTo>
                    <a:pt x="49" y="57"/>
                  </a:lnTo>
                  <a:lnTo>
                    <a:pt x="53" y="53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3" y="67"/>
                  </a:lnTo>
                  <a:lnTo>
                    <a:pt x="38" y="68"/>
                  </a:lnTo>
                  <a:lnTo>
                    <a:pt x="33" y="69"/>
                  </a:lnTo>
                  <a:lnTo>
                    <a:pt x="19" y="67"/>
                  </a:lnTo>
                  <a:lnTo>
                    <a:pt x="9" y="59"/>
                  </a:lnTo>
                  <a:lnTo>
                    <a:pt x="3" y="49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9" y="9"/>
                  </a:lnTo>
                  <a:lnTo>
                    <a:pt x="19" y="3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2542" y="2012"/>
              <a:ext cx="29" cy="51"/>
            </a:xfrm>
            <a:custGeom>
              <a:avLst/>
              <a:gdLst>
                <a:gd name="T0" fmla="*/ 29 w 29"/>
                <a:gd name="T1" fmla="*/ 8 h 51"/>
                <a:gd name="T2" fmla="*/ 28 w 29"/>
                <a:gd name="T3" fmla="*/ 8 h 51"/>
                <a:gd name="T4" fmla="*/ 27 w 29"/>
                <a:gd name="T5" fmla="*/ 7 h 51"/>
                <a:gd name="T6" fmla="*/ 24 w 29"/>
                <a:gd name="T7" fmla="*/ 7 h 51"/>
                <a:gd name="T8" fmla="*/ 23 w 29"/>
                <a:gd name="T9" fmla="*/ 7 h 51"/>
                <a:gd name="T10" fmla="*/ 18 w 29"/>
                <a:gd name="T11" fmla="*/ 7 h 51"/>
                <a:gd name="T12" fmla="*/ 15 w 29"/>
                <a:gd name="T13" fmla="*/ 8 h 51"/>
                <a:gd name="T14" fmla="*/ 12 w 29"/>
                <a:gd name="T15" fmla="*/ 11 h 51"/>
                <a:gd name="T16" fmla="*/ 10 w 29"/>
                <a:gd name="T17" fmla="*/ 15 h 51"/>
                <a:gd name="T18" fmla="*/ 9 w 29"/>
                <a:gd name="T19" fmla="*/ 20 h 51"/>
                <a:gd name="T20" fmla="*/ 8 w 29"/>
                <a:gd name="T21" fmla="*/ 25 h 51"/>
                <a:gd name="T22" fmla="*/ 8 w 29"/>
                <a:gd name="T23" fmla="*/ 51 h 51"/>
                <a:gd name="T24" fmla="*/ 0 w 29"/>
                <a:gd name="T25" fmla="*/ 51 h 51"/>
                <a:gd name="T26" fmla="*/ 0 w 29"/>
                <a:gd name="T27" fmla="*/ 1 h 51"/>
                <a:gd name="T28" fmla="*/ 8 w 29"/>
                <a:gd name="T29" fmla="*/ 1 h 51"/>
                <a:gd name="T30" fmla="*/ 8 w 29"/>
                <a:gd name="T31" fmla="*/ 8 h 51"/>
                <a:gd name="T32" fmla="*/ 12 w 29"/>
                <a:gd name="T33" fmla="*/ 5 h 51"/>
                <a:gd name="T34" fmla="*/ 15 w 29"/>
                <a:gd name="T35" fmla="*/ 2 h 51"/>
                <a:gd name="T36" fmla="*/ 19 w 29"/>
                <a:gd name="T37" fmla="*/ 1 h 51"/>
                <a:gd name="T38" fmla="*/ 25 w 29"/>
                <a:gd name="T39" fmla="*/ 0 h 51"/>
                <a:gd name="T40" fmla="*/ 25 w 29"/>
                <a:gd name="T41" fmla="*/ 0 h 51"/>
                <a:gd name="T42" fmla="*/ 27 w 29"/>
                <a:gd name="T43" fmla="*/ 0 h 51"/>
                <a:gd name="T44" fmla="*/ 28 w 29"/>
                <a:gd name="T45" fmla="*/ 0 h 51"/>
                <a:gd name="T46" fmla="*/ 29 w 29"/>
                <a:gd name="T47" fmla="*/ 0 h 51"/>
                <a:gd name="T48" fmla="*/ 29 w 29"/>
                <a:gd name="T49" fmla="*/ 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" h="51">
                  <a:moveTo>
                    <a:pt x="29" y="8"/>
                  </a:moveTo>
                  <a:lnTo>
                    <a:pt x="28" y="8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0" y="15"/>
                  </a:lnTo>
                  <a:lnTo>
                    <a:pt x="9" y="20"/>
                  </a:lnTo>
                  <a:lnTo>
                    <a:pt x="8" y="25"/>
                  </a:lnTo>
                  <a:lnTo>
                    <a:pt x="8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8" y="1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24"/>
            <p:cNvSpPr>
              <a:spLocks noEditPoints="1"/>
            </p:cNvSpPr>
            <p:nvPr/>
          </p:nvSpPr>
          <p:spPr bwMode="auto">
            <a:xfrm>
              <a:off x="2576" y="2012"/>
              <a:ext cx="42" cy="52"/>
            </a:xfrm>
            <a:custGeom>
              <a:avLst/>
              <a:gdLst>
                <a:gd name="T0" fmla="*/ 26 w 42"/>
                <a:gd name="T1" fmla="*/ 26 h 52"/>
                <a:gd name="T2" fmla="*/ 20 w 42"/>
                <a:gd name="T3" fmla="*/ 26 h 52"/>
                <a:gd name="T4" fmla="*/ 15 w 42"/>
                <a:gd name="T5" fmla="*/ 26 h 52"/>
                <a:gd name="T6" fmla="*/ 12 w 42"/>
                <a:gd name="T7" fmla="*/ 27 h 52"/>
                <a:gd name="T8" fmla="*/ 10 w 42"/>
                <a:gd name="T9" fmla="*/ 30 h 52"/>
                <a:gd name="T10" fmla="*/ 9 w 42"/>
                <a:gd name="T11" fmla="*/ 32 h 52"/>
                <a:gd name="T12" fmla="*/ 9 w 42"/>
                <a:gd name="T13" fmla="*/ 36 h 52"/>
                <a:gd name="T14" fmla="*/ 9 w 42"/>
                <a:gd name="T15" fmla="*/ 40 h 52"/>
                <a:gd name="T16" fmla="*/ 11 w 42"/>
                <a:gd name="T17" fmla="*/ 42 h 52"/>
                <a:gd name="T18" fmla="*/ 15 w 42"/>
                <a:gd name="T19" fmla="*/ 45 h 52"/>
                <a:gd name="T20" fmla="*/ 19 w 42"/>
                <a:gd name="T21" fmla="*/ 45 h 52"/>
                <a:gd name="T22" fmla="*/ 24 w 42"/>
                <a:gd name="T23" fmla="*/ 45 h 52"/>
                <a:gd name="T24" fmla="*/ 27 w 42"/>
                <a:gd name="T25" fmla="*/ 42 h 52"/>
                <a:gd name="T26" fmla="*/ 30 w 42"/>
                <a:gd name="T27" fmla="*/ 40 h 52"/>
                <a:gd name="T28" fmla="*/ 32 w 42"/>
                <a:gd name="T29" fmla="*/ 36 h 52"/>
                <a:gd name="T30" fmla="*/ 34 w 42"/>
                <a:gd name="T31" fmla="*/ 32 h 52"/>
                <a:gd name="T32" fmla="*/ 34 w 42"/>
                <a:gd name="T33" fmla="*/ 27 h 52"/>
                <a:gd name="T34" fmla="*/ 34 w 42"/>
                <a:gd name="T35" fmla="*/ 26 h 52"/>
                <a:gd name="T36" fmla="*/ 26 w 42"/>
                <a:gd name="T37" fmla="*/ 26 h 52"/>
                <a:gd name="T38" fmla="*/ 42 w 42"/>
                <a:gd name="T39" fmla="*/ 22 h 52"/>
                <a:gd name="T40" fmla="*/ 42 w 42"/>
                <a:gd name="T41" fmla="*/ 51 h 52"/>
                <a:gd name="T42" fmla="*/ 34 w 42"/>
                <a:gd name="T43" fmla="*/ 51 h 52"/>
                <a:gd name="T44" fmla="*/ 34 w 42"/>
                <a:gd name="T45" fmla="*/ 43 h 52"/>
                <a:gd name="T46" fmla="*/ 31 w 42"/>
                <a:gd name="T47" fmla="*/ 47 h 52"/>
                <a:gd name="T48" fmla="*/ 27 w 42"/>
                <a:gd name="T49" fmla="*/ 50 h 52"/>
                <a:gd name="T50" fmla="*/ 22 w 42"/>
                <a:gd name="T51" fmla="*/ 51 h 52"/>
                <a:gd name="T52" fmla="*/ 17 w 42"/>
                <a:gd name="T53" fmla="*/ 52 h 52"/>
                <a:gd name="T54" fmla="*/ 12 w 42"/>
                <a:gd name="T55" fmla="*/ 51 h 52"/>
                <a:gd name="T56" fmla="*/ 9 w 42"/>
                <a:gd name="T57" fmla="*/ 50 h 52"/>
                <a:gd name="T58" fmla="*/ 5 w 42"/>
                <a:gd name="T59" fmla="*/ 47 h 52"/>
                <a:gd name="T60" fmla="*/ 3 w 42"/>
                <a:gd name="T61" fmla="*/ 45 h 52"/>
                <a:gd name="T62" fmla="*/ 1 w 42"/>
                <a:gd name="T63" fmla="*/ 41 h 52"/>
                <a:gd name="T64" fmla="*/ 0 w 42"/>
                <a:gd name="T65" fmla="*/ 36 h 52"/>
                <a:gd name="T66" fmla="*/ 1 w 42"/>
                <a:gd name="T67" fmla="*/ 31 h 52"/>
                <a:gd name="T68" fmla="*/ 3 w 42"/>
                <a:gd name="T69" fmla="*/ 27 h 52"/>
                <a:gd name="T70" fmla="*/ 6 w 42"/>
                <a:gd name="T71" fmla="*/ 23 h 52"/>
                <a:gd name="T72" fmla="*/ 10 w 42"/>
                <a:gd name="T73" fmla="*/ 21 h 52"/>
                <a:gd name="T74" fmla="*/ 16 w 42"/>
                <a:gd name="T75" fmla="*/ 20 h 52"/>
                <a:gd name="T76" fmla="*/ 22 w 42"/>
                <a:gd name="T77" fmla="*/ 20 h 52"/>
                <a:gd name="T78" fmla="*/ 34 w 42"/>
                <a:gd name="T79" fmla="*/ 20 h 52"/>
                <a:gd name="T80" fmla="*/ 34 w 42"/>
                <a:gd name="T81" fmla="*/ 18 h 52"/>
                <a:gd name="T82" fmla="*/ 34 w 42"/>
                <a:gd name="T83" fmla="*/ 15 h 52"/>
                <a:gd name="T84" fmla="*/ 32 w 42"/>
                <a:gd name="T85" fmla="*/ 12 h 52"/>
                <a:gd name="T86" fmla="*/ 30 w 42"/>
                <a:gd name="T87" fmla="*/ 10 h 52"/>
                <a:gd name="T88" fmla="*/ 27 w 42"/>
                <a:gd name="T89" fmla="*/ 8 h 52"/>
                <a:gd name="T90" fmla="*/ 24 w 42"/>
                <a:gd name="T91" fmla="*/ 7 h 52"/>
                <a:gd name="T92" fmla="*/ 20 w 42"/>
                <a:gd name="T93" fmla="*/ 7 h 52"/>
                <a:gd name="T94" fmla="*/ 16 w 42"/>
                <a:gd name="T95" fmla="*/ 7 h 52"/>
                <a:gd name="T96" fmla="*/ 11 w 42"/>
                <a:gd name="T97" fmla="*/ 7 h 52"/>
                <a:gd name="T98" fmla="*/ 7 w 42"/>
                <a:gd name="T99" fmla="*/ 8 h 52"/>
                <a:gd name="T100" fmla="*/ 4 w 42"/>
                <a:gd name="T101" fmla="*/ 11 h 52"/>
                <a:gd name="T102" fmla="*/ 4 w 42"/>
                <a:gd name="T103" fmla="*/ 3 h 52"/>
                <a:gd name="T104" fmla="*/ 9 w 42"/>
                <a:gd name="T105" fmla="*/ 2 h 52"/>
                <a:gd name="T106" fmla="*/ 12 w 42"/>
                <a:gd name="T107" fmla="*/ 1 h 52"/>
                <a:gd name="T108" fmla="*/ 16 w 42"/>
                <a:gd name="T109" fmla="*/ 0 h 52"/>
                <a:gd name="T110" fmla="*/ 21 w 42"/>
                <a:gd name="T111" fmla="*/ 0 h 52"/>
                <a:gd name="T112" fmla="*/ 27 w 42"/>
                <a:gd name="T113" fmla="*/ 1 h 52"/>
                <a:gd name="T114" fmla="*/ 32 w 42"/>
                <a:gd name="T115" fmla="*/ 2 h 52"/>
                <a:gd name="T116" fmla="*/ 36 w 42"/>
                <a:gd name="T117" fmla="*/ 6 h 52"/>
                <a:gd name="T118" fmla="*/ 39 w 42"/>
                <a:gd name="T119" fmla="*/ 8 h 52"/>
                <a:gd name="T120" fmla="*/ 41 w 42"/>
                <a:gd name="T121" fmla="*/ 12 h 52"/>
                <a:gd name="T122" fmla="*/ 41 w 42"/>
                <a:gd name="T123" fmla="*/ 17 h 52"/>
                <a:gd name="T124" fmla="*/ 42 w 42"/>
                <a:gd name="T125" fmla="*/ 22 h 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" h="52">
                  <a:moveTo>
                    <a:pt x="26" y="26"/>
                  </a:moveTo>
                  <a:lnTo>
                    <a:pt x="20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10" y="30"/>
                  </a:lnTo>
                  <a:lnTo>
                    <a:pt x="9" y="32"/>
                  </a:lnTo>
                  <a:lnTo>
                    <a:pt x="9" y="36"/>
                  </a:lnTo>
                  <a:lnTo>
                    <a:pt x="9" y="40"/>
                  </a:lnTo>
                  <a:lnTo>
                    <a:pt x="11" y="42"/>
                  </a:lnTo>
                  <a:lnTo>
                    <a:pt x="15" y="45"/>
                  </a:lnTo>
                  <a:lnTo>
                    <a:pt x="19" y="45"/>
                  </a:lnTo>
                  <a:lnTo>
                    <a:pt x="24" y="45"/>
                  </a:lnTo>
                  <a:lnTo>
                    <a:pt x="27" y="42"/>
                  </a:lnTo>
                  <a:lnTo>
                    <a:pt x="30" y="40"/>
                  </a:lnTo>
                  <a:lnTo>
                    <a:pt x="32" y="36"/>
                  </a:lnTo>
                  <a:lnTo>
                    <a:pt x="34" y="32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26" y="26"/>
                  </a:lnTo>
                  <a:close/>
                  <a:moveTo>
                    <a:pt x="42" y="22"/>
                  </a:moveTo>
                  <a:lnTo>
                    <a:pt x="42" y="51"/>
                  </a:lnTo>
                  <a:lnTo>
                    <a:pt x="34" y="51"/>
                  </a:lnTo>
                  <a:lnTo>
                    <a:pt x="34" y="43"/>
                  </a:lnTo>
                  <a:lnTo>
                    <a:pt x="31" y="47"/>
                  </a:lnTo>
                  <a:lnTo>
                    <a:pt x="27" y="50"/>
                  </a:lnTo>
                  <a:lnTo>
                    <a:pt x="22" y="51"/>
                  </a:lnTo>
                  <a:lnTo>
                    <a:pt x="17" y="52"/>
                  </a:lnTo>
                  <a:lnTo>
                    <a:pt x="12" y="51"/>
                  </a:lnTo>
                  <a:lnTo>
                    <a:pt x="9" y="50"/>
                  </a:lnTo>
                  <a:lnTo>
                    <a:pt x="5" y="47"/>
                  </a:lnTo>
                  <a:lnTo>
                    <a:pt x="3" y="45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3" y="27"/>
                  </a:lnTo>
                  <a:lnTo>
                    <a:pt x="6" y="23"/>
                  </a:lnTo>
                  <a:lnTo>
                    <a:pt x="10" y="21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7" y="8"/>
                  </a:lnTo>
                  <a:lnTo>
                    <a:pt x="4" y="11"/>
                  </a:lnTo>
                  <a:lnTo>
                    <a:pt x="4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9" y="8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25"/>
            <p:cNvSpPr>
              <a:spLocks noEditPoints="1"/>
            </p:cNvSpPr>
            <p:nvPr/>
          </p:nvSpPr>
          <p:spPr bwMode="auto">
            <a:xfrm>
              <a:off x="2635" y="1994"/>
              <a:ext cx="43" cy="70"/>
            </a:xfrm>
            <a:custGeom>
              <a:avLst/>
              <a:gdLst>
                <a:gd name="T0" fmla="*/ 35 w 43"/>
                <a:gd name="T1" fmla="*/ 44 h 70"/>
                <a:gd name="T2" fmla="*/ 35 w 43"/>
                <a:gd name="T3" fmla="*/ 38 h 70"/>
                <a:gd name="T4" fmla="*/ 33 w 43"/>
                <a:gd name="T5" fmla="*/ 34 h 70"/>
                <a:gd name="T6" fmla="*/ 31 w 43"/>
                <a:gd name="T7" fmla="*/ 30 h 70"/>
                <a:gd name="T8" fmla="*/ 28 w 43"/>
                <a:gd name="T9" fmla="*/ 26 h 70"/>
                <a:gd name="T10" fmla="*/ 25 w 43"/>
                <a:gd name="T11" fmla="*/ 25 h 70"/>
                <a:gd name="T12" fmla="*/ 21 w 43"/>
                <a:gd name="T13" fmla="*/ 25 h 70"/>
                <a:gd name="T14" fmla="*/ 17 w 43"/>
                <a:gd name="T15" fmla="*/ 25 h 70"/>
                <a:gd name="T16" fmla="*/ 13 w 43"/>
                <a:gd name="T17" fmla="*/ 26 h 70"/>
                <a:gd name="T18" fmla="*/ 11 w 43"/>
                <a:gd name="T19" fmla="*/ 30 h 70"/>
                <a:gd name="T20" fmla="*/ 8 w 43"/>
                <a:gd name="T21" fmla="*/ 34 h 70"/>
                <a:gd name="T22" fmla="*/ 7 w 43"/>
                <a:gd name="T23" fmla="*/ 38 h 70"/>
                <a:gd name="T24" fmla="*/ 7 w 43"/>
                <a:gd name="T25" fmla="*/ 44 h 70"/>
                <a:gd name="T26" fmla="*/ 7 w 43"/>
                <a:gd name="T27" fmla="*/ 49 h 70"/>
                <a:gd name="T28" fmla="*/ 8 w 43"/>
                <a:gd name="T29" fmla="*/ 54 h 70"/>
                <a:gd name="T30" fmla="*/ 11 w 43"/>
                <a:gd name="T31" fmla="*/ 58 h 70"/>
                <a:gd name="T32" fmla="*/ 13 w 43"/>
                <a:gd name="T33" fmla="*/ 60 h 70"/>
                <a:gd name="T34" fmla="*/ 17 w 43"/>
                <a:gd name="T35" fmla="*/ 63 h 70"/>
                <a:gd name="T36" fmla="*/ 21 w 43"/>
                <a:gd name="T37" fmla="*/ 63 h 70"/>
                <a:gd name="T38" fmla="*/ 25 w 43"/>
                <a:gd name="T39" fmla="*/ 63 h 70"/>
                <a:gd name="T40" fmla="*/ 28 w 43"/>
                <a:gd name="T41" fmla="*/ 60 h 70"/>
                <a:gd name="T42" fmla="*/ 31 w 43"/>
                <a:gd name="T43" fmla="*/ 58 h 70"/>
                <a:gd name="T44" fmla="*/ 33 w 43"/>
                <a:gd name="T45" fmla="*/ 54 h 70"/>
                <a:gd name="T46" fmla="*/ 35 w 43"/>
                <a:gd name="T47" fmla="*/ 49 h 70"/>
                <a:gd name="T48" fmla="*/ 35 w 43"/>
                <a:gd name="T49" fmla="*/ 44 h 70"/>
                <a:gd name="T50" fmla="*/ 7 w 43"/>
                <a:gd name="T51" fmla="*/ 26 h 70"/>
                <a:gd name="T52" fmla="*/ 10 w 43"/>
                <a:gd name="T53" fmla="*/ 23 h 70"/>
                <a:gd name="T54" fmla="*/ 13 w 43"/>
                <a:gd name="T55" fmla="*/ 20 h 70"/>
                <a:gd name="T56" fmla="*/ 18 w 43"/>
                <a:gd name="T57" fmla="*/ 19 h 70"/>
                <a:gd name="T58" fmla="*/ 23 w 43"/>
                <a:gd name="T59" fmla="*/ 18 h 70"/>
                <a:gd name="T60" fmla="*/ 28 w 43"/>
                <a:gd name="T61" fmla="*/ 19 h 70"/>
                <a:gd name="T62" fmla="*/ 33 w 43"/>
                <a:gd name="T63" fmla="*/ 21 h 70"/>
                <a:gd name="T64" fmla="*/ 37 w 43"/>
                <a:gd name="T65" fmla="*/ 25 h 70"/>
                <a:gd name="T66" fmla="*/ 41 w 43"/>
                <a:gd name="T67" fmla="*/ 30 h 70"/>
                <a:gd name="T68" fmla="*/ 42 w 43"/>
                <a:gd name="T69" fmla="*/ 36 h 70"/>
                <a:gd name="T70" fmla="*/ 43 w 43"/>
                <a:gd name="T71" fmla="*/ 44 h 70"/>
                <a:gd name="T72" fmla="*/ 42 w 43"/>
                <a:gd name="T73" fmla="*/ 51 h 70"/>
                <a:gd name="T74" fmla="*/ 41 w 43"/>
                <a:gd name="T75" fmla="*/ 58 h 70"/>
                <a:gd name="T76" fmla="*/ 37 w 43"/>
                <a:gd name="T77" fmla="*/ 63 h 70"/>
                <a:gd name="T78" fmla="*/ 33 w 43"/>
                <a:gd name="T79" fmla="*/ 66 h 70"/>
                <a:gd name="T80" fmla="*/ 28 w 43"/>
                <a:gd name="T81" fmla="*/ 69 h 70"/>
                <a:gd name="T82" fmla="*/ 23 w 43"/>
                <a:gd name="T83" fmla="*/ 70 h 70"/>
                <a:gd name="T84" fmla="*/ 18 w 43"/>
                <a:gd name="T85" fmla="*/ 69 h 70"/>
                <a:gd name="T86" fmla="*/ 13 w 43"/>
                <a:gd name="T87" fmla="*/ 68 h 70"/>
                <a:gd name="T88" fmla="*/ 10 w 43"/>
                <a:gd name="T89" fmla="*/ 65 h 70"/>
                <a:gd name="T90" fmla="*/ 7 w 43"/>
                <a:gd name="T91" fmla="*/ 61 h 70"/>
                <a:gd name="T92" fmla="*/ 7 w 43"/>
                <a:gd name="T93" fmla="*/ 69 h 70"/>
                <a:gd name="T94" fmla="*/ 0 w 43"/>
                <a:gd name="T95" fmla="*/ 69 h 70"/>
                <a:gd name="T96" fmla="*/ 0 w 43"/>
                <a:gd name="T97" fmla="*/ 0 h 70"/>
                <a:gd name="T98" fmla="*/ 7 w 43"/>
                <a:gd name="T99" fmla="*/ 0 h 70"/>
                <a:gd name="T100" fmla="*/ 7 w 43"/>
                <a:gd name="T101" fmla="*/ 26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" h="70">
                  <a:moveTo>
                    <a:pt x="35" y="44"/>
                  </a:moveTo>
                  <a:lnTo>
                    <a:pt x="35" y="38"/>
                  </a:lnTo>
                  <a:lnTo>
                    <a:pt x="33" y="34"/>
                  </a:lnTo>
                  <a:lnTo>
                    <a:pt x="31" y="30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21" y="25"/>
                  </a:lnTo>
                  <a:lnTo>
                    <a:pt x="17" y="25"/>
                  </a:lnTo>
                  <a:lnTo>
                    <a:pt x="13" y="26"/>
                  </a:lnTo>
                  <a:lnTo>
                    <a:pt x="11" y="30"/>
                  </a:lnTo>
                  <a:lnTo>
                    <a:pt x="8" y="34"/>
                  </a:lnTo>
                  <a:lnTo>
                    <a:pt x="7" y="38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8" y="54"/>
                  </a:lnTo>
                  <a:lnTo>
                    <a:pt x="11" y="58"/>
                  </a:lnTo>
                  <a:lnTo>
                    <a:pt x="13" y="60"/>
                  </a:lnTo>
                  <a:lnTo>
                    <a:pt x="17" y="63"/>
                  </a:lnTo>
                  <a:lnTo>
                    <a:pt x="21" y="63"/>
                  </a:lnTo>
                  <a:lnTo>
                    <a:pt x="25" y="63"/>
                  </a:lnTo>
                  <a:lnTo>
                    <a:pt x="28" y="60"/>
                  </a:lnTo>
                  <a:lnTo>
                    <a:pt x="31" y="58"/>
                  </a:lnTo>
                  <a:lnTo>
                    <a:pt x="33" y="54"/>
                  </a:lnTo>
                  <a:lnTo>
                    <a:pt x="35" y="49"/>
                  </a:lnTo>
                  <a:lnTo>
                    <a:pt x="35" y="44"/>
                  </a:lnTo>
                  <a:close/>
                  <a:moveTo>
                    <a:pt x="7" y="26"/>
                  </a:moveTo>
                  <a:lnTo>
                    <a:pt x="10" y="23"/>
                  </a:lnTo>
                  <a:lnTo>
                    <a:pt x="13" y="20"/>
                  </a:lnTo>
                  <a:lnTo>
                    <a:pt x="18" y="19"/>
                  </a:lnTo>
                  <a:lnTo>
                    <a:pt x="23" y="18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7" y="25"/>
                  </a:lnTo>
                  <a:lnTo>
                    <a:pt x="41" y="30"/>
                  </a:lnTo>
                  <a:lnTo>
                    <a:pt x="42" y="36"/>
                  </a:lnTo>
                  <a:lnTo>
                    <a:pt x="43" y="44"/>
                  </a:lnTo>
                  <a:lnTo>
                    <a:pt x="42" y="51"/>
                  </a:lnTo>
                  <a:lnTo>
                    <a:pt x="41" y="58"/>
                  </a:lnTo>
                  <a:lnTo>
                    <a:pt x="37" y="63"/>
                  </a:lnTo>
                  <a:lnTo>
                    <a:pt x="33" y="66"/>
                  </a:lnTo>
                  <a:lnTo>
                    <a:pt x="28" y="69"/>
                  </a:lnTo>
                  <a:lnTo>
                    <a:pt x="23" y="70"/>
                  </a:lnTo>
                  <a:lnTo>
                    <a:pt x="18" y="69"/>
                  </a:lnTo>
                  <a:lnTo>
                    <a:pt x="13" y="68"/>
                  </a:lnTo>
                  <a:lnTo>
                    <a:pt x="10" y="65"/>
                  </a:lnTo>
                  <a:lnTo>
                    <a:pt x="7" y="61"/>
                  </a:lnTo>
                  <a:lnTo>
                    <a:pt x="7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2717" y="2012"/>
              <a:ext cx="37" cy="52"/>
            </a:xfrm>
            <a:custGeom>
              <a:avLst/>
              <a:gdLst>
                <a:gd name="T0" fmla="*/ 35 w 37"/>
                <a:gd name="T1" fmla="*/ 10 h 52"/>
                <a:gd name="T2" fmla="*/ 27 w 37"/>
                <a:gd name="T3" fmla="*/ 7 h 52"/>
                <a:gd name="T4" fmla="*/ 20 w 37"/>
                <a:gd name="T5" fmla="*/ 7 h 52"/>
                <a:gd name="T6" fmla="*/ 12 w 37"/>
                <a:gd name="T7" fmla="*/ 7 h 52"/>
                <a:gd name="T8" fmla="*/ 9 w 37"/>
                <a:gd name="T9" fmla="*/ 11 h 52"/>
                <a:gd name="T10" fmla="*/ 9 w 37"/>
                <a:gd name="T11" fmla="*/ 16 h 52"/>
                <a:gd name="T12" fmla="*/ 11 w 37"/>
                <a:gd name="T13" fmla="*/ 20 h 52"/>
                <a:gd name="T14" fmla="*/ 19 w 37"/>
                <a:gd name="T15" fmla="*/ 21 h 52"/>
                <a:gd name="T16" fmla="*/ 26 w 37"/>
                <a:gd name="T17" fmla="*/ 23 h 52"/>
                <a:gd name="T18" fmla="*/ 34 w 37"/>
                <a:gd name="T19" fmla="*/ 27 h 52"/>
                <a:gd name="T20" fmla="*/ 36 w 37"/>
                <a:gd name="T21" fmla="*/ 33 h 52"/>
                <a:gd name="T22" fmla="*/ 36 w 37"/>
                <a:gd name="T23" fmla="*/ 41 h 52"/>
                <a:gd name="T24" fmla="*/ 31 w 37"/>
                <a:gd name="T25" fmla="*/ 47 h 52"/>
                <a:gd name="T26" fmla="*/ 22 w 37"/>
                <a:gd name="T27" fmla="*/ 51 h 52"/>
                <a:gd name="T28" fmla="*/ 12 w 37"/>
                <a:gd name="T29" fmla="*/ 51 h 52"/>
                <a:gd name="T30" fmla="*/ 4 w 37"/>
                <a:gd name="T31" fmla="*/ 50 h 52"/>
                <a:gd name="T32" fmla="*/ 0 w 37"/>
                <a:gd name="T33" fmla="*/ 40 h 52"/>
                <a:gd name="T34" fmla="*/ 9 w 37"/>
                <a:gd name="T35" fmla="*/ 43 h 52"/>
                <a:gd name="T36" fmla="*/ 17 w 37"/>
                <a:gd name="T37" fmla="*/ 45 h 52"/>
                <a:gd name="T38" fmla="*/ 24 w 37"/>
                <a:gd name="T39" fmla="*/ 43 h 52"/>
                <a:gd name="T40" fmla="*/ 29 w 37"/>
                <a:gd name="T41" fmla="*/ 41 h 52"/>
                <a:gd name="T42" fmla="*/ 29 w 37"/>
                <a:gd name="T43" fmla="*/ 35 h 52"/>
                <a:gd name="T44" fmla="*/ 25 w 37"/>
                <a:gd name="T45" fmla="*/ 31 h 52"/>
                <a:gd name="T46" fmla="*/ 17 w 37"/>
                <a:gd name="T47" fmla="*/ 28 h 52"/>
                <a:gd name="T48" fmla="*/ 10 w 37"/>
                <a:gd name="T49" fmla="*/ 27 h 52"/>
                <a:gd name="T50" fmla="*/ 4 w 37"/>
                <a:gd name="T51" fmla="*/ 23 h 52"/>
                <a:gd name="T52" fmla="*/ 0 w 37"/>
                <a:gd name="T53" fmla="*/ 18 h 52"/>
                <a:gd name="T54" fmla="*/ 0 w 37"/>
                <a:gd name="T55" fmla="*/ 10 h 52"/>
                <a:gd name="T56" fmla="*/ 5 w 37"/>
                <a:gd name="T57" fmla="*/ 3 h 52"/>
                <a:gd name="T58" fmla="*/ 14 w 37"/>
                <a:gd name="T59" fmla="*/ 0 h 52"/>
                <a:gd name="T60" fmla="*/ 24 w 37"/>
                <a:gd name="T61" fmla="*/ 0 h 52"/>
                <a:gd name="T62" fmla="*/ 31 w 37"/>
                <a:gd name="T63" fmla="*/ 1 h 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7" h="52">
                  <a:moveTo>
                    <a:pt x="35" y="2"/>
                  </a:moveTo>
                  <a:lnTo>
                    <a:pt x="35" y="10"/>
                  </a:lnTo>
                  <a:lnTo>
                    <a:pt x="31" y="8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0" y="18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19" y="21"/>
                  </a:lnTo>
                  <a:lnTo>
                    <a:pt x="21" y="22"/>
                  </a:lnTo>
                  <a:lnTo>
                    <a:pt x="26" y="23"/>
                  </a:lnTo>
                  <a:lnTo>
                    <a:pt x="30" y="25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6" y="33"/>
                  </a:lnTo>
                  <a:lnTo>
                    <a:pt x="37" y="37"/>
                  </a:lnTo>
                  <a:lnTo>
                    <a:pt x="36" y="41"/>
                  </a:lnTo>
                  <a:lnTo>
                    <a:pt x="35" y="45"/>
                  </a:lnTo>
                  <a:lnTo>
                    <a:pt x="31" y="47"/>
                  </a:lnTo>
                  <a:lnTo>
                    <a:pt x="27" y="50"/>
                  </a:lnTo>
                  <a:lnTo>
                    <a:pt x="22" y="51"/>
                  </a:lnTo>
                  <a:lnTo>
                    <a:pt x="16" y="52"/>
                  </a:lnTo>
                  <a:lnTo>
                    <a:pt x="12" y="51"/>
                  </a:lnTo>
                  <a:lnTo>
                    <a:pt x="9" y="51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7" y="45"/>
                  </a:lnTo>
                  <a:lnTo>
                    <a:pt x="20" y="45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9" y="41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6" y="32"/>
                  </a:lnTo>
                  <a:lnTo>
                    <a:pt x="25" y="31"/>
                  </a:lnTo>
                  <a:lnTo>
                    <a:pt x="21" y="30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27"/>
            <p:cNvSpPr>
              <a:spLocks noEditPoints="1"/>
            </p:cNvSpPr>
            <p:nvPr/>
          </p:nvSpPr>
          <p:spPr bwMode="auto">
            <a:xfrm>
              <a:off x="2763" y="2012"/>
              <a:ext cx="46" cy="52"/>
            </a:xfrm>
            <a:custGeom>
              <a:avLst/>
              <a:gdLst>
                <a:gd name="T0" fmla="*/ 46 w 46"/>
                <a:gd name="T1" fmla="*/ 23 h 52"/>
                <a:gd name="T2" fmla="*/ 46 w 46"/>
                <a:gd name="T3" fmla="*/ 27 h 52"/>
                <a:gd name="T4" fmla="*/ 9 w 46"/>
                <a:gd name="T5" fmla="*/ 27 h 52"/>
                <a:gd name="T6" fmla="*/ 10 w 46"/>
                <a:gd name="T7" fmla="*/ 32 h 52"/>
                <a:gd name="T8" fmla="*/ 11 w 46"/>
                <a:gd name="T9" fmla="*/ 37 h 52"/>
                <a:gd name="T10" fmla="*/ 14 w 46"/>
                <a:gd name="T11" fmla="*/ 41 h 52"/>
                <a:gd name="T12" fmla="*/ 17 w 46"/>
                <a:gd name="T13" fmla="*/ 42 h 52"/>
                <a:gd name="T14" fmla="*/ 21 w 46"/>
                <a:gd name="T15" fmla="*/ 45 h 52"/>
                <a:gd name="T16" fmla="*/ 26 w 46"/>
                <a:gd name="T17" fmla="*/ 45 h 52"/>
                <a:gd name="T18" fmla="*/ 31 w 46"/>
                <a:gd name="T19" fmla="*/ 45 h 52"/>
                <a:gd name="T20" fmla="*/ 35 w 46"/>
                <a:gd name="T21" fmla="*/ 43 h 52"/>
                <a:gd name="T22" fmla="*/ 40 w 46"/>
                <a:gd name="T23" fmla="*/ 42 h 52"/>
                <a:gd name="T24" fmla="*/ 44 w 46"/>
                <a:gd name="T25" fmla="*/ 40 h 52"/>
                <a:gd name="T26" fmla="*/ 44 w 46"/>
                <a:gd name="T27" fmla="*/ 47 h 52"/>
                <a:gd name="T28" fmla="*/ 40 w 46"/>
                <a:gd name="T29" fmla="*/ 50 h 52"/>
                <a:gd name="T30" fmla="*/ 35 w 46"/>
                <a:gd name="T31" fmla="*/ 51 h 52"/>
                <a:gd name="T32" fmla="*/ 30 w 46"/>
                <a:gd name="T33" fmla="*/ 51 h 52"/>
                <a:gd name="T34" fmla="*/ 26 w 46"/>
                <a:gd name="T35" fmla="*/ 52 h 52"/>
                <a:gd name="T36" fmla="*/ 20 w 46"/>
                <a:gd name="T37" fmla="*/ 51 h 52"/>
                <a:gd name="T38" fmla="*/ 15 w 46"/>
                <a:gd name="T39" fmla="*/ 50 h 52"/>
                <a:gd name="T40" fmla="*/ 11 w 46"/>
                <a:gd name="T41" fmla="*/ 47 h 52"/>
                <a:gd name="T42" fmla="*/ 8 w 46"/>
                <a:gd name="T43" fmla="*/ 45 h 52"/>
                <a:gd name="T44" fmla="*/ 4 w 46"/>
                <a:gd name="T45" fmla="*/ 41 h 52"/>
                <a:gd name="T46" fmla="*/ 3 w 46"/>
                <a:gd name="T47" fmla="*/ 37 h 52"/>
                <a:gd name="T48" fmla="*/ 1 w 46"/>
                <a:gd name="T49" fmla="*/ 32 h 52"/>
                <a:gd name="T50" fmla="*/ 0 w 46"/>
                <a:gd name="T51" fmla="*/ 26 h 52"/>
                <a:gd name="T52" fmla="*/ 0 w 46"/>
                <a:gd name="T53" fmla="*/ 21 h 52"/>
                <a:gd name="T54" fmla="*/ 1 w 46"/>
                <a:gd name="T55" fmla="*/ 16 h 52"/>
                <a:gd name="T56" fmla="*/ 4 w 46"/>
                <a:gd name="T57" fmla="*/ 11 h 52"/>
                <a:gd name="T58" fmla="*/ 6 w 46"/>
                <a:gd name="T59" fmla="*/ 7 h 52"/>
                <a:gd name="T60" fmla="*/ 10 w 46"/>
                <a:gd name="T61" fmla="*/ 3 h 52"/>
                <a:gd name="T62" fmla="*/ 15 w 46"/>
                <a:gd name="T63" fmla="*/ 2 h 52"/>
                <a:gd name="T64" fmla="*/ 19 w 46"/>
                <a:gd name="T65" fmla="*/ 0 h 52"/>
                <a:gd name="T66" fmla="*/ 24 w 46"/>
                <a:gd name="T67" fmla="*/ 0 h 52"/>
                <a:gd name="T68" fmla="*/ 30 w 46"/>
                <a:gd name="T69" fmla="*/ 1 h 52"/>
                <a:gd name="T70" fmla="*/ 36 w 46"/>
                <a:gd name="T71" fmla="*/ 2 h 52"/>
                <a:gd name="T72" fmla="*/ 40 w 46"/>
                <a:gd name="T73" fmla="*/ 6 h 52"/>
                <a:gd name="T74" fmla="*/ 44 w 46"/>
                <a:gd name="T75" fmla="*/ 11 h 52"/>
                <a:gd name="T76" fmla="*/ 45 w 46"/>
                <a:gd name="T77" fmla="*/ 17 h 52"/>
                <a:gd name="T78" fmla="*/ 46 w 46"/>
                <a:gd name="T79" fmla="*/ 23 h 52"/>
                <a:gd name="T80" fmla="*/ 37 w 46"/>
                <a:gd name="T81" fmla="*/ 21 h 52"/>
                <a:gd name="T82" fmla="*/ 37 w 46"/>
                <a:gd name="T83" fmla="*/ 17 h 52"/>
                <a:gd name="T84" fmla="*/ 36 w 46"/>
                <a:gd name="T85" fmla="*/ 13 h 52"/>
                <a:gd name="T86" fmla="*/ 34 w 46"/>
                <a:gd name="T87" fmla="*/ 11 h 52"/>
                <a:gd name="T88" fmla="*/ 31 w 46"/>
                <a:gd name="T89" fmla="*/ 8 h 52"/>
                <a:gd name="T90" fmla="*/ 29 w 46"/>
                <a:gd name="T91" fmla="*/ 7 h 52"/>
                <a:gd name="T92" fmla="*/ 25 w 46"/>
                <a:gd name="T93" fmla="*/ 7 h 52"/>
                <a:gd name="T94" fmla="*/ 20 w 46"/>
                <a:gd name="T95" fmla="*/ 7 h 52"/>
                <a:gd name="T96" fmla="*/ 16 w 46"/>
                <a:gd name="T97" fmla="*/ 8 h 52"/>
                <a:gd name="T98" fmla="*/ 14 w 46"/>
                <a:gd name="T99" fmla="*/ 11 h 52"/>
                <a:gd name="T100" fmla="*/ 11 w 46"/>
                <a:gd name="T101" fmla="*/ 13 h 52"/>
                <a:gd name="T102" fmla="*/ 10 w 46"/>
                <a:gd name="T103" fmla="*/ 17 h 52"/>
                <a:gd name="T104" fmla="*/ 9 w 46"/>
                <a:gd name="T105" fmla="*/ 21 h 52"/>
                <a:gd name="T106" fmla="*/ 37 w 46"/>
                <a:gd name="T107" fmla="*/ 21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" h="52">
                  <a:moveTo>
                    <a:pt x="46" y="23"/>
                  </a:moveTo>
                  <a:lnTo>
                    <a:pt x="46" y="27"/>
                  </a:lnTo>
                  <a:lnTo>
                    <a:pt x="9" y="27"/>
                  </a:lnTo>
                  <a:lnTo>
                    <a:pt x="10" y="32"/>
                  </a:lnTo>
                  <a:lnTo>
                    <a:pt x="11" y="37"/>
                  </a:lnTo>
                  <a:lnTo>
                    <a:pt x="14" y="41"/>
                  </a:lnTo>
                  <a:lnTo>
                    <a:pt x="17" y="42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31" y="45"/>
                  </a:lnTo>
                  <a:lnTo>
                    <a:pt x="35" y="43"/>
                  </a:lnTo>
                  <a:lnTo>
                    <a:pt x="40" y="42"/>
                  </a:lnTo>
                  <a:lnTo>
                    <a:pt x="44" y="40"/>
                  </a:lnTo>
                  <a:lnTo>
                    <a:pt x="44" y="47"/>
                  </a:lnTo>
                  <a:lnTo>
                    <a:pt x="40" y="50"/>
                  </a:lnTo>
                  <a:lnTo>
                    <a:pt x="35" y="51"/>
                  </a:lnTo>
                  <a:lnTo>
                    <a:pt x="30" y="51"/>
                  </a:lnTo>
                  <a:lnTo>
                    <a:pt x="26" y="52"/>
                  </a:lnTo>
                  <a:lnTo>
                    <a:pt x="20" y="51"/>
                  </a:lnTo>
                  <a:lnTo>
                    <a:pt x="15" y="50"/>
                  </a:lnTo>
                  <a:lnTo>
                    <a:pt x="11" y="47"/>
                  </a:lnTo>
                  <a:lnTo>
                    <a:pt x="8" y="45"/>
                  </a:lnTo>
                  <a:lnTo>
                    <a:pt x="4" y="41"/>
                  </a:lnTo>
                  <a:lnTo>
                    <a:pt x="3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4" y="11"/>
                  </a:lnTo>
                  <a:lnTo>
                    <a:pt x="45" y="17"/>
                  </a:lnTo>
                  <a:lnTo>
                    <a:pt x="46" y="23"/>
                  </a:lnTo>
                  <a:close/>
                  <a:moveTo>
                    <a:pt x="37" y="21"/>
                  </a:moveTo>
                  <a:lnTo>
                    <a:pt x="37" y="17"/>
                  </a:lnTo>
                  <a:lnTo>
                    <a:pt x="36" y="13"/>
                  </a:lnTo>
                  <a:lnTo>
                    <a:pt x="34" y="11"/>
                  </a:lnTo>
                  <a:lnTo>
                    <a:pt x="31" y="8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4" y="11"/>
                  </a:lnTo>
                  <a:lnTo>
                    <a:pt x="11" y="13"/>
                  </a:lnTo>
                  <a:lnTo>
                    <a:pt x="10" y="17"/>
                  </a:lnTo>
                  <a:lnTo>
                    <a:pt x="9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2815" y="2013"/>
              <a:ext cx="49" cy="50"/>
            </a:xfrm>
            <a:custGeom>
              <a:avLst/>
              <a:gdLst>
                <a:gd name="T0" fmla="*/ 48 w 49"/>
                <a:gd name="T1" fmla="*/ 0 h 50"/>
                <a:gd name="T2" fmla="*/ 30 w 49"/>
                <a:gd name="T3" fmla="*/ 24 h 50"/>
                <a:gd name="T4" fmla="*/ 49 w 49"/>
                <a:gd name="T5" fmla="*/ 50 h 50"/>
                <a:gd name="T6" fmla="*/ 39 w 49"/>
                <a:gd name="T7" fmla="*/ 50 h 50"/>
                <a:gd name="T8" fmla="*/ 24 w 49"/>
                <a:gd name="T9" fmla="*/ 30 h 50"/>
                <a:gd name="T10" fmla="*/ 10 w 49"/>
                <a:gd name="T11" fmla="*/ 50 h 50"/>
                <a:gd name="T12" fmla="*/ 0 w 49"/>
                <a:gd name="T13" fmla="*/ 50 h 50"/>
                <a:gd name="T14" fmla="*/ 20 w 49"/>
                <a:gd name="T15" fmla="*/ 24 h 50"/>
                <a:gd name="T16" fmla="*/ 3 w 49"/>
                <a:gd name="T17" fmla="*/ 0 h 50"/>
                <a:gd name="T18" fmla="*/ 12 w 49"/>
                <a:gd name="T19" fmla="*/ 0 h 50"/>
                <a:gd name="T20" fmla="*/ 25 w 49"/>
                <a:gd name="T21" fmla="*/ 17 h 50"/>
                <a:gd name="T22" fmla="*/ 38 w 49"/>
                <a:gd name="T23" fmla="*/ 0 h 50"/>
                <a:gd name="T24" fmla="*/ 48 w 49"/>
                <a:gd name="T25" fmla="*/ 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50">
                  <a:moveTo>
                    <a:pt x="48" y="0"/>
                  </a:moveTo>
                  <a:lnTo>
                    <a:pt x="30" y="24"/>
                  </a:lnTo>
                  <a:lnTo>
                    <a:pt x="49" y="50"/>
                  </a:lnTo>
                  <a:lnTo>
                    <a:pt x="39" y="50"/>
                  </a:lnTo>
                  <a:lnTo>
                    <a:pt x="24" y="3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20" y="24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5" y="17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2869" y="1999"/>
              <a:ext cx="31" cy="64"/>
            </a:xfrm>
            <a:custGeom>
              <a:avLst/>
              <a:gdLst>
                <a:gd name="T0" fmla="*/ 14 w 31"/>
                <a:gd name="T1" fmla="*/ 0 h 64"/>
                <a:gd name="T2" fmla="*/ 14 w 31"/>
                <a:gd name="T3" fmla="*/ 14 h 64"/>
                <a:gd name="T4" fmla="*/ 31 w 31"/>
                <a:gd name="T5" fmla="*/ 14 h 64"/>
                <a:gd name="T6" fmla="*/ 31 w 31"/>
                <a:gd name="T7" fmla="*/ 20 h 64"/>
                <a:gd name="T8" fmla="*/ 14 w 31"/>
                <a:gd name="T9" fmla="*/ 20 h 64"/>
                <a:gd name="T10" fmla="*/ 14 w 31"/>
                <a:gd name="T11" fmla="*/ 48 h 64"/>
                <a:gd name="T12" fmla="*/ 14 w 31"/>
                <a:gd name="T13" fmla="*/ 50 h 64"/>
                <a:gd name="T14" fmla="*/ 15 w 31"/>
                <a:gd name="T15" fmla="*/ 53 h 64"/>
                <a:gd name="T16" fmla="*/ 16 w 31"/>
                <a:gd name="T17" fmla="*/ 55 h 64"/>
                <a:gd name="T18" fmla="*/ 17 w 31"/>
                <a:gd name="T19" fmla="*/ 55 h 64"/>
                <a:gd name="T20" fmla="*/ 19 w 31"/>
                <a:gd name="T21" fmla="*/ 56 h 64"/>
                <a:gd name="T22" fmla="*/ 22 w 31"/>
                <a:gd name="T23" fmla="*/ 56 h 64"/>
                <a:gd name="T24" fmla="*/ 31 w 31"/>
                <a:gd name="T25" fmla="*/ 56 h 64"/>
                <a:gd name="T26" fmla="*/ 31 w 31"/>
                <a:gd name="T27" fmla="*/ 64 h 64"/>
                <a:gd name="T28" fmla="*/ 22 w 31"/>
                <a:gd name="T29" fmla="*/ 64 h 64"/>
                <a:gd name="T30" fmla="*/ 16 w 31"/>
                <a:gd name="T31" fmla="*/ 63 h 64"/>
                <a:gd name="T32" fmla="*/ 12 w 31"/>
                <a:gd name="T33" fmla="*/ 61 h 64"/>
                <a:gd name="T34" fmla="*/ 10 w 31"/>
                <a:gd name="T35" fmla="*/ 60 h 64"/>
                <a:gd name="T36" fmla="*/ 8 w 31"/>
                <a:gd name="T37" fmla="*/ 56 h 64"/>
                <a:gd name="T38" fmla="*/ 6 w 31"/>
                <a:gd name="T39" fmla="*/ 53 h 64"/>
                <a:gd name="T40" fmla="*/ 6 w 31"/>
                <a:gd name="T41" fmla="*/ 48 h 64"/>
                <a:gd name="T42" fmla="*/ 6 w 31"/>
                <a:gd name="T43" fmla="*/ 20 h 64"/>
                <a:gd name="T44" fmla="*/ 0 w 31"/>
                <a:gd name="T45" fmla="*/ 20 h 64"/>
                <a:gd name="T46" fmla="*/ 0 w 31"/>
                <a:gd name="T47" fmla="*/ 14 h 64"/>
                <a:gd name="T48" fmla="*/ 6 w 31"/>
                <a:gd name="T49" fmla="*/ 14 h 64"/>
                <a:gd name="T50" fmla="*/ 6 w 31"/>
                <a:gd name="T51" fmla="*/ 0 h 64"/>
                <a:gd name="T52" fmla="*/ 14 w 31"/>
                <a:gd name="T53" fmla="*/ 0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" h="64">
                  <a:moveTo>
                    <a:pt x="14" y="0"/>
                  </a:moveTo>
                  <a:lnTo>
                    <a:pt x="14" y="14"/>
                  </a:lnTo>
                  <a:lnTo>
                    <a:pt x="31" y="14"/>
                  </a:lnTo>
                  <a:lnTo>
                    <a:pt x="31" y="20"/>
                  </a:lnTo>
                  <a:lnTo>
                    <a:pt x="14" y="20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5" y="53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31" y="56"/>
                  </a:lnTo>
                  <a:lnTo>
                    <a:pt x="31" y="64"/>
                  </a:lnTo>
                  <a:lnTo>
                    <a:pt x="22" y="64"/>
                  </a:lnTo>
                  <a:lnTo>
                    <a:pt x="16" y="63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6" y="53"/>
                  </a:lnTo>
                  <a:lnTo>
                    <a:pt x="6" y="48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2909" y="2013"/>
              <a:ext cx="41" cy="51"/>
            </a:xfrm>
            <a:custGeom>
              <a:avLst/>
              <a:gdLst>
                <a:gd name="T0" fmla="*/ 0 w 41"/>
                <a:gd name="T1" fmla="*/ 30 h 51"/>
                <a:gd name="T2" fmla="*/ 0 w 41"/>
                <a:gd name="T3" fmla="*/ 0 h 51"/>
                <a:gd name="T4" fmla="*/ 9 w 41"/>
                <a:gd name="T5" fmla="*/ 0 h 51"/>
                <a:gd name="T6" fmla="*/ 9 w 41"/>
                <a:gd name="T7" fmla="*/ 30 h 51"/>
                <a:gd name="T8" fmla="*/ 9 w 41"/>
                <a:gd name="T9" fmla="*/ 34 h 51"/>
                <a:gd name="T10" fmla="*/ 10 w 41"/>
                <a:gd name="T11" fmla="*/ 37 h 51"/>
                <a:gd name="T12" fmla="*/ 11 w 41"/>
                <a:gd name="T13" fmla="*/ 40 h 51"/>
                <a:gd name="T14" fmla="*/ 14 w 41"/>
                <a:gd name="T15" fmla="*/ 42 h 51"/>
                <a:gd name="T16" fmla="*/ 16 w 41"/>
                <a:gd name="T17" fmla="*/ 44 h 51"/>
                <a:gd name="T18" fmla="*/ 20 w 41"/>
                <a:gd name="T19" fmla="*/ 44 h 51"/>
                <a:gd name="T20" fmla="*/ 24 w 41"/>
                <a:gd name="T21" fmla="*/ 44 h 51"/>
                <a:gd name="T22" fmla="*/ 27 w 41"/>
                <a:gd name="T23" fmla="*/ 41 h 51"/>
                <a:gd name="T24" fmla="*/ 30 w 41"/>
                <a:gd name="T25" fmla="*/ 40 h 51"/>
                <a:gd name="T26" fmla="*/ 32 w 41"/>
                <a:gd name="T27" fmla="*/ 36 h 51"/>
                <a:gd name="T28" fmla="*/ 34 w 41"/>
                <a:gd name="T29" fmla="*/ 32 h 51"/>
                <a:gd name="T30" fmla="*/ 34 w 41"/>
                <a:gd name="T31" fmla="*/ 27 h 51"/>
                <a:gd name="T32" fmla="*/ 34 w 41"/>
                <a:gd name="T33" fmla="*/ 0 h 51"/>
                <a:gd name="T34" fmla="*/ 41 w 41"/>
                <a:gd name="T35" fmla="*/ 0 h 51"/>
                <a:gd name="T36" fmla="*/ 41 w 41"/>
                <a:gd name="T37" fmla="*/ 50 h 51"/>
                <a:gd name="T38" fmla="*/ 34 w 41"/>
                <a:gd name="T39" fmla="*/ 50 h 51"/>
                <a:gd name="T40" fmla="*/ 34 w 41"/>
                <a:gd name="T41" fmla="*/ 42 h 51"/>
                <a:gd name="T42" fmla="*/ 30 w 41"/>
                <a:gd name="T43" fmla="*/ 46 h 51"/>
                <a:gd name="T44" fmla="*/ 27 w 41"/>
                <a:gd name="T45" fmla="*/ 49 h 51"/>
                <a:gd name="T46" fmla="*/ 22 w 41"/>
                <a:gd name="T47" fmla="*/ 50 h 51"/>
                <a:gd name="T48" fmla="*/ 17 w 41"/>
                <a:gd name="T49" fmla="*/ 51 h 51"/>
                <a:gd name="T50" fmla="*/ 12 w 41"/>
                <a:gd name="T51" fmla="*/ 50 h 51"/>
                <a:gd name="T52" fmla="*/ 9 w 41"/>
                <a:gd name="T53" fmla="*/ 49 h 51"/>
                <a:gd name="T54" fmla="*/ 5 w 41"/>
                <a:gd name="T55" fmla="*/ 45 h 51"/>
                <a:gd name="T56" fmla="*/ 2 w 41"/>
                <a:gd name="T57" fmla="*/ 41 h 51"/>
                <a:gd name="T58" fmla="*/ 1 w 41"/>
                <a:gd name="T59" fmla="*/ 36 h 51"/>
                <a:gd name="T60" fmla="*/ 0 w 41"/>
                <a:gd name="T61" fmla="*/ 30 h 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51">
                  <a:moveTo>
                    <a:pt x="0" y="3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0"/>
                  </a:lnTo>
                  <a:lnTo>
                    <a:pt x="9" y="34"/>
                  </a:lnTo>
                  <a:lnTo>
                    <a:pt x="10" y="37"/>
                  </a:lnTo>
                  <a:lnTo>
                    <a:pt x="11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7" y="41"/>
                  </a:lnTo>
                  <a:lnTo>
                    <a:pt x="30" y="40"/>
                  </a:lnTo>
                  <a:lnTo>
                    <a:pt x="32" y="36"/>
                  </a:lnTo>
                  <a:lnTo>
                    <a:pt x="34" y="32"/>
                  </a:lnTo>
                  <a:lnTo>
                    <a:pt x="34" y="27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1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27" y="49"/>
                  </a:lnTo>
                  <a:lnTo>
                    <a:pt x="22" y="50"/>
                  </a:lnTo>
                  <a:lnTo>
                    <a:pt x="17" y="51"/>
                  </a:lnTo>
                  <a:lnTo>
                    <a:pt x="12" y="50"/>
                  </a:lnTo>
                  <a:lnTo>
                    <a:pt x="9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1" y="3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31"/>
            <p:cNvSpPr>
              <a:spLocks noEditPoints="1"/>
            </p:cNvSpPr>
            <p:nvPr/>
          </p:nvSpPr>
          <p:spPr bwMode="auto">
            <a:xfrm>
              <a:off x="2966" y="2012"/>
              <a:ext cx="45" cy="68"/>
            </a:xfrm>
            <a:custGeom>
              <a:avLst/>
              <a:gdLst>
                <a:gd name="T0" fmla="*/ 9 w 45"/>
                <a:gd name="T1" fmla="*/ 43 h 68"/>
                <a:gd name="T2" fmla="*/ 9 w 45"/>
                <a:gd name="T3" fmla="*/ 68 h 68"/>
                <a:gd name="T4" fmla="*/ 0 w 45"/>
                <a:gd name="T5" fmla="*/ 68 h 68"/>
                <a:gd name="T6" fmla="*/ 0 w 45"/>
                <a:gd name="T7" fmla="*/ 1 h 68"/>
                <a:gd name="T8" fmla="*/ 9 w 45"/>
                <a:gd name="T9" fmla="*/ 1 h 68"/>
                <a:gd name="T10" fmla="*/ 9 w 45"/>
                <a:gd name="T11" fmla="*/ 8 h 68"/>
                <a:gd name="T12" fmla="*/ 11 w 45"/>
                <a:gd name="T13" fmla="*/ 5 h 68"/>
                <a:gd name="T14" fmla="*/ 15 w 45"/>
                <a:gd name="T15" fmla="*/ 2 h 68"/>
                <a:gd name="T16" fmla="*/ 20 w 45"/>
                <a:gd name="T17" fmla="*/ 1 h 68"/>
                <a:gd name="T18" fmla="*/ 24 w 45"/>
                <a:gd name="T19" fmla="*/ 0 h 68"/>
                <a:gd name="T20" fmla="*/ 30 w 45"/>
                <a:gd name="T21" fmla="*/ 1 h 68"/>
                <a:gd name="T22" fmla="*/ 35 w 45"/>
                <a:gd name="T23" fmla="*/ 3 h 68"/>
                <a:gd name="T24" fmla="*/ 39 w 45"/>
                <a:gd name="T25" fmla="*/ 7 h 68"/>
                <a:gd name="T26" fmla="*/ 43 w 45"/>
                <a:gd name="T27" fmla="*/ 12 h 68"/>
                <a:gd name="T28" fmla="*/ 44 w 45"/>
                <a:gd name="T29" fmla="*/ 18 h 68"/>
                <a:gd name="T30" fmla="*/ 45 w 45"/>
                <a:gd name="T31" fmla="*/ 26 h 68"/>
                <a:gd name="T32" fmla="*/ 44 w 45"/>
                <a:gd name="T33" fmla="*/ 33 h 68"/>
                <a:gd name="T34" fmla="*/ 43 w 45"/>
                <a:gd name="T35" fmla="*/ 40 h 68"/>
                <a:gd name="T36" fmla="*/ 39 w 45"/>
                <a:gd name="T37" fmla="*/ 45 h 68"/>
                <a:gd name="T38" fmla="*/ 35 w 45"/>
                <a:gd name="T39" fmla="*/ 48 h 68"/>
                <a:gd name="T40" fmla="*/ 30 w 45"/>
                <a:gd name="T41" fmla="*/ 51 h 68"/>
                <a:gd name="T42" fmla="*/ 24 w 45"/>
                <a:gd name="T43" fmla="*/ 52 h 68"/>
                <a:gd name="T44" fmla="*/ 20 w 45"/>
                <a:gd name="T45" fmla="*/ 51 h 68"/>
                <a:gd name="T46" fmla="*/ 15 w 45"/>
                <a:gd name="T47" fmla="*/ 50 h 68"/>
                <a:gd name="T48" fmla="*/ 11 w 45"/>
                <a:gd name="T49" fmla="*/ 47 h 68"/>
                <a:gd name="T50" fmla="*/ 9 w 45"/>
                <a:gd name="T51" fmla="*/ 43 h 68"/>
                <a:gd name="T52" fmla="*/ 36 w 45"/>
                <a:gd name="T53" fmla="*/ 26 h 68"/>
                <a:gd name="T54" fmla="*/ 36 w 45"/>
                <a:gd name="T55" fmla="*/ 20 h 68"/>
                <a:gd name="T56" fmla="*/ 35 w 45"/>
                <a:gd name="T57" fmla="*/ 16 h 68"/>
                <a:gd name="T58" fmla="*/ 33 w 45"/>
                <a:gd name="T59" fmla="*/ 12 h 68"/>
                <a:gd name="T60" fmla="*/ 30 w 45"/>
                <a:gd name="T61" fmla="*/ 8 h 68"/>
                <a:gd name="T62" fmla="*/ 26 w 45"/>
                <a:gd name="T63" fmla="*/ 7 h 68"/>
                <a:gd name="T64" fmla="*/ 23 w 45"/>
                <a:gd name="T65" fmla="*/ 7 h 68"/>
                <a:gd name="T66" fmla="*/ 19 w 45"/>
                <a:gd name="T67" fmla="*/ 7 h 68"/>
                <a:gd name="T68" fmla="*/ 15 w 45"/>
                <a:gd name="T69" fmla="*/ 8 h 68"/>
                <a:gd name="T70" fmla="*/ 13 w 45"/>
                <a:gd name="T71" fmla="*/ 12 h 68"/>
                <a:gd name="T72" fmla="*/ 10 w 45"/>
                <a:gd name="T73" fmla="*/ 16 h 68"/>
                <a:gd name="T74" fmla="*/ 9 w 45"/>
                <a:gd name="T75" fmla="*/ 20 h 68"/>
                <a:gd name="T76" fmla="*/ 9 w 45"/>
                <a:gd name="T77" fmla="*/ 26 h 68"/>
                <a:gd name="T78" fmla="*/ 9 w 45"/>
                <a:gd name="T79" fmla="*/ 31 h 68"/>
                <a:gd name="T80" fmla="*/ 10 w 45"/>
                <a:gd name="T81" fmla="*/ 36 h 68"/>
                <a:gd name="T82" fmla="*/ 13 w 45"/>
                <a:gd name="T83" fmla="*/ 40 h 68"/>
                <a:gd name="T84" fmla="*/ 15 w 45"/>
                <a:gd name="T85" fmla="*/ 42 h 68"/>
                <a:gd name="T86" fmla="*/ 19 w 45"/>
                <a:gd name="T87" fmla="*/ 45 h 68"/>
                <a:gd name="T88" fmla="*/ 23 w 45"/>
                <a:gd name="T89" fmla="*/ 45 h 68"/>
                <a:gd name="T90" fmla="*/ 26 w 45"/>
                <a:gd name="T91" fmla="*/ 45 h 68"/>
                <a:gd name="T92" fmla="*/ 30 w 45"/>
                <a:gd name="T93" fmla="*/ 42 h 68"/>
                <a:gd name="T94" fmla="*/ 33 w 45"/>
                <a:gd name="T95" fmla="*/ 40 h 68"/>
                <a:gd name="T96" fmla="*/ 35 w 45"/>
                <a:gd name="T97" fmla="*/ 36 h 68"/>
                <a:gd name="T98" fmla="*/ 36 w 45"/>
                <a:gd name="T99" fmla="*/ 31 h 68"/>
                <a:gd name="T100" fmla="*/ 36 w 45"/>
                <a:gd name="T101" fmla="*/ 26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" h="68">
                  <a:moveTo>
                    <a:pt x="9" y="43"/>
                  </a:moveTo>
                  <a:lnTo>
                    <a:pt x="9" y="68"/>
                  </a:lnTo>
                  <a:lnTo>
                    <a:pt x="0" y="68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9" y="7"/>
                  </a:lnTo>
                  <a:lnTo>
                    <a:pt x="43" y="12"/>
                  </a:lnTo>
                  <a:lnTo>
                    <a:pt x="44" y="18"/>
                  </a:lnTo>
                  <a:lnTo>
                    <a:pt x="45" y="26"/>
                  </a:lnTo>
                  <a:lnTo>
                    <a:pt x="44" y="33"/>
                  </a:lnTo>
                  <a:lnTo>
                    <a:pt x="43" y="40"/>
                  </a:lnTo>
                  <a:lnTo>
                    <a:pt x="39" y="45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4" y="52"/>
                  </a:lnTo>
                  <a:lnTo>
                    <a:pt x="20" y="51"/>
                  </a:lnTo>
                  <a:lnTo>
                    <a:pt x="15" y="50"/>
                  </a:lnTo>
                  <a:lnTo>
                    <a:pt x="11" y="47"/>
                  </a:lnTo>
                  <a:lnTo>
                    <a:pt x="9" y="43"/>
                  </a:lnTo>
                  <a:close/>
                  <a:moveTo>
                    <a:pt x="36" y="26"/>
                  </a:moveTo>
                  <a:lnTo>
                    <a:pt x="36" y="20"/>
                  </a:lnTo>
                  <a:lnTo>
                    <a:pt x="35" y="16"/>
                  </a:lnTo>
                  <a:lnTo>
                    <a:pt x="33" y="12"/>
                  </a:lnTo>
                  <a:lnTo>
                    <a:pt x="30" y="8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8"/>
                  </a:lnTo>
                  <a:lnTo>
                    <a:pt x="13" y="12"/>
                  </a:lnTo>
                  <a:lnTo>
                    <a:pt x="10" y="16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10" y="36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0" y="42"/>
                  </a:lnTo>
                  <a:lnTo>
                    <a:pt x="33" y="40"/>
                  </a:lnTo>
                  <a:lnTo>
                    <a:pt x="35" y="36"/>
                  </a:lnTo>
                  <a:lnTo>
                    <a:pt x="36" y="31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32"/>
            <p:cNvSpPr>
              <a:spLocks noEditPoints="1"/>
            </p:cNvSpPr>
            <p:nvPr/>
          </p:nvSpPr>
          <p:spPr bwMode="auto">
            <a:xfrm>
              <a:off x="3020" y="2012"/>
              <a:ext cx="46" cy="52"/>
            </a:xfrm>
            <a:custGeom>
              <a:avLst/>
              <a:gdLst>
                <a:gd name="T0" fmla="*/ 22 w 46"/>
                <a:gd name="T1" fmla="*/ 7 h 52"/>
                <a:gd name="T2" fmla="*/ 19 w 46"/>
                <a:gd name="T3" fmla="*/ 7 h 52"/>
                <a:gd name="T4" fmla="*/ 16 w 46"/>
                <a:gd name="T5" fmla="*/ 8 h 52"/>
                <a:gd name="T6" fmla="*/ 12 w 46"/>
                <a:gd name="T7" fmla="*/ 12 h 52"/>
                <a:gd name="T8" fmla="*/ 11 w 46"/>
                <a:gd name="T9" fmla="*/ 16 h 52"/>
                <a:gd name="T10" fmla="*/ 10 w 46"/>
                <a:gd name="T11" fmla="*/ 20 h 52"/>
                <a:gd name="T12" fmla="*/ 9 w 46"/>
                <a:gd name="T13" fmla="*/ 26 h 52"/>
                <a:gd name="T14" fmla="*/ 10 w 46"/>
                <a:gd name="T15" fmla="*/ 31 h 52"/>
                <a:gd name="T16" fmla="*/ 11 w 46"/>
                <a:gd name="T17" fmla="*/ 36 h 52"/>
                <a:gd name="T18" fmla="*/ 12 w 46"/>
                <a:gd name="T19" fmla="*/ 40 h 52"/>
                <a:gd name="T20" fmla="*/ 15 w 46"/>
                <a:gd name="T21" fmla="*/ 42 h 52"/>
                <a:gd name="T22" fmla="*/ 19 w 46"/>
                <a:gd name="T23" fmla="*/ 45 h 52"/>
                <a:gd name="T24" fmla="*/ 22 w 46"/>
                <a:gd name="T25" fmla="*/ 45 h 52"/>
                <a:gd name="T26" fmla="*/ 27 w 46"/>
                <a:gd name="T27" fmla="*/ 45 h 52"/>
                <a:gd name="T28" fmla="*/ 30 w 46"/>
                <a:gd name="T29" fmla="*/ 42 h 52"/>
                <a:gd name="T30" fmla="*/ 34 w 46"/>
                <a:gd name="T31" fmla="*/ 40 h 52"/>
                <a:gd name="T32" fmla="*/ 35 w 46"/>
                <a:gd name="T33" fmla="*/ 36 h 52"/>
                <a:gd name="T34" fmla="*/ 36 w 46"/>
                <a:gd name="T35" fmla="*/ 31 h 52"/>
                <a:gd name="T36" fmla="*/ 37 w 46"/>
                <a:gd name="T37" fmla="*/ 26 h 52"/>
                <a:gd name="T38" fmla="*/ 36 w 46"/>
                <a:gd name="T39" fmla="*/ 20 h 52"/>
                <a:gd name="T40" fmla="*/ 35 w 46"/>
                <a:gd name="T41" fmla="*/ 16 h 52"/>
                <a:gd name="T42" fmla="*/ 34 w 46"/>
                <a:gd name="T43" fmla="*/ 12 h 52"/>
                <a:gd name="T44" fmla="*/ 30 w 46"/>
                <a:gd name="T45" fmla="*/ 8 h 52"/>
                <a:gd name="T46" fmla="*/ 27 w 46"/>
                <a:gd name="T47" fmla="*/ 7 h 52"/>
                <a:gd name="T48" fmla="*/ 22 w 46"/>
                <a:gd name="T49" fmla="*/ 7 h 52"/>
                <a:gd name="T50" fmla="*/ 22 w 46"/>
                <a:gd name="T51" fmla="*/ 0 h 52"/>
                <a:gd name="T52" fmla="*/ 27 w 46"/>
                <a:gd name="T53" fmla="*/ 0 h 52"/>
                <a:gd name="T54" fmla="*/ 32 w 46"/>
                <a:gd name="T55" fmla="*/ 1 h 52"/>
                <a:gd name="T56" fmla="*/ 36 w 46"/>
                <a:gd name="T57" fmla="*/ 3 h 52"/>
                <a:gd name="T58" fmla="*/ 40 w 46"/>
                <a:gd name="T59" fmla="*/ 7 h 52"/>
                <a:gd name="T60" fmla="*/ 42 w 46"/>
                <a:gd name="T61" fmla="*/ 11 h 52"/>
                <a:gd name="T62" fmla="*/ 44 w 46"/>
                <a:gd name="T63" fmla="*/ 15 h 52"/>
                <a:gd name="T64" fmla="*/ 45 w 46"/>
                <a:gd name="T65" fmla="*/ 20 h 52"/>
                <a:gd name="T66" fmla="*/ 46 w 46"/>
                <a:gd name="T67" fmla="*/ 26 h 52"/>
                <a:gd name="T68" fmla="*/ 45 w 46"/>
                <a:gd name="T69" fmla="*/ 31 h 52"/>
                <a:gd name="T70" fmla="*/ 44 w 46"/>
                <a:gd name="T71" fmla="*/ 36 h 52"/>
                <a:gd name="T72" fmla="*/ 42 w 46"/>
                <a:gd name="T73" fmla="*/ 41 h 52"/>
                <a:gd name="T74" fmla="*/ 40 w 46"/>
                <a:gd name="T75" fmla="*/ 45 h 52"/>
                <a:gd name="T76" fmla="*/ 36 w 46"/>
                <a:gd name="T77" fmla="*/ 47 h 52"/>
                <a:gd name="T78" fmla="*/ 32 w 46"/>
                <a:gd name="T79" fmla="*/ 50 h 52"/>
                <a:gd name="T80" fmla="*/ 27 w 46"/>
                <a:gd name="T81" fmla="*/ 51 h 52"/>
                <a:gd name="T82" fmla="*/ 22 w 46"/>
                <a:gd name="T83" fmla="*/ 52 h 52"/>
                <a:gd name="T84" fmla="*/ 17 w 46"/>
                <a:gd name="T85" fmla="*/ 51 h 52"/>
                <a:gd name="T86" fmla="*/ 14 w 46"/>
                <a:gd name="T87" fmla="*/ 50 h 52"/>
                <a:gd name="T88" fmla="*/ 10 w 46"/>
                <a:gd name="T89" fmla="*/ 47 h 52"/>
                <a:gd name="T90" fmla="*/ 6 w 46"/>
                <a:gd name="T91" fmla="*/ 45 h 52"/>
                <a:gd name="T92" fmla="*/ 4 w 46"/>
                <a:gd name="T93" fmla="*/ 41 h 52"/>
                <a:gd name="T94" fmla="*/ 2 w 46"/>
                <a:gd name="T95" fmla="*/ 36 h 52"/>
                <a:gd name="T96" fmla="*/ 1 w 46"/>
                <a:gd name="T97" fmla="*/ 31 h 52"/>
                <a:gd name="T98" fmla="*/ 0 w 46"/>
                <a:gd name="T99" fmla="*/ 26 h 52"/>
                <a:gd name="T100" fmla="*/ 1 w 46"/>
                <a:gd name="T101" fmla="*/ 20 h 52"/>
                <a:gd name="T102" fmla="*/ 2 w 46"/>
                <a:gd name="T103" fmla="*/ 15 h 52"/>
                <a:gd name="T104" fmla="*/ 4 w 46"/>
                <a:gd name="T105" fmla="*/ 11 h 52"/>
                <a:gd name="T106" fmla="*/ 6 w 46"/>
                <a:gd name="T107" fmla="*/ 7 h 52"/>
                <a:gd name="T108" fmla="*/ 11 w 46"/>
                <a:gd name="T109" fmla="*/ 3 h 52"/>
                <a:gd name="T110" fmla="*/ 16 w 46"/>
                <a:gd name="T111" fmla="*/ 1 h 52"/>
                <a:gd name="T112" fmla="*/ 22 w 46"/>
                <a:gd name="T113" fmla="*/ 0 h 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52">
                  <a:moveTo>
                    <a:pt x="22" y="7"/>
                  </a:moveTo>
                  <a:lnTo>
                    <a:pt x="19" y="7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10" y="20"/>
                  </a:lnTo>
                  <a:lnTo>
                    <a:pt x="9" y="26"/>
                  </a:lnTo>
                  <a:lnTo>
                    <a:pt x="10" y="31"/>
                  </a:lnTo>
                  <a:lnTo>
                    <a:pt x="11" y="36"/>
                  </a:lnTo>
                  <a:lnTo>
                    <a:pt x="12" y="40"/>
                  </a:lnTo>
                  <a:lnTo>
                    <a:pt x="15" y="42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5"/>
                  </a:lnTo>
                  <a:lnTo>
                    <a:pt x="30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6" y="20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0" y="8"/>
                  </a:lnTo>
                  <a:lnTo>
                    <a:pt x="27" y="7"/>
                  </a:lnTo>
                  <a:lnTo>
                    <a:pt x="22" y="7"/>
                  </a:lnTo>
                  <a:close/>
                  <a:moveTo>
                    <a:pt x="22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5" y="20"/>
                  </a:lnTo>
                  <a:lnTo>
                    <a:pt x="46" y="26"/>
                  </a:lnTo>
                  <a:lnTo>
                    <a:pt x="45" y="31"/>
                  </a:lnTo>
                  <a:lnTo>
                    <a:pt x="44" y="36"/>
                  </a:lnTo>
                  <a:lnTo>
                    <a:pt x="42" y="41"/>
                  </a:lnTo>
                  <a:lnTo>
                    <a:pt x="40" y="45"/>
                  </a:lnTo>
                  <a:lnTo>
                    <a:pt x="36" y="47"/>
                  </a:lnTo>
                  <a:lnTo>
                    <a:pt x="32" y="50"/>
                  </a:lnTo>
                  <a:lnTo>
                    <a:pt x="27" y="51"/>
                  </a:lnTo>
                  <a:lnTo>
                    <a:pt x="22" y="52"/>
                  </a:lnTo>
                  <a:lnTo>
                    <a:pt x="17" y="51"/>
                  </a:lnTo>
                  <a:lnTo>
                    <a:pt x="14" y="50"/>
                  </a:lnTo>
                  <a:lnTo>
                    <a:pt x="10" y="47"/>
                  </a:lnTo>
                  <a:lnTo>
                    <a:pt x="6" y="45"/>
                  </a:lnTo>
                  <a:lnTo>
                    <a:pt x="4" y="41"/>
                  </a:lnTo>
                  <a:lnTo>
                    <a:pt x="2" y="36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6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Rectangle 133"/>
            <p:cNvSpPr>
              <a:spLocks noChangeArrowheads="1"/>
            </p:cNvSpPr>
            <p:nvPr/>
          </p:nvSpPr>
          <p:spPr bwMode="auto">
            <a:xfrm>
              <a:off x="3078" y="1994"/>
              <a:ext cx="9" cy="69"/>
            </a:xfrm>
            <a:prstGeom prst="rect">
              <a:avLst/>
            </a:prstGeom>
            <a:solidFill>
              <a:srgbClr val="010101"/>
            </a:solidFill>
            <a:ln w="0">
              <a:solidFill>
                <a:srgbClr val="01010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34"/>
            <p:cNvSpPr>
              <a:spLocks noEditPoints="1"/>
            </p:cNvSpPr>
            <p:nvPr/>
          </p:nvSpPr>
          <p:spPr bwMode="auto">
            <a:xfrm>
              <a:off x="3101" y="2012"/>
              <a:ext cx="45" cy="52"/>
            </a:xfrm>
            <a:custGeom>
              <a:avLst/>
              <a:gdLst>
                <a:gd name="T0" fmla="*/ 45 w 45"/>
                <a:gd name="T1" fmla="*/ 23 h 52"/>
                <a:gd name="T2" fmla="*/ 45 w 45"/>
                <a:gd name="T3" fmla="*/ 27 h 52"/>
                <a:gd name="T4" fmla="*/ 9 w 45"/>
                <a:gd name="T5" fmla="*/ 27 h 52"/>
                <a:gd name="T6" fmla="*/ 9 w 45"/>
                <a:gd name="T7" fmla="*/ 32 h 52"/>
                <a:gd name="T8" fmla="*/ 11 w 45"/>
                <a:gd name="T9" fmla="*/ 37 h 52"/>
                <a:gd name="T10" fmla="*/ 14 w 45"/>
                <a:gd name="T11" fmla="*/ 41 h 52"/>
                <a:gd name="T12" fmla="*/ 16 w 45"/>
                <a:gd name="T13" fmla="*/ 42 h 52"/>
                <a:gd name="T14" fmla="*/ 21 w 45"/>
                <a:gd name="T15" fmla="*/ 45 h 52"/>
                <a:gd name="T16" fmla="*/ 26 w 45"/>
                <a:gd name="T17" fmla="*/ 45 h 52"/>
                <a:gd name="T18" fmla="*/ 30 w 45"/>
                <a:gd name="T19" fmla="*/ 45 h 52"/>
                <a:gd name="T20" fmla="*/ 35 w 45"/>
                <a:gd name="T21" fmla="*/ 43 h 52"/>
                <a:gd name="T22" fmla="*/ 39 w 45"/>
                <a:gd name="T23" fmla="*/ 42 h 52"/>
                <a:gd name="T24" fmla="*/ 44 w 45"/>
                <a:gd name="T25" fmla="*/ 40 h 52"/>
                <a:gd name="T26" fmla="*/ 44 w 45"/>
                <a:gd name="T27" fmla="*/ 47 h 52"/>
                <a:gd name="T28" fmla="*/ 39 w 45"/>
                <a:gd name="T29" fmla="*/ 50 h 52"/>
                <a:gd name="T30" fmla="*/ 35 w 45"/>
                <a:gd name="T31" fmla="*/ 51 h 52"/>
                <a:gd name="T32" fmla="*/ 30 w 45"/>
                <a:gd name="T33" fmla="*/ 51 h 52"/>
                <a:gd name="T34" fmla="*/ 25 w 45"/>
                <a:gd name="T35" fmla="*/ 52 h 52"/>
                <a:gd name="T36" fmla="*/ 20 w 45"/>
                <a:gd name="T37" fmla="*/ 51 h 52"/>
                <a:gd name="T38" fmla="*/ 15 w 45"/>
                <a:gd name="T39" fmla="*/ 50 h 52"/>
                <a:gd name="T40" fmla="*/ 10 w 45"/>
                <a:gd name="T41" fmla="*/ 47 h 52"/>
                <a:gd name="T42" fmla="*/ 6 w 45"/>
                <a:gd name="T43" fmla="*/ 45 h 52"/>
                <a:gd name="T44" fmla="*/ 4 w 45"/>
                <a:gd name="T45" fmla="*/ 41 h 52"/>
                <a:gd name="T46" fmla="*/ 1 w 45"/>
                <a:gd name="T47" fmla="*/ 37 h 52"/>
                <a:gd name="T48" fmla="*/ 0 w 45"/>
                <a:gd name="T49" fmla="*/ 32 h 52"/>
                <a:gd name="T50" fmla="*/ 0 w 45"/>
                <a:gd name="T51" fmla="*/ 26 h 52"/>
                <a:gd name="T52" fmla="*/ 0 w 45"/>
                <a:gd name="T53" fmla="*/ 21 h 52"/>
                <a:gd name="T54" fmla="*/ 1 w 45"/>
                <a:gd name="T55" fmla="*/ 16 h 52"/>
                <a:gd name="T56" fmla="*/ 4 w 45"/>
                <a:gd name="T57" fmla="*/ 11 h 52"/>
                <a:gd name="T58" fmla="*/ 6 w 45"/>
                <a:gd name="T59" fmla="*/ 7 h 52"/>
                <a:gd name="T60" fmla="*/ 10 w 45"/>
                <a:gd name="T61" fmla="*/ 3 h 52"/>
                <a:gd name="T62" fmla="*/ 14 w 45"/>
                <a:gd name="T63" fmla="*/ 2 h 52"/>
                <a:gd name="T64" fmla="*/ 19 w 45"/>
                <a:gd name="T65" fmla="*/ 0 h 52"/>
                <a:gd name="T66" fmla="*/ 24 w 45"/>
                <a:gd name="T67" fmla="*/ 0 h 52"/>
                <a:gd name="T68" fmla="*/ 30 w 45"/>
                <a:gd name="T69" fmla="*/ 1 h 52"/>
                <a:gd name="T70" fmla="*/ 35 w 45"/>
                <a:gd name="T71" fmla="*/ 2 h 52"/>
                <a:gd name="T72" fmla="*/ 40 w 45"/>
                <a:gd name="T73" fmla="*/ 6 h 52"/>
                <a:gd name="T74" fmla="*/ 42 w 45"/>
                <a:gd name="T75" fmla="*/ 11 h 52"/>
                <a:gd name="T76" fmla="*/ 45 w 45"/>
                <a:gd name="T77" fmla="*/ 17 h 52"/>
                <a:gd name="T78" fmla="*/ 45 w 45"/>
                <a:gd name="T79" fmla="*/ 23 h 52"/>
                <a:gd name="T80" fmla="*/ 37 w 45"/>
                <a:gd name="T81" fmla="*/ 21 h 52"/>
                <a:gd name="T82" fmla="*/ 36 w 45"/>
                <a:gd name="T83" fmla="*/ 17 h 52"/>
                <a:gd name="T84" fmla="*/ 35 w 45"/>
                <a:gd name="T85" fmla="*/ 13 h 52"/>
                <a:gd name="T86" fmla="*/ 34 w 45"/>
                <a:gd name="T87" fmla="*/ 11 h 52"/>
                <a:gd name="T88" fmla="*/ 31 w 45"/>
                <a:gd name="T89" fmla="*/ 8 h 52"/>
                <a:gd name="T90" fmla="*/ 27 w 45"/>
                <a:gd name="T91" fmla="*/ 7 h 52"/>
                <a:gd name="T92" fmla="*/ 24 w 45"/>
                <a:gd name="T93" fmla="*/ 7 h 52"/>
                <a:gd name="T94" fmla="*/ 20 w 45"/>
                <a:gd name="T95" fmla="*/ 7 h 52"/>
                <a:gd name="T96" fmla="*/ 16 w 45"/>
                <a:gd name="T97" fmla="*/ 8 h 52"/>
                <a:gd name="T98" fmla="*/ 12 w 45"/>
                <a:gd name="T99" fmla="*/ 11 h 52"/>
                <a:gd name="T100" fmla="*/ 11 w 45"/>
                <a:gd name="T101" fmla="*/ 13 h 52"/>
                <a:gd name="T102" fmla="*/ 9 w 45"/>
                <a:gd name="T103" fmla="*/ 17 h 52"/>
                <a:gd name="T104" fmla="*/ 9 w 45"/>
                <a:gd name="T105" fmla="*/ 21 h 52"/>
                <a:gd name="T106" fmla="*/ 37 w 45"/>
                <a:gd name="T107" fmla="*/ 21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5" h="52">
                  <a:moveTo>
                    <a:pt x="45" y="23"/>
                  </a:moveTo>
                  <a:lnTo>
                    <a:pt x="45" y="27"/>
                  </a:lnTo>
                  <a:lnTo>
                    <a:pt x="9" y="27"/>
                  </a:lnTo>
                  <a:lnTo>
                    <a:pt x="9" y="32"/>
                  </a:lnTo>
                  <a:lnTo>
                    <a:pt x="11" y="37"/>
                  </a:lnTo>
                  <a:lnTo>
                    <a:pt x="14" y="41"/>
                  </a:lnTo>
                  <a:lnTo>
                    <a:pt x="16" y="42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30" y="45"/>
                  </a:lnTo>
                  <a:lnTo>
                    <a:pt x="35" y="43"/>
                  </a:lnTo>
                  <a:lnTo>
                    <a:pt x="39" y="42"/>
                  </a:lnTo>
                  <a:lnTo>
                    <a:pt x="44" y="40"/>
                  </a:lnTo>
                  <a:lnTo>
                    <a:pt x="44" y="47"/>
                  </a:lnTo>
                  <a:lnTo>
                    <a:pt x="39" y="50"/>
                  </a:lnTo>
                  <a:lnTo>
                    <a:pt x="35" y="51"/>
                  </a:lnTo>
                  <a:lnTo>
                    <a:pt x="30" y="51"/>
                  </a:lnTo>
                  <a:lnTo>
                    <a:pt x="25" y="52"/>
                  </a:lnTo>
                  <a:lnTo>
                    <a:pt x="20" y="51"/>
                  </a:lnTo>
                  <a:lnTo>
                    <a:pt x="15" y="50"/>
                  </a:lnTo>
                  <a:lnTo>
                    <a:pt x="10" y="47"/>
                  </a:lnTo>
                  <a:lnTo>
                    <a:pt x="6" y="45"/>
                  </a:lnTo>
                  <a:lnTo>
                    <a:pt x="4" y="41"/>
                  </a:lnTo>
                  <a:lnTo>
                    <a:pt x="1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2" y="11"/>
                  </a:lnTo>
                  <a:lnTo>
                    <a:pt x="45" y="17"/>
                  </a:lnTo>
                  <a:lnTo>
                    <a:pt x="45" y="23"/>
                  </a:lnTo>
                  <a:close/>
                  <a:moveTo>
                    <a:pt x="37" y="21"/>
                  </a:moveTo>
                  <a:lnTo>
                    <a:pt x="36" y="17"/>
                  </a:lnTo>
                  <a:lnTo>
                    <a:pt x="35" y="13"/>
                  </a:lnTo>
                  <a:lnTo>
                    <a:pt x="34" y="11"/>
                  </a:lnTo>
                  <a:lnTo>
                    <a:pt x="31" y="8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9" y="17"/>
                  </a:lnTo>
                  <a:lnTo>
                    <a:pt x="9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1696" y="2472"/>
              <a:ext cx="213" cy="290"/>
            </a:xfrm>
            <a:custGeom>
              <a:avLst/>
              <a:gdLst>
                <a:gd name="T0" fmla="*/ 73 w 213"/>
                <a:gd name="T1" fmla="*/ 164 h 290"/>
                <a:gd name="T2" fmla="*/ 0 w 213"/>
                <a:gd name="T3" fmla="*/ 37 h 290"/>
                <a:gd name="T4" fmla="*/ 63 w 213"/>
                <a:gd name="T5" fmla="*/ 0 h 290"/>
                <a:gd name="T6" fmla="*/ 213 w 213"/>
                <a:gd name="T7" fmla="*/ 253 h 290"/>
                <a:gd name="T8" fmla="*/ 148 w 213"/>
                <a:gd name="T9" fmla="*/ 290 h 290"/>
                <a:gd name="T10" fmla="*/ 73 w 213"/>
                <a:gd name="T11" fmla="*/ 164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3" h="290">
                  <a:moveTo>
                    <a:pt x="73" y="164"/>
                  </a:moveTo>
                  <a:lnTo>
                    <a:pt x="0" y="37"/>
                  </a:lnTo>
                  <a:lnTo>
                    <a:pt x="63" y="0"/>
                  </a:lnTo>
                  <a:lnTo>
                    <a:pt x="213" y="253"/>
                  </a:lnTo>
                  <a:lnTo>
                    <a:pt x="148" y="290"/>
                  </a:lnTo>
                  <a:lnTo>
                    <a:pt x="73" y="164"/>
                  </a:lnTo>
                  <a:close/>
                </a:path>
              </a:pathLst>
            </a:custGeom>
            <a:solidFill>
              <a:srgbClr val="E6FF01"/>
            </a:solidFill>
            <a:ln w="0">
              <a:solidFill>
                <a:srgbClr val="E6FF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1696" y="2472"/>
              <a:ext cx="213" cy="290"/>
            </a:xfrm>
            <a:custGeom>
              <a:avLst/>
              <a:gdLst>
                <a:gd name="T0" fmla="*/ 73 w 213"/>
                <a:gd name="T1" fmla="*/ 164 h 290"/>
                <a:gd name="T2" fmla="*/ 0 w 213"/>
                <a:gd name="T3" fmla="*/ 37 h 290"/>
                <a:gd name="T4" fmla="*/ 63 w 213"/>
                <a:gd name="T5" fmla="*/ 0 h 290"/>
                <a:gd name="T6" fmla="*/ 213 w 213"/>
                <a:gd name="T7" fmla="*/ 253 h 290"/>
                <a:gd name="T8" fmla="*/ 148 w 213"/>
                <a:gd name="T9" fmla="*/ 290 h 290"/>
                <a:gd name="T10" fmla="*/ 73 w 213"/>
                <a:gd name="T11" fmla="*/ 164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3" h="290">
                  <a:moveTo>
                    <a:pt x="73" y="164"/>
                  </a:moveTo>
                  <a:lnTo>
                    <a:pt x="0" y="37"/>
                  </a:lnTo>
                  <a:lnTo>
                    <a:pt x="63" y="0"/>
                  </a:lnTo>
                  <a:lnTo>
                    <a:pt x="213" y="253"/>
                  </a:lnTo>
                  <a:lnTo>
                    <a:pt x="148" y="290"/>
                  </a:lnTo>
                  <a:lnTo>
                    <a:pt x="73" y="164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1766" y="1770"/>
              <a:ext cx="256" cy="264"/>
            </a:xfrm>
            <a:custGeom>
              <a:avLst/>
              <a:gdLst>
                <a:gd name="T0" fmla="*/ 101 w 256"/>
                <a:gd name="T1" fmla="*/ 106 h 264"/>
                <a:gd name="T2" fmla="*/ 203 w 256"/>
                <a:gd name="T3" fmla="*/ 0 h 264"/>
                <a:gd name="T4" fmla="*/ 256 w 256"/>
                <a:gd name="T5" fmla="*/ 52 h 264"/>
                <a:gd name="T6" fmla="*/ 53 w 256"/>
                <a:gd name="T7" fmla="*/ 264 h 264"/>
                <a:gd name="T8" fmla="*/ 0 w 256"/>
                <a:gd name="T9" fmla="*/ 212 h 264"/>
                <a:gd name="T10" fmla="*/ 101 w 256"/>
                <a:gd name="T11" fmla="*/ 106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6" h="264">
                  <a:moveTo>
                    <a:pt x="101" y="106"/>
                  </a:moveTo>
                  <a:lnTo>
                    <a:pt x="203" y="0"/>
                  </a:lnTo>
                  <a:lnTo>
                    <a:pt x="256" y="52"/>
                  </a:lnTo>
                  <a:lnTo>
                    <a:pt x="53" y="264"/>
                  </a:lnTo>
                  <a:lnTo>
                    <a:pt x="0" y="212"/>
                  </a:lnTo>
                  <a:lnTo>
                    <a:pt x="101" y="106"/>
                  </a:lnTo>
                  <a:close/>
                </a:path>
              </a:pathLst>
            </a:custGeom>
            <a:solidFill>
              <a:srgbClr val="E6FF01"/>
            </a:solidFill>
            <a:ln w="0">
              <a:solidFill>
                <a:srgbClr val="E6FF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1766" y="1770"/>
              <a:ext cx="256" cy="264"/>
            </a:xfrm>
            <a:custGeom>
              <a:avLst/>
              <a:gdLst>
                <a:gd name="T0" fmla="*/ 101 w 256"/>
                <a:gd name="T1" fmla="*/ 106 h 264"/>
                <a:gd name="T2" fmla="*/ 203 w 256"/>
                <a:gd name="T3" fmla="*/ 0 h 264"/>
                <a:gd name="T4" fmla="*/ 256 w 256"/>
                <a:gd name="T5" fmla="*/ 52 h 264"/>
                <a:gd name="T6" fmla="*/ 53 w 256"/>
                <a:gd name="T7" fmla="*/ 264 h 264"/>
                <a:gd name="T8" fmla="*/ 0 w 256"/>
                <a:gd name="T9" fmla="*/ 212 h 264"/>
                <a:gd name="T10" fmla="*/ 101 w 256"/>
                <a:gd name="T11" fmla="*/ 106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6" h="264">
                  <a:moveTo>
                    <a:pt x="101" y="106"/>
                  </a:moveTo>
                  <a:lnTo>
                    <a:pt x="203" y="0"/>
                  </a:lnTo>
                  <a:lnTo>
                    <a:pt x="256" y="52"/>
                  </a:lnTo>
                  <a:lnTo>
                    <a:pt x="53" y="264"/>
                  </a:lnTo>
                  <a:lnTo>
                    <a:pt x="0" y="212"/>
                  </a:lnTo>
                  <a:lnTo>
                    <a:pt x="101" y="106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2747" y="2939"/>
              <a:ext cx="293" cy="76"/>
            </a:xfrm>
            <a:custGeom>
              <a:avLst/>
              <a:gdLst>
                <a:gd name="T0" fmla="*/ 146 w 293"/>
                <a:gd name="T1" fmla="*/ 76 h 76"/>
                <a:gd name="T2" fmla="*/ 0 w 293"/>
                <a:gd name="T3" fmla="*/ 76 h 76"/>
                <a:gd name="T4" fmla="*/ 0 w 293"/>
                <a:gd name="T5" fmla="*/ 1 h 76"/>
                <a:gd name="T6" fmla="*/ 293 w 293"/>
                <a:gd name="T7" fmla="*/ 0 h 76"/>
                <a:gd name="T8" fmla="*/ 293 w 293"/>
                <a:gd name="T9" fmla="*/ 75 h 76"/>
                <a:gd name="T10" fmla="*/ 146 w 293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3" h="76">
                  <a:moveTo>
                    <a:pt x="146" y="76"/>
                  </a:moveTo>
                  <a:lnTo>
                    <a:pt x="0" y="76"/>
                  </a:lnTo>
                  <a:lnTo>
                    <a:pt x="0" y="1"/>
                  </a:lnTo>
                  <a:lnTo>
                    <a:pt x="293" y="0"/>
                  </a:lnTo>
                  <a:lnTo>
                    <a:pt x="293" y="75"/>
                  </a:lnTo>
                  <a:lnTo>
                    <a:pt x="146" y="76"/>
                  </a:lnTo>
                  <a:close/>
                </a:path>
              </a:pathLst>
            </a:custGeom>
            <a:solidFill>
              <a:srgbClr val="E6FF01"/>
            </a:solidFill>
            <a:ln w="0">
              <a:solidFill>
                <a:srgbClr val="E6FF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2747" y="2939"/>
              <a:ext cx="293" cy="76"/>
            </a:xfrm>
            <a:custGeom>
              <a:avLst/>
              <a:gdLst>
                <a:gd name="T0" fmla="*/ 146 w 293"/>
                <a:gd name="T1" fmla="*/ 76 h 76"/>
                <a:gd name="T2" fmla="*/ 0 w 293"/>
                <a:gd name="T3" fmla="*/ 76 h 76"/>
                <a:gd name="T4" fmla="*/ 0 w 293"/>
                <a:gd name="T5" fmla="*/ 1 h 76"/>
                <a:gd name="T6" fmla="*/ 293 w 293"/>
                <a:gd name="T7" fmla="*/ 0 h 76"/>
                <a:gd name="T8" fmla="*/ 293 w 293"/>
                <a:gd name="T9" fmla="*/ 75 h 76"/>
                <a:gd name="T10" fmla="*/ 146 w 293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3" h="76">
                  <a:moveTo>
                    <a:pt x="146" y="76"/>
                  </a:moveTo>
                  <a:lnTo>
                    <a:pt x="0" y="76"/>
                  </a:lnTo>
                  <a:lnTo>
                    <a:pt x="0" y="1"/>
                  </a:lnTo>
                  <a:lnTo>
                    <a:pt x="293" y="0"/>
                  </a:lnTo>
                  <a:lnTo>
                    <a:pt x="293" y="75"/>
                  </a:lnTo>
                  <a:lnTo>
                    <a:pt x="146" y="76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Line 141"/>
            <p:cNvSpPr>
              <a:spLocks noChangeShapeType="1"/>
            </p:cNvSpPr>
            <p:nvPr/>
          </p:nvSpPr>
          <p:spPr bwMode="auto">
            <a:xfrm flipV="1">
              <a:off x="1843" y="3220"/>
              <a:ext cx="798" cy="2"/>
            </a:xfrm>
            <a:prstGeom prst="line">
              <a:avLst/>
            </a:prstGeom>
            <a:noFill/>
            <a:ln w="11113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1782" y="2746"/>
              <a:ext cx="21" cy="34"/>
            </a:xfrm>
            <a:custGeom>
              <a:avLst/>
              <a:gdLst>
                <a:gd name="T0" fmla="*/ 6 w 21"/>
                <a:gd name="T1" fmla="*/ 0 h 34"/>
                <a:gd name="T2" fmla="*/ 21 w 21"/>
                <a:gd name="T3" fmla="*/ 31 h 34"/>
                <a:gd name="T4" fmla="*/ 0 w 21"/>
                <a:gd name="T5" fmla="*/ 34 h 34"/>
                <a:gd name="T6" fmla="*/ 6 w 21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34">
                  <a:moveTo>
                    <a:pt x="6" y="0"/>
                  </a:moveTo>
                  <a:lnTo>
                    <a:pt x="21" y="31"/>
                  </a:lnTo>
                  <a:lnTo>
                    <a:pt x="0" y="3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1788" y="2771"/>
              <a:ext cx="62" cy="449"/>
            </a:xfrm>
            <a:custGeom>
              <a:avLst/>
              <a:gdLst>
                <a:gd name="T0" fmla="*/ 55 w 62"/>
                <a:gd name="T1" fmla="*/ 449 h 449"/>
                <a:gd name="T2" fmla="*/ 0 w 62"/>
                <a:gd name="T3" fmla="*/ 1 h 449"/>
                <a:gd name="T4" fmla="*/ 8 w 62"/>
                <a:gd name="T5" fmla="*/ 0 h 449"/>
                <a:gd name="T6" fmla="*/ 62 w 62"/>
                <a:gd name="T7" fmla="*/ 449 h 449"/>
                <a:gd name="T8" fmla="*/ 55 w 62"/>
                <a:gd name="T9" fmla="*/ 449 h 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449">
                  <a:moveTo>
                    <a:pt x="55" y="449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62" y="449"/>
                  </a:lnTo>
                  <a:lnTo>
                    <a:pt x="55" y="449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1965" y="3130"/>
              <a:ext cx="46" cy="69"/>
            </a:xfrm>
            <a:custGeom>
              <a:avLst/>
              <a:gdLst>
                <a:gd name="T0" fmla="*/ 42 w 46"/>
                <a:gd name="T1" fmla="*/ 12 h 69"/>
                <a:gd name="T2" fmla="*/ 34 w 46"/>
                <a:gd name="T3" fmla="*/ 9 h 69"/>
                <a:gd name="T4" fmla="*/ 25 w 46"/>
                <a:gd name="T5" fmla="*/ 7 h 69"/>
                <a:gd name="T6" fmla="*/ 16 w 46"/>
                <a:gd name="T7" fmla="*/ 9 h 69"/>
                <a:gd name="T8" fmla="*/ 11 w 46"/>
                <a:gd name="T9" fmla="*/ 12 h 69"/>
                <a:gd name="T10" fmla="*/ 10 w 46"/>
                <a:gd name="T11" fmla="*/ 17 h 69"/>
                <a:gd name="T12" fmla="*/ 11 w 46"/>
                <a:gd name="T13" fmla="*/ 22 h 69"/>
                <a:gd name="T14" fmla="*/ 15 w 46"/>
                <a:gd name="T15" fmla="*/ 26 h 69"/>
                <a:gd name="T16" fmla="*/ 23 w 46"/>
                <a:gd name="T17" fmla="*/ 29 h 69"/>
                <a:gd name="T18" fmla="*/ 34 w 46"/>
                <a:gd name="T19" fmla="*/ 31 h 69"/>
                <a:gd name="T20" fmla="*/ 42 w 46"/>
                <a:gd name="T21" fmla="*/ 36 h 69"/>
                <a:gd name="T22" fmla="*/ 46 w 46"/>
                <a:gd name="T23" fmla="*/ 44 h 69"/>
                <a:gd name="T24" fmla="*/ 46 w 46"/>
                <a:gd name="T25" fmla="*/ 55 h 69"/>
                <a:gd name="T26" fmla="*/ 40 w 46"/>
                <a:gd name="T27" fmla="*/ 64 h 69"/>
                <a:gd name="T28" fmla="*/ 29 w 46"/>
                <a:gd name="T29" fmla="*/ 67 h 69"/>
                <a:gd name="T30" fmla="*/ 16 w 46"/>
                <a:gd name="T31" fmla="*/ 67 h 69"/>
                <a:gd name="T32" fmla="*/ 6 w 46"/>
                <a:gd name="T33" fmla="*/ 66 h 69"/>
                <a:gd name="T34" fmla="*/ 1 w 46"/>
                <a:gd name="T35" fmla="*/ 55 h 69"/>
                <a:gd name="T36" fmla="*/ 11 w 46"/>
                <a:gd name="T37" fmla="*/ 60 h 69"/>
                <a:gd name="T38" fmla="*/ 21 w 46"/>
                <a:gd name="T39" fmla="*/ 61 h 69"/>
                <a:gd name="T40" fmla="*/ 30 w 46"/>
                <a:gd name="T41" fmla="*/ 60 h 69"/>
                <a:gd name="T42" fmla="*/ 36 w 46"/>
                <a:gd name="T43" fmla="*/ 56 h 69"/>
                <a:gd name="T44" fmla="*/ 37 w 46"/>
                <a:gd name="T45" fmla="*/ 50 h 69"/>
                <a:gd name="T46" fmla="*/ 36 w 46"/>
                <a:gd name="T47" fmla="*/ 44 h 69"/>
                <a:gd name="T48" fmla="*/ 32 w 46"/>
                <a:gd name="T49" fmla="*/ 40 h 69"/>
                <a:gd name="T50" fmla="*/ 25 w 46"/>
                <a:gd name="T51" fmla="*/ 37 h 69"/>
                <a:gd name="T52" fmla="*/ 14 w 46"/>
                <a:gd name="T53" fmla="*/ 35 h 69"/>
                <a:gd name="T54" fmla="*/ 5 w 46"/>
                <a:gd name="T55" fmla="*/ 30 h 69"/>
                <a:gd name="T56" fmla="*/ 1 w 46"/>
                <a:gd name="T57" fmla="*/ 24 h 69"/>
                <a:gd name="T58" fmla="*/ 1 w 46"/>
                <a:gd name="T59" fmla="*/ 14 h 69"/>
                <a:gd name="T60" fmla="*/ 6 w 46"/>
                <a:gd name="T61" fmla="*/ 5 h 69"/>
                <a:gd name="T62" fmla="*/ 18 w 46"/>
                <a:gd name="T63" fmla="*/ 0 h 69"/>
                <a:gd name="T64" fmla="*/ 29 w 46"/>
                <a:gd name="T65" fmla="*/ 0 h 69"/>
                <a:gd name="T66" fmla="*/ 37 w 46"/>
                <a:gd name="T67" fmla="*/ 2 h 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" h="69">
                  <a:moveTo>
                    <a:pt x="42" y="4"/>
                  </a:moveTo>
                  <a:lnTo>
                    <a:pt x="42" y="12"/>
                  </a:lnTo>
                  <a:lnTo>
                    <a:pt x="37" y="10"/>
                  </a:lnTo>
                  <a:lnTo>
                    <a:pt x="34" y="9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21"/>
                  </a:lnTo>
                  <a:lnTo>
                    <a:pt x="11" y="22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18" y="27"/>
                  </a:lnTo>
                  <a:lnTo>
                    <a:pt x="23" y="29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2"/>
                  </a:lnTo>
                  <a:lnTo>
                    <a:pt x="42" y="36"/>
                  </a:lnTo>
                  <a:lnTo>
                    <a:pt x="45" y="40"/>
                  </a:lnTo>
                  <a:lnTo>
                    <a:pt x="46" y="44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4" y="60"/>
                  </a:lnTo>
                  <a:lnTo>
                    <a:pt x="40" y="64"/>
                  </a:lnTo>
                  <a:lnTo>
                    <a:pt x="35" y="66"/>
                  </a:lnTo>
                  <a:lnTo>
                    <a:pt x="29" y="67"/>
                  </a:lnTo>
                  <a:lnTo>
                    <a:pt x="21" y="69"/>
                  </a:lnTo>
                  <a:lnTo>
                    <a:pt x="16" y="67"/>
                  </a:lnTo>
                  <a:lnTo>
                    <a:pt x="11" y="67"/>
                  </a:lnTo>
                  <a:lnTo>
                    <a:pt x="6" y="66"/>
                  </a:lnTo>
                  <a:lnTo>
                    <a:pt x="1" y="64"/>
                  </a:lnTo>
                  <a:lnTo>
                    <a:pt x="1" y="55"/>
                  </a:lnTo>
                  <a:lnTo>
                    <a:pt x="6" y="57"/>
                  </a:lnTo>
                  <a:lnTo>
                    <a:pt x="11" y="60"/>
                  </a:lnTo>
                  <a:lnTo>
                    <a:pt x="16" y="60"/>
                  </a:lnTo>
                  <a:lnTo>
                    <a:pt x="21" y="61"/>
                  </a:lnTo>
                  <a:lnTo>
                    <a:pt x="26" y="61"/>
                  </a:lnTo>
                  <a:lnTo>
                    <a:pt x="30" y="60"/>
                  </a:lnTo>
                  <a:lnTo>
                    <a:pt x="34" y="57"/>
                  </a:lnTo>
                  <a:lnTo>
                    <a:pt x="36" y="56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37" y="46"/>
                  </a:lnTo>
                  <a:lnTo>
                    <a:pt x="36" y="44"/>
                  </a:lnTo>
                  <a:lnTo>
                    <a:pt x="35" y="41"/>
                  </a:lnTo>
                  <a:lnTo>
                    <a:pt x="32" y="40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20" y="36"/>
                  </a:lnTo>
                  <a:lnTo>
                    <a:pt x="14" y="35"/>
                  </a:lnTo>
                  <a:lnTo>
                    <a:pt x="9" y="32"/>
                  </a:lnTo>
                  <a:lnTo>
                    <a:pt x="5" y="30"/>
                  </a:lnTo>
                  <a:lnTo>
                    <a:pt x="3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4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7" y="2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45"/>
            <p:cNvSpPr>
              <a:spLocks noEditPoints="1"/>
            </p:cNvSpPr>
            <p:nvPr/>
          </p:nvSpPr>
          <p:spPr bwMode="auto">
            <a:xfrm>
              <a:off x="2025" y="3129"/>
              <a:ext cx="9" cy="68"/>
            </a:xfrm>
            <a:custGeom>
              <a:avLst/>
              <a:gdLst>
                <a:gd name="T0" fmla="*/ 0 w 9"/>
                <a:gd name="T1" fmla="*/ 18 h 68"/>
                <a:gd name="T2" fmla="*/ 9 w 9"/>
                <a:gd name="T3" fmla="*/ 18 h 68"/>
                <a:gd name="T4" fmla="*/ 9 w 9"/>
                <a:gd name="T5" fmla="*/ 68 h 68"/>
                <a:gd name="T6" fmla="*/ 0 w 9"/>
                <a:gd name="T7" fmla="*/ 68 h 68"/>
                <a:gd name="T8" fmla="*/ 0 w 9"/>
                <a:gd name="T9" fmla="*/ 18 h 68"/>
                <a:gd name="T10" fmla="*/ 0 w 9"/>
                <a:gd name="T11" fmla="*/ 0 h 68"/>
                <a:gd name="T12" fmla="*/ 9 w 9"/>
                <a:gd name="T13" fmla="*/ 0 h 68"/>
                <a:gd name="T14" fmla="*/ 9 w 9"/>
                <a:gd name="T15" fmla="*/ 10 h 68"/>
                <a:gd name="T16" fmla="*/ 0 w 9"/>
                <a:gd name="T17" fmla="*/ 10 h 68"/>
                <a:gd name="T18" fmla="*/ 0 w 9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68">
                  <a:moveTo>
                    <a:pt x="0" y="18"/>
                  </a:moveTo>
                  <a:lnTo>
                    <a:pt x="9" y="18"/>
                  </a:lnTo>
                  <a:lnTo>
                    <a:pt x="9" y="68"/>
                  </a:lnTo>
                  <a:lnTo>
                    <a:pt x="0" y="68"/>
                  </a:lnTo>
                  <a:lnTo>
                    <a:pt x="0" y="1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146"/>
            <p:cNvSpPr>
              <a:spLocks noEditPoints="1"/>
            </p:cNvSpPr>
            <p:nvPr/>
          </p:nvSpPr>
          <p:spPr bwMode="auto">
            <a:xfrm>
              <a:off x="2050" y="3129"/>
              <a:ext cx="44" cy="70"/>
            </a:xfrm>
            <a:custGeom>
              <a:avLst/>
              <a:gdLst>
                <a:gd name="T0" fmla="*/ 35 w 44"/>
                <a:gd name="T1" fmla="*/ 43 h 70"/>
                <a:gd name="T2" fmla="*/ 35 w 44"/>
                <a:gd name="T3" fmla="*/ 37 h 70"/>
                <a:gd name="T4" fmla="*/ 34 w 44"/>
                <a:gd name="T5" fmla="*/ 33 h 70"/>
                <a:gd name="T6" fmla="*/ 32 w 44"/>
                <a:gd name="T7" fmla="*/ 30 h 70"/>
                <a:gd name="T8" fmla="*/ 29 w 44"/>
                <a:gd name="T9" fmla="*/ 26 h 70"/>
                <a:gd name="T10" fmla="*/ 26 w 44"/>
                <a:gd name="T11" fmla="*/ 25 h 70"/>
                <a:gd name="T12" fmla="*/ 21 w 44"/>
                <a:gd name="T13" fmla="*/ 25 h 70"/>
                <a:gd name="T14" fmla="*/ 17 w 44"/>
                <a:gd name="T15" fmla="*/ 25 h 70"/>
                <a:gd name="T16" fmla="*/ 15 w 44"/>
                <a:gd name="T17" fmla="*/ 26 h 70"/>
                <a:gd name="T18" fmla="*/ 11 w 44"/>
                <a:gd name="T19" fmla="*/ 30 h 70"/>
                <a:gd name="T20" fmla="*/ 10 w 44"/>
                <a:gd name="T21" fmla="*/ 33 h 70"/>
                <a:gd name="T22" fmla="*/ 9 w 44"/>
                <a:gd name="T23" fmla="*/ 37 h 70"/>
                <a:gd name="T24" fmla="*/ 7 w 44"/>
                <a:gd name="T25" fmla="*/ 43 h 70"/>
                <a:gd name="T26" fmla="*/ 9 w 44"/>
                <a:gd name="T27" fmla="*/ 48 h 70"/>
                <a:gd name="T28" fmla="*/ 10 w 44"/>
                <a:gd name="T29" fmla="*/ 53 h 70"/>
                <a:gd name="T30" fmla="*/ 11 w 44"/>
                <a:gd name="T31" fmla="*/ 57 h 70"/>
                <a:gd name="T32" fmla="*/ 15 w 44"/>
                <a:gd name="T33" fmla="*/ 60 h 70"/>
                <a:gd name="T34" fmla="*/ 17 w 44"/>
                <a:gd name="T35" fmla="*/ 62 h 70"/>
                <a:gd name="T36" fmla="*/ 21 w 44"/>
                <a:gd name="T37" fmla="*/ 62 h 70"/>
                <a:gd name="T38" fmla="*/ 26 w 44"/>
                <a:gd name="T39" fmla="*/ 62 h 70"/>
                <a:gd name="T40" fmla="*/ 29 w 44"/>
                <a:gd name="T41" fmla="*/ 60 h 70"/>
                <a:gd name="T42" fmla="*/ 32 w 44"/>
                <a:gd name="T43" fmla="*/ 57 h 70"/>
                <a:gd name="T44" fmla="*/ 34 w 44"/>
                <a:gd name="T45" fmla="*/ 53 h 70"/>
                <a:gd name="T46" fmla="*/ 35 w 44"/>
                <a:gd name="T47" fmla="*/ 48 h 70"/>
                <a:gd name="T48" fmla="*/ 35 w 44"/>
                <a:gd name="T49" fmla="*/ 43 h 70"/>
                <a:gd name="T50" fmla="*/ 7 w 44"/>
                <a:gd name="T51" fmla="*/ 26 h 70"/>
                <a:gd name="T52" fmla="*/ 11 w 44"/>
                <a:gd name="T53" fmla="*/ 22 h 70"/>
                <a:gd name="T54" fmla="*/ 15 w 44"/>
                <a:gd name="T55" fmla="*/ 20 h 70"/>
                <a:gd name="T56" fmla="*/ 19 w 44"/>
                <a:gd name="T57" fmla="*/ 18 h 70"/>
                <a:gd name="T58" fmla="*/ 24 w 44"/>
                <a:gd name="T59" fmla="*/ 17 h 70"/>
                <a:gd name="T60" fmla="*/ 30 w 44"/>
                <a:gd name="T61" fmla="*/ 18 h 70"/>
                <a:gd name="T62" fmla="*/ 34 w 44"/>
                <a:gd name="T63" fmla="*/ 21 h 70"/>
                <a:gd name="T64" fmla="*/ 39 w 44"/>
                <a:gd name="T65" fmla="*/ 25 h 70"/>
                <a:gd name="T66" fmla="*/ 41 w 44"/>
                <a:gd name="T67" fmla="*/ 30 h 70"/>
                <a:gd name="T68" fmla="*/ 44 w 44"/>
                <a:gd name="T69" fmla="*/ 36 h 70"/>
                <a:gd name="T70" fmla="*/ 44 w 44"/>
                <a:gd name="T71" fmla="*/ 43 h 70"/>
                <a:gd name="T72" fmla="*/ 44 w 44"/>
                <a:gd name="T73" fmla="*/ 51 h 70"/>
                <a:gd name="T74" fmla="*/ 41 w 44"/>
                <a:gd name="T75" fmla="*/ 57 h 70"/>
                <a:gd name="T76" fmla="*/ 39 w 44"/>
                <a:gd name="T77" fmla="*/ 62 h 70"/>
                <a:gd name="T78" fmla="*/ 34 w 44"/>
                <a:gd name="T79" fmla="*/ 66 h 70"/>
                <a:gd name="T80" fmla="*/ 30 w 44"/>
                <a:gd name="T81" fmla="*/ 68 h 70"/>
                <a:gd name="T82" fmla="*/ 24 w 44"/>
                <a:gd name="T83" fmla="*/ 70 h 70"/>
                <a:gd name="T84" fmla="*/ 19 w 44"/>
                <a:gd name="T85" fmla="*/ 68 h 70"/>
                <a:gd name="T86" fmla="*/ 15 w 44"/>
                <a:gd name="T87" fmla="*/ 67 h 70"/>
                <a:gd name="T88" fmla="*/ 11 w 44"/>
                <a:gd name="T89" fmla="*/ 65 h 70"/>
                <a:gd name="T90" fmla="*/ 7 w 44"/>
                <a:gd name="T91" fmla="*/ 61 h 70"/>
                <a:gd name="T92" fmla="*/ 7 w 44"/>
                <a:gd name="T93" fmla="*/ 68 h 70"/>
                <a:gd name="T94" fmla="*/ 0 w 44"/>
                <a:gd name="T95" fmla="*/ 68 h 70"/>
                <a:gd name="T96" fmla="*/ 0 w 44"/>
                <a:gd name="T97" fmla="*/ 0 h 70"/>
                <a:gd name="T98" fmla="*/ 7 w 44"/>
                <a:gd name="T99" fmla="*/ 0 h 70"/>
                <a:gd name="T100" fmla="*/ 7 w 44"/>
                <a:gd name="T101" fmla="*/ 26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4" h="70">
                  <a:moveTo>
                    <a:pt x="35" y="43"/>
                  </a:moveTo>
                  <a:lnTo>
                    <a:pt x="35" y="37"/>
                  </a:lnTo>
                  <a:lnTo>
                    <a:pt x="34" y="33"/>
                  </a:lnTo>
                  <a:lnTo>
                    <a:pt x="32" y="30"/>
                  </a:lnTo>
                  <a:lnTo>
                    <a:pt x="29" y="26"/>
                  </a:lnTo>
                  <a:lnTo>
                    <a:pt x="26" y="25"/>
                  </a:lnTo>
                  <a:lnTo>
                    <a:pt x="21" y="25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9" y="37"/>
                  </a:lnTo>
                  <a:lnTo>
                    <a:pt x="7" y="43"/>
                  </a:lnTo>
                  <a:lnTo>
                    <a:pt x="9" y="48"/>
                  </a:lnTo>
                  <a:lnTo>
                    <a:pt x="10" y="53"/>
                  </a:lnTo>
                  <a:lnTo>
                    <a:pt x="11" y="57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21" y="62"/>
                  </a:lnTo>
                  <a:lnTo>
                    <a:pt x="26" y="62"/>
                  </a:lnTo>
                  <a:lnTo>
                    <a:pt x="29" y="60"/>
                  </a:lnTo>
                  <a:lnTo>
                    <a:pt x="32" y="57"/>
                  </a:lnTo>
                  <a:lnTo>
                    <a:pt x="34" y="53"/>
                  </a:lnTo>
                  <a:lnTo>
                    <a:pt x="35" y="48"/>
                  </a:lnTo>
                  <a:lnTo>
                    <a:pt x="35" y="43"/>
                  </a:lnTo>
                  <a:close/>
                  <a:moveTo>
                    <a:pt x="7" y="26"/>
                  </a:moveTo>
                  <a:lnTo>
                    <a:pt x="11" y="22"/>
                  </a:lnTo>
                  <a:lnTo>
                    <a:pt x="15" y="20"/>
                  </a:lnTo>
                  <a:lnTo>
                    <a:pt x="19" y="18"/>
                  </a:lnTo>
                  <a:lnTo>
                    <a:pt x="24" y="17"/>
                  </a:lnTo>
                  <a:lnTo>
                    <a:pt x="30" y="18"/>
                  </a:lnTo>
                  <a:lnTo>
                    <a:pt x="34" y="21"/>
                  </a:lnTo>
                  <a:lnTo>
                    <a:pt x="39" y="25"/>
                  </a:lnTo>
                  <a:lnTo>
                    <a:pt x="41" y="30"/>
                  </a:lnTo>
                  <a:lnTo>
                    <a:pt x="44" y="36"/>
                  </a:lnTo>
                  <a:lnTo>
                    <a:pt x="44" y="43"/>
                  </a:lnTo>
                  <a:lnTo>
                    <a:pt x="44" y="51"/>
                  </a:lnTo>
                  <a:lnTo>
                    <a:pt x="41" y="57"/>
                  </a:lnTo>
                  <a:lnTo>
                    <a:pt x="39" y="62"/>
                  </a:lnTo>
                  <a:lnTo>
                    <a:pt x="34" y="66"/>
                  </a:lnTo>
                  <a:lnTo>
                    <a:pt x="30" y="68"/>
                  </a:lnTo>
                  <a:lnTo>
                    <a:pt x="24" y="70"/>
                  </a:lnTo>
                  <a:lnTo>
                    <a:pt x="19" y="68"/>
                  </a:lnTo>
                  <a:lnTo>
                    <a:pt x="15" y="67"/>
                  </a:lnTo>
                  <a:lnTo>
                    <a:pt x="11" y="65"/>
                  </a:lnTo>
                  <a:lnTo>
                    <a:pt x="7" y="61"/>
                  </a:lnTo>
                  <a:lnTo>
                    <a:pt x="7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47"/>
            <p:cNvSpPr>
              <a:spLocks noEditPoints="1"/>
            </p:cNvSpPr>
            <p:nvPr/>
          </p:nvSpPr>
          <p:spPr bwMode="auto">
            <a:xfrm>
              <a:off x="2103" y="3146"/>
              <a:ext cx="45" cy="53"/>
            </a:xfrm>
            <a:custGeom>
              <a:avLst/>
              <a:gdLst>
                <a:gd name="T0" fmla="*/ 45 w 45"/>
                <a:gd name="T1" fmla="*/ 24 h 53"/>
                <a:gd name="T2" fmla="*/ 45 w 45"/>
                <a:gd name="T3" fmla="*/ 28 h 53"/>
                <a:gd name="T4" fmla="*/ 9 w 45"/>
                <a:gd name="T5" fmla="*/ 28 h 53"/>
                <a:gd name="T6" fmla="*/ 9 w 45"/>
                <a:gd name="T7" fmla="*/ 33 h 53"/>
                <a:gd name="T8" fmla="*/ 12 w 45"/>
                <a:gd name="T9" fmla="*/ 38 h 53"/>
                <a:gd name="T10" fmla="*/ 14 w 45"/>
                <a:gd name="T11" fmla="*/ 41 h 53"/>
                <a:gd name="T12" fmla="*/ 17 w 45"/>
                <a:gd name="T13" fmla="*/ 44 h 53"/>
                <a:gd name="T14" fmla="*/ 22 w 45"/>
                <a:gd name="T15" fmla="*/ 45 h 53"/>
                <a:gd name="T16" fmla="*/ 27 w 45"/>
                <a:gd name="T17" fmla="*/ 45 h 53"/>
                <a:gd name="T18" fmla="*/ 30 w 45"/>
                <a:gd name="T19" fmla="*/ 45 h 53"/>
                <a:gd name="T20" fmla="*/ 35 w 45"/>
                <a:gd name="T21" fmla="*/ 44 h 53"/>
                <a:gd name="T22" fmla="*/ 39 w 45"/>
                <a:gd name="T23" fmla="*/ 43 h 53"/>
                <a:gd name="T24" fmla="*/ 44 w 45"/>
                <a:gd name="T25" fmla="*/ 40 h 53"/>
                <a:gd name="T26" fmla="*/ 44 w 45"/>
                <a:gd name="T27" fmla="*/ 48 h 53"/>
                <a:gd name="T28" fmla="*/ 39 w 45"/>
                <a:gd name="T29" fmla="*/ 50 h 53"/>
                <a:gd name="T30" fmla="*/ 35 w 45"/>
                <a:gd name="T31" fmla="*/ 51 h 53"/>
                <a:gd name="T32" fmla="*/ 30 w 45"/>
                <a:gd name="T33" fmla="*/ 51 h 53"/>
                <a:gd name="T34" fmla="*/ 25 w 45"/>
                <a:gd name="T35" fmla="*/ 53 h 53"/>
                <a:gd name="T36" fmla="*/ 20 w 45"/>
                <a:gd name="T37" fmla="*/ 51 h 53"/>
                <a:gd name="T38" fmla="*/ 15 w 45"/>
                <a:gd name="T39" fmla="*/ 50 h 53"/>
                <a:gd name="T40" fmla="*/ 10 w 45"/>
                <a:gd name="T41" fmla="*/ 48 h 53"/>
                <a:gd name="T42" fmla="*/ 8 w 45"/>
                <a:gd name="T43" fmla="*/ 45 h 53"/>
                <a:gd name="T44" fmla="*/ 4 w 45"/>
                <a:gd name="T45" fmla="*/ 41 h 53"/>
                <a:gd name="T46" fmla="*/ 2 w 45"/>
                <a:gd name="T47" fmla="*/ 38 h 53"/>
                <a:gd name="T48" fmla="*/ 0 w 45"/>
                <a:gd name="T49" fmla="*/ 33 h 53"/>
                <a:gd name="T50" fmla="*/ 0 w 45"/>
                <a:gd name="T51" fmla="*/ 26 h 53"/>
                <a:gd name="T52" fmla="*/ 0 w 45"/>
                <a:gd name="T53" fmla="*/ 21 h 53"/>
                <a:gd name="T54" fmla="*/ 2 w 45"/>
                <a:gd name="T55" fmla="*/ 16 h 53"/>
                <a:gd name="T56" fmla="*/ 4 w 45"/>
                <a:gd name="T57" fmla="*/ 11 h 53"/>
                <a:gd name="T58" fmla="*/ 7 w 45"/>
                <a:gd name="T59" fmla="*/ 8 h 53"/>
                <a:gd name="T60" fmla="*/ 10 w 45"/>
                <a:gd name="T61" fmla="*/ 4 h 53"/>
                <a:gd name="T62" fmla="*/ 14 w 45"/>
                <a:gd name="T63" fmla="*/ 3 h 53"/>
                <a:gd name="T64" fmla="*/ 19 w 45"/>
                <a:gd name="T65" fmla="*/ 1 h 53"/>
                <a:gd name="T66" fmla="*/ 24 w 45"/>
                <a:gd name="T67" fmla="*/ 0 h 53"/>
                <a:gd name="T68" fmla="*/ 30 w 45"/>
                <a:gd name="T69" fmla="*/ 1 h 53"/>
                <a:gd name="T70" fmla="*/ 35 w 45"/>
                <a:gd name="T71" fmla="*/ 3 h 53"/>
                <a:gd name="T72" fmla="*/ 40 w 45"/>
                <a:gd name="T73" fmla="*/ 6 h 53"/>
                <a:gd name="T74" fmla="*/ 43 w 45"/>
                <a:gd name="T75" fmla="*/ 11 h 53"/>
                <a:gd name="T76" fmla="*/ 45 w 45"/>
                <a:gd name="T77" fmla="*/ 18 h 53"/>
                <a:gd name="T78" fmla="*/ 45 w 45"/>
                <a:gd name="T79" fmla="*/ 24 h 53"/>
                <a:gd name="T80" fmla="*/ 38 w 45"/>
                <a:gd name="T81" fmla="*/ 21 h 53"/>
                <a:gd name="T82" fmla="*/ 38 w 45"/>
                <a:gd name="T83" fmla="*/ 18 h 53"/>
                <a:gd name="T84" fmla="*/ 37 w 45"/>
                <a:gd name="T85" fmla="*/ 14 h 53"/>
                <a:gd name="T86" fmla="*/ 34 w 45"/>
                <a:gd name="T87" fmla="*/ 11 h 53"/>
                <a:gd name="T88" fmla="*/ 32 w 45"/>
                <a:gd name="T89" fmla="*/ 9 h 53"/>
                <a:gd name="T90" fmla="*/ 28 w 45"/>
                <a:gd name="T91" fmla="*/ 8 h 53"/>
                <a:gd name="T92" fmla="*/ 24 w 45"/>
                <a:gd name="T93" fmla="*/ 8 h 53"/>
                <a:gd name="T94" fmla="*/ 20 w 45"/>
                <a:gd name="T95" fmla="*/ 8 h 53"/>
                <a:gd name="T96" fmla="*/ 17 w 45"/>
                <a:gd name="T97" fmla="*/ 9 h 53"/>
                <a:gd name="T98" fmla="*/ 14 w 45"/>
                <a:gd name="T99" fmla="*/ 11 h 53"/>
                <a:gd name="T100" fmla="*/ 12 w 45"/>
                <a:gd name="T101" fmla="*/ 14 h 53"/>
                <a:gd name="T102" fmla="*/ 10 w 45"/>
                <a:gd name="T103" fmla="*/ 18 h 53"/>
                <a:gd name="T104" fmla="*/ 9 w 45"/>
                <a:gd name="T105" fmla="*/ 21 h 53"/>
                <a:gd name="T106" fmla="*/ 38 w 45"/>
                <a:gd name="T107" fmla="*/ 21 h 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5" h="53">
                  <a:moveTo>
                    <a:pt x="45" y="24"/>
                  </a:moveTo>
                  <a:lnTo>
                    <a:pt x="45" y="28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12" y="38"/>
                  </a:lnTo>
                  <a:lnTo>
                    <a:pt x="14" y="41"/>
                  </a:lnTo>
                  <a:lnTo>
                    <a:pt x="17" y="44"/>
                  </a:lnTo>
                  <a:lnTo>
                    <a:pt x="22" y="45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5" y="44"/>
                  </a:lnTo>
                  <a:lnTo>
                    <a:pt x="39" y="43"/>
                  </a:lnTo>
                  <a:lnTo>
                    <a:pt x="44" y="40"/>
                  </a:lnTo>
                  <a:lnTo>
                    <a:pt x="44" y="48"/>
                  </a:lnTo>
                  <a:lnTo>
                    <a:pt x="39" y="50"/>
                  </a:lnTo>
                  <a:lnTo>
                    <a:pt x="35" y="51"/>
                  </a:lnTo>
                  <a:lnTo>
                    <a:pt x="30" y="51"/>
                  </a:lnTo>
                  <a:lnTo>
                    <a:pt x="25" y="53"/>
                  </a:lnTo>
                  <a:lnTo>
                    <a:pt x="20" y="51"/>
                  </a:lnTo>
                  <a:lnTo>
                    <a:pt x="15" y="50"/>
                  </a:lnTo>
                  <a:lnTo>
                    <a:pt x="10" y="48"/>
                  </a:lnTo>
                  <a:lnTo>
                    <a:pt x="8" y="45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6"/>
                  </a:lnTo>
                  <a:lnTo>
                    <a:pt x="43" y="11"/>
                  </a:lnTo>
                  <a:lnTo>
                    <a:pt x="45" y="18"/>
                  </a:lnTo>
                  <a:lnTo>
                    <a:pt x="45" y="24"/>
                  </a:lnTo>
                  <a:close/>
                  <a:moveTo>
                    <a:pt x="38" y="21"/>
                  </a:moveTo>
                  <a:lnTo>
                    <a:pt x="38" y="18"/>
                  </a:lnTo>
                  <a:lnTo>
                    <a:pt x="37" y="14"/>
                  </a:lnTo>
                  <a:lnTo>
                    <a:pt x="34" y="11"/>
                  </a:lnTo>
                  <a:lnTo>
                    <a:pt x="32" y="9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2162" y="3146"/>
              <a:ext cx="29" cy="51"/>
            </a:xfrm>
            <a:custGeom>
              <a:avLst/>
              <a:gdLst>
                <a:gd name="T0" fmla="*/ 29 w 29"/>
                <a:gd name="T1" fmla="*/ 9 h 51"/>
                <a:gd name="T2" fmla="*/ 28 w 29"/>
                <a:gd name="T3" fmla="*/ 9 h 51"/>
                <a:gd name="T4" fmla="*/ 25 w 29"/>
                <a:gd name="T5" fmla="*/ 8 h 51"/>
                <a:gd name="T6" fmla="*/ 24 w 29"/>
                <a:gd name="T7" fmla="*/ 8 h 51"/>
                <a:gd name="T8" fmla="*/ 23 w 29"/>
                <a:gd name="T9" fmla="*/ 8 h 51"/>
                <a:gd name="T10" fmla="*/ 18 w 29"/>
                <a:gd name="T11" fmla="*/ 8 h 51"/>
                <a:gd name="T12" fmla="*/ 14 w 29"/>
                <a:gd name="T13" fmla="*/ 9 h 51"/>
                <a:gd name="T14" fmla="*/ 11 w 29"/>
                <a:gd name="T15" fmla="*/ 11 h 51"/>
                <a:gd name="T16" fmla="*/ 10 w 29"/>
                <a:gd name="T17" fmla="*/ 15 h 51"/>
                <a:gd name="T18" fmla="*/ 9 w 29"/>
                <a:gd name="T19" fmla="*/ 20 h 51"/>
                <a:gd name="T20" fmla="*/ 8 w 29"/>
                <a:gd name="T21" fmla="*/ 25 h 51"/>
                <a:gd name="T22" fmla="*/ 8 w 29"/>
                <a:gd name="T23" fmla="*/ 51 h 51"/>
                <a:gd name="T24" fmla="*/ 0 w 29"/>
                <a:gd name="T25" fmla="*/ 51 h 51"/>
                <a:gd name="T26" fmla="*/ 0 w 29"/>
                <a:gd name="T27" fmla="*/ 1 h 51"/>
                <a:gd name="T28" fmla="*/ 8 w 29"/>
                <a:gd name="T29" fmla="*/ 1 h 51"/>
                <a:gd name="T30" fmla="*/ 8 w 29"/>
                <a:gd name="T31" fmla="*/ 9 h 51"/>
                <a:gd name="T32" fmla="*/ 11 w 29"/>
                <a:gd name="T33" fmla="*/ 5 h 51"/>
                <a:gd name="T34" fmla="*/ 15 w 29"/>
                <a:gd name="T35" fmla="*/ 3 h 51"/>
                <a:gd name="T36" fmla="*/ 19 w 29"/>
                <a:gd name="T37" fmla="*/ 1 h 51"/>
                <a:gd name="T38" fmla="*/ 24 w 29"/>
                <a:gd name="T39" fmla="*/ 0 h 51"/>
                <a:gd name="T40" fmla="*/ 25 w 29"/>
                <a:gd name="T41" fmla="*/ 0 h 51"/>
                <a:gd name="T42" fmla="*/ 26 w 29"/>
                <a:gd name="T43" fmla="*/ 0 h 51"/>
                <a:gd name="T44" fmla="*/ 28 w 29"/>
                <a:gd name="T45" fmla="*/ 0 h 51"/>
                <a:gd name="T46" fmla="*/ 29 w 29"/>
                <a:gd name="T47" fmla="*/ 0 h 51"/>
                <a:gd name="T48" fmla="*/ 29 w 29"/>
                <a:gd name="T49" fmla="*/ 9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" h="51">
                  <a:moveTo>
                    <a:pt x="29" y="9"/>
                  </a:moveTo>
                  <a:lnTo>
                    <a:pt x="28" y="9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18" y="8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10" y="15"/>
                  </a:lnTo>
                  <a:lnTo>
                    <a:pt x="9" y="20"/>
                  </a:lnTo>
                  <a:lnTo>
                    <a:pt x="8" y="25"/>
                  </a:lnTo>
                  <a:lnTo>
                    <a:pt x="8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8" y="1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49"/>
            <p:cNvSpPr>
              <a:spLocks noEditPoints="1"/>
            </p:cNvSpPr>
            <p:nvPr/>
          </p:nvSpPr>
          <p:spPr bwMode="auto">
            <a:xfrm>
              <a:off x="2199" y="3129"/>
              <a:ext cx="8" cy="68"/>
            </a:xfrm>
            <a:custGeom>
              <a:avLst/>
              <a:gdLst>
                <a:gd name="T0" fmla="*/ 0 w 8"/>
                <a:gd name="T1" fmla="*/ 18 h 68"/>
                <a:gd name="T2" fmla="*/ 8 w 8"/>
                <a:gd name="T3" fmla="*/ 18 h 68"/>
                <a:gd name="T4" fmla="*/ 8 w 8"/>
                <a:gd name="T5" fmla="*/ 68 h 68"/>
                <a:gd name="T6" fmla="*/ 0 w 8"/>
                <a:gd name="T7" fmla="*/ 68 h 68"/>
                <a:gd name="T8" fmla="*/ 0 w 8"/>
                <a:gd name="T9" fmla="*/ 18 h 68"/>
                <a:gd name="T10" fmla="*/ 0 w 8"/>
                <a:gd name="T11" fmla="*/ 0 h 68"/>
                <a:gd name="T12" fmla="*/ 8 w 8"/>
                <a:gd name="T13" fmla="*/ 0 h 68"/>
                <a:gd name="T14" fmla="*/ 8 w 8"/>
                <a:gd name="T15" fmla="*/ 10 h 68"/>
                <a:gd name="T16" fmla="*/ 0 w 8"/>
                <a:gd name="T17" fmla="*/ 10 h 68"/>
                <a:gd name="T18" fmla="*/ 0 w 8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8">
                  <a:moveTo>
                    <a:pt x="0" y="18"/>
                  </a:moveTo>
                  <a:lnTo>
                    <a:pt x="8" y="18"/>
                  </a:lnTo>
                  <a:lnTo>
                    <a:pt x="8" y="68"/>
                  </a:lnTo>
                  <a:lnTo>
                    <a:pt x="0" y="68"/>
                  </a:lnTo>
                  <a:lnTo>
                    <a:pt x="0" y="18"/>
                  </a:lnTo>
                  <a:close/>
                  <a:moveTo>
                    <a:pt x="0" y="0"/>
                  </a:moveTo>
                  <a:lnTo>
                    <a:pt x="8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50"/>
            <p:cNvSpPr>
              <a:spLocks noEditPoints="1"/>
            </p:cNvSpPr>
            <p:nvPr/>
          </p:nvSpPr>
          <p:spPr bwMode="auto">
            <a:xfrm>
              <a:off x="2221" y="3146"/>
              <a:ext cx="42" cy="53"/>
            </a:xfrm>
            <a:custGeom>
              <a:avLst/>
              <a:gdLst>
                <a:gd name="T0" fmla="*/ 26 w 42"/>
                <a:gd name="T1" fmla="*/ 26 h 53"/>
                <a:gd name="T2" fmla="*/ 20 w 42"/>
                <a:gd name="T3" fmla="*/ 26 h 53"/>
                <a:gd name="T4" fmla="*/ 15 w 42"/>
                <a:gd name="T5" fmla="*/ 26 h 53"/>
                <a:gd name="T6" fmla="*/ 12 w 42"/>
                <a:gd name="T7" fmla="*/ 28 h 53"/>
                <a:gd name="T8" fmla="*/ 10 w 42"/>
                <a:gd name="T9" fmla="*/ 30 h 53"/>
                <a:gd name="T10" fmla="*/ 8 w 42"/>
                <a:gd name="T11" fmla="*/ 33 h 53"/>
                <a:gd name="T12" fmla="*/ 8 w 42"/>
                <a:gd name="T13" fmla="*/ 36 h 53"/>
                <a:gd name="T14" fmla="*/ 8 w 42"/>
                <a:gd name="T15" fmla="*/ 40 h 53"/>
                <a:gd name="T16" fmla="*/ 11 w 42"/>
                <a:gd name="T17" fmla="*/ 43 h 53"/>
                <a:gd name="T18" fmla="*/ 15 w 42"/>
                <a:gd name="T19" fmla="*/ 45 h 53"/>
                <a:gd name="T20" fmla="*/ 18 w 42"/>
                <a:gd name="T21" fmla="*/ 45 h 53"/>
                <a:gd name="T22" fmla="*/ 23 w 42"/>
                <a:gd name="T23" fmla="*/ 45 h 53"/>
                <a:gd name="T24" fmla="*/ 27 w 42"/>
                <a:gd name="T25" fmla="*/ 43 h 53"/>
                <a:gd name="T26" fmla="*/ 30 w 42"/>
                <a:gd name="T27" fmla="*/ 40 h 53"/>
                <a:gd name="T28" fmla="*/ 32 w 42"/>
                <a:gd name="T29" fmla="*/ 36 h 53"/>
                <a:gd name="T30" fmla="*/ 33 w 42"/>
                <a:gd name="T31" fmla="*/ 33 h 53"/>
                <a:gd name="T32" fmla="*/ 33 w 42"/>
                <a:gd name="T33" fmla="*/ 28 h 53"/>
                <a:gd name="T34" fmla="*/ 33 w 42"/>
                <a:gd name="T35" fmla="*/ 26 h 53"/>
                <a:gd name="T36" fmla="*/ 26 w 42"/>
                <a:gd name="T37" fmla="*/ 26 h 53"/>
                <a:gd name="T38" fmla="*/ 42 w 42"/>
                <a:gd name="T39" fmla="*/ 23 h 53"/>
                <a:gd name="T40" fmla="*/ 42 w 42"/>
                <a:gd name="T41" fmla="*/ 51 h 53"/>
                <a:gd name="T42" fmla="*/ 33 w 42"/>
                <a:gd name="T43" fmla="*/ 51 h 53"/>
                <a:gd name="T44" fmla="*/ 33 w 42"/>
                <a:gd name="T45" fmla="*/ 44 h 53"/>
                <a:gd name="T46" fmla="*/ 31 w 42"/>
                <a:gd name="T47" fmla="*/ 48 h 53"/>
                <a:gd name="T48" fmla="*/ 27 w 42"/>
                <a:gd name="T49" fmla="*/ 50 h 53"/>
                <a:gd name="T50" fmla="*/ 22 w 42"/>
                <a:gd name="T51" fmla="*/ 51 h 53"/>
                <a:gd name="T52" fmla="*/ 17 w 42"/>
                <a:gd name="T53" fmla="*/ 53 h 53"/>
                <a:gd name="T54" fmla="*/ 12 w 42"/>
                <a:gd name="T55" fmla="*/ 51 h 53"/>
                <a:gd name="T56" fmla="*/ 8 w 42"/>
                <a:gd name="T57" fmla="*/ 50 h 53"/>
                <a:gd name="T58" fmla="*/ 5 w 42"/>
                <a:gd name="T59" fmla="*/ 48 h 53"/>
                <a:gd name="T60" fmla="*/ 2 w 42"/>
                <a:gd name="T61" fmla="*/ 45 h 53"/>
                <a:gd name="T62" fmla="*/ 1 w 42"/>
                <a:gd name="T63" fmla="*/ 41 h 53"/>
                <a:gd name="T64" fmla="*/ 0 w 42"/>
                <a:gd name="T65" fmla="*/ 36 h 53"/>
                <a:gd name="T66" fmla="*/ 1 w 42"/>
                <a:gd name="T67" fmla="*/ 31 h 53"/>
                <a:gd name="T68" fmla="*/ 2 w 42"/>
                <a:gd name="T69" fmla="*/ 28 h 53"/>
                <a:gd name="T70" fmla="*/ 6 w 42"/>
                <a:gd name="T71" fmla="*/ 24 h 53"/>
                <a:gd name="T72" fmla="*/ 10 w 42"/>
                <a:gd name="T73" fmla="*/ 21 h 53"/>
                <a:gd name="T74" fmla="*/ 16 w 42"/>
                <a:gd name="T75" fmla="*/ 20 h 53"/>
                <a:gd name="T76" fmla="*/ 22 w 42"/>
                <a:gd name="T77" fmla="*/ 20 h 53"/>
                <a:gd name="T78" fmla="*/ 33 w 42"/>
                <a:gd name="T79" fmla="*/ 20 h 53"/>
                <a:gd name="T80" fmla="*/ 33 w 42"/>
                <a:gd name="T81" fmla="*/ 19 h 53"/>
                <a:gd name="T82" fmla="*/ 33 w 42"/>
                <a:gd name="T83" fmla="*/ 15 h 53"/>
                <a:gd name="T84" fmla="*/ 32 w 42"/>
                <a:gd name="T85" fmla="*/ 13 h 53"/>
                <a:gd name="T86" fmla="*/ 30 w 42"/>
                <a:gd name="T87" fmla="*/ 10 h 53"/>
                <a:gd name="T88" fmla="*/ 27 w 42"/>
                <a:gd name="T89" fmla="*/ 9 h 53"/>
                <a:gd name="T90" fmla="*/ 23 w 42"/>
                <a:gd name="T91" fmla="*/ 8 h 53"/>
                <a:gd name="T92" fmla="*/ 20 w 42"/>
                <a:gd name="T93" fmla="*/ 8 h 53"/>
                <a:gd name="T94" fmla="*/ 16 w 42"/>
                <a:gd name="T95" fmla="*/ 8 h 53"/>
                <a:gd name="T96" fmla="*/ 11 w 42"/>
                <a:gd name="T97" fmla="*/ 8 h 53"/>
                <a:gd name="T98" fmla="*/ 7 w 42"/>
                <a:gd name="T99" fmla="*/ 9 h 53"/>
                <a:gd name="T100" fmla="*/ 3 w 42"/>
                <a:gd name="T101" fmla="*/ 11 h 53"/>
                <a:gd name="T102" fmla="*/ 3 w 42"/>
                <a:gd name="T103" fmla="*/ 4 h 53"/>
                <a:gd name="T104" fmla="*/ 8 w 42"/>
                <a:gd name="T105" fmla="*/ 3 h 53"/>
                <a:gd name="T106" fmla="*/ 12 w 42"/>
                <a:gd name="T107" fmla="*/ 1 h 53"/>
                <a:gd name="T108" fmla="*/ 16 w 42"/>
                <a:gd name="T109" fmla="*/ 0 h 53"/>
                <a:gd name="T110" fmla="*/ 21 w 42"/>
                <a:gd name="T111" fmla="*/ 0 h 53"/>
                <a:gd name="T112" fmla="*/ 27 w 42"/>
                <a:gd name="T113" fmla="*/ 1 h 53"/>
                <a:gd name="T114" fmla="*/ 32 w 42"/>
                <a:gd name="T115" fmla="*/ 3 h 53"/>
                <a:gd name="T116" fmla="*/ 36 w 42"/>
                <a:gd name="T117" fmla="*/ 6 h 53"/>
                <a:gd name="T118" fmla="*/ 38 w 42"/>
                <a:gd name="T119" fmla="*/ 9 h 53"/>
                <a:gd name="T120" fmla="*/ 41 w 42"/>
                <a:gd name="T121" fmla="*/ 13 h 53"/>
                <a:gd name="T122" fmla="*/ 41 w 42"/>
                <a:gd name="T123" fmla="*/ 18 h 53"/>
                <a:gd name="T124" fmla="*/ 42 w 42"/>
                <a:gd name="T125" fmla="*/ 23 h 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" h="53">
                  <a:moveTo>
                    <a:pt x="26" y="26"/>
                  </a:moveTo>
                  <a:lnTo>
                    <a:pt x="20" y="26"/>
                  </a:lnTo>
                  <a:lnTo>
                    <a:pt x="15" y="26"/>
                  </a:lnTo>
                  <a:lnTo>
                    <a:pt x="12" y="28"/>
                  </a:lnTo>
                  <a:lnTo>
                    <a:pt x="10" y="30"/>
                  </a:lnTo>
                  <a:lnTo>
                    <a:pt x="8" y="33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7" y="43"/>
                  </a:lnTo>
                  <a:lnTo>
                    <a:pt x="30" y="40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26" y="26"/>
                  </a:lnTo>
                  <a:close/>
                  <a:moveTo>
                    <a:pt x="42" y="23"/>
                  </a:moveTo>
                  <a:lnTo>
                    <a:pt x="42" y="51"/>
                  </a:lnTo>
                  <a:lnTo>
                    <a:pt x="33" y="51"/>
                  </a:lnTo>
                  <a:lnTo>
                    <a:pt x="33" y="44"/>
                  </a:lnTo>
                  <a:lnTo>
                    <a:pt x="31" y="48"/>
                  </a:lnTo>
                  <a:lnTo>
                    <a:pt x="27" y="50"/>
                  </a:lnTo>
                  <a:lnTo>
                    <a:pt x="22" y="51"/>
                  </a:lnTo>
                  <a:lnTo>
                    <a:pt x="17" y="53"/>
                  </a:lnTo>
                  <a:lnTo>
                    <a:pt x="12" y="51"/>
                  </a:lnTo>
                  <a:lnTo>
                    <a:pt x="8" y="50"/>
                  </a:lnTo>
                  <a:lnTo>
                    <a:pt x="5" y="48"/>
                  </a:lnTo>
                  <a:lnTo>
                    <a:pt x="2" y="45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2" y="28"/>
                  </a:lnTo>
                  <a:lnTo>
                    <a:pt x="6" y="24"/>
                  </a:lnTo>
                  <a:lnTo>
                    <a:pt x="10" y="21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1" y="8"/>
                  </a:lnTo>
                  <a:lnTo>
                    <a:pt x="7" y="9"/>
                  </a:lnTo>
                  <a:lnTo>
                    <a:pt x="3" y="11"/>
                  </a:lnTo>
                  <a:lnTo>
                    <a:pt x="3" y="4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6" y="6"/>
                  </a:lnTo>
                  <a:lnTo>
                    <a:pt x="38" y="9"/>
                  </a:lnTo>
                  <a:lnTo>
                    <a:pt x="41" y="13"/>
                  </a:lnTo>
                  <a:lnTo>
                    <a:pt x="41" y="18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2279" y="3146"/>
              <a:ext cx="41" cy="51"/>
            </a:xfrm>
            <a:custGeom>
              <a:avLst/>
              <a:gdLst>
                <a:gd name="T0" fmla="*/ 41 w 41"/>
                <a:gd name="T1" fmla="*/ 21 h 51"/>
                <a:gd name="T2" fmla="*/ 41 w 41"/>
                <a:gd name="T3" fmla="*/ 51 h 51"/>
                <a:gd name="T4" fmla="*/ 33 w 41"/>
                <a:gd name="T5" fmla="*/ 51 h 51"/>
                <a:gd name="T6" fmla="*/ 33 w 41"/>
                <a:gd name="T7" fmla="*/ 21 h 51"/>
                <a:gd name="T8" fmla="*/ 33 w 41"/>
                <a:gd name="T9" fmla="*/ 18 h 51"/>
                <a:gd name="T10" fmla="*/ 31 w 41"/>
                <a:gd name="T11" fmla="*/ 14 h 51"/>
                <a:gd name="T12" fmla="*/ 30 w 41"/>
                <a:gd name="T13" fmla="*/ 11 h 51"/>
                <a:gd name="T14" fmla="*/ 28 w 41"/>
                <a:gd name="T15" fmla="*/ 9 h 51"/>
                <a:gd name="T16" fmla="*/ 25 w 41"/>
                <a:gd name="T17" fmla="*/ 8 h 51"/>
                <a:gd name="T18" fmla="*/ 21 w 41"/>
                <a:gd name="T19" fmla="*/ 8 h 51"/>
                <a:gd name="T20" fmla="*/ 18 w 41"/>
                <a:gd name="T21" fmla="*/ 8 h 51"/>
                <a:gd name="T22" fmla="*/ 14 w 41"/>
                <a:gd name="T23" fmla="*/ 9 h 51"/>
                <a:gd name="T24" fmla="*/ 11 w 41"/>
                <a:gd name="T25" fmla="*/ 11 h 51"/>
                <a:gd name="T26" fmla="*/ 10 w 41"/>
                <a:gd name="T27" fmla="*/ 15 h 51"/>
                <a:gd name="T28" fmla="*/ 9 w 41"/>
                <a:gd name="T29" fmla="*/ 19 h 51"/>
                <a:gd name="T30" fmla="*/ 8 w 41"/>
                <a:gd name="T31" fmla="*/ 23 h 51"/>
                <a:gd name="T32" fmla="*/ 8 w 41"/>
                <a:gd name="T33" fmla="*/ 51 h 51"/>
                <a:gd name="T34" fmla="*/ 0 w 41"/>
                <a:gd name="T35" fmla="*/ 51 h 51"/>
                <a:gd name="T36" fmla="*/ 0 w 41"/>
                <a:gd name="T37" fmla="*/ 1 h 51"/>
                <a:gd name="T38" fmla="*/ 8 w 41"/>
                <a:gd name="T39" fmla="*/ 1 h 51"/>
                <a:gd name="T40" fmla="*/ 8 w 41"/>
                <a:gd name="T41" fmla="*/ 9 h 51"/>
                <a:gd name="T42" fmla="*/ 11 w 41"/>
                <a:gd name="T43" fmla="*/ 5 h 51"/>
                <a:gd name="T44" fmla="*/ 15 w 41"/>
                <a:gd name="T45" fmla="*/ 3 h 51"/>
                <a:gd name="T46" fmla="*/ 19 w 41"/>
                <a:gd name="T47" fmla="*/ 1 h 51"/>
                <a:gd name="T48" fmla="*/ 24 w 41"/>
                <a:gd name="T49" fmla="*/ 0 h 51"/>
                <a:gd name="T50" fmla="*/ 29 w 41"/>
                <a:gd name="T51" fmla="*/ 1 h 51"/>
                <a:gd name="T52" fmla="*/ 33 w 41"/>
                <a:gd name="T53" fmla="*/ 3 h 51"/>
                <a:gd name="T54" fmla="*/ 36 w 41"/>
                <a:gd name="T55" fmla="*/ 5 h 51"/>
                <a:gd name="T56" fmla="*/ 39 w 41"/>
                <a:gd name="T57" fmla="*/ 10 h 51"/>
                <a:gd name="T58" fmla="*/ 40 w 41"/>
                <a:gd name="T59" fmla="*/ 15 h 51"/>
                <a:gd name="T60" fmla="*/ 41 w 41"/>
                <a:gd name="T61" fmla="*/ 21 h 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51">
                  <a:moveTo>
                    <a:pt x="41" y="21"/>
                  </a:moveTo>
                  <a:lnTo>
                    <a:pt x="41" y="51"/>
                  </a:lnTo>
                  <a:lnTo>
                    <a:pt x="33" y="51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1" y="14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10" y="15"/>
                  </a:lnTo>
                  <a:lnTo>
                    <a:pt x="9" y="19"/>
                  </a:lnTo>
                  <a:lnTo>
                    <a:pt x="8" y="23"/>
                  </a:lnTo>
                  <a:lnTo>
                    <a:pt x="8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8" y="1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5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2362" y="3146"/>
              <a:ext cx="37" cy="53"/>
            </a:xfrm>
            <a:custGeom>
              <a:avLst/>
              <a:gdLst>
                <a:gd name="T0" fmla="*/ 34 w 37"/>
                <a:gd name="T1" fmla="*/ 10 h 53"/>
                <a:gd name="T2" fmla="*/ 27 w 37"/>
                <a:gd name="T3" fmla="*/ 8 h 53"/>
                <a:gd name="T4" fmla="*/ 20 w 37"/>
                <a:gd name="T5" fmla="*/ 8 h 53"/>
                <a:gd name="T6" fmla="*/ 12 w 37"/>
                <a:gd name="T7" fmla="*/ 8 h 53"/>
                <a:gd name="T8" fmla="*/ 8 w 37"/>
                <a:gd name="T9" fmla="*/ 11 h 53"/>
                <a:gd name="T10" fmla="*/ 8 w 37"/>
                <a:gd name="T11" fmla="*/ 18 h 53"/>
                <a:gd name="T12" fmla="*/ 11 w 37"/>
                <a:gd name="T13" fmla="*/ 20 h 53"/>
                <a:gd name="T14" fmla="*/ 18 w 37"/>
                <a:gd name="T15" fmla="*/ 23 h 53"/>
                <a:gd name="T16" fmla="*/ 26 w 37"/>
                <a:gd name="T17" fmla="*/ 24 h 53"/>
                <a:gd name="T18" fmla="*/ 33 w 37"/>
                <a:gd name="T19" fmla="*/ 28 h 53"/>
                <a:gd name="T20" fmla="*/ 36 w 37"/>
                <a:gd name="T21" fmla="*/ 34 h 53"/>
                <a:gd name="T22" fmla="*/ 36 w 37"/>
                <a:gd name="T23" fmla="*/ 41 h 53"/>
                <a:gd name="T24" fmla="*/ 31 w 37"/>
                <a:gd name="T25" fmla="*/ 48 h 53"/>
                <a:gd name="T26" fmla="*/ 22 w 37"/>
                <a:gd name="T27" fmla="*/ 51 h 53"/>
                <a:gd name="T28" fmla="*/ 12 w 37"/>
                <a:gd name="T29" fmla="*/ 51 h 53"/>
                <a:gd name="T30" fmla="*/ 3 w 37"/>
                <a:gd name="T31" fmla="*/ 50 h 53"/>
                <a:gd name="T32" fmla="*/ 0 w 37"/>
                <a:gd name="T33" fmla="*/ 40 h 53"/>
                <a:gd name="T34" fmla="*/ 8 w 37"/>
                <a:gd name="T35" fmla="*/ 44 h 53"/>
                <a:gd name="T36" fmla="*/ 17 w 37"/>
                <a:gd name="T37" fmla="*/ 45 h 53"/>
                <a:gd name="T38" fmla="*/ 23 w 37"/>
                <a:gd name="T39" fmla="*/ 44 h 53"/>
                <a:gd name="T40" fmla="*/ 28 w 37"/>
                <a:gd name="T41" fmla="*/ 41 h 53"/>
                <a:gd name="T42" fmla="*/ 28 w 37"/>
                <a:gd name="T43" fmla="*/ 35 h 53"/>
                <a:gd name="T44" fmla="*/ 25 w 37"/>
                <a:gd name="T45" fmla="*/ 31 h 53"/>
                <a:gd name="T46" fmla="*/ 17 w 37"/>
                <a:gd name="T47" fmla="*/ 29 h 53"/>
                <a:gd name="T48" fmla="*/ 10 w 37"/>
                <a:gd name="T49" fmla="*/ 28 h 53"/>
                <a:gd name="T50" fmla="*/ 3 w 37"/>
                <a:gd name="T51" fmla="*/ 24 h 53"/>
                <a:gd name="T52" fmla="*/ 0 w 37"/>
                <a:gd name="T53" fmla="*/ 19 h 53"/>
                <a:gd name="T54" fmla="*/ 0 w 37"/>
                <a:gd name="T55" fmla="*/ 10 h 53"/>
                <a:gd name="T56" fmla="*/ 5 w 37"/>
                <a:gd name="T57" fmla="*/ 4 h 53"/>
                <a:gd name="T58" fmla="*/ 13 w 37"/>
                <a:gd name="T59" fmla="*/ 0 h 53"/>
                <a:gd name="T60" fmla="*/ 23 w 37"/>
                <a:gd name="T61" fmla="*/ 0 h 53"/>
                <a:gd name="T62" fmla="*/ 31 w 37"/>
                <a:gd name="T63" fmla="*/ 1 h 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7" h="53">
                  <a:moveTo>
                    <a:pt x="34" y="3"/>
                  </a:moveTo>
                  <a:lnTo>
                    <a:pt x="34" y="10"/>
                  </a:lnTo>
                  <a:lnTo>
                    <a:pt x="31" y="9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18" y="23"/>
                  </a:lnTo>
                  <a:lnTo>
                    <a:pt x="21" y="23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3" y="28"/>
                  </a:lnTo>
                  <a:lnTo>
                    <a:pt x="34" y="30"/>
                  </a:lnTo>
                  <a:lnTo>
                    <a:pt x="36" y="34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4" y="45"/>
                  </a:lnTo>
                  <a:lnTo>
                    <a:pt x="31" y="48"/>
                  </a:lnTo>
                  <a:lnTo>
                    <a:pt x="27" y="50"/>
                  </a:lnTo>
                  <a:lnTo>
                    <a:pt x="22" y="51"/>
                  </a:lnTo>
                  <a:lnTo>
                    <a:pt x="16" y="53"/>
                  </a:lnTo>
                  <a:lnTo>
                    <a:pt x="12" y="51"/>
                  </a:lnTo>
                  <a:lnTo>
                    <a:pt x="8" y="51"/>
                  </a:lnTo>
                  <a:lnTo>
                    <a:pt x="3" y="50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8" y="44"/>
                  </a:lnTo>
                  <a:lnTo>
                    <a:pt x="12" y="45"/>
                  </a:lnTo>
                  <a:lnTo>
                    <a:pt x="17" y="45"/>
                  </a:lnTo>
                  <a:lnTo>
                    <a:pt x="20" y="45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8" y="41"/>
                  </a:lnTo>
                  <a:lnTo>
                    <a:pt x="28" y="38"/>
                  </a:lnTo>
                  <a:lnTo>
                    <a:pt x="28" y="35"/>
                  </a:lnTo>
                  <a:lnTo>
                    <a:pt x="26" y="33"/>
                  </a:lnTo>
                  <a:lnTo>
                    <a:pt x="25" y="31"/>
                  </a:lnTo>
                  <a:lnTo>
                    <a:pt x="21" y="30"/>
                  </a:lnTo>
                  <a:lnTo>
                    <a:pt x="17" y="29"/>
                  </a:lnTo>
                  <a:lnTo>
                    <a:pt x="13" y="29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2411" y="3146"/>
              <a:ext cx="42" cy="51"/>
            </a:xfrm>
            <a:custGeom>
              <a:avLst/>
              <a:gdLst>
                <a:gd name="T0" fmla="*/ 42 w 42"/>
                <a:gd name="T1" fmla="*/ 21 h 51"/>
                <a:gd name="T2" fmla="*/ 42 w 42"/>
                <a:gd name="T3" fmla="*/ 51 h 51"/>
                <a:gd name="T4" fmla="*/ 33 w 42"/>
                <a:gd name="T5" fmla="*/ 51 h 51"/>
                <a:gd name="T6" fmla="*/ 33 w 42"/>
                <a:gd name="T7" fmla="*/ 21 h 51"/>
                <a:gd name="T8" fmla="*/ 33 w 42"/>
                <a:gd name="T9" fmla="*/ 18 h 51"/>
                <a:gd name="T10" fmla="*/ 32 w 42"/>
                <a:gd name="T11" fmla="*/ 14 h 51"/>
                <a:gd name="T12" fmla="*/ 30 w 42"/>
                <a:gd name="T13" fmla="*/ 11 h 51"/>
                <a:gd name="T14" fmla="*/ 28 w 42"/>
                <a:gd name="T15" fmla="*/ 9 h 51"/>
                <a:gd name="T16" fmla="*/ 25 w 42"/>
                <a:gd name="T17" fmla="*/ 8 h 51"/>
                <a:gd name="T18" fmla="*/ 23 w 42"/>
                <a:gd name="T19" fmla="*/ 8 h 51"/>
                <a:gd name="T20" fmla="*/ 18 w 42"/>
                <a:gd name="T21" fmla="*/ 8 h 51"/>
                <a:gd name="T22" fmla="*/ 15 w 42"/>
                <a:gd name="T23" fmla="*/ 9 h 51"/>
                <a:gd name="T24" fmla="*/ 12 w 42"/>
                <a:gd name="T25" fmla="*/ 11 h 51"/>
                <a:gd name="T26" fmla="*/ 10 w 42"/>
                <a:gd name="T27" fmla="*/ 15 h 51"/>
                <a:gd name="T28" fmla="*/ 9 w 42"/>
                <a:gd name="T29" fmla="*/ 19 h 51"/>
                <a:gd name="T30" fmla="*/ 8 w 42"/>
                <a:gd name="T31" fmla="*/ 23 h 51"/>
                <a:gd name="T32" fmla="*/ 8 w 42"/>
                <a:gd name="T33" fmla="*/ 51 h 51"/>
                <a:gd name="T34" fmla="*/ 0 w 42"/>
                <a:gd name="T35" fmla="*/ 51 h 51"/>
                <a:gd name="T36" fmla="*/ 0 w 42"/>
                <a:gd name="T37" fmla="*/ 1 h 51"/>
                <a:gd name="T38" fmla="*/ 8 w 42"/>
                <a:gd name="T39" fmla="*/ 1 h 51"/>
                <a:gd name="T40" fmla="*/ 8 w 42"/>
                <a:gd name="T41" fmla="*/ 9 h 51"/>
                <a:gd name="T42" fmla="*/ 12 w 42"/>
                <a:gd name="T43" fmla="*/ 5 h 51"/>
                <a:gd name="T44" fmla="*/ 15 w 42"/>
                <a:gd name="T45" fmla="*/ 3 h 51"/>
                <a:gd name="T46" fmla="*/ 19 w 42"/>
                <a:gd name="T47" fmla="*/ 1 h 51"/>
                <a:gd name="T48" fmla="*/ 24 w 42"/>
                <a:gd name="T49" fmla="*/ 0 h 51"/>
                <a:gd name="T50" fmla="*/ 29 w 42"/>
                <a:gd name="T51" fmla="*/ 1 h 51"/>
                <a:gd name="T52" fmla="*/ 34 w 42"/>
                <a:gd name="T53" fmla="*/ 3 h 51"/>
                <a:gd name="T54" fmla="*/ 37 w 42"/>
                <a:gd name="T55" fmla="*/ 5 h 51"/>
                <a:gd name="T56" fmla="*/ 39 w 42"/>
                <a:gd name="T57" fmla="*/ 10 h 51"/>
                <a:gd name="T58" fmla="*/ 40 w 42"/>
                <a:gd name="T59" fmla="*/ 15 h 51"/>
                <a:gd name="T60" fmla="*/ 42 w 42"/>
                <a:gd name="T61" fmla="*/ 21 h 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2" h="51">
                  <a:moveTo>
                    <a:pt x="42" y="21"/>
                  </a:moveTo>
                  <a:lnTo>
                    <a:pt x="42" y="51"/>
                  </a:lnTo>
                  <a:lnTo>
                    <a:pt x="33" y="51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2" y="14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18" y="8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10" y="15"/>
                  </a:lnTo>
                  <a:lnTo>
                    <a:pt x="9" y="19"/>
                  </a:lnTo>
                  <a:lnTo>
                    <a:pt x="8" y="23"/>
                  </a:lnTo>
                  <a:lnTo>
                    <a:pt x="8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8" y="1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4" y="3"/>
                  </a:lnTo>
                  <a:lnTo>
                    <a:pt x="37" y="5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154"/>
            <p:cNvSpPr>
              <a:spLocks noEditPoints="1"/>
            </p:cNvSpPr>
            <p:nvPr/>
          </p:nvSpPr>
          <p:spPr bwMode="auto">
            <a:xfrm>
              <a:off x="2465" y="3146"/>
              <a:ext cx="41" cy="53"/>
            </a:xfrm>
            <a:custGeom>
              <a:avLst/>
              <a:gdLst>
                <a:gd name="T0" fmla="*/ 25 w 41"/>
                <a:gd name="T1" fmla="*/ 26 h 53"/>
                <a:gd name="T2" fmla="*/ 20 w 41"/>
                <a:gd name="T3" fmla="*/ 26 h 53"/>
                <a:gd name="T4" fmla="*/ 15 w 41"/>
                <a:gd name="T5" fmla="*/ 26 h 53"/>
                <a:gd name="T6" fmla="*/ 13 w 41"/>
                <a:gd name="T7" fmla="*/ 28 h 53"/>
                <a:gd name="T8" fmla="*/ 10 w 41"/>
                <a:gd name="T9" fmla="*/ 30 h 53"/>
                <a:gd name="T10" fmla="*/ 9 w 41"/>
                <a:gd name="T11" fmla="*/ 33 h 53"/>
                <a:gd name="T12" fmla="*/ 9 w 41"/>
                <a:gd name="T13" fmla="*/ 36 h 53"/>
                <a:gd name="T14" fmla="*/ 9 w 41"/>
                <a:gd name="T15" fmla="*/ 40 h 53"/>
                <a:gd name="T16" fmla="*/ 11 w 41"/>
                <a:gd name="T17" fmla="*/ 43 h 53"/>
                <a:gd name="T18" fmla="*/ 15 w 41"/>
                <a:gd name="T19" fmla="*/ 45 h 53"/>
                <a:gd name="T20" fmla="*/ 19 w 41"/>
                <a:gd name="T21" fmla="*/ 45 h 53"/>
                <a:gd name="T22" fmla="*/ 22 w 41"/>
                <a:gd name="T23" fmla="*/ 45 h 53"/>
                <a:gd name="T24" fmla="*/ 26 w 41"/>
                <a:gd name="T25" fmla="*/ 43 h 53"/>
                <a:gd name="T26" fmla="*/ 30 w 41"/>
                <a:gd name="T27" fmla="*/ 40 h 53"/>
                <a:gd name="T28" fmla="*/ 31 w 41"/>
                <a:gd name="T29" fmla="*/ 36 h 53"/>
                <a:gd name="T30" fmla="*/ 32 w 41"/>
                <a:gd name="T31" fmla="*/ 33 h 53"/>
                <a:gd name="T32" fmla="*/ 34 w 41"/>
                <a:gd name="T33" fmla="*/ 28 h 53"/>
                <a:gd name="T34" fmla="*/ 34 w 41"/>
                <a:gd name="T35" fmla="*/ 26 h 53"/>
                <a:gd name="T36" fmla="*/ 25 w 41"/>
                <a:gd name="T37" fmla="*/ 26 h 53"/>
                <a:gd name="T38" fmla="*/ 41 w 41"/>
                <a:gd name="T39" fmla="*/ 23 h 53"/>
                <a:gd name="T40" fmla="*/ 41 w 41"/>
                <a:gd name="T41" fmla="*/ 51 h 53"/>
                <a:gd name="T42" fmla="*/ 34 w 41"/>
                <a:gd name="T43" fmla="*/ 51 h 53"/>
                <a:gd name="T44" fmla="*/ 34 w 41"/>
                <a:gd name="T45" fmla="*/ 44 h 53"/>
                <a:gd name="T46" fmla="*/ 30 w 41"/>
                <a:gd name="T47" fmla="*/ 48 h 53"/>
                <a:gd name="T48" fmla="*/ 26 w 41"/>
                <a:gd name="T49" fmla="*/ 50 h 53"/>
                <a:gd name="T50" fmla="*/ 22 w 41"/>
                <a:gd name="T51" fmla="*/ 51 h 53"/>
                <a:gd name="T52" fmla="*/ 16 w 41"/>
                <a:gd name="T53" fmla="*/ 53 h 53"/>
                <a:gd name="T54" fmla="*/ 13 w 41"/>
                <a:gd name="T55" fmla="*/ 51 h 53"/>
                <a:gd name="T56" fmla="*/ 8 w 41"/>
                <a:gd name="T57" fmla="*/ 50 h 53"/>
                <a:gd name="T58" fmla="*/ 5 w 41"/>
                <a:gd name="T59" fmla="*/ 48 h 53"/>
                <a:gd name="T60" fmla="*/ 3 w 41"/>
                <a:gd name="T61" fmla="*/ 45 h 53"/>
                <a:gd name="T62" fmla="*/ 0 w 41"/>
                <a:gd name="T63" fmla="*/ 41 h 53"/>
                <a:gd name="T64" fmla="*/ 0 w 41"/>
                <a:gd name="T65" fmla="*/ 36 h 53"/>
                <a:gd name="T66" fmla="*/ 1 w 41"/>
                <a:gd name="T67" fmla="*/ 31 h 53"/>
                <a:gd name="T68" fmla="*/ 3 w 41"/>
                <a:gd name="T69" fmla="*/ 28 h 53"/>
                <a:gd name="T70" fmla="*/ 5 w 41"/>
                <a:gd name="T71" fmla="*/ 24 h 53"/>
                <a:gd name="T72" fmla="*/ 10 w 41"/>
                <a:gd name="T73" fmla="*/ 21 h 53"/>
                <a:gd name="T74" fmla="*/ 15 w 41"/>
                <a:gd name="T75" fmla="*/ 20 h 53"/>
                <a:gd name="T76" fmla="*/ 22 w 41"/>
                <a:gd name="T77" fmla="*/ 20 h 53"/>
                <a:gd name="T78" fmla="*/ 34 w 41"/>
                <a:gd name="T79" fmla="*/ 20 h 53"/>
                <a:gd name="T80" fmla="*/ 34 w 41"/>
                <a:gd name="T81" fmla="*/ 19 h 53"/>
                <a:gd name="T82" fmla="*/ 32 w 41"/>
                <a:gd name="T83" fmla="*/ 15 h 53"/>
                <a:gd name="T84" fmla="*/ 32 w 41"/>
                <a:gd name="T85" fmla="*/ 13 h 53"/>
                <a:gd name="T86" fmla="*/ 30 w 41"/>
                <a:gd name="T87" fmla="*/ 10 h 53"/>
                <a:gd name="T88" fmla="*/ 27 w 41"/>
                <a:gd name="T89" fmla="*/ 9 h 53"/>
                <a:gd name="T90" fmla="*/ 24 w 41"/>
                <a:gd name="T91" fmla="*/ 8 h 53"/>
                <a:gd name="T92" fmla="*/ 20 w 41"/>
                <a:gd name="T93" fmla="*/ 8 h 53"/>
                <a:gd name="T94" fmla="*/ 15 w 41"/>
                <a:gd name="T95" fmla="*/ 8 h 53"/>
                <a:gd name="T96" fmla="*/ 11 w 41"/>
                <a:gd name="T97" fmla="*/ 8 h 53"/>
                <a:gd name="T98" fmla="*/ 8 w 41"/>
                <a:gd name="T99" fmla="*/ 9 h 53"/>
                <a:gd name="T100" fmla="*/ 4 w 41"/>
                <a:gd name="T101" fmla="*/ 11 h 53"/>
                <a:gd name="T102" fmla="*/ 4 w 41"/>
                <a:gd name="T103" fmla="*/ 4 h 53"/>
                <a:gd name="T104" fmla="*/ 8 w 41"/>
                <a:gd name="T105" fmla="*/ 3 h 53"/>
                <a:gd name="T106" fmla="*/ 13 w 41"/>
                <a:gd name="T107" fmla="*/ 1 h 53"/>
                <a:gd name="T108" fmla="*/ 16 w 41"/>
                <a:gd name="T109" fmla="*/ 0 h 53"/>
                <a:gd name="T110" fmla="*/ 20 w 41"/>
                <a:gd name="T111" fmla="*/ 0 h 53"/>
                <a:gd name="T112" fmla="*/ 27 w 41"/>
                <a:gd name="T113" fmla="*/ 1 h 53"/>
                <a:gd name="T114" fmla="*/ 32 w 41"/>
                <a:gd name="T115" fmla="*/ 3 h 53"/>
                <a:gd name="T116" fmla="*/ 36 w 41"/>
                <a:gd name="T117" fmla="*/ 6 h 53"/>
                <a:gd name="T118" fmla="*/ 39 w 41"/>
                <a:gd name="T119" fmla="*/ 9 h 53"/>
                <a:gd name="T120" fmla="*/ 40 w 41"/>
                <a:gd name="T121" fmla="*/ 13 h 53"/>
                <a:gd name="T122" fmla="*/ 41 w 41"/>
                <a:gd name="T123" fmla="*/ 18 h 53"/>
                <a:gd name="T124" fmla="*/ 41 w 41"/>
                <a:gd name="T125" fmla="*/ 23 h 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1" h="53">
                  <a:moveTo>
                    <a:pt x="25" y="26"/>
                  </a:moveTo>
                  <a:lnTo>
                    <a:pt x="20" y="26"/>
                  </a:lnTo>
                  <a:lnTo>
                    <a:pt x="15" y="26"/>
                  </a:lnTo>
                  <a:lnTo>
                    <a:pt x="13" y="28"/>
                  </a:lnTo>
                  <a:lnTo>
                    <a:pt x="10" y="30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9" y="40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3"/>
                  </a:lnTo>
                  <a:lnTo>
                    <a:pt x="30" y="40"/>
                  </a:lnTo>
                  <a:lnTo>
                    <a:pt x="31" y="36"/>
                  </a:lnTo>
                  <a:lnTo>
                    <a:pt x="32" y="33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25" y="26"/>
                  </a:lnTo>
                  <a:close/>
                  <a:moveTo>
                    <a:pt x="41" y="23"/>
                  </a:moveTo>
                  <a:lnTo>
                    <a:pt x="41" y="51"/>
                  </a:lnTo>
                  <a:lnTo>
                    <a:pt x="34" y="51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2" y="51"/>
                  </a:lnTo>
                  <a:lnTo>
                    <a:pt x="16" y="53"/>
                  </a:lnTo>
                  <a:lnTo>
                    <a:pt x="13" y="51"/>
                  </a:lnTo>
                  <a:lnTo>
                    <a:pt x="8" y="50"/>
                  </a:lnTo>
                  <a:lnTo>
                    <a:pt x="5" y="48"/>
                  </a:lnTo>
                  <a:lnTo>
                    <a:pt x="3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4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22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9"/>
                  </a:lnTo>
                  <a:lnTo>
                    <a:pt x="4" y="11"/>
                  </a:lnTo>
                  <a:lnTo>
                    <a:pt x="4" y="4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6" y="6"/>
                  </a:lnTo>
                  <a:lnTo>
                    <a:pt x="39" y="9"/>
                  </a:lnTo>
                  <a:lnTo>
                    <a:pt x="40" y="13"/>
                  </a:lnTo>
                  <a:lnTo>
                    <a:pt x="41" y="18"/>
                  </a:lnTo>
                  <a:lnTo>
                    <a:pt x="41" y="23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2524" y="3129"/>
              <a:ext cx="42" cy="68"/>
            </a:xfrm>
            <a:custGeom>
              <a:avLst/>
              <a:gdLst>
                <a:gd name="T0" fmla="*/ 0 w 42"/>
                <a:gd name="T1" fmla="*/ 0 h 68"/>
                <a:gd name="T2" fmla="*/ 7 w 42"/>
                <a:gd name="T3" fmla="*/ 0 h 68"/>
                <a:gd name="T4" fmla="*/ 7 w 42"/>
                <a:gd name="T5" fmla="*/ 40 h 68"/>
                <a:gd name="T6" fmla="*/ 31 w 42"/>
                <a:gd name="T7" fmla="*/ 18 h 68"/>
                <a:gd name="T8" fmla="*/ 42 w 42"/>
                <a:gd name="T9" fmla="*/ 18 h 68"/>
                <a:gd name="T10" fmla="*/ 16 w 42"/>
                <a:gd name="T11" fmla="*/ 42 h 68"/>
                <a:gd name="T12" fmla="*/ 42 w 42"/>
                <a:gd name="T13" fmla="*/ 68 h 68"/>
                <a:gd name="T14" fmla="*/ 32 w 42"/>
                <a:gd name="T15" fmla="*/ 68 h 68"/>
                <a:gd name="T16" fmla="*/ 7 w 42"/>
                <a:gd name="T17" fmla="*/ 43 h 68"/>
                <a:gd name="T18" fmla="*/ 7 w 42"/>
                <a:gd name="T19" fmla="*/ 68 h 68"/>
                <a:gd name="T20" fmla="*/ 0 w 42"/>
                <a:gd name="T21" fmla="*/ 68 h 68"/>
                <a:gd name="T22" fmla="*/ 0 w 42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" h="68">
                  <a:moveTo>
                    <a:pt x="0" y="0"/>
                  </a:moveTo>
                  <a:lnTo>
                    <a:pt x="7" y="0"/>
                  </a:lnTo>
                  <a:lnTo>
                    <a:pt x="7" y="40"/>
                  </a:lnTo>
                  <a:lnTo>
                    <a:pt x="31" y="18"/>
                  </a:lnTo>
                  <a:lnTo>
                    <a:pt x="42" y="18"/>
                  </a:lnTo>
                  <a:lnTo>
                    <a:pt x="16" y="42"/>
                  </a:lnTo>
                  <a:lnTo>
                    <a:pt x="42" y="68"/>
                  </a:lnTo>
                  <a:lnTo>
                    <a:pt x="32" y="68"/>
                  </a:lnTo>
                  <a:lnTo>
                    <a:pt x="7" y="43"/>
                  </a:lnTo>
                  <a:lnTo>
                    <a:pt x="7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156"/>
            <p:cNvSpPr>
              <a:spLocks noEditPoints="1"/>
            </p:cNvSpPr>
            <p:nvPr/>
          </p:nvSpPr>
          <p:spPr bwMode="auto">
            <a:xfrm>
              <a:off x="2572" y="3146"/>
              <a:ext cx="45" cy="53"/>
            </a:xfrm>
            <a:custGeom>
              <a:avLst/>
              <a:gdLst>
                <a:gd name="T0" fmla="*/ 45 w 45"/>
                <a:gd name="T1" fmla="*/ 24 h 53"/>
                <a:gd name="T2" fmla="*/ 45 w 45"/>
                <a:gd name="T3" fmla="*/ 28 h 53"/>
                <a:gd name="T4" fmla="*/ 8 w 45"/>
                <a:gd name="T5" fmla="*/ 28 h 53"/>
                <a:gd name="T6" fmla="*/ 9 w 45"/>
                <a:gd name="T7" fmla="*/ 33 h 53"/>
                <a:gd name="T8" fmla="*/ 10 w 45"/>
                <a:gd name="T9" fmla="*/ 38 h 53"/>
                <a:gd name="T10" fmla="*/ 13 w 45"/>
                <a:gd name="T11" fmla="*/ 41 h 53"/>
                <a:gd name="T12" fmla="*/ 16 w 45"/>
                <a:gd name="T13" fmla="*/ 44 h 53"/>
                <a:gd name="T14" fmla="*/ 20 w 45"/>
                <a:gd name="T15" fmla="*/ 45 h 53"/>
                <a:gd name="T16" fmla="*/ 25 w 45"/>
                <a:gd name="T17" fmla="*/ 45 h 53"/>
                <a:gd name="T18" fmla="*/ 30 w 45"/>
                <a:gd name="T19" fmla="*/ 45 h 53"/>
                <a:gd name="T20" fmla="*/ 35 w 45"/>
                <a:gd name="T21" fmla="*/ 44 h 53"/>
                <a:gd name="T22" fmla="*/ 39 w 45"/>
                <a:gd name="T23" fmla="*/ 43 h 53"/>
                <a:gd name="T24" fmla="*/ 44 w 45"/>
                <a:gd name="T25" fmla="*/ 40 h 53"/>
                <a:gd name="T26" fmla="*/ 44 w 45"/>
                <a:gd name="T27" fmla="*/ 48 h 53"/>
                <a:gd name="T28" fmla="*/ 39 w 45"/>
                <a:gd name="T29" fmla="*/ 50 h 53"/>
                <a:gd name="T30" fmla="*/ 34 w 45"/>
                <a:gd name="T31" fmla="*/ 51 h 53"/>
                <a:gd name="T32" fmla="*/ 30 w 45"/>
                <a:gd name="T33" fmla="*/ 51 h 53"/>
                <a:gd name="T34" fmla="*/ 25 w 45"/>
                <a:gd name="T35" fmla="*/ 53 h 53"/>
                <a:gd name="T36" fmla="*/ 20 w 45"/>
                <a:gd name="T37" fmla="*/ 51 h 53"/>
                <a:gd name="T38" fmla="*/ 15 w 45"/>
                <a:gd name="T39" fmla="*/ 50 h 53"/>
                <a:gd name="T40" fmla="*/ 10 w 45"/>
                <a:gd name="T41" fmla="*/ 48 h 53"/>
                <a:gd name="T42" fmla="*/ 7 w 45"/>
                <a:gd name="T43" fmla="*/ 45 h 53"/>
                <a:gd name="T44" fmla="*/ 4 w 45"/>
                <a:gd name="T45" fmla="*/ 41 h 53"/>
                <a:gd name="T46" fmla="*/ 2 w 45"/>
                <a:gd name="T47" fmla="*/ 38 h 53"/>
                <a:gd name="T48" fmla="*/ 0 w 45"/>
                <a:gd name="T49" fmla="*/ 33 h 53"/>
                <a:gd name="T50" fmla="*/ 0 w 45"/>
                <a:gd name="T51" fmla="*/ 26 h 53"/>
                <a:gd name="T52" fmla="*/ 0 w 45"/>
                <a:gd name="T53" fmla="*/ 21 h 53"/>
                <a:gd name="T54" fmla="*/ 2 w 45"/>
                <a:gd name="T55" fmla="*/ 16 h 53"/>
                <a:gd name="T56" fmla="*/ 4 w 45"/>
                <a:gd name="T57" fmla="*/ 11 h 53"/>
                <a:gd name="T58" fmla="*/ 7 w 45"/>
                <a:gd name="T59" fmla="*/ 8 h 53"/>
                <a:gd name="T60" fmla="*/ 10 w 45"/>
                <a:gd name="T61" fmla="*/ 4 h 53"/>
                <a:gd name="T62" fmla="*/ 14 w 45"/>
                <a:gd name="T63" fmla="*/ 3 h 53"/>
                <a:gd name="T64" fmla="*/ 19 w 45"/>
                <a:gd name="T65" fmla="*/ 1 h 53"/>
                <a:gd name="T66" fmla="*/ 24 w 45"/>
                <a:gd name="T67" fmla="*/ 0 h 53"/>
                <a:gd name="T68" fmla="*/ 30 w 45"/>
                <a:gd name="T69" fmla="*/ 1 h 53"/>
                <a:gd name="T70" fmla="*/ 35 w 45"/>
                <a:gd name="T71" fmla="*/ 3 h 53"/>
                <a:gd name="T72" fmla="*/ 39 w 45"/>
                <a:gd name="T73" fmla="*/ 6 h 53"/>
                <a:gd name="T74" fmla="*/ 43 w 45"/>
                <a:gd name="T75" fmla="*/ 11 h 53"/>
                <a:gd name="T76" fmla="*/ 45 w 45"/>
                <a:gd name="T77" fmla="*/ 18 h 53"/>
                <a:gd name="T78" fmla="*/ 45 w 45"/>
                <a:gd name="T79" fmla="*/ 24 h 53"/>
                <a:gd name="T80" fmla="*/ 38 w 45"/>
                <a:gd name="T81" fmla="*/ 21 h 53"/>
                <a:gd name="T82" fmla="*/ 36 w 45"/>
                <a:gd name="T83" fmla="*/ 18 h 53"/>
                <a:gd name="T84" fmla="*/ 35 w 45"/>
                <a:gd name="T85" fmla="*/ 14 h 53"/>
                <a:gd name="T86" fmla="*/ 34 w 45"/>
                <a:gd name="T87" fmla="*/ 11 h 53"/>
                <a:gd name="T88" fmla="*/ 31 w 45"/>
                <a:gd name="T89" fmla="*/ 9 h 53"/>
                <a:gd name="T90" fmla="*/ 28 w 45"/>
                <a:gd name="T91" fmla="*/ 8 h 53"/>
                <a:gd name="T92" fmla="*/ 24 w 45"/>
                <a:gd name="T93" fmla="*/ 8 h 53"/>
                <a:gd name="T94" fmla="*/ 20 w 45"/>
                <a:gd name="T95" fmla="*/ 8 h 53"/>
                <a:gd name="T96" fmla="*/ 16 w 45"/>
                <a:gd name="T97" fmla="*/ 9 h 53"/>
                <a:gd name="T98" fmla="*/ 13 w 45"/>
                <a:gd name="T99" fmla="*/ 11 h 53"/>
                <a:gd name="T100" fmla="*/ 10 w 45"/>
                <a:gd name="T101" fmla="*/ 14 h 53"/>
                <a:gd name="T102" fmla="*/ 9 w 45"/>
                <a:gd name="T103" fmla="*/ 18 h 53"/>
                <a:gd name="T104" fmla="*/ 9 w 45"/>
                <a:gd name="T105" fmla="*/ 21 h 53"/>
                <a:gd name="T106" fmla="*/ 38 w 45"/>
                <a:gd name="T107" fmla="*/ 21 h 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5" h="53">
                  <a:moveTo>
                    <a:pt x="45" y="24"/>
                  </a:moveTo>
                  <a:lnTo>
                    <a:pt x="45" y="28"/>
                  </a:lnTo>
                  <a:lnTo>
                    <a:pt x="8" y="28"/>
                  </a:lnTo>
                  <a:lnTo>
                    <a:pt x="9" y="33"/>
                  </a:lnTo>
                  <a:lnTo>
                    <a:pt x="10" y="38"/>
                  </a:lnTo>
                  <a:lnTo>
                    <a:pt x="13" y="41"/>
                  </a:lnTo>
                  <a:lnTo>
                    <a:pt x="16" y="44"/>
                  </a:lnTo>
                  <a:lnTo>
                    <a:pt x="20" y="45"/>
                  </a:lnTo>
                  <a:lnTo>
                    <a:pt x="25" y="45"/>
                  </a:lnTo>
                  <a:lnTo>
                    <a:pt x="30" y="45"/>
                  </a:lnTo>
                  <a:lnTo>
                    <a:pt x="35" y="44"/>
                  </a:lnTo>
                  <a:lnTo>
                    <a:pt x="39" y="43"/>
                  </a:lnTo>
                  <a:lnTo>
                    <a:pt x="44" y="40"/>
                  </a:lnTo>
                  <a:lnTo>
                    <a:pt x="44" y="48"/>
                  </a:lnTo>
                  <a:lnTo>
                    <a:pt x="39" y="50"/>
                  </a:lnTo>
                  <a:lnTo>
                    <a:pt x="34" y="51"/>
                  </a:lnTo>
                  <a:lnTo>
                    <a:pt x="30" y="51"/>
                  </a:lnTo>
                  <a:lnTo>
                    <a:pt x="25" y="53"/>
                  </a:lnTo>
                  <a:lnTo>
                    <a:pt x="20" y="51"/>
                  </a:lnTo>
                  <a:lnTo>
                    <a:pt x="15" y="50"/>
                  </a:lnTo>
                  <a:lnTo>
                    <a:pt x="10" y="48"/>
                  </a:lnTo>
                  <a:lnTo>
                    <a:pt x="7" y="45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9" y="6"/>
                  </a:lnTo>
                  <a:lnTo>
                    <a:pt x="43" y="11"/>
                  </a:lnTo>
                  <a:lnTo>
                    <a:pt x="45" y="18"/>
                  </a:lnTo>
                  <a:lnTo>
                    <a:pt x="45" y="24"/>
                  </a:lnTo>
                  <a:close/>
                  <a:moveTo>
                    <a:pt x="38" y="21"/>
                  </a:moveTo>
                  <a:lnTo>
                    <a:pt x="36" y="18"/>
                  </a:lnTo>
                  <a:lnTo>
                    <a:pt x="35" y="14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0" y="14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1984" y="2844"/>
              <a:ext cx="193" cy="146"/>
            </a:xfrm>
            <a:custGeom>
              <a:avLst/>
              <a:gdLst>
                <a:gd name="T0" fmla="*/ 177 w 193"/>
                <a:gd name="T1" fmla="*/ 109 h 146"/>
                <a:gd name="T2" fmla="*/ 161 w 193"/>
                <a:gd name="T3" fmla="*/ 146 h 146"/>
                <a:gd name="T4" fmla="*/ 0 w 193"/>
                <a:gd name="T5" fmla="*/ 74 h 146"/>
                <a:gd name="T6" fmla="*/ 33 w 193"/>
                <a:gd name="T7" fmla="*/ 0 h 146"/>
                <a:gd name="T8" fmla="*/ 193 w 193"/>
                <a:gd name="T9" fmla="*/ 73 h 146"/>
                <a:gd name="T10" fmla="*/ 177 w 193"/>
                <a:gd name="T11" fmla="*/ 109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146">
                  <a:moveTo>
                    <a:pt x="177" y="109"/>
                  </a:moveTo>
                  <a:lnTo>
                    <a:pt x="161" y="146"/>
                  </a:lnTo>
                  <a:lnTo>
                    <a:pt x="0" y="74"/>
                  </a:lnTo>
                  <a:lnTo>
                    <a:pt x="33" y="0"/>
                  </a:lnTo>
                  <a:lnTo>
                    <a:pt x="193" y="73"/>
                  </a:lnTo>
                  <a:lnTo>
                    <a:pt x="177" y="109"/>
                  </a:lnTo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99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1984" y="2844"/>
              <a:ext cx="193" cy="146"/>
            </a:xfrm>
            <a:custGeom>
              <a:avLst/>
              <a:gdLst>
                <a:gd name="T0" fmla="*/ 177 w 193"/>
                <a:gd name="T1" fmla="*/ 109 h 146"/>
                <a:gd name="T2" fmla="*/ 161 w 193"/>
                <a:gd name="T3" fmla="*/ 146 h 146"/>
                <a:gd name="T4" fmla="*/ 0 w 193"/>
                <a:gd name="T5" fmla="*/ 74 h 146"/>
                <a:gd name="T6" fmla="*/ 33 w 193"/>
                <a:gd name="T7" fmla="*/ 0 h 146"/>
                <a:gd name="T8" fmla="*/ 193 w 193"/>
                <a:gd name="T9" fmla="*/ 73 h 146"/>
                <a:gd name="T10" fmla="*/ 177 w 193"/>
                <a:gd name="T11" fmla="*/ 109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146">
                  <a:moveTo>
                    <a:pt x="177" y="109"/>
                  </a:moveTo>
                  <a:lnTo>
                    <a:pt x="161" y="146"/>
                  </a:lnTo>
                  <a:lnTo>
                    <a:pt x="0" y="74"/>
                  </a:lnTo>
                  <a:lnTo>
                    <a:pt x="33" y="0"/>
                  </a:lnTo>
                  <a:lnTo>
                    <a:pt x="193" y="73"/>
                  </a:lnTo>
                  <a:lnTo>
                    <a:pt x="177" y="109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4026" y="2160"/>
              <a:ext cx="95" cy="182"/>
            </a:xfrm>
            <a:custGeom>
              <a:avLst/>
              <a:gdLst>
                <a:gd name="T0" fmla="*/ 55 w 95"/>
                <a:gd name="T1" fmla="*/ 178 h 182"/>
                <a:gd name="T2" fmla="*/ 15 w 95"/>
                <a:gd name="T3" fmla="*/ 182 h 182"/>
                <a:gd name="T4" fmla="*/ 0 w 95"/>
                <a:gd name="T5" fmla="*/ 6 h 182"/>
                <a:gd name="T6" fmla="*/ 80 w 95"/>
                <a:gd name="T7" fmla="*/ 0 h 182"/>
                <a:gd name="T8" fmla="*/ 95 w 95"/>
                <a:gd name="T9" fmla="*/ 175 h 182"/>
                <a:gd name="T10" fmla="*/ 55 w 95"/>
                <a:gd name="T11" fmla="*/ 178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5" h="182">
                  <a:moveTo>
                    <a:pt x="55" y="178"/>
                  </a:moveTo>
                  <a:lnTo>
                    <a:pt x="15" y="182"/>
                  </a:lnTo>
                  <a:lnTo>
                    <a:pt x="0" y="6"/>
                  </a:lnTo>
                  <a:lnTo>
                    <a:pt x="80" y="0"/>
                  </a:lnTo>
                  <a:lnTo>
                    <a:pt x="95" y="175"/>
                  </a:lnTo>
                  <a:lnTo>
                    <a:pt x="55" y="178"/>
                  </a:lnTo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99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4026" y="2160"/>
              <a:ext cx="95" cy="182"/>
            </a:xfrm>
            <a:custGeom>
              <a:avLst/>
              <a:gdLst>
                <a:gd name="T0" fmla="*/ 55 w 95"/>
                <a:gd name="T1" fmla="*/ 178 h 182"/>
                <a:gd name="T2" fmla="*/ 15 w 95"/>
                <a:gd name="T3" fmla="*/ 182 h 182"/>
                <a:gd name="T4" fmla="*/ 0 w 95"/>
                <a:gd name="T5" fmla="*/ 6 h 182"/>
                <a:gd name="T6" fmla="*/ 80 w 95"/>
                <a:gd name="T7" fmla="*/ 0 h 182"/>
                <a:gd name="T8" fmla="*/ 95 w 95"/>
                <a:gd name="T9" fmla="*/ 175 h 182"/>
                <a:gd name="T10" fmla="*/ 55 w 95"/>
                <a:gd name="T11" fmla="*/ 178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5" h="182">
                  <a:moveTo>
                    <a:pt x="55" y="178"/>
                  </a:moveTo>
                  <a:lnTo>
                    <a:pt x="15" y="182"/>
                  </a:lnTo>
                  <a:lnTo>
                    <a:pt x="0" y="6"/>
                  </a:lnTo>
                  <a:lnTo>
                    <a:pt x="80" y="0"/>
                  </a:lnTo>
                  <a:lnTo>
                    <a:pt x="95" y="175"/>
                  </a:lnTo>
                  <a:lnTo>
                    <a:pt x="55" y="178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3881" y="2472"/>
              <a:ext cx="214" cy="290"/>
            </a:xfrm>
            <a:custGeom>
              <a:avLst/>
              <a:gdLst>
                <a:gd name="T0" fmla="*/ 140 w 214"/>
                <a:gd name="T1" fmla="*/ 164 h 290"/>
                <a:gd name="T2" fmla="*/ 65 w 214"/>
                <a:gd name="T3" fmla="*/ 290 h 290"/>
                <a:gd name="T4" fmla="*/ 0 w 214"/>
                <a:gd name="T5" fmla="*/ 253 h 290"/>
                <a:gd name="T6" fmla="*/ 150 w 214"/>
                <a:gd name="T7" fmla="*/ 0 h 290"/>
                <a:gd name="T8" fmla="*/ 214 w 214"/>
                <a:gd name="T9" fmla="*/ 37 h 290"/>
                <a:gd name="T10" fmla="*/ 140 w 214"/>
                <a:gd name="T11" fmla="*/ 164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" h="290">
                  <a:moveTo>
                    <a:pt x="140" y="164"/>
                  </a:moveTo>
                  <a:lnTo>
                    <a:pt x="65" y="290"/>
                  </a:lnTo>
                  <a:lnTo>
                    <a:pt x="0" y="253"/>
                  </a:lnTo>
                  <a:lnTo>
                    <a:pt x="150" y="0"/>
                  </a:lnTo>
                  <a:lnTo>
                    <a:pt x="214" y="37"/>
                  </a:lnTo>
                  <a:lnTo>
                    <a:pt x="140" y="164"/>
                  </a:lnTo>
                  <a:close/>
                </a:path>
              </a:pathLst>
            </a:custGeom>
            <a:solidFill>
              <a:srgbClr val="E6FF01"/>
            </a:solidFill>
            <a:ln w="0">
              <a:solidFill>
                <a:srgbClr val="E6FF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3881" y="2472"/>
              <a:ext cx="214" cy="290"/>
            </a:xfrm>
            <a:custGeom>
              <a:avLst/>
              <a:gdLst>
                <a:gd name="T0" fmla="*/ 140 w 214"/>
                <a:gd name="T1" fmla="*/ 164 h 290"/>
                <a:gd name="T2" fmla="*/ 65 w 214"/>
                <a:gd name="T3" fmla="*/ 290 h 290"/>
                <a:gd name="T4" fmla="*/ 0 w 214"/>
                <a:gd name="T5" fmla="*/ 253 h 290"/>
                <a:gd name="T6" fmla="*/ 150 w 214"/>
                <a:gd name="T7" fmla="*/ 0 h 290"/>
                <a:gd name="T8" fmla="*/ 214 w 214"/>
                <a:gd name="T9" fmla="*/ 37 h 290"/>
                <a:gd name="T10" fmla="*/ 140 w 214"/>
                <a:gd name="T11" fmla="*/ 164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" h="290">
                  <a:moveTo>
                    <a:pt x="140" y="164"/>
                  </a:moveTo>
                  <a:lnTo>
                    <a:pt x="65" y="290"/>
                  </a:lnTo>
                  <a:lnTo>
                    <a:pt x="0" y="253"/>
                  </a:lnTo>
                  <a:lnTo>
                    <a:pt x="150" y="0"/>
                  </a:lnTo>
                  <a:lnTo>
                    <a:pt x="214" y="37"/>
                  </a:lnTo>
                  <a:lnTo>
                    <a:pt x="140" y="164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3768" y="1770"/>
              <a:ext cx="257" cy="264"/>
            </a:xfrm>
            <a:custGeom>
              <a:avLst/>
              <a:gdLst>
                <a:gd name="T0" fmla="*/ 156 w 257"/>
                <a:gd name="T1" fmla="*/ 106 h 264"/>
                <a:gd name="T2" fmla="*/ 257 w 257"/>
                <a:gd name="T3" fmla="*/ 212 h 264"/>
                <a:gd name="T4" fmla="*/ 203 w 257"/>
                <a:gd name="T5" fmla="*/ 264 h 264"/>
                <a:gd name="T6" fmla="*/ 0 w 257"/>
                <a:gd name="T7" fmla="*/ 52 h 264"/>
                <a:gd name="T8" fmla="*/ 54 w 257"/>
                <a:gd name="T9" fmla="*/ 0 h 264"/>
                <a:gd name="T10" fmla="*/ 156 w 257"/>
                <a:gd name="T11" fmla="*/ 106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" h="264">
                  <a:moveTo>
                    <a:pt x="156" y="106"/>
                  </a:moveTo>
                  <a:lnTo>
                    <a:pt x="257" y="212"/>
                  </a:lnTo>
                  <a:lnTo>
                    <a:pt x="203" y="264"/>
                  </a:lnTo>
                  <a:lnTo>
                    <a:pt x="0" y="52"/>
                  </a:lnTo>
                  <a:lnTo>
                    <a:pt x="54" y="0"/>
                  </a:lnTo>
                  <a:lnTo>
                    <a:pt x="156" y="106"/>
                  </a:lnTo>
                  <a:close/>
                </a:path>
              </a:pathLst>
            </a:custGeom>
            <a:solidFill>
              <a:srgbClr val="E6FF01"/>
            </a:solidFill>
            <a:ln w="0">
              <a:solidFill>
                <a:srgbClr val="E6FF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3768" y="1770"/>
              <a:ext cx="257" cy="264"/>
            </a:xfrm>
            <a:custGeom>
              <a:avLst/>
              <a:gdLst>
                <a:gd name="T0" fmla="*/ 156 w 257"/>
                <a:gd name="T1" fmla="*/ 106 h 264"/>
                <a:gd name="T2" fmla="*/ 257 w 257"/>
                <a:gd name="T3" fmla="*/ 212 h 264"/>
                <a:gd name="T4" fmla="*/ 203 w 257"/>
                <a:gd name="T5" fmla="*/ 264 h 264"/>
                <a:gd name="T6" fmla="*/ 0 w 257"/>
                <a:gd name="T7" fmla="*/ 52 h 264"/>
                <a:gd name="T8" fmla="*/ 54 w 257"/>
                <a:gd name="T9" fmla="*/ 0 h 264"/>
                <a:gd name="T10" fmla="*/ 156 w 257"/>
                <a:gd name="T11" fmla="*/ 106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" h="264">
                  <a:moveTo>
                    <a:pt x="156" y="106"/>
                  </a:moveTo>
                  <a:lnTo>
                    <a:pt x="257" y="212"/>
                  </a:lnTo>
                  <a:lnTo>
                    <a:pt x="203" y="264"/>
                  </a:lnTo>
                  <a:lnTo>
                    <a:pt x="0" y="52"/>
                  </a:lnTo>
                  <a:lnTo>
                    <a:pt x="54" y="0"/>
                  </a:lnTo>
                  <a:lnTo>
                    <a:pt x="156" y="106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3613" y="2844"/>
              <a:ext cx="194" cy="146"/>
            </a:xfrm>
            <a:custGeom>
              <a:avLst/>
              <a:gdLst>
                <a:gd name="T0" fmla="*/ 17 w 194"/>
                <a:gd name="T1" fmla="*/ 109 h 146"/>
                <a:gd name="T2" fmla="*/ 0 w 194"/>
                <a:gd name="T3" fmla="*/ 73 h 146"/>
                <a:gd name="T4" fmla="*/ 160 w 194"/>
                <a:gd name="T5" fmla="*/ 0 h 146"/>
                <a:gd name="T6" fmla="*/ 194 w 194"/>
                <a:gd name="T7" fmla="*/ 74 h 146"/>
                <a:gd name="T8" fmla="*/ 33 w 194"/>
                <a:gd name="T9" fmla="*/ 146 h 146"/>
                <a:gd name="T10" fmla="*/ 17 w 194"/>
                <a:gd name="T11" fmla="*/ 109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146">
                  <a:moveTo>
                    <a:pt x="17" y="109"/>
                  </a:moveTo>
                  <a:lnTo>
                    <a:pt x="0" y="73"/>
                  </a:lnTo>
                  <a:lnTo>
                    <a:pt x="160" y="0"/>
                  </a:lnTo>
                  <a:lnTo>
                    <a:pt x="194" y="74"/>
                  </a:lnTo>
                  <a:lnTo>
                    <a:pt x="33" y="146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99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3613" y="2844"/>
              <a:ext cx="194" cy="146"/>
            </a:xfrm>
            <a:custGeom>
              <a:avLst/>
              <a:gdLst>
                <a:gd name="T0" fmla="*/ 17 w 194"/>
                <a:gd name="T1" fmla="*/ 109 h 146"/>
                <a:gd name="T2" fmla="*/ 0 w 194"/>
                <a:gd name="T3" fmla="*/ 73 h 146"/>
                <a:gd name="T4" fmla="*/ 160 w 194"/>
                <a:gd name="T5" fmla="*/ 0 h 146"/>
                <a:gd name="T6" fmla="*/ 194 w 194"/>
                <a:gd name="T7" fmla="*/ 74 h 146"/>
                <a:gd name="T8" fmla="*/ 33 w 194"/>
                <a:gd name="T9" fmla="*/ 146 h 146"/>
                <a:gd name="T10" fmla="*/ 17 w 194"/>
                <a:gd name="T11" fmla="*/ 109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146">
                  <a:moveTo>
                    <a:pt x="17" y="109"/>
                  </a:moveTo>
                  <a:lnTo>
                    <a:pt x="0" y="73"/>
                  </a:lnTo>
                  <a:lnTo>
                    <a:pt x="160" y="0"/>
                  </a:lnTo>
                  <a:lnTo>
                    <a:pt x="194" y="74"/>
                  </a:lnTo>
                  <a:lnTo>
                    <a:pt x="33" y="146"/>
                  </a:lnTo>
                  <a:lnTo>
                    <a:pt x="17" y="109"/>
                  </a:lnTo>
                </a:path>
              </a:pathLst>
            </a:custGeom>
            <a:noFill/>
            <a:ln w="11113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2105" y="2837"/>
              <a:ext cx="21" cy="34"/>
            </a:xfrm>
            <a:custGeom>
              <a:avLst/>
              <a:gdLst>
                <a:gd name="T0" fmla="*/ 6 w 21"/>
                <a:gd name="T1" fmla="*/ 34 h 34"/>
                <a:gd name="T2" fmla="*/ 0 w 21"/>
                <a:gd name="T3" fmla="*/ 0 h 34"/>
                <a:gd name="T4" fmla="*/ 21 w 21"/>
                <a:gd name="T5" fmla="*/ 4 h 34"/>
                <a:gd name="T6" fmla="*/ 6 w 21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34">
                  <a:moveTo>
                    <a:pt x="6" y="34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2111" y="2421"/>
              <a:ext cx="70" cy="425"/>
            </a:xfrm>
            <a:custGeom>
              <a:avLst/>
              <a:gdLst>
                <a:gd name="T0" fmla="*/ 70 w 70"/>
                <a:gd name="T1" fmla="*/ 1 h 425"/>
                <a:gd name="T2" fmla="*/ 6 w 70"/>
                <a:gd name="T3" fmla="*/ 425 h 425"/>
                <a:gd name="T4" fmla="*/ 0 w 70"/>
                <a:gd name="T5" fmla="*/ 423 h 425"/>
                <a:gd name="T6" fmla="*/ 64 w 70"/>
                <a:gd name="T7" fmla="*/ 0 h 425"/>
                <a:gd name="T8" fmla="*/ 70 w 70"/>
                <a:gd name="T9" fmla="*/ 1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425">
                  <a:moveTo>
                    <a:pt x="70" y="1"/>
                  </a:moveTo>
                  <a:lnTo>
                    <a:pt x="6" y="425"/>
                  </a:lnTo>
                  <a:lnTo>
                    <a:pt x="0" y="423"/>
                  </a:lnTo>
                  <a:lnTo>
                    <a:pt x="64" y="0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103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CRAB waist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18</a:t>
            </a:fld>
            <a:endParaRPr lang="ru-RU"/>
          </a:p>
        </p:txBody>
      </p:sp>
      <p:sp>
        <p:nvSpPr>
          <p:cNvPr id="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1"/>
          <p:cNvGrpSpPr>
            <a:grpSpLocks noChangeAspect="1"/>
          </p:cNvGrpSpPr>
          <p:nvPr/>
        </p:nvGrpSpPr>
        <p:grpSpPr bwMode="auto">
          <a:xfrm>
            <a:off x="1109539" y="909000"/>
            <a:ext cx="6924922" cy="5040000"/>
            <a:chOff x="2556" y="3952"/>
            <a:chExt cx="7224" cy="5259"/>
          </a:xfrm>
        </p:grpSpPr>
        <p:sp>
          <p:nvSpPr>
            <p:cNvPr id="11" name="AutoShape 54"/>
            <p:cNvSpPr>
              <a:spLocks noChangeAspect="1" noChangeArrowheads="1" noTextEdit="1"/>
            </p:cNvSpPr>
            <p:nvPr/>
          </p:nvSpPr>
          <p:spPr bwMode="auto">
            <a:xfrm>
              <a:off x="2556" y="3952"/>
              <a:ext cx="7224" cy="52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auto">
            <a:xfrm>
              <a:off x="4861" y="5480"/>
              <a:ext cx="2153" cy="533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52"/>
            <p:cNvSpPr>
              <a:spLocks/>
            </p:cNvSpPr>
            <p:nvPr/>
          </p:nvSpPr>
          <p:spPr bwMode="auto">
            <a:xfrm>
              <a:off x="3493" y="5743"/>
              <a:ext cx="6031" cy="8"/>
            </a:xfrm>
            <a:custGeom>
              <a:avLst/>
              <a:gdLst>
                <a:gd name="T0" fmla="*/ 0 w 3037"/>
                <a:gd name="T1" fmla="*/ 4 h 4"/>
                <a:gd name="T2" fmla="*/ 3037 w 3037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37" h="4">
                  <a:moveTo>
                    <a:pt x="0" y="4"/>
                  </a:moveTo>
                  <a:lnTo>
                    <a:pt x="3037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rc 51"/>
            <p:cNvSpPr>
              <a:spLocks/>
            </p:cNvSpPr>
            <p:nvPr/>
          </p:nvSpPr>
          <p:spPr bwMode="auto">
            <a:xfrm>
              <a:off x="7931" y="5539"/>
              <a:ext cx="4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81"/>
                <a:gd name="T2" fmla="*/ 901 w 21600"/>
                <a:gd name="T3" fmla="*/ 43181 h 43181"/>
                <a:gd name="T4" fmla="*/ 0 w 21600"/>
                <a:gd name="T5" fmla="*/ 21600 h 43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8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78"/>
                    <a:pt x="12469" y="42698"/>
                    <a:pt x="901" y="43181"/>
                  </a:cubicBezTo>
                </a:path>
                <a:path w="21600" h="4318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78"/>
                    <a:pt x="12469" y="42698"/>
                    <a:pt x="901" y="4318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Text Box 50"/>
            <p:cNvSpPr txBox="1">
              <a:spLocks noChangeArrowheads="1"/>
            </p:cNvSpPr>
            <p:nvPr/>
          </p:nvSpPr>
          <p:spPr bwMode="auto">
            <a:xfrm>
              <a:off x="7935" y="5445"/>
              <a:ext cx="273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026" tIns="39514" rIns="79026" bIns="395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-52"/>
                  <a:ea typeface="Times New Roman" pitchFamily="18" charset="0"/>
                  <a:cs typeface="Symbol" pitchFamily="18" charset="2"/>
                </a:rPr>
                <a:t>q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auto">
            <a:xfrm>
              <a:off x="9439" y="5728"/>
              <a:ext cx="341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026" tIns="39514" rIns="79026" bIns="395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 rot="840000">
              <a:off x="3042" y="5541"/>
              <a:ext cx="6152" cy="50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 rot="-843658">
              <a:off x="3062" y="5434"/>
              <a:ext cx="6148" cy="532"/>
            </a:xfrm>
            <a:prstGeom prst="rect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2768" y="4850"/>
              <a:ext cx="6724" cy="1696"/>
            </a:xfrm>
            <a:custGeom>
              <a:avLst/>
              <a:gdLst>
                <a:gd name="T0" fmla="*/ 0 w 3386"/>
                <a:gd name="T1" fmla="*/ 854 h 854"/>
                <a:gd name="T2" fmla="*/ 3386 w 3386"/>
                <a:gd name="T3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86" h="854">
                  <a:moveTo>
                    <a:pt x="0" y="854"/>
                  </a:moveTo>
                  <a:lnTo>
                    <a:pt x="3386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45"/>
            <p:cNvSpPr>
              <a:spLocks/>
            </p:cNvSpPr>
            <p:nvPr/>
          </p:nvSpPr>
          <p:spPr bwMode="auto">
            <a:xfrm>
              <a:off x="2744" y="4949"/>
              <a:ext cx="6897" cy="1732"/>
            </a:xfrm>
            <a:custGeom>
              <a:avLst/>
              <a:gdLst>
                <a:gd name="T0" fmla="*/ 3473 w 3473"/>
                <a:gd name="T1" fmla="*/ 872 h 872"/>
                <a:gd name="T2" fmla="*/ 0 w 3473"/>
                <a:gd name="T3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73" h="872">
                  <a:moveTo>
                    <a:pt x="3473" y="872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2693" y="4500"/>
              <a:ext cx="549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655" tIns="38329" rIns="76655" bIns="3832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</a:t>
              </a:r>
              <a:r>
                <a:rPr kumimoji="0" lang="en-US" sz="1400" b="1" i="0" u="none" strike="noStrike" cap="none" normalizeH="0" baseline="3000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43"/>
            <p:cNvSpPr txBox="1">
              <a:spLocks noChangeArrowheads="1"/>
            </p:cNvSpPr>
            <p:nvPr/>
          </p:nvSpPr>
          <p:spPr bwMode="auto">
            <a:xfrm>
              <a:off x="9226" y="4401"/>
              <a:ext cx="467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655" tIns="38329" rIns="76655" bIns="3832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</a:t>
              </a:r>
              <a:r>
                <a:rPr kumimoji="0" lang="en-US" sz="1600" b="1" i="0" u="none" strike="noStrike" cap="none" normalizeH="0" baseline="3000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3207" y="4822"/>
              <a:ext cx="5934" cy="1480"/>
            </a:xfrm>
            <a:custGeom>
              <a:avLst/>
              <a:gdLst>
                <a:gd name="T0" fmla="*/ 7470 w 7470"/>
                <a:gd name="T1" fmla="*/ 1865 h 1865"/>
                <a:gd name="T2" fmla="*/ 0 w 7470"/>
                <a:gd name="T3" fmla="*/ 0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70" h="1865">
                  <a:moveTo>
                    <a:pt x="7470" y="1865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3145" y="5059"/>
              <a:ext cx="5934" cy="1479"/>
            </a:xfrm>
            <a:custGeom>
              <a:avLst/>
              <a:gdLst>
                <a:gd name="T0" fmla="*/ 7470 w 7470"/>
                <a:gd name="T1" fmla="*/ 1865 h 1865"/>
                <a:gd name="T2" fmla="*/ 0 w 7470"/>
                <a:gd name="T3" fmla="*/ 0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70" h="1865">
                  <a:moveTo>
                    <a:pt x="7470" y="1865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3086" y="5283"/>
              <a:ext cx="5932" cy="1484"/>
            </a:xfrm>
            <a:custGeom>
              <a:avLst/>
              <a:gdLst>
                <a:gd name="T0" fmla="*/ 7470 w 7470"/>
                <a:gd name="T1" fmla="*/ 1865 h 1865"/>
                <a:gd name="T2" fmla="*/ 0 w 7470"/>
                <a:gd name="T3" fmla="*/ 0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70" h="1865">
                  <a:moveTo>
                    <a:pt x="7470" y="1865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5429" y="5627"/>
              <a:ext cx="997" cy="247"/>
            </a:xfrm>
            <a:custGeom>
              <a:avLst/>
              <a:gdLst>
                <a:gd name="T0" fmla="*/ 1255 w 1255"/>
                <a:gd name="T1" fmla="*/ 0 h 314"/>
                <a:gd name="T2" fmla="*/ 0 w 1255"/>
                <a:gd name="T3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5" h="314">
                  <a:moveTo>
                    <a:pt x="1255" y="0"/>
                  </a:moveTo>
                  <a:lnTo>
                    <a:pt x="0" y="314"/>
                  </a:lnTo>
                </a:path>
              </a:pathLst>
            </a:cu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rc 38"/>
            <p:cNvSpPr>
              <a:spLocks/>
            </p:cNvSpPr>
            <p:nvPr/>
          </p:nvSpPr>
          <p:spPr bwMode="auto">
            <a:xfrm flipV="1">
              <a:off x="6033" y="5013"/>
              <a:ext cx="836" cy="591"/>
            </a:xfrm>
            <a:custGeom>
              <a:avLst/>
              <a:gdLst>
                <a:gd name="G0" fmla="+- 21341 0 0"/>
                <a:gd name="G1" fmla="+- 21600 0 0"/>
                <a:gd name="G2" fmla="+- 21600 0 0"/>
                <a:gd name="T0" fmla="*/ 0 w 42745"/>
                <a:gd name="T1" fmla="*/ 18262 h 21600"/>
                <a:gd name="T2" fmla="*/ 42745 w 42745"/>
                <a:gd name="T3" fmla="*/ 18698 h 21600"/>
                <a:gd name="T4" fmla="*/ 21341 w 4274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45" h="21600" fill="none" extrusionOk="0">
                  <a:moveTo>
                    <a:pt x="0" y="18262"/>
                  </a:moveTo>
                  <a:cubicBezTo>
                    <a:pt x="1644" y="7749"/>
                    <a:pt x="10700" y="-1"/>
                    <a:pt x="21341" y="0"/>
                  </a:cubicBezTo>
                  <a:cubicBezTo>
                    <a:pt x="32148" y="0"/>
                    <a:pt x="41293" y="7988"/>
                    <a:pt x="42745" y="18697"/>
                  </a:cubicBezTo>
                </a:path>
                <a:path w="42745" h="21600" stroke="0" extrusionOk="0">
                  <a:moveTo>
                    <a:pt x="0" y="18262"/>
                  </a:moveTo>
                  <a:cubicBezTo>
                    <a:pt x="1644" y="7749"/>
                    <a:pt x="10700" y="-1"/>
                    <a:pt x="21341" y="0"/>
                  </a:cubicBezTo>
                  <a:cubicBezTo>
                    <a:pt x="32148" y="0"/>
                    <a:pt x="41293" y="7988"/>
                    <a:pt x="42745" y="18697"/>
                  </a:cubicBezTo>
                  <a:lnTo>
                    <a:pt x="21341" y="21600"/>
                  </a:lnTo>
                  <a:close/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Arc 37"/>
            <p:cNvSpPr>
              <a:spLocks/>
            </p:cNvSpPr>
            <p:nvPr/>
          </p:nvSpPr>
          <p:spPr bwMode="auto">
            <a:xfrm flipV="1">
              <a:off x="5520" y="5144"/>
              <a:ext cx="841" cy="591"/>
            </a:xfrm>
            <a:custGeom>
              <a:avLst/>
              <a:gdLst>
                <a:gd name="G0" fmla="+- 21341 0 0"/>
                <a:gd name="G1" fmla="+- 21600 0 0"/>
                <a:gd name="G2" fmla="+- 21600 0 0"/>
                <a:gd name="T0" fmla="*/ 0 w 42745"/>
                <a:gd name="T1" fmla="*/ 18262 h 21600"/>
                <a:gd name="T2" fmla="*/ 42745 w 42745"/>
                <a:gd name="T3" fmla="*/ 18698 h 21600"/>
                <a:gd name="T4" fmla="*/ 21341 w 4274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45" h="21600" fill="none" extrusionOk="0">
                  <a:moveTo>
                    <a:pt x="0" y="18262"/>
                  </a:moveTo>
                  <a:cubicBezTo>
                    <a:pt x="1644" y="7749"/>
                    <a:pt x="10700" y="-1"/>
                    <a:pt x="21341" y="0"/>
                  </a:cubicBezTo>
                  <a:cubicBezTo>
                    <a:pt x="32148" y="0"/>
                    <a:pt x="41293" y="7988"/>
                    <a:pt x="42745" y="18697"/>
                  </a:cubicBezTo>
                </a:path>
                <a:path w="42745" h="21600" stroke="0" extrusionOk="0">
                  <a:moveTo>
                    <a:pt x="0" y="18262"/>
                  </a:moveTo>
                  <a:cubicBezTo>
                    <a:pt x="1644" y="7749"/>
                    <a:pt x="10700" y="-1"/>
                    <a:pt x="21341" y="0"/>
                  </a:cubicBezTo>
                  <a:cubicBezTo>
                    <a:pt x="32148" y="0"/>
                    <a:pt x="41293" y="7988"/>
                    <a:pt x="42745" y="18697"/>
                  </a:cubicBezTo>
                  <a:lnTo>
                    <a:pt x="21341" y="21600"/>
                  </a:lnTo>
                  <a:close/>
                </a:path>
              </a:pathLst>
            </a:custGeom>
            <a:noFill/>
            <a:ln w="444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Arc 36"/>
            <p:cNvSpPr>
              <a:spLocks/>
            </p:cNvSpPr>
            <p:nvPr/>
          </p:nvSpPr>
          <p:spPr bwMode="auto">
            <a:xfrm flipV="1">
              <a:off x="5038" y="5273"/>
              <a:ext cx="838" cy="590"/>
            </a:xfrm>
            <a:custGeom>
              <a:avLst/>
              <a:gdLst>
                <a:gd name="G0" fmla="+- 21341 0 0"/>
                <a:gd name="G1" fmla="+- 21600 0 0"/>
                <a:gd name="G2" fmla="+- 21600 0 0"/>
                <a:gd name="T0" fmla="*/ 0 w 42745"/>
                <a:gd name="T1" fmla="*/ 18262 h 21600"/>
                <a:gd name="T2" fmla="*/ 42745 w 42745"/>
                <a:gd name="T3" fmla="*/ 18698 h 21600"/>
                <a:gd name="T4" fmla="*/ 21341 w 4274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45" h="21600" fill="none" extrusionOk="0">
                  <a:moveTo>
                    <a:pt x="0" y="18262"/>
                  </a:moveTo>
                  <a:cubicBezTo>
                    <a:pt x="1644" y="7749"/>
                    <a:pt x="10700" y="-1"/>
                    <a:pt x="21341" y="0"/>
                  </a:cubicBezTo>
                  <a:cubicBezTo>
                    <a:pt x="32148" y="0"/>
                    <a:pt x="41293" y="7988"/>
                    <a:pt x="42745" y="18697"/>
                  </a:cubicBezTo>
                </a:path>
                <a:path w="42745" h="21600" stroke="0" extrusionOk="0">
                  <a:moveTo>
                    <a:pt x="0" y="18262"/>
                  </a:moveTo>
                  <a:cubicBezTo>
                    <a:pt x="1644" y="7749"/>
                    <a:pt x="10700" y="-1"/>
                    <a:pt x="21341" y="0"/>
                  </a:cubicBezTo>
                  <a:cubicBezTo>
                    <a:pt x="32148" y="0"/>
                    <a:pt x="41293" y="7988"/>
                    <a:pt x="42745" y="18697"/>
                  </a:cubicBezTo>
                  <a:lnTo>
                    <a:pt x="21341" y="21600"/>
                  </a:lnTo>
                  <a:close/>
                </a:path>
              </a:pathLst>
            </a:custGeom>
            <a:noFill/>
            <a:ln w="444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5866" y="5500"/>
              <a:ext cx="155" cy="494"/>
            </a:xfrm>
            <a:custGeom>
              <a:avLst/>
              <a:gdLst>
                <a:gd name="T0" fmla="*/ 0 w 196"/>
                <a:gd name="T1" fmla="*/ 627 h 627"/>
                <a:gd name="T2" fmla="*/ 196 w 196"/>
                <a:gd name="T3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627">
                  <a:moveTo>
                    <a:pt x="0" y="627"/>
                  </a:moveTo>
                  <a:lnTo>
                    <a:pt x="196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5941" y="4085"/>
              <a:ext cx="7" cy="2759"/>
            </a:xfrm>
            <a:custGeom>
              <a:avLst/>
              <a:gdLst>
                <a:gd name="T0" fmla="*/ 6 w 6"/>
                <a:gd name="T1" fmla="*/ 3472 h 3472"/>
                <a:gd name="T2" fmla="*/ 0 w 6"/>
                <a:gd name="T3" fmla="*/ 0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3472">
                  <a:moveTo>
                    <a:pt x="6" y="347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5968" y="3952"/>
              <a:ext cx="33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026" tIns="39514" rIns="79026" bIns="395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901" y="4574"/>
              <a:ext cx="210" cy="466"/>
            </a:xfrm>
            <a:custGeom>
              <a:avLst/>
              <a:gdLst>
                <a:gd name="T0" fmla="*/ 263 w 263"/>
                <a:gd name="T1" fmla="*/ 0 h 585"/>
                <a:gd name="T2" fmla="*/ 0 w 263"/>
                <a:gd name="T3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" h="585">
                  <a:moveTo>
                    <a:pt x="263" y="0"/>
                  </a:moveTo>
                  <a:lnTo>
                    <a:pt x="0" y="585"/>
                  </a:lnTo>
                </a:path>
              </a:pathLst>
            </a:cu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6978" y="4127"/>
              <a:ext cx="49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1201" tIns="30601" rIns="61201" bIns="30601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6410" y="4504"/>
              <a:ext cx="622" cy="674"/>
            </a:xfrm>
            <a:custGeom>
              <a:avLst/>
              <a:gdLst>
                <a:gd name="T0" fmla="*/ 784 w 784"/>
                <a:gd name="T1" fmla="*/ 0 h 847"/>
                <a:gd name="T2" fmla="*/ 0 w 784"/>
                <a:gd name="T3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4" h="847">
                  <a:moveTo>
                    <a:pt x="784" y="0"/>
                  </a:moveTo>
                  <a:lnTo>
                    <a:pt x="0" y="847"/>
                  </a:lnTo>
                </a:path>
              </a:pathLst>
            </a:custGeom>
            <a:solidFill>
              <a:srgbClr val="FFFFFF"/>
            </a:solidFill>
            <a:ln w="254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5912" y="4455"/>
              <a:ext cx="1054" cy="828"/>
            </a:xfrm>
            <a:custGeom>
              <a:avLst/>
              <a:gdLst>
                <a:gd name="T0" fmla="*/ 1329 w 1329"/>
                <a:gd name="T1" fmla="*/ 0 h 1042"/>
                <a:gd name="T2" fmla="*/ 0 w 1329"/>
                <a:gd name="T3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29" h="1042">
                  <a:moveTo>
                    <a:pt x="1329" y="0"/>
                  </a:moveTo>
                  <a:lnTo>
                    <a:pt x="0" y="1042"/>
                  </a:lnTo>
                </a:path>
              </a:pathLst>
            </a:custGeom>
            <a:solidFill>
              <a:srgbClr val="FFFFFF"/>
            </a:solidFill>
            <a:ln w="254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Arc 28"/>
            <p:cNvSpPr>
              <a:spLocks/>
            </p:cNvSpPr>
            <p:nvPr/>
          </p:nvSpPr>
          <p:spPr bwMode="auto">
            <a:xfrm rot="2700000">
              <a:off x="2810" y="7760"/>
              <a:ext cx="450" cy="44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25"/>
                <a:gd name="T2" fmla="*/ 21599 w 21600"/>
                <a:gd name="T3" fmla="*/ 21825 h 21825"/>
                <a:gd name="T4" fmla="*/ 0 w 21600"/>
                <a:gd name="T5" fmla="*/ 21600 h 2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2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5"/>
                    <a:pt x="21599" y="21750"/>
                    <a:pt x="21598" y="21824"/>
                  </a:cubicBezTo>
                </a:path>
                <a:path w="21600" h="2182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5"/>
                    <a:pt x="21599" y="21750"/>
                    <a:pt x="21598" y="2182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8841" y="8316"/>
              <a:ext cx="383" cy="1"/>
            </a:xfrm>
            <a:custGeom>
              <a:avLst/>
              <a:gdLst>
                <a:gd name="T0" fmla="*/ 0 w 194"/>
                <a:gd name="T1" fmla="*/ 0 h 1"/>
                <a:gd name="T2" fmla="*/ 194 w 19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4" h="1">
                  <a:moveTo>
                    <a:pt x="0" y="0"/>
                  </a:moveTo>
                  <a:lnTo>
                    <a:pt x="19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AutoShape 26"/>
            <p:cNvSpPr>
              <a:spLocks noChangeArrowheads="1"/>
            </p:cNvSpPr>
            <p:nvPr/>
          </p:nvSpPr>
          <p:spPr bwMode="auto">
            <a:xfrm>
              <a:off x="5854" y="7833"/>
              <a:ext cx="179" cy="304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6144" y="7112"/>
              <a:ext cx="46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131" tIns="42566" rIns="85131" bIns="425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3276" y="7197"/>
              <a:ext cx="64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131" tIns="42566" rIns="85131" bIns="425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Sext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Arc 23"/>
            <p:cNvSpPr>
              <a:spLocks/>
            </p:cNvSpPr>
            <p:nvPr/>
          </p:nvSpPr>
          <p:spPr bwMode="auto">
            <a:xfrm rot="13500000">
              <a:off x="2826" y="7760"/>
              <a:ext cx="450" cy="4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25"/>
                <a:gd name="T2" fmla="*/ 21599 w 21600"/>
                <a:gd name="T3" fmla="*/ 21825 h 21825"/>
                <a:gd name="T4" fmla="*/ 0 w 21600"/>
                <a:gd name="T5" fmla="*/ 21600 h 2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2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5"/>
                    <a:pt x="21599" y="21750"/>
                    <a:pt x="21598" y="21824"/>
                  </a:cubicBezTo>
                </a:path>
                <a:path w="21600" h="2182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5"/>
                    <a:pt x="21599" y="21750"/>
                    <a:pt x="21598" y="2182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AutoShape 22"/>
            <p:cNvSpPr>
              <a:spLocks/>
            </p:cNvSpPr>
            <p:nvPr/>
          </p:nvSpPr>
          <p:spPr bwMode="auto">
            <a:xfrm rot="16200000">
              <a:off x="5597" y="8274"/>
              <a:ext cx="163" cy="479"/>
            </a:xfrm>
            <a:prstGeom prst="leftBrace">
              <a:avLst>
                <a:gd name="adj1" fmla="val 2448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7288" y="8904"/>
              <a:ext cx="47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131" tIns="42566" rIns="85131" bIns="425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7363" y="8496"/>
              <a:ext cx="475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131" tIns="42566" rIns="85131" bIns="425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Arc 19"/>
            <p:cNvSpPr>
              <a:spLocks/>
            </p:cNvSpPr>
            <p:nvPr/>
          </p:nvSpPr>
          <p:spPr bwMode="auto">
            <a:xfrm rot="2700000">
              <a:off x="8615" y="7784"/>
              <a:ext cx="449" cy="45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25"/>
                <a:gd name="T2" fmla="*/ 21599 w 21600"/>
                <a:gd name="T3" fmla="*/ 21825 h 21825"/>
                <a:gd name="T4" fmla="*/ 0 w 21600"/>
                <a:gd name="T5" fmla="*/ 21600 h 2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2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5"/>
                    <a:pt x="21599" y="21750"/>
                    <a:pt x="21598" y="21824"/>
                  </a:cubicBezTo>
                </a:path>
                <a:path w="21600" h="2182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5"/>
                    <a:pt x="21599" y="21750"/>
                    <a:pt x="21598" y="2182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Arc 18"/>
            <p:cNvSpPr>
              <a:spLocks/>
            </p:cNvSpPr>
            <p:nvPr/>
          </p:nvSpPr>
          <p:spPr bwMode="auto">
            <a:xfrm rot="13500000">
              <a:off x="9006" y="7777"/>
              <a:ext cx="453" cy="45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25"/>
                <a:gd name="T2" fmla="*/ 21599 w 21600"/>
                <a:gd name="T3" fmla="*/ 21825 h 21825"/>
                <a:gd name="T4" fmla="*/ 0 w 21600"/>
                <a:gd name="T5" fmla="*/ 21600 h 2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2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5"/>
                    <a:pt x="21599" y="21750"/>
                    <a:pt x="21598" y="21824"/>
                  </a:cubicBezTo>
                </a:path>
                <a:path w="21600" h="2182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5"/>
                    <a:pt x="21599" y="21750"/>
                    <a:pt x="21598" y="2182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8829" y="7694"/>
              <a:ext cx="384" cy="4"/>
            </a:xfrm>
            <a:custGeom>
              <a:avLst/>
              <a:gdLst>
                <a:gd name="T0" fmla="*/ 0 w 194"/>
                <a:gd name="T1" fmla="*/ 0 h 1"/>
                <a:gd name="T2" fmla="*/ 194 w 19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4" h="1">
                  <a:moveTo>
                    <a:pt x="0" y="0"/>
                  </a:moveTo>
                  <a:lnTo>
                    <a:pt x="19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9234" y="7986"/>
              <a:ext cx="336" cy="6"/>
            </a:xfrm>
            <a:custGeom>
              <a:avLst/>
              <a:gdLst>
                <a:gd name="T0" fmla="*/ 168 w 168"/>
                <a:gd name="T1" fmla="*/ 2 h 2"/>
                <a:gd name="T2" fmla="*/ 0 w 168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8" h="2">
                  <a:moveTo>
                    <a:pt x="168" y="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AutoShape 15"/>
            <p:cNvSpPr>
              <a:spLocks/>
            </p:cNvSpPr>
            <p:nvPr/>
          </p:nvSpPr>
          <p:spPr bwMode="auto">
            <a:xfrm rot="16200000">
              <a:off x="8972" y="8341"/>
              <a:ext cx="150" cy="325"/>
            </a:xfrm>
            <a:prstGeom prst="leftBrace">
              <a:avLst>
                <a:gd name="adj1" fmla="val 1805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9099" y="7130"/>
              <a:ext cx="643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131" tIns="42566" rIns="85131" bIns="425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Sext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2577" y="7980"/>
              <a:ext cx="6830" cy="6"/>
            </a:xfrm>
            <a:custGeom>
              <a:avLst/>
              <a:gdLst>
                <a:gd name="T0" fmla="*/ 8598 w 8598"/>
                <a:gd name="T1" fmla="*/ 8 h 8"/>
                <a:gd name="T2" fmla="*/ 0 w 8598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98" h="8">
                  <a:moveTo>
                    <a:pt x="8598" y="8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5961" y="7428"/>
              <a:ext cx="251" cy="369"/>
            </a:xfrm>
            <a:custGeom>
              <a:avLst/>
              <a:gdLst>
                <a:gd name="T0" fmla="*/ 315 w 315"/>
                <a:gd name="T1" fmla="*/ 0 h 465"/>
                <a:gd name="T2" fmla="*/ 0 w 315"/>
                <a:gd name="T3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5" h="465">
                  <a:moveTo>
                    <a:pt x="315" y="0"/>
                  </a:moveTo>
                  <a:lnTo>
                    <a:pt x="0" y="4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9016" y="7430"/>
              <a:ext cx="254" cy="206"/>
            </a:xfrm>
            <a:custGeom>
              <a:avLst/>
              <a:gdLst>
                <a:gd name="T0" fmla="*/ 320 w 320"/>
                <a:gd name="T1" fmla="*/ 0 h 260"/>
                <a:gd name="T2" fmla="*/ 0 w 320"/>
                <a:gd name="T3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0" h="260">
                  <a:moveTo>
                    <a:pt x="320" y="0"/>
                  </a:moveTo>
                  <a:lnTo>
                    <a:pt x="0" y="2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3108" y="7487"/>
              <a:ext cx="284" cy="191"/>
            </a:xfrm>
            <a:custGeom>
              <a:avLst/>
              <a:gdLst>
                <a:gd name="T0" fmla="*/ 358 w 358"/>
                <a:gd name="T1" fmla="*/ 0 h 239"/>
                <a:gd name="T2" fmla="*/ 0 w 358"/>
                <a:gd name="T3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8" h="239">
                  <a:moveTo>
                    <a:pt x="358" y="0"/>
                  </a:moveTo>
                  <a:lnTo>
                    <a:pt x="0" y="2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5119" y="7428"/>
              <a:ext cx="239" cy="345"/>
            </a:xfrm>
            <a:custGeom>
              <a:avLst/>
              <a:gdLst>
                <a:gd name="T0" fmla="*/ 0 w 300"/>
                <a:gd name="T1" fmla="*/ 0 h 435"/>
                <a:gd name="T2" fmla="*/ 300 w 300"/>
                <a:gd name="T3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435">
                  <a:moveTo>
                    <a:pt x="0" y="0"/>
                  </a:moveTo>
                  <a:lnTo>
                    <a:pt x="300" y="4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4806" y="7130"/>
              <a:ext cx="56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131" tIns="42566" rIns="85131" bIns="425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AutoShape 7"/>
            <p:cNvSpPr>
              <a:spLocks/>
            </p:cNvSpPr>
            <p:nvPr/>
          </p:nvSpPr>
          <p:spPr bwMode="auto">
            <a:xfrm rot="16200000">
              <a:off x="7280" y="7112"/>
              <a:ext cx="246" cy="2900"/>
            </a:xfrm>
            <a:prstGeom prst="leftBrace">
              <a:avLst>
                <a:gd name="adj1" fmla="val 9823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AutoShape 6"/>
            <p:cNvSpPr>
              <a:spLocks/>
            </p:cNvSpPr>
            <p:nvPr/>
          </p:nvSpPr>
          <p:spPr bwMode="auto">
            <a:xfrm rot="16200000">
              <a:off x="4226" y="7414"/>
              <a:ext cx="180" cy="2222"/>
            </a:xfrm>
            <a:prstGeom prst="leftBrace">
              <a:avLst>
                <a:gd name="adj1" fmla="val 10287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AutoShape 5"/>
            <p:cNvSpPr>
              <a:spLocks/>
            </p:cNvSpPr>
            <p:nvPr/>
          </p:nvSpPr>
          <p:spPr bwMode="auto">
            <a:xfrm rot="16200000">
              <a:off x="2970" y="8388"/>
              <a:ext cx="168" cy="270"/>
            </a:xfrm>
            <a:prstGeom prst="leftBrace">
              <a:avLst>
                <a:gd name="adj1" fmla="val 1339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AutoShape 4"/>
            <p:cNvSpPr>
              <a:spLocks/>
            </p:cNvSpPr>
            <p:nvPr/>
          </p:nvSpPr>
          <p:spPr bwMode="auto">
            <a:xfrm rot="16200000">
              <a:off x="7092" y="6938"/>
              <a:ext cx="445" cy="3782"/>
            </a:xfrm>
            <a:prstGeom prst="leftBrace">
              <a:avLst>
                <a:gd name="adj1" fmla="val 7082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Text Box 3"/>
            <p:cNvSpPr txBox="1">
              <a:spLocks noChangeArrowheads="1"/>
            </p:cNvSpPr>
            <p:nvPr/>
          </p:nvSpPr>
          <p:spPr bwMode="auto">
            <a:xfrm>
              <a:off x="6907" y="4119"/>
              <a:ext cx="558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026" tIns="39514" rIns="79026" bIns="395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β</a:t>
              </a:r>
              <a:r>
                <a:rPr kumimoji="0" lang="en-US" sz="1400" b="0" i="0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AutoShape 2"/>
            <p:cNvSpPr>
              <a:spLocks noChangeArrowheads="1"/>
            </p:cNvSpPr>
            <p:nvPr/>
          </p:nvSpPr>
          <p:spPr bwMode="auto">
            <a:xfrm>
              <a:off x="5282" y="7807"/>
              <a:ext cx="270" cy="359"/>
            </a:xfrm>
            <a:prstGeom prst="irregularSeal1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4" name="Rectangle 6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659" y="5949000"/>
            <a:ext cx="216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P.Raimondi</a:t>
            </a:r>
            <a:r>
              <a:rPr lang="en-US" dirty="0"/>
              <a:t> 2006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0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CRAB waist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19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03238" y="764753"/>
            <a:ext cx="8137525" cy="5616575"/>
            <a:chOff x="539552" y="620737"/>
            <a:chExt cx="8137525" cy="561657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81"/>
            <a:stretch>
              <a:fillRect/>
            </a:stretch>
          </p:blipFill>
          <p:spPr>
            <a:xfrm>
              <a:off x="539552" y="620737"/>
              <a:ext cx="8137525" cy="2633663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1348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2" b="1671"/>
            <a:stretch>
              <a:fillRect/>
            </a:stretch>
          </p:blipFill>
          <p:spPr>
            <a:xfrm>
              <a:off x="539552" y="3257575"/>
              <a:ext cx="8137525" cy="2979737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3822" b="167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65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1993, </a:t>
            </a:r>
            <a:r>
              <a:rPr lang="en-US" dirty="0" err="1"/>
              <a:t>Dubna</a:t>
            </a:r>
            <a:r>
              <a:rPr lang="en-US" dirty="0"/>
              <a:t> </a:t>
            </a:r>
            <a:r>
              <a:rPr lang="en-US" dirty="0" smtClean="0"/>
              <a:t>JINR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cm</a:t>
            </a:r>
            <a:r>
              <a:rPr lang="en-US" dirty="0"/>
              <a:t>= 2 </a:t>
            </a:r>
            <a:r>
              <a:rPr lang="en-US" dirty="0" err="1"/>
              <a:t>GeV</a:t>
            </a:r>
            <a:r>
              <a:rPr lang="en-US" dirty="0"/>
              <a:t>, L=9.4</a:t>
            </a:r>
            <a:r>
              <a:rPr lang="en-US" dirty="0">
                <a:sym typeface="Symbol"/>
              </a:rPr>
              <a:t></a:t>
            </a:r>
            <a:r>
              <a:rPr lang="en-US" dirty="0"/>
              <a:t>10</a:t>
            </a:r>
            <a:r>
              <a:rPr lang="en-US" baseline="30000" dirty="0"/>
              <a:t>32 </a:t>
            </a:r>
            <a:r>
              <a:rPr lang="en-US" dirty="0"/>
              <a:t>cm</a:t>
            </a:r>
            <a:r>
              <a:rPr lang="en-US" baseline="30000" dirty="0"/>
              <a:t>-2 </a:t>
            </a:r>
            <a:r>
              <a:rPr lang="en-US" dirty="0"/>
              <a:t>sec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r>
              <a:rPr lang="en-US" dirty="0"/>
              <a:t>1994, Argonne National Laboratory (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=3-5 </a:t>
            </a:r>
            <a:r>
              <a:rPr lang="en-US" dirty="0" err="1"/>
              <a:t>GeV</a:t>
            </a:r>
            <a:r>
              <a:rPr lang="en-US" dirty="0"/>
              <a:t>, L= 10</a:t>
            </a:r>
            <a:r>
              <a:rPr lang="en-US" baseline="30000" dirty="0"/>
              <a:t>33 </a:t>
            </a:r>
            <a:r>
              <a:rPr lang="en-US" dirty="0"/>
              <a:t>cm</a:t>
            </a:r>
            <a:r>
              <a:rPr lang="en-US" baseline="30000" dirty="0"/>
              <a:t>-2 </a:t>
            </a:r>
            <a:r>
              <a:rPr lang="en-US" dirty="0"/>
              <a:t>sec</a:t>
            </a:r>
            <a:r>
              <a:rPr lang="en-US" baseline="30000" dirty="0"/>
              <a:t>-1</a:t>
            </a:r>
            <a:r>
              <a:rPr lang="en-US" dirty="0"/>
              <a:t> )</a:t>
            </a:r>
          </a:p>
          <a:p>
            <a:r>
              <a:rPr lang="en-US" dirty="0"/>
              <a:t>1995, BINP, round beams (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= 2.0-4.2 </a:t>
            </a:r>
            <a:r>
              <a:rPr lang="en-US" dirty="0" err="1"/>
              <a:t>GeV</a:t>
            </a:r>
            <a:r>
              <a:rPr lang="en-US" dirty="0"/>
              <a:t>, L= 10</a:t>
            </a:r>
            <a:r>
              <a:rPr lang="en-US" baseline="30000" dirty="0"/>
              <a:t>33 </a:t>
            </a:r>
            <a:r>
              <a:rPr lang="en-US" dirty="0"/>
              <a:t>cm</a:t>
            </a:r>
            <a:r>
              <a:rPr lang="en-US" baseline="30000" dirty="0"/>
              <a:t>-2 </a:t>
            </a:r>
            <a:r>
              <a:rPr lang="en-US" dirty="0"/>
              <a:t>sec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r>
              <a:rPr lang="en-US" dirty="0" smtClean="0"/>
              <a:t>1996, Spain &amp; France </a:t>
            </a:r>
            <a:r>
              <a:rPr lang="en-US" dirty="0"/>
              <a:t>(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= </a:t>
            </a:r>
            <a:r>
              <a:rPr lang="en-US" dirty="0" smtClean="0"/>
              <a:t>4 </a:t>
            </a:r>
            <a:r>
              <a:rPr lang="en-US" dirty="0" err="1"/>
              <a:t>GeV</a:t>
            </a:r>
            <a:r>
              <a:rPr lang="en-US" dirty="0"/>
              <a:t>, L= 10</a:t>
            </a:r>
            <a:r>
              <a:rPr lang="en-US" baseline="30000" dirty="0"/>
              <a:t>33 </a:t>
            </a:r>
            <a:r>
              <a:rPr lang="en-US" dirty="0"/>
              <a:t>cm</a:t>
            </a:r>
            <a:r>
              <a:rPr lang="en-US" baseline="30000" dirty="0"/>
              <a:t>-2 </a:t>
            </a:r>
            <a:r>
              <a:rPr lang="en-US" dirty="0"/>
              <a:t>sec</a:t>
            </a:r>
            <a:r>
              <a:rPr lang="en-US" baseline="30000" dirty="0"/>
              <a:t>-1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1997, Beijing IHEP (</a:t>
            </a:r>
            <a:r>
              <a:rPr lang="en-US" dirty="0" err="1">
                <a:solidFill>
                  <a:srgbClr val="C00000"/>
                </a:solidFill>
              </a:rPr>
              <a:t>E</a:t>
            </a:r>
            <a:r>
              <a:rPr lang="en-US" baseline="-25000" dirty="0" err="1">
                <a:solidFill>
                  <a:srgbClr val="C00000"/>
                </a:solidFill>
              </a:rPr>
              <a:t>cm</a:t>
            </a:r>
            <a:r>
              <a:rPr lang="en-US" dirty="0" smtClean="0">
                <a:solidFill>
                  <a:srgbClr val="C00000"/>
                </a:solidFill>
              </a:rPr>
              <a:t>= </a:t>
            </a:r>
            <a:r>
              <a:rPr lang="en-US" dirty="0">
                <a:solidFill>
                  <a:srgbClr val="C00000"/>
                </a:solidFill>
              </a:rPr>
              <a:t>2.0-4.2 </a:t>
            </a:r>
            <a:r>
              <a:rPr lang="en-US" dirty="0" err="1" smtClean="0">
                <a:solidFill>
                  <a:srgbClr val="C00000"/>
                </a:solidFill>
              </a:rPr>
              <a:t>GeV</a:t>
            </a:r>
            <a:r>
              <a:rPr lang="en-US" dirty="0" smtClean="0">
                <a:solidFill>
                  <a:srgbClr val="C00000"/>
                </a:solidFill>
              </a:rPr>
              <a:t>, L=</a:t>
            </a:r>
            <a:r>
              <a:rPr lang="en-US" dirty="0">
                <a:solidFill>
                  <a:srgbClr val="C00000"/>
                </a:solidFill>
              </a:rPr>
              <a:t> 10</a:t>
            </a:r>
            <a:r>
              <a:rPr lang="en-US" baseline="30000" dirty="0">
                <a:solidFill>
                  <a:srgbClr val="C00000"/>
                </a:solidFill>
              </a:rPr>
              <a:t>33 </a:t>
            </a:r>
            <a:r>
              <a:rPr lang="en-US" dirty="0">
                <a:solidFill>
                  <a:srgbClr val="C00000"/>
                </a:solidFill>
              </a:rPr>
              <a:t>cm</a:t>
            </a:r>
            <a:r>
              <a:rPr lang="en-US" baseline="30000" dirty="0">
                <a:solidFill>
                  <a:srgbClr val="C00000"/>
                </a:solidFill>
              </a:rPr>
              <a:t>-2 </a:t>
            </a:r>
            <a:r>
              <a:rPr lang="en-US" dirty="0" smtClean="0">
                <a:solidFill>
                  <a:srgbClr val="C00000"/>
                </a:solidFill>
              </a:rPr>
              <a:t>sec</a:t>
            </a:r>
            <a:r>
              <a:rPr lang="en-US" baseline="30000" dirty="0" smtClean="0">
                <a:solidFill>
                  <a:srgbClr val="C00000"/>
                </a:solidFill>
              </a:rPr>
              <a:t>-1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Bogomyagkov (BINP), Tau Charm Factories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</a:t>
            </a:r>
            <a:r>
              <a:rPr lang="en-US" dirty="0" smtClean="0"/>
              <a:t>facility artist view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20</a:t>
            </a:fld>
            <a:endParaRPr lang="ru-RU"/>
          </a:p>
        </p:txBody>
      </p:sp>
      <p:pic>
        <p:nvPicPr>
          <p:cNvPr id="7" name="Picture 42" descr="Sche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6"/>
          <a:stretch/>
        </p:blipFill>
        <p:spPr bwMode="auto">
          <a:xfrm>
            <a:off x="814801" y="1179000"/>
            <a:ext cx="7514398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facility </a:t>
            </a:r>
            <a:r>
              <a:rPr lang="en-US" dirty="0" smtClean="0"/>
              <a:t>cite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CHARM 2012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Bogomyagkov (BINP), Tau Charm Factories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21</a:t>
            </a:fld>
            <a:endParaRPr lang="ru-RU" dirty="0"/>
          </a:p>
        </p:txBody>
      </p:sp>
      <p:pic>
        <p:nvPicPr>
          <p:cNvPr id="7" name="Picture 4" descr="INP-12-for-Ant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4955"/>
            <a:ext cx="8229600" cy="401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</a:t>
            </a:r>
            <a:r>
              <a:rPr lang="en-US" dirty="0" smtClean="0"/>
              <a:t>final focus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22</a:t>
            </a:fld>
            <a:endParaRPr lang="ru-RU" dirty="0"/>
          </a:p>
        </p:txBody>
      </p:sp>
      <p:grpSp>
        <p:nvGrpSpPr>
          <p:cNvPr id="1037" name="Group 1036"/>
          <p:cNvGrpSpPr/>
          <p:nvPr/>
        </p:nvGrpSpPr>
        <p:grpSpPr>
          <a:xfrm>
            <a:off x="351632" y="1157288"/>
            <a:ext cx="8440737" cy="4937125"/>
            <a:chOff x="496888" y="1157288"/>
            <a:chExt cx="8440737" cy="4937125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156075" y="4808538"/>
              <a:ext cx="814388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US" sz="2400">
                  <a:latin typeface="AvantGarde Md BT" pitchFamily="34" charset="0"/>
                </a:rPr>
                <a:t>QD0</a:t>
              </a:r>
              <a:endParaRPr lang="ru-RU" sz="2400">
                <a:latin typeface="AvantGarde Md BT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786563" y="1168400"/>
              <a:ext cx="2151062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US" sz="2400">
                  <a:latin typeface="AvantGarde Md BT" pitchFamily="34" charset="0"/>
                </a:rPr>
                <a:t>Detector Yoke</a:t>
              </a:r>
              <a:endParaRPr lang="ru-RU" sz="2400">
                <a:latin typeface="AvantGarde Md BT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7667625" y="1700213"/>
              <a:ext cx="576263" cy="433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96888" y="5416550"/>
              <a:ext cx="754062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US" sz="2400">
                  <a:latin typeface="AvantGarde Md BT" pitchFamily="34" charset="0"/>
                </a:rPr>
                <a:t>QF1</a:t>
              </a:r>
              <a:endParaRPr lang="ru-RU" sz="2400">
                <a:latin typeface="AvantGarde Md BT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563938" y="2416175"/>
              <a:ext cx="1989137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US" sz="2400">
                  <a:latin typeface="AvantGarde Md BT" pitchFamily="34" charset="0"/>
                </a:rPr>
                <a:t>Anti Solenoid</a:t>
              </a:r>
              <a:endParaRPr lang="ru-RU" sz="2400">
                <a:latin typeface="AvantGarde Md BT" pitchFamily="34" charset="0"/>
              </a:endParaRPr>
            </a:p>
          </p:txBody>
        </p: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1238250" y="1773238"/>
              <a:ext cx="6646863" cy="4321175"/>
              <a:chOff x="230" y="1318"/>
              <a:chExt cx="3642" cy="2473"/>
            </a:xfrm>
          </p:grpSpPr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92" y="1318"/>
                <a:ext cx="3580" cy="2473"/>
                <a:chOff x="292" y="1318"/>
                <a:chExt cx="3580" cy="2473"/>
              </a:xfrm>
            </p:grpSpPr>
            <p:sp>
              <p:nvSpPr>
                <p:cNvPr id="821" name="Freeform 11"/>
                <p:cNvSpPr>
                  <a:spLocks/>
                </p:cNvSpPr>
                <p:nvPr/>
              </p:nvSpPr>
              <p:spPr bwMode="auto">
                <a:xfrm>
                  <a:off x="2051" y="2174"/>
                  <a:ext cx="1747" cy="380"/>
                </a:xfrm>
                <a:custGeom>
                  <a:avLst/>
                  <a:gdLst>
                    <a:gd name="T0" fmla="*/ 0 w 6989"/>
                    <a:gd name="T1" fmla="*/ 380 h 1902"/>
                    <a:gd name="T2" fmla="*/ 1747 w 6989"/>
                    <a:gd name="T3" fmla="*/ 0 h 1902"/>
                    <a:gd name="T4" fmla="*/ 0 w 6989"/>
                    <a:gd name="T5" fmla="*/ 380 h 190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989" h="1902">
                      <a:moveTo>
                        <a:pt x="0" y="1902"/>
                      </a:moveTo>
                      <a:lnTo>
                        <a:pt x="6989" y="0"/>
                      </a:lnTo>
                      <a:lnTo>
                        <a:pt x="0" y="1902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707" y="2411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64" y="2332"/>
                  <a:ext cx="210" cy="3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462" y="2324"/>
                  <a:ext cx="209" cy="3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674" y="2285"/>
                  <a:ext cx="218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671" y="2277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668" y="2269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658" y="2246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189" y="2013"/>
                  <a:ext cx="556" cy="12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184" y="2079"/>
                  <a:ext cx="220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925" y="2277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2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892" y="2134"/>
                  <a:ext cx="297" cy="1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3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887" y="2127"/>
                  <a:ext cx="297" cy="1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643" y="2198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5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2658" y="2293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6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74" y="2246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181" y="2072"/>
                  <a:ext cx="215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" name="Freeform 28"/>
                <p:cNvSpPr>
                  <a:spLocks/>
                </p:cNvSpPr>
                <p:nvPr/>
              </p:nvSpPr>
              <p:spPr bwMode="auto">
                <a:xfrm>
                  <a:off x="3171" y="2048"/>
                  <a:ext cx="215" cy="71"/>
                </a:xfrm>
                <a:custGeom>
                  <a:avLst/>
                  <a:gdLst>
                    <a:gd name="T0" fmla="*/ 215 w 863"/>
                    <a:gd name="T1" fmla="*/ 0 h 355"/>
                    <a:gd name="T2" fmla="*/ 0 w 863"/>
                    <a:gd name="T3" fmla="*/ 47 h 355"/>
                    <a:gd name="T4" fmla="*/ 10 w 863"/>
                    <a:gd name="T5" fmla="*/ 71 h 35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3" h="355">
                      <a:moveTo>
                        <a:pt x="863" y="0"/>
                      </a:moveTo>
                      <a:lnTo>
                        <a:pt x="0" y="237"/>
                      </a:lnTo>
                      <a:lnTo>
                        <a:pt x="39" y="35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9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386" y="2048"/>
                  <a:ext cx="10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654" y="2238"/>
                  <a:ext cx="217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1" name="Freeform 31"/>
                <p:cNvSpPr>
                  <a:spLocks/>
                </p:cNvSpPr>
                <p:nvPr/>
              </p:nvSpPr>
              <p:spPr bwMode="auto">
                <a:xfrm>
                  <a:off x="2628" y="2174"/>
                  <a:ext cx="216" cy="111"/>
                </a:xfrm>
                <a:custGeom>
                  <a:avLst/>
                  <a:gdLst>
                    <a:gd name="T0" fmla="*/ 216 w 866"/>
                    <a:gd name="T1" fmla="*/ 0 h 552"/>
                    <a:gd name="T2" fmla="*/ 0 w 866"/>
                    <a:gd name="T3" fmla="*/ 47 h 552"/>
                    <a:gd name="T4" fmla="*/ 26 w 866"/>
                    <a:gd name="T5" fmla="*/ 111 h 5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" h="552">
                      <a:moveTo>
                        <a:pt x="866" y="0"/>
                      </a:moveTo>
                      <a:lnTo>
                        <a:pt x="0" y="236"/>
                      </a:lnTo>
                      <a:lnTo>
                        <a:pt x="105" y="55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2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2844" y="2174"/>
                  <a:ext cx="27" cy="6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156" y="2000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167" y="2040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5" name="Freeform 35"/>
                <p:cNvSpPr>
                  <a:spLocks/>
                </p:cNvSpPr>
                <p:nvPr/>
              </p:nvSpPr>
              <p:spPr bwMode="auto">
                <a:xfrm>
                  <a:off x="3141" y="1977"/>
                  <a:ext cx="216" cy="110"/>
                </a:xfrm>
                <a:custGeom>
                  <a:avLst/>
                  <a:gdLst>
                    <a:gd name="T0" fmla="*/ 216 w 866"/>
                    <a:gd name="T1" fmla="*/ 0 h 552"/>
                    <a:gd name="T2" fmla="*/ 0 w 866"/>
                    <a:gd name="T3" fmla="*/ 47 h 552"/>
                    <a:gd name="T4" fmla="*/ 27 w 866"/>
                    <a:gd name="T5" fmla="*/ 110 h 5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" h="552">
                      <a:moveTo>
                        <a:pt x="866" y="0"/>
                      </a:moveTo>
                      <a:lnTo>
                        <a:pt x="0" y="235"/>
                      </a:lnTo>
                      <a:lnTo>
                        <a:pt x="107" y="55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6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3357" y="1977"/>
                  <a:ext cx="26" cy="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561" y="2491"/>
                  <a:ext cx="178" cy="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573" y="2498"/>
                  <a:ext cx="170" cy="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739" y="2443"/>
                  <a:ext cx="219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743" y="2451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746" y="2459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756" y="2483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3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320" y="2344"/>
                  <a:ext cx="490" cy="10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4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321" y="2354"/>
                  <a:ext cx="484" cy="10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991" y="2436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6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2958" y="2443"/>
                  <a:ext cx="362" cy="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7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959" y="2451"/>
                  <a:ext cx="362" cy="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8" name="Line 48"/>
                <p:cNvSpPr>
                  <a:spLocks noChangeShapeType="1"/>
                </p:cNvSpPr>
                <p:nvPr/>
              </p:nvSpPr>
              <p:spPr bwMode="auto">
                <a:xfrm>
                  <a:off x="2746" y="2506"/>
                  <a:ext cx="10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9" name="Line 49"/>
                <p:cNvSpPr>
                  <a:spLocks noChangeShapeType="1"/>
                </p:cNvSpPr>
                <p:nvPr/>
              </p:nvSpPr>
              <p:spPr bwMode="auto">
                <a:xfrm>
                  <a:off x="2962" y="2459"/>
                  <a:ext cx="10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325" y="2420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1" name="Freeform 51"/>
                <p:cNvSpPr>
                  <a:spLocks/>
                </p:cNvSpPr>
                <p:nvPr/>
              </p:nvSpPr>
              <p:spPr bwMode="auto">
                <a:xfrm>
                  <a:off x="3325" y="2443"/>
                  <a:ext cx="226" cy="48"/>
                </a:xfrm>
                <a:custGeom>
                  <a:avLst/>
                  <a:gdLst>
                    <a:gd name="T0" fmla="*/ 226 w 905"/>
                    <a:gd name="T1" fmla="*/ 0 h 236"/>
                    <a:gd name="T2" fmla="*/ 10 w 905"/>
                    <a:gd name="T3" fmla="*/ 48 h 236"/>
                    <a:gd name="T4" fmla="*/ 0 w 905"/>
                    <a:gd name="T5" fmla="*/ 24 h 2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05" h="236">
                      <a:moveTo>
                        <a:pt x="905" y="0"/>
                      </a:moveTo>
                      <a:lnTo>
                        <a:pt x="39" y="236"/>
                      </a:lnTo>
                      <a:lnTo>
                        <a:pt x="0" y="11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2" name="Line 52"/>
                <p:cNvSpPr>
                  <a:spLocks noChangeShapeType="1"/>
                </p:cNvSpPr>
                <p:nvPr/>
              </p:nvSpPr>
              <p:spPr bwMode="auto">
                <a:xfrm>
                  <a:off x="3541" y="2420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3" name="Freeform 53"/>
                <p:cNvSpPr>
                  <a:spLocks/>
                </p:cNvSpPr>
                <p:nvPr/>
              </p:nvSpPr>
              <p:spPr bwMode="auto">
                <a:xfrm>
                  <a:off x="2759" y="2491"/>
                  <a:ext cx="243" cy="63"/>
                </a:xfrm>
                <a:custGeom>
                  <a:avLst/>
                  <a:gdLst>
                    <a:gd name="T0" fmla="*/ 0 w 970"/>
                    <a:gd name="T1" fmla="*/ 47 h 317"/>
                    <a:gd name="T2" fmla="*/ 217 w 970"/>
                    <a:gd name="T3" fmla="*/ 0 h 317"/>
                    <a:gd name="T4" fmla="*/ 243 w 970"/>
                    <a:gd name="T5" fmla="*/ 63 h 3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70" h="317">
                      <a:moveTo>
                        <a:pt x="0" y="236"/>
                      </a:moveTo>
                      <a:lnTo>
                        <a:pt x="865" y="0"/>
                      </a:lnTo>
                      <a:lnTo>
                        <a:pt x="970" y="317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394" y="2575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5" name="Freeform 55"/>
                <p:cNvSpPr>
                  <a:spLocks/>
                </p:cNvSpPr>
                <p:nvPr/>
              </p:nvSpPr>
              <p:spPr bwMode="auto">
                <a:xfrm>
                  <a:off x="3338" y="2451"/>
                  <a:ext cx="216" cy="103"/>
                </a:xfrm>
                <a:custGeom>
                  <a:avLst/>
                  <a:gdLst>
                    <a:gd name="T0" fmla="*/ 216 w 866"/>
                    <a:gd name="T1" fmla="*/ 0 h 514"/>
                    <a:gd name="T2" fmla="*/ 0 w 866"/>
                    <a:gd name="T3" fmla="*/ 47 h 514"/>
                    <a:gd name="T4" fmla="*/ 23 w 866"/>
                    <a:gd name="T5" fmla="*/ 103 h 5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" h="514">
                      <a:moveTo>
                        <a:pt x="866" y="0"/>
                      </a:moveTo>
                      <a:lnTo>
                        <a:pt x="0" y="236"/>
                      </a:lnTo>
                      <a:lnTo>
                        <a:pt x="92" y="51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6" name="Line 56"/>
                <p:cNvSpPr>
                  <a:spLocks noChangeShapeType="1"/>
                </p:cNvSpPr>
                <p:nvPr/>
              </p:nvSpPr>
              <p:spPr bwMode="auto">
                <a:xfrm>
                  <a:off x="3554" y="2451"/>
                  <a:ext cx="26" cy="6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7" name="Line 57"/>
                <p:cNvSpPr>
                  <a:spLocks noChangeShapeType="1"/>
                </p:cNvSpPr>
                <p:nvPr/>
              </p:nvSpPr>
              <p:spPr bwMode="auto">
                <a:xfrm>
                  <a:off x="2759" y="2538"/>
                  <a:ext cx="7" cy="1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8" name="Line 58"/>
                <p:cNvSpPr>
                  <a:spLocks noChangeShapeType="1"/>
                </p:cNvSpPr>
                <p:nvPr/>
              </p:nvSpPr>
              <p:spPr bwMode="auto">
                <a:xfrm>
                  <a:off x="3554" y="2451"/>
                  <a:ext cx="43" cy="10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9" name="Line 59"/>
                <p:cNvSpPr>
                  <a:spLocks noChangeShapeType="1"/>
                </p:cNvSpPr>
                <p:nvPr/>
              </p:nvSpPr>
              <p:spPr bwMode="auto">
                <a:xfrm>
                  <a:off x="2051" y="2554"/>
                  <a:ext cx="1787" cy="38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0" name="Line 60"/>
                <p:cNvSpPr>
                  <a:spLocks noChangeShapeType="1"/>
                </p:cNvSpPr>
                <p:nvPr/>
              </p:nvSpPr>
              <p:spPr bwMode="auto">
                <a:xfrm>
                  <a:off x="2051" y="2554"/>
                  <a:ext cx="1787" cy="389"/>
                </a:xfrm>
                <a:prstGeom prst="line">
                  <a:avLst/>
                </a:prstGeom>
                <a:noFill/>
                <a:ln w="7938">
                  <a:solidFill>
                    <a:srgbClr val="333D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707" y="2696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2" name="Line 62"/>
                <p:cNvSpPr>
                  <a:spLocks noChangeShapeType="1"/>
                </p:cNvSpPr>
                <p:nvPr/>
              </p:nvSpPr>
              <p:spPr bwMode="auto">
                <a:xfrm>
                  <a:off x="2674" y="2776"/>
                  <a:ext cx="218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3" name="Line 63"/>
                <p:cNvSpPr>
                  <a:spLocks noChangeShapeType="1"/>
                </p:cNvSpPr>
                <p:nvPr/>
              </p:nvSpPr>
              <p:spPr bwMode="auto">
                <a:xfrm>
                  <a:off x="2671" y="2784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4" name="Line 64"/>
                <p:cNvSpPr>
                  <a:spLocks noChangeShapeType="1"/>
                </p:cNvSpPr>
                <p:nvPr/>
              </p:nvSpPr>
              <p:spPr bwMode="auto">
                <a:xfrm>
                  <a:off x="2668" y="2792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5" name="Line 65"/>
                <p:cNvSpPr>
                  <a:spLocks noChangeShapeType="1"/>
                </p:cNvSpPr>
                <p:nvPr/>
              </p:nvSpPr>
              <p:spPr bwMode="auto">
                <a:xfrm>
                  <a:off x="2658" y="2815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6" name="Line 66"/>
                <p:cNvSpPr>
                  <a:spLocks noChangeShapeType="1"/>
                </p:cNvSpPr>
                <p:nvPr/>
              </p:nvSpPr>
              <p:spPr bwMode="auto">
                <a:xfrm>
                  <a:off x="3189" y="2974"/>
                  <a:ext cx="642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7" name="Line 67"/>
                <p:cNvSpPr>
                  <a:spLocks noChangeShapeType="1"/>
                </p:cNvSpPr>
                <p:nvPr/>
              </p:nvSpPr>
              <p:spPr bwMode="auto">
                <a:xfrm>
                  <a:off x="3184" y="2981"/>
                  <a:ext cx="64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8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925" y="2830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9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2892" y="2823"/>
                  <a:ext cx="297" cy="1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0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2887" y="2831"/>
                  <a:ext cx="297" cy="1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1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643" y="2910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2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658" y="2792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3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2874" y="2839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4" name="Line 74"/>
                <p:cNvSpPr>
                  <a:spLocks noChangeShapeType="1"/>
                </p:cNvSpPr>
                <p:nvPr/>
              </p:nvSpPr>
              <p:spPr bwMode="auto">
                <a:xfrm>
                  <a:off x="3181" y="2989"/>
                  <a:ext cx="215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5" name="Freeform 75"/>
                <p:cNvSpPr>
                  <a:spLocks/>
                </p:cNvSpPr>
                <p:nvPr/>
              </p:nvSpPr>
              <p:spPr bwMode="auto">
                <a:xfrm>
                  <a:off x="3171" y="2989"/>
                  <a:ext cx="215" cy="71"/>
                </a:xfrm>
                <a:custGeom>
                  <a:avLst/>
                  <a:gdLst>
                    <a:gd name="T0" fmla="*/ 215 w 863"/>
                    <a:gd name="T1" fmla="*/ 71 h 355"/>
                    <a:gd name="T2" fmla="*/ 0 w 863"/>
                    <a:gd name="T3" fmla="*/ 24 h 355"/>
                    <a:gd name="T4" fmla="*/ 10 w 863"/>
                    <a:gd name="T5" fmla="*/ 0 h 35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3" h="355">
                      <a:moveTo>
                        <a:pt x="863" y="355"/>
                      </a:moveTo>
                      <a:lnTo>
                        <a:pt x="0" y="120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386" y="3037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7" name="Line 77"/>
                <p:cNvSpPr>
                  <a:spLocks noChangeShapeType="1"/>
                </p:cNvSpPr>
                <p:nvPr/>
              </p:nvSpPr>
              <p:spPr bwMode="auto">
                <a:xfrm>
                  <a:off x="2654" y="2823"/>
                  <a:ext cx="217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8" name="Freeform 78"/>
                <p:cNvSpPr>
                  <a:spLocks/>
                </p:cNvSpPr>
                <p:nvPr/>
              </p:nvSpPr>
              <p:spPr bwMode="auto">
                <a:xfrm>
                  <a:off x="2628" y="2823"/>
                  <a:ext cx="216" cy="111"/>
                </a:xfrm>
                <a:custGeom>
                  <a:avLst/>
                  <a:gdLst>
                    <a:gd name="T0" fmla="*/ 216 w 866"/>
                    <a:gd name="T1" fmla="*/ 111 h 553"/>
                    <a:gd name="T2" fmla="*/ 0 w 866"/>
                    <a:gd name="T3" fmla="*/ 63 h 553"/>
                    <a:gd name="T4" fmla="*/ 26 w 866"/>
                    <a:gd name="T5" fmla="*/ 0 h 5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" h="553">
                      <a:moveTo>
                        <a:pt x="866" y="553"/>
                      </a:moveTo>
                      <a:lnTo>
                        <a:pt x="0" y="316"/>
                      </a:lnTo>
                      <a:lnTo>
                        <a:pt x="105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2844" y="2870"/>
                  <a:ext cx="27" cy="6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0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3156" y="3107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" name="Line 81"/>
                <p:cNvSpPr>
                  <a:spLocks noChangeShapeType="1"/>
                </p:cNvSpPr>
                <p:nvPr/>
              </p:nvSpPr>
              <p:spPr bwMode="auto">
                <a:xfrm>
                  <a:off x="3167" y="3021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2" name="Freeform 82"/>
                <p:cNvSpPr>
                  <a:spLocks/>
                </p:cNvSpPr>
                <p:nvPr/>
              </p:nvSpPr>
              <p:spPr bwMode="auto">
                <a:xfrm>
                  <a:off x="3141" y="3021"/>
                  <a:ext cx="216" cy="111"/>
                </a:xfrm>
                <a:custGeom>
                  <a:avLst/>
                  <a:gdLst>
                    <a:gd name="T0" fmla="*/ 216 w 866"/>
                    <a:gd name="T1" fmla="*/ 111 h 554"/>
                    <a:gd name="T2" fmla="*/ 0 w 866"/>
                    <a:gd name="T3" fmla="*/ 64 h 554"/>
                    <a:gd name="T4" fmla="*/ 27 w 866"/>
                    <a:gd name="T5" fmla="*/ 0 h 5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" h="554">
                      <a:moveTo>
                        <a:pt x="866" y="554"/>
                      </a:moveTo>
                      <a:lnTo>
                        <a:pt x="0" y="317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3357" y="3068"/>
                  <a:ext cx="26" cy="6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4" name="Line 84"/>
                <p:cNvSpPr>
                  <a:spLocks noChangeShapeType="1"/>
                </p:cNvSpPr>
                <p:nvPr/>
              </p:nvSpPr>
              <p:spPr bwMode="auto">
                <a:xfrm>
                  <a:off x="2561" y="2566"/>
                  <a:ext cx="178" cy="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5" name="Line 85"/>
                <p:cNvSpPr>
                  <a:spLocks noChangeShapeType="1"/>
                </p:cNvSpPr>
                <p:nvPr/>
              </p:nvSpPr>
              <p:spPr bwMode="auto">
                <a:xfrm>
                  <a:off x="2573" y="2561"/>
                  <a:ext cx="170" cy="4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6" name="Line 86"/>
                <p:cNvSpPr>
                  <a:spLocks noChangeShapeType="1"/>
                </p:cNvSpPr>
                <p:nvPr/>
              </p:nvSpPr>
              <p:spPr bwMode="auto">
                <a:xfrm>
                  <a:off x="2739" y="2617"/>
                  <a:ext cx="219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7" name="Line 87"/>
                <p:cNvSpPr>
                  <a:spLocks noChangeShapeType="1"/>
                </p:cNvSpPr>
                <p:nvPr/>
              </p:nvSpPr>
              <p:spPr bwMode="auto">
                <a:xfrm>
                  <a:off x="2743" y="2610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8" name="Line 88"/>
                <p:cNvSpPr>
                  <a:spLocks noChangeShapeType="1"/>
                </p:cNvSpPr>
                <p:nvPr/>
              </p:nvSpPr>
              <p:spPr bwMode="auto">
                <a:xfrm>
                  <a:off x="2746" y="2602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9" name="Line 89"/>
                <p:cNvSpPr>
                  <a:spLocks noChangeShapeType="1"/>
                </p:cNvSpPr>
                <p:nvPr/>
              </p:nvSpPr>
              <p:spPr bwMode="auto">
                <a:xfrm>
                  <a:off x="2756" y="2578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0" name="Line 90"/>
                <p:cNvSpPr>
                  <a:spLocks noChangeShapeType="1"/>
                </p:cNvSpPr>
                <p:nvPr/>
              </p:nvSpPr>
              <p:spPr bwMode="auto">
                <a:xfrm>
                  <a:off x="3320" y="2658"/>
                  <a:ext cx="456" cy="9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" name="Line 91"/>
                <p:cNvSpPr>
                  <a:spLocks noChangeShapeType="1"/>
                </p:cNvSpPr>
                <p:nvPr/>
              </p:nvSpPr>
              <p:spPr bwMode="auto">
                <a:xfrm>
                  <a:off x="3321" y="2649"/>
                  <a:ext cx="459" cy="10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2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991" y="2672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3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958" y="2658"/>
                  <a:ext cx="362" cy="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4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959" y="2649"/>
                  <a:ext cx="362" cy="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5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746" y="2578"/>
                  <a:ext cx="10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6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962" y="2625"/>
                  <a:ext cx="10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7" name="Line 97"/>
                <p:cNvSpPr>
                  <a:spLocks noChangeShapeType="1"/>
                </p:cNvSpPr>
                <p:nvPr/>
              </p:nvSpPr>
              <p:spPr bwMode="auto">
                <a:xfrm>
                  <a:off x="3325" y="2641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8" name="Freeform 98"/>
                <p:cNvSpPr>
                  <a:spLocks/>
                </p:cNvSpPr>
                <p:nvPr/>
              </p:nvSpPr>
              <p:spPr bwMode="auto">
                <a:xfrm>
                  <a:off x="3325" y="2617"/>
                  <a:ext cx="226" cy="48"/>
                </a:xfrm>
                <a:custGeom>
                  <a:avLst/>
                  <a:gdLst>
                    <a:gd name="T0" fmla="*/ 226 w 905"/>
                    <a:gd name="T1" fmla="*/ 48 h 237"/>
                    <a:gd name="T2" fmla="*/ 10 w 905"/>
                    <a:gd name="T3" fmla="*/ 0 h 237"/>
                    <a:gd name="T4" fmla="*/ 0 w 905"/>
                    <a:gd name="T5" fmla="*/ 24 h 2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05" h="237">
                      <a:moveTo>
                        <a:pt x="905" y="237"/>
                      </a:moveTo>
                      <a:lnTo>
                        <a:pt x="39" y="0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9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3541" y="2665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0" name="Freeform 100"/>
                <p:cNvSpPr>
                  <a:spLocks/>
                </p:cNvSpPr>
                <p:nvPr/>
              </p:nvSpPr>
              <p:spPr bwMode="auto">
                <a:xfrm>
                  <a:off x="2759" y="2554"/>
                  <a:ext cx="243" cy="63"/>
                </a:xfrm>
                <a:custGeom>
                  <a:avLst/>
                  <a:gdLst>
                    <a:gd name="T0" fmla="*/ 0 w 970"/>
                    <a:gd name="T1" fmla="*/ 16 h 315"/>
                    <a:gd name="T2" fmla="*/ 217 w 970"/>
                    <a:gd name="T3" fmla="*/ 63 h 315"/>
                    <a:gd name="T4" fmla="*/ 243 w 970"/>
                    <a:gd name="T5" fmla="*/ 0 h 3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70" h="315">
                      <a:moveTo>
                        <a:pt x="0" y="79"/>
                      </a:moveTo>
                      <a:lnTo>
                        <a:pt x="865" y="315"/>
                      </a:lnTo>
                      <a:lnTo>
                        <a:pt x="97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1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394" y="2533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2" name="Freeform 102"/>
                <p:cNvSpPr>
                  <a:spLocks/>
                </p:cNvSpPr>
                <p:nvPr/>
              </p:nvSpPr>
              <p:spPr bwMode="auto">
                <a:xfrm>
                  <a:off x="3338" y="2554"/>
                  <a:ext cx="216" cy="103"/>
                </a:xfrm>
                <a:custGeom>
                  <a:avLst/>
                  <a:gdLst>
                    <a:gd name="T0" fmla="*/ 216 w 866"/>
                    <a:gd name="T1" fmla="*/ 103 h 512"/>
                    <a:gd name="T2" fmla="*/ 0 w 866"/>
                    <a:gd name="T3" fmla="*/ 56 h 512"/>
                    <a:gd name="T4" fmla="*/ 23 w 866"/>
                    <a:gd name="T5" fmla="*/ 0 h 5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" h="512">
                      <a:moveTo>
                        <a:pt x="866" y="512"/>
                      </a:moveTo>
                      <a:lnTo>
                        <a:pt x="0" y="278"/>
                      </a:lnTo>
                      <a:lnTo>
                        <a:pt x="92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3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3554" y="2593"/>
                  <a:ext cx="26" cy="6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4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759" y="2554"/>
                  <a:ext cx="7" cy="1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5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554" y="2554"/>
                  <a:ext cx="43" cy="10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6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746" y="2483"/>
                  <a:ext cx="226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7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756" y="2459"/>
                  <a:ext cx="206" cy="7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8" name="Line 108"/>
                <p:cNvSpPr>
                  <a:spLocks noChangeShapeType="1"/>
                </p:cNvSpPr>
                <p:nvPr/>
              </p:nvSpPr>
              <p:spPr bwMode="auto">
                <a:xfrm>
                  <a:off x="2756" y="2578"/>
                  <a:ext cx="206" cy="7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9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2746" y="2602"/>
                  <a:ext cx="226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0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3325" y="2443"/>
                  <a:ext cx="226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1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3335" y="2420"/>
                  <a:ext cx="206" cy="7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2" name="Line 112"/>
                <p:cNvSpPr>
                  <a:spLocks noChangeShapeType="1"/>
                </p:cNvSpPr>
                <p:nvPr/>
              </p:nvSpPr>
              <p:spPr bwMode="auto">
                <a:xfrm>
                  <a:off x="3335" y="2617"/>
                  <a:ext cx="206" cy="7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" name="Line 113"/>
                <p:cNvSpPr>
                  <a:spLocks noChangeShapeType="1"/>
                </p:cNvSpPr>
                <p:nvPr/>
              </p:nvSpPr>
              <p:spPr bwMode="auto">
                <a:xfrm>
                  <a:off x="3325" y="2641"/>
                  <a:ext cx="226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" name="Line 114"/>
                <p:cNvSpPr>
                  <a:spLocks noChangeShapeType="1"/>
                </p:cNvSpPr>
                <p:nvPr/>
              </p:nvSpPr>
              <p:spPr bwMode="auto">
                <a:xfrm>
                  <a:off x="3181" y="2989"/>
                  <a:ext cx="205" cy="7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3171" y="3013"/>
                  <a:ext cx="225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" name="Line 116"/>
                <p:cNvSpPr>
                  <a:spLocks noChangeShapeType="1"/>
                </p:cNvSpPr>
                <p:nvPr/>
              </p:nvSpPr>
              <p:spPr bwMode="auto">
                <a:xfrm>
                  <a:off x="2668" y="2792"/>
                  <a:ext cx="206" cy="7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2658" y="2815"/>
                  <a:ext cx="226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8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3171" y="2072"/>
                  <a:ext cx="225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9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3181" y="2048"/>
                  <a:ext cx="205" cy="7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0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2658" y="2269"/>
                  <a:ext cx="226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1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2668" y="2246"/>
                  <a:ext cx="206" cy="7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2" name="Line 122"/>
                <p:cNvSpPr>
                  <a:spLocks noChangeShapeType="1"/>
                </p:cNvSpPr>
                <p:nvPr/>
              </p:nvSpPr>
              <p:spPr bwMode="auto">
                <a:xfrm>
                  <a:off x="2051" y="2364"/>
                  <a:ext cx="41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3" name="Line 123"/>
                <p:cNvSpPr>
                  <a:spLocks noChangeShapeType="1"/>
                </p:cNvSpPr>
                <p:nvPr/>
              </p:nvSpPr>
              <p:spPr bwMode="auto">
                <a:xfrm>
                  <a:off x="2051" y="2356"/>
                  <a:ext cx="41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4" name="Line 124"/>
                <p:cNvSpPr>
                  <a:spLocks noChangeShapeType="1"/>
                </p:cNvSpPr>
                <p:nvPr/>
              </p:nvSpPr>
              <p:spPr bwMode="auto">
                <a:xfrm>
                  <a:off x="2464" y="2744"/>
                  <a:ext cx="210" cy="3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5" name="Line 125"/>
                <p:cNvSpPr>
                  <a:spLocks noChangeShapeType="1"/>
                </p:cNvSpPr>
                <p:nvPr/>
              </p:nvSpPr>
              <p:spPr bwMode="auto">
                <a:xfrm>
                  <a:off x="2462" y="2753"/>
                  <a:ext cx="209" cy="3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6" name="Line 126"/>
                <p:cNvSpPr>
                  <a:spLocks noChangeShapeType="1"/>
                </p:cNvSpPr>
                <p:nvPr/>
              </p:nvSpPr>
              <p:spPr bwMode="auto">
                <a:xfrm>
                  <a:off x="2051" y="2744"/>
                  <a:ext cx="41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7" name="Line 127"/>
                <p:cNvSpPr>
                  <a:spLocks noChangeShapeType="1"/>
                </p:cNvSpPr>
                <p:nvPr/>
              </p:nvSpPr>
              <p:spPr bwMode="auto">
                <a:xfrm>
                  <a:off x="2051" y="2753"/>
                  <a:ext cx="41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8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561" y="2542"/>
                  <a:ext cx="1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9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2573" y="2548"/>
                  <a:ext cx="1" cy="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0" name="Freeform 130"/>
                <p:cNvSpPr>
                  <a:spLocks/>
                </p:cNvSpPr>
                <p:nvPr/>
              </p:nvSpPr>
              <p:spPr bwMode="auto">
                <a:xfrm>
                  <a:off x="2051" y="2097"/>
                  <a:ext cx="1373" cy="457"/>
                </a:xfrm>
                <a:custGeom>
                  <a:avLst/>
                  <a:gdLst>
                    <a:gd name="T0" fmla="*/ 0 w 5490"/>
                    <a:gd name="T1" fmla="*/ 457 h 2286"/>
                    <a:gd name="T2" fmla="*/ 650 w 5490"/>
                    <a:gd name="T3" fmla="*/ 272 h 2286"/>
                    <a:gd name="T4" fmla="*/ 701 w 5490"/>
                    <a:gd name="T5" fmla="*/ 258 h 2286"/>
                    <a:gd name="T6" fmla="*/ 711 w 5490"/>
                    <a:gd name="T7" fmla="*/ 255 h 2286"/>
                    <a:gd name="T8" fmla="*/ 721 w 5490"/>
                    <a:gd name="T9" fmla="*/ 252 h 2286"/>
                    <a:gd name="T10" fmla="*/ 730 w 5490"/>
                    <a:gd name="T11" fmla="*/ 249 h 2286"/>
                    <a:gd name="T12" fmla="*/ 740 w 5490"/>
                    <a:gd name="T13" fmla="*/ 246 h 2286"/>
                    <a:gd name="T14" fmla="*/ 749 w 5490"/>
                    <a:gd name="T15" fmla="*/ 243 h 2286"/>
                    <a:gd name="T16" fmla="*/ 758 w 5490"/>
                    <a:gd name="T17" fmla="*/ 239 h 2286"/>
                    <a:gd name="T18" fmla="*/ 767 w 5490"/>
                    <a:gd name="T19" fmla="*/ 236 h 2286"/>
                    <a:gd name="T20" fmla="*/ 776 w 5490"/>
                    <a:gd name="T21" fmla="*/ 232 h 2286"/>
                    <a:gd name="T22" fmla="*/ 794 w 5490"/>
                    <a:gd name="T23" fmla="*/ 225 h 2286"/>
                    <a:gd name="T24" fmla="*/ 812 w 5490"/>
                    <a:gd name="T25" fmla="*/ 217 h 2286"/>
                    <a:gd name="T26" fmla="*/ 830 w 5490"/>
                    <a:gd name="T27" fmla="*/ 209 h 2286"/>
                    <a:gd name="T28" fmla="*/ 847 w 5490"/>
                    <a:gd name="T29" fmla="*/ 201 h 2286"/>
                    <a:gd name="T30" fmla="*/ 1091 w 5490"/>
                    <a:gd name="T31" fmla="*/ 77 h 2286"/>
                    <a:gd name="T32" fmla="*/ 1123 w 5490"/>
                    <a:gd name="T33" fmla="*/ 61 h 2286"/>
                    <a:gd name="T34" fmla="*/ 1133 w 5490"/>
                    <a:gd name="T35" fmla="*/ 57 h 2286"/>
                    <a:gd name="T36" fmla="*/ 1144 w 5490"/>
                    <a:gd name="T37" fmla="*/ 52 h 2286"/>
                    <a:gd name="T38" fmla="*/ 1154 w 5490"/>
                    <a:gd name="T39" fmla="*/ 48 h 2286"/>
                    <a:gd name="T40" fmla="*/ 1164 w 5490"/>
                    <a:gd name="T41" fmla="*/ 44 h 2286"/>
                    <a:gd name="T42" fmla="*/ 1175 w 5490"/>
                    <a:gd name="T43" fmla="*/ 40 h 2286"/>
                    <a:gd name="T44" fmla="*/ 1185 w 5490"/>
                    <a:gd name="T45" fmla="*/ 36 h 2286"/>
                    <a:gd name="T46" fmla="*/ 1196 w 5490"/>
                    <a:gd name="T47" fmla="*/ 33 h 2286"/>
                    <a:gd name="T48" fmla="*/ 1207 w 5490"/>
                    <a:gd name="T49" fmla="*/ 29 h 2286"/>
                    <a:gd name="T50" fmla="*/ 1218 w 5490"/>
                    <a:gd name="T51" fmla="*/ 26 h 2286"/>
                    <a:gd name="T52" fmla="*/ 1229 w 5490"/>
                    <a:gd name="T53" fmla="*/ 23 h 2286"/>
                    <a:gd name="T54" fmla="*/ 1240 w 5490"/>
                    <a:gd name="T55" fmla="*/ 20 h 2286"/>
                    <a:gd name="T56" fmla="*/ 1251 w 5490"/>
                    <a:gd name="T57" fmla="*/ 17 h 2286"/>
                    <a:gd name="T58" fmla="*/ 1263 w 5490"/>
                    <a:gd name="T59" fmla="*/ 15 h 2286"/>
                    <a:gd name="T60" fmla="*/ 1274 w 5490"/>
                    <a:gd name="T61" fmla="*/ 13 h 2286"/>
                    <a:gd name="T62" fmla="*/ 1286 w 5490"/>
                    <a:gd name="T63" fmla="*/ 10 h 2286"/>
                    <a:gd name="T64" fmla="*/ 1298 w 5490"/>
                    <a:gd name="T65" fmla="*/ 9 h 2286"/>
                    <a:gd name="T66" fmla="*/ 1335 w 5490"/>
                    <a:gd name="T67" fmla="*/ 3 h 2286"/>
                    <a:gd name="T68" fmla="*/ 1373 w 5490"/>
                    <a:gd name="T69" fmla="*/ 0 h 228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490" h="2286">
                      <a:moveTo>
                        <a:pt x="0" y="2286"/>
                      </a:moveTo>
                      <a:lnTo>
                        <a:pt x="2598" y="1361"/>
                      </a:lnTo>
                      <a:lnTo>
                        <a:pt x="2804" y="1290"/>
                      </a:lnTo>
                      <a:lnTo>
                        <a:pt x="2843" y="1276"/>
                      </a:lnTo>
                      <a:lnTo>
                        <a:pt x="2882" y="1261"/>
                      </a:lnTo>
                      <a:lnTo>
                        <a:pt x="2920" y="1246"/>
                      </a:lnTo>
                      <a:lnTo>
                        <a:pt x="2957" y="1231"/>
                      </a:lnTo>
                      <a:lnTo>
                        <a:pt x="2996" y="1214"/>
                      </a:lnTo>
                      <a:lnTo>
                        <a:pt x="3031" y="1198"/>
                      </a:lnTo>
                      <a:lnTo>
                        <a:pt x="3068" y="1181"/>
                      </a:lnTo>
                      <a:lnTo>
                        <a:pt x="3104" y="1162"/>
                      </a:lnTo>
                      <a:lnTo>
                        <a:pt x="3176" y="1125"/>
                      </a:lnTo>
                      <a:lnTo>
                        <a:pt x="3247" y="1087"/>
                      </a:lnTo>
                      <a:lnTo>
                        <a:pt x="3318" y="1047"/>
                      </a:lnTo>
                      <a:lnTo>
                        <a:pt x="3388" y="1005"/>
                      </a:lnTo>
                      <a:lnTo>
                        <a:pt x="4364" y="384"/>
                      </a:lnTo>
                      <a:lnTo>
                        <a:pt x="4492" y="306"/>
                      </a:lnTo>
                      <a:lnTo>
                        <a:pt x="4531" y="283"/>
                      </a:lnTo>
                      <a:lnTo>
                        <a:pt x="4573" y="261"/>
                      </a:lnTo>
                      <a:lnTo>
                        <a:pt x="4614" y="239"/>
                      </a:lnTo>
                      <a:lnTo>
                        <a:pt x="4656" y="219"/>
                      </a:lnTo>
                      <a:lnTo>
                        <a:pt x="4698" y="199"/>
                      </a:lnTo>
                      <a:lnTo>
                        <a:pt x="4740" y="181"/>
                      </a:lnTo>
                      <a:lnTo>
                        <a:pt x="4784" y="163"/>
                      </a:lnTo>
                      <a:lnTo>
                        <a:pt x="4827" y="146"/>
                      </a:lnTo>
                      <a:lnTo>
                        <a:pt x="4870" y="130"/>
                      </a:lnTo>
                      <a:lnTo>
                        <a:pt x="4915" y="115"/>
                      </a:lnTo>
                      <a:lnTo>
                        <a:pt x="4960" y="101"/>
                      </a:lnTo>
                      <a:lnTo>
                        <a:pt x="5004" y="87"/>
                      </a:lnTo>
                      <a:lnTo>
                        <a:pt x="5050" y="75"/>
                      </a:lnTo>
                      <a:lnTo>
                        <a:pt x="5096" y="64"/>
                      </a:lnTo>
                      <a:lnTo>
                        <a:pt x="5142" y="52"/>
                      </a:lnTo>
                      <a:lnTo>
                        <a:pt x="5189" y="43"/>
                      </a:lnTo>
                      <a:lnTo>
                        <a:pt x="5340" y="17"/>
                      </a:lnTo>
                      <a:lnTo>
                        <a:pt x="5490" y="0"/>
                      </a:lnTo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1" name="Freeform 131"/>
                <p:cNvSpPr>
                  <a:spLocks/>
                </p:cNvSpPr>
                <p:nvPr/>
              </p:nvSpPr>
              <p:spPr bwMode="auto">
                <a:xfrm>
                  <a:off x="2051" y="2430"/>
                  <a:ext cx="1200" cy="124"/>
                </a:xfrm>
                <a:custGeom>
                  <a:avLst/>
                  <a:gdLst>
                    <a:gd name="T0" fmla="*/ 0 w 4799"/>
                    <a:gd name="T1" fmla="*/ 124 h 623"/>
                    <a:gd name="T2" fmla="*/ 682 w 4799"/>
                    <a:gd name="T3" fmla="*/ 19 h 623"/>
                    <a:gd name="T4" fmla="*/ 696 w 4799"/>
                    <a:gd name="T5" fmla="*/ 17 h 623"/>
                    <a:gd name="T6" fmla="*/ 710 w 4799"/>
                    <a:gd name="T7" fmla="*/ 15 h 623"/>
                    <a:gd name="T8" fmla="*/ 724 w 4799"/>
                    <a:gd name="T9" fmla="*/ 12 h 623"/>
                    <a:gd name="T10" fmla="*/ 738 w 4799"/>
                    <a:gd name="T11" fmla="*/ 10 h 623"/>
                    <a:gd name="T12" fmla="*/ 751 w 4799"/>
                    <a:gd name="T13" fmla="*/ 9 h 623"/>
                    <a:gd name="T14" fmla="*/ 764 w 4799"/>
                    <a:gd name="T15" fmla="*/ 7 h 623"/>
                    <a:gd name="T16" fmla="*/ 778 w 4799"/>
                    <a:gd name="T17" fmla="*/ 5 h 623"/>
                    <a:gd name="T18" fmla="*/ 791 w 4799"/>
                    <a:gd name="T19" fmla="*/ 4 h 623"/>
                    <a:gd name="T20" fmla="*/ 805 w 4799"/>
                    <a:gd name="T21" fmla="*/ 3 h 623"/>
                    <a:gd name="T22" fmla="*/ 818 w 4799"/>
                    <a:gd name="T23" fmla="*/ 2 h 623"/>
                    <a:gd name="T24" fmla="*/ 832 w 4799"/>
                    <a:gd name="T25" fmla="*/ 1 h 623"/>
                    <a:gd name="T26" fmla="*/ 846 w 4799"/>
                    <a:gd name="T27" fmla="*/ 1 h 623"/>
                    <a:gd name="T28" fmla="*/ 859 w 4799"/>
                    <a:gd name="T29" fmla="*/ 0 h 623"/>
                    <a:gd name="T30" fmla="*/ 873 w 4799"/>
                    <a:gd name="T31" fmla="*/ 0 h 623"/>
                    <a:gd name="T32" fmla="*/ 888 w 4799"/>
                    <a:gd name="T33" fmla="*/ 0 h 623"/>
                    <a:gd name="T34" fmla="*/ 902 w 4799"/>
                    <a:gd name="T35" fmla="*/ 0 h 623"/>
                    <a:gd name="T36" fmla="*/ 1200 w 4799"/>
                    <a:gd name="T37" fmla="*/ 6 h 6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799" h="623">
                      <a:moveTo>
                        <a:pt x="0" y="623"/>
                      </a:moveTo>
                      <a:lnTo>
                        <a:pt x="2729" y="97"/>
                      </a:lnTo>
                      <a:lnTo>
                        <a:pt x="2785" y="84"/>
                      </a:lnTo>
                      <a:lnTo>
                        <a:pt x="2840" y="73"/>
                      </a:lnTo>
                      <a:lnTo>
                        <a:pt x="2895" y="61"/>
                      </a:lnTo>
                      <a:lnTo>
                        <a:pt x="2950" y="52"/>
                      </a:lnTo>
                      <a:lnTo>
                        <a:pt x="3003" y="43"/>
                      </a:lnTo>
                      <a:lnTo>
                        <a:pt x="3057" y="35"/>
                      </a:lnTo>
                      <a:lnTo>
                        <a:pt x="3110" y="27"/>
                      </a:lnTo>
                      <a:lnTo>
                        <a:pt x="3165" y="21"/>
                      </a:lnTo>
                      <a:lnTo>
                        <a:pt x="3219" y="15"/>
                      </a:lnTo>
                      <a:lnTo>
                        <a:pt x="3272" y="11"/>
                      </a:lnTo>
                      <a:lnTo>
                        <a:pt x="3327" y="7"/>
                      </a:lnTo>
                      <a:lnTo>
                        <a:pt x="3382" y="4"/>
                      </a:lnTo>
                      <a:lnTo>
                        <a:pt x="3437" y="1"/>
                      </a:lnTo>
                      <a:lnTo>
                        <a:pt x="3493" y="0"/>
                      </a:lnTo>
                      <a:lnTo>
                        <a:pt x="3550" y="0"/>
                      </a:lnTo>
                      <a:lnTo>
                        <a:pt x="3608" y="0"/>
                      </a:lnTo>
                      <a:lnTo>
                        <a:pt x="4799" y="31"/>
                      </a:lnTo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2" name="Freeform 132"/>
                <p:cNvSpPr>
                  <a:spLocks/>
                </p:cNvSpPr>
                <p:nvPr/>
              </p:nvSpPr>
              <p:spPr bwMode="auto">
                <a:xfrm>
                  <a:off x="2051" y="2554"/>
                  <a:ext cx="1091" cy="380"/>
                </a:xfrm>
                <a:custGeom>
                  <a:avLst/>
                  <a:gdLst>
                    <a:gd name="T0" fmla="*/ 0 w 4364"/>
                    <a:gd name="T1" fmla="*/ 0 h 1901"/>
                    <a:gd name="T2" fmla="*/ 650 w 4364"/>
                    <a:gd name="T3" fmla="*/ 185 h 1901"/>
                    <a:gd name="T4" fmla="*/ 663 w 4364"/>
                    <a:gd name="T5" fmla="*/ 188 h 1901"/>
                    <a:gd name="T6" fmla="*/ 677 w 4364"/>
                    <a:gd name="T7" fmla="*/ 191 h 1901"/>
                    <a:gd name="T8" fmla="*/ 690 w 4364"/>
                    <a:gd name="T9" fmla="*/ 195 h 1901"/>
                    <a:gd name="T10" fmla="*/ 703 w 4364"/>
                    <a:gd name="T11" fmla="*/ 199 h 1901"/>
                    <a:gd name="T12" fmla="*/ 715 w 4364"/>
                    <a:gd name="T13" fmla="*/ 203 h 1901"/>
                    <a:gd name="T14" fmla="*/ 728 w 4364"/>
                    <a:gd name="T15" fmla="*/ 207 h 1901"/>
                    <a:gd name="T16" fmla="*/ 740 w 4364"/>
                    <a:gd name="T17" fmla="*/ 211 h 1901"/>
                    <a:gd name="T18" fmla="*/ 752 w 4364"/>
                    <a:gd name="T19" fmla="*/ 215 h 1901"/>
                    <a:gd name="T20" fmla="*/ 764 w 4364"/>
                    <a:gd name="T21" fmla="*/ 219 h 1901"/>
                    <a:gd name="T22" fmla="*/ 776 w 4364"/>
                    <a:gd name="T23" fmla="*/ 224 h 1901"/>
                    <a:gd name="T24" fmla="*/ 787 w 4364"/>
                    <a:gd name="T25" fmla="*/ 229 h 1901"/>
                    <a:gd name="T26" fmla="*/ 799 w 4364"/>
                    <a:gd name="T27" fmla="*/ 234 h 1901"/>
                    <a:gd name="T28" fmla="*/ 811 w 4364"/>
                    <a:gd name="T29" fmla="*/ 239 h 1901"/>
                    <a:gd name="T30" fmla="*/ 823 w 4364"/>
                    <a:gd name="T31" fmla="*/ 244 h 1901"/>
                    <a:gd name="T32" fmla="*/ 835 w 4364"/>
                    <a:gd name="T33" fmla="*/ 250 h 1901"/>
                    <a:gd name="T34" fmla="*/ 847 w 4364"/>
                    <a:gd name="T35" fmla="*/ 256 h 1901"/>
                    <a:gd name="T36" fmla="*/ 1091 w 4364"/>
                    <a:gd name="T37" fmla="*/ 380 h 19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64" h="1901">
                      <a:moveTo>
                        <a:pt x="0" y="0"/>
                      </a:moveTo>
                      <a:lnTo>
                        <a:pt x="2598" y="923"/>
                      </a:lnTo>
                      <a:lnTo>
                        <a:pt x="2653" y="941"/>
                      </a:lnTo>
                      <a:lnTo>
                        <a:pt x="2706" y="958"/>
                      </a:lnTo>
                      <a:lnTo>
                        <a:pt x="2759" y="977"/>
                      </a:lnTo>
                      <a:lnTo>
                        <a:pt x="2810" y="995"/>
                      </a:lnTo>
                      <a:lnTo>
                        <a:pt x="2861" y="1015"/>
                      </a:lnTo>
                      <a:lnTo>
                        <a:pt x="2910" y="1034"/>
                      </a:lnTo>
                      <a:lnTo>
                        <a:pt x="2959" y="1055"/>
                      </a:lnTo>
                      <a:lnTo>
                        <a:pt x="3007" y="1076"/>
                      </a:lnTo>
                      <a:lnTo>
                        <a:pt x="3054" y="1098"/>
                      </a:lnTo>
                      <a:lnTo>
                        <a:pt x="3102" y="1121"/>
                      </a:lnTo>
                      <a:lnTo>
                        <a:pt x="3149" y="1144"/>
                      </a:lnTo>
                      <a:lnTo>
                        <a:pt x="3197" y="1169"/>
                      </a:lnTo>
                      <a:lnTo>
                        <a:pt x="3244" y="1195"/>
                      </a:lnTo>
                      <a:lnTo>
                        <a:pt x="3292" y="1221"/>
                      </a:lnTo>
                      <a:lnTo>
                        <a:pt x="3340" y="1250"/>
                      </a:lnTo>
                      <a:lnTo>
                        <a:pt x="3388" y="1279"/>
                      </a:lnTo>
                      <a:lnTo>
                        <a:pt x="4364" y="1901"/>
                      </a:lnTo>
                    </a:path>
                  </a:pathLst>
                </a:custGeom>
                <a:noFill/>
                <a:ln w="7938">
                  <a:solidFill>
                    <a:srgbClr val="333D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3" name="Freeform 133"/>
                <p:cNvSpPr>
                  <a:spLocks/>
                </p:cNvSpPr>
                <p:nvPr/>
              </p:nvSpPr>
              <p:spPr bwMode="auto">
                <a:xfrm>
                  <a:off x="2051" y="2554"/>
                  <a:ext cx="1200" cy="125"/>
                </a:xfrm>
                <a:custGeom>
                  <a:avLst/>
                  <a:gdLst>
                    <a:gd name="T0" fmla="*/ 0 w 4799"/>
                    <a:gd name="T1" fmla="*/ 0 h 622"/>
                    <a:gd name="T2" fmla="*/ 682 w 4799"/>
                    <a:gd name="T3" fmla="*/ 105 h 622"/>
                    <a:gd name="T4" fmla="*/ 696 w 4799"/>
                    <a:gd name="T5" fmla="*/ 108 h 622"/>
                    <a:gd name="T6" fmla="*/ 710 w 4799"/>
                    <a:gd name="T7" fmla="*/ 110 h 622"/>
                    <a:gd name="T8" fmla="*/ 724 w 4799"/>
                    <a:gd name="T9" fmla="*/ 113 h 622"/>
                    <a:gd name="T10" fmla="*/ 738 w 4799"/>
                    <a:gd name="T11" fmla="*/ 115 h 622"/>
                    <a:gd name="T12" fmla="*/ 751 w 4799"/>
                    <a:gd name="T13" fmla="*/ 116 h 622"/>
                    <a:gd name="T14" fmla="*/ 764 w 4799"/>
                    <a:gd name="T15" fmla="*/ 118 h 622"/>
                    <a:gd name="T16" fmla="*/ 778 w 4799"/>
                    <a:gd name="T17" fmla="*/ 119 h 622"/>
                    <a:gd name="T18" fmla="*/ 791 w 4799"/>
                    <a:gd name="T19" fmla="*/ 121 h 622"/>
                    <a:gd name="T20" fmla="*/ 805 w 4799"/>
                    <a:gd name="T21" fmla="*/ 122 h 622"/>
                    <a:gd name="T22" fmla="*/ 818 w 4799"/>
                    <a:gd name="T23" fmla="*/ 123 h 622"/>
                    <a:gd name="T24" fmla="*/ 832 w 4799"/>
                    <a:gd name="T25" fmla="*/ 124 h 622"/>
                    <a:gd name="T26" fmla="*/ 846 w 4799"/>
                    <a:gd name="T27" fmla="*/ 124 h 622"/>
                    <a:gd name="T28" fmla="*/ 859 w 4799"/>
                    <a:gd name="T29" fmla="*/ 125 h 622"/>
                    <a:gd name="T30" fmla="*/ 873 w 4799"/>
                    <a:gd name="T31" fmla="*/ 125 h 622"/>
                    <a:gd name="T32" fmla="*/ 888 w 4799"/>
                    <a:gd name="T33" fmla="*/ 125 h 622"/>
                    <a:gd name="T34" fmla="*/ 902 w 4799"/>
                    <a:gd name="T35" fmla="*/ 125 h 622"/>
                    <a:gd name="T36" fmla="*/ 1200 w 4799"/>
                    <a:gd name="T37" fmla="*/ 119 h 6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799" h="622">
                      <a:moveTo>
                        <a:pt x="0" y="0"/>
                      </a:moveTo>
                      <a:lnTo>
                        <a:pt x="2729" y="524"/>
                      </a:lnTo>
                      <a:lnTo>
                        <a:pt x="2785" y="537"/>
                      </a:lnTo>
                      <a:lnTo>
                        <a:pt x="2840" y="548"/>
                      </a:lnTo>
                      <a:lnTo>
                        <a:pt x="2895" y="560"/>
                      </a:lnTo>
                      <a:lnTo>
                        <a:pt x="2950" y="570"/>
                      </a:lnTo>
                      <a:lnTo>
                        <a:pt x="3003" y="579"/>
                      </a:lnTo>
                      <a:lnTo>
                        <a:pt x="3057" y="587"/>
                      </a:lnTo>
                      <a:lnTo>
                        <a:pt x="3110" y="594"/>
                      </a:lnTo>
                      <a:lnTo>
                        <a:pt x="3165" y="601"/>
                      </a:lnTo>
                      <a:lnTo>
                        <a:pt x="3219" y="606"/>
                      </a:lnTo>
                      <a:lnTo>
                        <a:pt x="3272" y="610"/>
                      </a:lnTo>
                      <a:lnTo>
                        <a:pt x="3327" y="615"/>
                      </a:lnTo>
                      <a:lnTo>
                        <a:pt x="3382" y="617"/>
                      </a:lnTo>
                      <a:lnTo>
                        <a:pt x="3437" y="620"/>
                      </a:lnTo>
                      <a:lnTo>
                        <a:pt x="3493" y="621"/>
                      </a:lnTo>
                      <a:lnTo>
                        <a:pt x="3550" y="622"/>
                      </a:lnTo>
                      <a:lnTo>
                        <a:pt x="3608" y="621"/>
                      </a:lnTo>
                      <a:lnTo>
                        <a:pt x="4799" y="590"/>
                      </a:lnTo>
                    </a:path>
                  </a:pathLst>
                </a:custGeom>
                <a:noFill/>
                <a:ln w="7938">
                  <a:solidFill>
                    <a:srgbClr val="333D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" name="Rectangle 134"/>
                <p:cNvSpPr>
                  <a:spLocks noChangeArrowheads="1"/>
                </p:cNvSpPr>
                <p:nvPr/>
              </p:nvSpPr>
              <p:spPr bwMode="auto">
                <a:xfrm>
                  <a:off x="2464" y="2311"/>
                  <a:ext cx="114" cy="12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5" name="Rectangle 135"/>
                <p:cNvSpPr>
                  <a:spLocks noChangeArrowheads="1"/>
                </p:cNvSpPr>
                <p:nvPr/>
              </p:nvSpPr>
              <p:spPr bwMode="auto">
                <a:xfrm>
                  <a:off x="2464" y="2249"/>
                  <a:ext cx="114" cy="54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" name="Rectangle 136"/>
                <p:cNvSpPr>
                  <a:spLocks noChangeArrowheads="1"/>
                </p:cNvSpPr>
                <p:nvPr/>
              </p:nvSpPr>
              <p:spPr bwMode="auto">
                <a:xfrm>
                  <a:off x="2578" y="2162"/>
                  <a:ext cx="472" cy="12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" name="Rectangle 137"/>
                <p:cNvSpPr>
                  <a:spLocks noChangeArrowheads="1"/>
                </p:cNvSpPr>
                <p:nvPr/>
              </p:nvSpPr>
              <p:spPr bwMode="auto">
                <a:xfrm>
                  <a:off x="2578" y="2100"/>
                  <a:ext cx="472" cy="54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" name="Freeform 138"/>
                <p:cNvSpPr>
                  <a:spLocks/>
                </p:cNvSpPr>
                <p:nvPr/>
              </p:nvSpPr>
              <p:spPr bwMode="auto">
                <a:xfrm>
                  <a:off x="2464" y="2311"/>
                  <a:ext cx="114" cy="12"/>
                </a:xfrm>
                <a:custGeom>
                  <a:avLst/>
                  <a:gdLst>
                    <a:gd name="T0" fmla="*/ 0 w 458"/>
                    <a:gd name="T1" fmla="*/ 0 h 62"/>
                    <a:gd name="T2" fmla="*/ 114 w 458"/>
                    <a:gd name="T3" fmla="*/ 12 h 62"/>
                    <a:gd name="T4" fmla="*/ 114 w 458"/>
                    <a:gd name="T5" fmla="*/ 0 h 62"/>
                    <a:gd name="T6" fmla="*/ 0 w 458"/>
                    <a:gd name="T7" fmla="*/ 12 h 6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8" h="62">
                      <a:moveTo>
                        <a:pt x="0" y="0"/>
                      </a:moveTo>
                      <a:lnTo>
                        <a:pt x="458" y="62"/>
                      </a:lnTo>
                      <a:lnTo>
                        <a:pt x="458" y="0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9" name="Line 139"/>
                <p:cNvSpPr>
                  <a:spLocks noChangeShapeType="1"/>
                </p:cNvSpPr>
                <p:nvPr/>
              </p:nvSpPr>
              <p:spPr bwMode="auto">
                <a:xfrm>
                  <a:off x="2578" y="2162"/>
                  <a:ext cx="472" cy="1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0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2578" y="2162"/>
                  <a:ext cx="472" cy="1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1" name="Rectangle 141"/>
                <p:cNvSpPr>
                  <a:spLocks noChangeArrowheads="1"/>
                </p:cNvSpPr>
                <p:nvPr/>
              </p:nvSpPr>
              <p:spPr bwMode="auto">
                <a:xfrm>
                  <a:off x="3050" y="1964"/>
                  <a:ext cx="472" cy="13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2" name="Rectangle 142"/>
                <p:cNvSpPr>
                  <a:spLocks noChangeArrowheads="1"/>
                </p:cNvSpPr>
                <p:nvPr/>
              </p:nvSpPr>
              <p:spPr bwMode="auto">
                <a:xfrm>
                  <a:off x="3050" y="1902"/>
                  <a:ext cx="472" cy="54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3" name="Line 143"/>
                <p:cNvSpPr>
                  <a:spLocks noChangeShapeType="1"/>
                </p:cNvSpPr>
                <p:nvPr/>
              </p:nvSpPr>
              <p:spPr bwMode="auto">
                <a:xfrm>
                  <a:off x="3050" y="1964"/>
                  <a:ext cx="472" cy="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4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3050" y="1964"/>
                  <a:ext cx="472" cy="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5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643" y="2910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6" name="Rectangle 146"/>
                <p:cNvSpPr>
                  <a:spLocks noChangeArrowheads="1"/>
                </p:cNvSpPr>
                <p:nvPr/>
              </p:nvSpPr>
              <p:spPr bwMode="auto">
                <a:xfrm>
                  <a:off x="2464" y="2785"/>
                  <a:ext cx="114" cy="12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7" name="Rectangle 147"/>
                <p:cNvSpPr>
                  <a:spLocks noChangeArrowheads="1"/>
                </p:cNvSpPr>
                <p:nvPr/>
              </p:nvSpPr>
              <p:spPr bwMode="auto">
                <a:xfrm>
                  <a:off x="2464" y="2805"/>
                  <a:ext cx="114" cy="54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8" name="Rectangle 148"/>
                <p:cNvSpPr>
                  <a:spLocks noChangeArrowheads="1"/>
                </p:cNvSpPr>
                <p:nvPr/>
              </p:nvSpPr>
              <p:spPr bwMode="auto">
                <a:xfrm>
                  <a:off x="2578" y="2934"/>
                  <a:ext cx="472" cy="12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9" name="Rectangle 149"/>
                <p:cNvSpPr>
                  <a:spLocks noChangeArrowheads="1"/>
                </p:cNvSpPr>
                <p:nvPr/>
              </p:nvSpPr>
              <p:spPr bwMode="auto">
                <a:xfrm>
                  <a:off x="2578" y="2954"/>
                  <a:ext cx="472" cy="54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0" name="Freeform 150"/>
                <p:cNvSpPr>
                  <a:spLocks/>
                </p:cNvSpPr>
                <p:nvPr/>
              </p:nvSpPr>
              <p:spPr bwMode="auto">
                <a:xfrm>
                  <a:off x="2464" y="2785"/>
                  <a:ext cx="114" cy="12"/>
                </a:xfrm>
                <a:custGeom>
                  <a:avLst/>
                  <a:gdLst>
                    <a:gd name="T0" fmla="*/ 0 w 458"/>
                    <a:gd name="T1" fmla="*/ 12 h 62"/>
                    <a:gd name="T2" fmla="*/ 114 w 458"/>
                    <a:gd name="T3" fmla="*/ 0 h 62"/>
                    <a:gd name="T4" fmla="*/ 114 w 458"/>
                    <a:gd name="T5" fmla="*/ 12 h 62"/>
                    <a:gd name="T6" fmla="*/ 0 w 458"/>
                    <a:gd name="T7" fmla="*/ 0 h 6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8" h="62">
                      <a:moveTo>
                        <a:pt x="0" y="62"/>
                      </a:moveTo>
                      <a:lnTo>
                        <a:pt x="458" y="0"/>
                      </a:lnTo>
                      <a:lnTo>
                        <a:pt x="458" y="6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1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578" y="2934"/>
                  <a:ext cx="472" cy="1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2" name="Line 152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2934"/>
                  <a:ext cx="472" cy="1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3" name="Rectangle 153"/>
                <p:cNvSpPr>
                  <a:spLocks noChangeArrowheads="1"/>
                </p:cNvSpPr>
                <p:nvPr/>
              </p:nvSpPr>
              <p:spPr bwMode="auto">
                <a:xfrm>
                  <a:off x="3050" y="3132"/>
                  <a:ext cx="472" cy="12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4" name="Rectangle 154"/>
                <p:cNvSpPr>
                  <a:spLocks noChangeArrowheads="1"/>
                </p:cNvSpPr>
                <p:nvPr/>
              </p:nvSpPr>
              <p:spPr bwMode="auto">
                <a:xfrm>
                  <a:off x="3050" y="3152"/>
                  <a:ext cx="472" cy="54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5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3050" y="3132"/>
                  <a:ext cx="472" cy="1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6" name="Line 156"/>
                <p:cNvSpPr>
                  <a:spLocks noChangeShapeType="1"/>
                </p:cNvSpPr>
                <p:nvPr/>
              </p:nvSpPr>
              <p:spPr bwMode="auto">
                <a:xfrm flipH="1" flipV="1">
                  <a:off x="3050" y="3132"/>
                  <a:ext cx="472" cy="1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7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3404" y="2004"/>
                  <a:ext cx="343" cy="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" name="Freeform 158"/>
                <p:cNvSpPr>
                  <a:spLocks/>
                </p:cNvSpPr>
                <p:nvPr/>
              </p:nvSpPr>
              <p:spPr bwMode="auto">
                <a:xfrm>
                  <a:off x="3717" y="1627"/>
                  <a:ext cx="155" cy="1861"/>
                </a:xfrm>
                <a:custGeom>
                  <a:avLst/>
                  <a:gdLst>
                    <a:gd name="T0" fmla="*/ 62 w 619"/>
                    <a:gd name="T1" fmla="*/ 112 h 9306"/>
                    <a:gd name="T2" fmla="*/ 85 w 619"/>
                    <a:gd name="T3" fmla="*/ 183 h 9306"/>
                    <a:gd name="T4" fmla="*/ 82 w 619"/>
                    <a:gd name="T5" fmla="*/ 242 h 9306"/>
                    <a:gd name="T6" fmla="*/ 31 w 619"/>
                    <a:gd name="T7" fmla="*/ 375 h 9306"/>
                    <a:gd name="T8" fmla="*/ 21 w 619"/>
                    <a:gd name="T9" fmla="*/ 412 h 9306"/>
                    <a:gd name="T10" fmla="*/ 19 w 619"/>
                    <a:gd name="T11" fmla="*/ 438 h 9306"/>
                    <a:gd name="T12" fmla="*/ 22 w 619"/>
                    <a:gd name="T13" fmla="*/ 455 h 9306"/>
                    <a:gd name="T14" fmla="*/ 27 w 619"/>
                    <a:gd name="T15" fmla="*/ 472 h 9306"/>
                    <a:gd name="T16" fmla="*/ 35 w 619"/>
                    <a:gd name="T17" fmla="*/ 489 h 9306"/>
                    <a:gd name="T18" fmla="*/ 47 w 619"/>
                    <a:gd name="T19" fmla="*/ 506 h 9306"/>
                    <a:gd name="T20" fmla="*/ 108 w 619"/>
                    <a:gd name="T21" fmla="*/ 581 h 9306"/>
                    <a:gd name="T22" fmla="*/ 126 w 619"/>
                    <a:gd name="T23" fmla="*/ 618 h 9306"/>
                    <a:gd name="T24" fmla="*/ 128 w 619"/>
                    <a:gd name="T25" fmla="*/ 637 h 9306"/>
                    <a:gd name="T26" fmla="*/ 124 w 619"/>
                    <a:gd name="T27" fmla="*/ 657 h 9306"/>
                    <a:gd name="T28" fmla="*/ 111 w 619"/>
                    <a:gd name="T29" fmla="*/ 685 h 9306"/>
                    <a:gd name="T30" fmla="*/ 80 w 619"/>
                    <a:gd name="T31" fmla="*/ 743 h 9306"/>
                    <a:gd name="T32" fmla="*/ 73 w 619"/>
                    <a:gd name="T33" fmla="*/ 762 h 9306"/>
                    <a:gd name="T34" fmla="*/ 71 w 619"/>
                    <a:gd name="T35" fmla="*/ 802 h 9306"/>
                    <a:gd name="T36" fmla="*/ 77 w 619"/>
                    <a:gd name="T37" fmla="*/ 824 h 9306"/>
                    <a:gd name="T38" fmla="*/ 93 w 619"/>
                    <a:gd name="T39" fmla="*/ 856 h 9306"/>
                    <a:gd name="T40" fmla="*/ 118 w 619"/>
                    <a:gd name="T41" fmla="*/ 899 h 9306"/>
                    <a:gd name="T42" fmla="*/ 141 w 619"/>
                    <a:gd name="T43" fmla="*/ 941 h 9306"/>
                    <a:gd name="T44" fmla="*/ 148 w 619"/>
                    <a:gd name="T45" fmla="*/ 963 h 9306"/>
                    <a:gd name="T46" fmla="*/ 141 w 619"/>
                    <a:gd name="T47" fmla="*/ 1017 h 9306"/>
                    <a:gd name="T48" fmla="*/ 110 w 619"/>
                    <a:gd name="T49" fmla="*/ 1062 h 9306"/>
                    <a:gd name="T50" fmla="*/ 81 w 619"/>
                    <a:gd name="T51" fmla="*/ 1097 h 9306"/>
                    <a:gd name="T52" fmla="*/ 62 w 619"/>
                    <a:gd name="T53" fmla="*/ 1124 h 9306"/>
                    <a:gd name="T54" fmla="*/ 53 w 619"/>
                    <a:gd name="T55" fmla="*/ 1142 h 9306"/>
                    <a:gd name="T56" fmla="*/ 48 w 619"/>
                    <a:gd name="T57" fmla="*/ 1162 h 9306"/>
                    <a:gd name="T58" fmla="*/ 48 w 619"/>
                    <a:gd name="T59" fmla="*/ 1182 h 9306"/>
                    <a:gd name="T60" fmla="*/ 60 w 619"/>
                    <a:gd name="T61" fmla="*/ 1221 h 9306"/>
                    <a:gd name="T62" fmla="*/ 72 w 619"/>
                    <a:gd name="T63" fmla="*/ 1243 h 9306"/>
                    <a:gd name="T64" fmla="*/ 102 w 619"/>
                    <a:gd name="T65" fmla="*/ 1288 h 9306"/>
                    <a:gd name="T66" fmla="*/ 132 w 619"/>
                    <a:gd name="T67" fmla="*/ 1335 h 9306"/>
                    <a:gd name="T68" fmla="*/ 144 w 619"/>
                    <a:gd name="T69" fmla="*/ 1358 h 9306"/>
                    <a:gd name="T70" fmla="*/ 152 w 619"/>
                    <a:gd name="T71" fmla="*/ 1382 h 9306"/>
                    <a:gd name="T72" fmla="*/ 155 w 619"/>
                    <a:gd name="T73" fmla="*/ 1406 h 9306"/>
                    <a:gd name="T74" fmla="*/ 134 w 619"/>
                    <a:gd name="T75" fmla="*/ 1460 h 9306"/>
                    <a:gd name="T76" fmla="*/ 118 w 619"/>
                    <a:gd name="T77" fmla="*/ 1482 h 9306"/>
                    <a:gd name="T78" fmla="*/ 80 w 619"/>
                    <a:gd name="T79" fmla="*/ 1523 h 9306"/>
                    <a:gd name="T80" fmla="*/ 43 w 619"/>
                    <a:gd name="T81" fmla="*/ 1565 h 9306"/>
                    <a:gd name="T82" fmla="*/ 27 w 619"/>
                    <a:gd name="T83" fmla="*/ 1586 h 9306"/>
                    <a:gd name="T84" fmla="*/ 15 w 619"/>
                    <a:gd name="T85" fmla="*/ 1609 h 9306"/>
                    <a:gd name="T86" fmla="*/ 7 w 619"/>
                    <a:gd name="T87" fmla="*/ 1633 h 9306"/>
                    <a:gd name="T88" fmla="*/ 18 w 619"/>
                    <a:gd name="T89" fmla="*/ 1696 h 9306"/>
                    <a:gd name="T90" fmla="*/ 24 w 619"/>
                    <a:gd name="T91" fmla="*/ 1728 h 9306"/>
                    <a:gd name="T92" fmla="*/ 26 w 619"/>
                    <a:gd name="T93" fmla="*/ 1761 h 9306"/>
                    <a:gd name="T94" fmla="*/ 21 w 619"/>
                    <a:gd name="T95" fmla="*/ 1798 h 9306"/>
                    <a:gd name="T96" fmla="*/ 0 w 619"/>
                    <a:gd name="T97" fmla="*/ 1861 h 93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619" h="9306">
                      <a:moveTo>
                        <a:pt x="0" y="0"/>
                      </a:moveTo>
                      <a:lnTo>
                        <a:pt x="127" y="277"/>
                      </a:lnTo>
                      <a:lnTo>
                        <a:pt x="191" y="417"/>
                      </a:lnTo>
                      <a:lnTo>
                        <a:pt x="246" y="558"/>
                      </a:lnTo>
                      <a:lnTo>
                        <a:pt x="294" y="700"/>
                      </a:lnTo>
                      <a:lnTo>
                        <a:pt x="313" y="773"/>
                      </a:lnTo>
                      <a:lnTo>
                        <a:pt x="327" y="844"/>
                      </a:lnTo>
                      <a:lnTo>
                        <a:pt x="338" y="916"/>
                      </a:lnTo>
                      <a:lnTo>
                        <a:pt x="343" y="990"/>
                      </a:lnTo>
                      <a:lnTo>
                        <a:pt x="343" y="1061"/>
                      </a:lnTo>
                      <a:lnTo>
                        <a:pt x="338" y="1135"/>
                      </a:lnTo>
                      <a:lnTo>
                        <a:pt x="327" y="1208"/>
                      </a:lnTo>
                      <a:lnTo>
                        <a:pt x="311" y="1283"/>
                      </a:lnTo>
                      <a:lnTo>
                        <a:pt x="270" y="1431"/>
                      </a:lnTo>
                      <a:lnTo>
                        <a:pt x="168" y="1727"/>
                      </a:lnTo>
                      <a:lnTo>
                        <a:pt x="123" y="1873"/>
                      </a:lnTo>
                      <a:lnTo>
                        <a:pt x="111" y="1922"/>
                      </a:lnTo>
                      <a:lnTo>
                        <a:pt x="99" y="1969"/>
                      </a:lnTo>
                      <a:lnTo>
                        <a:pt x="90" y="2015"/>
                      </a:lnTo>
                      <a:lnTo>
                        <a:pt x="84" y="2060"/>
                      </a:lnTo>
                      <a:lnTo>
                        <a:pt x="80" y="2105"/>
                      </a:lnTo>
                      <a:lnTo>
                        <a:pt x="77" y="2148"/>
                      </a:lnTo>
                      <a:lnTo>
                        <a:pt x="77" y="2170"/>
                      </a:lnTo>
                      <a:lnTo>
                        <a:pt x="77" y="2191"/>
                      </a:lnTo>
                      <a:lnTo>
                        <a:pt x="79" y="2213"/>
                      </a:lnTo>
                      <a:lnTo>
                        <a:pt x="81" y="2233"/>
                      </a:lnTo>
                      <a:lnTo>
                        <a:pt x="84" y="2254"/>
                      </a:lnTo>
                      <a:lnTo>
                        <a:pt x="88" y="2276"/>
                      </a:lnTo>
                      <a:lnTo>
                        <a:pt x="91" y="2297"/>
                      </a:lnTo>
                      <a:lnTo>
                        <a:pt x="95" y="2318"/>
                      </a:lnTo>
                      <a:lnTo>
                        <a:pt x="102" y="2339"/>
                      </a:lnTo>
                      <a:lnTo>
                        <a:pt x="108" y="2359"/>
                      </a:lnTo>
                      <a:lnTo>
                        <a:pt x="114" y="2380"/>
                      </a:lnTo>
                      <a:lnTo>
                        <a:pt x="122" y="2402"/>
                      </a:lnTo>
                      <a:lnTo>
                        <a:pt x="131" y="2423"/>
                      </a:lnTo>
                      <a:lnTo>
                        <a:pt x="140" y="2444"/>
                      </a:lnTo>
                      <a:lnTo>
                        <a:pt x="150" y="2466"/>
                      </a:lnTo>
                      <a:lnTo>
                        <a:pt x="162" y="2487"/>
                      </a:lnTo>
                      <a:lnTo>
                        <a:pt x="173" y="2508"/>
                      </a:lnTo>
                      <a:lnTo>
                        <a:pt x="186" y="2530"/>
                      </a:lnTo>
                      <a:lnTo>
                        <a:pt x="200" y="2552"/>
                      </a:lnTo>
                      <a:lnTo>
                        <a:pt x="214" y="2575"/>
                      </a:lnTo>
                      <a:lnTo>
                        <a:pt x="392" y="2840"/>
                      </a:lnTo>
                      <a:lnTo>
                        <a:pt x="432" y="2905"/>
                      </a:lnTo>
                      <a:lnTo>
                        <a:pt x="465" y="2972"/>
                      </a:lnTo>
                      <a:lnTo>
                        <a:pt x="491" y="3038"/>
                      </a:lnTo>
                      <a:lnTo>
                        <a:pt x="498" y="3064"/>
                      </a:lnTo>
                      <a:lnTo>
                        <a:pt x="505" y="3088"/>
                      </a:lnTo>
                      <a:lnTo>
                        <a:pt x="508" y="3113"/>
                      </a:lnTo>
                      <a:lnTo>
                        <a:pt x="511" y="3138"/>
                      </a:lnTo>
                      <a:lnTo>
                        <a:pt x="511" y="3162"/>
                      </a:lnTo>
                      <a:lnTo>
                        <a:pt x="511" y="3186"/>
                      </a:lnTo>
                      <a:lnTo>
                        <a:pt x="508" y="3212"/>
                      </a:lnTo>
                      <a:lnTo>
                        <a:pt x="506" y="3236"/>
                      </a:lnTo>
                      <a:lnTo>
                        <a:pt x="501" y="3260"/>
                      </a:lnTo>
                      <a:lnTo>
                        <a:pt x="496" y="3284"/>
                      </a:lnTo>
                      <a:lnTo>
                        <a:pt x="489" y="3307"/>
                      </a:lnTo>
                      <a:lnTo>
                        <a:pt x="482" y="3332"/>
                      </a:lnTo>
                      <a:lnTo>
                        <a:pt x="465" y="3380"/>
                      </a:lnTo>
                      <a:lnTo>
                        <a:pt x="445" y="3427"/>
                      </a:lnTo>
                      <a:lnTo>
                        <a:pt x="401" y="3523"/>
                      </a:lnTo>
                      <a:lnTo>
                        <a:pt x="358" y="3618"/>
                      </a:lnTo>
                      <a:lnTo>
                        <a:pt x="338" y="3666"/>
                      </a:lnTo>
                      <a:lnTo>
                        <a:pt x="318" y="3714"/>
                      </a:lnTo>
                      <a:lnTo>
                        <a:pt x="311" y="3738"/>
                      </a:lnTo>
                      <a:lnTo>
                        <a:pt x="303" y="3762"/>
                      </a:lnTo>
                      <a:lnTo>
                        <a:pt x="297" y="3787"/>
                      </a:lnTo>
                      <a:lnTo>
                        <a:pt x="290" y="3811"/>
                      </a:lnTo>
                      <a:lnTo>
                        <a:pt x="279" y="3882"/>
                      </a:lnTo>
                      <a:lnTo>
                        <a:pt x="278" y="3954"/>
                      </a:lnTo>
                      <a:lnTo>
                        <a:pt x="280" y="3982"/>
                      </a:lnTo>
                      <a:lnTo>
                        <a:pt x="284" y="4009"/>
                      </a:lnTo>
                      <a:lnTo>
                        <a:pt x="288" y="4036"/>
                      </a:lnTo>
                      <a:lnTo>
                        <a:pt x="294" y="4064"/>
                      </a:lnTo>
                      <a:lnTo>
                        <a:pt x="301" y="4091"/>
                      </a:lnTo>
                      <a:lnTo>
                        <a:pt x="308" y="4118"/>
                      </a:lnTo>
                      <a:lnTo>
                        <a:pt x="317" y="4145"/>
                      </a:lnTo>
                      <a:lnTo>
                        <a:pt x="326" y="4172"/>
                      </a:lnTo>
                      <a:lnTo>
                        <a:pt x="348" y="4225"/>
                      </a:lnTo>
                      <a:lnTo>
                        <a:pt x="371" y="4280"/>
                      </a:lnTo>
                      <a:lnTo>
                        <a:pt x="395" y="4333"/>
                      </a:lnTo>
                      <a:lnTo>
                        <a:pt x="420" y="4387"/>
                      </a:lnTo>
                      <a:lnTo>
                        <a:pt x="447" y="4440"/>
                      </a:lnTo>
                      <a:lnTo>
                        <a:pt x="473" y="4493"/>
                      </a:lnTo>
                      <a:lnTo>
                        <a:pt x="498" y="4546"/>
                      </a:lnTo>
                      <a:lnTo>
                        <a:pt x="521" y="4601"/>
                      </a:lnTo>
                      <a:lnTo>
                        <a:pt x="543" y="4654"/>
                      </a:lnTo>
                      <a:lnTo>
                        <a:pt x="562" y="4707"/>
                      </a:lnTo>
                      <a:lnTo>
                        <a:pt x="571" y="4735"/>
                      </a:lnTo>
                      <a:lnTo>
                        <a:pt x="579" y="4761"/>
                      </a:lnTo>
                      <a:lnTo>
                        <a:pt x="585" y="4788"/>
                      </a:lnTo>
                      <a:lnTo>
                        <a:pt x="591" y="4814"/>
                      </a:lnTo>
                      <a:lnTo>
                        <a:pt x="600" y="4884"/>
                      </a:lnTo>
                      <a:lnTo>
                        <a:pt x="599" y="4953"/>
                      </a:lnTo>
                      <a:lnTo>
                        <a:pt x="586" y="5021"/>
                      </a:lnTo>
                      <a:lnTo>
                        <a:pt x="563" y="5088"/>
                      </a:lnTo>
                      <a:lnTo>
                        <a:pt x="534" y="5156"/>
                      </a:lnTo>
                      <a:lnTo>
                        <a:pt x="496" y="5222"/>
                      </a:lnTo>
                      <a:lnTo>
                        <a:pt x="468" y="5267"/>
                      </a:lnTo>
                      <a:lnTo>
                        <a:pt x="440" y="5312"/>
                      </a:lnTo>
                      <a:lnTo>
                        <a:pt x="410" y="5356"/>
                      </a:lnTo>
                      <a:lnTo>
                        <a:pt x="381" y="5400"/>
                      </a:lnTo>
                      <a:lnTo>
                        <a:pt x="352" y="5442"/>
                      </a:lnTo>
                      <a:lnTo>
                        <a:pt x="322" y="5486"/>
                      </a:lnTo>
                      <a:lnTo>
                        <a:pt x="295" y="5530"/>
                      </a:lnTo>
                      <a:lnTo>
                        <a:pt x="270" y="5575"/>
                      </a:lnTo>
                      <a:lnTo>
                        <a:pt x="258" y="5597"/>
                      </a:lnTo>
                      <a:lnTo>
                        <a:pt x="247" y="5619"/>
                      </a:lnTo>
                      <a:lnTo>
                        <a:pt x="237" y="5642"/>
                      </a:lnTo>
                      <a:lnTo>
                        <a:pt x="228" y="5665"/>
                      </a:lnTo>
                      <a:lnTo>
                        <a:pt x="219" y="5688"/>
                      </a:lnTo>
                      <a:lnTo>
                        <a:pt x="211" y="5712"/>
                      </a:lnTo>
                      <a:lnTo>
                        <a:pt x="204" y="5736"/>
                      </a:lnTo>
                      <a:lnTo>
                        <a:pt x="199" y="5760"/>
                      </a:lnTo>
                      <a:lnTo>
                        <a:pt x="193" y="5784"/>
                      </a:lnTo>
                      <a:lnTo>
                        <a:pt x="191" y="5809"/>
                      </a:lnTo>
                      <a:lnTo>
                        <a:pt x="188" y="5834"/>
                      </a:lnTo>
                      <a:lnTo>
                        <a:pt x="187" y="5859"/>
                      </a:lnTo>
                      <a:lnTo>
                        <a:pt x="188" y="5885"/>
                      </a:lnTo>
                      <a:lnTo>
                        <a:pt x="190" y="5911"/>
                      </a:lnTo>
                      <a:lnTo>
                        <a:pt x="193" y="5938"/>
                      </a:lnTo>
                      <a:lnTo>
                        <a:pt x="199" y="5966"/>
                      </a:lnTo>
                      <a:lnTo>
                        <a:pt x="216" y="6036"/>
                      </a:lnTo>
                      <a:lnTo>
                        <a:pt x="239" y="6106"/>
                      </a:lnTo>
                      <a:lnTo>
                        <a:pt x="251" y="6134"/>
                      </a:lnTo>
                      <a:lnTo>
                        <a:pt x="262" y="6162"/>
                      </a:lnTo>
                      <a:lnTo>
                        <a:pt x="274" y="6188"/>
                      </a:lnTo>
                      <a:lnTo>
                        <a:pt x="287" y="6216"/>
                      </a:lnTo>
                      <a:lnTo>
                        <a:pt x="315" y="6273"/>
                      </a:lnTo>
                      <a:lnTo>
                        <a:pt x="345" y="6329"/>
                      </a:lnTo>
                      <a:lnTo>
                        <a:pt x="376" y="6386"/>
                      </a:lnTo>
                      <a:lnTo>
                        <a:pt x="408" y="6442"/>
                      </a:lnTo>
                      <a:lnTo>
                        <a:pt x="440" y="6500"/>
                      </a:lnTo>
                      <a:lnTo>
                        <a:pt x="471" y="6559"/>
                      </a:lnTo>
                      <a:lnTo>
                        <a:pt x="501" y="6617"/>
                      </a:lnTo>
                      <a:lnTo>
                        <a:pt x="529" y="6676"/>
                      </a:lnTo>
                      <a:lnTo>
                        <a:pt x="542" y="6705"/>
                      </a:lnTo>
                      <a:lnTo>
                        <a:pt x="554" y="6735"/>
                      </a:lnTo>
                      <a:lnTo>
                        <a:pt x="566" y="6763"/>
                      </a:lnTo>
                      <a:lnTo>
                        <a:pt x="577" y="6793"/>
                      </a:lnTo>
                      <a:lnTo>
                        <a:pt x="586" y="6822"/>
                      </a:lnTo>
                      <a:lnTo>
                        <a:pt x="595" y="6852"/>
                      </a:lnTo>
                      <a:lnTo>
                        <a:pt x="603" y="6881"/>
                      </a:lnTo>
                      <a:lnTo>
                        <a:pt x="608" y="6911"/>
                      </a:lnTo>
                      <a:lnTo>
                        <a:pt x="613" y="6940"/>
                      </a:lnTo>
                      <a:lnTo>
                        <a:pt x="617" y="6970"/>
                      </a:lnTo>
                      <a:lnTo>
                        <a:pt x="619" y="6999"/>
                      </a:lnTo>
                      <a:lnTo>
                        <a:pt x="619" y="7029"/>
                      </a:lnTo>
                      <a:lnTo>
                        <a:pt x="612" y="7098"/>
                      </a:lnTo>
                      <a:lnTo>
                        <a:pt x="594" y="7166"/>
                      </a:lnTo>
                      <a:lnTo>
                        <a:pt x="568" y="7235"/>
                      </a:lnTo>
                      <a:lnTo>
                        <a:pt x="536" y="7303"/>
                      </a:lnTo>
                      <a:lnTo>
                        <a:pt x="522" y="7329"/>
                      </a:lnTo>
                      <a:lnTo>
                        <a:pt x="506" y="7357"/>
                      </a:lnTo>
                      <a:lnTo>
                        <a:pt x="489" y="7384"/>
                      </a:lnTo>
                      <a:lnTo>
                        <a:pt x="473" y="7410"/>
                      </a:lnTo>
                      <a:lnTo>
                        <a:pt x="437" y="7462"/>
                      </a:lnTo>
                      <a:lnTo>
                        <a:pt x="399" y="7514"/>
                      </a:lnTo>
                      <a:lnTo>
                        <a:pt x="361" y="7565"/>
                      </a:lnTo>
                      <a:lnTo>
                        <a:pt x="321" y="7616"/>
                      </a:lnTo>
                      <a:lnTo>
                        <a:pt x="281" y="7668"/>
                      </a:lnTo>
                      <a:lnTo>
                        <a:pt x="243" y="7718"/>
                      </a:lnTo>
                      <a:lnTo>
                        <a:pt x="205" y="7770"/>
                      </a:lnTo>
                      <a:lnTo>
                        <a:pt x="170" y="7824"/>
                      </a:lnTo>
                      <a:lnTo>
                        <a:pt x="153" y="7850"/>
                      </a:lnTo>
                      <a:lnTo>
                        <a:pt x="137" y="7877"/>
                      </a:lnTo>
                      <a:lnTo>
                        <a:pt x="121" y="7903"/>
                      </a:lnTo>
                      <a:lnTo>
                        <a:pt x="107" y="7931"/>
                      </a:lnTo>
                      <a:lnTo>
                        <a:pt x="93" y="7959"/>
                      </a:lnTo>
                      <a:lnTo>
                        <a:pt x="80" y="7987"/>
                      </a:lnTo>
                      <a:lnTo>
                        <a:pt x="68" y="8015"/>
                      </a:lnTo>
                      <a:lnTo>
                        <a:pt x="58" y="8045"/>
                      </a:lnTo>
                      <a:lnTo>
                        <a:pt x="48" y="8074"/>
                      </a:lnTo>
                      <a:lnTo>
                        <a:pt x="40" y="8104"/>
                      </a:lnTo>
                      <a:lnTo>
                        <a:pt x="34" y="8134"/>
                      </a:lnTo>
                      <a:lnTo>
                        <a:pt x="29" y="8165"/>
                      </a:lnTo>
                      <a:lnTo>
                        <a:pt x="25" y="8233"/>
                      </a:lnTo>
                      <a:lnTo>
                        <a:pt x="33" y="8302"/>
                      </a:lnTo>
                      <a:lnTo>
                        <a:pt x="53" y="8394"/>
                      </a:lnTo>
                      <a:lnTo>
                        <a:pt x="71" y="8479"/>
                      </a:lnTo>
                      <a:lnTo>
                        <a:pt x="79" y="8521"/>
                      </a:lnTo>
                      <a:lnTo>
                        <a:pt x="85" y="8563"/>
                      </a:lnTo>
                      <a:lnTo>
                        <a:pt x="91" y="8603"/>
                      </a:lnTo>
                      <a:lnTo>
                        <a:pt x="97" y="8643"/>
                      </a:lnTo>
                      <a:lnTo>
                        <a:pt x="100" y="8684"/>
                      </a:lnTo>
                      <a:lnTo>
                        <a:pt x="102" y="8724"/>
                      </a:lnTo>
                      <a:lnTo>
                        <a:pt x="103" y="8766"/>
                      </a:lnTo>
                      <a:lnTo>
                        <a:pt x="103" y="8807"/>
                      </a:lnTo>
                      <a:lnTo>
                        <a:pt x="100" y="8851"/>
                      </a:lnTo>
                      <a:lnTo>
                        <a:pt x="97" y="8895"/>
                      </a:lnTo>
                      <a:lnTo>
                        <a:pt x="91" y="8941"/>
                      </a:lnTo>
                      <a:lnTo>
                        <a:pt x="84" y="8989"/>
                      </a:lnTo>
                      <a:lnTo>
                        <a:pt x="70" y="9060"/>
                      </a:lnTo>
                      <a:lnTo>
                        <a:pt x="52" y="9138"/>
                      </a:lnTo>
                      <a:lnTo>
                        <a:pt x="29" y="9220"/>
                      </a:lnTo>
                      <a:lnTo>
                        <a:pt x="0" y="930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9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3424" y="2066"/>
                  <a:ext cx="313" cy="3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0" name="Freeform 160"/>
                <p:cNvSpPr>
                  <a:spLocks/>
                </p:cNvSpPr>
                <p:nvPr/>
              </p:nvSpPr>
              <p:spPr bwMode="auto">
                <a:xfrm>
                  <a:off x="3251" y="2285"/>
                  <a:ext cx="590" cy="151"/>
                </a:xfrm>
                <a:custGeom>
                  <a:avLst/>
                  <a:gdLst>
                    <a:gd name="T0" fmla="*/ 0 w 2360"/>
                    <a:gd name="T1" fmla="*/ 151 h 758"/>
                    <a:gd name="T2" fmla="*/ 38 w 2360"/>
                    <a:gd name="T3" fmla="*/ 151 h 758"/>
                    <a:gd name="T4" fmla="*/ 56 w 2360"/>
                    <a:gd name="T5" fmla="*/ 151 h 758"/>
                    <a:gd name="T6" fmla="*/ 73 w 2360"/>
                    <a:gd name="T7" fmla="*/ 150 h 758"/>
                    <a:gd name="T8" fmla="*/ 90 w 2360"/>
                    <a:gd name="T9" fmla="*/ 149 h 758"/>
                    <a:gd name="T10" fmla="*/ 107 w 2360"/>
                    <a:gd name="T11" fmla="*/ 147 h 758"/>
                    <a:gd name="T12" fmla="*/ 123 w 2360"/>
                    <a:gd name="T13" fmla="*/ 146 h 758"/>
                    <a:gd name="T14" fmla="*/ 139 w 2360"/>
                    <a:gd name="T15" fmla="*/ 144 h 758"/>
                    <a:gd name="T16" fmla="*/ 154 w 2360"/>
                    <a:gd name="T17" fmla="*/ 141 h 758"/>
                    <a:gd name="T18" fmla="*/ 170 w 2360"/>
                    <a:gd name="T19" fmla="*/ 138 h 758"/>
                    <a:gd name="T20" fmla="*/ 185 w 2360"/>
                    <a:gd name="T21" fmla="*/ 135 h 758"/>
                    <a:gd name="T22" fmla="*/ 201 w 2360"/>
                    <a:gd name="T23" fmla="*/ 132 h 758"/>
                    <a:gd name="T24" fmla="*/ 216 w 2360"/>
                    <a:gd name="T25" fmla="*/ 128 h 758"/>
                    <a:gd name="T26" fmla="*/ 231 w 2360"/>
                    <a:gd name="T27" fmla="*/ 123 h 758"/>
                    <a:gd name="T28" fmla="*/ 247 w 2360"/>
                    <a:gd name="T29" fmla="*/ 119 h 758"/>
                    <a:gd name="T30" fmla="*/ 262 w 2360"/>
                    <a:gd name="T31" fmla="*/ 114 h 758"/>
                    <a:gd name="T32" fmla="*/ 277 w 2360"/>
                    <a:gd name="T33" fmla="*/ 109 h 758"/>
                    <a:gd name="T34" fmla="*/ 293 w 2360"/>
                    <a:gd name="T35" fmla="*/ 103 h 758"/>
                    <a:gd name="T36" fmla="*/ 590 w 2360"/>
                    <a:gd name="T37" fmla="*/ 0 h 75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0" h="758">
                      <a:moveTo>
                        <a:pt x="0" y="756"/>
                      </a:moveTo>
                      <a:lnTo>
                        <a:pt x="153" y="758"/>
                      </a:lnTo>
                      <a:lnTo>
                        <a:pt x="224" y="756"/>
                      </a:lnTo>
                      <a:lnTo>
                        <a:pt x="293" y="753"/>
                      </a:lnTo>
                      <a:lnTo>
                        <a:pt x="360" y="747"/>
                      </a:lnTo>
                      <a:lnTo>
                        <a:pt x="426" y="740"/>
                      </a:lnTo>
                      <a:lnTo>
                        <a:pt x="491" y="731"/>
                      </a:lnTo>
                      <a:lnTo>
                        <a:pt x="555" y="721"/>
                      </a:lnTo>
                      <a:lnTo>
                        <a:pt x="617" y="708"/>
                      </a:lnTo>
                      <a:lnTo>
                        <a:pt x="680" y="694"/>
                      </a:lnTo>
                      <a:lnTo>
                        <a:pt x="741" y="678"/>
                      </a:lnTo>
                      <a:lnTo>
                        <a:pt x="802" y="661"/>
                      </a:lnTo>
                      <a:lnTo>
                        <a:pt x="863" y="641"/>
                      </a:lnTo>
                      <a:lnTo>
                        <a:pt x="924" y="619"/>
                      </a:lnTo>
                      <a:lnTo>
                        <a:pt x="986" y="596"/>
                      </a:lnTo>
                      <a:lnTo>
                        <a:pt x="1048" y="572"/>
                      </a:lnTo>
                      <a:lnTo>
                        <a:pt x="1109" y="545"/>
                      </a:lnTo>
                      <a:lnTo>
                        <a:pt x="1173" y="516"/>
                      </a:lnTo>
                      <a:lnTo>
                        <a:pt x="2360" y="0"/>
                      </a:lnTo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1" name="Freeform 161"/>
                <p:cNvSpPr>
                  <a:spLocks/>
                </p:cNvSpPr>
                <p:nvPr/>
              </p:nvSpPr>
              <p:spPr bwMode="auto">
                <a:xfrm>
                  <a:off x="3142" y="2934"/>
                  <a:ext cx="726" cy="121"/>
                </a:xfrm>
                <a:custGeom>
                  <a:avLst/>
                  <a:gdLst>
                    <a:gd name="T0" fmla="*/ 0 w 2903"/>
                    <a:gd name="T1" fmla="*/ 0 h 603"/>
                    <a:gd name="T2" fmla="*/ 32 w 2903"/>
                    <a:gd name="T3" fmla="*/ 15 h 603"/>
                    <a:gd name="T4" fmla="*/ 46 w 2903"/>
                    <a:gd name="T5" fmla="*/ 22 h 603"/>
                    <a:gd name="T6" fmla="*/ 61 w 2903"/>
                    <a:gd name="T7" fmla="*/ 28 h 603"/>
                    <a:gd name="T8" fmla="*/ 76 w 2903"/>
                    <a:gd name="T9" fmla="*/ 34 h 603"/>
                    <a:gd name="T10" fmla="*/ 91 w 2903"/>
                    <a:gd name="T11" fmla="*/ 40 h 603"/>
                    <a:gd name="T12" fmla="*/ 106 w 2903"/>
                    <a:gd name="T13" fmla="*/ 45 h 603"/>
                    <a:gd name="T14" fmla="*/ 121 w 2903"/>
                    <a:gd name="T15" fmla="*/ 49 h 603"/>
                    <a:gd name="T16" fmla="*/ 136 w 2903"/>
                    <a:gd name="T17" fmla="*/ 53 h 603"/>
                    <a:gd name="T18" fmla="*/ 152 w 2903"/>
                    <a:gd name="T19" fmla="*/ 57 h 603"/>
                    <a:gd name="T20" fmla="*/ 167 w 2903"/>
                    <a:gd name="T21" fmla="*/ 61 h 603"/>
                    <a:gd name="T22" fmla="*/ 183 w 2903"/>
                    <a:gd name="T23" fmla="*/ 64 h 603"/>
                    <a:gd name="T24" fmla="*/ 199 w 2903"/>
                    <a:gd name="T25" fmla="*/ 67 h 603"/>
                    <a:gd name="T26" fmla="*/ 215 w 2903"/>
                    <a:gd name="T27" fmla="*/ 70 h 603"/>
                    <a:gd name="T28" fmla="*/ 232 w 2903"/>
                    <a:gd name="T29" fmla="*/ 72 h 603"/>
                    <a:gd name="T30" fmla="*/ 248 w 2903"/>
                    <a:gd name="T31" fmla="*/ 74 h 603"/>
                    <a:gd name="T32" fmla="*/ 265 w 2903"/>
                    <a:gd name="T33" fmla="*/ 76 h 603"/>
                    <a:gd name="T34" fmla="*/ 282 w 2903"/>
                    <a:gd name="T35" fmla="*/ 77 h 603"/>
                    <a:gd name="T36" fmla="*/ 726 w 2903"/>
                    <a:gd name="T37" fmla="*/ 121 h 6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903" h="603">
                      <a:moveTo>
                        <a:pt x="0" y="0"/>
                      </a:moveTo>
                      <a:lnTo>
                        <a:pt x="128" y="77"/>
                      </a:lnTo>
                      <a:lnTo>
                        <a:pt x="185" y="110"/>
                      </a:lnTo>
                      <a:lnTo>
                        <a:pt x="244" y="141"/>
                      </a:lnTo>
                      <a:lnTo>
                        <a:pt x="304" y="170"/>
                      </a:lnTo>
                      <a:lnTo>
                        <a:pt x="362" y="197"/>
                      </a:lnTo>
                      <a:lnTo>
                        <a:pt x="422" y="222"/>
                      </a:lnTo>
                      <a:lnTo>
                        <a:pt x="483" y="245"/>
                      </a:lnTo>
                      <a:lnTo>
                        <a:pt x="545" y="266"/>
                      </a:lnTo>
                      <a:lnTo>
                        <a:pt x="606" y="286"/>
                      </a:lnTo>
                      <a:lnTo>
                        <a:pt x="668" y="303"/>
                      </a:lnTo>
                      <a:lnTo>
                        <a:pt x="732" y="319"/>
                      </a:lnTo>
                      <a:lnTo>
                        <a:pt x="796" y="334"/>
                      </a:lnTo>
                      <a:lnTo>
                        <a:pt x="860" y="347"/>
                      </a:lnTo>
                      <a:lnTo>
                        <a:pt x="926" y="358"/>
                      </a:lnTo>
                      <a:lnTo>
                        <a:pt x="992" y="369"/>
                      </a:lnTo>
                      <a:lnTo>
                        <a:pt x="1059" y="378"/>
                      </a:lnTo>
                      <a:lnTo>
                        <a:pt x="1126" y="385"/>
                      </a:lnTo>
                      <a:lnTo>
                        <a:pt x="2903" y="603"/>
                      </a:lnTo>
                    </a:path>
                  </a:pathLst>
                </a:custGeom>
                <a:noFill/>
                <a:ln w="7938">
                  <a:solidFill>
                    <a:srgbClr val="333D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2" name="Freeform 162"/>
                <p:cNvSpPr>
                  <a:spLocks/>
                </p:cNvSpPr>
                <p:nvPr/>
              </p:nvSpPr>
              <p:spPr bwMode="auto">
                <a:xfrm>
                  <a:off x="3251" y="2672"/>
                  <a:ext cx="513" cy="125"/>
                </a:xfrm>
                <a:custGeom>
                  <a:avLst/>
                  <a:gdLst>
                    <a:gd name="T0" fmla="*/ 0 w 2053"/>
                    <a:gd name="T1" fmla="*/ 0 h 625"/>
                    <a:gd name="T2" fmla="*/ 38 w 2053"/>
                    <a:gd name="T3" fmla="*/ 0 h 625"/>
                    <a:gd name="T4" fmla="*/ 56 w 2053"/>
                    <a:gd name="T5" fmla="*/ 0 h 625"/>
                    <a:gd name="T6" fmla="*/ 73 w 2053"/>
                    <a:gd name="T7" fmla="*/ 1 h 625"/>
                    <a:gd name="T8" fmla="*/ 90 w 2053"/>
                    <a:gd name="T9" fmla="*/ 2 h 625"/>
                    <a:gd name="T10" fmla="*/ 107 w 2053"/>
                    <a:gd name="T11" fmla="*/ 4 h 625"/>
                    <a:gd name="T12" fmla="*/ 123 w 2053"/>
                    <a:gd name="T13" fmla="*/ 5 h 625"/>
                    <a:gd name="T14" fmla="*/ 139 w 2053"/>
                    <a:gd name="T15" fmla="*/ 7 h 625"/>
                    <a:gd name="T16" fmla="*/ 154 w 2053"/>
                    <a:gd name="T17" fmla="*/ 10 h 625"/>
                    <a:gd name="T18" fmla="*/ 170 w 2053"/>
                    <a:gd name="T19" fmla="*/ 13 h 625"/>
                    <a:gd name="T20" fmla="*/ 185 w 2053"/>
                    <a:gd name="T21" fmla="*/ 16 h 625"/>
                    <a:gd name="T22" fmla="*/ 200 w 2053"/>
                    <a:gd name="T23" fmla="*/ 20 h 625"/>
                    <a:gd name="T24" fmla="*/ 215 w 2053"/>
                    <a:gd name="T25" fmla="*/ 23 h 625"/>
                    <a:gd name="T26" fmla="*/ 231 w 2053"/>
                    <a:gd name="T27" fmla="*/ 28 h 625"/>
                    <a:gd name="T28" fmla="*/ 246 w 2053"/>
                    <a:gd name="T29" fmla="*/ 32 h 625"/>
                    <a:gd name="T30" fmla="*/ 262 w 2053"/>
                    <a:gd name="T31" fmla="*/ 37 h 625"/>
                    <a:gd name="T32" fmla="*/ 277 w 2053"/>
                    <a:gd name="T33" fmla="*/ 43 h 625"/>
                    <a:gd name="T34" fmla="*/ 293 w 2053"/>
                    <a:gd name="T35" fmla="*/ 48 h 625"/>
                    <a:gd name="T36" fmla="*/ 513 w 2053"/>
                    <a:gd name="T37" fmla="*/ 125 h 6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053" h="625">
                      <a:moveTo>
                        <a:pt x="0" y="1"/>
                      </a:moveTo>
                      <a:lnTo>
                        <a:pt x="153" y="0"/>
                      </a:lnTo>
                      <a:lnTo>
                        <a:pt x="224" y="1"/>
                      </a:lnTo>
                      <a:lnTo>
                        <a:pt x="293" y="5"/>
                      </a:lnTo>
                      <a:lnTo>
                        <a:pt x="361" y="10"/>
                      </a:lnTo>
                      <a:lnTo>
                        <a:pt x="427" y="18"/>
                      </a:lnTo>
                      <a:lnTo>
                        <a:pt x="491" y="26"/>
                      </a:lnTo>
                      <a:lnTo>
                        <a:pt x="555" y="36"/>
                      </a:lnTo>
                      <a:lnTo>
                        <a:pt x="617" y="49"/>
                      </a:lnTo>
                      <a:lnTo>
                        <a:pt x="680" y="64"/>
                      </a:lnTo>
                      <a:lnTo>
                        <a:pt x="741" y="79"/>
                      </a:lnTo>
                      <a:lnTo>
                        <a:pt x="802" y="98"/>
                      </a:lnTo>
                      <a:lnTo>
                        <a:pt x="862" y="117"/>
                      </a:lnTo>
                      <a:lnTo>
                        <a:pt x="923" y="138"/>
                      </a:lnTo>
                      <a:lnTo>
                        <a:pt x="984" y="161"/>
                      </a:lnTo>
                      <a:lnTo>
                        <a:pt x="1047" y="187"/>
                      </a:lnTo>
                      <a:lnTo>
                        <a:pt x="1109" y="213"/>
                      </a:lnTo>
                      <a:lnTo>
                        <a:pt x="1173" y="241"/>
                      </a:lnTo>
                      <a:lnTo>
                        <a:pt x="2053" y="625"/>
                      </a:lnTo>
                    </a:path>
                  </a:pathLst>
                </a:custGeom>
                <a:noFill/>
                <a:ln w="7938">
                  <a:solidFill>
                    <a:srgbClr val="333D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2051" y="1643"/>
                  <a:ext cx="147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4" name="Line 164"/>
                <p:cNvSpPr>
                  <a:spLocks noChangeShapeType="1"/>
                </p:cNvSpPr>
                <p:nvPr/>
              </p:nvSpPr>
              <p:spPr bwMode="auto">
                <a:xfrm>
                  <a:off x="2051" y="1318"/>
                  <a:ext cx="166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5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3522" y="1588"/>
                  <a:ext cx="1" cy="28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6" name="Freeform 166"/>
                <p:cNvSpPr>
                  <a:spLocks/>
                </p:cNvSpPr>
                <p:nvPr/>
              </p:nvSpPr>
              <p:spPr bwMode="auto">
                <a:xfrm>
                  <a:off x="3522" y="1841"/>
                  <a:ext cx="195" cy="33"/>
                </a:xfrm>
                <a:custGeom>
                  <a:avLst/>
                  <a:gdLst>
                    <a:gd name="T0" fmla="*/ 195 w 782"/>
                    <a:gd name="T1" fmla="*/ 0 h 165"/>
                    <a:gd name="T2" fmla="*/ 89 w 782"/>
                    <a:gd name="T3" fmla="*/ 33 h 165"/>
                    <a:gd name="T4" fmla="*/ 0 w 782"/>
                    <a:gd name="T5" fmla="*/ 33 h 16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82" h="165">
                      <a:moveTo>
                        <a:pt x="782" y="0"/>
                      </a:moveTo>
                      <a:lnTo>
                        <a:pt x="356" y="165"/>
                      </a:lnTo>
                      <a:lnTo>
                        <a:pt x="0" y="16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" name="Freeform 167"/>
                <p:cNvSpPr>
                  <a:spLocks/>
                </p:cNvSpPr>
                <p:nvPr/>
              </p:nvSpPr>
              <p:spPr bwMode="auto">
                <a:xfrm>
                  <a:off x="3522" y="3234"/>
                  <a:ext cx="195" cy="33"/>
                </a:xfrm>
                <a:custGeom>
                  <a:avLst/>
                  <a:gdLst>
                    <a:gd name="T0" fmla="*/ 195 w 782"/>
                    <a:gd name="T1" fmla="*/ 33 h 165"/>
                    <a:gd name="T2" fmla="*/ 89 w 782"/>
                    <a:gd name="T3" fmla="*/ 0 h 165"/>
                    <a:gd name="T4" fmla="*/ 0 w 782"/>
                    <a:gd name="T5" fmla="*/ 0 h 16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82" h="165">
                      <a:moveTo>
                        <a:pt x="782" y="165"/>
                      </a:moveTo>
                      <a:lnTo>
                        <a:pt x="35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8" name="Line 168"/>
                <p:cNvSpPr>
                  <a:spLocks noChangeShapeType="1"/>
                </p:cNvSpPr>
                <p:nvPr/>
              </p:nvSpPr>
              <p:spPr bwMode="auto">
                <a:xfrm>
                  <a:off x="3717" y="1318"/>
                  <a:ext cx="1" cy="5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2051" y="3465"/>
                  <a:ext cx="147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0" name="Line 170"/>
                <p:cNvSpPr>
                  <a:spLocks noChangeShapeType="1"/>
                </p:cNvSpPr>
                <p:nvPr/>
              </p:nvSpPr>
              <p:spPr bwMode="auto">
                <a:xfrm>
                  <a:off x="2051" y="3790"/>
                  <a:ext cx="166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1" name="Line 171"/>
                <p:cNvSpPr>
                  <a:spLocks noChangeShapeType="1"/>
                </p:cNvSpPr>
                <p:nvPr/>
              </p:nvSpPr>
              <p:spPr bwMode="auto">
                <a:xfrm>
                  <a:off x="3522" y="3234"/>
                  <a:ext cx="1" cy="28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2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717" y="3267"/>
                  <a:ext cx="1" cy="5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" name="Line 173"/>
                <p:cNvSpPr>
                  <a:spLocks noChangeShapeType="1"/>
                </p:cNvSpPr>
                <p:nvPr/>
              </p:nvSpPr>
              <p:spPr bwMode="auto">
                <a:xfrm flipH="1" flipV="1">
                  <a:off x="304" y="2174"/>
                  <a:ext cx="1747" cy="38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4" name="Line 174"/>
                <p:cNvSpPr>
                  <a:spLocks noChangeShapeType="1"/>
                </p:cNvSpPr>
                <p:nvPr/>
              </p:nvSpPr>
              <p:spPr bwMode="auto">
                <a:xfrm flipH="1" flipV="1">
                  <a:off x="304" y="2174"/>
                  <a:ext cx="1747" cy="380"/>
                </a:xfrm>
                <a:prstGeom prst="line">
                  <a:avLst/>
                </a:prstGeom>
                <a:noFill/>
                <a:ln w="7938">
                  <a:solidFill>
                    <a:srgbClr val="333D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5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1396" y="2411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" name="Line 176"/>
                <p:cNvSpPr>
                  <a:spLocks noChangeShapeType="1"/>
                </p:cNvSpPr>
                <p:nvPr/>
              </p:nvSpPr>
              <p:spPr bwMode="auto">
                <a:xfrm flipH="1" flipV="1">
                  <a:off x="1429" y="2332"/>
                  <a:ext cx="210" cy="3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1432" y="2324"/>
                  <a:ext cx="208" cy="3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8" name="Line 178"/>
                <p:cNvSpPr>
                  <a:spLocks noChangeShapeType="1"/>
                </p:cNvSpPr>
                <p:nvPr/>
              </p:nvSpPr>
              <p:spPr bwMode="auto">
                <a:xfrm flipH="1" flipV="1">
                  <a:off x="1211" y="2285"/>
                  <a:ext cx="218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9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1216" y="2277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0" name="Line 180"/>
                <p:cNvSpPr>
                  <a:spLocks noChangeShapeType="1"/>
                </p:cNvSpPr>
                <p:nvPr/>
              </p:nvSpPr>
              <p:spPr bwMode="auto">
                <a:xfrm flipH="1" flipV="1">
                  <a:off x="1219" y="2269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1" name="Line 181"/>
                <p:cNvSpPr>
                  <a:spLocks noChangeShapeType="1"/>
                </p:cNvSpPr>
                <p:nvPr/>
              </p:nvSpPr>
              <p:spPr bwMode="auto">
                <a:xfrm flipH="1" flipV="1">
                  <a:off x="1229" y="2246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2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358" y="2013"/>
                  <a:ext cx="556" cy="12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3" name="Line 183"/>
                <p:cNvSpPr>
                  <a:spLocks noChangeShapeType="1"/>
                </p:cNvSpPr>
                <p:nvPr/>
              </p:nvSpPr>
              <p:spPr bwMode="auto">
                <a:xfrm flipH="1" flipV="1">
                  <a:off x="699" y="2079"/>
                  <a:ext cx="220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4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1178" y="2277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2134"/>
                  <a:ext cx="297" cy="1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6" name="Line 186"/>
                <p:cNvSpPr>
                  <a:spLocks noChangeShapeType="1"/>
                </p:cNvSpPr>
                <p:nvPr/>
              </p:nvSpPr>
              <p:spPr bwMode="auto">
                <a:xfrm>
                  <a:off x="919" y="2127"/>
                  <a:ext cx="297" cy="1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7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1459" y="2198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8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1435" y="2293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9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1219" y="2246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0" name="Line 190"/>
                <p:cNvSpPr>
                  <a:spLocks noChangeShapeType="1"/>
                </p:cNvSpPr>
                <p:nvPr/>
              </p:nvSpPr>
              <p:spPr bwMode="auto">
                <a:xfrm flipH="1" flipV="1">
                  <a:off x="706" y="2072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1" name="Freeform 191"/>
                <p:cNvSpPr>
                  <a:spLocks/>
                </p:cNvSpPr>
                <p:nvPr/>
              </p:nvSpPr>
              <p:spPr bwMode="auto">
                <a:xfrm>
                  <a:off x="716" y="2048"/>
                  <a:ext cx="216" cy="71"/>
                </a:xfrm>
                <a:custGeom>
                  <a:avLst/>
                  <a:gdLst>
                    <a:gd name="T0" fmla="*/ 0 w 865"/>
                    <a:gd name="T1" fmla="*/ 0 h 355"/>
                    <a:gd name="T2" fmla="*/ 216 w 865"/>
                    <a:gd name="T3" fmla="*/ 47 h 355"/>
                    <a:gd name="T4" fmla="*/ 206 w 865"/>
                    <a:gd name="T5" fmla="*/ 71 h 35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5" h="355">
                      <a:moveTo>
                        <a:pt x="0" y="0"/>
                      </a:moveTo>
                      <a:lnTo>
                        <a:pt x="865" y="237"/>
                      </a:lnTo>
                      <a:lnTo>
                        <a:pt x="825" y="35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706" y="2048"/>
                  <a:ext cx="10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3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" y="2238"/>
                  <a:ext cx="217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4" name="Freeform 194"/>
                <p:cNvSpPr>
                  <a:spLocks/>
                </p:cNvSpPr>
                <p:nvPr/>
              </p:nvSpPr>
              <p:spPr bwMode="auto">
                <a:xfrm>
                  <a:off x="1258" y="2174"/>
                  <a:ext cx="217" cy="111"/>
                </a:xfrm>
                <a:custGeom>
                  <a:avLst/>
                  <a:gdLst>
                    <a:gd name="T0" fmla="*/ 0 w 866"/>
                    <a:gd name="T1" fmla="*/ 0 h 552"/>
                    <a:gd name="T2" fmla="*/ 217 w 866"/>
                    <a:gd name="T3" fmla="*/ 47 h 552"/>
                    <a:gd name="T4" fmla="*/ 191 w 866"/>
                    <a:gd name="T5" fmla="*/ 111 h 5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" h="552">
                      <a:moveTo>
                        <a:pt x="0" y="0"/>
                      </a:moveTo>
                      <a:lnTo>
                        <a:pt x="866" y="236"/>
                      </a:lnTo>
                      <a:lnTo>
                        <a:pt x="761" y="55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5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232" y="2174"/>
                  <a:ext cx="26" cy="6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6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947" y="2000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7" name="Line 197"/>
                <p:cNvSpPr>
                  <a:spLocks noChangeShapeType="1"/>
                </p:cNvSpPr>
                <p:nvPr/>
              </p:nvSpPr>
              <p:spPr bwMode="auto">
                <a:xfrm flipH="1" flipV="1">
                  <a:off x="719" y="2040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8" name="Freeform 198"/>
                <p:cNvSpPr>
                  <a:spLocks/>
                </p:cNvSpPr>
                <p:nvPr/>
              </p:nvSpPr>
              <p:spPr bwMode="auto">
                <a:xfrm>
                  <a:off x="745" y="1977"/>
                  <a:ext cx="217" cy="110"/>
                </a:xfrm>
                <a:custGeom>
                  <a:avLst/>
                  <a:gdLst>
                    <a:gd name="T0" fmla="*/ 0 w 866"/>
                    <a:gd name="T1" fmla="*/ 0 h 552"/>
                    <a:gd name="T2" fmla="*/ 217 w 866"/>
                    <a:gd name="T3" fmla="*/ 47 h 552"/>
                    <a:gd name="T4" fmla="*/ 190 w 866"/>
                    <a:gd name="T5" fmla="*/ 110 h 5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" h="552">
                      <a:moveTo>
                        <a:pt x="0" y="0"/>
                      </a:moveTo>
                      <a:lnTo>
                        <a:pt x="866" y="235"/>
                      </a:lnTo>
                      <a:lnTo>
                        <a:pt x="760" y="55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9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719" y="1977"/>
                  <a:ext cx="26" cy="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0" name="Line 200"/>
                <p:cNvSpPr>
                  <a:spLocks noChangeShapeType="1"/>
                </p:cNvSpPr>
                <p:nvPr/>
              </p:nvSpPr>
              <p:spPr bwMode="auto">
                <a:xfrm flipH="1" flipV="1">
                  <a:off x="1364" y="2491"/>
                  <a:ext cx="178" cy="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1" name="Line 201"/>
                <p:cNvSpPr>
                  <a:spLocks noChangeShapeType="1"/>
                </p:cNvSpPr>
                <p:nvPr/>
              </p:nvSpPr>
              <p:spPr bwMode="auto">
                <a:xfrm flipH="1" flipV="1">
                  <a:off x="1360" y="2498"/>
                  <a:ext cx="170" cy="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2" name="Line 202"/>
                <p:cNvSpPr>
                  <a:spLocks noChangeShapeType="1"/>
                </p:cNvSpPr>
                <p:nvPr/>
              </p:nvSpPr>
              <p:spPr bwMode="auto">
                <a:xfrm flipH="1" flipV="1">
                  <a:off x="1145" y="2443"/>
                  <a:ext cx="219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3" name="Line 203"/>
                <p:cNvSpPr>
                  <a:spLocks noChangeShapeType="1"/>
                </p:cNvSpPr>
                <p:nvPr/>
              </p:nvSpPr>
              <p:spPr bwMode="auto">
                <a:xfrm flipH="1" flipV="1">
                  <a:off x="1144" y="2451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" name="Line 204"/>
                <p:cNvSpPr>
                  <a:spLocks noChangeShapeType="1"/>
                </p:cNvSpPr>
                <p:nvPr/>
              </p:nvSpPr>
              <p:spPr bwMode="auto">
                <a:xfrm flipH="1" flipV="1">
                  <a:off x="1140" y="2459"/>
                  <a:ext cx="217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5" name="Line 205"/>
                <p:cNvSpPr>
                  <a:spLocks noChangeShapeType="1"/>
                </p:cNvSpPr>
                <p:nvPr/>
              </p:nvSpPr>
              <p:spPr bwMode="auto">
                <a:xfrm flipH="1" flipV="1">
                  <a:off x="1131" y="2483"/>
                  <a:ext cx="215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6" name="Line 206"/>
                <p:cNvSpPr>
                  <a:spLocks noChangeShapeType="1"/>
                </p:cNvSpPr>
                <p:nvPr/>
              </p:nvSpPr>
              <p:spPr bwMode="auto">
                <a:xfrm flipH="1" flipV="1">
                  <a:off x="292" y="2344"/>
                  <a:ext cx="491" cy="10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7" name="Line 207"/>
                <p:cNvSpPr>
                  <a:spLocks noChangeShapeType="1"/>
                </p:cNvSpPr>
                <p:nvPr/>
              </p:nvSpPr>
              <p:spPr bwMode="auto">
                <a:xfrm flipH="1" flipV="1">
                  <a:off x="298" y="2354"/>
                  <a:ext cx="483" cy="10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8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112" y="2436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9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783" y="2443"/>
                  <a:ext cx="362" cy="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0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781" y="2451"/>
                  <a:ext cx="363" cy="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211"/>
              <p:cNvGrpSpPr>
                <a:grpSpLocks/>
              </p:cNvGrpSpPr>
              <p:nvPr/>
            </p:nvGrpSpPr>
            <p:grpSpPr bwMode="auto">
              <a:xfrm>
                <a:off x="230" y="1318"/>
                <a:ext cx="3364" cy="2473"/>
                <a:chOff x="230" y="1318"/>
                <a:chExt cx="3364" cy="2473"/>
              </a:xfrm>
            </p:grpSpPr>
            <p:sp>
              <p:nvSpPr>
                <p:cNvPr id="621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1346" y="2506"/>
                  <a:ext cx="11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1131" y="2459"/>
                  <a:ext cx="9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3" name="Line 214"/>
                <p:cNvSpPr>
                  <a:spLocks noChangeShapeType="1"/>
                </p:cNvSpPr>
                <p:nvPr/>
              </p:nvSpPr>
              <p:spPr bwMode="auto">
                <a:xfrm flipH="1" flipV="1">
                  <a:off x="562" y="2420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" name="Freeform 215"/>
                <p:cNvSpPr>
                  <a:spLocks/>
                </p:cNvSpPr>
                <p:nvPr/>
              </p:nvSpPr>
              <p:spPr bwMode="auto">
                <a:xfrm>
                  <a:off x="552" y="2443"/>
                  <a:ext cx="226" cy="48"/>
                </a:xfrm>
                <a:custGeom>
                  <a:avLst/>
                  <a:gdLst>
                    <a:gd name="T0" fmla="*/ 0 w 907"/>
                    <a:gd name="T1" fmla="*/ 0 h 236"/>
                    <a:gd name="T2" fmla="*/ 216 w 907"/>
                    <a:gd name="T3" fmla="*/ 48 h 236"/>
                    <a:gd name="T4" fmla="*/ 226 w 907"/>
                    <a:gd name="T5" fmla="*/ 24 h 2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07" h="236">
                      <a:moveTo>
                        <a:pt x="0" y="0"/>
                      </a:moveTo>
                      <a:lnTo>
                        <a:pt x="866" y="236"/>
                      </a:lnTo>
                      <a:lnTo>
                        <a:pt x="907" y="11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552" y="2420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6" name="Freeform 217"/>
                <p:cNvSpPr>
                  <a:spLocks/>
                </p:cNvSpPr>
                <p:nvPr/>
              </p:nvSpPr>
              <p:spPr bwMode="auto">
                <a:xfrm>
                  <a:off x="1101" y="2491"/>
                  <a:ext cx="242" cy="63"/>
                </a:xfrm>
                <a:custGeom>
                  <a:avLst/>
                  <a:gdLst>
                    <a:gd name="T0" fmla="*/ 242 w 969"/>
                    <a:gd name="T1" fmla="*/ 47 h 317"/>
                    <a:gd name="T2" fmla="*/ 26 w 969"/>
                    <a:gd name="T3" fmla="*/ 0 h 317"/>
                    <a:gd name="T4" fmla="*/ 0 w 969"/>
                    <a:gd name="T5" fmla="*/ 63 h 3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69" h="317">
                      <a:moveTo>
                        <a:pt x="969" y="236"/>
                      </a:moveTo>
                      <a:lnTo>
                        <a:pt x="105" y="0"/>
                      </a:lnTo>
                      <a:lnTo>
                        <a:pt x="0" y="317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708" y="2575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8" name="Freeform 219"/>
                <p:cNvSpPr>
                  <a:spLocks/>
                </p:cNvSpPr>
                <p:nvPr/>
              </p:nvSpPr>
              <p:spPr bwMode="auto">
                <a:xfrm>
                  <a:off x="548" y="2451"/>
                  <a:ext cx="217" cy="103"/>
                </a:xfrm>
                <a:custGeom>
                  <a:avLst/>
                  <a:gdLst>
                    <a:gd name="T0" fmla="*/ 0 w 866"/>
                    <a:gd name="T1" fmla="*/ 0 h 514"/>
                    <a:gd name="T2" fmla="*/ 217 w 866"/>
                    <a:gd name="T3" fmla="*/ 47 h 514"/>
                    <a:gd name="T4" fmla="*/ 194 w 866"/>
                    <a:gd name="T5" fmla="*/ 103 h 5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" h="514">
                      <a:moveTo>
                        <a:pt x="0" y="0"/>
                      </a:moveTo>
                      <a:lnTo>
                        <a:pt x="866" y="236"/>
                      </a:lnTo>
                      <a:lnTo>
                        <a:pt x="774" y="51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9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522" y="2451"/>
                  <a:ext cx="26" cy="6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0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1337" y="2538"/>
                  <a:ext cx="6" cy="1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1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506" y="2451"/>
                  <a:ext cx="42" cy="10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2" name="Freeform 223"/>
                <p:cNvSpPr>
                  <a:spLocks/>
                </p:cNvSpPr>
                <p:nvPr/>
              </p:nvSpPr>
              <p:spPr bwMode="auto">
                <a:xfrm>
                  <a:off x="265" y="2554"/>
                  <a:ext cx="1786" cy="389"/>
                </a:xfrm>
                <a:custGeom>
                  <a:avLst/>
                  <a:gdLst>
                    <a:gd name="T0" fmla="*/ 1786 w 7146"/>
                    <a:gd name="T1" fmla="*/ 0 h 1943"/>
                    <a:gd name="T2" fmla="*/ 0 w 7146"/>
                    <a:gd name="T3" fmla="*/ 389 h 1943"/>
                    <a:gd name="T4" fmla="*/ 1786 w 7146"/>
                    <a:gd name="T5" fmla="*/ 0 h 194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146" h="1943">
                      <a:moveTo>
                        <a:pt x="7146" y="0"/>
                      </a:moveTo>
                      <a:lnTo>
                        <a:pt x="0" y="1943"/>
                      </a:lnTo>
                      <a:lnTo>
                        <a:pt x="714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3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1396" y="2696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4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1211" y="2776"/>
                  <a:ext cx="218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1216" y="2784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1219" y="2792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7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1229" y="2815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8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272" y="2974"/>
                  <a:ext cx="642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9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278" y="2981"/>
                  <a:ext cx="64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0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178" y="2830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1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914" y="2823"/>
                  <a:ext cx="297" cy="1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2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919" y="2831"/>
                  <a:ext cx="297" cy="1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3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459" y="2910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4" name="Line 235"/>
                <p:cNvSpPr>
                  <a:spLocks noChangeShapeType="1"/>
                </p:cNvSpPr>
                <p:nvPr/>
              </p:nvSpPr>
              <p:spPr bwMode="auto">
                <a:xfrm>
                  <a:off x="1435" y="2792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" name="Line 236"/>
                <p:cNvSpPr>
                  <a:spLocks noChangeShapeType="1"/>
                </p:cNvSpPr>
                <p:nvPr/>
              </p:nvSpPr>
              <p:spPr bwMode="auto">
                <a:xfrm>
                  <a:off x="1219" y="2839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6" name="Line 237"/>
                <p:cNvSpPr>
                  <a:spLocks noChangeShapeType="1"/>
                </p:cNvSpPr>
                <p:nvPr/>
              </p:nvSpPr>
              <p:spPr bwMode="auto">
                <a:xfrm flipH="1">
                  <a:off x="706" y="2989"/>
                  <a:ext cx="216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7" name="Freeform 238"/>
                <p:cNvSpPr>
                  <a:spLocks/>
                </p:cNvSpPr>
                <p:nvPr/>
              </p:nvSpPr>
              <p:spPr bwMode="auto">
                <a:xfrm>
                  <a:off x="716" y="2989"/>
                  <a:ext cx="216" cy="71"/>
                </a:xfrm>
                <a:custGeom>
                  <a:avLst/>
                  <a:gdLst>
                    <a:gd name="T0" fmla="*/ 0 w 865"/>
                    <a:gd name="T1" fmla="*/ 71 h 355"/>
                    <a:gd name="T2" fmla="*/ 216 w 865"/>
                    <a:gd name="T3" fmla="*/ 24 h 355"/>
                    <a:gd name="T4" fmla="*/ 206 w 865"/>
                    <a:gd name="T5" fmla="*/ 0 h 35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5" h="355">
                      <a:moveTo>
                        <a:pt x="0" y="355"/>
                      </a:moveTo>
                      <a:lnTo>
                        <a:pt x="865" y="120"/>
                      </a:lnTo>
                      <a:lnTo>
                        <a:pt x="825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8" name="Line 239"/>
                <p:cNvSpPr>
                  <a:spLocks noChangeShapeType="1"/>
                </p:cNvSpPr>
                <p:nvPr/>
              </p:nvSpPr>
              <p:spPr bwMode="auto">
                <a:xfrm>
                  <a:off x="706" y="3037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9" name="Line 240"/>
                <p:cNvSpPr>
                  <a:spLocks noChangeShapeType="1"/>
                </p:cNvSpPr>
                <p:nvPr/>
              </p:nvSpPr>
              <p:spPr bwMode="auto">
                <a:xfrm flipH="1">
                  <a:off x="1232" y="2823"/>
                  <a:ext cx="217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0" name="Freeform 241"/>
                <p:cNvSpPr>
                  <a:spLocks/>
                </p:cNvSpPr>
                <p:nvPr/>
              </p:nvSpPr>
              <p:spPr bwMode="auto">
                <a:xfrm>
                  <a:off x="1258" y="2823"/>
                  <a:ext cx="217" cy="111"/>
                </a:xfrm>
                <a:custGeom>
                  <a:avLst/>
                  <a:gdLst>
                    <a:gd name="T0" fmla="*/ 0 w 866"/>
                    <a:gd name="T1" fmla="*/ 111 h 553"/>
                    <a:gd name="T2" fmla="*/ 217 w 866"/>
                    <a:gd name="T3" fmla="*/ 63 h 553"/>
                    <a:gd name="T4" fmla="*/ 191 w 866"/>
                    <a:gd name="T5" fmla="*/ 0 h 5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" h="553">
                      <a:moveTo>
                        <a:pt x="0" y="553"/>
                      </a:moveTo>
                      <a:lnTo>
                        <a:pt x="866" y="316"/>
                      </a:lnTo>
                      <a:lnTo>
                        <a:pt x="761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1" name="Line 242"/>
                <p:cNvSpPr>
                  <a:spLocks noChangeShapeType="1"/>
                </p:cNvSpPr>
                <p:nvPr/>
              </p:nvSpPr>
              <p:spPr bwMode="auto">
                <a:xfrm>
                  <a:off x="1232" y="2870"/>
                  <a:ext cx="26" cy="6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2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947" y="3107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3" name="Line 244"/>
                <p:cNvSpPr>
                  <a:spLocks noChangeShapeType="1"/>
                </p:cNvSpPr>
                <p:nvPr/>
              </p:nvSpPr>
              <p:spPr bwMode="auto">
                <a:xfrm flipH="1">
                  <a:off x="719" y="3021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4" name="Freeform 245"/>
                <p:cNvSpPr>
                  <a:spLocks/>
                </p:cNvSpPr>
                <p:nvPr/>
              </p:nvSpPr>
              <p:spPr bwMode="auto">
                <a:xfrm>
                  <a:off x="745" y="3021"/>
                  <a:ext cx="217" cy="111"/>
                </a:xfrm>
                <a:custGeom>
                  <a:avLst/>
                  <a:gdLst>
                    <a:gd name="T0" fmla="*/ 0 w 866"/>
                    <a:gd name="T1" fmla="*/ 111 h 554"/>
                    <a:gd name="T2" fmla="*/ 217 w 866"/>
                    <a:gd name="T3" fmla="*/ 64 h 554"/>
                    <a:gd name="T4" fmla="*/ 190 w 866"/>
                    <a:gd name="T5" fmla="*/ 0 h 5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" h="554">
                      <a:moveTo>
                        <a:pt x="0" y="554"/>
                      </a:moveTo>
                      <a:lnTo>
                        <a:pt x="866" y="317"/>
                      </a:lnTo>
                      <a:lnTo>
                        <a:pt x="76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5" name="Line 246"/>
                <p:cNvSpPr>
                  <a:spLocks noChangeShapeType="1"/>
                </p:cNvSpPr>
                <p:nvPr/>
              </p:nvSpPr>
              <p:spPr bwMode="auto">
                <a:xfrm>
                  <a:off x="719" y="3068"/>
                  <a:ext cx="26" cy="6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6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1364" y="2566"/>
                  <a:ext cx="178" cy="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7" name="Line 248"/>
                <p:cNvSpPr>
                  <a:spLocks noChangeShapeType="1"/>
                </p:cNvSpPr>
                <p:nvPr/>
              </p:nvSpPr>
              <p:spPr bwMode="auto">
                <a:xfrm flipH="1">
                  <a:off x="1360" y="2561"/>
                  <a:ext cx="170" cy="4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8" name="Line 249"/>
                <p:cNvSpPr>
                  <a:spLocks noChangeShapeType="1"/>
                </p:cNvSpPr>
                <p:nvPr/>
              </p:nvSpPr>
              <p:spPr bwMode="auto">
                <a:xfrm flipH="1">
                  <a:off x="1145" y="2617"/>
                  <a:ext cx="219" cy="4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9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1144" y="2610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0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1140" y="2602"/>
                  <a:ext cx="217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1" name="Line 252"/>
                <p:cNvSpPr>
                  <a:spLocks noChangeShapeType="1"/>
                </p:cNvSpPr>
                <p:nvPr/>
              </p:nvSpPr>
              <p:spPr bwMode="auto">
                <a:xfrm flipH="1">
                  <a:off x="1131" y="2578"/>
                  <a:ext cx="215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2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327" y="2658"/>
                  <a:ext cx="456" cy="9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3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322" y="2649"/>
                  <a:ext cx="459" cy="10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4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1112" y="2672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" name="Line 256"/>
                <p:cNvSpPr>
                  <a:spLocks noChangeShapeType="1"/>
                </p:cNvSpPr>
                <p:nvPr/>
              </p:nvSpPr>
              <p:spPr bwMode="auto">
                <a:xfrm>
                  <a:off x="783" y="2658"/>
                  <a:ext cx="362" cy="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" name="Line 257"/>
                <p:cNvSpPr>
                  <a:spLocks noChangeShapeType="1"/>
                </p:cNvSpPr>
                <p:nvPr/>
              </p:nvSpPr>
              <p:spPr bwMode="auto">
                <a:xfrm>
                  <a:off x="781" y="2649"/>
                  <a:ext cx="363" cy="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7" name="Line 258"/>
                <p:cNvSpPr>
                  <a:spLocks noChangeShapeType="1"/>
                </p:cNvSpPr>
                <p:nvPr/>
              </p:nvSpPr>
              <p:spPr bwMode="auto">
                <a:xfrm flipH="1" flipV="1">
                  <a:off x="1346" y="2578"/>
                  <a:ext cx="11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8" name="Line 259"/>
                <p:cNvSpPr>
                  <a:spLocks noChangeShapeType="1"/>
                </p:cNvSpPr>
                <p:nvPr/>
              </p:nvSpPr>
              <p:spPr bwMode="auto">
                <a:xfrm flipH="1" flipV="1">
                  <a:off x="1131" y="2625"/>
                  <a:ext cx="9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9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562" y="2641"/>
                  <a:ext cx="216" cy="4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0" name="Freeform 261"/>
                <p:cNvSpPr>
                  <a:spLocks/>
                </p:cNvSpPr>
                <p:nvPr/>
              </p:nvSpPr>
              <p:spPr bwMode="auto">
                <a:xfrm>
                  <a:off x="552" y="2617"/>
                  <a:ext cx="226" cy="48"/>
                </a:xfrm>
                <a:custGeom>
                  <a:avLst/>
                  <a:gdLst>
                    <a:gd name="T0" fmla="*/ 0 w 907"/>
                    <a:gd name="T1" fmla="*/ 48 h 237"/>
                    <a:gd name="T2" fmla="*/ 216 w 907"/>
                    <a:gd name="T3" fmla="*/ 0 h 237"/>
                    <a:gd name="T4" fmla="*/ 226 w 907"/>
                    <a:gd name="T5" fmla="*/ 24 h 2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07" h="237">
                      <a:moveTo>
                        <a:pt x="0" y="237"/>
                      </a:moveTo>
                      <a:lnTo>
                        <a:pt x="866" y="0"/>
                      </a:lnTo>
                      <a:lnTo>
                        <a:pt x="907" y="12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1" name="Line 262"/>
                <p:cNvSpPr>
                  <a:spLocks noChangeShapeType="1"/>
                </p:cNvSpPr>
                <p:nvPr/>
              </p:nvSpPr>
              <p:spPr bwMode="auto">
                <a:xfrm flipH="1" flipV="1">
                  <a:off x="552" y="2665"/>
                  <a:ext cx="10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2" name="Freeform 263"/>
                <p:cNvSpPr>
                  <a:spLocks/>
                </p:cNvSpPr>
                <p:nvPr/>
              </p:nvSpPr>
              <p:spPr bwMode="auto">
                <a:xfrm>
                  <a:off x="1101" y="2554"/>
                  <a:ext cx="242" cy="63"/>
                </a:xfrm>
                <a:custGeom>
                  <a:avLst/>
                  <a:gdLst>
                    <a:gd name="T0" fmla="*/ 242 w 969"/>
                    <a:gd name="T1" fmla="*/ 16 h 315"/>
                    <a:gd name="T2" fmla="*/ 26 w 969"/>
                    <a:gd name="T3" fmla="*/ 63 h 315"/>
                    <a:gd name="T4" fmla="*/ 0 w 969"/>
                    <a:gd name="T5" fmla="*/ 0 h 3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69" h="315">
                      <a:moveTo>
                        <a:pt x="969" y="79"/>
                      </a:moveTo>
                      <a:lnTo>
                        <a:pt x="105" y="3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3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708" y="2533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4" name="Freeform 265"/>
                <p:cNvSpPr>
                  <a:spLocks/>
                </p:cNvSpPr>
                <p:nvPr/>
              </p:nvSpPr>
              <p:spPr bwMode="auto">
                <a:xfrm>
                  <a:off x="548" y="2554"/>
                  <a:ext cx="217" cy="103"/>
                </a:xfrm>
                <a:custGeom>
                  <a:avLst/>
                  <a:gdLst>
                    <a:gd name="T0" fmla="*/ 0 w 866"/>
                    <a:gd name="T1" fmla="*/ 103 h 512"/>
                    <a:gd name="T2" fmla="*/ 217 w 866"/>
                    <a:gd name="T3" fmla="*/ 56 h 512"/>
                    <a:gd name="T4" fmla="*/ 194 w 866"/>
                    <a:gd name="T5" fmla="*/ 0 h 5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66" h="512">
                      <a:moveTo>
                        <a:pt x="0" y="512"/>
                      </a:moveTo>
                      <a:lnTo>
                        <a:pt x="866" y="278"/>
                      </a:lnTo>
                      <a:lnTo>
                        <a:pt x="774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5" name="Line 266"/>
                <p:cNvSpPr>
                  <a:spLocks noChangeShapeType="1"/>
                </p:cNvSpPr>
                <p:nvPr/>
              </p:nvSpPr>
              <p:spPr bwMode="auto">
                <a:xfrm flipH="1" flipV="1">
                  <a:off x="522" y="2593"/>
                  <a:ext cx="26" cy="6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" name="Line 267"/>
                <p:cNvSpPr>
                  <a:spLocks noChangeShapeType="1"/>
                </p:cNvSpPr>
                <p:nvPr/>
              </p:nvSpPr>
              <p:spPr bwMode="auto">
                <a:xfrm flipH="1" flipV="1">
                  <a:off x="1337" y="2554"/>
                  <a:ext cx="6" cy="1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7" name="Line 268"/>
                <p:cNvSpPr>
                  <a:spLocks noChangeShapeType="1"/>
                </p:cNvSpPr>
                <p:nvPr/>
              </p:nvSpPr>
              <p:spPr bwMode="auto">
                <a:xfrm flipH="1" flipV="1">
                  <a:off x="506" y="2554"/>
                  <a:ext cx="42" cy="10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8" name="Line 269"/>
                <p:cNvSpPr>
                  <a:spLocks noChangeShapeType="1"/>
                </p:cNvSpPr>
                <p:nvPr/>
              </p:nvSpPr>
              <p:spPr bwMode="auto">
                <a:xfrm flipH="1" flipV="1">
                  <a:off x="1131" y="2483"/>
                  <a:ext cx="226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9" name="Line 270"/>
                <p:cNvSpPr>
                  <a:spLocks noChangeShapeType="1"/>
                </p:cNvSpPr>
                <p:nvPr/>
              </p:nvSpPr>
              <p:spPr bwMode="auto">
                <a:xfrm flipH="1" flipV="1">
                  <a:off x="1140" y="2459"/>
                  <a:ext cx="206" cy="7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0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140" y="2578"/>
                  <a:ext cx="206" cy="7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1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1131" y="2602"/>
                  <a:ext cx="226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2" name="Line 273"/>
                <p:cNvSpPr>
                  <a:spLocks noChangeShapeType="1"/>
                </p:cNvSpPr>
                <p:nvPr/>
              </p:nvSpPr>
              <p:spPr bwMode="auto">
                <a:xfrm flipH="1" flipV="1">
                  <a:off x="552" y="2443"/>
                  <a:ext cx="226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3" name="Line 274"/>
                <p:cNvSpPr>
                  <a:spLocks noChangeShapeType="1"/>
                </p:cNvSpPr>
                <p:nvPr/>
              </p:nvSpPr>
              <p:spPr bwMode="auto">
                <a:xfrm flipH="1" flipV="1">
                  <a:off x="562" y="2420"/>
                  <a:ext cx="206" cy="7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4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562" y="2617"/>
                  <a:ext cx="206" cy="7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5" name="Line 276"/>
                <p:cNvSpPr>
                  <a:spLocks noChangeShapeType="1"/>
                </p:cNvSpPr>
                <p:nvPr/>
              </p:nvSpPr>
              <p:spPr bwMode="auto">
                <a:xfrm flipH="1">
                  <a:off x="552" y="2641"/>
                  <a:ext cx="226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" name="Line 277"/>
                <p:cNvSpPr>
                  <a:spLocks noChangeShapeType="1"/>
                </p:cNvSpPr>
                <p:nvPr/>
              </p:nvSpPr>
              <p:spPr bwMode="auto">
                <a:xfrm flipH="1">
                  <a:off x="716" y="2989"/>
                  <a:ext cx="206" cy="7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706" y="3013"/>
                  <a:ext cx="226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8" name="Line 279"/>
                <p:cNvSpPr>
                  <a:spLocks noChangeShapeType="1"/>
                </p:cNvSpPr>
                <p:nvPr/>
              </p:nvSpPr>
              <p:spPr bwMode="auto">
                <a:xfrm flipH="1">
                  <a:off x="1229" y="2792"/>
                  <a:ext cx="206" cy="7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1219" y="2815"/>
                  <a:ext cx="226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0" name="Line 281"/>
                <p:cNvSpPr>
                  <a:spLocks noChangeShapeType="1"/>
                </p:cNvSpPr>
                <p:nvPr/>
              </p:nvSpPr>
              <p:spPr bwMode="auto">
                <a:xfrm flipH="1" flipV="1">
                  <a:off x="706" y="2072"/>
                  <a:ext cx="226" cy="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1" name="Line 282"/>
                <p:cNvSpPr>
                  <a:spLocks noChangeShapeType="1"/>
                </p:cNvSpPr>
                <p:nvPr/>
              </p:nvSpPr>
              <p:spPr bwMode="auto">
                <a:xfrm flipH="1" flipV="1">
                  <a:off x="716" y="2048"/>
                  <a:ext cx="206" cy="7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2" name="Line 283"/>
                <p:cNvSpPr>
                  <a:spLocks noChangeShapeType="1"/>
                </p:cNvSpPr>
                <p:nvPr/>
              </p:nvSpPr>
              <p:spPr bwMode="auto">
                <a:xfrm flipH="1" flipV="1">
                  <a:off x="1219" y="2269"/>
                  <a:ext cx="226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3" name="Line 284"/>
                <p:cNvSpPr>
                  <a:spLocks noChangeShapeType="1"/>
                </p:cNvSpPr>
                <p:nvPr/>
              </p:nvSpPr>
              <p:spPr bwMode="auto">
                <a:xfrm>
                  <a:off x="1229" y="2246"/>
                  <a:ext cx="206" cy="7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4" name="Line 285"/>
                <p:cNvSpPr>
                  <a:spLocks noChangeShapeType="1"/>
                </p:cNvSpPr>
                <p:nvPr/>
              </p:nvSpPr>
              <p:spPr bwMode="auto">
                <a:xfrm flipH="1">
                  <a:off x="1639" y="2364"/>
                  <a:ext cx="4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639" y="2356"/>
                  <a:ext cx="4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429" y="2744"/>
                  <a:ext cx="210" cy="3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432" y="2753"/>
                  <a:ext cx="208" cy="3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639" y="2744"/>
                  <a:ext cx="4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639" y="2753"/>
                  <a:ext cx="4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0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1542" y="2542"/>
                  <a:ext cx="1" cy="2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1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1530" y="2548"/>
                  <a:ext cx="1" cy="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2" name="Freeform 293"/>
                <p:cNvSpPr>
                  <a:spLocks/>
                </p:cNvSpPr>
                <p:nvPr/>
              </p:nvSpPr>
              <p:spPr bwMode="auto">
                <a:xfrm>
                  <a:off x="679" y="2097"/>
                  <a:ext cx="1372" cy="457"/>
                </a:xfrm>
                <a:custGeom>
                  <a:avLst/>
                  <a:gdLst>
                    <a:gd name="T0" fmla="*/ 1372 w 5490"/>
                    <a:gd name="T1" fmla="*/ 457 h 2286"/>
                    <a:gd name="T2" fmla="*/ 723 w 5490"/>
                    <a:gd name="T3" fmla="*/ 272 h 2286"/>
                    <a:gd name="T4" fmla="*/ 672 w 5490"/>
                    <a:gd name="T5" fmla="*/ 258 h 2286"/>
                    <a:gd name="T6" fmla="*/ 662 w 5490"/>
                    <a:gd name="T7" fmla="*/ 255 h 2286"/>
                    <a:gd name="T8" fmla="*/ 652 w 5490"/>
                    <a:gd name="T9" fmla="*/ 252 h 2286"/>
                    <a:gd name="T10" fmla="*/ 643 w 5490"/>
                    <a:gd name="T11" fmla="*/ 249 h 2286"/>
                    <a:gd name="T12" fmla="*/ 633 w 5490"/>
                    <a:gd name="T13" fmla="*/ 246 h 2286"/>
                    <a:gd name="T14" fmla="*/ 624 w 5490"/>
                    <a:gd name="T15" fmla="*/ 243 h 2286"/>
                    <a:gd name="T16" fmla="*/ 615 w 5490"/>
                    <a:gd name="T17" fmla="*/ 239 h 2286"/>
                    <a:gd name="T18" fmla="*/ 605 w 5490"/>
                    <a:gd name="T19" fmla="*/ 236 h 2286"/>
                    <a:gd name="T20" fmla="*/ 596 w 5490"/>
                    <a:gd name="T21" fmla="*/ 232 h 2286"/>
                    <a:gd name="T22" fmla="*/ 579 w 5490"/>
                    <a:gd name="T23" fmla="*/ 225 h 2286"/>
                    <a:gd name="T24" fmla="*/ 561 w 5490"/>
                    <a:gd name="T25" fmla="*/ 217 h 2286"/>
                    <a:gd name="T26" fmla="*/ 543 w 5490"/>
                    <a:gd name="T27" fmla="*/ 209 h 2286"/>
                    <a:gd name="T28" fmla="*/ 525 w 5490"/>
                    <a:gd name="T29" fmla="*/ 201 h 2286"/>
                    <a:gd name="T30" fmla="*/ 281 w 5490"/>
                    <a:gd name="T31" fmla="*/ 77 h 2286"/>
                    <a:gd name="T32" fmla="*/ 250 w 5490"/>
                    <a:gd name="T33" fmla="*/ 61 h 2286"/>
                    <a:gd name="T34" fmla="*/ 240 w 5490"/>
                    <a:gd name="T35" fmla="*/ 57 h 2286"/>
                    <a:gd name="T36" fmla="*/ 229 w 5490"/>
                    <a:gd name="T37" fmla="*/ 52 h 2286"/>
                    <a:gd name="T38" fmla="*/ 219 w 5490"/>
                    <a:gd name="T39" fmla="*/ 48 h 2286"/>
                    <a:gd name="T40" fmla="*/ 209 w 5490"/>
                    <a:gd name="T41" fmla="*/ 44 h 2286"/>
                    <a:gd name="T42" fmla="*/ 198 w 5490"/>
                    <a:gd name="T43" fmla="*/ 40 h 2286"/>
                    <a:gd name="T44" fmla="*/ 187 w 5490"/>
                    <a:gd name="T45" fmla="*/ 36 h 2286"/>
                    <a:gd name="T46" fmla="*/ 177 w 5490"/>
                    <a:gd name="T47" fmla="*/ 33 h 2286"/>
                    <a:gd name="T48" fmla="*/ 166 w 5490"/>
                    <a:gd name="T49" fmla="*/ 29 h 2286"/>
                    <a:gd name="T50" fmla="*/ 155 w 5490"/>
                    <a:gd name="T51" fmla="*/ 26 h 2286"/>
                    <a:gd name="T52" fmla="*/ 144 w 5490"/>
                    <a:gd name="T53" fmla="*/ 23 h 2286"/>
                    <a:gd name="T54" fmla="*/ 133 w 5490"/>
                    <a:gd name="T55" fmla="*/ 20 h 2286"/>
                    <a:gd name="T56" fmla="*/ 121 w 5490"/>
                    <a:gd name="T57" fmla="*/ 17 h 2286"/>
                    <a:gd name="T58" fmla="*/ 110 w 5490"/>
                    <a:gd name="T59" fmla="*/ 15 h 2286"/>
                    <a:gd name="T60" fmla="*/ 99 w 5490"/>
                    <a:gd name="T61" fmla="*/ 13 h 2286"/>
                    <a:gd name="T62" fmla="*/ 87 w 5490"/>
                    <a:gd name="T63" fmla="*/ 10 h 2286"/>
                    <a:gd name="T64" fmla="*/ 75 w 5490"/>
                    <a:gd name="T65" fmla="*/ 9 h 2286"/>
                    <a:gd name="T66" fmla="*/ 38 w 5490"/>
                    <a:gd name="T67" fmla="*/ 3 h 2286"/>
                    <a:gd name="T68" fmla="*/ 0 w 5490"/>
                    <a:gd name="T69" fmla="*/ 0 h 228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490" h="2286">
                      <a:moveTo>
                        <a:pt x="5490" y="2286"/>
                      </a:moveTo>
                      <a:lnTo>
                        <a:pt x="2894" y="1361"/>
                      </a:lnTo>
                      <a:lnTo>
                        <a:pt x="2687" y="1290"/>
                      </a:lnTo>
                      <a:lnTo>
                        <a:pt x="2648" y="1276"/>
                      </a:lnTo>
                      <a:lnTo>
                        <a:pt x="2609" y="1261"/>
                      </a:lnTo>
                      <a:lnTo>
                        <a:pt x="2571" y="1246"/>
                      </a:lnTo>
                      <a:lnTo>
                        <a:pt x="2533" y="1231"/>
                      </a:lnTo>
                      <a:lnTo>
                        <a:pt x="2496" y="1214"/>
                      </a:lnTo>
                      <a:lnTo>
                        <a:pt x="2459" y="1198"/>
                      </a:lnTo>
                      <a:lnTo>
                        <a:pt x="2422" y="1181"/>
                      </a:lnTo>
                      <a:lnTo>
                        <a:pt x="2386" y="1162"/>
                      </a:lnTo>
                      <a:lnTo>
                        <a:pt x="2315" y="1125"/>
                      </a:lnTo>
                      <a:lnTo>
                        <a:pt x="2243" y="1087"/>
                      </a:lnTo>
                      <a:lnTo>
                        <a:pt x="2173" y="1047"/>
                      </a:lnTo>
                      <a:lnTo>
                        <a:pt x="2102" y="1005"/>
                      </a:lnTo>
                      <a:lnTo>
                        <a:pt x="1126" y="384"/>
                      </a:lnTo>
                      <a:lnTo>
                        <a:pt x="1000" y="306"/>
                      </a:lnTo>
                      <a:lnTo>
                        <a:pt x="959" y="283"/>
                      </a:lnTo>
                      <a:lnTo>
                        <a:pt x="918" y="261"/>
                      </a:lnTo>
                      <a:lnTo>
                        <a:pt x="876" y="239"/>
                      </a:lnTo>
                      <a:lnTo>
                        <a:pt x="835" y="219"/>
                      </a:lnTo>
                      <a:lnTo>
                        <a:pt x="793" y="199"/>
                      </a:lnTo>
                      <a:lnTo>
                        <a:pt x="750" y="181"/>
                      </a:lnTo>
                      <a:lnTo>
                        <a:pt x="708" y="163"/>
                      </a:lnTo>
                      <a:lnTo>
                        <a:pt x="665" y="146"/>
                      </a:lnTo>
                      <a:lnTo>
                        <a:pt x="620" y="130"/>
                      </a:lnTo>
                      <a:lnTo>
                        <a:pt x="577" y="115"/>
                      </a:lnTo>
                      <a:lnTo>
                        <a:pt x="532" y="101"/>
                      </a:lnTo>
                      <a:lnTo>
                        <a:pt x="486" y="87"/>
                      </a:lnTo>
                      <a:lnTo>
                        <a:pt x="441" y="75"/>
                      </a:lnTo>
                      <a:lnTo>
                        <a:pt x="396" y="64"/>
                      </a:lnTo>
                      <a:lnTo>
                        <a:pt x="348" y="52"/>
                      </a:lnTo>
                      <a:lnTo>
                        <a:pt x="302" y="43"/>
                      </a:lnTo>
                      <a:lnTo>
                        <a:pt x="151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33D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3" name="Freeform 294"/>
                <p:cNvSpPr>
                  <a:spLocks/>
                </p:cNvSpPr>
                <p:nvPr/>
              </p:nvSpPr>
              <p:spPr bwMode="auto">
                <a:xfrm>
                  <a:off x="852" y="2430"/>
                  <a:ext cx="1199" cy="124"/>
                </a:xfrm>
                <a:custGeom>
                  <a:avLst/>
                  <a:gdLst>
                    <a:gd name="T0" fmla="*/ 1199 w 4799"/>
                    <a:gd name="T1" fmla="*/ 124 h 623"/>
                    <a:gd name="T2" fmla="*/ 517 w 4799"/>
                    <a:gd name="T3" fmla="*/ 19 h 623"/>
                    <a:gd name="T4" fmla="*/ 503 w 4799"/>
                    <a:gd name="T5" fmla="*/ 17 h 623"/>
                    <a:gd name="T6" fmla="*/ 489 w 4799"/>
                    <a:gd name="T7" fmla="*/ 15 h 623"/>
                    <a:gd name="T8" fmla="*/ 476 w 4799"/>
                    <a:gd name="T9" fmla="*/ 12 h 623"/>
                    <a:gd name="T10" fmla="*/ 462 w 4799"/>
                    <a:gd name="T11" fmla="*/ 10 h 623"/>
                    <a:gd name="T12" fmla="*/ 449 w 4799"/>
                    <a:gd name="T13" fmla="*/ 9 h 623"/>
                    <a:gd name="T14" fmla="*/ 435 w 4799"/>
                    <a:gd name="T15" fmla="*/ 7 h 623"/>
                    <a:gd name="T16" fmla="*/ 422 w 4799"/>
                    <a:gd name="T17" fmla="*/ 5 h 623"/>
                    <a:gd name="T18" fmla="*/ 408 w 4799"/>
                    <a:gd name="T19" fmla="*/ 4 h 623"/>
                    <a:gd name="T20" fmla="*/ 395 w 4799"/>
                    <a:gd name="T21" fmla="*/ 3 h 623"/>
                    <a:gd name="T22" fmla="*/ 382 w 4799"/>
                    <a:gd name="T23" fmla="*/ 2 h 623"/>
                    <a:gd name="T24" fmla="*/ 368 w 4799"/>
                    <a:gd name="T25" fmla="*/ 1 h 623"/>
                    <a:gd name="T26" fmla="*/ 354 w 4799"/>
                    <a:gd name="T27" fmla="*/ 1 h 623"/>
                    <a:gd name="T28" fmla="*/ 340 w 4799"/>
                    <a:gd name="T29" fmla="*/ 0 h 623"/>
                    <a:gd name="T30" fmla="*/ 326 w 4799"/>
                    <a:gd name="T31" fmla="*/ 0 h 623"/>
                    <a:gd name="T32" fmla="*/ 312 w 4799"/>
                    <a:gd name="T33" fmla="*/ 0 h 623"/>
                    <a:gd name="T34" fmla="*/ 298 w 4799"/>
                    <a:gd name="T35" fmla="*/ 0 h 623"/>
                    <a:gd name="T36" fmla="*/ 0 w 4799"/>
                    <a:gd name="T37" fmla="*/ 6 h 6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799" h="623">
                      <a:moveTo>
                        <a:pt x="4799" y="623"/>
                      </a:moveTo>
                      <a:lnTo>
                        <a:pt x="2070" y="97"/>
                      </a:lnTo>
                      <a:lnTo>
                        <a:pt x="2015" y="84"/>
                      </a:lnTo>
                      <a:lnTo>
                        <a:pt x="1959" y="73"/>
                      </a:lnTo>
                      <a:lnTo>
                        <a:pt x="1904" y="61"/>
                      </a:lnTo>
                      <a:lnTo>
                        <a:pt x="1851" y="52"/>
                      </a:lnTo>
                      <a:lnTo>
                        <a:pt x="1796" y="43"/>
                      </a:lnTo>
                      <a:lnTo>
                        <a:pt x="1742" y="35"/>
                      </a:lnTo>
                      <a:lnTo>
                        <a:pt x="1689" y="27"/>
                      </a:lnTo>
                      <a:lnTo>
                        <a:pt x="1635" y="21"/>
                      </a:lnTo>
                      <a:lnTo>
                        <a:pt x="1582" y="15"/>
                      </a:lnTo>
                      <a:lnTo>
                        <a:pt x="1527" y="11"/>
                      </a:lnTo>
                      <a:lnTo>
                        <a:pt x="1473" y="7"/>
                      </a:lnTo>
                      <a:lnTo>
                        <a:pt x="1418" y="4"/>
                      </a:lnTo>
                      <a:lnTo>
                        <a:pt x="1362" y="1"/>
                      </a:lnTo>
                      <a:lnTo>
                        <a:pt x="1306" y="0"/>
                      </a:lnTo>
                      <a:lnTo>
                        <a:pt x="1250" y="0"/>
                      </a:lnTo>
                      <a:lnTo>
                        <a:pt x="1191" y="0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7938">
                  <a:solidFill>
                    <a:srgbClr val="333D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4" name="Freeform 295"/>
                <p:cNvSpPr>
                  <a:spLocks/>
                </p:cNvSpPr>
                <p:nvPr/>
              </p:nvSpPr>
              <p:spPr bwMode="auto">
                <a:xfrm>
                  <a:off x="960" y="2554"/>
                  <a:ext cx="1091" cy="380"/>
                </a:xfrm>
                <a:custGeom>
                  <a:avLst/>
                  <a:gdLst>
                    <a:gd name="T0" fmla="*/ 1091 w 4364"/>
                    <a:gd name="T1" fmla="*/ 0 h 1901"/>
                    <a:gd name="T2" fmla="*/ 442 w 4364"/>
                    <a:gd name="T3" fmla="*/ 185 h 1901"/>
                    <a:gd name="T4" fmla="*/ 428 w 4364"/>
                    <a:gd name="T5" fmla="*/ 188 h 1901"/>
                    <a:gd name="T6" fmla="*/ 415 w 4364"/>
                    <a:gd name="T7" fmla="*/ 191 h 1901"/>
                    <a:gd name="T8" fmla="*/ 402 w 4364"/>
                    <a:gd name="T9" fmla="*/ 195 h 1901"/>
                    <a:gd name="T10" fmla="*/ 389 w 4364"/>
                    <a:gd name="T11" fmla="*/ 199 h 1901"/>
                    <a:gd name="T12" fmla="*/ 376 w 4364"/>
                    <a:gd name="T13" fmla="*/ 203 h 1901"/>
                    <a:gd name="T14" fmla="*/ 364 w 4364"/>
                    <a:gd name="T15" fmla="*/ 207 h 1901"/>
                    <a:gd name="T16" fmla="*/ 352 w 4364"/>
                    <a:gd name="T17" fmla="*/ 211 h 1901"/>
                    <a:gd name="T18" fmla="*/ 340 w 4364"/>
                    <a:gd name="T19" fmla="*/ 215 h 1901"/>
                    <a:gd name="T20" fmla="*/ 328 w 4364"/>
                    <a:gd name="T21" fmla="*/ 219 h 1901"/>
                    <a:gd name="T22" fmla="*/ 316 w 4364"/>
                    <a:gd name="T23" fmla="*/ 224 h 1901"/>
                    <a:gd name="T24" fmla="*/ 304 w 4364"/>
                    <a:gd name="T25" fmla="*/ 229 h 1901"/>
                    <a:gd name="T26" fmla="*/ 292 w 4364"/>
                    <a:gd name="T27" fmla="*/ 234 h 1901"/>
                    <a:gd name="T28" fmla="*/ 280 w 4364"/>
                    <a:gd name="T29" fmla="*/ 239 h 1901"/>
                    <a:gd name="T30" fmla="*/ 268 w 4364"/>
                    <a:gd name="T31" fmla="*/ 244 h 1901"/>
                    <a:gd name="T32" fmla="*/ 257 w 4364"/>
                    <a:gd name="T33" fmla="*/ 250 h 1901"/>
                    <a:gd name="T34" fmla="*/ 244 w 4364"/>
                    <a:gd name="T35" fmla="*/ 256 h 1901"/>
                    <a:gd name="T36" fmla="*/ 0 w 4364"/>
                    <a:gd name="T37" fmla="*/ 380 h 19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64" h="1901">
                      <a:moveTo>
                        <a:pt x="4364" y="0"/>
                      </a:moveTo>
                      <a:lnTo>
                        <a:pt x="1768" y="923"/>
                      </a:lnTo>
                      <a:lnTo>
                        <a:pt x="1713" y="941"/>
                      </a:lnTo>
                      <a:lnTo>
                        <a:pt x="1658" y="958"/>
                      </a:lnTo>
                      <a:lnTo>
                        <a:pt x="1606" y="977"/>
                      </a:lnTo>
                      <a:lnTo>
                        <a:pt x="1555" y="995"/>
                      </a:lnTo>
                      <a:lnTo>
                        <a:pt x="1505" y="1015"/>
                      </a:lnTo>
                      <a:lnTo>
                        <a:pt x="1455" y="1034"/>
                      </a:lnTo>
                      <a:lnTo>
                        <a:pt x="1406" y="1055"/>
                      </a:lnTo>
                      <a:lnTo>
                        <a:pt x="1358" y="1076"/>
                      </a:lnTo>
                      <a:lnTo>
                        <a:pt x="1310" y="1098"/>
                      </a:lnTo>
                      <a:lnTo>
                        <a:pt x="1263" y="1121"/>
                      </a:lnTo>
                      <a:lnTo>
                        <a:pt x="1216" y="1144"/>
                      </a:lnTo>
                      <a:lnTo>
                        <a:pt x="1168" y="1169"/>
                      </a:lnTo>
                      <a:lnTo>
                        <a:pt x="1121" y="1195"/>
                      </a:lnTo>
                      <a:lnTo>
                        <a:pt x="1073" y="1221"/>
                      </a:lnTo>
                      <a:lnTo>
                        <a:pt x="1026" y="1250"/>
                      </a:lnTo>
                      <a:lnTo>
                        <a:pt x="976" y="1279"/>
                      </a:lnTo>
                      <a:lnTo>
                        <a:pt x="0" y="1901"/>
                      </a:lnTo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5" name="Freeform 296"/>
                <p:cNvSpPr>
                  <a:spLocks/>
                </p:cNvSpPr>
                <p:nvPr/>
              </p:nvSpPr>
              <p:spPr bwMode="auto">
                <a:xfrm>
                  <a:off x="852" y="2554"/>
                  <a:ext cx="1199" cy="125"/>
                </a:xfrm>
                <a:custGeom>
                  <a:avLst/>
                  <a:gdLst>
                    <a:gd name="T0" fmla="*/ 1199 w 4799"/>
                    <a:gd name="T1" fmla="*/ 0 h 622"/>
                    <a:gd name="T2" fmla="*/ 517 w 4799"/>
                    <a:gd name="T3" fmla="*/ 105 h 622"/>
                    <a:gd name="T4" fmla="*/ 503 w 4799"/>
                    <a:gd name="T5" fmla="*/ 108 h 622"/>
                    <a:gd name="T6" fmla="*/ 489 w 4799"/>
                    <a:gd name="T7" fmla="*/ 110 h 622"/>
                    <a:gd name="T8" fmla="*/ 476 w 4799"/>
                    <a:gd name="T9" fmla="*/ 113 h 622"/>
                    <a:gd name="T10" fmla="*/ 462 w 4799"/>
                    <a:gd name="T11" fmla="*/ 115 h 622"/>
                    <a:gd name="T12" fmla="*/ 449 w 4799"/>
                    <a:gd name="T13" fmla="*/ 116 h 622"/>
                    <a:gd name="T14" fmla="*/ 435 w 4799"/>
                    <a:gd name="T15" fmla="*/ 118 h 622"/>
                    <a:gd name="T16" fmla="*/ 422 w 4799"/>
                    <a:gd name="T17" fmla="*/ 119 h 622"/>
                    <a:gd name="T18" fmla="*/ 408 w 4799"/>
                    <a:gd name="T19" fmla="*/ 121 h 622"/>
                    <a:gd name="T20" fmla="*/ 395 w 4799"/>
                    <a:gd name="T21" fmla="*/ 122 h 622"/>
                    <a:gd name="T22" fmla="*/ 382 w 4799"/>
                    <a:gd name="T23" fmla="*/ 123 h 622"/>
                    <a:gd name="T24" fmla="*/ 368 w 4799"/>
                    <a:gd name="T25" fmla="*/ 124 h 622"/>
                    <a:gd name="T26" fmla="*/ 354 w 4799"/>
                    <a:gd name="T27" fmla="*/ 124 h 622"/>
                    <a:gd name="T28" fmla="*/ 340 w 4799"/>
                    <a:gd name="T29" fmla="*/ 125 h 622"/>
                    <a:gd name="T30" fmla="*/ 326 w 4799"/>
                    <a:gd name="T31" fmla="*/ 125 h 622"/>
                    <a:gd name="T32" fmla="*/ 312 w 4799"/>
                    <a:gd name="T33" fmla="*/ 125 h 622"/>
                    <a:gd name="T34" fmla="*/ 298 w 4799"/>
                    <a:gd name="T35" fmla="*/ 125 h 622"/>
                    <a:gd name="T36" fmla="*/ 0 w 4799"/>
                    <a:gd name="T37" fmla="*/ 119 h 6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799" h="622">
                      <a:moveTo>
                        <a:pt x="4799" y="0"/>
                      </a:moveTo>
                      <a:lnTo>
                        <a:pt x="2070" y="524"/>
                      </a:lnTo>
                      <a:lnTo>
                        <a:pt x="2015" y="537"/>
                      </a:lnTo>
                      <a:lnTo>
                        <a:pt x="1959" y="548"/>
                      </a:lnTo>
                      <a:lnTo>
                        <a:pt x="1904" y="560"/>
                      </a:lnTo>
                      <a:lnTo>
                        <a:pt x="1851" y="570"/>
                      </a:lnTo>
                      <a:lnTo>
                        <a:pt x="1796" y="579"/>
                      </a:lnTo>
                      <a:lnTo>
                        <a:pt x="1742" y="587"/>
                      </a:lnTo>
                      <a:lnTo>
                        <a:pt x="1689" y="594"/>
                      </a:lnTo>
                      <a:lnTo>
                        <a:pt x="1635" y="601"/>
                      </a:lnTo>
                      <a:lnTo>
                        <a:pt x="1582" y="606"/>
                      </a:lnTo>
                      <a:lnTo>
                        <a:pt x="1527" y="610"/>
                      </a:lnTo>
                      <a:lnTo>
                        <a:pt x="1473" y="615"/>
                      </a:lnTo>
                      <a:lnTo>
                        <a:pt x="1418" y="617"/>
                      </a:lnTo>
                      <a:lnTo>
                        <a:pt x="1362" y="620"/>
                      </a:lnTo>
                      <a:lnTo>
                        <a:pt x="1306" y="621"/>
                      </a:lnTo>
                      <a:lnTo>
                        <a:pt x="1250" y="622"/>
                      </a:lnTo>
                      <a:lnTo>
                        <a:pt x="1191" y="621"/>
                      </a:lnTo>
                      <a:lnTo>
                        <a:pt x="0" y="590"/>
                      </a:lnTo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6" name="Rectangle 297"/>
                <p:cNvSpPr>
                  <a:spLocks noChangeArrowheads="1"/>
                </p:cNvSpPr>
                <p:nvPr/>
              </p:nvSpPr>
              <p:spPr bwMode="auto">
                <a:xfrm>
                  <a:off x="1525" y="2311"/>
                  <a:ext cx="114" cy="12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7" name="Rectangle 298"/>
                <p:cNvSpPr>
                  <a:spLocks noChangeArrowheads="1"/>
                </p:cNvSpPr>
                <p:nvPr/>
              </p:nvSpPr>
              <p:spPr bwMode="auto">
                <a:xfrm>
                  <a:off x="1525" y="2249"/>
                  <a:ext cx="114" cy="54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8" name="Rectangle 299"/>
                <p:cNvSpPr>
                  <a:spLocks noChangeArrowheads="1"/>
                </p:cNvSpPr>
                <p:nvPr/>
              </p:nvSpPr>
              <p:spPr bwMode="auto">
                <a:xfrm>
                  <a:off x="1053" y="2162"/>
                  <a:ext cx="472" cy="12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9" name="Rectangle 300"/>
                <p:cNvSpPr>
                  <a:spLocks noChangeArrowheads="1"/>
                </p:cNvSpPr>
                <p:nvPr/>
              </p:nvSpPr>
              <p:spPr bwMode="auto">
                <a:xfrm>
                  <a:off x="1053" y="2100"/>
                  <a:ext cx="472" cy="54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0" name="Freeform 301"/>
                <p:cNvSpPr>
                  <a:spLocks/>
                </p:cNvSpPr>
                <p:nvPr/>
              </p:nvSpPr>
              <p:spPr bwMode="auto">
                <a:xfrm>
                  <a:off x="1525" y="2311"/>
                  <a:ext cx="114" cy="12"/>
                </a:xfrm>
                <a:custGeom>
                  <a:avLst/>
                  <a:gdLst>
                    <a:gd name="T0" fmla="*/ 114 w 458"/>
                    <a:gd name="T1" fmla="*/ 0 h 62"/>
                    <a:gd name="T2" fmla="*/ 0 w 458"/>
                    <a:gd name="T3" fmla="*/ 12 h 62"/>
                    <a:gd name="T4" fmla="*/ 0 w 458"/>
                    <a:gd name="T5" fmla="*/ 0 h 62"/>
                    <a:gd name="T6" fmla="*/ 114 w 458"/>
                    <a:gd name="T7" fmla="*/ 12 h 6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8" h="62">
                      <a:moveTo>
                        <a:pt x="458" y="0"/>
                      </a:move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458" y="6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1" name="Line 302"/>
                <p:cNvSpPr>
                  <a:spLocks noChangeShapeType="1"/>
                </p:cNvSpPr>
                <p:nvPr/>
              </p:nvSpPr>
              <p:spPr bwMode="auto">
                <a:xfrm flipH="1">
                  <a:off x="1053" y="2162"/>
                  <a:ext cx="472" cy="1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2" name="Line 303"/>
                <p:cNvSpPr>
                  <a:spLocks noChangeShapeType="1"/>
                </p:cNvSpPr>
                <p:nvPr/>
              </p:nvSpPr>
              <p:spPr bwMode="auto">
                <a:xfrm>
                  <a:off x="1053" y="2162"/>
                  <a:ext cx="472" cy="1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3" name="Rectangle 304"/>
                <p:cNvSpPr>
                  <a:spLocks noChangeArrowheads="1"/>
                </p:cNvSpPr>
                <p:nvPr/>
              </p:nvSpPr>
              <p:spPr bwMode="auto">
                <a:xfrm>
                  <a:off x="581" y="1964"/>
                  <a:ext cx="472" cy="13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4" name="Rectangle 305"/>
                <p:cNvSpPr>
                  <a:spLocks noChangeArrowheads="1"/>
                </p:cNvSpPr>
                <p:nvPr/>
              </p:nvSpPr>
              <p:spPr bwMode="auto">
                <a:xfrm>
                  <a:off x="581" y="1902"/>
                  <a:ext cx="472" cy="54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5" name="Line 306"/>
                <p:cNvSpPr>
                  <a:spLocks noChangeShapeType="1"/>
                </p:cNvSpPr>
                <p:nvPr/>
              </p:nvSpPr>
              <p:spPr bwMode="auto">
                <a:xfrm flipH="1">
                  <a:off x="581" y="1964"/>
                  <a:ext cx="472" cy="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6" name="Line 307"/>
                <p:cNvSpPr>
                  <a:spLocks noChangeShapeType="1"/>
                </p:cNvSpPr>
                <p:nvPr/>
              </p:nvSpPr>
              <p:spPr bwMode="auto">
                <a:xfrm>
                  <a:off x="581" y="1964"/>
                  <a:ext cx="472" cy="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1459" y="2910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8" name="Rectangle 309"/>
                <p:cNvSpPr>
                  <a:spLocks noChangeArrowheads="1"/>
                </p:cNvSpPr>
                <p:nvPr/>
              </p:nvSpPr>
              <p:spPr bwMode="auto">
                <a:xfrm>
                  <a:off x="1525" y="2785"/>
                  <a:ext cx="114" cy="12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" name="Rectangle 310"/>
                <p:cNvSpPr>
                  <a:spLocks noChangeArrowheads="1"/>
                </p:cNvSpPr>
                <p:nvPr/>
              </p:nvSpPr>
              <p:spPr bwMode="auto">
                <a:xfrm>
                  <a:off x="1525" y="2805"/>
                  <a:ext cx="114" cy="54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0" name="Rectangle 311"/>
                <p:cNvSpPr>
                  <a:spLocks noChangeArrowheads="1"/>
                </p:cNvSpPr>
                <p:nvPr/>
              </p:nvSpPr>
              <p:spPr bwMode="auto">
                <a:xfrm>
                  <a:off x="1053" y="2934"/>
                  <a:ext cx="472" cy="12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" name="Rectangle 312"/>
                <p:cNvSpPr>
                  <a:spLocks noChangeArrowheads="1"/>
                </p:cNvSpPr>
                <p:nvPr/>
              </p:nvSpPr>
              <p:spPr bwMode="auto">
                <a:xfrm>
                  <a:off x="1053" y="2954"/>
                  <a:ext cx="472" cy="54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" name="Freeform 313"/>
                <p:cNvSpPr>
                  <a:spLocks/>
                </p:cNvSpPr>
                <p:nvPr/>
              </p:nvSpPr>
              <p:spPr bwMode="auto">
                <a:xfrm>
                  <a:off x="1525" y="2785"/>
                  <a:ext cx="114" cy="12"/>
                </a:xfrm>
                <a:custGeom>
                  <a:avLst/>
                  <a:gdLst>
                    <a:gd name="T0" fmla="*/ 114 w 458"/>
                    <a:gd name="T1" fmla="*/ 12 h 62"/>
                    <a:gd name="T2" fmla="*/ 0 w 458"/>
                    <a:gd name="T3" fmla="*/ 0 h 62"/>
                    <a:gd name="T4" fmla="*/ 0 w 458"/>
                    <a:gd name="T5" fmla="*/ 12 h 62"/>
                    <a:gd name="T6" fmla="*/ 114 w 458"/>
                    <a:gd name="T7" fmla="*/ 0 h 6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8" h="62">
                      <a:moveTo>
                        <a:pt x="458" y="62"/>
                      </a:moveTo>
                      <a:lnTo>
                        <a:pt x="0" y="0"/>
                      </a:lnTo>
                      <a:lnTo>
                        <a:pt x="0" y="62"/>
                      </a:lnTo>
                      <a:lnTo>
                        <a:pt x="458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" name="Line 314"/>
                <p:cNvSpPr>
                  <a:spLocks noChangeShapeType="1"/>
                </p:cNvSpPr>
                <p:nvPr/>
              </p:nvSpPr>
              <p:spPr bwMode="auto">
                <a:xfrm flipH="1" flipV="1">
                  <a:off x="1053" y="2934"/>
                  <a:ext cx="472" cy="1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1053" y="2934"/>
                  <a:ext cx="472" cy="1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5" name="Rectangle 316"/>
                <p:cNvSpPr>
                  <a:spLocks noChangeArrowheads="1"/>
                </p:cNvSpPr>
                <p:nvPr/>
              </p:nvSpPr>
              <p:spPr bwMode="auto">
                <a:xfrm>
                  <a:off x="581" y="3132"/>
                  <a:ext cx="472" cy="12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6" name="Rectangle 317"/>
                <p:cNvSpPr>
                  <a:spLocks noChangeArrowheads="1"/>
                </p:cNvSpPr>
                <p:nvPr/>
              </p:nvSpPr>
              <p:spPr bwMode="auto">
                <a:xfrm>
                  <a:off x="581" y="3152"/>
                  <a:ext cx="472" cy="54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" name="Line 318"/>
                <p:cNvSpPr>
                  <a:spLocks noChangeShapeType="1"/>
                </p:cNvSpPr>
                <p:nvPr/>
              </p:nvSpPr>
              <p:spPr bwMode="auto">
                <a:xfrm flipH="1" flipV="1">
                  <a:off x="581" y="3132"/>
                  <a:ext cx="472" cy="1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581" y="3132"/>
                  <a:ext cx="472" cy="1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9" name="Line 320"/>
                <p:cNvSpPr>
                  <a:spLocks noChangeShapeType="1"/>
                </p:cNvSpPr>
                <p:nvPr/>
              </p:nvSpPr>
              <p:spPr bwMode="auto">
                <a:xfrm flipH="1" flipV="1">
                  <a:off x="356" y="2004"/>
                  <a:ext cx="343" cy="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0" name="Freeform 321"/>
                <p:cNvSpPr>
                  <a:spLocks/>
                </p:cNvSpPr>
                <p:nvPr/>
              </p:nvSpPr>
              <p:spPr bwMode="auto">
                <a:xfrm>
                  <a:off x="230" y="1627"/>
                  <a:ext cx="155" cy="1830"/>
                </a:xfrm>
                <a:custGeom>
                  <a:avLst/>
                  <a:gdLst>
                    <a:gd name="T0" fmla="*/ 94 w 620"/>
                    <a:gd name="T1" fmla="*/ 112 h 9154"/>
                    <a:gd name="T2" fmla="*/ 71 w 620"/>
                    <a:gd name="T3" fmla="*/ 183 h 9154"/>
                    <a:gd name="T4" fmla="*/ 73 w 620"/>
                    <a:gd name="T5" fmla="*/ 241 h 9154"/>
                    <a:gd name="T6" fmla="*/ 124 w 620"/>
                    <a:gd name="T7" fmla="*/ 374 h 9154"/>
                    <a:gd name="T8" fmla="*/ 134 w 620"/>
                    <a:gd name="T9" fmla="*/ 412 h 9154"/>
                    <a:gd name="T10" fmla="*/ 136 w 620"/>
                    <a:gd name="T11" fmla="*/ 438 h 9154"/>
                    <a:gd name="T12" fmla="*/ 133 w 620"/>
                    <a:gd name="T13" fmla="*/ 455 h 9154"/>
                    <a:gd name="T14" fmla="*/ 128 w 620"/>
                    <a:gd name="T15" fmla="*/ 472 h 9154"/>
                    <a:gd name="T16" fmla="*/ 120 w 620"/>
                    <a:gd name="T17" fmla="*/ 489 h 9154"/>
                    <a:gd name="T18" fmla="*/ 109 w 620"/>
                    <a:gd name="T19" fmla="*/ 506 h 9154"/>
                    <a:gd name="T20" fmla="*/ 47 w 620"/>
                    <a:gd name="T21" fmla="*/ 581 h 9154"/>
                    <a:gd name="T22" fmla="*/ 29 w 620"/>
                    <a:gd name="T23" fmla="*/ 617 h 9154"/>
                    <a:gd name="T24" fmla="*/ 28 w 620"/>
                    <a:gd name="T25" fmla="*/ 637 h 9154"/>
                    <a:gd name="T26" fmla="*/ 31 w 620"/>
                    <a:gd name="T27" fmla="*/ 657 h 9154"/>
                    <a:gd name="T28" fmla="*/ 44 w 620"/>
                    <a:gd name="T29" fmla="*/ 685 h 9154"/>
                    <a:gd name="T30" fmla="*/ 75 w 620"/>
                    <a:gd name="T31" fmla="*/ 742 h 9154"/>
                    <a:gd name="T32" fmla="*/ 82 w 620"/>
                    <a:gd name="T33" fmla="*/ 762 h 9154"/>
                    <a:gd name="T34" fmla="*/ 84 w 620"/>
                    <a:gd name="T35" fmla="*/ 801 h 9154"/>
                    <a:gd name="T36" fmla="*/ 78 w 620"/>
                    <a:gd name="T37" fmla="*/ 823 h 9154"/>
                    <a:gd name="T38" fmla="*/ 63 w 620"/>
                    <a:gd name="T39" fmla="*/ 856 h 9154"/>
                    <a:gd name="T40" fmla="*/ 37 w 620"/>
                    <a:gd name="T41" fmla="*/ 898 h 9154"/>
                    <a:gd name="T42" fmla="*/ 14 w 620"/>
                    <a:gd name="T43" fmla="*/ 941 h 9154"/>
                    <a:gd name="T44" fmla="*/ 7 w 620"/>
                    <a:gd name="T45" fmla="*/ 962 h 9154"/>
                    <a:gd name="T46" fmla="*/ 14 w 620"/>
                    <a:gd name="T47" fmla="*/ 1017 h 9154"/>
                    <a:gd name="T48" fmla="*/ 45 w 620"/>
                    <a:gd name="T49" fmla="*/ 1062 h 9154"/>
                    <a:gd name="T50" fmla="*/ 74 w 620"/>
                    <a:gd name="T51" fmla="*/ 1097 h 9154"/>
                    <a:gd name="T52" fmla="*/ 93 w 620"/>
                    <a:gd name="T53" fmla="*/ 1123 h 9154"/>
                    <a:gd name="T54" fmla="*/ 102 w 620"/>
                    <a:gd name="T55" fmla="*/ 1142 h 9154"/>
                    <a:gd name="T56" fmla="*/ 108 w 620"/>
                    <a:gd name="T57" fmla="*/ 1161 h 9154"/>
                    <a:gd name="T58" fmla="*/ 108 w 620"/>
                    <a:gd name="T59" fmla="*/ 1182 h 9154"/>
                    <a:gd name="T60" fmla="*/ 95 w 620"/>
                    <a:gd name="T61" fmla="*/ 1221 h 9154"/>
                    <a:gd name="T62" fmla="*/ 83 w 620"/>
                    <a:gd name="T63" fmla="*/ 1243 h 9154"/>
                    <a:gd name="T64" fmla="*/ 53 w 620"/>
                    <a:gd name="T65" fmla="*/ 1288 h 9154"/>
                    <a:gd name="T66" fmla="*/ 23 w 620"/>
                    <a:gd name="T67" fmla="*/ 1335 h 9154"/>
                    <a:gd name="T68" fmla="*/ 11 w 620"/>
                    <a:gd name="T69" fmla="*/ 1358 h 9154"/>
                    <a:gd name="T70" fmla="*/ 3 w 620"/>
                    <a:gd name="T71" fmla="*/ 1382 h 9154"/>
                    <a:gd name="T72" fmla="*/ 0 w 620"/>
                    <a:gd name="T73" fmla="*/ 1405 h 9154"/>
                    <a:gd name="T74" fmla="*/ 21 w 620"/>
                    <a:gd name="T75" fmla="*/ 1460 h 9154"/>
                    <a:gd name="T76" fmla="*/ 53 w 620"/>
                    <a:gd name="T77" fmla="*/ 1499 h 9154"/>
                    <a:gd name="T78" fmla="*/ 107 w 620"/>
                    <a:gd name="T79" fmla="*/ 1557 h 9154"/>
                    <a:gd name="T80" fmla="*/ 129 w 620"/>
                    <a:gd name="T81" fmla="*/ 1587 h 9154"/>
                    <a:gd name="T82" fmla="*/ 141 w 620"/>
                    <a:gd name="T83" fmla="*/ 1608 h 9154"/>
                    <a:gd name="T84" fmla="*/ 149 w 620"/>
                    <a:gd name="T85" fmla="*/ 1646 h 9154"/>
                    <a:gd name="T86" fmla="*/ 141 w 620"/>
                    <a:gd name="T87" fmla="*/ 1679 h 9154"/>
                    <a:gd name="T88" fmla="*/ 131 w 620"/>
                    <a:gd name="T89" fmla="*/ 1730 h 9154"/>
                    <a:gd name="T90" fmla="*/ 130 w 620"/>
                    <a:gd name="T91" fmla="*/ 1764 h 9154"/>
                    <a:gd name="T92" fmla="*/ 134 w 620"/>
                    <a:gd name="T93" fmla="*/ 1781 h 9154"/>
                    <a:gd name="T94" fmla="*/ 155 w 620"/>
                    <a:gd name="T95" fmla="*/ 1830 h 915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20" h="9154">
                      <a:moveTo>
                        <a:pt x="620" y="0"/>
                      </a:moveTo>
                      <a:lnTo>
                        <a:pt x="493" y="277"/>
                      </a:lnTo>
                      <a:lnTo>
                        <a:pt x="430" y="417"/>
                      </a:lnTo>
                      <a:lnTo>
                        <a:pt x="374" y="558"/>
                      </a:lnTo>
                      <a:lnTo>
                        <a:pt x="326" y="700"/>
                      </a:lnTo>
                      <a:lnTo>
                        <a:pt x="307" y="773"/>
                      </a:lnTo>
                      <a:lnTo>
                        <a:pt x="293" y="844"/>
                      </a:lnTo>
                      <a:lnTo>
                        <a:pt x="282" y="916"/>
                      </a:lnTo>
                      <a:lnTo>
                        <a:pt x="277" y="990"/>
                      </a:lnTo>
                      <a:lnTo>
                        <a:pt x="277" y="1061"/>
                      </a:lnTo>
                      <a:lnTo>
                        <a:pt x="282" y="1135"/>
                      </a:lnTo>
                      <a:lnTo>
                        <a:pt x="293" y="1208"/>
                      </a:lnTo>
                      <a:lnTo>
                        <a:pt x="309" y="1283"/>
                      </a:lnTo>
                      <a:lnTo>
                        <a:pt x="351" y="1431"/>
                      </a:lnTo>
                      <a:lnTo>
                        <a:pt x="451" y="1727"/>
                      </a:lnTo>
                      <a:lnTo>
                        <a:pt x="496" y="1873"/>
                      </a:lnTo>
                      <a:lnTo>
                        <a:pt x="509" y="1922"/>
                      </a:lnTo>
                      <a:lnTo>
                        <a:pt x="520" y="1969"/>
                      </a:lnTo>
                      <a:lnTo>
                        <a:pt x="529" y="2015"/>
                      </a:lnTo>
                      <a:lnTo>
                        <a:pt x="536" y="2060"/>
                      </a:lnTo>
                      <a:lnTo>
                        <a:pt x="541" y="2105"/>
                      </a:lnTo>
                      <a:lnTo>
                        <a:pt x="542" y="2148"/>
                      </a:lnTo>
                      <a:lnTo>
                        <a:pt x="542" y="2170"/>
                      </a:lnTo>
                      <a:lnTo>
                        <a:pt x="542" y="2191"/>
                      </a:lnTo>
                      <a:lnTo>
                        <a:pt x="541" y="2213"/>
                      </a:lnTo>
                      <a:lnTo>
                        <a:pt x="539" y="2233"/>
                      </a:lnTo>
                      <a:lnTo>
                        <a:pt x="537" y="2254"/>
                      </a:lnTo>
                      <a:lnTo>
                        <a:pt x="533" y="2276"/>
                      </a:lnTo>
                      <a:lnTo>
                        <a:pt x="529" y="2297"/>
                      </a:lnTo>
                      <a:lnTo>
                        <a:pt x="524" y="2318"/>
                      </a:lnTo>
                      <a:lnTo>
                        <a:pt x="519" y="2339"/>
                      </a:lnTo>
                      <a:lnTo>
                        <a:pt x="513" y="2359"/>
                      </a:lnTo>
                      <a:lnTo>
                        <a:pt x="505" y="2380"/>
                      </a:lnTo>
                      <a:lnTo>
                        <a:pt x="497" y="2402"/>
                      </a:lnTo>
                      <a:lnTo>
                        <a:pt x="490" y="2423"/>
                      </a:lnTo>
                      <a:lnTo>
                        <a:pt x="479" y="2444"/>
                      </a:lnTo>
                      <a:lnTo>
                        <a:pt x="469" y="2466"/>
                      </a:lnTo>
                      <a:lnTo>
                        <a:pt x="459" y="2487"/>
                      </a:lnTo>
                      <a:lnTo>
                        <a:pt x="446" y="2508"/>
                      </a:lnTo>
                      <a:lnTo>
                        <a:pt x="434" y="2530"/>
                      </a:lnTo>
                      <a:lnTo>
                        <a:pt x="421" y="2552"/>
                      </a:lnTo>
                      <a:lnTo>
                        <a:pt x="405" y="2575"/>
                      </a:lnTo>
                      <a:lnTo>
                        <a:pt x="228" y="2840"/>
                      </a:lnTo>
                      <a:lnTo>
                        <a:pt x="187" y="2905"/>
                      </a:lnTo>
                      <a:lnTo>
                        <a:pt x="154" y="2972"/>
                      </a:lnTo>
                      <a:lnTo>
                        <a:pt x="129" y="3038"/>
                      </a:lnTo>
                      <a:lnTo>
                        <a:pt x="121" y="3064"/>
                      </a:lnTo>
                      <a:lnTo>
                        <a:pt x="116" y="3088"/>
                      </a:lnTo>
                      <a:lnTo>
                        <a:pt x="112" y="3113"/>
                      </a:lnTo>
                      <a:lnTo>
                        <a:pt x="110" y="3138"/>
                      </a:lnTo>
                      <a:lnTo>
                        <a:pt x="108" y="3162"/>
                      </a:lnTo>
                      <a:lnTo>
                        <a:pt x="110" y="3186"/>
                      </a:lnTo>
                      <a:lnTo>
                        <a:pt x="111" y="3212"/>
                      </a:lnTo>
                      <a:lnTo>
                        <a:pt x="115" y="3236"/>
                      </a:lnTo>
                      <a:lnTo>
                        <a:pt x="119" y="3260"/>
                      </a:lnTo>
                      <a:lnTo>
                        <a:pt x="125" y="3284"/>
                      </a:lnTo>
                      <a:lnTo>
                        <a:pt x="131" y="3307"/>
                      </a:lnTo>
                      <a:lnTo>
                        <a:pt x="138" y="3332"/>
                      </a:lnTo>
                      <a:lnTo>
                        <a:pt x="156" y="3380"/>
                      </a:lnTo>
                      <a:lnTo>
                        <a:pt x="175" y="3427"/>
                      </a:lnTo>
                      <a:lnTo>
                        <a:pt x="218" y="3523"/>
                      </a:lnTo>
                      <a:lnTo>
                        <a:pt x="263" y="3618"/>
                      </a:lnTo>
                      <a:lnTo>
                        <a:pt x="283" y="3666"/>
                      </a:lnTo>
                      <a:lnTo>
                        <a:pt x="301" y="3714"/>
                      </a:lnTo>
                      <a:lnTo>
                        <a:pt x="310" y="3738"/>
                      </a:lnTo>
                      <a:lnTo>
                        <a:pt x="317" y="3762"/>
                      </a:lnTo>
                      <a:lnTo>
                        <a:pt x="324" y="3787"/>
                      </a:lnTo>
                      <a:lnTo>
                        <a:pt x="329" y="3811"/>
                      </a:lnTo>
                      <a:lnTo>
                        <a:pt x="340" y="3882"/>
                      </a:lnTo>
                      <a:lnTo>
                        <a:pt x="342" y="3954"/>
                      </a:lnTo>
                      <a:lnTo>
                        <a:pt x="339" y="3982"/>
                      </a:lnTo>
                      <a:lnTo>
                        <a:pt x="337" y="4009"/>
                      </a:lnTo>
                      <a:lnTo>
                        <a:pt x="331" y="4036"/>
                      </a:lnTo>
                      <a:lnTo>
                        <a:pt x="325" y="4064"/>
                      </a:lnTo>
                      <a:lnTo>
                        <a:pt x="319" y="4091"/>
                      </a:lnTo>
                      <a:lnTo>
                        <a:pt x="311" y="4118"/>
                      </a:lnTo>
                      <a:lnTo>
                        <a:pt x="302" y="4145"/>
                      </a:lnTo>
                      <a:lnTo>
                        <a:pt x="293" y="4172"/>
                      </a:lnTo>
                      <a:lnTo>
                        <a:pt x="273" y="4225"/>
                      </a:lnTo>
                      <a:lnTo>
                        <a:pt x="250" y="4280"/>
                      </a:lnTo>
                      <a:lnTo>
                        <a:pt x="224" y="4333"/>
                      </a:lnTo>
                      <a:lnTo>
                        <a:pt x="199" y="4387"/>
                      </a:lnTo>
                      <a:lnTo>
                        <a:pt x="173" y="4440"/>
                      </a:lnTo>
                      <a:lnTo>
                        <a:pt x="147" y="4493"/>
                      </a:lnTo>
                      <a:lnTo>
                        <a:pt x="122" y="4546"/>
                      </a:lnTo>
                      <a:lnTo>
                        <a:pt x="98" y="4601"/>
                      </a:lnTo>
                      <a:lnTo>
                        <a:pt x="76" y="4654"/>
                      </a:lnTo>
                      <a:lnTo>
                        <a:pt x="57" y="4707"/>
                      </a:lnTo>
                      <a:lnTo>
                        <a:pt x="48" y="4735"/>
                      </a:lnTo>
                      <a:lnTo>
                        <a:pt x="41" y="4761"/>
                      </a:lnTo>
                      <a:lnTo>
                        <a:pt x="34" y="4788"/>
                      </a:lnTo>
                      <a:lnTo>
                        <a:pt x="29" y="4814"/>
                      </a:lnTo>
                      <a:lnTo>
                        <a:pt x="19" y="4884"/>
                      </a:lnTo>
                      <a:lnTo>
                        <a:pt x="22" y="4953"/>
                      </a:lnTo>
                      <a:lnTo>
                        <a:pt x="34" y="5021"/>
                      </a:lnTo>
                      <a:lnTo>
                        <a:pt x="56" y="5088"/>
                      </a:lnTo>
                      <a:lnTo>
                        <a:pt x="87" y="5156"/>
                      </a:lnTo>
                      <a:lnTo>
                        <a:pt x="125" y="5222"/>
                      </a:lnTo>
                      <a:lnTo>
                        <a:pt x="152" y="5268"/>
                      </a:lnTo>
                      <a:lnTo>
                        <a:pt x="180" y="5312"/>
                      </a:lnTo>
                      <a:lnTo>
                        <a:pt x="209" y="5356"/>
                      </a:lnTo>
                      <a:lnTo>
                        <a:pt x="238" y="5400"/>
                      </a:lnTo>
                      <a:lnTo>
                        <a:pt x="268" y="5444"/>
                      </a:lnTo>
                      <a:lnTo>
                        <a:pt x="297" y="5486"/>
                      </a:lnTo>
                      <a:lnTo>
                        <a:pt x="324" y="5530"/>
                      </a:lnTo>
                      <a:lnTo>
                        <a:pt x="349" y="5574"/>
                      </a:lnTo>
                      <a:lnTo>
                        <a:pt x="361" y="5596"/>
                      </a:lnTo>
                      <a:lnTo>
                        <a:pt x="372" y="5619"/>
                      </a:lnTo>
                      <a:lnTo>
                        <a:pt x="383" y="5641"/>
                      </a:lnTo>
                      <a:lnTo>
                        <a:pt x="393" y="5664"/>
                      </a:lnTo>
                      <a:lnTo>
                        <a:pt x="400" y="5687"/>
                      </a:lnTo>
                      <a:lnTo>
                        <a:pt x="409" y="5710"/>
                      </a:lnTo>
                      <a:lnTo>
                        <a:pt x="416" y="5735"/>
                      </a:lnTo>
                      <a:lnTo>
                        <a:pt x="421" y="5759"/>
                      </a:lnTo>
                      <a:lnTo>
                        <a:pt x="426" y="5783"/>
                      </a:lnTo>
                      <a:lnTo>
                        <a:pt x="430" y="5807"/>
                      </a:lnTo>
                      <a:lnTo>
                        <a:pt x="432" y="5833"/>
                      </a:lnTo>
                      <a:lnTo>
                        <a:pt x="432" y="5858"/>
                      </a:lnTo>
                      <a:lnTo>
                        <a:pt x="432" y="5885"/>
                      </a:lnTo>
                      <a:lnTo>
                        <a:pt x="430" y="5911"/>
                      </a:lnTo>
                      <a:lnTo>
                        <a:pt x="427" y="5938"/>
                      </a:lnTo>
                      <a:lnTo>
                        <a:pt x="422" y="5966"/>
                      </a:lnTo>
                      <a:lnTo>
                        <a:pt x="404" y="6036"/>
                      </a:lnTo>
                      <a:lnTo>
                        <a:pt x="380" y="6106"/>
                      </a:lnTo>
                      <a:lnTo>
                        <a:pt x="370" y="6134"/>
                      </a:lnTo>
                      <a:lnTo>
                        <a:pt x="358" y="6162"/>
                      </a:lnTo>
                      <a:lnTo>
                        <a:pt x="346" y="6188"/>
                      </a:lnTo>
                      <a:lnTo>
                        <a:pt x="333" y="6216"/>
                      </a:lnTo>
                      <a:lnTo>
                        <a:pt x="305" y="6273"/>
                      </a:lnTo>
                      <a:lnTo>
                        <a:pt x="275" y="6329"/>
                      </a:lnTo>
                      <a:lnTo>
                        <a:pt x="243" y="6386"/>
                      </a:lnTo>
                      <a:lnTo>
                        <a:pt x="212" y="6442"/>
                      </a:lnTo>
                      <a:lnTo>
                        <a:pt x="180" y="6500"/>
                      </a:lnTo>
                      <a:lnTo>
                        <a:pt x="149" y="6559"/>
                      </a:lnTo>
                      <a:lnTo>
                        <a:pt x="119" y="6617"/>
                      </a:lnTo>
                      <a:lnTo>
                        <a:pt x="90" y="6676"/>
                      </a:lnTo>
                      <a:lnTo>
                        <a:pt x="78" y="6705"/>
                      </a:lnTo>
                      <a:lnTo>
                        <a:pt x="65" y="6735"/>
                      </a:lnTo>
                      <a:lnTo>
                        <a:pt x="53" y="6763"/>
                      </a:lnTo>
                      <a:lnTo>
                        <a:pt x="43" y="6793"/>
                      </a:lnTo>
                      <a:lnTo>
                        <a:pt x="33" y="6822"/>
                      </a:lnTo>
                      <a:lnTo>
                        <a:pt x="25" y="6852"/>
                      </a:lnTo>
                      <a:lnTo>
                        <a:pt x="18" y="6881"/>
                      </a:lnTo>
                      <a:lnTo>
                        <a:pt x="11" y="6911"/>
                      </a:lnTo>
                      <a:lnTo>
                        <a:pt x="6" y="6940"/>
                      </a:lnTo>
                      <a:lnTo>
                        <a:pt x="2" y="6970"/>
                      </a:lnTo>
                      <a:lnTo>
                        <a:pt x="1" y="6999"/>
                      </a:lnTo>
                      <a:lnTo>
                        <a:pt x="0" y="7029"/>
                      </a:lnTo>
                      <a:lnTo>
                        <a:pt x="9" y="7098"/>
                      </a:lnTo>
                      <a:lnTo>
                        <a:pt x="25" y="7166"/>
                      </a:lnTo>
                      <a:lnTo>
                        <a:pt x="51" y="7235"/>
                      </a:lnTo>
                      <a:lnTo>
                        <a:pt x="83" y="7303"/>
                      </a:lnTo>
                      <a:lnTo>
                        <a:pt x="112" y="7352"/>
                      </a:lnTo>
                      <a:lnTo>
                        <a:pt x="144" y="7402"/>
                      </a:lnTo>
                      <a:lnTo>
                        <a:pt x="177" y="7452"/>
                      </a:lnTo>
                      <a:lnTo>
                        <a:pt x="212" y="7500"/>
                      </a:lnTo>
                      <a:lnTo>
                        <a:pt x="283" y="7596"/>
                      </a:lnTo>
                      <a:lnTo>
                        <a:pt x="356" y="7692"/>
                      </a:lnTo>
                      <a:lnTo>
                        <a:pt x="391" y="7740"/>
                      </a:lnTo>
                      <a:lnTo>
                        <a:pt x="426" y="7790"/>
                      </a:lnTo>
                      <a:lnTo>
                        <a:pt x="459" y="7839"/>
                      </a:lnTo>
                      <a:lnTo>
                        <a:pt x="488" y="7888"/>
                      </a:lnTo>
                      <a:lnTo>
                        <a:pt x="504" y="7914"/>
                      </a:lnTo>
                      <a:lnTo>
                        <a:pt x="516" y="7939"/>
                      </a:lnTo>
                      <a:lnTo>
                        <a:pt x="529" y="7966"/>
                      </a:lnTo>
                      <a:lnTo>
                        <a:pt x="542" y="7991"/>
                      </a:lnTo>
                      <a:lnTo>
                        <a:pt x="552" y="8018"/>
                      </a:lnTo>
                      <a:lnTo>
                        <a:pt x="564" y="8044"/>
                      </a:lnTo>
                      <a:lnTo>
                        <a:pt x="573" y="8071"/>
                      </a:lnTo>
                      <a:lnTo>
                        <a:pt x="580" y="8098"/>
                      </a:lnTo>
                      <a:lnTo>
                        <a:pt x="592" y="8165"/>
                      </a:lnTo>
                      <a:lnTo>
                        <a:pt x="594" y="8233"/>
                      </a:lnTo>
                      <a:lnTo>
                        <a:pt x="589" y="8275"/>
                      </a:lnTo>
                      <a:lnTo>
                        <a:pt x="581" y="8317"/>
                      </a:lnTo>
                      <a:lnTo>
                        <a:pt x="574" y="8359"/>
                      </a:lnTo>
                      <a:lnTo>
                        <a:pt x="565" y="8401"/>
                      </a:lnTo>
                      <a:lnTo>
                        <a:pt x="548" y="8485"/>
                      </a:lnTo>
                      <a:lnTo>
                        <a:pt x="532" y="8569"/>
                      </a:lnTo>
                      <a:lnTo>
                        <a:pt x="525" y="8611"/>
                      </a:lnTo>
                      <a:lnTo>
                        <a:pt x="522" y="8654"/>
                      </a:lnTo>
                      <a:lnTo>
                        <a:pt x="518" y="8695"/>
                      </a:lnTo>
                      <a:lnTo>
                        <a:pt x="516" y="8738"/>
                      </a:lnTo>
                      <a:lnTo>
                        <a:pt x="516" y="8781"/>
                      </a:lnTo>
                      <a:lnTo>
                        <a:pt x="520" y="8822"/>
                      </a:lnTo>
                      <a:lnTo>
                        <a:pt x="523" y="8844"/>
                      </a:lnTo>
                      <a:lnTo>
                        <a:pt x="527" y="8865"/>
                      </a:lnTo>
                      <a:lnTo>
                        <a:pt x="530" y="8887"/>
                      </a:lnTo>
                      <a:lnTo>
                        <a:pt x="536" y="8908"/>
                      </a:lnTo>
                      <a:lnTo>
                        <a:pt x="551" y="8966"/>
                      </a:lnTo>
                      <a:lnTo>
                        <a:pt x="567" y="9024"/>
                      </a:lnTo>
                      <a:lnTo>
                        <a:pt x="592" y="9088"/>
                      </a:lnTo>
                      <a:lnTo>
                        <a:pt x="620" y="915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1" name="Line 322"/>
                <p:cNvSpPr>
                  <a:spLocks noChangeShapeType="1"/>
                </p:cNvSpPr>
                <p:nvPr/>
              </p:nvSpPr>
              <p:spPr bwMode="auto">
                <a:xfrm flipH="1" flipV="1">
                  <a:off x="366" y="2066"/>
                  <a:ext cx="313" cy="31"/>
                </a:xfrm>
                <a:prstGeom prst="line">
                  <a:avLst/>
                </a:prstGeom>
                <a:noFill/>
                <a:ln w="7938">
                  <a:solidFill>
                    <a:srgbClr val="333D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2" name="Freeform 323"/>
                <p:cNvSpPr>
                  <a:spLocks/>
                </p:cNvSpPr>
                <p:nvPr/>
              </p:nvSpPr>
              <p:spPr bwMode="auto">
                <a:xfrm>
                  <a:off x="262" y="2285"/>
                  <a:ext cx="590" cy="151"/>
                </a:xfrm>
                <a:custGeom>
                  <a:avLst/>
                  <a:gdLst>
                    <a:gd name="T0" fmla="*/ 590 w 2359"/>
                    <a:gd name="T1" fmla="*/ 151 h 758"/>
                    <a:gd name="T2" fmla="*/ 552 w 2359"/>
                    <a:gd name="T3" fmla="*/ 151 h 758"/>
                    <a:gd name="T4" fmla="*/ 534 w 2359"/>
                    <a:gd name="T5" fmla="*/ 151 h 758"/>
                    <a:gd name="T6" fmla="*/ 517 w 2359"/>
                    <a:gd name="T7" fmla="*/ 150 h 758"/>
                    <a:gd name="T8" fmla="*/ 500 w 2359"/>
                    <a:gd name="T9" fmla="*/ 149 h 758"/>
                    <a:gd name="T10" fmla="*/ 483 w 2359"/>
                    <a:gd name="T11" fmla="*/ 147 h 758"/>
                    <a:gd name="T12" fmla="*/ 468 w 2359"/>
                    <a:gd name="T13" fmla="*/ 146 h 758"/>
                    <a:gd name="T14" fmla="*/ 452 w 2359"/>
                    <a:gd name="T15" fmla="*/ 144 h 758"/>
                    <a:gd name="T16" fmla="*/ 436 w 2359"/>
                    <a:gd name="T17" fmla="*/ 141 h 758"/>
                    <a:gd name="T18" fmla="*/ 420 w 2359"/>
                    <a:gd name="T19" fmla="*/ 138 h 758"/>
                    <a:gd name="T20" fmla="*/ 405 w 2359"/>
                    <a:gd name="T21" fmla="*/ 135 h 758"/>
                    <a:gd name="T22" fmla="*/ 389 w 2359"/>
                    <a:gd name="T23" fmla="*/ 132 h 758"/>
                    <a:gd name="T24" fmla="*/ 374 w 2359"/>
                    <a:gd name="T25" fmla="*/ 128 h 758"/>
                    <a:gd name="T26" fmla="*/ 359 w 2359"/>
                    <a:gd name="T27" fmla="*/ 123 h 758"/>
                    <a:gd name="T28" fmla="*/ 344 w 2359"/>
                    <a:gd name="T29" fmla="*/ 119 h 758"/>
                    <a:gd name="T30" fmla="*/ 328 w 2359"/>
                    <a:gd name="T31" fmla="*/ 114 h 758"/>
                    <a:gd name="T32" fmla="*/ 313 w 2359"/>
                    <a:gd name="T33" fmla="*/ 109 h 758"/>
                    <a:gd name="T34" fmla="*/ 297 w 2359"/>
                    <a:gd name="T35" fmla="*/ 103 h 758"/>
                    <a:gd name="T36" fmla="*/ 0 w 2359"/>
                    <a:gd name="T37" fmla="*/ 0 h 75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59" h="758">
                      <a:moveTo>
                        <a:pt x="2359" y="756"/>
                      </a:moveTo>
                      <a:lnTo>
                        <a:pt x="2206" y="758"/>
                      </a:lnTo>
                      <a:lnTo>
                        <a:pt x="2136" y="756"/>
                      </a:lnTo>
                      <a:lnTo>
                        <a:pt x="2067" y="753"/>
                      </a:lnTo>
                      <a:lnTo>
                        <a:pt x="2000" y="747"/>
                      </a:lnTo>
                      <a:lnTo>
                        <a:pt x="1933" y="740"/>
                      </a:lnTo>
                      <a:lnTo>
                        <a:pt x="1870" y="731"/>
                      </a:lnTo>
                      <a:lnTo>
                        <a:pt x="1806" y="721"/>
                      </a:lnTo>
                      <a:lnTo>
                        <a:pt x="1742" y="708"/>
                      </a:lnTo>
                      <a:lnTo>
                        <a:pt x="1681" y="694"/>
                      </a:lnTo>
                      <a:lnTo>
                        <a:pt x="1618" y="678"/>
                      </a:lnTo>
                      <a:lnTo>
                        <a:pt x="1557" y="661"/>
                      </a:lnTo>
                      <a:lnTo>
                        <a:pt x="1496" y="641"/>
                      </a:lnTo>
                      <a:lnTo>
                        <a:pt x="1435" y="619"/>
                      </a:lnTo>
                      <a:lnTo>
                        <a:pt x="1374" y="596"/>
                      </a:lnTo>
                      <a:lnTo>
                        <a:pt x="1312" y="572"/>
                      </a:lnTo>
                      <a:lnTo>
                        <a:pt x="1250" y="545"/>
                      </a:lnTo>
                      <a:lnTo>
                        <a:pt x="1187" y="5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33D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3" name="Freeform 324"/>
                <p:cNvSpPr>
                  <a:spLocks/>
                </p:cNvSpPr>
                <p:nvPr/>
              </p:nvSpPr>
              <p:spPr bwMode="auto">
                <a:xfrm>
                  <a:off x="235" y="2934"/>
                  <a:ext cx="725" cy="121"/>
                </a:xfrm>
                <a:custGeom>
                  <a:avLst/>
                  <a:gdLst>
                    <a:gd name="T0" fmla="*/ 725 w 2902"/>
                    <a:gd name="T1" fmla="*/ 0 h 603"/>
                    <a:gd name="T2" fmla="*/ 694 w 2902"/>
                    <a:gd name="T3" fmla="*/ 15 h 603"/>
                    <a:gd name="T4" fmla="*/ 679 w 2902"/>
                    <a:gd name="T5" fmla="*/ 22 h 603"/>
                    <a:gd name="T6" fmla="*/ 664 w 2902"/>
                    <a:gd name="T7" fmla="*/ 28 h 603"/>
                    <a:gd name="T8" fmla="*/ 650 w 2902"/>
                    <a:gd name="T9" fmla="*/ 34 h 603"/>
                    <a:gd name="T10" fmla="*/ 635 w 2902"/>
                    <a:gd name="T11" fmla="*/ 40 h 603"/>
                    <a:gd name="T12" fmla="*/ 620 w 2902"/>
                    <a:gd name="T13" fmla="*/ 45 h 603"/>
                    <a:gd name="T14" fmla="*/ 605 w 2902"/>
                    <a:gd name="T15" fmla="*/ 49 h 603"/>
                    <a:gd name="T16" fmla="*/ 589 w 2902"/>
                    <a:gd name="T17" fmla="*/ 53 h 603"/>
                    <a:gd name="T18" fmla="*/ 574 w 2902"/>
                    <a:gd name="T19" fmla="*/ 57 h 603"/>
                    <a:gd name="T20" fmla="*/ 558 w 2902"/>
                    <a:gd name="T21" fmla="*/ 61 h 603"/>
                    <a:gd name="T22" fmla="*/ 543 w 2902"/>
                    <a:gd name="T23" fmla="*/ 64 h 603"/>
                    <a:gd name="T24" fmla="*/ 527 w 2902"/>
                    <a:gd name="T25" fmla="*/ 67 h 603"/>
                    <a:gd name="T26" fmla="*/ 510 w 2902"/>
                    <a:gd name="T27" fmla="*/ 70 h 603"/>
                    <a:gd name="T28" fmla="*/ 494 w 2902"/>
                    <a:gd name="T29" fmla="*/ 72 h 603"/>
                    <a:gd name="T30" fmla="*/ 477 w 2902"/>
                    <a:gd name="T31" fmla="*/ 74 h 603"/>
                    <a:gd name="T32" fmla="*/ 461 w 2902"/>
                    <a:gd name="T33" fmla="*/ 76 h 603"/>
                    <a:gd name="T34" fmla="*/ 444 w 2902"/>
                    <a:gd name="T35" fmla="*/ 77 h 603"/>
                    <a:gd name="T36" fmla="*/ 0 w 2902"/>
                    <a:gd name="T37" fmla="*/ 121 h 6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902" h="603">
                      <a:moveTo>
                        <a:pt x="2902" y="0"/>
                      </a:moveTo>
                      <a:lnTo>
                        <a:pt x="2776" y="77"/>
                      </a:lnTo>
                      <a:lnTo>
                        <a:pt x="2717" y="110"/>
                      </a:lnTo>
                      <a:lnTo>
                        <a:pt x="2659" y="141"/>
                      </a:lnTo>
                      <a:lnTo>
                        <a:pt x="2600" y="170"/>
                      </a:lnTo>
                      <a:lnTo>
                        <a:pt x="2540" y="197"/>
                      </a:lnTo>
                      <a:lnTo>
                        <a:pt x="2480" y="222"/>
                      </a:lnTo>
                      <a:lnTo>
                        <a:pt x="2420" y="245"/>
                      </a:lnTo>
                      <a:lnTo>
                        <a:pt x="2359" y="266"/>
                      </a:lnTo>
                      <a:lnTo>
                        <a:pt x="2297" y="286"/>
                      </a:lnTo>
                      <a:lnTo>
                        <a:pt x="2234" y="303"/>
                      </a:lnTo>
                      <a:lnTo>
                        <a:pt x="2172" y="319"/>
                      </a:lnTo>
                      <a:lnTo>
                        <a:pt x="2108" y="334"/>
                      </a:lnTo>
                      <a:lnTo>
                        <a:pt x="2043" y="347"/>
                      </a:lnTo>
                      <a:lnTo>
                        <a:pt x="1978" y="358"/>
                      </a:lnTo>
                      <a:lnTo>
                        <a:pt x="1911" y="369"/>
                      </a:lnTo>
                      <a:lnTo>
                        <a:pt x="1844" y="378"/>
                      </a:lnTo>
                      <a:lnTo>
                        <a:pt x="1776" y="385"/>
                      </a:lnTo>
                      <a:lnTo>
                        <a:pt x="0" y="603"/>
                      </a:lnTo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4" name="Freeform 325"/>
                <p:cNvSpPr>
                  <a:spLocks/>
                </p:cNvSpPr>
                <p:nvPr/>
              </p:nvSpPr>
              <p:spPr bwMode="auto">
                <a:xfrm>
                  <a:off x="338" y="2672"/>
                  <a:ext cx="514" cy="125"/>
                </a:xfrm>
                <a:custGeom>
                  <a:avLst/>
                  <a:gdLst>
                    <a:gd name="T0" fmla="*/ 514 w 2053"/>
                    <a:gd name="T1" fmla="*/ 0 h 625"/>
                    <a:gd name="T2" fmla="*/ 476 w 2053"/>
                    <a:gd name="T3" fmla="*/ 0 h 625"/>
                    <a:gd name="T4" fmla="*/ 458 w 2053"/>
                    <a:gd name="T5" fmla="*/ 0 h 625"/>
                    <a:gd name="T6" fmla="*/ 441 w 2053"/>
                    <a:gd name="T7" fmla="*/ 1 h 625"/>
                    <a:gd name="T8" fmla="*/ 424 w 2053"/>
                    <a:gd name="T9" fmla="*/ 2 h 625"/>
                    <a:gd name="T10" fmla="*/ 407 w 2053"/>
                    <a:gd name="T11" fmla="*/ 4 h 625"/>
                    <a:gd name="T12" fmla="*/ 391 w 2053"/>
                    <a:gd name="T13" fmla="*/ 5 h 625"/>
                    <a:gd name="T14" fmla="*/ 375 w 2053"/>
                    <a:gd name="T15" fmla="*/ 7 h 625"/>
                    <a:gd name="T16" fmla="*/ 360 w 2053"/>
                    <a:gd name="T17" fmla="*/ 10 h 625"/>
                    <a:gd name="T18" fmla="*/ 344 w 2053"/>
                    <a:gd name="T19" fmla="*/ 13 h 625"/>
                    <a:gd name="T20" fmla="*/ 329 w 2053"/>
                    <a:gd name="T21" fmla="*/ 16 h 625"/>
                    <a:gd name="T22" fmla="*/ 314 w 2053"/>
                    <a:gd name="T23" fmla="*/ 20 h 625"/>
                    <a:gd name="T24" fmla="*/ 298 w 2053"/>
                    <a:gd name="T25" fmla="*/ 23 h 625"/>
                    <a:gd name="T26" fmla="*/ 283 w 2053"/>
                    <a:gd name="T27" fmla="*/ 28 h 625"/>
                    <a:gd name="T28" fmla="*/ 268 w 2053"/>
                    <a:gd name="T29" fmla="*/ 32 h 625"/>
                    <a:gd name="T30" fmla="*/ 252 w 2053"/>
                    <a:gd name="T31" fmla="*/ 37 h 625"/>
                    <a:gd name="T32" fmla="*/ 236 w 2053"/>
                    <a:gd name="T33" fmla="*/ 43 h 625"/>
                    <a:gd name="T34" fmla="*/ 221 w 2053"/>
                    <a:gd name="T35" fmla="*/ 48 h 625"/>
                    <a:gd name="T36" fmla="*/ 0 w 2053"/>
                    <a:gd name="T37" fmla="*/ 125 h 6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053" h="625">
                      <a:moveTo>
                        <a:pt x="2053" y="1"/>
                      </a:moveTo>
                      <a:lnTo>
                        <a:pt x="1900" y="0"/>
                      </a:lnTo>
                      <a:lnTo>
                        <a:pt x="1830" y="1"/>
                      </a:lnTo>
                      <a:lnTo>
                        <a:pt x="1760" y="5"/>
                      </a:lnTo>
                      <a:lnTo>
                        <a:pt x="1692" y="10"/>
                      </a:lnTo>
                      <a:lnTo>
                        <a:pt x="1627" y="18"/>
                      </a:lnTo>
                      <a:lnTo>
                        <a:pt x="1562" y="26"/>
                      </a:lnTo>
                      <a:lnTo>
                        <a:pt x="1499" y="36"/>
                      </a:lnTo>
                      <a:lnTo>
                        <a:pt x="1436" y="49"/>
                      </a:lnTo>
                      <a:lnTo>
                        <a:pt x="1375" y="64"/>
                      </a:lnTo>
                      <a:lnTo>
                        <a:pt x="1314" y="79"/>
                      </a:lnTo>
                      <a:lnTo>
                        <a:pt x="1253" y="98"/>
                      </a:lnTo>
                      <a:lnTo>
                        <a:pt x="1191" y="117"/>
                      </a:lnTo>
                      <a:lnTo>
                        <a:pt x="1130" y="138"/>
                      </a:lnTo>
                      <a:lnTo>
                        <a:pt x="1069" y="161"/>
                      </a:lnTo>
                      <a:lnTo>
                        <a:pt x="1006" y="187"/>
                      </a:lnTo>
                      <a:lnTo>
                        <a:pt x="944" y="213"/>
                      </a:lnTo>
                      <a:lnTo>
                        <a:pt x="881" y="241"/>
                      </a:lnTo>
                      <a:lnTo>
                        <a:pt x="0" y="625"/>
                      </a:lnTo>
                    </a:path>
                  </a:pathLst>
                </a:custGeom>
                <a:noFill/>
                <a:ln w="79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5" name="Line 326"/>
                <p:cNvSpPr>
                  <a:spLocks noChangeShapeType="1"/>
                </p:cNvSpPr>
                <p:nvPr/>
              </p:nvSpPr>
              <p:spPr bwMode="auto">
                <a:xfrm>
                  <a:off x="581" y="1643"/>
                  <a:ext cx="147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6" name="Line 327"/>
                <p:cNvSpPr>
                  <a:spLocks noChangeShapeType="1"/>
                </p:cNvSpPr>
                <p:nvPr/>
              </p:nvSpPr>
              <p:spPr bwMode="auto">
                <a:xfrm flipH="1">
                  <a:off x="385" y="1318"/>
                  <a:ext cx="166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7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581" y="1588"/>
                  <a:ext cx="1" cy="28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8" name="Freeform 329"/>
                <p:cNvSpPr>
                  <a:spLocks/>
                </p:cNvSpPr>
                <p:nvPr/>
              </p:nvSpPr>
              <p:spPr bwMode="auto">
                <a:xfrm>
                  <a:off x="385" y="1841"/>
                  <a:ext cx="196" cy="33"/>
                </a:xfrm>
                <a:custGeom>
                  <a:avLst/>
                  <a:gdLst>
                    <a:gd name="T0" fmla="*/ 0 w 781"/>
                    <a:gd name="T1" fmla="*/ 0 h 165"/>
                    <a:gd name="T2" fmla="*/ 107 w 781"/>
                    <a:gd name="T3" fmla="*/ 33 h 165"/>
                    <a:gd name="T4" fmla="*/ 196 w 781"/>
                    <a:gd name="T5" fmla="*/ 33 h 16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81" h="165">
                      <a:moveTo>
                        <a:pt x="0" y="0"/>
                      </a:moveTo>
                      <a:lnTo>
                        <a:pt x="426" y="165"/>
                      </a:lnTo>
                      <a:lnTo>
                        <a:pt x="781" y="16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9" name="Rectangle 330"/>
                <p:cNvSpPr>
                  <a:spLocks noChangeArrowheads="1"/>
                </p:cNvSpPr>
                <p:nvPr/>
              </p:nvSpPr>
              <p:spPr bwMode="auto">
                <a:xfrm>
                  <a:off x="581" y="1588"/>
                  <a:ext cx="2941" cy="55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0" name="Line 331"/>
                <p:cNvSpPr>
                  <a:spLocks noChangeShapeType="1"/>
                </p:cNvSpPr>
                <p:nvPr/>
              </p:nvSpPr>
              <p:spPr bwMode="auto">
                <a:xfrm flipH="1">
                  <a:off x="581" y="1588"/>
                  <a:ext cx="2941" cy="5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1" name="Line 332"/>
                <p:cNvSpPr>
                  <a:spLocks noChangeShapeType="1"/>
                </p:cNvSpPr>
                <p:nvPr/>
              </p:nvSpPr>
              <p:spPr bwMode="auto">
                <a:xfrm>
                  <a:off x="581" y="1588"/>
                  <a:ext cx="2941" cy="5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2" name="Freeform 333"/>
                <p:cNvSpPr>
                  <a:spLocks/>
                </p:cNvSpPr>
                <p:nvPr/>
              </p:nvSpPr>
              <p:spPr bwMode="auto">
                <a:xfrm>
                  <a:off x="385" y="3234"/>
                  <a:ext cx="196" cy="33"/>
                </a:xfrm>
                <a:custGeom>
                  <a:avLst/>
                  <a:gdLst>
                    <a:gd name="T0" fmla="*/ 0 w 781"/>
                    <a:gd name="T1" fmla="*/ 33 h 165"/>
                    <a:gd name="T2" fmla="*/ 107 w 781"/>
                    <a:gd name="T3" fmla="*/ 0 h 165"/>
                    <a:gd name="T4" fmla="*/ 196 w 781"/>
                    <a:gd name="T5" fmla="*/ 0 h 16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81" h="165">
                      <a:moveTo>
                        <a:pt x="0" y="165"/>
                      </a:moveTo>
                      <a:lnTo>
                        <a:pt x="426" y="0"/>
                      </a:lnTo>
                      <a:lnTo>
                        <a:pt x="781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3" name="Line 334"/>
                <p:cNvSpPr>
                  <a:spLocks noChangeShapeType="1"/>
                </p:cNvSpPr>
                <p:nvPr/>
              </p:nvSpPr>
              <p:spPr bwMode="auto">
                <a:xfrm>
                  <a:off x="385" y="1318"/>
                  <a:ext cx="1" cy="5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4" name="Line 335"/>
                <p:cNvSpPr>
                  <a:spLocks noChangeShapeType="1"/>
                </p:cNvSpPr>
                <p:nvPr/>
              </p:nvSpPr>
              <p:spPr bwMode="auto">
                <a:xfrm>
                  <a:off x="581" y="3465"/>
                  <a:ext cx="147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5" name="Line 336"/>
                <p:cNvSpPr>
                  <a:spLocks noChangeShapeType="1"/>
                </p:cNvSpPr>
                <p:nvPr/>
              </p:nvSpPr>
              <p:spPr bwMode="auto">
                <a:xfrm flipH="1">
                  <a:off x="385" y="3790"/>
                  <a:ext cx="166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6" name="Line 337"/>
                <p:cNvSpPr>
                  <a:spLocks noChangeShapeType="1"/>
                </p:cNvSpPr>
                <p:nvPr/>
              </p:nvSpPr>
              <p:spPr bwMode="auto">
                <a:xfrm>
                  <a:off x="581" y="3234"/>
                  <a:ext cx="1" cy="28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7" name="Rectangle 338"/>
                <p:cNvSpPr>
                  <a:spLocks noChangeArrowheads="1"/>
                </p:cNvSpPr>
                <p:nvPr/>
              </p:nvSpPr>
              <p:spPr bwMode="auto">
                <a:xfrm>
                  <a:off x="581" y="3465"/>
                  <a:ext cx="2941" cy="55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8" name="Line 339"/>
                <p:cNvSpPr>
                  <a:spLocks noChangeShapeType="1"/>
                </p:cNvSpPr>
                <p:nvPr/>
              </p:nvSpPr>
              <p:spPr bwMode="auto">
                <a:xfrm flipH="1" flipV="1">
                  <a:off x="581" y="3465"/>
                  <a:ext cx="2941" cy="5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9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581" y="3465"/>
                  <a:ext cx="2941" cy="5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0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385" y="3267"/>
                  <a:ext cx="1" cy="52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1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236" y="2864"/>
                  <a:ext cx="24" cy="1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2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1246" y="2852"/>
                  <a:ext cx="71" cy="5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3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1255" y="2839"/>
                  <a:ext cx="120" cy="8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4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1297" y="2827"/>
                  <a:ext cx="136" cy="9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5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1354" y="2840"/>
                  <a:ext cx="101" cy="7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6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1412" y="2862"/>
                  <a:ext cx="52" cy="3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7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1470" y="2885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8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126" y="2492"/>
                  <a:ext cx="3" cy="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9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1109" y="2498"/>
                  <a:ext cx="51" cy="3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0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1106" y="2505"/>
                  <a:ext cx="85" cy="6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1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1115" y="2512"/>
                  <a:ext cx="107" cy="7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2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1125" y="2519"/>
                  <a:ext cx="128" cy="9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3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1170" y="2525"/>
                  <a:ext cx="114" cy="8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4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1228" y="2532"/>
                  <a:ext cx="87" cy="6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5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1286" y="2542"/>
                  <a:ext cx="56" cy="4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6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743" y="1977"/>
                  <a:ext cx="7" cy="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7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726" y="1984"/>
                  <a:ext cx="55" cy="4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8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738" y="1991"/>
                  <a:ext cx="74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9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769" y="1998"/>
                  <a:ext cx="74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0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800" y="200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1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831" y="2011"/>
                  <a:ext cx="74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2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863" y="2018"/>
                  <a:ext cx="73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3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894" y="2031"/>
                  <a:ext cx="65" cy="4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4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925" y="2072"/>
                  <a:ext cx="17" cy="1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5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247" y="2179"/>
                  <a:ext cx="31" cy="2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6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1236" y="2186"/>
                  <a:ext cx="74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7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1267" y="2192"/>
                  <a:ext cx="74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8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1299" y="2199"/>
                  <a:ext cx="73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9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1329" y="2206"/>
                  <a:ext cx="74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0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1360" y="2213"/>
                  <a:ext cx="73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1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1391" y="2219"/>
                  <a:ext cx="73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2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1422" y="2250"/>
                  <a:ext cx="41" cy="29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3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535" y="2457"/>
                  <a:ext cx="37" cy="2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4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518" y="2463"/>
                  <a:ext cx="85" cy="6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5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509" y="2470"/>
                  <a:ext cx="125" cy="9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6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518" y="2477"/>
                  <a:ext cx="147" cy="10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7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527" y="2484"/>
                  <a:ext cx="169" cy="12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537" y="2490"/>
                  <a:ext cx="190" cy="13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9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546" y="2497"/>
                  <a:ext cx="212" cy="1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0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591" y="2531"/>
                  <a:ext cx="160" cy="11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1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649" y="2565"/>
                  <a:ext cx="97" cy="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2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707" y="2587"/>
                  <a:ext cx="49" cy="3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3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764" y="2609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4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629" y="2220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5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638" y="2208"/>
                  <a:ext cx="53" cy="3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6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647" y="2195"/>
                  <a:ext cx="101" cy="7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7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669" y="2183"/>
                  <a:ext cx="137" cy="9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27" y="2182"/>
                  <a:ext cx="121" cy="8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9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785" y="2204"/>
                  <a:ext cx="72" cy="5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0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43" y="2227"/>
                  <a:ext cx="23" cy="1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1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3142" y="2022"/>
                  <a:ext cx="7" cy="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2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3152" y="2009"/>
                  <a:ext cx="55" cy="4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3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3161" y="1997"/>
                  <a:ext cx="104" cy="7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4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3186" y="1984"/>
                  <a:ext cx="136" cy="99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5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3244" y="1985"/>
                  <a:ext cx="117" cy="8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6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3301" y="2008"/>
                  <a:ext cx="69" cy="5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7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3359" y="2030"/>
                  <a:ext cx="20" cy="1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3338" y="2498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3347" y="2486"/>
                  <a:ext cx="49" cy="3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0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357" y="2473"/>
                  <a:ext cx="97" cy="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1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3352" y="2461"/>
                  <a:ext cx="159" cy="11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3344" y="2457"/>
                  <a:ext cx="213" cy="1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3" name="Line 404"/>
                <p:cNvSpPr>
                  <a:spLocks noChangeShapeType="1"/>
                </p:cNvSpPr>
                <p:nvPr/>
              </p:nvSpPr>
              <p:spPr bwMode="auto">
                <a:xfrm flipV="1">
                  <a:off x="3375" y="2480"/>
                  <a:ext cx="191" cy="13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4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3407" y="2502"/>
                  <a:ext cx="168" cy="12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5" name="Line 406"/>
                <p:cNvSpPr>
                  <a:spLocks noChangeShapeType="1"/>
                </p:cNvSpPr>
                <p:nvPr/>
              </p:nvSpPr>
              <p:spPr bwMode="auto">
                <a:xfrm flipV="1">
                  <a:off x="3437" y="2525"/>
                  <a:ext cx="147" cy="10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6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3468" y="2547"/>
                  <a:ext cx="126" cy="9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7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3499" y="2583"/>
                  <a:ext cx="86" cy="6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8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3530" y="2625"/>
                  <a:ext cx="37" cy="2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2761" y="2526"/>
                  <a:ext cx="55" cy="4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787" y="2513"/>
                  <a:ext cx="87" cy="6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412"/>
              <p:cNvGrpSpPr>
                <a:grpSpLocks/>
              </p:cNvGrpSpPr>
              <p:nvPr/>
            </p:nvGrpSpPr>
            <p:grpSpPr bwMode="auto">
              <a:xfrm>
                <a:off x="385" y="1318"/>
                <a:ext cx="3332" cy="2472"/>
                <a:chOff x="385" y="1318"/>
                <a:chExt cx="3332" cy="2472"/>
              </a:xfrm>
            </p:grpSpPr>
            <p:sp>
              <p:nvSpPr>
                <p:cNvPr id="421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19" y="2500"/>
                  <a:ext cx="113" cy="8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2850" y="2497"/>
                  <a:ext cx="128" cy="9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81" y="2519"/>
                  <a:ext cx="106" cy="7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4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2911" y="2541"/>
                  <a:ext cx="86" cy="6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942" y="2572"/>
                  <a:ext cx="52" cy="3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2974" y="2614"/>
                  <a:ext cx="3" cy="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2640" y="2829"/>
                  <a:ext cx="40" cy="29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2638" y="2836"/>
                  <a:ext cx="73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9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2669" y="2843"/>
                  <a:ext cx="73" cy="5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2700" y="2849"/>
                  <a:ext cx="73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1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2731" y="2856"/>
                  <a:ext cx="73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2" name="Line 424"/>
                <p:cNvSpPr>
                  <a:spLocks noChangeShapeType="1"/>
                </p:cNvSpPr>
                <p:nvPr/>
              </p:nvSpPr>
              <p:spPr bwMode="auto">
                <a:xfrm flipV="1">
                  <a:off x="2762" y="2863"/>
                  <a:ext cx="73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3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793" y="2870"/>
                  <a:ext cx="73" cy="5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4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2824" y="2907"/>
                  <a:ext cx="32" cy="2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5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3161" y="3023"/>
                  <a:ext cx="17" cy="1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6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3144" y="3030"/>
                  <a:ext cx="65" cy="4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7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3167" y="3037"/>
                  <a:ext cx="73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8" name="Line 430"/>
                <p:cNvSpPr>
                  <a:spLocks noChangeShapeType="1"/>
                </p:cNvSpPr>
                <p:nvPr/>
              </p:nvSpPr>
              <p:spPr bwMode="auto">
                <a:xfrm flipV="1">
                  <a:off x="3198" y="3044"/>
                  <a:ext cx="73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3229" y="3050"/>
                  <a:ext cx="73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3260" y="3057"/>
                  <a:ext cx="73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3291" y="3064"/>
                  <a:ext cx="73" cy="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2" name="Line 434"/>
                <p:cNvSpPr>
                  <a:spLocks noChangeShapeType="1"/>
                </p:cNvSpPr>
                <p:nvPr/>
              </p:nvSpPr>
              <p:spPr bwMode="auto">
                <a:xfrm flipV="1">
                  <a:off x="3322" y="3084"/>
                  <a:ext cx="55" cy="4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3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3353" y="3126"/>
                  <a:ext cx="7" cy="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4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723" y="3063"/>
                  <a:ext cx="21" cy="1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5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732" y="3050"/>
                  <a:ext cx="70" cy="5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6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742" y="3038"/>
                  <a:ext cx="117" cy="8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7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781" y="3025"/>
                  <a:ext cx="136" cy="99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8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838" y="3036"/>
                  <a:ext cx="104" cy="7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9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896" y="3059"/>
                  <a:ext cx="55" cy="4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0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953" y="3081"/>
                  <a:ext cx="7" cy="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" name="Freeform 443"/>
                <p:cNvSpPr>
                  <a:spLocks/>
                </p:cNvSpPr>
                <p:nvPr/>
              </p:nvSpPr>
              <p:spPr bwMode="auto">
                <a:xfrm>
                  <a:off x="385" y="1318"/>
                  <a:ext cx="3332" cy="556"/>
                </a:xfrm>
                <a:custGeom>
                  <a:avLst/>
                  <a:gdLst>
                    <a:gd name="T0" fmla="*/ 195 w 13329"/>
                    <a:gd name="T1" fmla="*/ 270 h 2783"/>
                    <a:gd name="T2" fmla="*/ 195 w 13329"/>
                    <a:gd name="T3" fmla="*/ 556 h 2783"/>
                    <a:gd name="T4" fmla="*/ 106 w 13329"/>
                    <a:gd name="T5" fmla="*/ 556 h 2783"/>
                    <a:gd name="T6" fmla="*/ 0 w 13329"/>
                    <a:gd name="T7" fmla="*/ 523 h 2783"/>
                    <a:gd name="T8" fmla="*/ 0 w 13329"/>
                    <a:gd name="T9" fmla="*/ 0 h 2783"/>
                    <a:gd name="T10" fmla="*/ 3332 w 13329"/>
                    <a:gd name="T11" fmla="*/ 0 h 2783"/>
                    <a:gd name="T12" fmla="*/ 3332 w 13329"/>
                    <a:gd name="T13" fmla="*/ 523 h 2783"/>
                    <a:gd name="T14" fmla="*/ 3226 w 13329"/>
                    <a:gd name="T15" fmla="*/ 556 h 2783"/>
                    <a:gd name="T16" fmla="*/ 3137 w 13329"/>
                    <a:gd name="T17" fmla="*/ 556 h 2783"/>
                    <a:gd name="T18" fmla="*/ 3137 w 13329"/>
                    <a:gd name="T19" fmla="*/ 270 h 2783"/>
                    <a:gd name="T20" fmla="*/ 195 w 13329"/>
                    <a:gd name="T21" fmla="*/ 270 h 27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329" h="2783">
                      <a:moveTo>
                        <a:pt x="781" y="1351"/>
                      </a:moveTo>
                      <a:lnTo>
                        <a:pt x="781" y="2783"/>
                      </a:lnTo>
                      <a:lnTo>
                        <a:pt x="426" y="2783"/>
                      </a:lnTo>
                      <a:lnTo>
                        <a:pt x="0" y="2618"/>
                      </a:lnTo>
                      <a:lnTo>
                        <a:pt x="0" y="0"/>
                      </a:lnTo>
                      <a:lnTo>
                        <a:pt x="13329" y="0"/>
                      </a:lnTo>
                      <a:lnTo>
                        <a:pt x="13329" y="2618"/>
                      </a:lnTo>
                      <a:lnTo>
                        <a:pt x="12903" y="2783"/>
                      </a:lnTo>
                      <a:lnTo>
                        <a:pt x="12547" y="2783"/>
                      </a:lnTo>
                      <a:lnTo>
                        <a:pt x="12547" y="1351"/>
                      </a:lnTo>
                      <a:lnTo>
                        <a:pt x="781" y="1351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2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24" cy="1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65" cy="4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4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105" cy="7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5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146" cy="10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6" name="Line 448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186" cy="13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7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226" cy="16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8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267" cy="19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9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307" cy="22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0" name="Line 452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347" cy="25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1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388" cy="28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2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428" cy="31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3" name="Line 455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469" cy="339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4" name="Line 456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509" cy="36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5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385" y="1318"/>
                  <a:ext cx="549" cy="39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6" name="Line 458"/>
                <p:cNvSpPr>
                  <a:spLocks noChangeShapeType="1"/>
                </p:cNvSpPr>
                <p:nvPr/>
              </p:nvSpPr>
              <p:spPr bwMode="auto">
                <a:xfrm flipV="1">
                  <a:off x="385" y="1603"/>
                  <a:ext cx="196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7" name="Line 459"/>
                <p:cNvSpPr>
                  <a:spLocks noChangeShapeType="1"/>
                </p:cNvSpPr>
                <p:nvPr/>
              </p:nvSpPr>
              <p:spPr bwMode="auto">
                <a:xfrm flipV="1">
                  <a:off x="601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8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385" y="1632"/>
                  <a:ext cx="196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9" name="Line 461"/>
                <p:cNvSpPr>
                  <a:spLocks noChangeShapeType="1"/>
                </p:cNvSpPr>
                <p:nvPr/>
              </p:nvSpPr>
              <p:spPr bwMode="auto">
                <a:xfrm flipV="1">
                  <a:off x="642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0" name="Line 462"/>
                <p:cNvSpPr>
                  <a:spLocks noChangeShapeType="1"/>
                </p:cNvSpPr>
                <p:nvPr/>
              </p:nvSpPr>
              <p:spPr bwMode="auto">
                <a:xfrm flipV="1">
                  <a:off x="385" y="1662"/>
                  <a:ext cx="196" cy="1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" name="Line 463"/>
                <p:cNvSpPr>
                  <a:spLocks noChangeShapeType="1"/>
                </p:cNvSpPr>
                <p:nvPr/>
              </p:nvSpPr>
              <p:spPr bwMode="auto">
                <a:xfrm flipV="1">
                  <a:off x="682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2" name="Line 464"/>
                <p:cNvSpPr>
                  <a:spLocks noChangeShapeType="1"/>
                </p:cNvSpPr>
                <p:nvPr/>
              </p:nvSpPr>
              <p:spPr bwMode="auto">
                <a:xfrm flipV="1">
                  <a:off x="385" y="1691"/>
                  <a:ext cx="196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" name="Line 465"/>
                <p:cNvSpPr>
                  <a:spLocks noChangeShapeType="1"/>
                </p:cNvSpPr>
                <p:nvPr/>
              </p:nvSpPr>
              <p:spPr bwMode="auto">
                <a:xfrm flipV="1">
                  <a:off x="722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" name="Line 466"/>
                <p:cNvSpPr>
                  <a:spLocks noChangeShapeType="1"/>
                </p:cNvSpPr>
                <p:nvPr/>
              </p:nvSpPr>
              <p:spPr bwMode="auto">
                <a:xfrm flipV="1">
                  <a:off x="405" y="1720"/>
                  <a:ext cx="176" cy="12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5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763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6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433" y="1749"/>
                  <a:ext cx="148" cy="10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7" name="Line 469"/>
                <p:cNvSpPr>
                  <a:spLocks noChangeShapeType="1"/>
                </p:cNvSpPr>
                <p:nvPr/>
              </p:nvSpPr>
              <p:spPr bwMode="auto">
                <a:xfrm flipV="1">
                  <a:off x="803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8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461" y="1778"/>
                  <a:ext cx="120" cy="8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9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844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0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489" y="1808"/>
                  <a:ext cx="92" cy="6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884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529" y="1837"/>
                  <a:ext cx="52" cy="3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924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4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569" y="1866"/>
                  <a:ext cx="12" cy="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5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964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6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1005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7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1045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8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1086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9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1126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0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1166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1207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1247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1287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4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1328" y="1318"/>
                  <a:ext cx="372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5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1368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6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1409" y="1318"/>
                  <a:ext cx="372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7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1449" y="1318"/>
                  <a:ext cx="372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8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1489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9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1529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0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1570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1" name="Line 493"/>
                <p:cNvSpPr>
                  <a:spLocks noChangeShapeType="1"/>
                </p:cNvSpPr>
                <p:nvPr/>
              </p:nvSpPr>
              <p:spPr bwMode="auto">
                <a:xfrm flipV="1">
                  <a:off x="1610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1650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3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1690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4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1731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5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1771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6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1812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7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1852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8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1892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9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1933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0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1973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1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2013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2054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2094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2134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2175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2215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255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2296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336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2376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1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417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" name="Line 514"/>
                <p:cNvSpPr>
                  <a:spLocks noChangeShapeType="1"/>
                </p:cNvSpPr>
                <p:nvPr/>
              </p:nvSpPr>
              <p:spPr bwMode="auto">
                <a:xfrm flipV="1">
                  <a:off x="2457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498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" name="Line 516"/>
                <p:cNvSpPr>
                  <a:spLocks noChangeShapeType="1"/>
                </p:cNvSpPr>
                <p:nvPr/>
              </p:nvSpPr>
              <p:spPr bwMode="auto">
                <a:xfrm flipV="1">
                  <a:off x="2538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5" name="Line 517"/>
                <p:cNvSpPr>
                  <a:spLocks noChangeShapeType="1"/>
                </p:cNvSpPr>
                <p:nvPr/>
              </p:nvSpPr>
              <p:spPr bwMode="auto">
                <a:xfrm flipV="1">
                  <a:off x="2578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6" name="Line 518"/>
                <p:cNvSpPr>
                  <a:spLocks noChangeShapeType="1"/>
                </p:cNvSpPr>
                <p:nvPr/>
              </p:nvSpPr>
              <p:spPr bwMode="auto">
                <a:xfrm flipV="1">
                  <a:off x="2618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7" name="Line 519"/>
                <p:cNvSpPr>
                  <a:spLocks noChangeShapeType="1"/>
                </p:cNvSpPr>
                <p:nvPr/>
              </p:nvSpPr>
              <p:spPr bwMode="auto">
                <a:xfrm flipV="1">
                  <a:off x="2659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" name="Line 520"/>
                <p:cNvSpPr>
                  <a:spLocks noChangeShapeType="1"/>
                </p:cNvSpPr>
                <p:nvPr/>
              </p:nvSpPr>
              <p:spPr bwMode="auto">
                <a:xfrm flipV="1">
                  <a:off x="2699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9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2740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0" name="Line 522"/>
                <p:cNvSpPr>
                  <a:spLocks noChangeShapeType="1"/>
                </p:cNvSpPr>
                <p:nvPr/>
              </p:nvSpPr>
              <p:spPr bwMode="auto">
                <a:xfrm flipV="1">
                  <a:off x="2780" y="1318"/>
                  <a:ext cx="372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1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20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" name="Line 524"/>
                <p:cNvSpPr>
                  <a:spLocks noChangeShapeType="1"/>
                </p:cNvSpPr>
                <p:nvPr/>
              </p:nvSpPr>
              <p:spPr bwMode="auto">
                <a:xfrm flipV="1">
                  <a:off x="2861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2901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4" name="Line 526"/>
                <p:cNvSpPr>
                  <a:spLocks noChangeShapeType="1"/>
                </p:cNvSpPr>
                <p:nvPr/>
              </p:nvSpPr>
              <p:spPr bwMode="auto">
                <a:xfrm flipV="1">
                  <a:off x="2941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5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981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6" name="Line 528"/>
                <p:cNvSpPr>
                  <a:spLocks noChangeShapeType="1"/>
                </p:cNvSpPr>
                <p:nvPr/>
              </p:nvSpPr>
              <p:spPr bwMode="auto">
                <a:xfrm flipV="1">
                  <a:off x="3022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7" name="Line 529"/>
                <p:cNvSpPr>
                  <a:spLocks noChangeShapeType="1"/>
                </p:cNvSpPr>
                <p:nvPr/>
              </p:nvSpPr>
              <p:spPr bwMode="auto">
                <a:xfrm flipV="1">
                  <a:off x="3062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8" name="Line 530"/>
                <p:cNvSpPr>
                  <a:spLocks noChangeShapeType="1"/>
                </p:cNvSpPr>
                <p:nvPr/>
              </p:nvSpPr>
              <p:spPr bwMode="auto">
                <a:xfrm flipV="1">
                  <a:off x="3102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9" name="Line 531"/>
                <p:cNvSpPr>
                  <a:spLocks noChangeShapeType="1"/>
                </p:cNvSpPr>
                <p:nvPr/>
              </p:nvSpPr>
              <p:spPr bwMode="auto">
                <a:xfrm flipV="1">
                  <a:off x="3143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0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3183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1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3224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2" name="Line 534"/>
                <p:cNvSpPr>
                  <a:spLocks noChangeShapeType="1"/>
                </p:cNvSpPr>
                <p:nvPr/>
              </p:nvSpPr>
              <p:spPr bwMode="auto">
                <a:xfrm flipV="1">
                  <a:off x="3264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" name="Line 535"/>
                <p:cNvSpPr>
                  <a:spLocks noChangeShapeType="1"/>
                </p:cNvSpPr>
                <p:nvPr/>
              </p:nvSpPr>
              <p:spPr bwMode="auto">
                <a:xfrm flipV="1">
                  <a:off x="3304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4" name="Line 536"/>
                <p:cNvSpPr>
                  <a:spLocks noChangeShapeType="1"/>
                </p:cNvSpPr>
                <p:nvPr/>
              </p:nvSpPr>
              <p:spPr bwMode="auto">
                <a:xfrm flipV="1">
                  <a:off x="3344" y="1318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5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3385" y="1347"/>
                  <a:ext cx="332" cy="2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6" name="Line 538"/>
                <p:cNvSpPr>
                  <a:spLocks noChangeShapeType="1"/>
                </p:cNvSpPr>
                <p:nvPr/>
              </p:nvSpPr>
              <p:spPr bwMode="auto">
                <a:xfrm flipV="1">
                  <a:off x="3425" y="1377"/>
                  <a:ext cx="292" cy="21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7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3466" y="1406"/>
                  <a:ext cx="251" cy="18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8" name="Line 540"/>
                <p:cNvSpPr>
                  <a:spLocks noChangeShapeType="1"/>
                </p:cNvSpPr>
                <p:nvPr/>
              </p:nvSpPr>
              <p:spPr bwMode="auto">
                <a:xfrm flipV="1">
                  <a:off x="3506" y="1435"/>
                  <a:ext cx="211" cy="1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9" name="Line 541"/>
                <p:cNvSpPr>
                  <a:spLocks noChangeShapeType="1"/>
                </p:cNvSpPr>
                <p:nvPr/>
              </p:nvSpPr>
              <p:spPr bwMode="auto">
                <a:xfrm flipV="1">
                  <a:off x="3522" y="1464"/>
                  <a:ext cx="195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0" name="Line 542"/>
                <p:cNvSpPr>
                  <a:spLocks noChangeShapeType="1"/>
                </p:cNvSpPr>
                <p:nvPr/>
              </p:nvSpPr>
              <p:spPr bwMode="auto">
                <a:xfrm flipV="1">
                  <a:off x="3522" y="1493"/>
                  <a:ext cx="195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1" name="Line 543"/>
                <p:cNvSpPr>
                  <a:spLocks noChangeShapeType="1"/>
                </p:cNvSpPr>
                <p:nvPr/>
              </p:nvSpPr>
              <p:spPr bwMode="auto">
                <a:xfrm flipV="1">
                  <a:off x="3522" y="1522"/>
                  <a:ext cx="195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2" name="Line 544"/>
                <p:cNvSpPr>
                  <a:spLocks noChangeShapeType="1"/>
                </p:cNvSpPr>
                <p:nvPr/>
              </p:nvSpPr>
              <p:spPr bwMode="auto">
                <a:xfrm flipV="1">
                  <a:off x="3522" y="1552"/>
                  <a:ext cx="195" cy="1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" name="Line 545"/>
                <p:cNvSpPr>
                  <a:spLocks noChangeShapeType="1"/>
                </p:cNvSpPr>
                <p:nvPr/>
              </p:nvSpPr>
              <p:spPr bwMode="auto">
                <a:xfrm flipV="1">
                  <a:off x="3522" y="1581"/>
                  <a:ext cx="195" cy="1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4" name="Line 546"/>
                <p:cNvSpPr>
                  <a:spLocks noChangeShapeType="1"/>
                </p:cNvSpPr>
                <p:nvPr/>
              </p:nvSpPr>
              <p:spPr bwMode="auto">
                <a:xfrm flipV="1">
                  <a:off x="3522" y="1610"/>
                  <a:ext cx="195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5" name="Line 547"/>
                <p:cNvSpPr>
                  <a:spLocks noChangeShapeType="1"/>
                </p:cNvSpPr>
                <p:nvPr/>
              </p:nvSpPr>
              <p:spPr bwMode="auto">
                <a:xfrm flipV="1">
                  <a:off x="3522" y="1640"/>
                  <a:ext cx="195" cy="1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6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3522" y="1668"/>
                  <a:ext cx="195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7" name="Line 549"/>
                <p:cNvSpPr>
                  <a:spLocks noChangeShapeType="1"/>
                </p:cNvSpPr>
                <p:nvPr/>
              </p:nvSpPr>
              <p:spPr bwMode="auto">
                <a:xfrm flipV="1">
                  <a:off x="3522" y="1698"/>
                  <a:ext cx="195" cy="1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8" name="Line 550"/>
                <p:cNvSpPr>
                  <a:spLocks noChangeShapeType="1"/>
                </p:cNvSpPr>
                <p:nvPr/>
              </p:nvSpPr>
              <p:spPr bwMode="auto">
                <a:xfrm flipV="1">
                  <a:off x="3522" y="1727"/>
                  <a:ext cx="195" cy="1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9" name="Line 551"/>
                <p:cNvSpPr>
                  <a:spLocks noChangeShapeType="1"/>
                </p:cNvSpPr>
                <p:nvPr/>
              </p:nvSpPr>
              <p:spPr bwMode="auto">
                <a:xfrm flipV="1">
                  <a:off x="3554" y="1756"/>
                  <a:ext cx="163" cy="11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0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3595" y="1785"/>
                  <a:ext cx="122" cy="89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1" name="Line 553"/>
                <p:cNvSpPr>
                  <a:spLocks noChangeShapeType="1"/>
                </p:cNvSpPr>
                <p:nvPr/>
              </p:nvSpPr>
              <p:spPr bwMode="auto">
                <a:xfrm flipV="1">
                  <a:off x="3653" y="1815"/>
                  <a:ext cx="64" cy="4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2" name="Freeform 554"/>
                <p:cNvSpPr>
                  <a:spLocks/>
                </p:cNvSpPr>
                <p:nvPr/>
              </p:nvSpPr>
              <p:spPr bwMode="auto">
                <a:xfrm>
                  <a:off x="2051" y="3267"/>
                  <a:ext cx="1666" cy="523"/>
                </a:xfrm>
                <a:custGeom>
                  <a:avLst/>
                  <a:gdLst>
                    <a:gd name="T0" fmla="*/ 0 w 6665"/>
                    <a:gd name="T1" fmla="*/ 523 h 2619"/>
                    <a:gd name="T2" fmla="*/ 1666 w 6665"/>
                    <a:gd name="T3" fmla="*/ 523 h 2619"/>
                    <a:gd name="T4" fmla="*/ 1666 w 6665"/>
                    <a:gd name="T5" fmla="*/ 0 h 26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665" h="2619">
                      <a:moveTo>
                        <a:pt x="0" y="2619"/>
                      </a:moveTo>
                      <a:lnTo>
                        <a:pt x="6665" y="2619"/>
                      </a:lnTo>
                      <a:lnTo>
                        <a:pt x="6665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" name="Freeform 555"/>
                <p:cNvSpPr>
                  <a:spLocks/>
                </p:cNvSpPr>
                <p:nvPr/>
              </p:nvSpPr>
              <p:spPr bwMode="auto">
                <a:xfrm>
                  <a:off x="385" y="3234"/>
                  <a:ext cx="3332" cy="556"/>
                </a:xfrm>
                <a:custGeom>
                  <a:avLst/>
                  <a:gdLst>
                    <a:gd name="T0" fmla="*/ 195 w 13329"/>
                    <a:gd name="T1" fmla="*/ 286 h 2784"/>
                    <a:gd name="T2" fmla="*/ 195 w 13329"/>
                    <a:gd name="T3" fmla="*/ 0 h 2784"/>
                    <a:gd name="T4" fmla="*/ 106 w 13329"/>
                    <a:gd name="T5" fmla="*/ 0 h 2784"/>
                    <a:gd name="T6" fmla="*/ 0 w 13329"/>
                    <a:gd name="T7" fmla="*/ 33 h 2784"/>
                    <a:gd name="T8" fmla="*/ 0 w 13329"/>
                    <a:gd name="T9" fmla="*/ 556 h 2784"/>
                    <a:gd name="T10" fmla="*/ 3332 w 13329"/>
                    <a:gd name="T11" fmla="*/ 556 h 2784"/>
                    <a:gd name="T12" fmla="*/ 3332 w 13329"/>
                    <a:gd name="T13" fmla="*/ 33 h 2784"/>
                    <a:gd name="T14" fmla="*/ 3226 w 13329"/>
                    <a:gd name="T15" fmla="*/ 0 h 2784"/>
                    <a:gd name="T16" fmla="*/ 3137 w 13329"/>
                    <a:gd name="T17" fmla="*/ 0 h 2784"/>
                    <a:gd name="T18" fmla="*/ 3137 w 13329"/>
                    <a:gd name="T19" fmla="*/ 286 h 2784"/>
                    <a:gd name="T20" fmla="*/ 195 w 13329"/>
                    <a:gd name="T21" fmla="*/ 286 h 27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329" h="2784">
                      <a:moveTo>
                        <a:pt x="781" y="1433"/>
                      </a:moveTo>
                      <a:lnTo>
                        <a:pt x="781" y="0"/>
                      </a:lnTo>
                      <a:lnTo>
                        <a:pt x="426" y="0"/>
                      </a:lnTo>
                      <a:lnTo>
                        <a:pt x="0" y="165"/>
                      </a:lnTo>
                      <a:lnTo>
                        <a:pt x="0" y="2784"/>
                      </a:lnTo>
                      <a:lnTo>
                        <a:pt x="13329" y="2784"/>
                      </a:lnTo>
                      <a:lnTo>
                        <a:pt x="13329" y="165"/>
                      </a:lnTo>
                      <a:lnTo>
                        <a:pt x="12903" y="0"/>
                      </a:lnTo>
                      <a:lnTo>
                        <a:pt x="12547" y="0"/>
                      </a:lnTo>
                      <a:lnTo>
                        <a:pt x="12547" y="1433"/>
                      </a:lnTo>
                      <a:lnTo>
                        <a:pt x="781" y="143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4" name="Line 556"/>
                <p:cNvSpPr>
                  <a:spLocks noChangeShapeType="1"/>
                </p:cNvSpPr>
                <p:nvPr/>
              </p:nvSpPr>
              <p:spPr bwMode="auto">
                <a:xfrm>
                  <a:off x="3653" y="3247"/>
                  <a:ext cx="64" cy="4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5" name="Line 557"/>
                <p:cNvSpPr>
                  <a:spLocks noChangeShapeType="1"/>
                </p:cNvSpPr>
                <p:nvPr/>
              </p:nvSpPr>
              <p:spPr bwMode="auto">
                <a:xfrm>
                  <a:off x="3595" y="3234"/>
                  <a:ext cx="122" cy="89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6" name="Line 558"/>
                <p:cNvSpPr>
                  <a:spLocks noChangeShapeType="1"/>
                </p:cNvSpPr>
                <p:nvPr/>
              </p:nvSpPr>
              <p:spPr bwMode="auto">
                <a:xfrm>
                  <a:off x="3554" y="3234"/>
                  <a:ext cx="163" cy="11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7" name="Line 559"/>
                <p:cNvSpPr>
                  <a:spLocks noChangeShapeType="1"/>
                </p:cNvSpPr>
                <p:nvPr/>
              </p:nvSpPr>
              <p:spPr bwMode="auto">
                <a:xfrm>
                  <a:off x="3522" y="3240"/>
                  <a:ext cx="195" cy="1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8" name="Line 560"/>
                <p:cNvSpPr>
                  <a:spLocks noChangeShapeType="1"/>
                </p:cNvSpPr>
                <p:nvPr/>
              </p:nvSpPr>
              <p:spPr bwMode="auto">
                <a:xfrm>
                  <a:off x="3522" y="3269"/>
                  <a:ext cx="195" cy="1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9" name="Line 561"/>
                <p:cNvSpPr>
                  <a:spLocks noChangeShapeType="1"/>
                </p:cNvSpPr>
                <p:nvPr/>
              </p:nvSpPr>
              <p:spPr bwMode="auto">
                <a:xfrm>
                  <a:off x="3522" y="3298"/>
                  <a:ext cx="195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0" name="Line 562"/>
                <p:cNvSpPr>
                  <a:spLocks noChangeShapeType="1"/>
                </p:cNvSpPr>
                <p:nvPr/>
              </p:nvSpPr>
              <p:spPr bwMode="auto">
                <a:xfrm>
                  <a:off x="3522" y="3327"/>
                  <a:ext cx="195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1" name="Line 563"/>
                <p:cNvSpPr>
                  <a:spLocks noChangeShapeType="1"/>
                </p:cNvSpPr>
                <p:nvPr/>
              </p:nvSpPr>
              <p:spPr bwMode="auto">
                <a:xfrm>
                  <a:off x="3522" y="3356"/>
                  <a:ext cx="195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2" name="Line 564"/>
                <p:cNvSpPr>
                  <a:spLocks noChangeShapeType="1"/>
                </p:cNvSpPr>
                <p:nvPr/>
              </p:nvSpPr>
              <p:spPr bwMode="auto">
                <a:xfrm>
                  <a:off x="3522" y="3386"/>
                  <a:ext cx="195" cy="1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3" name="Line 565"/>
                <p:cNvSpPr>
                  <a:spLocks noChangeShapeType="1"/>
                </p:cNvSpPr>
                <p:nvPr/>
              </p:nvSpPr>
              <p:spPr bwMode="auto">
                <a:xfrm>
                  <a:off x="3522" y="3415"/>
                  <a:ext cx="195" cy="1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" name="Line 566"/>
                <p:cNvSpPr>
                  <a:spLocks noChangeShapeType="1"/>
                </p:cNvSpPr>
                <p:nvPr/>
              </p:nvSpPr>
              <p:spPr bwMode="auto">
                <a:xfrm>
                  <a:off x="3522" y="3444"/>
                  <a:ext cx="195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5" name="Line 567"/>
                <p:cNvSpPr>
                  <a:spLocks noChangeShapeType="1"/>
                </p:cNvSpPr>
                <p:nvPr/>
              </p:nvSpPr>
              <p:spPr bwMode="auto">
                <a:xfrm>
                  <a:off x="3522" y="3473"/>
                  <a:ext cx="195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6" name="Line 568"/>
                <p:cNvSpPr>
                  <a:spLocks noChangeShapeType="1"/>
                </p:cNvSpPr>
                <p:nvPr/>
              </p:nvSpPr>
              <p:spPr bwMode="auto">
                <a:xfrm>
                  <a:off x="3522" y="3503"/>
                  <a:ext cx="195" cy="1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7" name="Line 569"/>
                <p:cNvSpPr>
                  <a:spLocks noChangeShapeType="1"/>
                </p:cNvSpPr>
                <p:nvPr/>
              </p:nvSpPr>
              <p:spPr bwMode="auto">
                <a:xfrm>
                  <a:off x="3506" y="3520"/>
                  <a:ext cx="211" cy="15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8" name="Line 570"/>
                <p:cNvSpPr>
                  <a:spLocks noChangeShapeType="1"/>
                </p:cNvSpPr>
                <p:nvPr/>
              </p:nvSpPr>
              <p:spPr bwMode="auto">
                <a:xfrm>
                  <a:off x="3466" y="3520"/>
                  <a:ext cx="251" cy="18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9" name="Line 571"/>
                <p:cNvSpPr>
                  <a:spLocks noChangeShapeType="1"/>
                </p:cNvSpPr>
                <p:nvPr/>
              </p:nvSpPr>
              <p:spPr bwMode="auto">
                <a:xfrm>
                  <a:off x="3425" y="3520"/>
                  <a:ext cx="292" cy="21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0" name="Line 572"/>
                <p:cNvSpPr>
                  <a:spLocks noChangeShapeType="1"/>
                </p:cNvSpPr>
                <p:nvPr/>
              </p:nvSpPr>
              <p:spPr bwMode="auto">
                <a:xfrm>
                  <a:off x="3385" y="3520"/>
                  <a:ext cx="332" cy="2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1" name="Line 573"/>
                <p:cNvSpPr>
                  <a:spLocks noChangeShapeType="1"/>
                </p:cNvSpPr>
                <p:nvPr/>
              </p:nvSpPr>
              <p:spPr bwMode="auto">
                <a:xfrm>
                  <a:off x="3344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2" name="Line 574"/>
                <p:cNvSpPr>
                  <a:spLocks noChangeShapeType="1"/>
                </p:cNvSpPr>
                <p:nvPr/>
              </p:nvSpPr>
              <p:spPr bwMode="auto">
                <a:xfrm>
                  <a:off x="3304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3" name="Line 575"/>
                <p:cNvSpPr>
                  <a:spLocks noChangeShapeType="1"/>
                </p:cNvSpPr>
                <p:nvPr/>
              </p:nvSpPr>
              <p:spPr bwMode="auto">
                <a:xfrm>
                  <a:off x="3264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" name="Line 576"/>
                <p:cNvSpPr>
                  <a:spLocks noChangeShapeType="1"/>
                </p:cNvSpPr>
                <p:nvPr/>
              </p:nvSpPr>
              <p:spPr bwMode="auto">
                <a:xfrm>
                  <a:off x="3224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5" name="Line 577"/>
                <p:cNvSpPr>
                  <a:spLocks noChangeShapeType="1"/>
                </p:cNvSpPr>
                <p:nvPr/>
              </p:nvSpPr>
              <p:spPr bwMode="auto">
                <a:xfrm>
                  <a:off x="3183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6" name="Line 578"/>
                <p:cNvSpPr>
                  <a:spLocks noChangeShapeType="1"/>
                </p:cNvSpPr>
                <p:nvPr/>
              </p:nvSpPr>
              <p:spPr bwMode="auto">
                <a:xfrm>
                  <a:off x="3143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7" name="Line 579"/>
                <p:cNvSpPr>
                  <a:spLocks noChangeShapeType="1"/>
                </p:cNvSpPr>
                <p:nvPr/>
              </p:nvSpPr>
              <p:spPr bwMode="auto">
                <a:xfrm>
                  <a:off x="3102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8" name="Line 580"/>
                <p:cNvSpPr>
                  <a:spLocks noChangeShapeType="1"/>
                </p:cNvSpPr>
                <p:nvPr/>
              </p:nvSpPr>
              <p:spPr bwMode="auto">
                <a:xfrm>
                  <a:off x="3062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9" name="Line 581"/>
                <p:cNvSpPr>
                  <a:spLocks noChangeShapeType="1"/>
                </p:cNvSpPr>
                <p:nvPr/>
              </p:nvSpPr>
              <p:spPr bwMode="auto">
                <a:xfrm>
                  <a:off x="3022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0" name="Line 582"/>
                <p:cNvSpPr>
                  <a:spLocks noChangeShapeType="1"/>
                </p:cNvSpPr>
                <p:nvPr/>
              </p:nvSpPr>
              <p:spPr bwMode="auto">
                <a:xfrm>
                  <a:off x="2981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1" name="Line 583"/>
                <p:cNvSpPr>
                  <a:spLocks noChangeShapeType="1"/>
                </p:cNvSpPr>
                <p:nvPr/>
              </p:nvSpPr>
              <p:spPr bwMode="auto">
                <a:xfrm>
                  <a:off x="2941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2" name="Line 584"/>
                <p:cNvSpPr>
                  <a:spLocks noChangeShapeType="1"/>
                </p:cNvSpPr>
                <p:nvPr/>
              </p:nvSpPr>
              <p:spPr bwMode="auto">
                <a:xfrm>
                  <a:off x="2901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3" name="Line 585"/>
                <p:cNvSpPr>
                  <a:spLocks noChangeShapeType="1"/>
                </p:cNvSpPr>
                <p:nvPr/>
              </p:nvSpPr>
              <p:spPr bwMode="auto">
                <a:xfrm>
                  <a:off x="2861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4" name="Line 586"/>
                <p:cNvSpPr>
                  <a:spLocks noChangeShapeType="1"/>
                </p:cNvSpPr>
                <p:nvPr/>
              </p:nvSpPr>
              <p:spPr bwMode="auto">
                <a:xfrm>
                  <a:off x="2820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5" name="Line 587"/>
                <p:cNvSpPr>
                  <a:spLocks noChangeShapeType="1"/>
                </p:cNvSpPr>
                <p:nvPr/>
              </p:nvSpPr>
              <p:spPr bwMode="auto">
                <a:xfrm>
                  <a:off x="2780" y="3520"/>
                  <a:ext cx="372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6" name="Line 588"/>
                <p:cNvSpPr>
                  <a:spLocks noChangeShapeType="1"/>
                </p:cNvSpPr>
                <p:nvPr/>
              </p:nvSpPr>
              <p:spPr bwMode="auto">
                <a:xfrm>
                  <a:off x="2740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7" name="Line 589"/>
                <p:cNvSpPr>
                  <a:spLocks noChangeShapeType="1"/>
                </p:cNvSpPr>
                <p:nvPr/>
              </p:nvSpPr>
              <p:spPr bwMode="auto">
                <a:xfrm>
                  <a:off x="2699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8" name="Line 590"/>
                <p:cNvSpPr>
                  <a:spLocks noChangeShapeType="1"/>
                </p:cNvSpPr>
                <p:nvPr/>
              </p:nvSpPr>
              <p:spPr bwMode="auto">
                <a:xfrm>
                  <a:off x="2659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9" name="Line 591"/>
                <p:cNvSpPr>
                  <a:spLocks noChangeShapeType="1"/>
                </p:cNvSpPr>
                <p:nvPr/>
              </p:nvSpPr>
              <p:spPr bwMode="auto">
                <a:xfrm>
                  <a:off x="2618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0" name="Line 592"/>
                <p:cNvSpPr>
                  <a:spLocks noChangeShapeType="1"/>
                </p:cNvSpPr>
                <p:nvPr/>
              </p:nvSpPr>
              <p:spPr bwMode="auto">
                <a:xfrm>
                  <a:off x="2578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1" name="Line 593"/>
                <p:cNvSpPr>
                  <a:spLocks noChangeShapeType="1"/>
                </p:cNvSpPr>
                <p:nvPr/>
              </p:nvSpPr>
              <p:spPr bwMode="auto">
                <a:xfrm>
                  <a:off x="2538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2" name="Line 594"/>
                <p:cNvSpPr>
                  <a:spLocks noChangeShapeType="1"/>
                </p:cNvSpPr>
                <p:nvPr/>
              </p:nvSpPr>
              <p:spPr bwMode="auto">
                <a:xfrm>
                  <a:off x="2498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3" name="Line 595"/>
                <p:cNvSpPr>
                  <a:spLocks noChangeShapeType="1"/>
                </p:cNvSpPr>
                <p:nvPr/>
              </p:nvSpPr>
              <p:spPr bwMode="auto">
                <a:xfrm>
                  <a:off x="2457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" name="Line 596"/>
                <p:cNvSpPr>
                  <a:spLocks noChangeShapeType="1"/>
                </p:cNvSpPr>
                <p:nvPr/>
              </p:nvSpPr>
              <p:spPr bwMode="auto">
                <a:xfrm>
                  <a:off x="2417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" name="Line 597"/>
                <p:cNvSpPr>
                  <a:spLocks noChangeShapeType="1"/>
                </p:cNvSpPr>
                <p:nvPr/>
              </p:nvSpPr>
              <p:spPr bwMode="auto">
                <a:xfrm>
                  <a:off x="2376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6" name="Line 598"/>
                <p:cNvSpPr>
                  <a:spLocks noChangeShapeType="1"/>
                </p:cNvSpPr>
                <p:nvPr/>
              </p:nvSpPr>
              <p:spPr bwMode="auto">
                <a:xfrm>
                  <a:off x="2336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7" name="Line 599"/>
                <p:cNvSpPr>
                  <a:spLocks noChangeShapeType="1"/>
                </p:cNvSpPr>
                <p:nvPr/>
              </p:nvSpPr>
              <p:spPr bwMode="auto">
                <a:xfrm>
                  <a:off x="2296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8" name="Line 600"/>
                <p:cNvSpPr>
                  <a:spLocks noChangeShapeType="1"/>
                </p:cNvSpPr>
                <p:nvPr/>
              </p:nvSpPr>
              <p:spPr bwMode="auto">
                <a:xfrm>
                  <a:off x="2255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9" name="Line 601"/>
                <p:cNvSpPr>
                  <a:spLocks noChangeShapeType="1"/>
                </p:cNvSpPr>
                <p:nvPr/>
              </p:nvSpPr>
              <p:spPr bwMode="auto">
                <a:xfrm>
                  <a:off x="2215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0" name="Line 602"/>
                <p:cNvSpPr>
                  <a:spLocks noChangeShapeType="1"/>
                </p:cNvSpPr>
                <p:nvPr/>
              </p:nvSpPr>
              <p:spPr bwMode="auto">
                <a:xfrm>
                  <a:off x="2175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1" name="Line 603"/>
                <p:cNvSpPr>
                  <a:spLocks noChangeShapeType="1"/>
                </p:cNvSpPr>
                <p:nvPr/>
              </p:nvSpPr>
              <p:spPr bwMode="auto">
                <a:xfrm>
                  <a:off x="2134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2" name="Line 604"/>
                <p:cNvSpPr>
                  <a:spLocks noChangeShapeType="1"/>
                </p:cNvSpPr>
                <p:nvPr/>
              </p:nvSpPr>
              <p:spPr bwMode="auto">
                <a:xfrm>
                  <a:off x="2094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3" name="Line 605"/>
                <p:cNvSpPr>
                  <a:spLocks noChangeShapeType="1"/>
                </p:cNvSpPr>
                <p:nvPr/>
              </p:nvSpPr>
              <p:spPr bwMode="auto">
                <a:xfrm>
                  <a:off x="2054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4" name="Line 606"/>
                <p:cNvSpPr>
                  <a:spLocks noChangeShapeType="1"/>
                </p:cNvSpPr>
                <p:nvPr/>
              </p:nvSpPr>
              <p:spPr bwMode="auto">
                <a:xfrm>
                  <a:off x="2013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" name="Line 607"/>
                <p:cNvSpPr>
                  <a:spLocks noChangeShapeType="1"/>
                </p:cNvSpPr>
                <p:nvPr/>
              </p:nvSpPr>
              <p:spPr bwMode="auto">
                <a:xfrm>
                  <a:off x="1973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" name="Line 608"/>
                <p:cNvSpPr>
                  <a:spLocks noChangeShapeType="1"/>
                </p:cNvSpPr>
                <p:nvPr/>
              </p:nvSpPr>
              <p:spPr bwMode="auto">
                <a:xfrm>
                  <a:off x="1933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" name="Line 609"/>
                <p:cNvSpPr>
                  <a:spLocks noChangeShapeType="1"/>
                </p:cNvSpPr>
                <p:nvPr/>
              </p:nvSpPr>
              <p:spPr bwMode="auto">
                <a:xfrm>
                  <a:off x="1892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" name="Line 610"/>
                <p:cNvSpPr>
                  <a:spLocks noChangeShapeType="1"/>
                </p:cNvSpPr>
                <p:nvPr/>
              </p:nvSpPr>
              <p:spPr bwMode="auto">
                <a:xfrm>
                  <a:off x="1852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" name="Line 611"/>
                <p:cNvSpPr>
                  <a:spLocks noChangeShapeType="1"/>
                </p:cNvSpPr>
                <p:nvPr/>
              </p:nvSpPr>
              <p:spPr bwMode="auto">
                <a:xfrm>
                  <a:off x="1812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" name="Line 612"/>
                <p:cNvSpPr>
                  <a:spLocks noChangeShapeType="1"/>
                </p:cNvSpPr>
                <p:nvPr/>
              </p:nvSpPr>
              <p:spPr bwMode="auto">
                <a:xfrm>
                  <a:off x="1771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613"/>
              <p:cNvGrpSpPr>
                <a:grpSpLocks/>
              </p:cNvGrpSpPr>
              <p:nvPr/>
            </p:nvGrpSpPr>
            <p:grpSpPr bwMode="auto">
              <a:xfrm>
                <a:off x="385" y="1902"/>
                <a:ext cx="3137" cy="1888"/>
                <a:chOff x="385" y="1902"/>
                <a:chExt cx="3137" cy="1888"/>
              </a:xfrm>
            </p:grpSpPr>
            <p:sp>
              <p:nvSpPr>
                <p:cNvPr id="221" name="Line 614"/>
                <p:cNvSpPr>
                  <a:spLocks noChangeShapeType="1"/>
                </p:cNvSpPr>
                <p:nvPr/>
              </p:nvSpPr>
              <p:spPr bwMode="auto">
                <a:xfrm>
                  <a:off x="1731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" name="Line 615"/>
                <p:cNvSpPr>
                  <a:spLocks noChangeShapeType="1"/>
                </p:cNvSpPr>
                <p:nvPr/>
              </p:nvSpPr>
              <p:spPr bwMode="auto">
                <a:xfrm>
                  <a:off x="1690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" name="Line 616"/>
                <p:cNvSpPr>
                  <a:spLocks noChangeShapeType="1"/>
                </p:cNvSpPr>
                <p:nvPr/>
              </p:nvSpPr>
              <p:spPr bwMode="auto">
                <a:xfrm>
                  <a:off x="1650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" name="Line 617"/>
                <p:cNvSpPr>
                  <a:spLocks noChangeShapeType="1"/>
                </p:cNvSpPr>
                <p:nvPr/>
              </p:nvSpPr>
              <p:spPr bwMode="auto">
                <a:xfrm>
                  <a:off x="1610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" name="Line 618"/>
                <p:cNvSpPr>
                  <a:spLocks noChangeShapeType="1"/>
                </p:cNvSpPr>
                <p:nvPr/>
              </p:nvSpPr>
              <p:spPr bwMode="auto">
                <a:xfrm>
                  <a:off x="1570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" name="Line 619"/>
                <p:cNvSpPr>
                  <a:spLocks noChangeShapeType="1"/>
                </p:cNvSpPr>
                <p:nvPr/>
              </p:nvSpPr>
              <p:spPr bwMode="auto">
                <a:xfrm>
                  <a:off x="1529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Line 620"/>
                <p:cNvSpPr>
                  <a:spLocks noChangeShapeType="1"/>
                </p:cNvSpPr>
                <p:nvPr/>
              </p:nvSpPr>
              <p:spPr bwMode="auto">
                <a:xfrm>
                  <a:off x="1489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8" name="Line 621"/>
                <p:cNvSpPr>
                  <a:spLocks noChangeShapeType="1"/>
                </p:cNvSpPr>
                <p:nvPr/>
              </p:nvSpPr>
              <p:spPr bwMode="auto">
                <a:xfrm>
                  <a:off x="1449" y="3520"/>
                  <a:ext cx="372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" name="Line 622"/>
                <p:cNvSpPr>
                  <a:spLocks noChangeShapeType="1"/>
                </p:cNvSpPr>
                <p:nvPr/>
              </p:nvSpPr>
              <p:spPr bwMode="auto">
                <a:xfrm>
                  <a:off x="1409" y="3520"/>
                  <a:ext cx="372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" name="Line 623"/>
                <p:cNvSpPr>
                  <a:spLocks noChangeShapeType="1"/>
                </p:cNvSpPr>
                <p:nvPr/>
              </p:nvSpPr>
              <p:spPr bwMode="auto">
                <a:xfrm>
                  <a:off x="1368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" name="Line 624"/>
                <p:cNvSpPr>
                  <a:spLocks noChangeShapeType="1"/>
                </p:cNvSpPr>
                <p:nvPr/>
              </p:nvSpPr>
              <p:spPr bwMode="auto">
                <a:xfrm>
                  <a:off x="1328" y="3520"/>
                  <a:ext cx="372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" name="Line 625"/>
                <p:cNvSpPr>
                  <a:spLocks noChangeShapeType="1"/>
                </p:cNvSpPr>
                <p:nvPr/>
              </p:nvSpPr>
              <p:spPr bwMode="auto">
                <a:xfrm>
                  <a:off x="1287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3" name="Line 626"/>
                <p:cNvSpPr>
                  <a:spLocks noChangeShapeType="1"/>
                </p:cNvSpPr>
                <p:nvPr/>
              </p:nvSpPr>
              <p:spPr bwMode="auto">
                <a:xfrm>
                  <a:off x="1247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" name="Line 627"/>
                <p:cNvSpPr>
                  <a:spLocks noChangeShapeType="1"/>
                </p:cNvSpPr>
                <p:nvPr/>
              </p:nvSpPr>
              <p:spPr bwMode="auto">
                <a:xfrm>
                  <a:off x="1207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" name="Line 628"/>
                <p:cNvSpPr>
                  <a:spLocks noChangeShapeType="1"/>
                </p:cNvSpPr>
                <p:nvPr/>
              </p:nvSpPr>
              <p:spPr bwMode="auto">
                <a:xfrm>
                  <a:off x="1166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" name="Line 629"/>
                <p:cNvSpPr>
                  <a:spLocks noChangeShapeType="1"/>
                </p:cNvSpPr>
                <p:nvPr/>
              </p:nvSpPr>
              <p:spPr bwMode="auto">
                <a:xfrm>
                  <a:off x="1126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" name="Line 630"/>
                <p:cNvSpPr>
                  <a:spLocks noChangeShapeType="1"/>
                </p:cNvSpPr>
                <p:nvPr/>
              </p:nvSpPr>
              <p:spPr bwMode="auto">
                <a:xfrm>
                  <a:off x="1086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" name="Line 631"/>
                <p:cNvSpPr>
                  <a:spLocks noChangeShapeType="1"/>
                </p:cNvSpPr>
                <p:nvPr/>
              </p:nvSpPr>
              <p:spPr bwMode="auto">
                <a:xfrm>
                  <a:off x="1045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Line 632"/>
                <p:cNvSpPr>
                  <a:spLocks noChangeShapeType="1"/>
                </p:cNvSpPr>
                <p:nvPr/>
              </p:nvSpPr>
              <p:spPr bwMode="auto">
                <a:xfrm>
                  <a:off x="1005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Line 633"/>
                <p:cNvSpPr>
                  <a:spLocks noChangeShapeType="1"/>
                </p:cNvSpPr>
                <p:nvPr/>
              </p:nvSpPr>
              <p:spPr bwMode="auto">
                <a:xfrm>
                  <a:off x="569" y="3234"/>
                  <a:ext cx="12" cy="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1" name="Line 634"/>
                <p:cNvSpPr>
                  <a:spLocks noChangeShapeType="1"/>
                </p:cNvSpPr>
                <p:nvPr/>
              </p:nvSpPr>
              <p:spPr bwMode="auto">
                <a:xfrm>
                  <a:off x="964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2" name="Line 635"/>
                <p:cNvSpPr>
                  <a:spLocks noChangeShapeType="1"/>
                </p:cNvSpPr>
                <p:nvPr/>
              </p:nvSpPr>
              <p:spPr bwMode="auto">
                <a:xfrm>
                  <a:off x="529" y="3234"/>
                  <a:ext cx="52" cy="3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" name="Line 636"/>
                <p:cNvSpPr>
                  <a:spLocks noChangeShapeType="1"/>
                </p:cNvSpPr>
                <p:nvPr/>
              </p:nvSpPr>
              <p:spPr bwMode="auto">
                <a:xfrm>
                  <a:off x="924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4" name="Line 637"/>
                <p:cNvSpPr>
                  <a:spLocks noChangeShapeType="1"/>
                </p:cNvSpPr>
                <p:nvPr/>
              </p:nvSpPr>
              <p:spPr bwMode="auto">
                <a:xfrm>
                  <a:off x="489" y="3234"/>
                  <a:ext cx="92" cy="6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" name="Line 638"/>
                <p:cNvSpPr>
                  <a:spLocks noChangeShapeType="1"/>
                </p:cNvSpPr>
                <p:nvPr/>
              </p:nvSpPr>
              <p:spPr bwMode="auto">
                <a:xfrm>
                  <a:off x="884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" name="Line 639"/>
                <p:cNvSpPr>
                  <a:spLocks noChangeShapeType="1"/>
                </p:cNvSpPr>
                <p:nvPr/>
              </p:nvSpPr>
              <p:spPr bwMode="auto">
                <a:xfrm>
                  <a:off x="461" y="3243"/>
                  <a:ext cx="120" cy="8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" name="Line 640"/>
                <p:cNvSpPr>
                  <a:spLocks noChangeShapeType="1"/>
                </p:cNvSpPr>
                <p:nvPr/>
              </p:nvSpPr>
              <p:spPr bwMode="auto">
                <a:xfrm>
                  <a:off x="844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8" name="Line 641"/>
                <p:cNvSpPr>
                  <a:spLocks noChangeShapeType="1"/>
                </p:cNvSpPr>
                <p:nvPr/>
              </p:nvSpPr>
              <p:spPr bwMode="auto">
                <a:xfrm>
                  <a:off x="433" y="3252"/>
                  <a:ext cx="148" cy="10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" name="Line 642"/>
                <p:cNvSpPr>
                  <a:spLocks noChangeShapeType="1"/>
                </p:cNvSpPr>
                <p:nvPr/>
              </p:nvSpPr>
              <p:spPr bwMode="auto">
                <a:xfrm>
                  <a:off x="803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0" name="Line 643"/>
                <p:cNvSpPr>
                  <a:spLocks noChangeShapeType="1"/>
                </p:cNvSpPr>
                <p:nvPr/>
              </p:nvSpPr>
              <p:spPr bwMode="auto">
                <a:xfrm>
                  <a:off x="405" y="3261"/>
                  <a:ext cx="176" cy="12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1" name="Line 644"/>
                <p:cNvSpPr>
                  <a:spLocks noChangeShapeType="1"/>
                </p:cNvSpPr>
                <p:nvPr/>
              </p:nvSpPr>
              <p:spPr bwMode="auto">
                <a:xfrm>
                  <a:off x="763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2" name="Line 645"/>
                <p:cNvSpPr>
                  <a:spLocks noChangeShapeType="1"/>
                </p:cNvSpPr>
                <p:nvPr/>
              </p:nvSpPr>
              <p:spPr bwMode="auto">
                <a:xfrm>
                  <a:off x="385" y="3276"/>
                  <a:ext cx="196" cy="1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3" name="Line 646"/>
                <p:cNvSpPr>
                  <a:spLocks noChangeShapeType="1"/>
                </p:cNvSpPr>
                <p:nvPr/>
              </p:nvSpPr>
              <p:spPr bwMode="auto">
                <a:xfrm>
                  <a:off x="722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4" name="Line 647"/>
                <p:cNvSpPr>
                  <a:spLocks noChangeShapeType="1"/>
                </p:cNvSpPr>
                <p:nvPr/>
              </p:nvSpPr>
              <p:spPr bwMode="auto">
                <a:xfrm>
                  <a:off x="385" y="3305"/>
                  <a:ext cx="196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5" name="Line 648"/>
                <p:cNvSpPr>
                  <a:spLocks noChangeShapeType="1"/>
                </p:cNvSpPr>
                <p:nvPr/>
              </p:nvSpPr>
              <p:spPr bwMode="auto">
                <a:xfrm>
                  <a:off x="682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" name="Line 649"/>
                <p:cNvSpPr>
                  <a:spLocks noChangeShapeType="1"/>
                </p:cNvSpPr>
                <p:nvPr/>
              </p:nvSpPr>
              <p:spPr bwMode="auto">
                <a:xfrm>
                  <a:off x="385" y="3334"/>
                  <a:ext cx="196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7" name="Line 650"/>
                <p:cNvSpPr>
                  <a:spLocks noChangeShapeType="1"/>
                </p:cNvSpPr>
                <p:nvPr/>
              </p:nvSpPr>
              <p:spPr bwMode="auto">
                <a:xfrm>
                  <a:off x="642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8" name="Line 651"/>
                <p:cNvSpPr>
                  <a:spLocks noChangeShapeType="1"/>
                </p:cNvSpPr>
                <p:nvPr/>
              </p:nvSpPr>
              <p:spPr bwMode="auto">
                <a:xfrm>
                  <a:off x="385" y="3363"/>
                  <a:ext cx="196" cy="1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9" name="Line 652"/>
                <p:cNvSpPr>
                  <a:spLocks noChangeShapeType="1"/>
                </p:cNvSpPr>
                <p:nvPr/>
              </p:nvSpPr>
              <p:spPr bwMode="auto">
                <a:xfrm>
                  <a:off x="601" y="3520"/>
                  <a:ext cx="373" cy="27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0" name="Line 653"/>
                <p:cNvSpPr>
                  <a:spLocks noChangeShapeType="1"/>
                </p:cNvSpPr>
                <p:nvPr/>
              </p:nvSpPr>
              <p:spPr bwMode="auto">
                <a:xfrm>
                  <a:off x="385" y="3393"/>
                  <a:ext cx="549" cy="39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" name="Line 654"/>
                <p:cNvSpPr>
                  <a:spLocks noChangeShapeType="1"/>
                </p:cNvSpPr>
                <p:nvPr/>
              </p:nvSpPr>
              <p:spPr bwMode="auto">
                <a:xfrm>
                  <a:off x="385" y="3422"/>
                  <a:ext cx="509" cy="36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2" name="Line 655"/>
                <p:cNvSpPr>
                  <a:spLocks noChangeShapeType="1"/>
                </p:cNvSpPr>
                <p:nvPr/>
              </p:nvSpPr>
              <p:spPr bwMode="auto">
                <a:xfrm>
                  <a:off x="385" y="3451"/>
                  <a:ext cx="469" cy="339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3" name="Line 656"/>
                <p:cNvSpPr>
                  <a:spLocks noChangeShapeType="1"/>
                </p:cNvSpPr>
                <p:nvPr/>
              </p:nvSpPr>
              <p:spPr bwMode="auto">
                <a:xfrm>
                  <a:off x="385" y="3480"/>
                  <a:ext cx="428" cy="31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" name="Line 657"/>
                <p:cNvSpPr>
                  <a:spLocks noChangeShapeType="1"/>
                </p:cNvSpPr>
                <p:nvPr/>
              </p:nvSpPr>
              <p:spPr bwMode="auto">
                <a:xfrm>
                  <a:off x="385" y="3510"/>
                  <a:ext cx="388" cy="28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5" name="Line 658"/>
                <p:cNvSpPr>
                  <a:spLocks noChangeShapeType="1"/>
                </p:cNvSpPr>
                <p:nvPr/>
              </p:nvSpPr>
              <p:spPr bwMode="auto">
                <a:xfrm>
                  <a:off x="385" y="3538"/>
                  <a:ext cx="347" cy="25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" name="Line 659"/>
                <p:cNvSpPr>
                  <a:spLocks noChangeShapeType="1"/>
                </p:cNvSpPr>
                <p:nvPr/>
              </p:nvSpPr>
              <p:spPr bwMode="auto">
                <a:xfrm>
                  <a:off x="385" y="3568"/>
                  <a:ext cx="307" cy="22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" name="Line 660"/>
                <p:cNvSpPr>
                  <a:spLocks noChangeShapeType="1"/>
                </p:cNvSpPr>
                <p:nvPr/>
              </p:nvSpPr>
              <p:spPr bwMode="auto">
                <a:xfrm>
                  <a:off x="385" y="3597"/>
                  <a:ext cx="267" cy="19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" name="Line 661"/>
                <p:cNvSpPr>
                  <a:spLocks noChangeShapeType="1"/>
                </p:cNvSpPr>
                <p:nvPr/>
              </p:nvSpPr>
              <p:spPr bwMode="auto">
                <a:xfrm>
                  <a:off x="385" y="3626"/>
                  <a:ext cx="226" cy="16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" name="Line 662"/>
                <p:cNvSpPr>
                  <a:spLocks noChangeShapeType="1"/>
                </p:cNvSpPr>
                <p:nvPr/>
              </p:nvSpPr>
              <p:spPr bwMode="auto">
                <a:xfrm>
                  <a:off x="385" y="3656"/>
                  <a:ext cx="186" cy="13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0" name="Line 663"/>
                <p:cNvSpPr>
                  <a:spLocks noChangeShapeType="1"/>
                </p:cNvSpPr>
                <p:nvPr/>
              </p:nvSpPr>
              <p:spPr bwMode="auto">
                <a:xfrm>
                  <a:off x="385" y="3685"/>
                  <a:ext cx="146" cy="10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" name="Line 664"/>
                <p:cNvSpPr>
                  <a:spLocks noChangeShapeType="1"/>
                </p:cNvSpPr>
                <p:nvPr/>
              </p:nvSpPr>
              <p:spPr bwMode="auto">
                <a:xfrm>
                  <a:off x="385" y="3714"/>
                  <a:ext cx="105" cy="7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2" name="Line 665"/>
                <p:cNvSpPr>
                  <a:spLocks noChangeShapeType="1"/>
                </p:cNvSpPr>
                <p:nvPr/>
              </p:nvSpPr>
              <p:spPr bwMode="auto">
                <a:xfrm>
                  <a:off x="385" y="3743"/>
                  <a:ext cx="65" cy="4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3" name="Line 666"/>
                <p:cNvSpPr>
                  <a:spLocks noChangeShapeType="1"/>
                </p:cNvSpPr>
                <p:nvPr/>
              </p:nvSpPr>
              <p:spPr bwMode="auto">
                <a:xfrm>
                  <a:off x="385" y="3772"/>
                  <a:ext cx="24" cy="1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4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3050" y="1902"/>
                  <a:ext cx="13" cy="9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5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3050" y="1902"/>
                  <a:ext cx="50" cy="3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" name="Line 669"/>
                <p:cNvSpPr>
                  <a:spLocks noChangeShapeType="1"/>
                </p:cNvSpPr>
                <p:nvPr/>
              </p:nvSpPr>
              <p:spPr bwMode="auto">
                <a:xfrm flipV="1">
                  <a:off x="3063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" name="Line 670"/>
                <p:cNvSpPr>
                  <a:spLocks noChangeShapeType="1"/>
                </p:cNvSpPr>
                <p:nvPr/>
              </p:nvSpPr>
              <p:spPr bwMode="auto">
                <a:xfrm flipV="1">
                  <a:off x="3100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8" name="Line 671"/>
                <p:cNvSpPr>
                  <a:spLocks noChangeShapeType="1"/>
                </p:cNvSpPr>
                <p:nvPr/>
              </p:nvSpPr>
              <p:spPr bwMode="auto">
                <a:xfrm flipV="1">
                  <a:off x="3137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9" name="Line 672"/>
                <p:cNvSpPr>
                  <a:spLocks noChangeShapeType="1"/>
                </p:cNvSpPr>
                <p:nvPr/>
              </p:nvSpPr>
              <p:spPr bwMode="auto">
                <a:xfrm flipV="1">
                  <a:off x="3174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0" name="Line 673"/>
                <p:cNvSpPr>
                  <a:spLocks noChangeShapeType="1"/>
                </p:cNvSpPr>
                <p:nvPr/>
              </p:nvSpPr>
              <p:spPr bwMode="auto">
                <a:xfrm flipV="1">
                  <a:off x="3211" y="190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1" name="Line 674"/>
                <p:cNvSpPr>
                  <a:spLocks noChangeShapeType="1"/>
                </p:cNvSpPr>
                <p:nvPr/>
              </p:nvSpPr>
              <p:spPr bwMode="auto">
                <a:xfrm flipV="1">
                  <a:off x="3248" y="190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2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3285" y="190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3" name="Line 676"/>
                <p:cNvSpPr>
                  <a:spLocks noChangeShapeType="1"/>
                </p:cNvSpPr>
                <p:nvPr/>
              </p:nvSpPr>
              <p:spPr bwMode="auto">
                <a:xfrm flipV="1">
                  <a:off x="3323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4" name="Line 677"/>
                <p:cNvSpPr>
                  <a:spLocks noChangeShapeType="1"/>
                </p:cNvSpPr>
                <p:nvPr/>
              </p:nvSpPr>
              <p:spPr bwMode="auto">
                <a:xfrm flipV="1">
                  <a:off x="3360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5" name="Line 678"/>
                <p:cNvSpPr>
                  <a:spLocks noChangeShapeType="1"/>
                </p:cNvSpPr>
                <p:nvPr/>
              </p:nvSpPr>
              <p:spPr bwMode="auto">
                <a:xfrm flipV="1">
                  <a:off x="3396" y="190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3434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" name="Line 680"/>
                <p:cNvSpPr>
                  <a:spLocks noChangeShapeType="1"/>
                </p:cNvSpPr>
                <p:nvPr/>
              </p:nvSpPr>
              <p:spPr bwMode="auto">
                <a:xfrm flipV="1">
                  <a:off x="3471" y="1919"/>
                  <a:ext cx="51" cy="3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8" name="Line 681"/>
                <p:cNvSpPr>
                  <a:spLocks noChangeShapeType="1"/>
                </p:cNvSpPr>
                <p:nvPr/>
              </p:nvSpPr>
              <p:spPr bwMode="auto">
                <a:xfrm flipV="1">
                  <a:off x="3508" y="1946"/>
                  <a:ext cx="14" cy="1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" name="Line 682"/>
                <p:cNvSpPr>
                  <a:spLocks noChangeShapeType="1"/>
                </p:cNvSpPr>
                <p:nvPr/>
              </p:nvSpPr>
              <p:spPr bwMode="auto">
                <a:xfrm flipH="1" flipV="1">
                  <a:off x="3050" y="1933"/>
                  <a:ext cx="31" cy="2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" name="Line 683"/>
                <p:cNvSpPr>
                  <a:spLocks noChangeShapeType="1"/>
                </p:cNvSpPr>
                <p:nvPr/>
              </p:nvSpPr>
              <p:spPr bwMode="auto">
                <a:xfrm flipH="1" flipV="1">
                  <a:off x="3050" y="1906"/>
                  <a:ext cx="68" cy="5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1" name="Line 684"/>
                <p:cNvSpPr>
                  <a:spLocks noChangeShapeType="1"/>
                </p:cNvSpPr>
                <p:nvPr/>
              </p:nvSpPr>
              <p:spPr bwMode="auto">
                <a:xfrm flipH="1" flipV="1">
                  <a:off x="3081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2" name="Line 685"/>
                <p:cNvSpPr>
                  <a:spLocks noChangeShapeType="1"/>
                </p:cNvSpPr>
                <p:nvPr/>
              </p:nvSpPr>
              <p:spPr bwMode="auto">
                <a:xfrm flipH="1" flipV="1">
                  <a:off x="3118" y="190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3" name="Line 686"/>
                <p:cNvSpPr>
                  <a:spLocks noChangeShapeType="1"/>
                </p:cNvSpPr>
                <p:nvPr/>
              </p:nvSpPr>
              <p:spPr bwMode="auto">
                <a:xfrm flipH="1" flipV="1">
                  <a:off x="3155" y="190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" name="Line 687"/>
                <p:cNvSpPr>
                  <a:spLocks noChangeShapeType="1"/>
                </p:cNvSpPr>
                <p:nvPr/>
              </p:nvSpPr>
              <p:spPr bwMode="auto">
                <a:xfrm flipH="1" flipV="1">
                  <a:off x="3192" y="190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" name="Line 688"/>
                <p:cNvSpPr>
                  <a:spLocks noChangeShapeType="1"/>
                </p:cNvSpPr>
                <p:nvPr/>
              </p:nvSpPr>
              <p:spPr bwMode="auto">
                <a:xfrm flipH="1" flipV="1">
                  <a:off x="3230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" name="Line 689"/>
                <p:cNvSpPr>
                  <a:spLocks noChangeShapeType="1"/>
                </p:cNvSpPr>
                <p:nvPr/>
              </p:nvSpPr>
              <p:spPr bwMode="auto">
                <a:xfrm flipH="1" flipV="1">
                  <a:off x="3267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" name="Line 690"/>
                <p:cNvSpPr>
                  <a:spLocks noChangeShapeType="1"/>
                </p:cNvSpPr>
                <p:nvPr/>
              </p:nvSpPr>
              <p:spPr bwMode="auto">
                <a:xfrm flipH="1" flipV="1">
                  <a:off x="3304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" name="Line 691"/>
                <p:cNvSpPr>
                  <a:spLocks noChangeShapeType="1"/>
                </p:cNvSpPr>
                <p:nvPr/>
              </p:nvSpPr>
              <p:spPr bwMode="auto">
                <a:xfrm flipH="1" flipV="1">
                  <a:off x="3341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9" name="Line 692"/>
                <p:cNvSpPr>
                  <a:spLocks noChangeShapeType="1"/>
                </p:cNvSpPr>
                <p:nvPr/>
              </p:nvSpPr>
              <p:spPr bwMode="auto">
                <a:xfrm flipH="1" flipV="1">
                  <a:off x="3378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0" name="Line 693"/>
                <p:cNvSpPr>
                  <a:spLocks noChangeShapeType="1"/>
                </p:cNvSpPr>
                <p:nvPr/>
              </p:nvSpPr>
              <p:spPr bwMode="auto">
                <a:xfrm flipH="1" flipV="1">
                  <a:off x="3415" y="190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1" name="Line 694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1902"/>
                  <a:ext cx="70" cy="5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2" name="Line 695"/>
                <p:cNvSpPr>
                  <a:spLocks noChangeShapeType="1"/>
                </p:cNvSpPr>
                <p:nvPr/>
              </p:nvSpPr>
              <p:spPr bwMode="auto">
                <a:xfrm flipH="1" flipV="1">
                  <a:off x="3489" y="1902"/>
                  <a:ext cx="33" cy="2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3" name="Line 696"/>
                <p:cNvSpPr>
                  <a:spLocks noChangeShapeType="1"/>
                </p:cNvSpPr>
                <p:nvPr/>
              </p:nvSpPr>
              <p:spPr bwMode="auto">
                <a:xfrm flipV="1">
                  <a:off x="2578" y="2100"/>
                  <a:ext cx="26" cy="19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4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2578" y="2100"/>
                  <a:ext cx="63" cy="4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5" name="Line 698"/>
                <p:cNvSpPr>
                  <a:spLocks noChangeShapeType="1"/>
                </p:cNvSpPr>
                <p:nvPr/>
              </p:nvSpPr>
              <p:spPr bwMode="auto">
                <a:xfrm flipV="1">
                  <a:off x="2604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6" name="Line 699"/>
                <p:cNvSpPr>
                  <a:spLocks noChangeShapeType="1"/>
                </p:cNvSpPr>
                <p:nvPr/>
              </p:nvSpPr>
              <p:spPr bwMode="auto">
                <a:xfrm flipV="1">
                  <a:off x="2641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" name="Line 700"/>
                <p:cNvSpPr>
                  <a:spLocks noChangeShapeType="1"/>
                </p:cNvSpPr>
                <p:nvPr/>
              </p:nvSpPr>
              <p:spPr bwMode="auto">
                <a:xfrm flipV="1">
                  <a:off x="2678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" name="Line 701"/>
                <p:cNvSpPr>
                  <a:spLocks noChangeShapeType="1"/>
                </p:cNvSpPr>
                <p:nvPr/>
              </p:nvSpPr>
              <p:spPr bwMode="auto">
                <a:xfrm flipV="1">
                  <a:off x="2715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" name="Line 702"/>
                <p:cNvSpPr>
                  <a:spLocks noChangeShapeType="1"/>
                </p:cNvSpPr>
                <p:nvPr/>
              </p:nvSpPr>
              <p:spPr bwMode="auto">
                <a:xfrm flipV="1">
                  <a:off x="2752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790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" name="Line 704"/>
                <p:cNvSpPr>
                  <a:spLocks noChangeShapeType="1"/>
                </p:cNvSpPr>
                <p:nvPr/>
              </p:nvSpPr>
              <p:spPr bwMode="auto">
                <a:xfrm flipV="1">
                  <a:off x="2827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" name="Line 705"/>
                <p:cNvSpPr>
                  <a:spLocks noChangeShapeType="1"/>
                </p:cNvSpPr>
                <p:nvPr/>
              </p:nvSpPr>
              <p:spPr bwMode="auto">
                <a:xfrm flipV="1">
                  <a:off x="2864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" name="Line 706"/>
                <p:cNvSpPr>
                  <a:spLocks noChangeShapeType="1"/>
                </p:cNvSpPr>
                <p:nvPr/>
              </p:nvSpPr>
              <p:spPr bwMode="auto">
                <a:xfrm flipV="1">
                  <a:off x="2901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938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" name="Line 708"/>
                <p:cNvSpPr>
                  <a:spLocks noChangeShapeType="1"/>
                </p:cNvSpPr>
                <p:nvPr/>
              </p:nvSpPr>
              <p:spPr bwMode="auto">
                <a:xfrm flipV="1">
                  <a:off x="2975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" name="Line 709"/>
                <p:cNvSpPr>
                  <a:spLocks noChangeShapeType="1"/>
                </p:cNvSpPr>
                <p:nvPr/>
              </p:nvSpPr>
              <p:spPr bwMode="auto">
                <a:xfrm flipV="1">
                  <a:off x="3012" y="2127"/>
                  <a:ext cx="38" cy="2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3049" y="2153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" name="Line 711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2129"/>
                  <a:ext cx="34" cy="2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" name="Line 712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2102"/>
                  <a:ext cx="71" cy="5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" name="Line 713"/>
                <p:cNvSpPr>
                  <a:spLocks noChangeShapeType="1"/>
                </p:cNvSpPr>
                <p:nvPr/>
              </p:nvSpPr>
              <p:spPr bwMode="auto">
                <a:xfrm flipH="1" flipV="1">
                  <a:off x="2612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" name="Line 714"/>
                <p:cNvSpPr>
                  <a:spLocks noChangeShapeType="1"/>
                </p:cNvSpPr>
                <p:nvPr/>
              </p:nvSpPr>
              <p:spPr bwMode="auto">
                <a:xfrm flipH="1" flipV="1">
                  <a:off x="2649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2" name="Line 7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86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" name="Line 716"/>
                <p:cNvSpPr>
                  <a:spLocks noChangeShapeType="1"/>
                </p:cNvSpPr>
                <p:nvPr/>
              </p:nvSpPr>
              <p:spPr bwMode="auto">
                <a:xfrm flipH="1" flipV="1">
                  <a:off x="2723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4" name="Line 717"/>
                <p:cNvSpPr>
                  <a:spLocks noChangeShapeType="1"/>
                </p:cNvSpPr>
                <p:nvPr/>
              </p:nvSpPr>
              <p:spPr bwMode="auto">
                <a:xfrm flipH="1" flipV="1">
                  <a:off x="2761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5" name="Line 718"/>
                <p:cNvSpPr>
                  <a:spLocks noChangeShapeType="1"/>
                </p:cNvSpPr>
                <p:nvPr/>
              </p:nvSpPr>
              <p:spPr bwMode="auto">
                <a:xfrm flipH="1" flipV="1">
                  <a:off x="2798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" name="Line 719"/>
                <p:cNvSpPr>
                  <a:spLocks noChangeShapeType="1"/>
                </p:cNvSpPr>
                <p:nvPr/>
              </p:nvSpPr>
              <p:spPr bwMode="auto">
                <a:xfrm flipH="1" flipV="1">
                  <a:off x="2834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" name="Line 720"/>
                <p:cNvSpPr>
                  <a:spLocks noChangeShapeType="1"/>
                </p:cNvSpPr>
                <p:nvPr/>
              </p:nvSpPr>
              <p:spPr bwMode="auto">
                <a:xfrm flipH="1" flipV="1">
                  <a:off x="2872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" name="Line 721"/>
                <p:cNvSpPr>
                  <a:spLocks noChangeShapeType="1"/>
                </p:cNvSpPr>
                <p:nvPr/>
              </p:nvSpPr>
              <p:spPr bwMode="auto">
                <a:xfrm flipH="1" flipV="1">
                  <a:off x="2909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" name="Line 722"/>
                <p:cNvSpPr>
                  <a:spLocks noChangeShapeType="1"/>
                </p:cNvSpPr>
                <p:nvPr/>
              </p:nvSpPr>
              <p:spPr bwMode="auto">
                <a:xfrm flipH="1" flipV="1">
                  <a:off x="2946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0" name="Line 723"/>
                <p:cNvSpPr>
                  <a:spLocks noChangeShapeType="1"/>
                </p:cNvSpPr>
                <p:nvPr/>
              </p:nvSpPr>
              <p:spPr bwMode="auto">
                <a:xfrm flipH="1" flipV="1">
                  <a:off x="2983" y="2100"/>
                  <a:ext cx="67" cy="4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1" name="Line 724"/>
                <p:cNvSpPr>
                  <a:spLocks noChangeShapeType="1"/>
                </p:cNvSpPr>
                <p:nvPr/>
              </p:nvSpPr>
              <p:spPr bwMode="auto">
                <a:xfrm flipH="1" flipV="1">
                  <a:off x="3020" y="2100"/>
                  <a:ext cx="30" cy="2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2" name="Line 725"/>
                <p:cNvSpPr>
                  <a:spLocks noChangeShapeType="1"/>
                </p:cNvSpPr>
                <p:nvPr/>
              </p:nvSpPr>
              <p:spPr bwMode="auto">
                <a:xfrm flipV="1">
                  <a:off x="2464" y="2249"/>
                  <a:ext cx="8" cy="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3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2464" y="2249"/>
                  <a:ext cx="45" cy="3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4" name="Line 727"/>
                <p:cNvSpPr>
                  <a:spLocks noChangeShapeType="1"/>
                </p:cNvSpPr>
                <p:nvPr/>
              </p:nvSpPr>
              <p:spPr bwMode="auto">
                <a:xfrm flipV="1">
                  <a:off x="2472" y="2249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5" name="Line 728"/>
                <p:cNvSpPr>
                  <a:spLocks noChangeShapeType="1"/>
                </p:cNvSpPr>
                <p:nvPr/>
              </p:nvSpPr>
              <p:spPr bwMode="auto">
                <a:xfrm flipV="1">
                  <a:off x="2509" y="2253"/>
                  <a:ext cx="69" cy="5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6" name="Line 729"/>
                <p:cNvSpPr>
                  <a:spLocks noChangeShapeType="1"/>
                </p:cNvSpPr>
                <p:nvPr/>
              </p:nvSpPr>
              <p:spPr bwMode="auto">
                <a:xfrm flipV="1">
                  <a:off x="2546" y="2280"/>
                  <a:ext cx="32" cy="2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7" name="Line 730"/>
                <p:cNvSpPr>
                  <a:spLocks noChangeShapeType="1"/>
                </p:cNvSpPr>
                <p:nvPr/>
              </p:nvSpPr>
              <p:spPr bwMode="auto">
                <a:xfrm flipH="1" flipV="1">
                  <a:off x="2464" y="2288"/>
                  <a:ext cx="20" cy="1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" name="Line 731"/>
                <p:cNvSpPr>
                  <a:spLocks noChangeShapeType="1"/>
                </p:cNvSpPr>
                <p:nvPr/>
              </p:nvSpPr>
              <p:spPr bwMode="auto">
                <a:xfrm flipH="1" flipV="1">
                  <a:off x="2464" y="2261"/>
                  <a:ext cx="57" cy="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9" name="Line 732"/>
                <p:cNvSpPr>
                  <a:spLocks noChangeShapeType="1"/>
                </p:cNvSpPr>
                <p:nvPr/>
              </p:nvSpPr>
              <p:spPr bwMode="auto">
                <a:xfrm flipH="1" flipV="1">
                  <a:off x="2484" y="2249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0" name="Line 733"/>
                <p:cNvSpPr>
                  <a:spLocks noChangeShapeType="1"/>
                </p:cNvSpPr>
                <p:nvPr/>
              </p:nvSpPr>
              <p:spPr bwMode="auto">
                <a:xfrm flipH="1" flipV="1">
                  <a:off x="2521" y="2249"/>
                  <a:ext cx="57" cy="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1" name="Line 734"/>
                <p:cNvSpPr>
                  <a:spLocks noChangeShapeType="1"/>
                </p:cNvSpPr>
                <p:nvPr/>
              </p:nvSpPr>
              <p:spPr bwMode="auto">
                <a:xfrm flipH="1" flipV="1">
                  <a:off x="2558" y="2249"/>
                  <a:ext cx="20" cy="1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2" name="Line 735"/>
                <p:cNvSpPr>
                  <a:spLocks noChangeShapeType="1"/>
                </p:cNvSpPr>
                <p:nvPr/>
              </p:nvSpPr>
              <p:spPr bwMode="auto">
                <a:xfrm flipV="1">
                  <a:off x="2578" y="2954"/>
                  <a:ext cx="34" cy="2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3" name="Line 736"/>
                <p:cNvSpPr>
                  <a:spLocks noChangeShapeType="1"/>
                </p:cNvSpPr>
                <p:nvPr/>
              </p:nvSpPr>
              <p:spPr bwMode="auto">
                <a:xfrm flipV="1">
                  <a:off x="2578" y="2954"/>
                  <a:ext cx="71" cy="5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4" name="Line 737"/>
                <p:cNvSpPr>
                  <a:spLocks noChangeShapeType="1"/>
                </p:cNvSpPr>
                <p:nvPr/>
              </p:nvSpPr>
              <p:spPr bwMode="auto">
                <a:xfrm flipV="1">
                  <a:off x="2612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5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2649" y="2954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6" name="Line 739"/>
                <p:cNvSpPr>
                  <a:spLocks noChangeShapeType="1"/>
                </p:cNvSpPr>
                <p:nvPr/>
              </p:nvSpPr>
              <p:spPr bwMode="auto">
                <a:xfrm flipV="1">
                  <a:off x="2686" y="2954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7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2723" y="2954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" name="Line 741"/>
                <p:cNvSpPr>
                  <a:spLocks noChangeShapeType="1"/>
                </p:cNvSpPr>
                <p:nvPr/>
              </p:nvSpPr>
              <p:spPr bwMode="auto">
                <a:xfrm flipV="1">
                  <a:off x="2761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" name="Line 742"/>
                <p:cNvSpPr>
                  <a:spLocks noChangeShapeType="1"/>
                </p:cNvSpPr>
                <p:nvPr/>
              </p:nvSpPr>
              <p:spPr bwMode="auto">
                <a:xfrm flipV="1">
                  <a:off x="2798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" name="Line 743"/>
                <p:cNvSpPr>
                  <a:spLocks noChangeShapeType="1"/>
                </p:cNvSpPr>
                <p:nvPr/>
              </p:nvSpPr>
              <p:spPr bwMode="auto">
                <a:xfrm flipV="1">
                  <a:off x="2834" y="2954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2872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" name="Line 745"/>
                <p:cNvSpPr>
                  <a:spLocks noChangeShapeType="1"/>
                </p:cNvSpPr>
                <p:nvPr/>
              </p:nvSpPr>
              <p:spPr bwMode="auto">
                <a:xfrm flipV="1">
                  <a:off x="2909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" name="Line 746"/>
                <p:cNvSpPr>
                  <a:spLocks noChangeShapeType="1"/>
                </p:cNvSpPr>
                <p:nvPr/>
              </p:nvSpPr>
              <p:spPr bwMode="auto">
                <a:xfrm flipV="1">
                  <a:off x="2946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4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2983" y="2960"/>
                  <a:ext cx="67" cy="4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5" name="Line 748"/>
                <p:cNvSpPr>
                  <a:spLocks noChangeShapeType="1"/>
                </p:cNvSpPr>
                <p:nvPr/>
              </p:nvSpPr>
              <p:spPr bwMode="auto">
                <a:xfrm flipV="1">
                  <a:off x="3020" y="2987"/>
                  <a:ext cx="30" cy="2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" name="Line 749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2989"/>
                  <a:ext cx="26" cy="19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7" name="Line 750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2962"/>
                  <a:ext cx="63" cy="4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" name="Line 751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9" name="Line 752"/>
                <p:cNvSpPr>
                  <a:spLocks noChangeShapeType="1"/>
                </p:cNvSpPr>
                <p:nvPr/>
              </p:nvSpPr>
              <p:spPr bwMode="auto">
                <a:xfrm flipH="1" flipV="1">
                  <a:off x="2641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0" name="Line 753"/>
                <p:cNvSpPr>
                  <a:spLocks noChangeShapeType="1"/>
                </p:cNvSpPr>
                <p:nvPr/>
              </p:nvSpPr>
              <p:spPr bwMode="auto">
                <a:xfrm flipH="1" flipV="1">
                  <a:off x="2678" y="2954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1" name="Line 754"/>
                <p:cNvSpPr>
                  <a:spLocks noChangeShapeType="1"/>
                </p:cNvSpPr>
                <p:nvPr/>
              </p:nvSpPr>
              <p:spPr bwMode="auto">
                <a:xfrm flipH="1" flipV="1">
                  <a:off x="2715" y="2954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2" name="Line 755"/>
                <p:cNvSpPr>
                  <a:spLocks noChangeShapeType="1"/>
                </p:cNvSpPr>
                <p:nvPr/>
              </p:nvSpPr>
              <p:spPr bwMode="auto">
                <a:xfrm flipH="1" flipV="1">
                  <a:off x="2752" y="2954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3" name="Line 756"/>
                <p:cNvSpPr>
                  <a:spLocks noChangeShapeType="1"/>
                </p:cNvSpPr>
                <p:nvPr/>
              </p:nvSpPr>
              <p:spPr bwMode="auto">
                <a:xfrm flipH="1" flipV="1">
                  <a:off x="2790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4" name="Line 757"/>
                <p:cNvSpPr>
                  <a:spLocks noChangeShapeType="1"/>
                </p:cNvSpPr>
                <p:nvPr/>
              </p:nvSpPr>
              <p:spPr bwMode="auto">
                <a:xfrm flipH="1" flipV="1">
                  <a:off x="2827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5" name="Line 758"/>
                <p:cNvSpPr>
                  <a:spLocks noChangeShapeType="1"/>
                </p:cNvSpPr>
                <p:nvPr/>
              </p:nvSpPr>
              <p:spPr bwMode="auto">
                <a:xfrm flipH="1" flipV="1">
                  <a:off x="2864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6" name="Line 759"/>
                <p:cNvSpPr>
                  <a:spLocks noChangeShapeType="1"/>
                </p:cNvSpPr>
                <p:nvPr/>
              </p:nvSpPr>
              <p:spPr bwMode="auto">
                <a:xfrm flipH="1" flipV="1">
                  <a:off x="2901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Line 760"/>
                <p:cNvSpPr>
                  <a:spLocks noChangeShapeType="1"/>
                </p:cNvSpPr>
                <p:nvPr/>
              </p:nvSpPr>
              <p:spPr bwMode="auto">
                <a:xfrm flipH="1" flipV="1">
                  <a:off x="2938" y="2954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" name="Line 761"/>
                <p:cNvSpPr>
                  <a:spLocks noChangeShapeType="1"/>
                </p:cNvSpPr>
                <p:nvPr/>
              </p:nvSpPr>
              <p:spPr bwMode="auto">
                <a:xfrm flipH="1" flipV="1">
                  <a:off x="2975" y="2954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" name="Line 762"/>
                <p:cNvSpPr>
                  <a:spLocks noChangeShapeType="1"/>
                </p:cNvSpPr>
                <p:nvPr/>
              </p:nvSpPr>
              <p:spPr bwMode="auto">
                <a:xfrm flipH="1" flipV="1">
                  <a:off x="3012" y="2954"/>
                  <a:ext cx="38" cy="2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0" name="Line 763"/>
                <p:cNvSpPr>
                  <a:spLocks noChangeShapeType="1"/>
                </p:cNvSpPr>
                <p:nvPr/>
              </p:nvSpPr>
              <p:spPr bwMode="auto">
                <a:xfrm flipH="1" flipV="1">
                  <a:off x="3049" y="2954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1" name="Line 764"/>
                <p:cNvSpPr>
                  <a:spLocks noChangeShapeType="1"/>
                </p:cNvSpPr>
                <p:nvPr/>
              </p:nvSpPr>
              <p:spPr bwMode="auto">
                <a:xfrm flipV="1">
                  <a:off x="3050" y="3152"/>
                  <a:ext cx="31" cy="2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2" name="Line 765"/>
                <p:cNvSpPr>
                  <a:spLocks noChangeShapeType="1"/>
                </p:cNvSpPr>
                <p:nvPr/>
              </p:nvSpPr>
              <p:spPr bwMode="auto">
                <a:xfrm flipV="1">
                  <a:off x="3050" y="3152"/>
                  <a:ext cx="68" cy="5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" name="Line 766"/>
                <p:cNvSpPr>
                  <a:spLocks noChangeShapeType="1"/>
                </p:cNvSpPr>
                <p:nvPr/>
              </p:nvSpPr>
              <p:spPr bwMode="auto">
                <a:xfrm flipV="1">
                  <a:off x="3081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" name="Line 767"/>
                <p:cNvSpPr>
                  <a:spLocks noChangeShapeType="1"/>
                </p:cNvSpPr>
                <p:nvPr/>
              </p:nvSpPr>
              <p:spPr bwMode="auto">
                <a:xfrm flipV="1">
                  <a:off x="3118" y="315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5" name="Line 768"/>
                <p:cNvSpPr>
                  <a:spLocks noChangeShapeType="1"/>
                </p:cNvSpPr>
                <p:nvPr/>
              </p:nvSpPr>
              <p:spPr bwMode="auto">
                <a:xfrm flipV="1">
                  <a:off x="3155" y="315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6" name="Line 769"/>
                <p:cNvSpPr>
                  <a:spLocks noChangeShapeType="1"/>
                </p:cNvSpPr>
                <p:nvPr/>
              </p:nvSpPr>
              <p:spPr bwMode="auto">
                <a:xfrm flipV="1">
                  <a:off x="3192" y="315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7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3230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" name="Line 771"/>
                <p:cNvSpPr>
                  <a:spLocks noChangeShapeType="1"/>
                </p:cNvSpPr>
                <p:nvPr/>
              </p:nvSpPr>
              <p:spPr bwMode="auto">
                <a:xfrm flipV="1">
                  <a:off x="3267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" name="Line 772"/>
                <p:cNvSpPr>
                  <a:spLocks noChangeShapeType="1"/>
                </p:cNvSpPr>
                <p:nvPr/>
              </p:nvSpPr>
              <p:spPr bwMode="auto">
                <a:xfrm flipV="1">
                  <a:off x="3304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0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3341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1" name="Line 774"/>
                <p:cNvSpPr>
                  <a:spLocks noChangeShapeType="1"/>
                </p:cNvSpPr>
                <p:nvPr/>
              </p:nvSpPr>
              <p:spPr bwMode="auto">
                <a:xfrm flipV="1">
                  <a:off x="3378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" name="Line 775"/>
                <p:cNvSpPr>
                  <a:spLocks noChangeShapeType="1"/>
                </p:cNvSpPr>
                <p:nvPr/>
              </p:nvSpPr>
              <p:spPr bwMode="auto">
                <a:xfrm flipV="1">
                  <a:off x="3415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" name="Line 776"/>
                <p:cNvSpPr>
                  <a:spLocks noChangeShapeType="1"/>
                </p:cNvSpPr>
                <p:nvPr/>
              </p:nvSpPr>
              <p:spPr bwMode="auto">
                <a:xfrm flipV="1">
                  <a:off x="3452" y="3156"/>
                  <a:ext cx="70" cy="5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4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3489" y="3182"/>
                  <a:ext cx="33" cy="2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5" name="Line 778"/>
                <p:cNvSpPr>
                  <a:spLocks noChangeShapeType="1"/>
                </p:cNvSpPr>
                <p:nvPr/>
              </p:nvSpPr>
              <p:spPr bwMode="auto">
                <a:xfrm flipH="1" flipV="1">
                  <a:off x="3050" y="3197"/>
                  <a:ext cx="13" cy="9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6" name="Line 779"/>
                <p:cNvSpPr>
                  <a:spLocks noChangeShapeType="1"/>
                </p:cNvSpPr>
                <p:nvPr/>
              </p:nvSpPr>
              <p:spPr bwMode="auto">
                <a:xfrm flipH="1" flipV="1">
                  <a:off x="3050" y="3170"/>
                  <a:ext cx="50" cy="3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7" name="Line 780"/>
                <p:cNvSpPr>
                  <a:spLocks noChangeShapeType="1"/>
                </p:cNvSpPr>
                <p:nvPr/>
              </p:nvSpPr>
              <p:spPr bwMode="auto">
                <a:xfrm flipH="1" flipV="1">
                  <a:off x="3063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8" name="Line 781"/>
                <p:cNvSpPr>
                  <a:spLocks noChangeShapeType="1"/>
                </p:cNvSpPr>
                <p:nvPr/>
              </p:nvSpPr>
              <p:spPr bwMode="auto">
                <a:xfrm flipH="1" flipV="1">
                  <a:off x="3100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" name="Line 782"/>
                <p:cNvSpPr>
                  <a:spLocks noChangeShapeType="1"/>
                </p:cNvSpPr>
                <p:nvPr/>
              </p:nvSpPr>
              <p:spPr bwMode="auto">
                <a:xfrm flipH="1" flipV="1">
                  <a:off x="3137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" name="Line 783"/>
                <p:cNvSpPr>
                  <a:spLocks noChangeShapeType="1"/>
                </p:cNvSpPr>
                <p:nvPr/>
              </p:nvSpPr>
              <p:spPr bwMode="auto">
                <a:xfrm flipH="1" flipV="1">
                  <a:off x="3174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1" name="Line 784"/>
                <p:cNvSpPr>
                  <a:spLocks noChangeShapeType="1"/>
                </p:cNvSpPr>
                <p:nvPr/>
              </p:nvSpPr>
              <p:spPr bwMode="auto">
                <a:xfrm flipH="1" flipV="1">
                  <a:off x="3211" y="315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2" name="Line 785"/>
                <p:cNvSpPr>
                  <a:spLocks noChangeShapeType="1"/>
                </p:cNvSpPr>
                <p:nvPr/>
              </p:nvSpPr>
              <p:spPr bwMode="auto">
                <a:xfrm flipH="1" flipV="1">
                  <a:off x="3248" y="315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3" name="Line 786"/>
                <p:cNvSpPr>
                  <a:spLocks noChangeShapeType="1"/>
                </p:cNvSpPr>
                <p:nvPr/>
              </p:nvSpPr>
              <p:spPr bwMode="auto">
                <a:xfrm flipH="1" flipV="1">
                  <a:off x="3285" y="315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4" name="Line 787"/>
                <p:cNvSpPr>
                  <a:spLocks noChangeShapeType="1"/>
                </p:cNvSpPr>
                <p:nvPr/>
              </p:nvSpPr>
              <p:spPr bwMode="auto">
                <a:xfrm flipH="1" flipV="1">
                  <a:off x="3323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5" name="Line 788"/>
                <p:cNvSpPr>
                  <a:spLocks noChangeShapeType="1"/>
                </p:cNvSpPr>
                <p:nvPr/>
              </p:nvSpPr>
              <p:spPr bwMode="auto">
                <a:xfrm flipH="1" flipV="1">
                  <a:off x="3360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6" name="Line 789"/>
                <p:cNvSpPr>
                  <a:spLocks noChangeShapeType="1"/>
                </p:cNvSpPr>
                <p:nvPr/>
              </p:nvSpPr>
              <p:spPr bwMode="auto">
                <a:xfrm flipH="1" flipV="1">
                  <a:off x="3396" y="3152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7" name="Line 790"/>
                <p:cNvSpPr>
                  <a:spLocks noChangeShapeType="1"/>
                </p:cNvSpPr>
                <p:nvPr/>
              </p:nvSpPr>
              <p:spPr bwMode="auto">
                <a:xfrm flipH="1" flipV="1">
                  <a:off x="3434" y="3152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8" name="Line 791"/>
                <p:cNvSpPr>
                  <a:spLocks noChangeShapeType="1"/>
                </p:cNvSpPr>
                <p:nvPr/>
              </p:nvSpPr>
              <p:spPr bwMode="auto">
                <a:xfrm flipH="1" flipV="1">
                  <a:off x="3471" y="3152"/>
                  <a:ext cx="51" cy="37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" name="Line 792"/>
                <p:cNvSpPr>
                  <a:spLocks noChangeShapeType="1"/>
                </p:cNvSpPr>
                <p:nvPr/>
              </p:nvSpPr>
              <p:spPr bwMode="auto">
                <a:xfrm flipH="1" flipV="1">
                  <a:off x="3508" y="3152"/>
                  <a:ext cx="14" cy="1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0" name="Line 793"/>
                <p:cNvSpPr>
                  <a:spLocks noChangeShapeType="1"/>
                </p:cNvSpPr>
                <p:nvPr/>
              </p:nvSpPr>
              <p:spPr bwMode="auto">
                <a:xfrm flipV="1">
                  <a:off x="2464" y="2805"/>
                  <a:ext cx="20" cy="15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" name="Line 794"/>
                <p:cNvSpPr>
                  <a:spLocks noChangeShapeType="1"/>
                </p:cNvSpPr>
                <p:nvPr/>
              </p:nvSpPr>
              <p:spPr bwMode="auto">
                <a:xfrm flipV="1">
                  <a:off x="2464" y="2805"/>
                  <a:ext cx="57" cy="42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2" name="Line 795"/>
                <p:cNvSpPr>
                  <a:spLocks noChangeShapeType="1"/>
                </p:cNvSpPr>
                <p:nvPr/>
              </p:nvSpPr>
              <p:spPr bwMode="auto">
                <a:xfrm flipV="1">
                  <a:off x="2484" y="2805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3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2521" y="2818"/>
                  <a:ext cx="57" cy="4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4" name="Line 797"/>
                <p:cNvSpPr>
                  <a:spLocks noChangeShapeType="1"/>
                </p:cNvSpPr>
                <p:nvPr/>
              </p:nvSpPr>
              <p:spPr bwMode="auto">
                <a:xfrm flipV="1">
                  <a:off x="2558" y="2845"/>
                  <a:ext cx="20" cy="1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5" name="Line 798"/>
                <p:cNvSpPr>
                  <a:spLocks noChangeShapeType="1"/>
                </p:cNvSpPr>
                <p:nvPr/>
              </p:nvSpPr>
              <p:spPr bwMode="auto">
                <a:xfrm flipH="1" flipV="1">
                  <a:off x="2464" y="2853"/>
                  <a:ext cx="8" cy="6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6" name="Line 799"/>
                <p:cNvSpPr>
                  <a:spLocks noChangeShapeType="1"/>
                </p:cNvSpPr>
                <p:nvPr/>
              </p:nvSpPr>
              <p:spPr bwMode="auto">
                <a:xfrm flipH="1" flipV="1">
                  <a:off x="2464" y="2826"/>
                  <a:ext cx="45" cy="3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7" name="Line 800"/>
                <p:cNvSpPr>
                  <a:spLocks noChangeShapeType="1"/>
                </p:cNvSpPr>
                <p:nvPr/>
              </p:nvSpPr>
              <p:spPr bwMode="auto">
                <a:xfrm flipH="1" flipV="1">
                  <a:off x="2472" y="2805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8" name="Line 801"/>
                <p:cNvSpPr>
                  <a:spLocks noChangeShapeType="1"/>
                </p:cNvSpPr>
                <p:nvPr/>
              </p:nvSpPr>
              <p:spPr bwMode="auto">
                <a:xfrm flipH="1" flipV="1">
                  <a:off x="2509" y="2805"/>
                  <a:ext cx="69" cy="50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" name="Line 802"/>
                <p:cNvSpPr>
                  <a:spLocks noChangeShapeType="1"/>
                </p:cNvSpPr>
                <p:nvPr/>
              </p:nvSpPr>
              <p:spPr bwMode="auto">
                <a:xfrm flipH="1" flipV="1">
                  <a:off x="2546" y="2805"/>
                  <a:ext cx="32" cy="23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" name="Line 803"/>
                <p:cNvSpPr>
                  <a:spLocks noChangeShapeType="1"/>
                </p:cNvSpPr>
                <p:nvPr/>
              </p:nvSpPr>
              <p:spPr bwMode="auto">
                <a:xfrm flipV="1">
                  <a:off x="1053" y="2100"/>
                  <a:ext cx="29" cy="21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" name="Line 804"/>
                <p:cNvSpPr>
                  <a:spLocks noChangeShapeType="1"/>
                </p:cNvSpPr>
                <p:nvPr/>
              </p:nvSpPr>
              <p:spPr bwMode="auto">
                <a:xfrm flipV="1">
                  <a:off x="1053" y="2100"/>
                  <a:ext cx="67" cy="48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1082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" name="Line 806"/>
                <p:cNvSpPr>
                  <a:spLocks noChangeShapeType="1"/>
                </p:cNvSpPr>
                <p:nvPr/>
              </p:nvSpPr>
              <p:spPr bwMode="auto">
                <a:xfrm flipV="1">
                  <a:off x="1119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" name="Line 807"/>
                <p:cNvSpPr>
                  <a:spLocks noChangeShapeType="1"/>
                </p:cNvSpPr>
                <p:nvPr/>
              </p:nvSpPr>
              <p:spPr bwMode="auto">
                <a:xfrm flipV="1">
                  <a:off x="1157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" name="Line 808"/>
                <p:cNvSpPr>
                  <a:spLocks noChangeShapeType="1"/>
                </p:cNvSpPr>
                <p:nvPr/>
              </p:nvSpPr>
              <p:spPr bwMode="auto">
                <a:xfrm flipV="1">
                  <a:off x="1194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1231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" name="Line 810"/>
                <p:cNvSpPr>
                  <a:spLocks noChangeShapeType="1"/>
                </p:cNvSpPr>
                <p:nvPr/>
              </p:nvSpPr>
              <p:spPr bwMode="auto">
                <a:xfrm flipV="1">
                  <a:off x="1268" y="2100"/>
                  <a:ext cx="74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" name="Line 811"/>
                <p:cNvSpPr>
                  <a:spLocks noChangeShapeType="1"/>
                </p:cNvSpPr>
                <p:nvPr/>
              </p:nvSpPr>
              <p:spPr bwMode="auto">
                <a:xfrm flipV="1">
                  <a:off x="1305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1342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" name="Line 813"/>
                <p:cNvSpPr>
                  <a:spLocks noChangeShapeType="1"/>
                </p:cNvSpPr>
                <p:nvPr/>
              </p:nvSpPr>
              <p:spPr bwMode="auto">
                <a:xfrm flipV="1">
                  <a:off x="1379" y="2100"/>
                  <a:ext cx="75" cy="54"/>
                </a:xfrm>
                <a:prstGeom prst="line">
                  <a:avLst/>
                </a:prstGeom>
                <a:noFill/>
                <a:ln w="79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" name="Line 814"/>
              <p:cNvSpPr>
                <a:spLocks noChangeShapeType="1"/>
              </p:cNvSpPr>
              <p:nvPr/>
            </p:nvSpPr>
            <p:spPr bwMode="auto">
              <a:xfrm flipV="1">
                <a:off x="1417" y="2100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815"/>
              <p:cNvSpPr>
                <a:spLocks noChangeShapeType="1"/>
              </p:cNvSpPr>
              <p:nvPr/>
            </p:nvSpPr>
            <p:spPr bwMode="auto">
              <a:xfrm flipV="1">
                <a:off x="1454" y="2102"/>
                <a:ext cx="71" cy="52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816"/>
              <p:cNvSpPr>
                <a:spLocks noChangeShapeType="1"/>
              </p:cNvSpPr>
              <p:nvPr/>
            </p:nvSpPr>
            <p:spPr bwMode="auto">
              <a:xfrm flipV="1">
                <a:off x="1491" y="2129"/>
                <a:ext cx="34" cy="2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817"/>
              <p:cNvSpPr>
                <a:spLocks noChangeShapeType="1"/>
              </p:cNvSpPr>
              <p:nvPr/>
            </p:nvSpPr>
            <p:spPr bwMode="auto">
              <a:xfrm flipH="1" flipV="1">
                <a:off x="1053" y="215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818"/>
              <p:cNvSpPr>
                <a:spLocks noChangeShapeType="1"/>
              </p:cNvSpPr>
              <p:nvPr/>
            </p:nvSpPr>
            <p:spPr bwMode="auto">
              <a:xfrm flipH="1" flipV="1">
                <a:off x="1053" y="2127"/>
                <a:ext cx="38" cy="2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819"/>
              <p:cNvSpPr>
                <a:spLocks noChangeShapeType="1"/>
              </p:cNvSpPr>
              <p:nvPr/>
            </p:nvSpPr>
            <p:spPr bwMode="auto">
              <a:xfrm flipH="1" flipV="1">
                <a:off x="1053" y="2100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820"/>
              <p:cNvSpPr>
                <a:spLocks noChangeShapeType="1"/>
              </p:cNvSpPr>
              <p:nvPr/>
            </p:nvSpPr>
            <p:spPr bwMode="auto">
              <a:xfrm flipH="1" flipV="1">
                <a:off x="1090" y="2100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821"/>
              <p:cNvSpPr>
                <a:spLocks noChangeShapeType="1"/>
              </p:cNvSpPr>
              <p:nvPr/>
            </p:nvSpPr>
            <p:spPr bwMode="auto">
              <a:xfrm flipH="1" flipV="1">
                <a:off x="1128" y="2100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822"/>
              <p:cNvSpPr>
                <a:spLocks noChangeShapeType="1"/>
              </p:cNvSpPr>
              <p:nvPr/>
            </p:nvSpPr>
            <p:spPr bwMode="auto">
              <a:xfrm flipH="1" flipV="1">
                <a:off x="1165" y="2100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823"/>
              <p:cNvSpPr>
                <a:spLocks noChangeShapeType="1"/>
              </p:cNvSpPr>
              <p:nvPr/>
            </p:nvSpPr>
            <p:spPr bwMode="auto">
              <a:xfrm flipH="1" flipV="1">
                <a:off x="1202" y="2100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824"/>
              <p:cNvSpPr>
                <a:spLocks noChangeShapeType="1"/>
              </p:cNvSpPr>
              <p:nvPr/>
            </p:nvSpPr>
            <p:spPr bwMode="auto">
              <a:xfrm flipH="1" flipV="1">
                <a:off x="1239" y="2100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825"/>
              <p:cNvSpPr>
                <a:spLocks noChangeShapeType="1"/>
              </p:cNvSpPr>
              <p:nvPr/>
            </p:nvSpPr>
            <p:spPr bwMode="auto">
              <a:xfrm flipH="1" flipV="1">
                <a:off x="1276" y="2100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826"/>
              <p:cNvSpPr>
                <a:spLocks noChangeShapeType="1"/>
              </p:cNvSpPr>
              <p:nvPr/>
            </p:nvSpPr>
            <p:spPr bwMode="auto">
              <a:xfrm flipH="1" flipV="1">
                <a:off x="1313" y="2100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827"/>
              <p:cNvSpPr>
                <a:spLocks noChangeShapeType="1"/>
              </p:cNvSpPr>
              <p:nvPr/>
            </p:nvSpPr>
            <p:spPr bwMode="auto">
              <a:xfrm flipH="1" flipV="1">
                <a:off x="1350" y="2100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828"/>
              <p:cNvSpPr>
                <a:spLocks noChangeShapeType="1"/>
              </p:cNvSpPr>
              <p:nvPr/>
            </p:nvSpPr>
            <p:spPr bwMode="auto">
              <a:xfrm flipH="1" flipV="1">
                <a:off x="1388" y="2100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829"/>
              <p:cNvSpPr>
                <a:spLocks noChangeShapeType="1"/>
              </p:cNvSpPr>
              <p:nvPr/>
            </p:nvSpPr>
            <p:spPr bwMode="auto">
              <a:xfrm flipH="1" flipV="1">
                <a:off x="1425" y="2100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830"/>
              <p:cNvSpPr>
                <a:spLocks noChangeShapeType="1"/>
              </p:cNvSpPr>
              <p:nvPr/>
            </p:nvSpPr>
            <p:spPr bwMode="auto">
              <a:xfrm flipH="1" flipV="1">
                <a:off x="1461" y="2100"/>
                <a:ext cx="64" cy="46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831"/>
              <p:cNvSpPr>
                <a:spLocks noChangeShapeType="1"/>
              </p:cNvSpPr>
              <p:nvPr/>
            </p:nvSpPr>
            <p:spPr bwMode="auto">
              <a:xfrm flipH="1" flipV="1">
                <a:off x="1499" y="2100"/>
                <a:ext cx="26" cy="19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832"/>
              <p:cNvSpPr>
                <a:spLocks noChangeShapeType="1"/>
              </p:cNvSpPr>
              <p:nvPr/>
            </p:nvSpPr>
            <p:spPr bwMode="auto">
              <a:xfrm flipV="1">
                <a:off x="1525" y="2249"/>
                <a:ext cx="20" cy="1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833"/>
              <p:cNvSpPr>
                <a:spLocks noChangeShapeType="1"/>
              </p:cNvSpPr>
              <p:nvPr/>
            </p:nvSpPr>
            <p:spPr bwMode="auto">
              <a:xfrm flipV="1">
                <a:off x="1525" y="2249"/>
                <a:ext cx="57" cy="4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834"/>
              <p:cNvSpPr>
                <a:spLocks noChangeShapeType="1"/>
              </p:cNvSpPr>
              <p:nvPr/>
            </p:nvSpPr>
            <p:spPr bwMode="auto">
              <a:xfrm flipV="1">
                <a:off x="1545" y="2249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835"/>
              <p:cNvSpPr>
                <a:spLocks noChangeShapeType="1"/>
              </p:cNvSpPr>
              <p:nvPr/>
            </p:nvSpPr>
            <p:spPr bwMode="auto">
              <a:xfrm flipV="1">
                <a:off x="1582" y="2261"/>
                <a:ext cx="57" cy="42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836"/>
              <p:cNvSpPr>
                <a:spLocks noChangeShapeType="1"/>
              </p:cNvSpPr>
              <p:nvPr/>
            </p:nvSpPr>
            <p:spPr bwMode="auto">
              <a:xfrm flipV="1">
                <a:off x="1619" y="2288"/>
                <a:ext cx="20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837"/>
              <p:cNvSpPr>
                <a:spLocks noChangeShapeType="1"/>
              </p:cNvSpPr>
              <p:nvPr/>
            </p:nvSpPr>
            <p:spPr bwMode="auto">
              <a:xfrm flipH="1" flipV="1">
                <a:off x="1525" y="2280"/>
                <a:ext cx="31" cy="2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Line 838"/>
              <p:cNvSpPr>
                <a:spLocks noChangeShapeType="1"/>
              </p:cNvSpPr>
              <p:nvPr/>
            </p:nvSpPr>
            <p:spPr bwMode="auto">
              <a:xfrm flipH="1" flipV="1">
                <a:off x="1525" y="2253"/>
                <a:ext cx="68" cy="5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Line 839"/>
              <p:cNvSpPr>
                <a:spLocks noChangeShapeType="1"/>
              </p:cNvSpPr>
              <p:nvPr/>
            </p:nvSpPr>
            <p:spPr bwMode="auto">
              <a:xfrm flipH="1" flipV="1">
                <a:off x="1556" y="2249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Line 840"/>
              <p:cNvSpPr>
                <a:spLocks noChangeShapeType="1"/>
              </p:cNvSpPr>
              <p:nvPr/>
            </p:nvSpPr>
            <p:spPr bwMode="auto">
              <a:xfrm flipH="1" flipV="1">
                <a:off x="1593" y="2249"/>
                <a:ext cx="46" cy="3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Line 841"/>
              <p:cNvSpPr>
                <a:spLocks noChangeShapeType="1"/>
              </p:cNvSpPr>
              <p:nvPr/>
            </p:nvSpPr>
            <p:spPr bwMode="auto">
              <a:xfrm flipH="1" flipV="1">
                <a:off x="1630" y="2249"/>
                <a:ext cx="9" cy="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Line 842"/>
              <p:cNvSpPr>
                <a:spLocks noChangeShapeType="1"/>
              </p:cNvSpPr>
              <p:nvPr/>
            </p:nvSpPr>
            <p:spPr bwMode="auto">
              <a:xfrm flipV="1">
                <a:off x="1525" y="2805"/>
                <a:ext cx="31" cy="2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843"/>
              <p:cNvSpPr>
                <a:spLocks noChangeShapeType="1"/>
              </p:cNvSpPr>
              <p:nvPr/>
            </p:nvSpPr>
            <p:spPr bwMode="auto">
              <a:xfrm flipV="1">
                <a:off x="1525" y="2805"/>
                <a:ext cx="68" cy="5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Line 844"/>
              <p:cNvSpPr>
                <a:spLocks noChangeShapeType="1"/>
              </p:cNvSpPr>
              <p:nvPr/>
            </p:nvSpPr>
            <p:spPr bwMode="auto">
              <a:xfrm flipV="1">
                <a:off x="1556" y="2805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845"/>
              <p:cNvSpPr>
                <a:spLocks noChangeShapeType="1"/>
              </p:cNvSpPr>
              <p:nvPr/>
            </p:nvSpPr>
            <p:spPr bwMode="auto">
              <a:xfrm flipV="1">
                <a:off x="1593" y="2826"/>
                <a:ext cx="46" cy="3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Line 846"/>
              <p:cNvSpPr>
                <a:spLocks noChangeShapeType="1"/>
              </p:cNvSpPr>
              <p:nvPr/>
            </p:nvSpPr>
            <p:spPr bwMode="auto">
              <a:xfrm flipV="1">
                <a:off x="1630" y="2853"/>
                <a:ext cx="9" cy="6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47"/>
              <p:cNvSpPr>
                <a:spLocks noChangeShapeType="1"/>
              </p:cNvSpPr>
              <p:nvPr/>
            </p:nvSpPr>
            <p:spPr bwMode="auto">
              <a:xfrm flipH="1" flipV="1">
                <a:off x="1525" y="2845"/>
                <a:ext cx="20" cy="1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Line 848"/>
              <p:cNvSpPr>
                <a:spLocks noChangeShapeType="1"/>
              </p:cNvSpPr>
              <p:nvPr/>
            </p:nvSpPr>
            <p:spPr bwMode="auto">
              <a:xfrm flipH="1" flipV="1">
                <a:off x="1525" y="2818"/>
                <a:ext cx="57" cy="4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49"/>
              <p:cNvSpPr>
                <a:spLocks noChangeShapeType="1"/>
              </p:cNvSpPr>
              <p:nvPr/>
            </p:nvSpPr>
            <p:spPr bwMode="auto">
              <a:xfrm flipH="1" flipV="1">
                <a:off x="1545" y="2805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850"/>
              <p:cNvSpPr>
                <a:spLocks noChangeShapeType="1"/>
              </p:cNvSpPr>
              <p:nvPr/>
            </p:nvSpPr>
            <p:spPr bwMode="auto">
              <a:xfrm flipH="1" flipV="1">
                <a:off x="1582" y="2805"/>
                <a:ext cx="57" cy="42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851"/>
              <p:cNvSpPr>
                <a:spLocks noChangeShapeType="1"/>
              </p:cNvSpPr>
              <p:nvPr/>
            </p:nvSpPr>
            <p:spPr bwMode="auto">
              <a:xfrm flipH="1" flipV="1">
                <a:off x="1619" y="2805"/>
                <a:ext cx="20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852"/>
              <p:cNvSpPr>
                <a:spLocks noChangeShapeType="1"/>
              </p:cNvSpPr>
              <p:nvPr/>
            </p:nvSpPr>
            <p:spPr bwMode="auto">
              <a:xfrm flipV="1">
                <a:off x="1053" y="2954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Line 853"/>
              <p:cNvSpPr>
                <a:spLocks noChangeShapeType="1"/>
              </p:cNvSpPr>
              <p:nvPr/>
            </p:nvSpPr>
            <p:spPr bwMode="auto">
              <a:xfrm flipV="1">
                <a:off x="1053" y="2954"/>
                <a:ext cx="38" cy="2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Line 854"/>
              <p:cNvSpPr>
                <a:spLocks noChangeShapeType="1"/>
              </p:cNvSpPr>
              <p:nvPr/>
            </p:nvSpPr>
            <p:spPr bwMode="auto">
              <a:xfrm flipV="1">
                <a:off x="1053" y="2954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Line 855"/>
              <p:cNvSpPr>
                <a:spLocks noChangeShapeType="1"/>
              </p:cNvSpPr>
              <p:nvPr/>
            </p:nvSpPr>
            <p:spPr bwMode="auto">
              <a:xfrm flipV="1">
                <a:off x="1090" y="2954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Line 856"/>
              <p:cNvSpPr>
                <a:spLocks noChangeShapeType="1"/>
              </p:cNvSpPr>
              <p:nvPr/>
            </p:nvSpPr>
            <p:spPr bwMode="auto">
              <a:xfrm flipV="1">
                <a:off x="1128" y="2954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Line 857"/>
              <p:cNvSpPr>
                <a:spLocks noChangeShapeType="1"/>
              </p:cNvSpPr>
              <p:nvPr/>
            </p:nvSpPr>
            <p:spPr bwMode="auto">
              <a:xfrm flipV="1">
                <a:off x="1165" y="2954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Line 858"/>
              <p:cNvSpPr>
                <a:spLocks noChangeShapeType="1"/>
              </p:cNvSpPr>
              <p:nvPr/>
            </p:nvSpPr>
            <p:spPr bwMode="auto">
              <a:xfrm flipV="1">
                <a:off x="1202" y="2954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Line 859"/>
              <p:cNvSpPr>
                <a:spLocks noChangeShapeType="1"/>
              </p:cNvSpPr>
              <p:nvPr/>
            </p:nvSpPr>
            <p:spPr bwMode="auto">
              <a:xfrm flipV="1">
                <a:off x="1239" y="2954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Line 860"/>
              <p:cNvSpPr>
                <a:spLocks noChangeShapeType="1"/>
              </p:cNvSpPr>
              <p:nvPr/>
            </p:nvSpPr>
            <p:spPr bwMode="auto">
              <a:xfrm flipV="1">
                <a:off x="1276" y="2954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Line 861"/>
              <p:cNvSpPr>
                <a:spLocks noChangeShapeType="1"/>
              </p:cNvSpPr>
              <p:nvPr/>
            </p:nvSpPr>
            <p:spPr bwMode="auto">
              <a:xfrm flipV="1">
                <a:off x="1313" y="2954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Line 862"/>
              <p:cNvSpPr>
                <a:spLocks noChangeShapeType="1"/>
              </p:cNvSpPr>
              <p:nvPr/>
            </p:nvSpPr>
            <p:spPr bwMode="auto">
              <a:xfrm flipV="1">
                <a:off x="1350" y="2954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Line 863"/>
              <p:cNvSpPr>
                <a:spLocks noChangeShapeType="1"/>
              </p:cNvSpPr>
              <p:nvPr/>
            </p:nvSpPr>
            <p:spPr bwMode="auto">
              <a:xfrm flipV="1">
                <a:off x="1388" y="2954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Line 864"/>
              <p:cNvSpPr>
                <a:spLocks noChangeShapeType="1"/>
              </p:cNvSpPr>
              <p:nvPr/>
            </p:nvSpPr>
            <p:spPr bwMode="auto">
              <a:xfrm flipV="1">
                <a:off x="1425" y="2954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Line 865"/>
              <p:cNvSpPr>
                <a:spLocks noChangeShapeType="1"/>
              </p:cNvSpPr>
              <p:nvPr/>
            </p:nvSpPr>
            <p:spPr bwMode="auto">
              <a:xfrm flipV="1">
                <a:off x="1461" y="2962"/>
                <a:ext cx="64" cy="46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Line 866"/>
              <p:cNvSpPr>
                <a:spLocks noChangeShapeType="1"/>
              </p:cNvSpPr>
              <p:nvPr/>
            </p:nvSpPr>
            <p:spPr bwMode="auto">
              <a:xfrm flipV="1">
                <a:off x="1499" y="2989"/>
                <a:ext cx="26" cy="19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Line 867"/>
              <p:cNvSpPr>
                <a:spLocks noChangeShapeType="1"/>
              </p:cNvSpPr>
              <p:nvPr/>
            </p:nvSpPr>
            <p:spPr bwMode="auto">
              <a:xfrm flipH="1" flipV="1">
                <a:off x="1053" y="2987"/>
                <a:ext cx="29" cy="2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Line 868"/>
              <p:cNvSpPr>
                <a:spLocks noChangeShapeType="1"/>
              </p:cNvSpPr>
              <p:nvPr/>
            </p:nvSpPr>
            <p:spPr bwMode="auto">
              <a:xfrm flipH="1" flipV="1">
                <a:off x="1053" y="2960"/>
                <a:ext cx="67" cy="4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Line 869"/>
              <p:cNvSpPr>
                <a:spLocks noChangeShapeType="1"/>
              </p:cNvSpPr>
              <p:nvPr/>
            </p:nvSpPr>
            <p:spPr bwMode="auto">
              <a:xfrm flipH="1" flipV="1">
                <a:off x="1082" y="2954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Line 870"/>
              <p:cNvSpPr>
                <a:spLocks noChangeShapeType="1"/>
              </p:cNvSpPr>
              <p:nvPr/>
            </p:nvSpPr>
            <p:spPr bwMode="auto">
              <a:xfrm flipH="1" flipV="1">
                <a:off x="1119" y="2954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Line 871"/>
              <p:cNvSpPr>
                <a:spLocks noChangeShapeType="1"/>
              </p:cNvSpPr>
              <p:nvPr/>
            </p:nvSpPr>
            <p:spPr bwMode="auto">
              <a:xfrm flipH="1" flipV="1">
                <a:off x="1157" y="2954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Line 872"/>
              <p:cNvSpPr>
                <a:spLocks noChangeShapeType="1"/>
              </p:cNvSpPr>
              <p:nvPr/>
            </p:nvSpPr>
            <p:spPr bwMode="auto">
              <a:xfrm flipH="1" flipV="1">
                <a:off x="1194" y="2954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Line 873"/>
              <p:cNvSpPr>
                <a:spLocks noChangeShapeType="1"/>
              </p:cNvSpPr>
              <p:nvPr/>
            </p:nvSpPr>
            <p:spPr bwMode="auto">
              <a:xfrm flipH="1" flipV="1">
                <a:off x="1231" y="2954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Line 874"/>
              <p:cNvSpPr>
                <a:spLocks noChangeShapeType="1"/>
              </p:cNvSpPr>
              <p:nvPr/>
            </p:nvSpPr>
            <p:spPr bwMode="auto">
              <a:xfrm flipH="1" flipV="1">
                <a:off x="1268" y="2954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Line 875"/>
              <p:cNvSpPr>
                <a:spLocks noChangeShapeType="1"/>
              </p:cNvSpPr>
              <p:nvPr/>
            </p:nvSpPr>
            <p:spPr bwMode="auto">
              <a:xfrm flipH="1" flipV="1">
                <a:off x="1305" y="2954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Line 876"/>
              <p:cNvSpPr>
                <a:spLocks noChangeShapeType="1"/>
              </p:cNvSpPr>
              <p:nvPr/>
            </p:nvSpPr>
            <p:spPr bwMode="auto">
              <a:xfrm flipH="1" flipV="1">
                <a:off x="1342" y="2954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Line 877"/>
              <p:cNvSpPr>
                <a:spLocks noChangeShapeType="1"/>
              </p:cNvSpPr>
              <p:nvPr/>
            </p:nvSpPr>
            <p:spPr bwMode="auto">
              <a:xfrm flipH="1" flipV="1">
                <a:off x="1379" y="2954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Line 878"/>
              <p:cNvSpPr>
                <a:spLocks noChangeShapeType="1"/>
              </p:cNvSpPr>
              <p:nvPr/>
            </p:nvSpPr>
            <p:spPr bwMode="auto">
              <a:xfrm flipH="1" flipV="1">
                <a:off x="1417" y="2954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Line 879"/>
              <p:cNvSpPr>
                <a:spLocks noChangeShapeType="1"/>
              </p:cNvSpPr>
              <p:nvPr/>
            </p:nvSpPr>
            <p:spPr bwMode="auto">
              <a:xfrm flipH="1" flipV="1">
                <a:off x="1454" y="2954"/>
                <a:ext cx="71" cy="52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Line 880"/>
              <p:cNvSpPr>
                <a:spLocks noChangeShapeType="1"/>
              </p:cNvSpPr>
              <p:nvPr/>
            </p:nvSpPr>
            <p:spPr bwMode="auto">
              <a:xfrm flipH="1" flipV="1">
                <a:off x="1491" y="2954"/>
                <a:ext cx="34" cy="2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Line 881"/>
              <p:cNvSpPr>
                <a:spLocks noChangeShapeType="1"/>
              </p:cNvSpPr>
              <p:nvPr/>
            </p:nvSpPr>
            <p:spPr bwMode="auto">
              <a:xfrm flipV="1">
                <a:off x="581" y="3152"/>
                <a:ext cx="14" cy="1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Line 882"/>
              <p:cNvSpPr>
                <a:spLocks noChangeShapeType="1"/>
              </p:cNvSpPr>
              <p:nvPr/>
            </p:nvSpPr>
            <p:spPr bwMode="auto">
              <a:xfrm flipV="1">
                <a:off x="581" y="3152"/>
                <a:ext cx="51" cy="3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Line 883"/>
              <p:cNvSpPr>
                <a:spLocks noChangeShapeType="1"/>
              </p:cNvSpPr>
              <p:nvPr/>
            </p:nvSpPr>
            <p:spPr bwMode="auto">
              <a:xfrm flipV="1">
                <a:off x="595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Line 884"/>
              <p:cNvSpPr>
                <a:spLocks noChangeShapeType="1"/>
              </p:cNvSpPr>
              <p:nvPr/>
            </p:nvSpPr>
            <p:spPr bwMode="auto">
              <a:xfrm flipV="1">
                <a:off x="632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Line 885"/>
              <p:cNvSpPr>
                <a:spLocks noChangeShapeType="1"/>
              </p:cNvSpPr>
              <p:nvPr/>
            </p:nvSpPr>
            <p:spPr bwMode="auto">
              <a:xfrm flipV="1">
                <a:off x="669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Line 886"/>
              <p:cNvSpPr>
                <a:spLocks noChangeShapeType="1"/>
              </p:cNvSpPr>
              <p:nvPr/>
            </p:nvSpPr>
            <p:spPr bwMode="auto">
              <a:xfrm flipV="1">
                <a:off x="706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Line 887"/>
              <p:cNvSpPr>
                <a:spLocks noChangeShapeType="1"/>
              </p:cNvSpPr>
              <p:nvPr/>
            </p:nvSpPr>
            <p:spPr bwMode="auto">
              <a:xfrm flipV="1">
                <a:off x="743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Line 888"/>
              <p:cNvSpPr>
                <a:spLocks noChangeShapeType="1"/>
              </p:cNvSpPr>
              <p:nvPr/>
            </p:nvSpPr>
            <p:spPr bwMode="auto">
              <a:xfrm flipV="1">
                <a:off x="780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Line 889"/>
              <p:cNvSpPr>
                <a:spLocks noChangeShapeType="1"/>
              </p:cNvSpPr>
              <p:nvPr/>
            </p:nvSpPr>
            <p:spPr bwMode="auto">
              <a:xfrm flipV="1">
                <a:off x="817" y="315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Line 890"/>
              <p:cNvSpPr>
                <a:spLocks noChangeShapeType="1"/>
              </p:cNvSpPr>
              <p:nvPr/>
            </p:nvSpPr>
            <p:spPr bwMode="auto">
              <a:xfrm flipV="1">
                <a:off x="854" y="315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Line 891"/>
              <p:cNvSpPr>
                <a:spLocks noChangeShapeType="1"/>
              </p:cNvSpPr>
              <p:nvPr/>
            </p:nvSpPr>
            <p:spPr bwMode="auto">
              <a:xfrm flipV="1">
                <a:off x="891" y="315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Line 892"/>
              <p:cNvSpPr>
                <a:spLocks noChangeShapeType="1"/>
              </p:cNvSpPr>
              <p:nvPr/>
            </p:nvSpPr>
            <p:spPr bwMode="auto">
              <a:xfrm flipV="1">
                <a:off x="929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Line 893"/>
              <p:cNvSpPr>
                <a:spLocks noChangeShapeType="1"/>
              </p:cNvSpPr>
              <p:nvPr/>
            </p:nvSpPr>
            <p:spPr bwMode="auto">
              <a:xfrm flipV="1">
                <a:off x="966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Line 894"/>
              <p:cNvSpPr>
                <a:spLocks noChangeShapeType="1"/>
              </p:cNvSpPr>
              <p:nvPr/>
            </p:nvSpPr>
            <p:spPr bwMode="auto">
              <a:xfrm flipV="1">
                <a:off x="1003" y="3170"/>
                <a:ext cx="50" cy="36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Line 895"/>
              <p:cNvSpPr>
                <a:spLocks noChangeShapeType="1"/>
              </p:cNvSpPr>
              <p:nvPr/>
            </p:nvSpPr>
            <p:spPr bwMode="auto">
              <a:xfrm flipV="1">
                <a:off x="1040" y="3197"/>
                <a:ext cx="13" cy="9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Line 896"/>
              <p:cNvSpPr>
                <a:spLocks noChangeShapeType="1"/>
              </p:cNvSpPr>
              <p:nvPr/>
            </p:nvSpPr>
            <p:spPr bwMode="auto">
              <a:xfrm flipH="1" flipV="1">
                <a:off x="581" y="3182"/>
                <a:ext cx="32" cy="2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Line 897"/>
              <p:cNvSpPr>
                <a:spLocks noChangeShapeType="1"/>
              </p:cNvSpPr>
              <p:nvPr/>
            </p:nvSpPr>
            <p:spPr bwMode="auto">
              <a:xfrm flipH="1" flipV="1">
                <a:off x="581" y="3156"/>
                <a:ext cx="70" cy="5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Line 898"/>
              <p:cNvSpPr>
                <a:spLocks noChangeShapeType="1"/>
              </p:cNvSpPr>
              <p:nvPr/>
            </p:nvSpPr>
            <p:spPr bwMode="auto">
              <a:xfrm flipH="1" flipV="1">
                <a:off x="613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Line 899"/>
              <p:cNvSpPr>
                <a:spLocks noChangeShapeType="1"/>
              </p:cNvSpPr>
              <p:nvPr/>
            </p:nvSpPr>
            <p:spPr bwMode="auto">
              <a:xfrm flipH="1" flipV="1">
                <a:off x="650" y="315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Line 900"/>
              <p:cNvSpPr>
                <a:spLocks noChangeShapeType="1"/>
              </p:cNvSpPr>
              <p:nvPr/>
            </p:nvSpPr>
            <p:spPr bwMode="auto">
              <a:xfrm flipH="1" flipV="1">
                <a:off x="687" y="315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Line 901"/>
              <p:cNvSpPr>
                <a:spLocks noChangeShapeType="1"/>
              </p:cNvSpPr>
              <p:nvPr/>
            </p:nvSpPr>
            <p:spPr bwMode="auto">
              <a:xfrm flipH="1" flipV="1">
                <a:off x="724" y="315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Line 902"/>
              <p:cNvSpPr>
                <a:spLocks noChangeShapeType="1"/>
              </p:cNvSpPr>
              <p:nvPr/>
            </p:nvSpPr>
            <p:spPr bwMode="auto">
              <a:xfrm flipH="1" flipV="1">
                <a:off x="762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Line 903"/>
              <p:cNvSpPr>
                <a:spLocks noChangeShapeType="1"/>
              </p:cNvSpPr>
              <p:nvPr/>
            </p:nvSpPr>
            <p:spPr bwMode="auto">
              <a:xfrm flipH="1" flipV="1">
                <a:off x="799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Line 904"/>
              <p:cNvSpPr>
                <a:spLocks noChangeShapeType="1"/>
              </p:cNvSpPr>
              <p:nvPr/>
            </p:nvSpPr>
            <p:spPr bwMode="auto">
              <a:xfrm flipH="1" flipV="1">
                <a:off x="836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Line 905"/>
              <p:cNvSpPr>
                <a:spLocks noChangeShapeType="1"/>
              </p:cNvSpPr>
              <p:nvPr/>
            </p:nvSpPr>
            <p:spPr bwMode="auto">
              <a:xfrm flipH="1" flipV="1">
                <a:off x="873" y="315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Line 906"/>
              <p:cNvSpPr>
                <a:spLocks noChangeShapeType="1"/>
              </p:cNvSpPr>
              <p:nvPr/>
            </p:nvSpPr>
            <p:spPr bwMode="auto">
              <a:xfrm flipH="1" flipV="1">
                <a:off x="910" y="315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Line 907"/>
              <p:cNvSpPr>
                <a:spLocks noChangeShapeType="1"/>
              </p:cNvSpPr>
              <p:nvPr/>
            </p:nvSpPr>
            <p:spPr bwMode="auto">
              <a:xfrm flipH="1" flipV="1">
                <a:off x="947" y="315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Line 908"/>
              <p:cNvSpPr>
                <a:spLocks noChangeShapeType="1"/>
              </p:cNvSpPr>
              <p:nvPr/>
            </p:nvSpPr>
            <p:spPr bwMode="auto">
              <a:xfrm flipH="1" flipV="1">
                <a:off x="984" y="3152"/>
                <a:ext cx="69" cy="5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Line 909"/>
              <p:cNvSpPr>
                <a:spLocks noChangeShapeType="1"/>
              </p:cNvSpPr>
              <p:nvPr/>
            </p:nvSpPr>
            <p:spPr bwMode="auto">
              <a:xfrm flipH="1" flipV="1">
                <a:off x="1022" y="3152"/>
                <a:ext cx="31" cy="2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Line 910"/>
              <p:cNvSpPr>
                <a:spLocks noChangeShapeType="1"/>
              </p:cNvSpPr>
              <p:nvPr/>
            </p:nvSpPr>
            <p:spPr bwMode="auto">
              <a:xfrm flipV="1">
                <a:off x="581" y="1902"/>
                <a:ext cx="32" cy="2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Line 911"/>
              <p:cNvSpPr>
                <a:spLocks noChangeShapeType="1"/>
              </p:cNvSpPr>
              <p:nvPr/>
            </p:nvSpPr>
            <p:spPr bwMode="auto">
              <a:xfrm flipV="1">
                <a:off x="581" y="1902"/>
                <a:ext cx="70" cy="5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Line 912"/>
              <p:cNvSpPr>
                <a:spLocks noChangeShapeType="1"/>
              </p:cNvSpPr>
              <p:nvPr/>
            </p:nvSpPr>
            <p:spPr bwMode="auto">
              <a:xfrm flipV="1">
                <a:off x="613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Line 913"/>
              <p:cNvSpPr>
                <a:spLocks noChangeShapeType="1"/>
              </p:cNvSpPr>
              <p:nvPr/>
            </p:nvSpPr>
            <p:spPr bwMode="auto">
              <a:xfrm flipV="1">
                <a:off x="650" y="190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Line 914"/>
              <p:cNvSpPr>
                <a:spLocks noChangeShapeType="1"/>
              </p:cNvSpPr>
              <p:nvPr/>
            </p:nvSpPr>
            <p:spPr bwMode="auto">
              <a:xfrm flipV="1">
                <a:off x="687" y="190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Line 915"/>
              <p:cNvSpPr>
                <a:spLocks noChangeShapeType="1"/>
              </p:cNvSpPr>
              <p:nvPr/>
            </p:nvSpPr>
            <p:spPr bwMode="auto">
              <a:xfrm flipV="1">
                <a:off x="724" y="190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Line 916"/>
              <p:cNvSpPr>
                <a:spLocks noChangeShapeType="1"/>
              </p:cNvSpPr>
              <p:nvPr/>
            </p:nvSpPr>
            <p:spPr bwMode="auto">
              <a:xfrm flipV="1">
                <a:off x="762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Line 917"/>
              <p:cNvSpPr>
                <a:spLocks noChangeShapeType="1"/>
              </p:cNvSpPr>
              <p:nvPr/>
            </p:nvSpPr>
            <p:spPr bwMode="auto">
              <a:xfrm flipV="1">
                <a:off x="799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Line 918"/>
              <p:cNvSpPr>
                <a:spLocks noChangeShapeType="1"/>
              </p:cNvSpPr>
              <p:nvPr/>
            </p:nvSpPr>
            <p:spPr bwMode="auto">
              <a:xfrm flipV="1">
                <a:off x="836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Line 919"/>
              <p:cNvSpPr>
                <a:spLocks noChangeShapeType="1"/>
              </p:cNvSpPr>
              <p:nvPr/>
            </p:nvSpPr>
            <p:spPr bwMode="auto">
              <a:xfrm flipV="1">
                <a:off x="873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Line 920"/>
              <p:cNvSpPr>
                <a:spLocks noChangeShapeType="1"/>
              </p:cNvSpPr>
              <p:nvPr/>
            </p:nvSpPr>
            <p:spPr bwMode="auto">
              <a:xfrm flipV="1">
                <a:off x="910" y="190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Line 921"/>
              <p:cNvSpPr>
                <a:spLocks noChangeShapeType="1"/>
              </p:cNvSpPr>
              <p:nvPr/>
            </p:nvSpPr>
            <p:spPr bwMode="auto">
              <a:xfrm flipV="1">
                <a:off x="947" y="190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Line 922"/>
              <p:cNvSpPr>
                <a:spLocks noChangeShapeType="1"/>
              </p:cNvSpPr>
              <p:nvPr/>
            </p:nvSpPr>
            <p:spPr bwMode="auto">
              <a:xfrm flipV="1">
                <a:off x="984" y="1906"/>
                <a:ext cx="69" cy="5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923"/>
              <p:cNvSpPr>
                <a:spLocks noChangeShapeType="1"/>
              </p:cNvSpPr>
              <p:nvPr/>
            </p:nvSpPr>
            <p:spPr bwMode="auto">
              <a:xfrm flipV="1">
                <a:off x="1022" y="1933"/>
                <a:ext cx="31" cy="2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924"/>
              <p:cNvSpPr>
                <a:spLocks noChangeShapeType="1"/>
              </p:cNvSpPr>
              <p:nvPr/>
            </p:nvSpPr>
            <p:spPr bwMode="auto">
              <a:xfrm flipH="1" flipV="1">
                <a:off x="581" y="1946"/>
                <a:ext cx="14" cy="1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925"/>
              <p:cNvSpPr>
                <a:spLocks noChangeShapeType="1"/>
              </p:cNvSpPr>
              <p:nvPr/>
            </p:nvSpPr>
            <p:spPr bwMode="auto">
              <a:xfrm flipH="1" flipV="1">
                <a:off x="581" y="1919"/>
                <a:ext cx="51" cy="3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926"/>
              <p:cNvSpPr>
                <a:spLocks noChangeShapeType="1"/>
              </p:cNvSpPr>
              <p:nvPr/>
            </p:nvSpPr>
            <p:spPr bwMode="auto">
              <a:xfrm flipH="1" flipV="1">
                <a:off x="595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27"/>
              <p:cNvSpPr>
                <a:spLocks noChangeShapeType="1"/>
              </p:cNvSpPr>
              <p:nvPr/>
            </p:nvSpPr>
            <p:spPr bwMode="auto">
              <a:xfrm flipH="1" flipV="1">
                <a:off x="632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928"/>
              <p:cNvSpPr>
                <a:spLocks noChangeShapeType="1"/>
              </p:cNvSpPr>
              <p:nvPr/>
            </p:nvSpPr>
            <p:spPr bwMode="auto">
              <a:xfrm flipH="1" flipV="1">
                <a:off x="669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929"/>
              <p:cNvSpPr>
                <a:spLocks noChangeShapeType="1"/>
              </p:cNvSpPr>
              <p:nvPr/>
            </p:nvSpPr>
            <p:spPr bwMode="auto">
              <a:xfrm flipH="1" flipV="1">
                <a:off x="706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930"/>
              <p:cNvSpPr>
                <a:spLocks noChangeShapeType="1"/>
              </p:cNvSpPr>
              <p:nvPr/>
            </p:nvSpPr>
            <p:spPr bwMode="auto">
              <a:xfrm flipH="1" flipV="1">
                <a:off x="743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931"/>
              <p:cNvSpPr>
                <a:spLocks noChangeShapeType="1"/>
              </p:cNvSpPr>
              <p:nvPr/>
            </p:nvSpPr>
            <p:spPr bwMode="auto">
              <a:xfrm flipH="1" flipV="1">
                <a:off x="780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932"/>
              <p:cNvSpPr>
                <a:spLocks noChangeShapeType="1"/>
              </p:cNvSpPr>
              <p:nvPr/>
            </p:nvSpPr>
            <p:spPr bwMode="auto">
              <a:xfrm flipH="1" flipV="1">
                <a:off x="817" y="190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933"/>
              <p:cNvSpPr>
                <a:spLocks noChangeShapeType="1"/>
              </p:cNvSpPr>
              <p:nvPr/>
            </p:nvSpPr>
            <p:spPr bwMode="auto">
              <a:xfrm flipH="1" flipV="1">
                <a:off x="854" y="190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934"/>
              <p:cNvSpPr>
                <a:spLocks noChangeShapeType="1"/>
              </p:cNvSpPr>
              <p:nvPr/>
            </p:nvSpPr>
            <p:spPr bwMode="auto">
              <a:xfrm flipH="1" flipV="1">
                <a:off x="891" y="1902"/>
                <a:ext cx="75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Line 935"/>
              <p:cNvSpPr>
                <a:spLocks noChangeShapeType="1"/>
              </p:cNvSpPr>
              <p:nvPr/>
            </p:nvSpPr>
            <p:spPr bwMode="auto">
              <a:xfrm flipH="1" flipV="1">
                <a:off x="929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Line 936"/>
              <p:cNvSpPr>
                <a:spLocks noChangeShapeType="1"/>
              </p:cNvSpPr>
              <p:nvPr/>
            </p:nvSpPr>
            <p:spPr bwMode="auto">
              <a:xfrm flipH="1" flipV="1">
                <a:off x="966" y="1902"/>
                <a:ext cx="74" cy="54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Line 937"/>
              <p:cNvSpPr>
                <a:spLocks noChangeShapeType="1"/>
              </p:cNvSpPr>
              <p:nvPr/>
            </p:nvSpPr>
            <p:spPr bwMode="auto">
              <a:xfrm flipH="1" flipV="1">
                <a:off x="1003" y="1902"/>
                <a:ext cx="50" cy="36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Line 938"/>
              <p:cNvSpPr>
                <a:spLocks noChangeShapeType="1"/>
              </p:cNvSpPr>
              <p:nvPr/>
            </p:nvSpPr>
            <p:spPr bwMode="auto">
              <a:xfrm flipH="1" flipV="1">
                <a:off x="1040" y="1902"/>
                <a:ext cx="13" cy="9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939"/>
              <p:cNvSpPr>
                <a:spLocks/>
              </p:cNvSpPr>
              <p:nvPr/>
            </p:nvSpPr>
            <p:spPr bwMode="auto">
              <a:xfrm>
                <a:off x="1585" y="2293"/>
                <a:ext cx="31" cy="25"/>
              </a:xfrm>
              <a:custGeom>
                <a:avLst/>
                <a:gdLst>
                  <a:gd name="T0" fmla="*/ 31 w 126"/>
                  <a:gd name="T1" fmla="*/ 6 h 123"/>
                  <a:gd name="T2" fmla="*/ 21 w 126"/>
                  <a:gd name="T3" fmla="*/ 0 h 123"/>
                  <a:gd name="T4" fmla="*/ 0 w 126"/>
                  <a:gd name="T5" fmla="*/ 25 h 123"/>
                  <a:gd name="T6" fmla="*/ 31 w 126"/>
                  <a:gd name="T7" fmla="*/ 6 h 1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" h="123">
                    <a:moveTo>
                      <a:pt x="126" y="31"/>
                    </a:moveTo>
                    <a:lnTo>
                      <a:pt x="87" y="0"/>
                    </a:lnTo>
                    <a:lnTo>
                      <a:pt x="0" y="123"/>
                    </a:lnTo>
                    <a:lnTo>
                      <a:pt x="126" y="31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940"/>
              <p:cNvSpPr>
                <a:spLocks/>
              </p:cNvSpPr>
              <p:nvPr/>
            </p:nvSpPr>
            <p:spPr bwMode="auto">
              <a:xfrm>
                <a:off x="2475" y="2305"/>
                <a:ext cx="40" cy="13"/>
              </a:xfrm>
              <a:custGeom>
                <a:avLst/>
                <a:gdLst>
                  <a:gd name="T0" fmla="*/ 3 w 161"/>
                  <a:gd name="T1" fmla="*/ 0 h 64"/>
                  <a:gd name="T2" fmla="*/ 0 w 161"/>
                  <a:gd name="T3" fmla="*/ 9 h 64"/>
                  <a:gd name="T4" fmla="*/ 40 w 161"/>
                  <a:gd name="T5" fmla="*/ 13 h 64"/>
                  <a:gd name="T6" fmla="*/ 3 w 161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1" h="64">
                    <a:moveTo>
                      <a:pt x="14" y="0"/>
                    </a:moveTo>
                    <a:lnTo>
                      <a:pt x="0" y="46"/>
                    </a:lnTo>
                    <a:lnTo>
                      <a:pt x="161" y="6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941"/>
              <p:cNvSpPr>
                <a:spLocks/>
              </p:cNvSpPr>
              <p:nvPr/>
            </p:nvSpPr>
            <p:spPr bwMode="auto">
              <a:xfrm>
                <a:off x="1590" y="2761"/>
                <a:ext cx="15" cy="29"/>
              </a:xfrm>
              <a:custGeom>
                <a:avLst/>
                <a:gdLst>
                  <a:gd name="T0" fmla="*/ 15 w 60"/>
                  <a:gd name="T1" fmla="*/ 2 h 146"/>
                  <a:gd name="T2" fmla="*/ 2 w 60"/>
                  <a:gd name="T3" fmla="*/ 0 h 146"/>
                  <a:gd name="T4" fmla="*/ 0 w 60"/>
                  <a:gd name="T5" fmla="*/ 29 h 146"/>
                  <a:gd name="T6" fmla="*/ 15 w 60"/>
                  <a:gd name="T7" fmla="*/ 2 h 1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46">
                    <a:moveTo>
                      <a:pt x="60" y="9"/>
                    </a:moveTo>
                    <a:lnTo>
                      <a:pt x="8" y="0"/>
                    </a:lnTo>
                    <a:lnTo>
                      <a:pt x="0" y="146"/>
                    </a:lnTo>
                    <a:lnTo>
                      <a:pt x="60" y="9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942"/>
              <p:cNvSpPr>
                <a:spLocks/>
              </p:cNvSpPr>
              <p:nvPr/>
            </p:nvSpPr>
            <p:spPr bwMode="auto">
              <a:xfrm>
                <a:off x="2496" y="2766"/>
                <a:ext cx="31" cy="26"/>
              </a:xfrm>
              <a:custGeom>
                <a:avLst/>
                <a:gdLst>
                  <a:gd name="T0" fmla="*/ 10 w 124"/>
                  <a:gd name="T1" fmla="*/ 0 h 127"/>
                  <a:gd name="T2" fmla="*/ 0 w 124"/>
                  <a:gd name="T3" fmla="*/ 7 h 127"/>
                  <a:gd name="T4" fmla="*/ 31 w 124"/>
                  <a:gd name="T5" fmla="*/ 26 h 127"/>
                  <a:gd name="T6" fmla="*/ 10 w 12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4" h="127">
                    <a:moveTo>
                      <a:pt x="41" y="0"/>
                    </a:moveTo>
                    <a:lnTo>
                      <a:pt x="0" y="32"/>
                    </a:lnTo>
                    <a:lnTo>
                      <a:pt x="124" y="12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943"/>
              <p:cNvSpPr>
                <a:spLocks/>
              </p:cNvSpPr>
              <p:nvPr/>
            </p:nvSpPr>
            <p:spPr bwMode="auto">
              <a:xfrm>
                <a:off x="1367" y="2237"/>
                <a:ext cx="21" cy="29"/>
              </a:xfrm>
              <a:custGeom>
                <a:avLst/>
                <a:gdLst>
                  <a:gd name="T0" fmla="*/ 9 w 83"/>
                  <a:gd name="T1" fmla="*/ 29 h 143"/>
                  <a:gd name="T2" fmla="*/ 21 w 83"/>
                  <a:gd name="T3" fmla="*/ 26 h 143"/>
                  <a:gd name="T4" fmla="*/ 0 w 83"/>
                  <a:gd name="T5" fmla="*/ 0 h 143"/>
                  <a:gd name="T6" fmla="*/ 9 w 83"/>
                  <a:gd name="T7" fmla="*/ 29 h 1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43">
                    <a:moveTo>
                      <a:pt x="34" y="143"/>
                    </a:moveTo>
                    <a:lnTo>
                      <a:pt x="83" y="126"/>
                    </a:lnTo>
                    <a:lnTo>
                      <a:pt x="0" y="0"/>
                    </a:lnTo>
                    <a:lnTo>
                      <a:pt x="34" y="143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944"/>
              <p:cNvSpPr>
                <a:spLocks/>
              </p:cNvSpPr>
              <p:nvPr/>
            </p:nvSpPr>
            <p:spPr bwMode="auto">
              <a:xfrm>
                <a:off x="1212" y="2548"/>
                <a:ext cx="32" cy="24"/>
              </a:xfrm>
              <a:custGeom>
                <a:avLst/>
                <a:gdLst>
                  <a:gd name="T0" fmla="*/ 21 w 126"/>
                  <a:gd name="T1" fmla="*/ 24 h 124"/>
                  <a:gd name="T2" fmla="*/ 32 w 126"/>
                  <a:gd name="T3" fmla="*/ 18 h 124"/>
                  <a:gd name="T4" fmla="*/ 0 w 126"/>
                  <a:gd name="T5" fmla="*/ 0 h 124"/>
                  <a:gd name="T6" fmla="*/ 21 w 126"/>
                  <a:gd name="T7" fmla="*/ 24 h 1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" h="124">
                    <a:moveTo>
                      <a:pt x="84" y="124"/>
                    </a:moveTo>
                    <a:lnTo>
                      <a:pt x="126" y="94"/>
                    </a:lnTo>
                    <a:lnTo>
                      <a:pt x="0" y="0"/>
                    </a:lnTo>
                    <a:lnTo>
                      <a:pt x="84" y="124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945"/>
              <p:cNvSpPr>
                <a:spLocks/>
              </p:cNvSpPr>
              <p:nvPr/>
            </p:nvSpPr>
            <p:spPr bwMode="auto">
              <a:xfrm>
                <a:off x="1350" y="2865"/>
                <a:ext cx="38" cy="18"/>
              </a:xfrm>
              <a:custGeom>
                <a:avLst/>
                <a:gdLst>
                  <a:gd name="T0" fmla="*/ 32 w 152"/>
                  <a:gd name="T1" fmla="*/ 18 h 90"/>
                  <a:gd name="T2" fmla="*/ 38 w 152"/>
                  <a:gd name="T3" fmla="*/ 9 h 90"/>
                  <a:gd name="T4" fmla="*/ 0 w 152"/>
                  <a:gd name="T5" fmla="*/ 0 h 90"/>
                  <a:gd name="T6" fmla="*/ 32 w 152"/>
                  <a:gd name="T7" fmla="*/ 18 h 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2" h="90">
                    <a:moveTo>
                      <a:pt x="126" y="90"/>
                    </a:moveTo>
                    <a:lnTo>
                      <a:pt x="152" y="46"/>
                    </a:lnTo>
                    <a:lnTo>
                      <a:pt x="0" y="0"/>
                    </a:lnTo>
                    <a:lnTo>
                      <a:pt x="126" y="90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946"/>
              <p:cNvSpPr>
                <a:spLocks/>
              </p:cNvSpPr>
              <p:nvPr/>
            </p:nvSpPr>
            <p:spPr bwMode="auto">
              <a:xfrm>
                <a:off x="2714" y="2237"/>
                <a:ext cx="21" cy="29"/>
              </a:xfrm>
              <a:custGeom>
                <a:avLst/>
                <a:gdLst>
                  <a:gd name="T0" fmla="*/ 0 w 83"/>
                  <a:gd name="T1" fmla="*/ 26 h 143"/>
                  <a:gd name="T2" fmla="*/ 12 w 83"/>
                  <a:gd name="T3" fmla="*/ 29 h 143"/>
                  <a:gd name="T4" fmla="*/ 21 w 83"/>
                  <a:gd name="T5" fmla="*/ 0 h 143"/>
                  <a:gd name="T6" fmla="*/ 0 w 83"/>
                  <a:gd name="T7" fmla="*/ 26 h 1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43">
                    <a:moveTo>
                      <a:pt x="0" y="126"/>
                    </a:moveTo>
                    <a:lnTo>
                      <a:pt x="49" y="143"/>
                    </a:lnTo>
                    <a:lnTo>
                      <a:pt x="83" y="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947"/>
              <p:cNvSpPr>
                <a:spLocks/>
              </p:cNvSpPr>
              <p:nvPr/>
            </p:nvSpPr>
            <p:spPr bwMode="auto">
              <a:xfrm>
                <a:off x="2859" y="2548"/>
                <a:ext cx="31" cy="24"/>
              </a:xfrm>
              <a:custGeom>
                <a:avLst/>
                <a:gdLst>
                  <a:gd name="T0" fmla="*/ 0 w 125"/>
                  <a:gd name="T1" fmla="*/ 18 h 124"/>
                  <a:gd name="T2" fmla="*/ 10 w 125"/>
                  <a:gd name="T3" fmla="*/ 24 h 124"/>
                  <a:gd name="T4" fmla="*/ 31 w 125"/>
                  <a:gd name="T5" fmla="*/ 0 h 124"/>
                  <a:gd name="T6" fmla="*/ 0 w 125"/>
                  <a:gd name="T7" fmla="*/ 18 h 1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5" h="124">
                    <a:moveTo>
                      <a:pt x="0" y="94"/>
                    </a:moveTo>
                    <a:lnTo>
                      <a:pt x="40" y="124"/>
                    </a:lnTo>
                    <a:lnTo>
                      <a:pt x="125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948"/>
              <p:cNvSpPr>
                <a:spLocks/>
              </p:cNvSpPr>
              <p:nvPr/>
            </p:nvSpPr>
            <p:spPr bwMode="auto">
              <a:xfrm>
                <a:off x="2714" y="2865"/>
                <a:ext cx="39" cy="18"/>
              </a:xfrm>
              <a:custGeom>
                <a:avLst/>
                <a:gdLst>
                  <a:gd name="T0" fmla="*/ 0 w 153"/>
                  <a:gd name="T1" fmla="*/ 9 h 90"/>
                  <a:gd name="T2" fmla="*/ 6 w 153"/>
                  <a:gd name="T3" fmla="*/ 18 h 90"/>
                  <a:gd name="T4" fmla="*/ 39 w 153"/>
                  <a:gd name="T5" fmla="*/ 0 h 90"/>
                  <a:gd name="T6" fmla="*/ 0 w 153"/>
                  <a:gd name="T7" fmla="*/ 9 h 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3" h="90">
                    <a:moveTo>
                      <a:pt x="0" y="46"/>
                    </a:moveTo>
                    <a:lnTo>
                      <a:pt x="25" y="90"/>
                    </a:lnTo>
                    <a:lnTo>
                      <a:pt x="15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Line 949"/>
              <p:cNvSpPr>
                <a:spLocks noChangeShapeType="1"/>
              </p:cNvSpPr>
              <p:nvPr/>
            </p:nvSpPr>
            <p:spPr bwMode="auto">
              <a:xfrm flipV="1">
                <a:off x="1685" y="2249"/>
                <a:ext cx="1" cy="10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Line 950"/>
              <p:cNvSpPr>
                <a:spLocks noChangeShapeType="1"/>
              </p:cNvSpPr>
              <p:nvPr/>
            </p:nvSpPr>
            <p:spPr bwMode="auto">
              <a:xfrm flipV="1">
                <a:off x="1674" y="2252"/>
                <a:ext cx="1" cy="1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Line 951"/>
              <p:cNvSpPr>
                <a:spLocks noChangeShapeType="1"/>
              </p:cNvSpPr>
              <p:nvPr/>
            </p:nvSpPr>
            <p:spPr bwMode="auto">
              <a:xfrm flipH="1" flipV="1">
                <a:off x="1053" y="1876"/>
                <a:ext cx="472" cy="20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Line 952"/>
              <p:cNvSpPr>
                <a:spLocks noChangeShapeType="1"/>
              </p:cNvSpPr>
              <p:nvPr/>
            </p:nvSpPr>
            <p:spPr bwMode="auto">
              <a:xfrm flipH="1" flipV="1">
                <a:off x="1050" y="1884"/>
                <a:ext cx="467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953"/>
              <p:cNvSpPr>
                <a:spLocks/>
              </p:cNvSpPr>
              <p:nvPr/>
            </p:nvSpPr>
            <p:spPr bwMode="auto">
              <a:xfrm>
                <a:off x="581" y="1868"/>
                <a:ext cx="1" cy="6"/>
              </a:xfrm>
              <a:custGeom>
                <a:avLst/>
                <a:gdLst>
                  <a:gd name="T0" fmla="*/ 0 w 1"/>
                  <a:gd name="T1" fmla="*/ 0 h 31"/>
                  <a:gd name="T2" fmla="*/ 0 w 1"/>
                  <a:gd name="T3" fmla="*/ 6 h 31"/>
                  <a:gd name="T4" fmla="*/ 0 w 1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1">
                    <a:moveTo>
                      <a:pt x="0" y="0"/>
                    </a:move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Line 954"/>
              <p:cNvSpPr>
                <a:spLocks noChangeShapeType="1"/>
              </p:cNvSpPr>
              <p:nvPr/>
            </p:nvSpPr>
            <p:spPr bwMode="auto">
              <a:xfrm flipH="1">
                <a:off x="546" y="1876"/>
                <a:ext cx="50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Line 955"/>
              <p:cNvSpPr>
                <a:spLocks noChangeShapeType="1"/>
              </p:cNvSpPr>
              <p:nvPr/>
            </p:nvSpPr>
            <p:spPr bwMode="auto">
              <a:xfrm flipH="1">
                <a:off x="546" y="1884"/>
                <a:ext cx="50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Line 956"/>
              <p:cNvSpPr>
                <a:spLocks noChangeShapeType="1"/>
              </p:cNvSpPr>
              <p:nvPr/>
            </p:nvSpPr>
            <p:spPr bwMode="auto">
              <a:xfrm>
                <a:off x="1525" y="2082"/>
                <a:ext cx="160" cy="16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Line 957"/>
              <p:cNvSpPr>
                <a:spLocks noChangeShapeType="1"/>
              </p:cNvSpPr>
              <p:nvPr/>
            </p:nvSpPr>
            <p:spPr bwMode="auto">
              <a:xfrm>
                <a:off x="1517" y="2088"/>
                <a:ext cx="157" cy="16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Line 958"/>
              <p:cNvSpPr>
                <a:spLocks noChangeShapeType="1"/>
              </p:cNvSpPr>
              <p:nvPr/>
            </p:nvSpPr>
            <p:spPr bwMode="auto">
              <a:xfrm flipV="1">
                <a:off x="460" y="1876"/>
                <a:ext cx="1" cy="67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Line 959"/>
              <p:cNvSpPr>
                <a:spLocks noChangeShapeType="1"/>
              </p:cNvSpPr>
              <p:nvPr/>
            </p:nvSpPr>
            <p:spPr bwMode="auto">
              <a:xfrm flipV="1">
                <a:off x="472" y="1884"/>
                <a:ext cx="1" cy="67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Line 960"/>
              <p:cNvSpPr>
                <a:spLocks noChangeShapeType="1"/>
              </p:cNvSpPr>
              <p:nvPr/>
            </p:nvSpPr>
            <p:spPr bwMode="auto">
              <a:xfrm>
                <a:off x="460" y="1876"/>
                <a:ext cx="8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Line 961"/>
              <p:cNvSpPr>
                <a:spLocks noChangeShapeType="1"/>
              </p:cNvSpPr>
              <p:nvPr/>
            </p:nvSpPr>
            <p:spPr bwMode="auto">
              <a:xfrm>
                <a:off x="472" y="1884"/>
                <a:ext cx="7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Line 962"/>
              <p:cNvSpPr>
                <a:spLocks noChangeShapeType="1"/>
              </p:cNvSpPr>
              <p:nvPr/>
            </p:nvSpPr>
            <p:spPr bwMode="auto">
              <a:xfrm>
                <a:off x="1685" y="2753"/>
                <a:ext cx="1" cy="10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Line 963"/>
              <p:cNvSpPr>
                <a:spLocks noChangeShapeType="1"/>
              </p:cNvSpPr>
              <p:nvPr/>
            </p:nvSpPr>
            <p:spPr bwMode="auto">
              <a:xfrm>
                <a:off x="1674" y="2753"/>
                <a:ext cx="1" cy="1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Line 964"/>
              <p:cNvSpPr>
                <a:spLocks noChangeShapeType="1"/>
              </p:cNvSpPr>
              <p:nvPr/>
            </p:nvSpPr>
            <p:spPr bwMode="auto">
              <a:xfrm flipH="1">
                <a:off x="1053" y="3027"/>
                <a:ext cx="472" cy="20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Line 965"/>
              <p:cNvSpPr>
                <a:spLocks noChangeShapeType="1"/>
              </p:cNvSpPr>
              <p:nvPr/>
            </p:nvSpPr>
            <p:spPr bwMode="auto">
              <a:xfrm flipH="1">
                <a:off x="1050" y="3020"/>
                <a:ext cx="467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Line 966"/>
              <p:cNvSpPr>
                <a:spLocks noChangeShapeType="1"/>
              </p:cNvSpPr>
              <p:nvPr/>
            </p:nvSpPr>
            <p:spPr bwMode="auto">
              <a:xfrm flipH="1">
                <a:off x="546" y="3232"/>
                <a:ext cx="50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Line 967"/>
              <p:cNvSpPr>
                <a:spLocks noChangeShapeType="1"/>
              </p:cNvSpPr>
              <p:nvPr/>
            </p:nvSpPr>
            <p:spPr bwMode="auto">
              <a:xfrm flipH="1">
                <a:off x="546" y="3224"/>
                <a:ext cx="50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Line 968"/>
              <p:cNvSpPr>
                <a:spLocks noChangeShapeType="1"/>
              </p:cNvSpPr>
              <p:nvPr/>
            </p:nvSpPr>
            <p:spPr bwMode="auto">
              <a:xfrm flipV="1">
                <a:off x="1525" y="2859"/>
                <a:ext cx="160" cy="16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Line 969"/>
              <p:cNvSpPr>
                <a:spLocks noChangeShapeType="1"/>
              </p:cNvSpPr>
              <p:nvPr/>
            </p:nvSpPr>
            <p:spPr bwMode="auto">
              <a:xfrm flipV="1">
                <a:off x="1517" y="2857"/>
                <a:ext cx="157" cy="1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Line 970"/>
              <p:cNvSpPr>
                <a:spLocks noChangeShapeType="1"/>
              </p:cNvSpPr>
              <p:nvPr/>
            </p:nvSpPr>
            <p:spPr bwMode="auto">
              <a:xfrm>
                <a:off x="460" y="2554"/>
                <a:ext cx="1" cy="67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Line 971"/>
              <p:cNvSpPr>
                <a:spLocks noChangeShapeType="1"/>
              </p:cNvSpPr>
              <p:nvPr/>
            </p:nvSpPr>
            <p:spPr bwMode="auto">
              <a:xfrm>
                <a:off x="472" y="2554"/>
                <a:ext cx="1" cy="67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Line 972"/>
              <p:cNvSpPr>
                <a:spLocks noChangeShapeType="1"/>
              </p:cNvSpPr>
              <p:nvPr/>
            </p:nvSpPr>
            <p:spPr bwMode="auto">
              <a:xfrm>
                <a:off x="460" y="3232"/>
                <a:ext cx="8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Line 973"/>
              <p:cNvSpPr>
                <a:spLocks noChangeShapeType="1"/>
              </p:cNvSpPr>
              <p:nvPr/>
            </p:nvSpPr>
            <p:spPr bwMode="auto">
              <a:xfrm>
                <a:off x="472" y="3224"/>
                <a:ext cx="7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Line 974"/>
              <p:cNvSpPr>
                <a:spLocks noChangeShapeType="1"/>
              </p:cNvSpPr>
              <p:nvPr/>
            </p:nvSpPr>
            <p:spPr bwMode="auto">
              <a:xfrm flipV="1">
                <a:off x="1685" y="2356"/>
                <a:ext cx="1" cy="39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Line 975"/>
              <p:cNvSpPr>
                <a:spLocks noChangeShapeType="1"/>
              </p:cNvSpPr>
              <p:nvPr/>
            </p:nvSpPr>
            <p:spPr bwMode="auto">
              <a:xfrm flipV="1">
                <a:off x="1674" y="2356"/>
                <a:ext cx="1" cy="39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Line 976"/>
              <p:cNvSpPr>
                <a:spLocks noChangeShapeType="1"/>
              </p:cNvSpPr>
              <p:nvPr/>
            </p:nvSpPr>
            <p:spPr bwMode="auto">
              <a:xfrm flipV="1">
                <a:off x="2417" y="2249"/>
                <a:ext cx="1" cy="10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Line 977"/>
              <p:cNvSpPr>
                <a:spLocks noChangeShapeType="1"/>
              </p:cNvSpPr>
              <p:nvPr/>
            </p:nvSpPr>
            <p:spPr bwMode="auto">
              <a:xfrm flipV="1">
                <a:off x="2429" y="2252"/>
                <a:ext cx="1" cy="1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Line 978"/>
              <p:cNvSpPr>
                <a:spLocks noChangeShapeType="1"/>
              </p:cNvSpPr>
              <p:nvPr/>
            </p:nvSpPr>
            <p:spPr bwMode="auto">
              <a:xfrm flipV="1">
                <a:off x="2578" y="1876"/>
                <a:ext cx="472" cy="20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Line 979"/>
              <p:cNvSpPr>
                <a:spLocks noChangeShapeType="1"/>
              </p:cNvSpPr>
              <p:nvPr/>
            </p:nvSpPr>
            <p:spPr bwMode="auto">
              <a:xfrm flipV="1">
                <a:off x="2586" y="1884"/>
                <a:ext cx="467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Line 980"/>
              <p:cNvSpPr>
                <a:spLocks noChangeShapeType="1"/>
              </p:cNvSpPr>
              <p:nvPr/>
            </p:nvSpPr>
            <p:spPr bwMode="auto">
              <a:xfrm>
                <a:off x="3050" y="1876"/>
                <a:ext cx="50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Line 981"/>
              <p:cNvSpPr>
                <a:spLocks noChangeShapeType="1"/>
              </p:cNvSpPr>
              <p:nvPr/>
            </p:nvSpPr>
            <p:spPr bwMode="auto">
              <a:xfrm>
                <a:off x="3053" y="1884"/>
                <a:ext cx="50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Line 982"/>
              <p:cNvSpPr>
                <a:spLocks noChangeShapeType="1"/>
              </p:cNvSpPr>
              <p:nvPr/>
            </p:nvSpPr>
            <p:spPr bwMode="auto">
              <a:xfrm flipH="1">
                <a:off x="2417" y="2082"/>
                <a:ext cx="161" cy="16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Line 983"/>
              <p:cNvSpPr>
                <a:spLocks noChangeShapeType="1"/>
              </p:cNvSpPr>
              <p:nvPr/>
            </p:nvSpPr>
            <p:spPr bwMode="auto">
              <a:xfrm flipH="1">
                <a:off x="2429" y="2088"/>
                <a:ext cx="157" cy="16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Line 984"/>
              <p:cNvSpPr>
                <a:spLocks noChangeShapeType="1"/>
              </p:cNvSpPr>
              <p:nvPr/>
            </p:nvSpPr>
            <p:spPr bwMode="auto">
              <a:xfrm flipV="1">
                <a:off x="3642" y="1876"/>
                <a:ext cx="1" cy="67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Line 985"/>
              <p:cNvSpPr>
                <a:spLocks noChangeShapeType="1"/>
              </p:cNvSpPr>
              <p:nvPr/>
            </p:nvSpPr>
            <p:spPr bwMode="auto">
              <a:xfrm flipV="1">
                <a:off x="3631" y="1884"/>
                <a:ext cx="1" cy="67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Line 986"/>
              <p:cNvSpPr>
                <a:spLocks noChangeShapeType="1"/>
              </p:cNvSpPr>
              <p:nvPr/>
            </p:nvSpPr>
            <p:spPr bwMode="auto">
              <a:xfrm flipH="1">
                <a:off x="3557" y="1876"/>
                <a:ext cx="8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Line 987"/>
              <p:cNvSpPr>
                <a:spLocks noChangeShapeType="1"/>
              </p:cNvSpPr>
              <p:nvPr/>
            </p:nvSpPr>
            <p:spPr bwMode="auto">
              <a:xfrm flipH="1">
                <a:off x="3557" y="1884"/>
                <a:ext cx="7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Line 988"/>
              <p:cNvSpPr>
                <a:spLocks noChangeShapeType="1"/>
              </p:cNvSpPr>
              <p:nvPr/>
            </p:nvSpPr>
            <p:spPr bwMode="auto">
              <a:xfrm>
                <a:off x="2417" y="2753"/>
                <a:ext cx="1" cy="10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Line 989"/>
              <p:cNvSpPr>
                <a:spLocks noChangeShapeType="1"/>
              </p:cNvSpPr>
              <p:nvPr/>
            </p:nvSpPr>
            <p:spPr bwMode="auto">
              <a:xfrm>
                <a:off x="2429" y="2753"/>
                <a:ext cx="1" cy="1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Line 990"/>
              <p:cNvSpPr>
                <a:spLocks noChangeShapeType="1"/>
              </p:cNvSpPr>
              <p:nvPr/>
            </p:nvSpPr>
            <p:spPr bwMode="auto">
              <a:xfrm>
                <a:off x="2578" y="3027"/>
                <a:ext cx="472" cy="20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Line 991"/>
              <p:cNvSpPr>
                <a:spLocks noChangeShapeType="1"/>
              </p:cNvSpPr>
              <p:nvPr/>
            </p:nvSpPr>
            <p:spPr bwMode="auto">
              <a:xfrm>
                <a:off x="2586" y="3020"/>
                <a:ext cx="467" cy="2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Line 992"/>
              <p:cNvSpPr>
                <a:spLocks noChangeShapeType="1"/>
              </p:cNvSpPr>
              <p:nvPr/>
            </p:nvSpPr>
            <p:spPr bwMode="auto">
              <a:xfrm>
                <a:off x="3050" y="3232"/>
                <a:ext cx="50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Line 993"/>
              <p:cNvSpPr>
                <a:spLocks noChangeShapeType="1"/>
              </p:cNvSpPr>
              <p:nvPr/>
            </p:nvSpPr>
            <p:spPr bwMode="auto">
              <a:xfrm>
                <a:off x="3053" y="3224"/>
                <a:ext cx="50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Line 994"/>
              <p:cNvSpPr>
                <a:spLocks noChangeShapeType="1"/>
              </p:cNvSpPr>
              <p:nvPr/>
            </p:nvSpPr>
            <p:spPr bwMode="auto">
              <a:xfrm flipH="1" flipV="1">
                <a:off x="2417" y="2859"/>
                <a:ext cx="161" cy="16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Line 995"/>
              <p:cNvSpPr>
                <a:spLocks noChangeShapeType="1"/>
              </p:cNvSpPr>
              <p:nvPr/>
            </p:nvSpPr>
            <p:spPr bwMode="auto">
              <a:xfrm flipH="1" flipV="1">
                <a:off x="2429" y="2857"/>
                <a:ext cx="157" cy="1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Line 996"/>
              <p:cNvSpPr>
                <a:spLocks noChangeShapeType="1"/>
              </p:cNvSpPr>
              <p:nvPr/>
            </p:nvSpPr>
            <p:spPr bwMode="auto">
              <a:xfrm>
                <a:off x="3642" y="2554"/>
                <a:ext cx="1" cy="67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Line 997"/>
              <p:cNvSpPr>
                <a:spLocks noChangeShapeType="1"/>
              </p:cNvSpPr>
              <p:nvPr/>
            </p:nvSpPr>
            <p:spPr bwMode="auto">
              <a:xfrm>
                <a:off x="3631" y="2554"/>
                <a:ext cx="1" cy="67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Line 998"/>
              <p:cNvSpPr>
                <a:spLocks noChangeShapeType="1"/>
              </p:cNvSpPr>
              <p:nvPr/>
            </p:nvSpPr>
            <p:spPr bwMode="auto">
              <a:xfrm flipH="1">
                <a:off x="3557" y="3232"/>
                <a:ext cx="8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Line 999"/>
              <p:cNvSpPr>
                <a:spLocks noChangeShapeType="1"/>
              </p:cNvSpPr>
              <p:nvPr/>
            </p:nvSpPr>
            <p:spPr bwMode="auto">
              <a:xfrm flipH="1">
                <a:off x="3557" y="3224"/>
                <a:ext cx="7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Line 1000"/>
              <p:cNvSpPr>
                <a:spLocks noChangeShapeType="1"/>
              </p:cNvSpPr>
              <p:nvPr/>
            </p:nvSpPr>
            <p:spPr bwMode="auto">
              <a:xfrm flipV="1">
                <a:off x="2417" y="2356"/>
                <a:ext cx="1" cy="39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Line 1001"/>
              <p:cNvSpPr>
                <a:spLocks noChangeShapeType="1"/>
              </p:cNvSpPr>
              <p:nvPr/>
            </p:nvSpPr>
            <p:spPr bwMode="auto">
              <a:xfrm flipV="1">
                <a:off x="2429" y="2356"/>
                <a:ext cx="1" cy="39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002"/>
              <p:cNvSpPr>
                <a:spLocks/>
              </p:cNvSpPr>
              <p:nvPr/>
            </p:nvSpPr>
            <p:spPr bwMode="auto">
              <a:xfrm>
                <a:off x="623" y="2523"/>
                <a:ext cx="28" cy="27"/>
              </a:xfrm>
              <a:custGeom>
                <a:avLst/>
                <a:gdLst>
                  <a:gd name="T0" fmla="*/ 28 w 112"/>
                  <a:gd name="T1" fmla="*/ 5 h 134"/>
                  <a:gd name="T2" fmla="*/ 17 w 112"/>
                  <a:gd name="T3" fmla="*/ 0 h 134"/>
                  <a:gd name="T4" fmla="*/ 0 w 112"/>
                  <a:gd name="T5" fmla="*/ 27 h 134"/>
                  <a:gd name="T6" fmla="*/ 28 w 112"/>
                  <a:gd name="T7" fmla="*/ 5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2" h="134">
                    <a:moveTo>
                      <a:pt x="112" y="26"/>
                    </a:moveTo>
                    <a:lnTo>
                      <a:pt x="67" y="0"/>
                    </a:lnTo>
                    <a:lnTo>
                      <a:pt x="0" y="134"/>
                    </a:lnTo>
                    <a:lnTo>
                      <a:pt x="112" y="26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003"/>
              <p:cNvSpPr>
                <a:spLocks/>
              </p:cNvSpPr>
              <p:nvPr/>
            </p:nvSpPr>
            <p:spPr bwMode="auto">
              <a:xfrm>
                <a:off x="850" y="2013"/>
                <a:ext cx="37" cy="19"/>
              </a:xfrm>
              <a:custGeom>
                <a:avLst/>
                <a:gdLst>
                  <a:gd name="T0" fmla="*/ 37 w 149"/>
                  <a:gd name="T1" fmla="*/ 8 h 96"/>
                  <a:gd name="T2" fmla="*/ 30 w 149"/>
                  <a:gd name="T3" fmla="*/ 0 h 96"/>
                  <a:gd name="T4" fmla="*/ 0 w 149"/>
                  <a:gd name="T5" fmla="*/ 19 h 96"/>
                  <a:gd name="T6" fmla="*/ 37 w 149"/>
                  <a:gd name="T7" fmla="*/ 8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9" h="96">
                    <a:moveTo>
                      <a:pt x="149" y="42"/>
                    </a:moveTo>
                    <a:lnTo>
                      <a:pt x="121" y="0"/>
                    </a:lnTo>
                    <a:lnTo>
                      <a:pt x="0" y="96"/>
                    </a:lnTo>
                    <a:lnTo>
                      <a:pt x="149" y="42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004"/>
              <p:cNvSpPr>
                <a:spLocks/>
              </p:cNvSpPr>
              <p:nvPr/>
            </p:nvSpPr>
            <p:spPr bwMode="auto">
              <a:xfrm>
                <a:off x="834" y="3047"/>
                <a:ext cx="17" cy="29"/>
              </a:xfrm>
              <a:custGeom>
                <a:avLst/>
                <a:gdLst>
                  <a:gd name="T0" fmla="*/ 17 w 66"/>
                  <a:gd name="T1" fmla="*/ 2 h 145"/>
                  <a:gd name="T2" fmla="*/ 4 w 66"/>
                  <a:gd name="T3" fmla="*/ 0 h 145"/>
                  <a:gd name="T4" fmla="*/ 0 w 66"/>
                  <a:gd name="T5" fmla="*/ 29 h 145"/>
                  <a:gd name="T6" fmla="*/ 17 w 66"/>
                  <a:gd name="T7" fmla="*/ 2 h 1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145">
                    <a:moveTo>
                      <a:pt x="66" y="11"/>
                    </a:moveTo>
                    <a:lnTo>
                      <a:pt x="15" y="0"/>
                    </a:lnTo>
                    <a:lnTo>
                      <a:pt x="0" y="145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1005"/>
              <p:cNvSpPr>
                <a:spLocks/>
              </p:cNvSpPr>
              <p:nvPr/>
            </p:nvSpPr>
            <p:spPr bwMode="auto">
              <a:xfrm>
                <a:off x="3452" y="2523"/>
                <a:ext cx="28" cy="27"/>
              </a:xfrm>
              <a:custGeom>
                <a:avLst/>
                <a:gdLst>
                  <a:gd name="T0" fmla="*/ 11 w 111"/>
                  <a:gd name="T1" fmla="*/ 0 h 134"/>
                  <a:gd name="T2" fmla="*/ 0 w 111"/>
                  <a:gd name="T3" fmla="*/ 5 h 134"/>
                  <a:gd name="T4" fmla="*/ 28 w 111"/>
                  <a:gd name="T5" fmla="*/ 27 h 134"/>
                  <a:gd name="T6" fmla="*/ 11 w 111"/>
                  <a:gd name="T7" fmla="*/ 0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1" h="134">
                    <a:moveTo>
                      <a:pt x="44" y="0"/>
                    </a:moveTo>
                    <a:lnTo>
                      <a:pt x="0" y="26"/>
                    </a:lnTo>
                    <a:lnTo>
                      <a:pt x="111" y="1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1006"/>
              <p:cNvSpPr>
                <a:spLocks/>
              </p:cNvSpPr>
              <p:nvPr/>
            </p:nvSpPr>
            <p:spPr bwMode="auto">
              <a:xfrm>
                <a:off x="3215" y="2013"/>
                <a:ext cx="38" cy="19"/>
              </a:xfrm>
              <a:custGeom>
                <a:avLst/>
                <a:gdLst>
                  <a:gd name="T0" fmla="*/ 7 w 149"/>
                  <a:gd name="T1" fmla="*/ 0 h 96"/>
                  <a:gd name="T2" fmla="*/ 0 w 149"/>
                  <a:gd name="T3" fmla="*/ 8 h 96"/>
                  <a:gd name="T4" fmla="*/ 38 w 149"/>
                  <a:gd name="T5" fmla="*/ 19 h 96"/>
                  <a:gd name="T6" fmla="*/ 7 w 149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9" h="96">
                    <a:moveTo>
                      <a:pt x="29" y="0"/>
                    </a:moveTo>
                    <a:lnTo>
                      <a:pt x="0" y="42"/>
                    </a:lnTo>
                    <a:lnTo>
                      <a:pt x="149" y="9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1007"/>
              <p:cNvSpPr>
                <a:spLocks/>
              </p:cNvSpPr>
              <p:nvPr/>
            </p:nvSpPr>
            <p:spPr bwMode="auto">
              <a:xfrm>
                <a:off x="3252" y="3047"/>
                <a:ext cx="16" cy="29"/>
              </a:xfrm>
              <a:custGeom>
                <a:avLst/>
                <a:gdLst>
                  <a:gd name="T0" fmla="*/ 13 w 65"/>
                  <a:gd name="T1" fmla="*/ 0 h 145"/>
                  <a:gd name="T2" fmla="*/ 0 w 65"/>
                  <a:gd name="T3" fmla="*/ 2 h 145"/>
                  <a:gd name="T4" fmla="*/ 16 w 65"/>
                  <a:gd name="T5" fmla="*/ 29 h 145"/>
                  <a:gd name="T6" fmla="*/ 13 w 65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5" h="145">
                    <a:moveTo>
                      <a:pt x="51" y="0"/>
                    </a:moveTo>
                    <a:lnTo>
                      <a:pt x="0" y="11"/>
                    </a:lnTo>
                    <a:lnTo>
                      <a:pt x="65" y="145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1008"/>
              <p:cNvSpPr>
                <a:spLocks/>
              </p:cNvSpPr>
              <p:nvPr/>
            </p:nvSpPr>
            <p:spPr bwMode="auto">
              <a:xfrm>
                <a:off x="1288" y="2104"/>
                <a:ext cx="32" cy="24"/>
              </a:xfrm>
              <a:custGeom>
                <a:avLst/>
                <a:gdLst>
                  <a:gd name="T0" fmla="*/ 32 w 128"/>
                  <a:gd name="T1" fmla="*/ 6 h 123"/>
                  <a:gd name="T2" fmla="*/ 23 w 128"/>
                  <a:gd name="T3" fmla="*/ 0 h 123"/>
                  <a:gd name="T4" fmla="*/ 0 w 128"/>
                  <a:gd name="T5" fmla="*/ 24 h 123"/>
                  <a:gd name="T6" fmla="*/ 32 w 128"/>
                  <a:gd name="T7" fmla="*/ 6 h 1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8" h="123">
                    <a:moveTo>
                      <a:pt x="128" y="33"/>
                    </a:moveTo>
                    <a:lnTo>
                      <a:pt x="90" y="0"/>
                    </a:lnTo>
                    <a:lnTo>
                      <a:pt x="0" y="123"/>
                    </a:lnTo>
                    <a:lnTo>
                      <a:pt x="128" y="33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1009"/>
              <p:cNvSpPr>
                <a:spLocks/>
              </p:cNvSpPr>
              <p:nvPr/>
            </p:nvSpPr>
            <p:spPr bwMode="auto">
              <a:xfrm>
                <a:off x="831" y="1922"/>
                <a:ext cx="40" cy="10"/>
              </a:xfrm>
              <a:custGeom>
                <a:avLst/>
                <a:gdLst>
                  <a:gd name="T0" fmla="*/ 40 w 162"/>
                  <a:gd name="T1" fmla="*/ 10 h 49"/>
                  <a:gd name="T2" fmla="*/ 38 w 162"/>
                  <a:gd name="T3" fmla="*/ 0 h 49"/>
                  <a:gd name="T4" fmla="*/ 0 w 162"/>
                  <a:gd name="T5" fmla="*/ 9 h 49"/>
                  <a:gd name="T6" fmla="*/ 40 w 162"/>
                  <a:gd name="T7" fmla="*/ 1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49">
                    <a:moveTo>
                      <a:pt x="162" y="49"/>
                    </a:moveTo>
                    <a:lnTo>
                      <a:pt x="155" y="0"/>
                    </a:lnTo>
                    <a:lnTo>
                      <a:pt x="0" y="45"/>
                    </a:lnTo>
                    <a:lnTo>
                      <a:pt x="162" y="49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1010"/>
              <p:cNvSpPr>
                <a:spLocks/>
              </p:cNvSpPr>
              <p:nvPr/>
            </p:nvSpPr>
            <p:spPr bwMode="auto">
              <a:xfrm>
                <a:off x="2754" y="2109"/>
                <a:ext cx="40" cy="14"/>
              </a:xfrm>
              <a:custGeom>
                <a:avLst/>
                <a:gdLst>
                  <a:gd name="T0" fmla="*/ 4 w 161"/>
                  <a:gd name="T1" fmla="*/ 0 h 70"/>
                  <a:gd name="T2" fmla="*/ 0 w 161"/>
                  <a:gd name="T3" fmla="*/ 9 h 70"/>
                  <a:gd name="T4" fmla="*/ 40 w 161"/>
                  <a:gd name="T5" fmla="*/ 14 h 70"/>
                  <a:gd name="T6" fmla="*/ 4 w 161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1" h="70">
                    <a:moveTo>
                      <a:pt x="15" y="0"/>
                    </a:moveTo>
                    <a:lnTo>
                      <a:pt x="0" y="47"/>
                    </a:lnTo>
                    <a:lnTo>
                      <a:pt x="161" y="7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1011"/>
              <p:cNvSpPr>
                <a:spLocks/>
              </p:cNvSpPr>
              <p:nvPr/>
            </p:nvSpPr>
            <p:spPr bwMode="auto">
              <a:xfrm>
                <a:off x="3200" y="1919"/>
                <a:ext cx="40" cy="9"/>
              </a:xfrm>
              <a:custGeom>
                <a:avLst/>
                <a:gdLst>
                  <a:gd name="T0" fmla="*/ 1 w 161"/>
                  <a:gd name="T1" fmla="*/ 0 h 47"/>
                  <a:gd name="T2" fmla="*/ 0 w 161"/>
                  <a:gd name="T3" fmla="*/ 9 h 47"/>
                  <a:gd name="T4" fmla="*/ 40 w 161"/>
                  <a:gd name="T5" fmla="*/ 6 h 47"/>
                  <a:gd name="T6" fmla="*/ 1 w 161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1" h="47">
                    <a:moveTo>
                      <a:pt x="3" y="0"/>
                    </a:moveTo>
                    <a:lnTo>
                      <a:pt x="0" y="47"/>
                    </a:lnTo>
                    <a:lnTo>
                      <a:pt x="161" y="3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1012"/>
              <p:cNvSpPr>
                <a:spLocks/>
              </p:cNvSpPr>
              <p:nvPr/>
            </p:nvSpPr>
            <p:spPr bwMode="auto">
              <a:xfrm>
                <a:off x="1288" y="2980"/>
                <a:ext cx="32" cy="24"/>
              </a:xfrm>
              <a:custGeom>
                <a:avLst/>
                <a:gdLst>
                  <a:gd name="T0" fmla="*/ 23 w 128"/>
                  <a:gd name="T1" fmla="*/ 24 h 122"/>
                  <a:gd name="T2" fmla="*/ 32 w 128"/>
                  <a:gd name="T3" fmla="*/ 18 h 122"/>
                  <a:gd name="T4" fmla="*/ 0 w 128"/>
                  <a:gd name="T5" fmla="*/ 0 h 122"/>
                  <a:gd name="T6" fmla="*/ 23 w 128"/>
                  <a:gd name="T7" fmla="*/ 24 h 1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8" h="122">
                    <a:moveTo>
                      <a:pt x="90" y="122"/>
                    </a:moveTo>
                    <a:lnTo>
                      <a:pt x="128" y="89"/>
                    </a:lnTo>
                    <a:lnTo>
                      <a:pt x="0" y="0"/>
                    </a:lnTo>
                    <a:lnTo>
                      <a:pt x="90" y="122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1013"/>
              <p:cNvSpPr>
                <a:spLocks/>
              </p:cNvSpPr>
              <p:nvPr/>
            </p:nvSpPr>
            <p:spPr bwMode="auto">
              <a:xfrm>
                <a:off x="831" y="3176"/>
                <a:ext cx="40" cy="10"/>
              </a:xfrm>
              <a:custGeom>
                <a:avLst/>
                <a:gdLst>
                  <a:gd name="T0" fmla="*/ 38 w 162"/>
                  <a:gd name="T1" fmla="*/ 10 h 49"/>
                  <a:gd name="T2" fmla="*/ 40 w 162"/>
                  <a:gd name="T3" fmla="*/ 0 h 49"/>
                  <a:gd name="T4" fmla="*/ 0 w 162"/>
                  <a:gd name="T5" fmla="*/ 1 h 49"/>
                  <a:gd name="T6" fmla="*/ 38 w 162"/>
                  <a:gd name="T7" fmla="*/ 1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49">
                    <a:moveTo>
                      <a:pt x="155" y="49"/>
                    </a:moveTo>
                    <a:lnTo>
                      <a:pt x="162" y="0"/>
                    </a:lnTo>
                    <a:lnTo>
                      <a:pt x="0" y="5"/>
                    </a:lnTo>
                    <a:lnTo>
                      <a:pt x="155" y="49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1014"/>
              <p:cNvSpPr>
                <a:spLocks/>
              </p:cNvSpPr>
              <p:nvPr/>
            </p:nvSpPr>
            <p:spPr bwMode="auto">
              <a:xfrm>
                <a:off x="2754" y="2986"/>
                <a:ext cx="40" cy="13"/>
              </a:xfrm>
              <a:custGeom>
                <a:avLst/>
                <a:gdLst>
                  <a:gd name="T0" fmla="*/ 0 w 161"/>
                  <a:gd name="T1" fmla="*/ 4 h 67"/>
                  <a:gd name="T2" fmla="*/ 4 w 161"/>
                  <a:gd name="T3" fmla="*/ 13 h 67"/>
                  <a:gd name="T4" fmla="*/ 40 w 161"/>
                  <a:gd name="T5" fmla="*/ 0 h 67"/>
                  <a:gd name="T6" fmla="*/ 0 w 161"/>
                  <a:gd name="T7" fmla="*/ 4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1" h="67">
                    <a:moveTo>
                      <a:pt x="0" y="20"/>
                    </a:moveTo>
                    <a:lnTo>
                      <a:pt x="15" y="67"/>
                    </a:lnTo>
                    <a:lnTo>
                      <a:pt x="16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1015"/>
              <p:cNvSpPr>
                <a:spLocks/>
              </p:cNvSpPr>
              <p:nvPr/>
            </p:nvSpPr>
            <p:spPr bwMode="auto">
              <a:xfrm>
                <a:off x="3200" y="3180"/>
                <a:ext cx="40" cy="9"/>
              </a:xfrm>
              <a:custGeom>
                <a:avLst/>
                <a:gdLst>
                  <a:gd name="T0" fmla="*/ 0 w 161"/>
                  <a:gd name="T1" fmla="*/ 0 h 47"/>
                  <a:gd name="T2" fmla="*/ 1 w 161"/>
                  <a:gd name="T3" fmla="*/ 9 h 47"/>
                  <a:gd name="T4" fmla="*/ 40 w 161"/>
                  <a:gd name="T5" fmla="*/ 3 h 47"/>
                  <a:gd name="T6" fmla="*/ 0 w 161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1" h="47">
                    <a:moveTo>
                      <a:pt x="0" y="0"/>
                    </a:moveTo>
                    <a:lnTo>
                      <a:pt x="3" y="47"/>
                    </a:lnTo>
                    <a:lnTo>
                      <a:pt x="16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1016"/>
              <p:cNvSpPr>
                <a:spLocks/>
              </p:cNvSpPr>
              <p:nvPr/>
            </p:nvSpPr>
            <p:spPr bwMode="auto">
              <a:xfrm>
                <a:off x="1727" y="1457"/>
                <a:ext cx="35" cy="22"/>
              </a:xfrm>
              <a:custGeom>
                <a:avLst/>
                <a:gdLst>
                  <a:gd name="T0" fmla="*/ 35 w 140"/>
                  <a:gd name="T1" fmla="*/ 8 h 110"/>
                  <a:gd name="T2" fmla="*/ 27 w 140"/>
                  <a:gd name="T3" fmla="*/ 0 h 110"/>
                  <a:gd name="T4" fmla="*/ 0 w 140"/>
                  <a:gd name="T5" fmla="*/ 22 h 110"/>
                  <a:gd name="T6" fmla="*/ 35 w 140"/>
                  <a:gd name="T7" fmla="*/ 8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110">
                    <a:moveTo>
                      <a:pt x="140" y="38"/>
                    </a:moveTo>
                    <a:lnTo>
                      <a:pt x="107" y="0"/>
                    </a:lnTo>
                    <a:lnTo>
                      <a:pt x="0" y="110"/>
                    </a:lnTo>
                    <a:lnTo>
                      <a:pt x="140" y="38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1017"/>
              <p:cNvSpPr>
                <a:spLocks/>
              </p:cNvSpPr>
              <p:nvPr/>
            </p:nvSpPr>
            <p:spPr bwMode="auto">
              <a:xfrm>
                <a:off x="3543" y="2033"/>
                <a:ext cx="33" cy="24"/>
              </a:xfrm>
              <a:custGeom>
                <a:avLst/>
                <a:gdLst>
                  <a:gd name="T0" fmla="*/ 33 w 133"/>
                  <a:gd name="T1" fmla="*/ 7 h 118"/>
                  <a:gd name="T2" fmla="*/ 23 w 133"/>
                  <a:gd name="T3" fmla="*/ 0 h 118"/>
                  <a:gd name="T4" fmla="*/ 0 w 133"/>
                  <a:gd name="T5" fmla="*/ 24 h 118"/>
                  <a:gd name="T6" fmla="*/ 33 w 133"/>
                  <a:gd name="T7" fmla="*/ 7 h 1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3" h="118">
                    <a:moveTo>
                      <a:pt x="133" y="34"/>
                    </a:moveTo>
                    <a:lnTo>
                      <a:pt x="94" y="0"/>
                    </a:lnTo>
                    <a:lnTo>
                      <a:pt x="0" y="118"/>
                    </a:lnTo>
                    <a:lnTo>
                      <a:pt x="133" y="34"/>
                    </a:lnTo>
                    <a:close/>
                  </a:path>
                </a:pathLst>
              </a:custGeom>
              <a:solidFill>
                <a:srgbClr val="00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1" name="Line 1018"/>
            <p:cNvSpPr>
              <a:spLocks noChangeShapeType="1"/>
            </p:cNvSpPr>
            <p:nvPr/>
          </p:nvSpPr>
          <p:spPr bwMode="auto">
            <a:xfrm flipH="1" flipV="1">
              <a:off x="3492500" y="4508500"/>
              <a:ext cx="86360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2" name="Line 1019"/>
            <p:cNvSpPr>
              <a:spLocks noChangeShapeType="1"/>
            </p:cNvSpPr>
            <p:nvPr/>
          </p:nvSpPr>
          <p:spPr bwMode="auto">
            <a:xfrm flipV="1">
              <a:off x="4716463" y="4508500"/>
              <a:ext cx="86360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3" name="Line 1020"/>
            <p:cNvSpPr>
              <a:spLocks noChangeShapeType="1"/>
            </p:cNvSpPr>
            <p:nvPr/>
          </p:nvSpPr>
          <p:spPr bwMode="auto">
            <a:xfrm flipH="1">
              <a:off x="3708400" y="2924175"/>
              <a:ext cx="358775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" name="Line 1021"/>
            <p:cNvSpPr>
              <a:spLocks noChangeShapeType="1"/>
            </p:cNvSpPr>
            <p:nvPr/>
          </p:nvSpPr>
          <p:spPr bwMode="auto">
            <a:xfrm>
              <a:off x="5003800" y="2924175"/>
              <a:ext cx="4318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" name="Line 1022"/>
            <p:cNvSpPr>
              <a:spLocks noChangeShapeType="1"/>
            </p:cNvSpPr>
            <p:nvPr/>
          </p:nvSpPr>
          <p:spPr bwMode="auto">
            <a:xfrm flipV="1">
              <a:off x="1258888" y="4868863"/>
              <a:ext cx="865187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" name="Text Box 1023"/>
            <p:cNvSpPr txBox="1">
              <a:spLocks noChangeArrowheads="1"/>
            </p:cNvSpPr>
            <p:nvPr/>
          </p:nvSpPr>
          <p:spPr bwMode="auto">
            <a:xfrm>
              <a:off x="7913688" y="4365625"/>
              <a:ext cx="600075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US" sz="3400">
                  <a:solidFill>
                    <a:srgbClr val="0000CC"/>
                  </a:solidFill>
                  <a:latin typeface="Comic Sans MS" pitchFamily="66" charset="0"/>
                </a:rPr>
                <a:t>e-</a:t>
              </a:r>
              <a:endParaRPr lang="ru-RU" sz="3400">
                <a:solidFill>
                  <a:srgbClr val="0000CC"/>
                </a:solidFill>
                <a:latin typeface="Comic Sans MS" pitchFamily="66" charset="0"/>
              </a:endParaRPr>
            </a:p>
          </p:txBody>
        </p:sp>
        <p:sp>
          <p:nvSpPr>
            <p:cNvPr id="1027" name="Line 1024"/>
            <p:cNvSpPr>
              <a:spLocks noChangeShapeType="1"/>
            </p:cNvSpPr>
            <p:nvPr/>
          </p:nvSpPr>
          <p:spPr bwMode="auto">
            <a:xfrm>
              <a:off x="8459788" y="4797425"/>
              <a:ext cx="360362" cy="71438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" name="Line 1025"/>
            <p:cNvSpPr>
              <a:spLocks noChangeShapeType="1"/>
            </p:cNvSpPr>
            <p:nvPr/>
          </p:nvSpPr>
          <p:spPr bwMode="auto">
            <a:xfrm flipV="1">
              <a:off x="8459788" y="2924175"/>
              <a:ext cx="360362" cy="1444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" name="Text Box 1026"/>
            <p:cNvSpPr txBox="1">
              <a:spLocks noChangeArrowheads="1"/>
            </p:cNvSpPr>
            <p:nvPr/>
          </p:nvSpPr>
          <p:spPr bwMode="auto">
            <a:xfrm>
              <a:off x="7812088" y="2819400"/>
              <a:ext cx="6286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US" sz="3400">
                  <a:solidFill>
                    <a:srgbClr val="FF0000"/>
                  </a:solidFill>
                  <a:latin typeface="Comic Sans MS" pitchFamily="66" charset="0"/>
                </a:rPr>
                <a:t>e+</a:t>
              </a:r>
              <a:endParaRPr lang="ru-RU" sz="34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30" name="Text Box 1027"/>
            <p:cNvSpPr txBox="1">
              <a:spLocks noChangeArrowheads="1"/>
            </p:cNvSpPr>
            <p:nvPr/>
          </p:nvSpPr>
          <p:spPr bwMode="auto">
            <a:xfrm>
              <a:off x="785813" y="1196975"/>
              <a:ext cx="1335087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US" sz="2400">
                  <a:latin typeface="AvantGarde Md BT" pitchFamily="34" charset="0"/>
                </a:rPr>
                <a:t>Cryostat</a:t>
              </a:r>
              <a:endParaRPr lang="ru-RU" sz="2400">
                <a:latin typeface="AvantGarde Md BT" pitchFamily="34" charset="0"/>
              </a:endParaRPr>
            </a:p>
          </p:txBody>
        </p:sp>
        <p:sp>
          <p:nvSpPr>
            <p:cNvPr id="1031" name="Line 1028"/>
            <p:cNvSpPr>
              <a:spLocks noChangeShapeType="1"/>
            </p:cNvSpPr>
            <p:nvPr/>
          </p:nvSpPr>
          <p:spPr bwMode="auto">
            <a:xfrm>
              <a:off x="755650" y="1700213"/>
              <a:ext cx="863600" cy="1223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" name="Text Box 1029"/>
            <p:cNvSpPr txBox="1">
              <a:spLocks noChangeArrowheads="1"/>
            </p:cNvSpPr>
            <p:nvPr/>
          </p:nvSpPr>
          <p:spPr bwMode="auto">
            <a:xfrm>
              <a:off x="2544763" y="1157288"/>
              <a:ext cx="3540125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en-US" sz="2400">
                  <a:latin typeface="AvantGarde Md BT" pitchFamily="34" charset="0"/>
                </a:rPr>
                <a:t>Compensation Solenoid</a:t>
              </a:r>
              <a:endParaRPr lang="ru-RU" sz="2400">
                <a:latin typeface="AvantGarde Md BT" pitchFamily="34" charset="0"/>
              </a:endParaRPr>
            </a:p>
          </p:txBody>
        </p:sp>
        <p:sp>
          <p:nvSpPr>
            <p:cNvPr id="1033" name="Line 1030"/>
            <p:cNvSpPr>
              <a:spLocks noChangeShapeType="1"/>
            </p:cNvSpPr>
            <p:nvPr/>
          </p:nvSpPr>
          <p:spPr bwMode="auto">
            <a:xfrm flipH="1">
              <a:off x="2339975" y="1628775"/>
              <a:ext cx="1077913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1031"/>
            <p:cNvSpPr>
              <a:spLocks noChangeShapeType="1"/>
            </p:cNvSpPr>
            <p:nvPr/>
          </p:nvSpPr>
          <p:spPr bwMode="auto">
            <a:xfrm flipH="1">
              <a:off x="3132138" y="1628775"/>
              <a:ext cx="285750" cy="1439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Line 1032"/>
            <p:cNvSpPr>
              <a:spLocks noChangeShapeType="1"/>
            </p:cNvSpPr>
            <p:nvPr/>
          </p:nvSpPr>
          <p:spPr bwMode="auto">
            <a:xfrm>
              <a:off x="5145088" y="1628775"/>
              <a:ext cx="795337" cy="1512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Line 1033"/>
            <p:cNvSpPr>
              <a:spLocks noChangeShapeType="1"/>
            </p:cNvSpPr>
            <p:nvPr/>
          </p:nvSpPr>
          <p:spPr bwMode="auto">
            <a:xfrm>
              <a:off x="5148263" y="1628775"/>
              <a:ext cx="1223962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93439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</a:t>
            </a:r>
            <a:r>
              <a:rPr lang="en-US" dirty="0" smtClean="0"/>
              <a:t>final focus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23</a:t>
            </a:fld>
            <a:endParaRPr lang="ru-RU" dirty="0"/>
          </a:p>
        </p:txBody>
      </p:sp>
      <p:pic>
        <p:nvPicPr>
          <p:cNvPr id="1038" name="Picture 4" descr="FFtrajectorie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98525"/>
            <a:ext cx="752475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92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final focus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24</a:t>
            </a:fld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981075"/>
            <a:ext cx="36734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agni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878263"/>
            <a:ext cx="43195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agnit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0451" r="-844" b="12883"/>
          <a:stretch>
            <a:fillRect/>
          </a:stretch>
        </p:blipFill>
        <p:spPr bwMode="auto">
          <a:xfrm>
            <a:off x="4538663" y="3878263"/>
            <a:ext cx="446405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388" y="1006475"/>
            <a:ext cx="4968875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buFontTx/>
              <a:buChar char="•"/>
            </a:pPr>
            <a:r>
              <a:rPr lang="en-US" sz="2400" dirty="0"/>
              <a:t>SC iron yoke twin aperture magnet </a:t>
            </a:r>
          </a:p>
          <a:p>
            <a:pPr>
              <a:buFontTx/>
              <a:buChar char="•"/>
            </a:pPr>
            <a:r>
              <a:rPr lang="en-US" sz="2400" dirty="0"/>
              <a:t>Excitation current  8.5 </a:t>
            </a:r>
            <a:r>
              <a:rPr lang="en-US" sz="2400" dirty="0" err="1"/>
              <a:t>kA·turns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Single aperture 2 cm</a:t>
            </a:r>
          </a:p>
          <a:p>
            <a:pPr>
              <a:buFontTx/>
              <a:buChar char="•"/>
            </a:pPr>
            <a:r>
              <a:rPr lang="en-US" sz="2400" dirty="0"/>
              <a:t>Gradient 10.7 </a:t>
            </a:r>
            <a:r>
              <a:rPr lang="en-US" sz="2400" dirty="0" err="1"/>
              <a:t>kGs</a:t>
            </a:r>
            <a:r>
              <a:rPr lang="en-US" sz="2400" dirty="0"/>
              <a:t>/cm</a:t>
            </a:r>
          </a:p>
          <a:p>
            <a:pPr>
              <a:buFontTx/>
              <a:buChar char="•"/>
            </a:pPr>
            <a:r>
              <a:rPr lang="en-US" sz="2400" dirty="0"/>
              <a:t>Length 20 cm</a:t>
            </a:r>
          </a:p>
          <a:p>
            <a:endParaRPr lang="en-US" sz="2400" dirty="0"/>
          </a:p>
          <a:p>
            <a:r>
              <a:rPr lang="en-US" sz="2400" dirty="0"/>
              <a:t>Prototype </a:t>
            </a:r>
            <a:r>
              <a:rPr lang="en-US" sz="2400" dirty="0" smtClean="0"/>
              <a:t>is being manufactured.</a:t>
            </a:r>
            <a:endParaRPr lang="en-US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62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</a:t>
            </a:r>
            <a:r>
              <a:rPr lang="en-US" dirty="0" smtClean="0"/>
              <a:t>injection facility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25</a:t>
            </a:fld>
            <a:endParaRPr lang="ru-RU" dirty="0"/>
          </a:p>
        </p:txBody>
      </p:sp>
      <p:pic>
        <p:nvPicPr>
          <p:cNvPr id="6" name="Picture 3" descr="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7561262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ampingRin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943951"/>
            <a:ext cx="2016125" cy="15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G_22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00437"/>
            <a:ext cx="2193760" cy="292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ow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2033588" cy="271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Tunnel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14" y="4365624"/>
            <a:ext cx="2749749" cy="206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 flipH="1" flipV="1">
            <a:off x="2124075" y="1844675"/>
            <a:ext cx="339725" cy="1428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2195513" y="3213100"/>
            <a:ext cx="576262" cy="5762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643438" y="3789363"/>
            <a:ext cx="0" cy="5762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7667625" y="2781300"/>
            <a:ext cx="144463" cy="6477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</a:t>
            </a:r>
            <a:r>
              <a:rPr lang="en-US" dirty="0" smtClean="0"/>
              <a:t>construction cite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26</a:t>
            </a:fld>
            <a:endParaRPr lang="ru-RU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124200" y="6380163"/>
            <a:ext cx="2895600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A.Bogomyagkov (BINP)</a:t>
            </a:r>
            <a:endParaRPr lang="ru-RU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826250" y="6380163"/>
            <a:ext cx="2133600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0A7F0EF-FAED-4889-BE9B-20DD5C3BA03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08125"/>
            <a:ext cx="434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675063"/>
            <a:ext cx="252095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5156200"/>
            <a:ext cx="25177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11188" y="1412875"/>
            <a:ext cx="160337" cy="2305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9388" y="979488"/>
            <a:ext cx="264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Ready-built tunnel</a:t>
            </a:r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14" name="Picture 9" descr="CT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276475"/>
            <a:ext cx="252095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T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2603500"/>
            <a:ext cx="22098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76700"/>
            <a:ext cx="22320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927350" y="2574925"/>
            <a:ext cx="533400" cy="3200400"/>
          </a:xfrm>
          <a:prstGeom prst="rect">
            <a:avLst/>
          </a:prstGeom>
          <a:solidFill>
            <a:srgbClr val="CCFF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17550" y="3413125"/>
            <a:ext cx="381000" cy="1905000"/>
          </a:xfrm>
          <a:prstGeom prst="rect">
            <a:avLst/>
          </a:prstGeom>
          <a:solidFill>
            <a:srgbClr val="FFCC00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631950" y="2193925"/>
            <a:ext cx="762000" cy="457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555750" y="5775325"/>
            <a:ext cx="762000" cy="4572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4171950" y="909638"/>
            <a:ext cx="1066800" cy="381000"/>
          </a:xfrm>
          <a:prstGeom prst="rect">
            <a:avLst/>
          </a:prstGeom>
          <a:solidFill>
            <a:srgbClr val="CCFF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314950" y="90963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FF region</a:t>
            </a:r>
            <a:endParaRPr lang="ru-RU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171950" y="1366838"/>
            <a:ext cx="1066800" cy="381000"/>
          </a:xfrm>
          <a:prstGeom prst="rect">
            <a:avLst/>
          </a:prstGeom>
          <a:solidFill>
            <a:srgbClr val="FFCC00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314950" y="1366838"/>
            <a:ext cx="350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Technical reg. (RF and injection)</a:t>
            </a:r>
            <a:endParaRPr lang="ru-RU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4171950" y="1824038"/>
            <a:ext cx="1066800" cy="381000"/>
          </a:xfrm>
          <a:prstGeom prst="rect">
            <a:avLst/>
          </a:prstGeom>
          <a:solidFill>
            <a:srgbClr val="FF99C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5314950" y="174783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Damping wiggler sections</a:t>
            </a:r>
            <a:endParaRPr lang="ru-RU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0" y="4076700"/>
            <a:ext cx="850900" cy="288925"/>
          </a:xfrm>
          <a:prstGeom prst="rect">
            <a:avLst/>
          </a:prstGeom>
          <a:solidFill>
            <a:srgbClr val="FFCC00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66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Super-c-tau: </a:t>
            </a:r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Autofit/>
          </a:bodyPr>
          <a:lstStyle/>
          <a:p>
            <a:r>
              <a:rPr lang="en-US" sz="2800" dirty="0"/>
              <a:t>The lattice, meeting all main requirements </a:t>
            </a:r>
            <a:r>
              <a:rPr lang="en-US" sz="2800" dirty="0" smtClean="0"/>
              <a:t>is </a:t>
            </a:r>
            <a:r>
              <a:rPr lang="en-US" sz="2800" dirty="0"/>
              <a:t>ready.</a:t>
            </a:r>
            <a:endParaRPr lang="ru-RU" sz="2800" dirty="0"/>
          </a:p>
          <a:p>
            <a:r>
              <a:rPr lang="en-US" sz="2800" dirty="0"/>
              <a:t>FF key element, twin-aperture SC quadrupole prototype is being manufactured.</a:t>
            </a:r>
            <a:endParaRPr lang="ru-RU" sz="2800" dirty="0"/>
          </a:p>
          <a:p>
            <a:r>
              <a:rPr lang="en-US" sz="2800" dirty="0"/>
              <a:t>Prototype of the damping wiggler is ready.</a:t>
            </a:r>
            <a:endParaRPr lang="ru-RU" sz="2800" dirty="0"/>
          </a:p>
          <a:p>
            <a:r>
              <a:rPr lang="en-US" sz="2800" dirty="0"/>
              <a:t>Civil </a:t>
            </a:r>
            <a:r>
              <a:rPr lang="en-US" sz="2800" dirty="0" smtClean="0"/>
              <a:t>construction </a:t>
            </a:r>
            <a:r>
              <a:rPr lang="en-US" sz="2800" dirty="0"/>
              <a:t>is under </a:t>
            </a:r>
            <a:r>
              <a:rPr lang="en-US" sz="2800" dirty="0" smtClean="0"/>
              <a:t>way.</a:t>
            </a:r>
          </a:p>
          <a:p>
            <a:pPr lvl="1"/>
            <a:r>
              <a:rPr lang="en-US" sz="2000" dirty="0" smtClean="0"/>
              <a:t>injection </a:t>
            </a:r>
            <a:r>
              <a:rPr lang="en-US" sz="2000" dirty="0"/>
              <a:t>facility is under commissioning, tunnels for </a:t>
            </a:r>
            <a:r>
              <a:rPr lang="en-US" sz="2000" dirty="0" err="1"/>
              <a:t>linac</a:t>
            </a:r>
            <a:r>
              <a:rPr lang="en-US" sz="2000" dirty="0"/>
              <a:t> and injection lines are ready, bulk of the facility solutions are based on existing wares and technologies.</a:t>
            </a:r>
            <a:endParaRPr lang="ru-RU" sz="2000" dirty="0"/>
          </a:p>
          <a:p>
            <a:r>
              <a:rPr lang="en-US" sz="2800" dirty="0"/>
              <a:t>Detailed machine design and beam dynamics simulation is in progress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Project is being considered in government committee.</a:t>
            </a:r>
            <a:endParaRPr lang="ru-RU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72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BEPC II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" y="1659285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Two-ring </a:t>
            </a:r>
            <a:r>
              <a:rPr lang="en-US" sz="3200" dirty="0" err="1"/>
              <a:t>e+e</a:t>
            </a:r>
            <a:r>
              <a:rPr lang="en-US" sz="3200" dirty="0"/>
              <a:t>- collider in the tau-charm energy region (</a:t>
            </a:r>
            <a:r>
              <a:rPr lang="en-US" sz="3200" dirty="0" err="1"/>
              <a:t>Ecm</a:t>
            </a:r>
            <a:r>
              <a:rPr lang="en-US" sz="3200" dirty="0"/>
              <a:t> = 2.0-4.2 </a:t>
            </a:r>
            <a:r>
              <a:rPr lang="en-US" sz="3200" dirty="0" err="1"/>
              <a:t>GeV</a:t>
            </a:r>
            <a:r>
              <a:rPr lang="en-US" sz="3200" dirty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Upgrade of BEPC, operating </a:t>
            </a:r>
            <a:r>
              <a:rPr lang="en-US" sz="3200" dirty="0"/>
              <a:t>for HEP since May </a:t>
            </a:r>
            <a:r>
              <a:rPr lang="en-US" sz="3200" dirty="0" smtClean="0"/>
              <a:t>2009.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“One </a:t>
            </a:r>
            <a:r>
              <a:rPr lang="en-US" sz="3200" dirty="0"/>
              <a:t>machine, </a:t>
            </a:r>
            <a:r>
              <a:rPr lang="en-US" sz="3200" dirty="0" smtClean="0"/>
              <a:t>two purposes” – source of SR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Design luminosity </a:t>
            </a:r>
            <a:r>
              <a:rPr lang="en-US" sz="3200" dirty="0"/>
              <a:t>10</a:t>
            </a:r>
            <a:r>
              <a:rPr lang="en-US" sz="3200" baseline="30000" dirty="0"/>
              <a:t>33 </a:t>
            </a:r>
            <a:r>
              <a:rPr lang="en-US" sz="3200" dirty="0"/>
              <a:t>cm</a:t>
            </a:r>
            <a:r>
              <a:rPr lang="en-US" sz="3200" baseline="30000" dirty="0"/>
              <a:t>-2 </a:t>
            </a:r>
            <a:r>
              <a:rPr lang="en-US" sz="3200" dirty="0" smtClean="0"/>
              <a:t>sec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 at 1.89 </a:t>
            </a:r>
            <a:r>
              <a:rPr lang="en-US" sz="3200" dirty="0" err="1" smtClean="0"/>
              <a:t>GeV</a:t>
            </a:r>
            <a:r>
              <a:rPr lang="en-US" sz="3200" dirty="0" smtClean="0"/>
              <a:t>.</a:t>
            </a:r>
            <a:endParaRPr lang="ru-RU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Beam </a:t>
            </a:r>
            <a:r>
              <a:rPr lang="en-US" sz="3200" dirty="0" smtClean="0"/>
              <a:t>current 0.93 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Circumference 240.4 m.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409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BEPCII layout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4</a:t>
            </a:fld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350"/>
            <a:ext cx="76200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1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BEPC II performance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" y="1218396"/>
            <a:ext cx="7345680" cy="523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8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BEPC II future plans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" y="1413064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More </a:t>
            </a:r>
            <a:r>
              <a:rPr lang="en-US" sz="3200" dirty="0"/>
              <a:t>detailed optics measurement &amp; correction is being </a:t>
            </a:r>
            <a:r>
              <a:rPr lang="en-US" sz="3200" dirty="0" smtClean="0"/>
              <a:t>done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We </a:t>
            </a:r>
            <a:r>
              <a:rPr lang="en-US" sz="3200" dirty="0"/>
              <a:t>still not obtain some luminosity improvement by suppressing the parasitic beam‐beam </a:t>
            </a:r>
            <a:r>
              <a:rPr lang="en-US" sz="3200" dirty="0" smtClean="0"/>
              <a:t>interaction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We’ll </a:t>
            </a:r>
            <a:r>
              <a:rPr lang="en-US" sz="3200" dirty="0"/>
              <a:t>try to achieve higher luminosity by more detailed optimization, higher beam current and lower </a:t>
            </a:r>
            <a:r>
              <a:rPr lang="en-US" sz="3200" dirty="0" smtClean="0"/>
              <a:t>β</a:t>
            </a:r>
            <a:r>
              <a:rPr lang="en-US" sz="3200" baseline="-25000" dirty="0" smtClean="0"/>
              <a:t>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25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Turkic Accelerator Complex (TAC)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138"/>
            <a:ext cx="8229600" cy="4542158"/>
          </a:xfrm>
        </p:spPr>
        <p:txBody>
          <a:bodyPr>
            <a:noAutofit/>
          </a:bodyPr>
          <a:lstStyle/>
          <a:p>
            <a:r>
              <a:rPr lang="en-US" dirty="0" err="1"/>
              <a:t>Linac</a:t>
            </a:r>
            <a:r>
              <a:rPr lang="en-US" dirty="0"/>
              <a:t>-ring type charm </a:t>
            </a:r>
            <a:r>
              <a:rPr lang="en-US" dirty="0" smtClean="0"/>
              <a:t>factory </a:t>
            </a:r>
          </a:p>
          <a:p>
            <a:pPr marL="400050" lvl="1" indent="0">
              <a:buNone/>
            </a:pPr>
            <a:r>
              <a:rPr lang="en-US" sz="3200" dirty="0" smtClean="0"/>
              <a:t>L=</a:t>
            </a:r>
            <a:r>
              <a:rPr lang="en-US" sz="3200" dirty="0"/>
              <a:t> </a:t>
            </a:r>
            <a:r>
              <a:rPr lang="en-US" sz="3200" dirty="0" smtClean="0"/>
              <a:t>1.4</a:t>
            </a:r>
            <a:r>
              <a:rPr lang="en-US" sz="3200" dirty="0" smtClean="0">
                <a:sym typeface="Symbol"/>
              </a:rPr>
              <a:t>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35 </a:t>
            </a:r>
            <a:r>
              <a:rPr lang="en-US" sz="3200" dirty="0"/>
              <a:t>cm</a:t>
            </a:r>
            <a:r>
              <a:rPr lang="en-US" sz="3200" baseline="30000" dirty="0"/>
              <a:t>-2 </a:t>
            </a:r>
            <a:r>
              <a:rPr lang="en-US" sz="3200" dirty="0" smtClean="0"/>
              <a:t>sec</a:t>
            </a:r>
            <a:r>
              <a:rPr lang="en-US" sz="3200" baseline="30000" dirty="0" smtClean="0"/>
              <a:t>-1</a:t>
            </a:r>
            <a:endParaRPr lang="en-US" sz="3200" dirty="0"/>
          </a:p>
          <a:p>
            <a:r>
              <a:rPr lang="en-US" dirty="0" smtClean="0"/>
              <a:t>Detector </a:t>
            </a:r>
            <a:r>
              <a:rPr lang="en-US" dirty="0"/>
              <a:t>to search for charm </a:t>
            </a:r>
            <a:r>
              <a:rPr lang="en-US" dirty="0" smtClean="0"/>
              <a:t>physics: </a:t>
            </a:r>
          </a:p>
          <a:p>
            <a:pPr lvl="1"/>
            <a:r>
              <a:rPr lang="en-US" dirty="0" smtClean="0"/>
              <a:t>CP </a:t>
            </a:r>
            <a:r>
              <a:rPr lang="en-US" dirty="0"/>
              <a:t>violation and mixings of </a:t>
            </a:r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-mesons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physics effects in the rare decays. </a:t>
            </a:r>
          </a:p>
          <a:p>
            <a:r>
              <a:rPr lang="en-US" dirty="0"/>
              <a:t>Synchrotron light source based on positron ring </a:t>
            </a:r>
          </a:p>
          <a:p>
            <a:r>
              <a:rPr lang="en-US" dirty="0"/>
              <a:t>Free electron laser based on electron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TAC</a:t>
            </a:r>
            <a:r>
              <a:rPr lang="en-US" dirty="0"/>
              <a:t> </a:t>
            </a:r>
            <a:r>
              <a:rPr lang="en-US" dirty="0" smtClean="0"/>
              <a:t>Super Charm Factory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8</a:t>
            </a:fld>
            <a:endParaRPr lang="ru-RU"/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98994"/>
            <a:ext cx="7772400" cy="476631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charm </a:t>
            </a:r>
            <a:r>
              <a:rPr lang="en-US" dirty="0" smtClean="0"/>
              <a:t>factory parameters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CHARM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Bogomyagkov (BINP), Tau Charm Factories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51A7-3CB2-4881-9ECF-45BF1401FE7E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662210"/>
              </p:ext>
            </p:extLst>
          </p:nvPr>
        </p:nvGraphicFramePr>
        <p:xfrm>
          <a:off x="457200" y="1196752"/>
          <a:ext cx="8229600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2912"/>
                <a:gridCol w="1584176"/>
                <a:gridCol w="152251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1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1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-linac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1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-ring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Energy, </a:t>
                      </a:r>
                      <a:r>
                        <a:rPr kumimoji="1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1.00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3.56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Particles per bunch, 10</a:t>
                      </a:r>
                      <a:r>
                        <a:rPr kumimoji="1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</a:t>
                      </a: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function at IP, mm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</a:t>
                      </a:r>
                      <a:r>
                        <a:rPr kumimoji="1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x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/</a:t>
                      </a:r>
                      <a:r>
                        <a:rPr kumimoji="1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y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/</a:t>
                      </a:r>
                      <a:r>
                        <a:rPr kumimoji="1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z</a:t>
                      </a: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m/m/</a:t>
                      </a: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mm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36/0.5/5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36/0.5/5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Beam current 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Circumference,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Crossing angle, </a:t>
                      </a:r>
                      <a:r>
                        <a:rPr kumimoji="1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mrad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Collision frequency, MHz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Luminosity, cm</a:t>
                      </a:r>
                      <a:r>
                        <a:rPr kumimoji="1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r>
                        <a:rPr kumimoji="1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1.4</a:t>
                      </a: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</a:t>
                      </a:r>
                      <a:r>
                        <a:rPr kumimoji="1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1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8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erenc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Conference1</Template>
  <TotalTime>352</TotalTime>
  <Words>1237</Words>
  <Application>Microsoft Office PowerPoint</Application>
  <PresentationFormat>On-screen Show (4:3)</PresentationFormat>
  <Paragraphs>300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Conference1</vt:lpstr>
      <vt:lpstr>Equation</vt:lpstr>
      <vt:lpstr>BINP tau charm plans and other projects in Turkey/China </vt:lpstr>
      <vt:lpstr>History</vt:lpstr>
      <vt:lpstr>BEPC II</vt:lpstr>
      <vt:lpstr>BEPCII layout</vt:lpstr>
      <vt:lpstr>BEPC II performance</vt:lpstr>
      <vt:lpstr>BEPC II future plans</vt:lpstr>
      <vt:lpstr>Turkic Accelerator Complex (TAC)</vt:lpstr>
      <vt:lpstr>TAC Super Charm Factory</vt:lpstr>
      <vt:lpstr>TAC charm factory parameters</vt:lpstr>
      <vt:lpstr>TAC Super Charm Factory plans</vt:lpstr>
      <vt:lpstr>Super-c-tau in Novosibirsk</vt:lpstr>
      <vt:lpstr>Super-c-tau: general</vt:lpstr>
      <vt:lpstr>Super-c-tau: scientific case</vt:lpstr>
      <vt:lpstr>Super-c-tau: scientific case</vt:lpstr>
      <vt:lpstr>Super-c-tau: parameters</vt:lpstr>
      <vt:lpstr>Super-c-tau: optics</vt:lpstr>
      <vt:lpstr>Super-c-tau: main ring</vt:lpstr>
      <vt:lpstr>Super-c-tau: CRAB waist</vt:lpstr>
      <vt:lpstr>Super-c-tau: CRAB waist</vt:lpstr>
      <vt:lpstr>Super-c-tau: facility artist view</vt:lpstr>
      <vt:lpstr>Super-c-tau: facility cite</vt:lpstr>
      <vt:lpstr>Super-c-tau: final focus</vt:lpstr>
      <vt:lpstr>Super-c-tau: final focus</vt:lpstr>
      <vt:lpstr>Super-c-tau: final focus</vt:lpstr>
      <vt:lpstr>Super-c-tau: injection facility</vt:lpstr>
      <vt:lpstr>Super-c-tau: construction cite</vt:lpstr>
      <vt:lpstr>Super-c-tau: 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 Bogomyagkov (BINP), Tau Charm Factories</dc:title>
  <dc:creator>bogomyagkov</dc:creator>
  <cp:lastModifiedBy>bogomyagkov</cp:lastModifiedBy>
  <cp:revision>82</cp:revision>
  <dcterms:created xsi:type="dcterms:W3CDTF">2012-05-14T07:26:31Z</dcterms:created>
  <dcterms:modified xsi:type="dcterms:W3CDTF">2012-05-16T03:29:47Z</dcterms:modified>
</cp:coreProperties>
</file>