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06" d="100"/>
          <a:sy n="106" d="100"/>
        </p:scale>
        <p:origin x="133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5126C-C4CB-B740-9AF1-A2CBCEC14DE2}" type="datetimeFigureOut">
              <a:rPr lang="en-US" smtClean="0"/>
              <a:t>5/28/25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0ABE0-40F2-2A42-ACB1-50E7758A8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52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197F1-B504-F0DC-FC84-95E7744C6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64E1E-1684-8F66-06DE-9E3EAF709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B0565-C4D1-A264-1A23-0C1821451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9A92-8DB6-BB4B-AA65-0E787444BFBE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5601B-D2F5-3E48-0DF8-683D22AB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D3FAF-3C13-7872-6700-56CFE570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3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0ADF-298E-BF4A-0793-20945FB7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25B9F-D95B-BCBF-4C36-DC829B55D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96F80-D0DC-1343-5C9D-FD1CCC19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DC51-1C48-3A49-B948-F8A7943EB71A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835F8-2DCF-C254-DF03-90004361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717F-5B7C-99A6-5AEC-C4258865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5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46385B-30E7-22D2-4EC0-7F3BEAE4D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7F319-CDAF-591E-AFAC-940EC270B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B8D7B-797B-C2E6-7675-2685AF6F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21F2B-7AC6-344E-A767-409AD0E950B5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FC6CF-46BA-16F0-A176-46668ECC1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CB4D0-3DC2-4B35-10E1-8AE8CEFBE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4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3A647-C498-A3F1-ED8E-8A97FB2C1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4F82-87CE-7346-FBDC-2AFF48A34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1D92-912E-D9EC-11CD-022973C0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F88C-63E2-0F4C-BD12-52A66D411165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31137-CC3C-B102-5EA5-0D097F12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551B0-EE54-EF80-8FC6-313357D2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9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2DA7-BB51-C569-0FB2-E254CD0F9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39EDC-5E40-927B-CCE4-50D362969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168E5-43C9-8A0F-1BB7-FD47E4A43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FD249-8123-F34A-B3CE-2A1C1980329A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84DC6-500D-3242-6608-7156930C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B5AAF-B873-B834-0E3F-FA0395D7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4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6E4AC-4F42-DF91-9D4E-3D94433F7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846F-34D8-28E0-AD19-AB755B5104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B7777-2279-3A2D-8786-69A9FC36D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2EDDF-7C5E-4D30-F105-E31B3BED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D7F4-D17F-E44C-BBD7-38708B614463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BB4EA-5D9E-0D1B-6AD4-0C88349E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4BD0C-B6FF-3F35-5378-E21E9AE26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9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30F6-55E5-EB1A-5B54-1C3F3E3D7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658C4-6D8E-A3BF-B7CA-637CE771A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513C5-9309-3272-867A-40C6D2E5E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27A1F-A197-E4E6-62D3-A370CFE2F6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F2428F-44D6-B1AA-5E93-11D0C455B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61EF6B-8856-A85E-DAEC-35E1454AC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7D63-3D49-344A-9A98-D4610BF9320A}" type="datetime1">
              <a:rPr lang="en-US" smtClean="0"/>
              <a:t>5/28/25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745B1-ACF8-70A3-70A4-65C47041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374900-9328-7ABF-8D65-BC8718731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2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66B31-F957-5B22-0220-86035F1D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05C65-E6C6-7887-B026-CA8DCAEA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2E9DE-ADCF-E143-A6D7-42A826771901}" type="datetime1">
              <a:rPr lang="en-US" smtClean="0"/>
              <a:t>5/28/25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CFDE73-5F2D-3EFA-A6D7-58CD4547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931E52-D274-F8FE-5CA3-EE281DF3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4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E0818-FD3C-2037-19E6-9263567C9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03ABD-F6C9-4145-9831-F96AE2D89511}" type="datetime1">
              <a:rPr lang="en-US" smtClean="0"/>
              <a:t>5/28/25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D75ECF-EB79-FA6C-2B57-FAEA5BD0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BF4AA-C8E7-C85C-7DEB-BD6EEE0E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07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E4D-9EB9-9E58-07AF-7B0818D1E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FB501-8B2A-672A-2804-EADDE088F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2F463-4A14-20C4-8CFB-D32319E65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2E05C-336E-BEF1-72D9-620B75D0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F3-726A-0F49-B1AC-3A242ADFBF90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197AF-FCB1-0981-8EE1-EECA17135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C5178-997B-4C3C-D7E0-413152871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B3C33-0E3E-72B3-2BBA-1D4CBF729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34AE0-DD1E-17D9-3AAC-5B62F68F9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732A1-F916-2B39-1367-D2F7B2457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EDA6-FCFB-C6CD-F7A3-C97C45B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0722-CB9F-7C4F-AFD9-0236EC4A5A42}" type="datetime1">
              <a:rPr lang="en-US" smtClean="0"/>
              <a:t>5/28/25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A33A7-4420-F212-9619-48B8BD2C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244C14-D6F6-AE52-B03A-DCE6A7D50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7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0DB6A6-D46B-663E-4E91-109DE04D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CAEC3-A7E6-ECDA-49C7-E320B28FC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C9148-A9AA-6D54-EC3F-D414B4E7A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B507F-DC5C-9045-91C2-C5563D1D2850}" type="datetime1">
              <a:rPr lang="en-US" smtClean="0"/>
              <a:t>5/28/25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C4056-E063-91ED-1E1E-8042DEF8CB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8B2CE-E793-7441-80D4-5FC15AD3E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507691-8A47-654E-9D6D-CC97AF6B8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7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BD3-69EB-D1A2-32BC-9147481FC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Near Term Priorities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1BEA8D-31D0-29F3-7821-2A98B0E5A4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Sven Vahsen</a:t>
            </a:r>
          </a:p>
          <a:p>
            <a:r>
              <a:rPr lang="en-US" dirty="0"/>
              <a:t>May 28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85EACF-26D9-4493-8990-81308396D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1F691-AE12-97FB-2C1D-A33D4CEF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6E6C4-2D69-D4BF-1DF6-217510B6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Sven will be away all of June (vacation)</a:t>
            </a:r>
          </a:p>
          <a:p>
            <a:pPr lvl="1"/>
            <a:r>
              <a:rPr lang="en-US" dirty="0"/>
              <a:t>will check email intermittently, </a:t>
            </a:r>
          </a:p>
          <a:p>
            <a:pPr lvl="1"/>
            <a:r>
              <a:rPr lang="en-US" dirty="0"/>
              <a:t>only respond to truly urgent issues (not technical discussions)</a:t>
            </a:r>
          </a:p>
          <a:p>
            <a:pPr lvl="1"/>
            <a:endParaRPr lang="en-US" dirty="0"/>
          </a:p>
          <a:p>
            <a:r>
              <a:rPr lang="en-US" dirty="0"/>
              <a:t>Want to make sure your </a:t>
            </a:r>
            <a:r>
              <a:rPr lang="en-US" b="1" dirty="0"/>
              <a:t>highest priority tasks </a:t>
            </a:r>
            <a:r>
              <a:rPr lang="en-US" dirty="0"/>
              <a:t>are clear and agreed on</a:t>
            </a:r>
          </a:p>
          <a:p>
            <a:endParaRPr lang="en-US" dirty="0"/>
          </a:p>
          <a:p>
            <a:r>
              <a:rPr lang="en-US" b="1" dirty="0"/>
              <a:t>Please each send me a weekly email at the end of each week, succinctly summarizing your </a:t>
            </a:r>
            <a:r>
              <a:rPr lang="en-US" b="1" i="1" dirty="0"/>
              <a:t>progress towards these tasks</a:t>
            </a:r>
          </a:p>
          <a:p>
            <a:pPr lvl="1"/>
            <a:r>
              <a:rPr lang="en-US" dirty="0"/>
              <a:t>One paragraph length is appropriate.</a:t>
            </a:r>
          </a:p>
          <a:p>
            <a:pPr lvl="1"/>
            <a:r>
              <a:rPr lang="en-US" dirty="0"/>
              <a:t>Focus on clarity, omit extraneous detail</a:t>
            </a:r>
          </a:p>
          <a:p>
            <a:pPr lvl="1"/>
            <a:endParaRPr lang="en-US" dirty="0"/>
          </a:p>
          <a:p>
            <a:r>
              <a:rPr lang="en-US" dirty="0"/>
              <a:t>Suggest you continue your weekly meetings as before, if they are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4425-6AC0-1414-DD5D-9AF90B604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9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E0E0D-ACF0-1C14-D7F8-D8F412839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Shashank: highest priority (not all)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C2F37-1BE0-25A6-8497-4FB10F33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69316" cy="4839870"/>
          </a:xfrm>
        </p:spPr>
        <p:txBody>
          <a:bodyPr>
            <a:normAutofit/>
          </a:bodyPr>
          <a:lstStyle/>
          <a:p>
            <a:pPr marL="0" indent="0" rtl="0" fontAlgn="ctr"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Visa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(respond to emails promptly)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0" fontAlgn="ctr"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Debug FWD TPC</a:t>
            </a:r>
          </a:p>
          <a:p>
            <a:pPr marL="457200" lvl="1" indent="0" rtl="0" fontAlgn="ctr">
              <a:buNone/>
            </a:pPr>
            <a:r>
              <a:rPr lang="en-US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Develop clear list of problems and next step to debug each</a:t>
            </a:r>
            <a:endParaRPr lang="en-US" sz="1600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rtl="0" fontAlgn="ctr">
              <a:buNone/>
            </a:pPr>
            <a: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Gain expertise in TPC operation (less urgent since </a:t>
            </a:r>
            <a:r>
              <a:rPr lang="en-US" sz="160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SuperKEKB</a:t>
            </a:r>
            <a: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off) and focus on mastering the TPC data analysis</a:t>
            </a:r>
            <a:b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(higher priority) to extract neutron spectra and directionality at a level comparable to previous TPC experts.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ctr"/>
            <a: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Start with data from TPCs on top of Belle II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ctr"/>
            <a:r>
              <a:rPr lang="en-US" sz="160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Get data</a:t>
            </a:r>
            <a:endParaRPr lang="en-US" sz="16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fontAlgn="ctr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distribution of nuclear recoils from BEAST TPCs</a:t>
            </a:r>
          </a:p>
          <a:p>
            <a:pPr marL="1428750" indent="-285750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each event, fit track, calculate E==&gt; obtain L, E, </a:t>
            </a:r>
          </a:p>
          <a:p>
            <a:pPr marL="1428750" indent="-285750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Select nuclear recoils using L vs E</a:t>
            </a:r>
          </a:p>
          <a:p>
            <a:pPr marL="1428750" indent="-285750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Plot theta vs phi</a:t>
            </a:r>
          </a:p>
          <a:p>
            <a:pPr marL="1771650" indent="-285750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try to weight theta vs phi by energy </a:t>
            </a:r>
          </a:p>
          <a:p>
            <a:pPr marL="1771650" indent="-285750"/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you see peaking in a specific direction, indicating a single background source?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6384F-9175-30FE-4171-7B8DA211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05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9528E-DF55-5272-DD22-64765D05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379" y="115050"/>
            <a:ext cx="10515600" cy="1325563"/>
          </a:xfrm>
        </p:spPr>
        <p:txBody>
          <a:bodyPr/>
          <a:lstStyle/>
          <a:p>
            <a:r>
              <a:rPr lang="en-US" dirty="0"/>
              <a:t>Qingyuan: highest priority (not all)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4C9C6-0948-65A3-8C2D-92B720ED8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613"/>
            <a:ext cx="10515600" cy="4803775"/>
          </a:xfrm>
        </p:spPr>
        <p:txBody>
          <a:bodyPr>
            <a:noAutofit/>
          </a:bodyPr>
          <a:lstStyle/>
          <a:p>
            <a:pPr rtl="0" fontAlgn="ctr">
              <a:buFont typeface="+mj-lt"/>
              <a:buAutoNum type="arabicPeriod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Work with Belle II experts to fix Geant4 "simulation problem"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--&gt; needed for new templates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Affects </a:t>
            </a:r>
            <a:r>
              <a:rPr lang="en-US" sz="1600" b="0" i="0" dirty="0" err="1">
                <a:effectLst/>
                <a:latin typeface="Arial" panose="020B0604020202020204" pitchFamily="34" charset="0"/>
              </a:rPr>
              <a:t>simhit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 rate only in some detectors (e.g. ECL)</a:t>
            </a:r>
          </a:p>
          <a:p>
            <a:pPr marL="342900" marR="0">
              <a:buNone/>
            </a:pPr>
            <a:r>
              <a:rPr lang="en-US" sz="1600" dirty="0">
                <a:effectLst/>
                <a:latin typeface="Arial" panose="020B0604020202020204" pitchFamily="34" charset="0"/>
              </a:rPr>
              <a:t> </a:t>
            </a:r>
          </a:p>
          <a:p>
            <a:pPr rtl="0" fontAlgn="ctr">
              <a:buFont typeface="+mj-lt"/>
              <a:buAutoNum type="arabicPeriod" startAt="2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Finalize &amp; demonstrate ECLTRG monitor (and then publish paper on performance)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Update high-statistics templates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Run the monitor on the 2024 data (archived PVs can be broadcast again as we did before, mimicking real-time operation). 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Develop a clear, quantitative metric to evaluate performance 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marL="1143000" lvl="2" indent="-228600" rtl="0" fontAlgn="ctr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Chi^2 of sum-of-templates vs experiment? 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marL="1143000" lvl="2" indent="-228600" rtl="0" fontAlgn="ctr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agreement with heuristic fit?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marL="1143000" lvl="2" indent="-228600" rtl="0" fontAlgn="ctr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agreement with </a:t>
            </a:r>
            <a:r>
              <a:rPr lang="en-US" sz="1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BGNet</a:t>
            </a:r>
            <a:r>
              <a:rPr lang="en-US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?</a:t>
            </a:r>
            <a:endParaRPr lang="en-US" sz="1600" b="0" i="0" dirty="0">
              <a:effectLst/>
              <a:latin typeface="Arial" panose="020B0604020202020204" pitchFamily="34" charset="0"/>
            </a:endParaRPr>
          </a:p>
          <a:p>
            <a:pPr marL="1028700" marR="0">
              <a:buNone/>
            </a:pPr>
            <a:r>
              <a:rPr lang="en-US" sz="1600" dirty="0">
                <a:effectLst/>
                <a:latin typeface="Arial" panose="020B0604020202020204" pitchFamily="34" charset="0"/>
              </a:rPr>
              <a:t> </a:t>
            </a:r>
          </a:p>
          <a:p>
            <a:pPr rtl="0" fontAlgn="ctr">
              <a:buFont typeface="+mj-lt"/>
              <a:buAutoNum type="arabicPeriod" startAt="3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Lead/organize others working on beam backgrounds to take over remaining critical tasks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r>
              <a:rPr lang="en-US" sz="1600" b="0" i="0" dirty="0">
                <a:effectLst/>
                <a:latin typeface="Arial" panose="020B0604020202020204" pitchFamily="34" charset="0"/>
              </a:rPr>
              <a:t>Are requests from </a:t>
            </a:r>
            <a:r>
              <a:rPr lang="en-US" sz="1600" b="0" i="0" dirty="0" err="1">
                <a:effectLst/>
                <a:latin typeface="Arial" panose="020B0604020202020204" pitchFamily="34" charset="0"/>
              </a:rPr>
              <a:t>SuperKEKB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 to study collimator replacements satisfied for now?</a:t>
            </a:r>
          </a:p>
          <a:p>
            <a:pPr marL="742950" lvl="1" indent="-285750" rtl="0" fontAlgn="ctr">
              <a:buFont typeface="Courier New" panose="02070309020205020404" pitchFamily="49" charset="0"/>
              <a:buChar char="o"/>
            </a:pPr>
            <a:endParaRPr lang="en-US" sz="1600" dirty="0">
              <a:latin typeface="Arial" panose="020B0604020202020204" pitchFamily="34" charset="0"/>
            </a:endParaRPr>
          </a:p>
          <a:p>
            <a:pPr marL="0" indent="0" fontAlgn="ctr">
              <a:buNone/>
            </a:pPr>
            <a:r>
              <a:rPr lang="en-US" sz="1600" b="0" i="0" dirty="0">
                <a:latin typeface="Arial" panose="020B0604020202020204" pitchFamily="34" charset="0"/>
              </a:rPr>
              <a:t>Separate question: 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What is happening with NAS server?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1CE06-5E35-4B2C-10F0-4A3A3A40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07691-8A47-654E-9D6D-CC97AF6B8F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3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389</Words>
  <Application>Microsoft Macintosh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Courier New</vt:lpstr>
      <vt:lpstr>Office Theme</vt:lpstr>
      <vt:lpstr>Near Term Priorities</vt:lpstr>
      <vt:lpstr>Background</vt:lpstr>
      <vt:lpstr>Shashank: highest priority (not all)</vt:lpstr>
      <vt:lpstr>Qingyuan: highest priority (not all)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Sven Vahsen</dc:creator>
  <cp:lastModifiedBy>Sven Vahsen</cp:lastModifiedBy>
  <cp:revision>1</cp:revision>
  <dcterms:created xsi:type="dcterms:W3CDTF">2025-05-28T23:03:56Z</dcterms:created>
  <dcterms:modified xsi:type="dcterms:W3CDTF">2025-05-28T23:22:36Z</dcterms:modified>
</cp:coreProperties>
</file>