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889" r:id="rId4"/>
    <p:sldId id="895" r:id="rId5"/>
    <p:sldId id="896" r:id="rId6"/>
    <p:sldId id="867" r:id="rId7"/>
    <p:sldId id="892" r:id="rId8"/>
    <p:sldId id="897" r:id="rId9"/>
    <p:sldId id="893" r:id="rId10"/>
    <p:sldId id="890" r:id="rId11"/>
    <p:sldId id="887" r:id="rId12"/>
    <p:sldId id="89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FF9933"/>
    <a:srgbClr val="CC00FF"/>
    <a:srgbClr val="037B56"/>
    <a:srgbClr val="0247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6" autoAdjust="0"/>
    <p:restoredTop sz="94660"/>
  </p:normalViewPr>
  <p:slideViewPr>
    <p:cSldViewPr>
      <p:cViewPr varScale="1">
        <p:scale>
          <a:sx n="83" d="100"/>
          <a:sy n="83" d="100"/>
        </p:scale>
        <p:origin x="68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0451A6-F97C-4531-B317-8261D5CCAFA1}" type="datetimeFigureOut">
              <a:rPr lang="en-FI" smtClean="0"/>
              <a:t>19/05/2025</a:t>
            </a:fld>
            <a:endParaRPr lang="en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DF2EC4-D900-41A4-BB97-4EB4403674F8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81339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DF2EC4-D900-41A4-BB97-4EB4403674F8}" type="slidenum">
              <a:rPr lang="en-FI" smtClean="0"/>
              <a:t>2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91048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17,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Ott, aSe on ITkpixv2, SPIE Medical Imaging 2025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CD5B-3A63-4E04-A5FB-131A8959E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72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17,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Ott, aSe on ITkpixv2, SPIE Medical Imaging 2025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CD5B-3A63-4E04-A5FB-131A8959E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44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gradFill>
          <a:gsLst>
            <a:gs pos="66000">
              <a:srgbClr val="024731"/>
            </a:gs>
            <a:gs pos="0">
              <a:srgbClr val="037B5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17,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Ott, aSe on ITkpixv2, SPIE Medical Imaging 2025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CD5B-3A63-4E04-A5FB-131A8959E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90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24419" y="1700808"/>
            <a:ext cx="10943167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384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Blue">
    <p:bg>
      <p:bgPr>
        <a:gradFill>
          <a:gsLst>
            <a:gs pos="66000">
              <a:srgbClr val="024731"/>
            </a:gs>
            <a:gs pos="0">
              <a:srgbClr val="037B5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24419" y="1700808"/>
            <a:ext cx="10943167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04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4419" y="1700808"/>
            <a:ext cx="10943167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0"/>
            <a:ext cx="2133600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96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4419" y="1700808"/>
            <a:ext cx="10943167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0"/>
            <a:ext cx="2133600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4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24419" y="1701163"/>
            <a:ext cx="10943167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0"/>
            <a:ext cx="2133600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79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2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4419" y="1701163"/>
            <a:ext cx="10943167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0"/>
            <a:ext cx="2133600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1475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 3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4419" y="1701163"/>
            <a:ext cx="10943167" cy="35424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32722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" y="0"/>
            <a:ext cx="2133600" cy="1819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22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4416" y="1702080"/>
            <a:ext cx="10944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18459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" y="0"/>
            <a:ext cx="2159204" cy="181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89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17,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Ott, aSe on ITkpixv2, SPIE Medical Imaging 2025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CD5B-3A63-4E04-A5FB-131A8959E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2193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4416" y="1702080"/>
            <a:ext cx="10944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037B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18459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C6B8ED-7D53-8436-B62D-D16462E44A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58400" y="152400"/>
            <a:ext cx="1996189" cy="72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87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24416" y="1702080"/>
            <a:ext cx="10944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24421" y="5315698"/>
            <a:ext cx="7172564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" y="0"/>
            <a:ext cx="2159204" cy="181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665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24416" y="1702080"/>
            <a:ext cx="10944000" cy="35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24419" y="5315698"/>
            <a:ext cx="7184597" cy="792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" y="0"/>
            <a:ext cx="2159204" cy="181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6985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4420" y="1989288"/>
            <a:ext cx="4425969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24420" y="5438088"/>
            <a:ext cx="4425969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99016" y="180000"/>
            <a:ext cx="6172923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" y="0"/>
            <a:ext cx="2159204" cy="181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1659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624420" y="1989288"/>
            <a:ext cx="4425969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037B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624420" y="5438088"/>
            <a:ext cx="4425969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99016" y="180000"/>
            <a:ext cx="6172923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FF697D-D9D7-CC9E-43CF-0896BC386E3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108343"/>
            <a:ext cx="1996189" cy="72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606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99016" y="180000"/>
            <a:ext cx="6172923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4420" y="1989288"/>
            <a:ext cx="4425969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24420" y="5438088"/>
            <a:ext cx="4425969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" y="0"/>
            <a:ext cx="2159204" cy="181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773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99016" y="180000"/>
            <a:ext cx="6172923" cy="6498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624420" y="1960037"/>
            <a:ext cx="4425969" cy="32329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624420" y="5408837"/>
            <a:ext cx="4425969" cy="5832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2" y="0"/>
            <a:ext cx="2159204" cy="181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1482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24419" y="1912267"/>
            <a:ext cx="10943167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624419" y="5848350"/>
            <a:ext cx="1094316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22374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 Blue">
    <p:bg>
      <p:bgPr>
        <a:gradFill>
          <a:gsLst>
            <a:gs pos="66000">
              <a:srgbClr val="024731"/>
            </a:gs>
            <a:gs pos="0">
              <a:srgbClr val="037B56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24419" y="1912267"/>
            <a:ext cx="10943167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624419" y="5848350"/>
            <a:ext cx="1094316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091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rgbClr val="EF33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4419" y="1912267"/>
            <a:ext cx="10943167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88" y="5678845"/>
            <a:ext cx="2639837" cy="1149120"/>
          </a:xfrm>
          <a:prstGeom prst="rect">
            <a:avLst/>
          </a:prstGeom>
        </p:spPr>
      </p:pic>
      <p:cxnSp>
        <p:nvCxnSpPr>
          <p:cNvPr id="8" name="Straight Connector 4"/>
          <p:cNvCxnSpPr/>
          <p:nvPr userDrawn="1"/>
        </p:nvCxnSpPr>
        <p:spPr>
          <a:xfrm>
            <a:off x="624419" y="5848350"/>
            <a:ext cx="1094316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110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17,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Ott, aSe on ITkpixv2, SPIE Medical Imaging 2025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CD5B-3A63-4E04-A5FB-131A8959E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1789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rgbClr val="FF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380" y="5677088"/>
            <a:ext cx="2762008" cy="114912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624419" y="1912267"/>
            <a:ext cx="10943167" cy="26360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624419" y="5848350"/>
            <a:ext cx="10943167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0249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419" y="318135"/>
            <a:ext cx="1094316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624419" y="1527989"/>
            <a:ext cx="10943165" cy="398924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+mj-lt"/>
              </a:defRPr>
            </a:lvl2pPr>
            <a:lvl3pPr marL="460800" indent="-230400">
              <a:buFont typeface="Lucida Grande"/>
              <a:buChar char="-"/>
              <a:defRPr sz="1600" i="1">
                <a:latin typeface="+mj-lt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17, 2025</a:t>
            </a:r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 Ott, aSe on ITkpixv2, SPIE Medical Imaging 2025</a:t>
            </a:r>
            <a:endParaRPr lang="fi-FI" dirty="0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624419" y="5847608"/>
            <a:ext cx="10943167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4985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4419" y="318135"/>
            <a:ext cx="1094316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10943165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17, 2025</a:t>
            </a:r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 Ott, aSe on ITkpixv2, SPIE Medical Imaging 2025</a:t>
            </a: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34" name="Straight Connector 4"/>
          <p:cNvCxnSpPr/>
          <p:nvPr userDrawn="1"/>
        </p:nvCxnSpPr>
        <p:spPr>
          <a:xfrm>
            <a:off x="624419" y="5847608"/>
            <a:ext cx="10943167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0003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4419" y="318135"/>
            <a:ext cx="10943167" cy="11957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37B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10943165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34" name="Straight Connector 4"/>
          <p:cNvCxnSpPr/>
          <p:nvPr userDrawn="1"/>
        </p:nvCxnSpPr>
        <p:spPr>
          <a:xfrm>
            <a:off x="624419" y="6248400"/>
            <a:ext cx="10943167" cy="0"/>
          </a:xfrm>
          <a:prstGeom prst="line">
            <a:avLst/>
          </a:prstGeom>
          <a:ln w="12700" cmpd="sng">
            <a:solidFill>
              <a:srgbClr val="037B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Graphic 2">
            <a:extLst>
              <a:ext uri="{FF2B5EF4-FFF2-40B4-BE49-F238E27FC236}">
                <a16:creationId xmlns:a16="http://schemas.microsoft.com/office/drawing/2014/main" id="{BF237AE8-3C29-E05A-3390-962E40D79EF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1" y="5257800"/>
            <a:ext cx="917129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05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24419" y="318135"/>
            <a:ext cx="1094316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10943165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17, 2025</a:t>
            </a:r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 Ott, aSe on ITkpixv2, SPIE Medical Imaging 2025</a:t>
            </a: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0" name="Straight Connector 4"/>
          <p:cNvCxnSpPr/>
          <p:nvPr userDrawn="1"/>
        </p:nvCxnSpPr>
        <p:spPr>
          <a:xfrm>
            <a:off x="624419" y="5847608"/>
            <a:ext cx="10943167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0165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17744" y="318135"/>
            <a:ext cx="10949840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7746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6250147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17, 2025</a:t>
            </a:r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 Ott, aSe on ITkpixv2, SPIE Medical Imaging 2025</a:t>
            </a: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624419" y="5847608"/>
            <a:ext cx="10943167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61664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17744" y="318135"/>
            <a:ext cx="10949840" cy="1195798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37B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7746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6250147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17, 2025</a:t>
            </a:r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 Ott, aSe on ITkpixv2, SPIE Medical Imaging 2025</a:t>
            </a: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624419" y="5847608"/>
            <a:ext cx="10943167" cy="0"/>
          </a:xfrm>
          <a:prstGeom prst="line">
            <a:avLst/>
          </a:prstGeom>
          <a:ln w="12700" cmpd="sng">
            <a:solidFill>
              <a:srgbClr val="037B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178FD9A3-E7B5-8E42-796F-638F8D585E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82200" y="213605"/>
            <a:ext cx="1996189" cy="728369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AD593A45-8B86-8FE2-B1F3-6EAFDEF98FE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1" y="5257800"/>
            <a:ext cx="9171295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761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24419" y="318135"/>
            <a:ext cx="1094316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5317439" cy="40039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6250147" y="1513259"/>
            <a:ext cx="5317439" cy="400397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17, 2025</a:t>
            </a:r>
            <a:endParaRPr lang="fi-FI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 Ott, aSe on ITkpixv2, SPIE Medical Imaging 2025</a:t>
            </a:r>
            <a:endParaRPr lang="fi-FI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624419" y="5847608"/>
            <a:ext cx="10943167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02076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24419" y="318135"/>
            <a:ext cx="10943167" cy="11957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February 17, 2025</a:t>
            </a:r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smtClean="0"/>
              <a:t>J. Ott, aSe on ITkpixv2, SPIE Medical Imaging 2025</a:t>
            </a:r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624419" y="5847608"/>
            <a:ext cx="10943167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0"/>
          <p:cNvSpPr>
            <a:spLocks noGrp="1"/>
          </p:cNvSpPr>
          <p:nvPr>
            <p:ph sz="quarter" idx="18"/>
          </p:nvPr>
        </p:nvSpPr>
        <p:spPr>
          <a:xfrm>
            <a:off x="6250147" y="1513934"/>
            <a:ext cx="5317439" cy="40033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43761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17, 2025</a:t>
            </a: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Ott, aSe on ITkpixv2, SPIE Medical Imaging 2025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AF840-2625-4A8A-A786-466DEAEE362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80128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17, 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Ott, aSe on ITkpixv2, SPIE Medical Imaging 2025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CD5B-3A63-4E04-A5FB-131A8959E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3459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17, 2025</a:t>
            </a: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Ott, aSe on ITkpixv2, SPIE Medical Imaging 2025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E197B5-D703-4A47-B9FE-DA25C87DC1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8352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17, 2025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Ott, aSe on ITkpixv2, SPIE Medical Imaging 2025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CD5B-3A63-4E04-A5FB-131A8959E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09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17, 2025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Ott, aSe on ITkpixv2, SPIE Medical Imaging 2025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CD5B-3A63-4E04-A5FB-131A8959E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32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17, 2025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Ott, aSe on ITkpixv2, SPIE Medical Imaging 2025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CD5B-3A63-4E04-A5FB-131A8959E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107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17, 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Ott, aSe on ITkpixv2, SPIE Medical Imaging 2025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CD5B-3A63-4E04-A5FB-131A8959E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832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February 17, 2025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J. Ott, aSe on ITkpixv2, SPIE Medical Imaging 2025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BDCD5B-3A63-4E04-A5FB-131A8959E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29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000">
              <a:srgbClr val="024731"/>
            </a:gs>
            <a:gs pos="0">
              <a:srgbClr val="037B5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February 17, 2025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J. Ott, aSe on ITkpixv2, SPIE Medical Imaging 2025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BDCD5B-3A63-4E04-A5FB-131A8959E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67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6742608" y="6021288"/>
            <a:ext cx="4826000" cy="158750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smtClean="0"/>
              <a:t>J. Ott, aSe on ITkpixv2, SPIE Medical Imaging 2025</a:t>
            </a: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6742608" y="6180039"/>
            <a:ext cx="4826000" cy="1857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February 17, 2025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6742608" y="6365777"/>
            <a:ext cx="4826000" cy="161926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0209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85" r:id="rId9"/>
    <p:sldLayoutId id="2147483668" r:id="rId10"/>
    <p:sldLayoutId id="2147483669" r:id="rId11"/>
    <p:sldLayoutId id="2147483670" r:id="rId12"/>
    <p:sldLayoutId id="2147483686" r:id="rId13"/>
    <p:sldLayoutId id="2147483671" r:id="rId14"/>
    <p:sldLayoutId id="2147483672" r:id="rId15"/>
    <p:sldLayoutId id="2147483673" r:id="rId16"/>
    <p:sldLayoutId id="2147483687" r:id="rId17"/>
    <p:sldLayoutId id="2147483674" r:id="rId18"/>
    <p:sldLayoutId id="2147483675" r:id="rId19"/>
    <p:sldLayoutId id="2147483676" r:id="rId20"/>
    <p:sldLayoutId id="2147483688" r:id="rId21"/>
    <p:sldLayoutId id="2147483677" r:id="rId22"/>
    <p:sldLayoutId id="2147483678" r:id="rId23"/>
    <p:sldLayoutId id="2147483679" r:id="rId24"/>
    <p:sldLayoutId id="2147483689" r:id="rId25"/>
    <p:sldLayoutId id="2147483680" r:id="rId26"/>
    <p:sldLayoutId id="2147483681" r:id="rId27"/>
    <p:sldLayoutId id="2147483682" r:id="rId28"/>
    <p:sldLayoutId id="2147483683" r:id="rId29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tikis.com/" TargetMode="Externa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7"/>
          <p:cNvSpPr txBox="1">
            <a:spLocks/>
          </p:cNvSpPr>
          <p:nvPr/>
        </p:nvSpPr>
        <p:spPr>
          <a:xfrm>
            <a:off x="2925900" y="4260509"/>
            <a:ext cx="63402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en-US" sz="1800" dirty="0">
                <a:solidFill>
                  <a:schemeClr val="bg1"/>
                </a:solidFill>
              </a:rPr>
              <a:t>Jennifer Ott </a:t>
            </a:r>
          </a:p>
          <a:p>
            <a:pPr>
              <a:lnSpc>
                <a:spcPts val="3500"/>
              </a:lnSpc>
            </a:pPr>
            <a:r>
              <a:rPr lang="en-US" sz="1800" dirty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ottjenni@hawaii.edu</a:t>
            </a:r>
            <a:r>
              <a:rPr lang="en-US" sz="1800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</a:t>
            </a:r>
            <a:endParaRPr lang="en-US" sz="1100" dirty="0">
              <a:solidFill>
                <a:schemeClr val="tx2">
                  <a:lumMod val="40000"/>
                  <a:lumOff val="6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48800" y="182880"/>
            <a:ext cx="2514600" cy="91752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D5441A7-7914-868F-3F33-E44DDF7B7E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183" y="5399376"/>
            <a:ext cx="8133627" cy="141732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E66E6AC-F9BF-BCEB-0746-6EF916712DB9}"/>
              </a:ext>
            </a:extLst>
          </p:cNvPr>
          <p:cNvSpPr txBox="1">
            <a:spLocks/>
          </p:cNvSpPr>
          <p:nvPr/>
        </p:nvSpPr>
        <p:spPr>
          <a:xfrm>
            <a:off x="2936060" y="5635709"/>
            <a:ext cx="6340200" cy="7557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500"/>
              </a:lnSpc>
            </a:pP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ML4FE, May 19-21, 2025</a:t>
            </a: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 descr="A logo of a university of hawaii&#10;&#10;Description automatically generated">
            <a:extLst>
              <a:ext uri="{FF2B5EF4-FFF2-40B4-BE49-F238E27FC236}">
                <a16:creationId xmlns:a16="http://schemas.microsoft.com/office/drawing/2014/main" id="{0366D084-C370-723D-9157-9803242DBD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17320" cy="141732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0BAF5EC3-80B4-7374-BA3C-EB187CF3E6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6275" y="1269434"/>
            <a:ext cx="8824381" cy="2247000"/>
          </a:xfrm>
        </p:spPr>
        <p:txBody>
          <a:bodyPr/>
          <a:lstStyle/>
          <a:p>
            <a:r>
              <a:rPr lang="en-GB" sz="4400" dirty="0" smtClean="0"/>
              <a:t>Welcome</a:t>
            </a:r>
            <a:endParaRPr lang="en-FI" sz="4400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66A5671A-6FD3-4BAA-460D-A63668DA19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4850" y="2191350"/>
            <a:ext cx="7772400" cy="792000"/>
          </a:xfrm>
        </p:spPr>
        <p:txBody>
          <a:bodyPr>
            <a:normAutofit/>
          </a:bodyPr>
          <a:lstStyle/>
          <a:p>
            <a:r>
              <a:rPr lang="en-GB" sz="2800" dirty="0"/>
              <a:t>University of Hawai‘i at </a:t>
            </a:r>
            <a:r>
              <a:rPr lang="en-GB" sz="2800" dirty="0" err="1"/>
              <a:t>Mānoa</a:t>
            </a:r>
            <a:endParaRPr lang="en-FI" sz="2800" dirty="0"/>
          </a:p>
        </p:txBody>
      </p:sp>
    </p:spTree>
    <p:extLst>
      <p:ext uri="{BB962C8B-B14F-4D97-AF65-F5344CB8AC3E}">
        <p14:creationId xmlns:p14="http://schemas.microsoft.com/office/powerpoint/2010/main" val="381614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Practical information: sessions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24419" y="1513391"/>
            <a:ext cx="10424581" cy="4003300"/>
          </a:xfrm>
        </p:spPr>
        <p:txBody>
          <a:bodyPr/>
          <a:lstStyle/>
          <a:p>
            <a:r>
              <a:rPr lang="en-GB" sz="1800" dirty="0" smtClean="0"/>
              <a:t>Monday and Tuesday: </a:t>
            </a:r>
          </a:p>
          <a:p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 smtClean="0"/>
              <a:t>Overviews of Technologies / Physics application cases for ML in the front-end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 smtClean="0"/>
              <a:t>Contributed talks </a:t>
            </a:r>
          </a:p>
          <a:p>
            <a:pPr marL="523350" lvl="1" indent="-285750">
              <a:buFont typeface="Arial" panose="020B0604020202020204" pitchFamily="34" charset="0"/>
              <a:buChar char="•"/>
            </a:pPr>
            <a:r>
              <a:rPr lang="en-GB" sz="1700" b="0" dirty="0" smtClean="0"/>
              <a:t>Regular</a:t>
            </a:r>
          </a:p>
          <a:p>
            <a:pPr marL="523350" lvl="1" indent="-285750">
              <a:buFont typeface="Arial" panose="020B0604020202020204" pitchFamily="34" charset="0"/>
              <a:buChar char="•"/>
            </a:pPr>
            <a:r>
              <a:rPr lang="en-GB" sz="1700" b="0" dirty="0" smtClean="0"/>
              <a:t>Short ‘idea’ presentations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1600" dirty="0"/>
          </a:p>
          <a:p>
            <a:r>
              <a:rPr lang="en-GB" sz="1800" dirty="0" smtClean="0"/>
              <a:t>Wednesday: </a:t>
            </a:r>
          </a:p>
          <a:p>
            <a:endParaRPr lang="en-GB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 smtClean="0"/>
              <a:t>Presentations on networks and frameworks advancing or contributing to ML in the front-end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 smtClean="0"/>
              <a:t>Community discussion about potential joint efforts, funding opportunities, </a:t>
            </a:r>
            <a:r>
              <a:rPr lang="en-GB" sz="1800" b="0" dirty="0" err="1" smtClean="0"/>
              <a:t>etc</a:t>
            </a:r>
            <a:endParaRPr lang="en-GB" sz="18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dirty="0"/>
          </a:p>
          <a:p>
            <a:r>
              <a:rPr lang="en-GB" sz="1800" b="0" i="1" dirty="0" smtClean="0"/>
              <a:t>There are indications (at least from the DoE side) that the significance of ML/AI-related funding in experimental HEP is going to increase. It may be very useful to initiate a white paper or another form of write-up of target technologies and projects by this community following this workshop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7606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33400" y="395756"/>
            <a:ext cx="10943167" cy="2636000"/>
          </a:xfrm>
        </p:spPr>
        <p:txBody>
          <a:bodyPr/>
          <a:lstStyle/>
          <a:p>
            <a:r>
              <a:rPr lang="en-GB" sz="4800" i="1" dirty="0" smtClean="0"/>
              <a:t>Coffee break</a:t>
            </a:r>
            <a:r>
              <a:rPr lang="en-GB" sz="4800" i="1" dirty="0"/>
              <a:t/>
            </a:r>
            <a:br>
              <a:rPr lang="en-GB" sz="4800" i="1" dirty="0"/>
            </a:br>
            <a:r>
              <a:rPr lang="en-GB" sz="4800" i="1" dirty="0" smtClean="0"/>
              <a:t>reconvene ca. 10:15</a:t>
            </a:r>
            <a:endParaRPr lang="en-US" sz="48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366000" y="6365875"/>
            <a:ext cx="4826000" cy="161925"/>
          </a:xfrm>
        </p:spPr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18" y="1947333"/>
            <a:ext cx="12192000" cy="491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409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525" y="-1588"/>
            <a:ext cx="9134475" cy="6851651"/>
          </a:xfrm>
        </p:spPr>
      </p:pic>
      <p:sp>
        <p:nvSpPr>
          <p:cNvPr id="12" name="Rounded Rectangle 11"/>
          <p:cNvSpPr/>
          <p:nvPr/>
        </p:nvSpPr>
        <p:spPr>
          <a:xfrm rot="20285169">
            <a:off x="2631909" y="3901381"/>
            <a:ext cx="4564890" cy="2107644"/>
          </a:xfrm>
          <a:custGeom>
            <a:avLst/>
            <a:gdLst>
              <a:gd name="connsiteX0" fmla="*/ 0 w 2743200"/>
              <a:gd name="connsiteY0" fmla="*/ 262940 h 1577610"/>
              <a:gd name="connsiteX1" fmla="*/ 262940 w 2743200"/>
              <a:gd name="connsiteY1" fmla="*/ 0 h 1577610"/>
              <a:gd name="connsiteX2" fmla="*/ 2480260 w 2743200"/>
              <a:gd name="connsiteY2" fmla="*/ 0 h 1577610"/>
              <a:gd name="connsiteX3" fmla="*/ 2743200 w 2743200"/>
              <a:gd name="connsiteY3" fmla="*/ 262940 h 1577610"/>
              <a:gd name="connsiteX4" fmla="*/ 2743200 w 2743200"/>
              <a:gd name="connsiteY4" fmla="*/ 1314670 h 1577610"/>
              <a:gd name="connsiteX5" fmla="*/ 2480260 w 2743200"/>
              <a:gd name="connsiteY5" fmla="*/ 1577610 h 1577610"/>
              <a:gd name="connsiteX6" fmla="*/ 262940 w 2743200"/>
              <a:gd name="connsiteY6" fmla="*/ 1577610 h 1577610"/>
              <a:gd name="connsiteX7" fmla="*/ 0 w 2743200"/>
              <a:gd name="connsiteY7" fmla="*/ 1314670 h 1577610"/>
              <a:gd name="connsiteX8" fmla="*/ 0 w 2743200"/>
              <a:gd name="connsiteY8" fmla="*/ 262940 h 1577610"/>
              <a:gd name="connsiteX0" fmla="*/ 0 w 2743200"/>
              <a:gd name="connsiteY0" fmla="*/ 262940 h 1577610"/>
              <a:gd name="connsiteX1" fmla="*/ 262940 w 2743200"/>
              <a:gd name="connsiteY1" fmla="*/ 0 h 1577610"/>
              <a:gd name="connsiteX2" fmla="*/ 2245091 w 2743200"/>
              <a:gd name="connsiteY2" fmla="*/ 5824 h 1577610"/>
              <a:gd name="connsiteX3" fmla="*/ 2480260 w 2743200"/>
              <a:gd name="connsiteY3" fmla="*/ 0 h 1577610"/>
              <a:gd name="connsiteX4" fmla="*/ 2743200 w 2743200"/>
              <a:gd name="connsiteY4" fmla="*/ 262940 h 1577610"/>
              <a:gd name="connsiteX5" fmla="*/ 2743200 w 2743200"/>
              <a:gd name="connsiteY5" fmla="*/ 1314670 h 1577610"/>
              <a:gd name="connsiteX6" fmla="*/ 2480260 w 2743200"/>
              <a:gd name="connsiteY6" fmla="*/ 1577610 h 1577610"/>
              <a:gd name="connsiteX7" fmla="*/ 262940 w 2743200"/>
              <a:gd name="connsiteY7" fmla="*/ 1577610 h 1577610"/>
              <a:gd name="connsiteX8" fmla="*/ 0 w 2743200"/>
              <a:gd name="connsiteY8" fmla="*/ 1314670 h 1577610"/>
              <a:gd name="connsiteX9" fmla="*/ 0 w 2743200"/>
              <a:gd name="connsiteY9" fmla="*/ 262940 h 1577610"/>
              <a:gd name="connsiteX0" fmla="*/ 0 w 2743200"/>
              <a:gd name="connsiteY0" fmla="*/ 298970 h 1613640"/>
              <a:gd name="connsiteX1" fmla="*/ 262940 w 2743200"/>
              <a:gd name="connsiteY1" fmla="*/ 36030 h 1613640"/>
              <a:gd name="connsiteX2" fmla="*/ 1276312 w 2743200"/>
              <a:gd name="connsiteY2" fmla="*/ 0 h 1613640"/>
              <a:gd name="connsiteX3" fmla="*/ 2480260 w 2743200"/>
              <a:gd name="connsiteY3" fmla="*/ 36030 h 1613640"/>
              <a:gd name="connsiteX4" fmla="*/ 2743200 w 2743200"/>
              <a:gd name="connsiteY4" fmla="*/ 298970 h 1613640"/>
              <a:gd name="connsiteX5" fmla="*/ 2743200 w 2743200"/>
              <a:gd name="connsiteY5" fmla="*/ 1350700 h 1613640"/>
              <a:gd name="connsiteX6" fmla="*/ 2480260 w 2743200"/>
              <a:gd name="connsiteY6" fmla="*/ 1613640 h 1613640"/>
              <a:gd name="connsiteX7" fmla="*/ 262940 w 2743200"/>
              <a:gd name="connsiteY7" fmla="*/ 1613640 h 1613640"/>
              <a:gd name="connsiteX8" fmla="*/ 0 w 2743200"/>
              <a:gd name="connsiteY8" fmla="*/ 1350700 h 1613640"/>
              <a:gd name="connsiteX9" fmla="*/ 0 w 2743200"/>
              <a:gd name="connsiteY9" fmla="*/ 298970 h 1613640"/>
              <a:gd name="connsiteX0" fmla="*/ 0 w 2743200"/>
              <a:gd name="connsiteY0" fmla="*/ 298970 h 1613640"/>
              <a:gd name="connsiteX1" fmla="*/ 262940 w 2743200"/>
              <a:gd name="connsiteY1" fmla="*/ 36030 h 1613640"/>
              <a:gd name="connsiteX2" fmla="*/ 1276312 w 2743200"/>
              <a:gd name="connsiteY2" fmla="*/ 0 h 1613640"/>
              <a:gd name="connsiteX3" fmla="*/ 2351784 w 2743200"/>
              <a:gd name="connsiteY3" fmla="*/ 355401 h 1613640"/>
              <a:gd name="connsiteX4" fmla="*/ 2743200 w 2743200"/>
              <a:gd name="connsiteY4" fmla="*/ 298970 h 1613640"/>
              <a:gd name="connsiteX5" fmla="*/ 2743200 w 2743200"/>
              <a:gd name="connsiteY5" fmla="*/ 1350700 h 1613640"/>
              <a:gd name="connsiteX6" fmla="*/ 2480260 w 2743200"/>
              <a:gd name="connsiteY6" fmla="*/ 1613640 h 1613640"/>
              <a:gd name="connsiteX7" fmla="*/ 262940 w 2743200"/>
              <a:gd name="connsiteY7" fmla="*/ 1613640 h 1613640"/>
              <a:gd name="connsiteX8" fmla="*/ 0 w 2743200"/>
              <a:gd name="connsiteY8" fmla="*/ 1350700 h 1613640"/>
              <a:gd name="connsiteX9" fmla="*/ 0 w 2743200"/>
              <a:gd name="connsiteY9" fmla="*/ 298970 h 1613640"/>
              <a:gd name="connsiteX0" fmla="*/ 0 w 3301532"/>
              <a:gd name="connsiteY0" fmla="*/ 298970 h 1613640"/>
              <a:gd name="connsiteX1" fmla="*/ 262940 w 3301532"/>
              <a:gd name="connsiteY1" fmla="*/ 36030 h 1613640"/>
              <a:gd name="connsiteX2" fmla="*/ 1276312 w 3301532"/>
              <a:gd name="connsiteY2" fmla="*/ 0 h 1613640"/>
              <a:gd name="connsiteX3" fmla="*/ 2351784 w 3301532"/>
              <a:gd name="connsiteY3" fmla="*/ 355401 h 1613640"/>
              <a:gd name="connsiteX4" fmla="*/ 3301532 w 3301532"/>
              <a:gd name="connsiteY4" fmla="*/ 813461 h 1613640"/>
              <a:gd name="connsiteX5" fmla="*/ 2743200 w 3301532"/>
              <a:gd name="connsiteY5" fmla="*/ 1350700 h 1613640"/>
              <a:gd name="connsiteX6" fmla="*/ 2480260 w 3301532"/>
              <a:gd name="connsiteY6" fmla="*/ 1613640 h 1613640"/>
              <a:gd name="connsiteX7" fmla="*/ 262940 w 3301532"/>
              <a:gd name="connsiteY7" fmla="*/ 1613640 h 1613640"/>
              <a:gd name="connsiteX8" fmla="*/ 0 w 3301532"/>
              <a:gd name="connsiteY8" fmla="*/ 1350700 h 1613640"/>
              <a:gd name="connsiteX9" fmla="*/ 0 w 3301532"/>
              <a:gd name="connsiteY9" fmla="*/ 298970 h 1613640"/>
              <a:gd name="connsiteX0" fmla="*/ 0 w 3309449"/>
              <a:gd name="connsiteY0" fmla="*/ 298970 h 1613640"/>
              <a:gd name="connsiteX1" fmla="*/ 262940 w 3309449"/>
              <a:gd name="connsiteY1" fmla="*/ 36030 h 1613640"/>
              <a:gd name="connsiteX2" fmla="*/ 1276312 w 3309449"/>
              <a:gd name="connsiteY2" fmla="*/ 0 h 1613640"/>
              <a:gd name="connsiteX3" fmla="*/ 2351784 w 3309449"/>
              <a:gd name="connsiteY3" fmla="*/ 355401 h 1613640"/>
              <a:gd name="connsiteX4" fmla="*/ 3309449 w 3309449"/>
              <a:gd name="connsiteY4" fmla="*/ 851432 h 1613640"/>
              <a:gd name="connsiteX5" fmla="*/ 2743200 w 3309449"/>
              <a:gd name="connsiteY5" fmla="*/ 1350700 h 1613640"/>
              <a:gd name="connsiteX6" fmla="*/ 2480260 w 3309449"/>
              <a:gd name="connsiteY6" fmla="*/ 1613640 h 1613640"/>
              <a:gd name="connsiteX7" fmla="*/ 262940 w 3309449"/>
              <a:gd name="connsiteY7" fmla="*/ 1613640 h 1613640"/>
              <a:gd name="connsiteX8" fmla="*/ 0 w 3309449"/>
              <a:gd name="connsiteY8" fmla="*/ 1350700 h 1613640"/>
              <a:gd name="connsiteX9" fmla="*/ 0 w 3309449"/>
              <a:gd name="connsiteY9" fmla="*/ 298970 h 1613640"/>
              <a:gd name="connsiteX0" fmla="*/ 0 w 3309449"/>
              <a:gd name="connsiteY0" fmla="*/ 298970 h 1613640"/>
              <a:gd name="connsiteX1" fmla="*/ 262940 w 3309449"/>
              <a:gd name="connsiteY1" fmla="*/ 36030 h 1613640"/>
              <a:gd name="connsiteX2" fmla="*/ 1276312 w 3309449"/>
              <a:gd name="connsiteY2" fmla="*/ 0 h 1613640"/>
              <a:gd name="connsiteX3" fmla="*/ 2251980 w 3309449"/>
              <a:gd name="connsiteY3" fmla="*/ 315252 h 1613640"/>
              <a:gd name="connsiteX4" fmla="*/ 3309449 w 3309449"/>
              <a:gd name="connsiteY4" fmla="*/ 851432 h 1613640"/>
              <a:gd name="connsiteX5" fmla="*/ 2743200 w 3309449"/>
              <a:gd name="connsiteY5" fmla="*/ 1350700 h 1613640"/>
              <a:gd name="connsiteX6" fmla="*/ 2480260 w 3309449"/>
              <a:gd name="connsiteY6" fmla="*/ 1613640 h 1613640"/>
              <a:gd name="connsiteX7" fmla="*/ 262940 w 3309449"/>
              <a:gd name="connsiteY7" fmla="*/ 1613640 h 1613640"/>
              <a:gd name="connsiteX8" fmla="*/ 0 w 3309449"/>
              <a:gd name="connsiteY8" fmla="*/ 1350700 h 1613640"/>
              <a:gd name="connsiteX9" fmla="*/ 0 w 3309449"/>
              <a:gd name="connsiteY9" fmla="*/ 298970 h 1613640"/>
              <a:gd name="connsiteX0" fmla="*/ 447392 w 3309449"/>
              <a:gd name="connsiteY0" fmla="*/ 339801 h 1613640"/>
              <a:gd name="connsiteX1" fmla="*/ 262940 w 3309449"/>
              <a:gd name="connsiteY1" fmla="*/ 36030 h 1613640"/>
              <a:gd name="connsiteX2" fmla="*/ 1276312 w 3309449"/>
              <a:gd name="connsiteY2" fmla="*/ 0 h 1613640"/>
              <a:gd name="connsiteX3" fmla="*/ 2251980 w 3309449"/>
              <a:gd name="connsiteY3" fmla="*/ 315252 h 1613640"/>
              <a:gd name="connsiteX4" fmla="*/ 3309449 w 3309449"/>
              <a:gd name="connsiteY4" fmla="*/ 851432 h 1613640"/>
              <a:gd name="connsiteX5" fmla="*/ 2743200 w 3309449"/>
              <a:gd name="connsiteY5" fmla="*/ 1350700 h 1613640"/>
              <a:gd name="connsiteX6" fmla="*/ 2480260 w 3309449"/>
              <a:gd name="connsiteY6" fmla="*/ 1613640 h 1613640"/>
              <a:gd name="connsiteX7" fmla="*/ 262940 w 3309449"/>
              <a:gd name="connsiteY7" fmla="*/ 1613640 h 1613640"/>
              <a:gd name="connsiteX8" fmla="*/ 0 w 3309449"/>
              <a:gd name="connsiteY8" fmla="*/ 1350700 h 1613640"/>
              <a:gd name="connsiteX9" fmla="*/ 447392 w 3309449"/>
              <a:gd name="connsiteY9" fmla="*/ 339801 h 1613640"/>
              <a:gd name="connsiteX0" fmla="*/ 447392 w 3309449"/>
              <a:gd name="connsiteY0" fmla="*/ 492944 h 1766783"/>
              <a:gd name="connsiteX1" fmla="*/ 570949 w 3309449"/>
              <a:gd name="connsiteY1" fmla="*/ 0 h 1766783"/>
              <a:gd name="connsiteX2" fmla="*/ 1276312 w 3309449"/>
              <a:gd name="connsiteY2" fmla="*/ 153143 h 1766783"/>
              <a:gd name="connsiteX3" fmla="*/ 2251980 w 3309449"/>
              <a:gd name="connsiteY3" fmla="*/ 468395 h 1766783"/>
              <a:gd name="connsiteX4" fmla="*/ 3309449 w 3309449"/>
              <a:gd name="connsiteY4" fmla="*/ 1004575 h 1766783"/>
              <a:gd name="connsiteX5" fmla="*/ 2743200 w 3309449"/>
              <a:gd name="connsiteY5" fmla="*/ 1503843 h 1766783"/>
              <a:gd name="connsiteX6" fmla="*/ 2480260 w 3309449"/>
              <a:gd name="connsiteY6" fmla="*/ 1766783 h 1766783"/>
              <a:gd name="connsiteX7" fmla="*/ 262940 w 3309449"/>
              <a:gd name="connsiteY7" fmla="*/ 1766783 h 1766783"/>
              <a:gd name="connsiteX8" fmla="*/ 0 w 3309449"/>
              <a:gd name="connsiteY8" fmla="*/ 1503843 h 1766783"/>
              <a:gd name="connsiteX9" fmla="*/ 447392 w 3309449"/>
              <a:gd name="connsiteY9" fmla="*/ 492944 h 1766783"/>
              <a:gd name="connsiteX0" fmla="*/ 447392 w 3309449"/>
              <a:gd name="connsiteY0" fmla="*/ 458761 h 1732600"/>
              <a:gd name="connsiteX1" fmla="*/ 684748 w 3309449"/>
              <a:gd name="connsiteY1" fmla="*/ 0 h 1732600"/>
              <a:gd name="connsiteX2" fmla="*/ 1276312 w 3309449"/>
              <a:gd name="connsiteY2" fmla="*/ 118960 h 1732600"/>
              <a:gd name="connsiteX3" fmla="*/ 2251980 w 3309449"/>
              <a:gd name="connsiteY3" fmla="*/ 434212 h 1732600"/>
              <a:gd name="connsiteX4" fmla="*/ 3309449 w 3309449"/>
              <a:gd name="connsiteY4" fmla="*/ 970392 h 1732600"/>
              <a:gd name="connsiteX5" fmla="*/ 2743200 w 3309449"/>
              <a:gd name="connsiteY5" fmla="*/ 1469660 h 1732600"/>
              <a:gd name="connsiteX6" fmla="*/ 2480260 w 3309449"/>
              <a:gd name="connsiteY6" fmla="*/ 1732600 h 1732600"/>
              <a:gd name="connsiteX7" fmla="*/ 262940 w 3309449"/>
              <a:gd name="connsiteY7" fmla="*/ 1732600 h 1732600"/>
              <a:gd name="connsiteX8" fmla="*/ 0 w 3309449"/>
              <a:gd name="connsiteY8" fmla="*/ 1469660 h 1732600"/>
              <a:gd name="connsiteX9" fmla="*/ 447392 w 3309449"/>
              <a:gd name="connsiteY9" fmla="*/ 458761 h 1732600"/>
              <a:gd name="connsiteX0" fmla="*/ 447392 w 3309449"/>
              <a:gd name="connsiteY0" fmla="*/ 458761 h 1732600"/>
              <a:gd name="connsiteX1" fmla="*/ 684748 w 3309449"/>
              <a:gd name="connsiteY1" fmla="*/ 0 h 1732600"/>
              <a:gd name="connsiteX2" fmla="*/ 1276312 w 3309449"/>
              <a:gd name="connsiteY2" fmla="*/ 118960 h 1732600"/>
              <a:gd name="connsiteX3" fmla="*/ 2251980 w 3309449"/>
              <a:gd name="connsiteY3" fmla="*/ 434212 h 1732600"/>
              <a:gd name="connsiteX4" fmla="*/ 3309449 w 3309449"/>
              <a:gd name="connsiteY4" fmla="*/ 970392 h 1732600"/>
              <a:gd name="connsiteX5" fmla="*/ 2743200 w 3309449"/>
              <a:gd name="connsiteY5" fmla="*/ 1469660 h 1732600"/>
              <a:gd name="connsiteX6" fmla="*/ 2733084 w 3309449"/>
              <a:gd name="connsiteY6" fmla="*/ 1161769 h 1732600"/>
              <a:gd name="connsiteX7" fmla="*/ 262940 w 3309449"/>
              <a:gd name="connsiteY7" fmla="*/ 1732600 h 1732600"/>
              <a:gd name="connsiteX8" fmla="*/ 0 w 3309449"/>
              <a:gd name="connsiteY8" fmla="*/ 1469660 h 1732600"/>
              <a:gd name="connsiteX9" fmla="*/ 447392 w 3309449"/>
              <a:gd name="connsiteY9" fmla="*/ 458761 h 1732600"/>
              <a:gd name="connsiteX0" fmla="*/ 447392 w 3309449"/>
              <a:gd name="connsiteY0" fmla="*/ 458761 h 1732600"/>
              <a:gd name="connsiteX1" fmla="*/ 684748 w 3309449"/>
              <a:gd name="connsiteY1" fmla="*/ 0 h 1732600"/>
              <a:gd name="connsiteX2" fmla="*/ 1276312 w 3309449"/>
              <a:gd name="connsiteY2" fmla="*/ 118960 h 1732600"/>
              <a:gd name="connsiteX3" fmla="*/ 2251980 w 3309449"/>
              <a:gd name="connsiteY3" fmla="*/ 434212 h 1732600"/>
              <a:gd name="connsiteX4" fmla="*/ 3309449 w 3309449"/>
              <a:gd name="connsiteY4" fmla="*/ 970392 h 1732600"/>
              <a:gd name="connsiteX5" fmla="*/ 3099842 w 3309449"/>
              <a:gd name="connsiteY5" fmla="*/ 928997 h 1732600"/>
              <a:gd name="connsiteX6" fmla="*/ 2733084 w 3309449"/>
              <a:gd name="connsiteY6" fmla="*/ 1161769 h 1732600"/>
              <a:gd name="connsiteX7" fmla="*/ 262940 w 3309449"/>
              <a:gd name="connsiteY7" fmla="*/ 1732600 h 1732600"/>
              <a:gd name="connsiteX8" fmla="*/ 0 w 3309449"/>
              <a:gd name="connsiteY8" fmla="*/ 1469660 h 1732600"/>
              <a:gd name="connsiteX9" fmla="*/ 447392 w 3309449"/>
              <a:gd name="connsiteY9" fmla="*/ 458761 h 1732600"/>
              <a:gd name="connsiteX0" fmla="*/ 447392 w 3099842"/>
              <a:gd name="connsiteY0" fmla="*/ 458761 h 1732600"/>
              <a:gd name="connsiteX1" fmla="*/ 684748 w 3099842"/>
              <a:gd name="connsiteY1" fmla="*/ 0 h 1732600"/>
              <a:gd name="connsiteX2" fmla="*/ 1276312 w 3099842"/>
              <a:gd name="connsiteY2" fmla="*/ 118960 h 1732600"/>
              <a:gd name="connsiteX3" fmla="*/ 2251980 w 3099842"/>
              <a:gd name="connsiteY3" fmla="*/ 434212 h 1732600"/>
              <a:gd name="connsiteX4" fmla="*/ 3099842 w 3099842"/>
              <a:gd name="connsiteY4" fmla="*/ 928997 h 1732600"/>
              <a:gd name="connsiteX5" fmla="*/ 2733084 w 3099842"/>
              <a:gd name="connsiteY5" fmla="*/ 1161769 h 1732600"/>
              <a:gd name="connsiteX6" fmla="*/ 262940 w 3099842"/>
              <a:gd name="connsiteY6" fmla="*/ 1732600 h 1732600"/>
              <a:gd name="connsiteX7" fmla="*/ 0 w 3099842"/>
              <a:gd name="connsiteY7" fmla="*/ 1469660 h 1732600"/>
              <a:gd name="connsiteX8" fmla="*/ 447392 w 3099842"/>
              <a:gd name="connsiteY8" fmla="*/ 458761 h 1732600"/>
              <a:gd name="connsiteX0" fmla="*/ 447392 w 3190925"/>
              <a:gd name="connsiteY0" fmla="*/ 458761 h 1732600"/>
              <a:gd name="connsiteX1" fmla="*/ 684748 w 3190925"/>
              <a:gd name="connsiteY1" fmla="*/ 0 h 1732600"/>
              <a:gd name="connsiteX2" fmla="*/ 1276312 w 3190925"/>
              <a:gd name="connsiteY2" fmla="*/ 118960 h 1732600"/>
              <a:gd name="connsiteX3" fmla="*/ 2251980 w 3190925"/>
              <a:gd name="connsiteY3" fmla="*/ 434212 h 1732600"/>
              <a:gd name="connsiteX4" fmla="*/ 3190925 w 3190925"/>
              <a:gd name="connsiteY4" fmla="*/ 853530 h 1732600"/>
              <a:gd name="connsiteX5" fmla="*/ 2733084 w 3190925"/>
              <a:gd name="connsiteY5" fmla="*/ 1161769 h 1732600"/>
              <a:gd name="connsiteX6" fmla="*/ 262940 w 3190925"/>
              <a:gd name="connsiteY6" fmla="*/ 1732600 h 1732600"/>
              <a:gd name="connsiteX7" fmla="*/ 0 w 3190925"/>
              <a:gd name="connsiteY7" fmla="*/ 1469660 h 1732600"/>
              <a:gd name="connsiteX8" fmla="*/ 447392 w 3190925"/>
              <a:gd name="connsiteY8" fmla="*/ 458761 h 1732600"/>
              <a:gd name="connsiteX0" fmla="*/ 447392 w 3190925"/>
              <a:gd name="connsiteY0" fmla="*/ 458761 h 1732600"/>
              <a:gd name="connsiteX1" fmla="*/ 684748 w 3190925"/>
              <a:gd name="connsiteY1" fmla="*/ 0 h 1732600"/>
              <a:gd name="connsiteX2" fmla="*/ 1276312 w 3190925"/>
              <a:gd name="connsiteY2" fmla="*/ 118960 h 1732600"/>
              <a:gd name="connsiteX3" fmla="*/ 2251980 w 3190925"/>
              <a:gd name="connsiteY3" fmla="*/ 434212 h 1732600"/>
              <a:gd name="connsiteX4" fmla="*/ 3190925 w 3190925"/>
              <a:gd name="connsiteY4" fmla="*/ 853530 h 1732600"/>
              <a:gd name="connsiteX5" fmla="*/ 2733084 w 3190925"/>
              <a:gd name="connsiteY5" fmla="*/ 1161769 h 1732600"/>
              <a:gd name="connsiteX6" fmla="*/ 262940 w 3190925"/>
              <a:gd name="connsiteY6" fmla="*/ 1732600 h 1732600"/>
              <a:gd name="connsiteX7" fmla="*/ 0 w 3190925"/>
              <a:gd name="connsiteY7" fmla="*/ 1469660 h 1732600"/>
              <a:gd name="connsiteX8" fmla="*/ 447392 w 3190925"/>
              <a:gd name="connsiteY8" fmla="*/ 458761 h 1732600"/>
              <a:gd name="connsiteX0" fmla="*/ 447392 w 3190925"/>
              <a:gd name="connsiteY0" fmla="*/ 458761 h 1732600"/>
              <a:gd name="connsiteX1" fmla="*/ 684748 w 3190925"/>
              <a:gd name="connsiteY1" fmla="*/ 0 h 1732600"/>
              <a:gd name="connsiteX2" fmla="*/ 1276312 w 3190925"/>
              <a:gd name="connsiteY2" fmla="*/ 118960 h 1732600"/>
              <a:gd name="connsiteX3" fmla="*/ 2251980 w 3190925"/>
              <a:gd name="connsiteY3" fmla="*/ 434212 h 1732600"/>
              <a:gd name="connsiteX4" fmla="*/ 3190925 w 3190925"/>
              <a:gd name="connsiteY4" fmla="*/ 853530 h 1732600"/>
              <a:gd name="connsiteX5" fmla="*/ 2821070 w 3190925"/>
              <a:gd name="connsiteY5" fmla="*/ 1024331 h 1732600"/>
              <a:gd name="connsiteX6" fmla="*/ 262940 w 3190925"/>
              <a:gd name="connsiteY6" fmla="*/ 1732600 h 1732600"/>
              <a:gd name="connsiteX7" fmla="*/ 0 w 3190925"/>
              <a:gd name="connsiteY7" fmla="*/ 1469660 h 1732600"/>
              <a:gd name="connsiteX8" fmla="*/ 447392 w 3190925"/>
              <a:gd name="connsiteY8" fmla="*/ 458761 h 1732600"/>
              <a:gd name="connsiteX0" fmla="*/ 447392 w 3190925"/>
              <a:gd name="connsiteY0" fmla="*/ 458761 h 1732600"/>
              <a:gd name="connsiteX1" fmla="*/ 684748 w 3190925"/>
              <a:gd name="connsiteY1" fmla="*/ 0 h 1732600"/>
              <a:gd name="connsiteX2" fmla="*/ 1276312 w 3190925"/>
              <a:gd name="connsiteY2" fmla="*/ 118960 h 1732600"/>
              <a:gd name="connsiteX3" fmla="*/ 2251980 w 3190925"/>
              <a:gd name="connsiteY3" fmla="*/ 434212 h 1732600"/>
              <a:gd name="connsiteX4" fmla="*/ 3190925 w 3190925"/>
              <a:gd name="connsiteY4" fmla="*/ 853530 h 1732600"/>
              <a:gd name="connsiteX5" fmla="*/ 2821070 w 3190925"/>
              <a:gd name="connsiteY5" fmla="*/ 1024331 h 1732600"/>
              <a:gd name="connsiteX6" fmla="*/ 262940 w 3190925"/>
              <a:gd name="connsiteY6" fmla="*/ 1732600 h 1732600"/>
              <a:gd name="connsiteX7" fmla="*/ 0 w 3190925"/>
              <a:gd name="connsiteY7" fmla="*/ 1469660 h 1732600"/>
              <a:gd name="connsiteX8" fmla="*/ 447392 w 3190925"/>
              <a:gd name="connsiteY8" fmla="*/ 458761 h 1732600"/>
              <a:gd name="connsiteX0" fmla="*/ 447392 w 3190925"/>
              <a:gd name="connsiteY0" fmla="*/ 458761 h 1732600"/>
              <a:gd name="connsiteX1" fmla="*/ 527110 w 3190925"/>
              <a:gd name="connsiteY1" fmla="*/ 234952 h 1732600"/>
              <a:gd name="connsiteX2" fmla="*/ 684748 w 3190925"/>
              <a:gd name="connsiteY2" fmla="*/ 0 h 1732600"/>
              <a:gd name="connsiteX3" fmla="*/ 1276312 w 3190925"/>
              <a:gd name="connsiteY3" fmla="*/ 118960 h 1732600"/>
              <a:gd name="connsiteX4" fmla="*/ 2251980 w 3190925"/>
              <a:gd name="connsiteY4" fmla="*/ 434212 h 1732600"/>
              <a:gd name="connsiteX5" fmla="*/ 3190925 w 3190925"/>
              <a:gd name="connsiteY5" fmla="*/ 853530 h 1732600"/>
              <a:gd name="connsiteX6" fmla="*/ 2821070 w 3190925"/>
              <a:gd name="connsiteY6" fmla="*/ 1024331 h 1732600"/>
              <a:gd name="connsiteX7" fmla="*/ 262940 w 3190925"/>
              <a:gd name="connsiteY7" fmla="*/ 1732600 h 1732600"/>
              <a:gd name="connsiteX8" fmla="*/ 0 w 3190925"/>
              <a:gd name="connsiteY8" fmla="*/ 1469660 h 1732600"/>
              <a:gd name="connsiteX9" fmla="*/ 447392 w 3190925"/>
              <a:gd name="connsiteY9" fmla="*/ 458761 h 1732600"/>
              <a:gd name="connsiteX0" fmla="*/ 447392 w 3190925"/>
              <a:gd name="connsiteY0" fmla="*/ 458761 h 1732600"/>
              <a:gd name="connsiteX1" fmla="*/ 527110 w 3190925"/>
              <a:gd name="connsiteY1" fmla="*/ 234952 h 1732600"/>
              <a:gd name="connsiteX2" fmla="*/ 684748 w 3190925"/>
              <a:gd name="connsiteY2" fmla="*/ 0 h 1732600"/>
              <a:gd name="connsiteX3" fmla="*/ 1276312 w 3190925"/>
              <a:gd name="connsiteY3" fmla="*/ 118960 h 1732600"/>
              <a:gd name="connsiteX4" fmla="*/ 2251980 w 3190925"/>
              <a:gd name="connsiteY4" fmla="*/ 434212 h 1732600"/>
              <a:gd name="connsiteX5" fmla="*/ 3190925 w 3190925"/>
              <a:gd name="connsiteY5" fmla="*/ 853530 h 1732600"/>
              <a:gd name="connsiteX6" fmla="*/ 2821070 w 3190925"/>
              <a:gd name="connsiteY6" fmla="*/ 1024331 h 1732600"/>
              <a:gd name="connsiteX7" fmla="*/ 262940 w 3190925"/>
              <a:gd name="connsiteY7" fmla="*/ 1732600 h 1732600"/>
              <a:gd name="connsiteX8" fmla="*/ 0 w 3190925"/>
              <a:gd name="connsiteY8" fmla="*/ 1469660 h 1732600"/>
              <a:gd name="connsiteX9" fmla="*/ 447392 w 3190925"/>
              <a:gd name="connsiteY9" fmla="*/ 458761 h 1732600"/>
              <a:gd name="connsiteX0" fmla="*/ 447392 w 3190925"/>
              <a:gd name="connsiteY0" fmla="*/ 458761 h 1732600"/>
              <a:gd name="connsiteX1" fmla="*/ 527110 w 3190925"/>
              <a:gd name="connsiteY1" fmla="*/ 234952 h 1732600"/>
              <a:gd name="connsiteX2" fmla="*/ 684748 w 3190925"/>
              <a:gd name="connsiteY2" fmla="*/ 0 h 1732600"/>
              <a:gd name="connsiteX3" fmla="*/ 1276312 w 3190925"/>
              <a:gd name="connsiteY3" fmla="*/ 118960 h 1732600"/>
              <a:gd name="connsiteX4" fmla="*/ 2251980 w 3190925"/>
              <a:gd name="connsiteY4" fmla="*/ 434212 h 1732600"/>
              <a:gd name="connsiteX5" fmla="*/ 3190925 w 3190925"/>
              <a:gd name="connsiteY5" fmla="*/ 853530 h 1732600"/>
              <a:gd name="connsiteX6" fmla="*/ 2821070 w 3190925"/>
              <a:gd name="connsiteY6" fmla="*/ 1024331 h 1732600"/>
              <a:gd name="connsiteX7" fmla="*/ 262940 w 3190925"/>
              <a:gd name="connsiteY7" fmla="*/ 1732600 h 1732600"/>
              <a:gd name="connsiteX8" fmla="*/ 0 w 3190925"/>
              <a:gd name="connsiteY8" fmla="*/ 1469660 h 1732600"/>
              <a:gd name="connsiteX9" fmla="*/ 447392 w 3190925"/>
              <a:gd name="connsiteY9" fmla="*/ 458761 h 1732600"/>
              <a:gd name="connsiteX0" fmla="*/ 447392 w 3190925"/>
              <a:gd name="connsiteY0" fmla="*/ 458761 h 1732600"/>
              <a:gd name="connsiteX1" fmla="*/ 527110 w 3190925"/>
              <a:gd name="connsiteY1" fmla="*/ 234952 h 1732600"/>
              <a:gd name="connsiteX2" fmla="*/ 684748 w 3190925"/>
              <a:gd name="connsiteY2" fmla="*/ 0 h 1732600"/>
              <a:gd name="connsiteX3" fmla="*/ 1298168 w 3190925"/>
              <a:gd name="connsiteY3" fmla="*/ 53014 h 1732600"/>
              <a:gd name="connsiteX4" fmla="*/ 2251980 w 3190925"/>
              <a:gd name="connsiteY4" fmla="*/ 434212 h 1732600"/>
              <a:gd name="connsiteX5" fmla="*/ 3190925 w 3190925"/>
              <a:gd name="connsiteY5" fmla="*/ 853530 h 1732600"/>
              <a:gd name="connsiteX6" fmla="*/ 2821070 w 3190925"/>
              <a:gd name="connsiteY6" fmla="*/ 1024331 h 1732600"/>
              <a:gd name="connsiteX7" fmla="*/ 262940 w 3190925"/>
              <a:gd name="connsiteY7" fmla="*/ 1732600 h 1732600"/>
              <a:gd name="connsiteX8" fmla="*/ 0 w 3190925"/>
              <a:gd name="connsiteY8" fmla="*/ 1469660 h 1732600"/>
              <a:gd name="connsiteX9" fmla="*/ 447392 w 3190925"/>
              <a:gd name="connsiteY9" fmla="*/ 458761 h 1732600"/>
              <a:gd name="connsiteX0" fmla="*/ 447392 w 3190925"/>
              <a:gd name="connsiteY0" fmla="*/ 458761 h 1732600"/>
              <a:gd name="connsiteX1" fmla="*/ 527110 w 3190925"/>
              <a:gd name="connsiteY1" fmla="*/ 234952 h 1732600"/>
              <a:gd name="connsiteX2" fmla="*/ 684748 w 3190925"/>
              <a:gd name="connsiteY2" fmla="*/ 0 h 1732600"/>
              <a:gd name="connsiteX3" fmla="*/ 1298168 w 3190925"/>
              <a:gd name="connsiteY3" fmla="*/ 53014 h 1732600"/>
              <a:gd name="connsiteX4" fmla="*/ 2250362 w 3190925"/>
              <a:gd name="connsiteY4" fmla="*/ 438233 h 1732600"/>
              <a:gd name="connsiteX5" fmla="*/ 3190925 w 3190925"/>
              <a:gd name="connsiteY5" fmla="*/ 853530 h 1732600"/>
              <a:gd name="connsiteX6" fmla="*/ 2821070 w 3190925"/>
              <a:gd name="connsiteY6" fmla="*/ 1024331 h 1732600"/>
              <a:gd name="connsiteX7" fmla="*/ 262940 w 3190925"/>
              <a:gd name="connsiteY7" fmla="*/ 1732600 h 1732600"/>
              <a:gd name="connsiteX8" fmla="*/ 0 w 3190925"/>
              <a:gd name="connsiteY8" fmla="*/ 1469660 h 1732600"/>
              <a:gd name="connsiteX9" fmla="*/ 447392 w 3190925"/>
              <a:gd name="connsiteY9" fmla="*/ 458761 h 1732600"/>
              <a:gd name="connsiteX0" fmla="*/ 447392 w 3190925"/>
              <a:gd name="connsiteY0" fmla="*/ 458761 h 1732600"/>
              <a:gd name="connsiteX1" fmla="*/ 437133 w 3190925"/>
              <a:gd name="connsiteY1" fmla="*/ 156716 h 1732600"/>
              <a:gd name="connsiteX2" fmla="*/ 684748 w 3190925"/>
              <a:gd name="connsiteY2" fmla="*/ 0 h 1732600"/>
              <a:gd name="connsiteX3" fmla="*/ 1298168 w 3190925"/>
              <a:gd name="connsiteY3" fmla="*/ 53014 h 1732600"/>
              <a:gd name="connsiteX4" fmla="*/ 2250362 w 3190925"/>
              <a:gd name="connsiteY4" fmla="*/ 438233 h 1732600"/>
              <a:gd name="connsiteX5" fmla="*/ 3190925 w 3190925"/>
              <a:gd name="connsiteY5" fmla="*/ 853530 h 1732600"/>
              <a:gd name="connsiteX6" fmla="*/ 2821070 w 3190925"/>
              <a:gd name="connsiteY6" fmla="*/ 1024331 h 1732600"/>
              <a:gd name="connsiteX7" fmla="*/ 262940 w 3190925"/>
              <a:gd name="connsiteY7" fmla="*/ 1732600 h 1732600"/>
              <a:gd name="connsiteX8" fmla="*/ 0 w 3190925"/>
              <a:gd name="connsiteY8" fmla="*/ 1469660 h 1732600"/>
              <a:gd name="connsiteX9" fmla="*/ 447392 w 3190925"/>
              <a:gd name="connsiteY9" fmla="*/ 458761 h 1732600"/>
              <a:gd name="connsiteX0" fmla="*/ 339625 w 3190925"/>
              <a:gd name="connsiteY0" fmla="*/ 424749 h 1732600"/>
              <a:gd name="connsiteX1" fmla="*/ 437133 w 3190925"/>
              <a:gd name="connsiteY1" fmla="*/ 156716 h 1732600"/>
              <a:gd name="connsiteX2" fmla="*/ 684748 w 3190925"/>
              <a:gd name="connsiteY2" fmla="*/ 0 h 1732600"/>
              <a:gd name="connsiteX3" fmla="*/ 1298168 w 3190925"/>
              <a:gd name="connsiteY3" fmla="*/ 53014 h 1732600"/>
              <a:gd name="connsiteX4" fmla="*/ 2250362 w 3190925"/>
              <a:gd name="connsiteY4" fmla="*/ 438233 h 1732600"/>
              <a:gd name="connsiteX5" fmla="*/ 3190925 w 3190925"/>
              <a:gd name="connsiteY5" fmla="*/ 853530 h 1732600"/>
              <a:gd name="connsiteX6" fmla="*/ 2821070 w 3190925"/>
              <a:gd name="connsiteY6" fmla="*/ 1024331 h 1732600"/>
              <a:gd name="connsiteX7" fmla="*/ 262940 w 3190925"/>
              <a:gd name="connsiteY7" fmla="*/ 1732600 h 1732600"/>
              <a:gd name="connsiteX8" fmla="*/ 0 w 3190925"/>
              <a:gd name="connsiteY8" fmla="*/ 1469660 h 1732600"/>
              <a:gd name="connsiteX9" fmla="*/ 339625 w 3190925"/>
              <a:gd name="connsiteY9" fmla="*/ 424749 h 1732600"/>
              <a:gd name="connsiteX0" fmla="*/ 339625 w 3190925"/>
              <a:gd name="connsiteY0" fmla="*/ 424749 h 1732600"/>
              <a:gd name="connsiteX1" fmla="*/ 437133 w 3190925"/>
              <a:gd name="connsiteY1" fmla="*/ 156716 h 1732600"/>
              <a:gd name="connsiteX2" fmla="*/ 684748 w 3190925"/>
              <a:gd name="connsiteY2" fmla="*/ 0 h 1732600"/>
              <a:gd name="connsiteX3" fmla="*/ 1298168 w 3190925"/>
              <a:gd name="connsiteY3" fmla="*/ 53014 h 1732600"/>
              <a:gd name="connsiteX4" fmla="*/ 2250362 w 3190925"/>
              <a:gd name="connsiteY4" fmla="*/ 438233 h 1732600"/>
              <a:gd name="connsiteX5" fmla="*/ 3190925 w 3190925"/>
              <a:gd name="connsiteY5" fmla="*/ 853530 h 1732600"/>
              <a:gd name="connsiteX6" fmla="*/ 2821070 w 3190925"/>
              <a:gd name="connsiteY6" fmla="*/ 1024331 h 1732600"/>
              <a:gd name="connsiteX7" fmla="*/ 262940 w 3190925"/>
              <a:gd name="connsiteY7" fmla="*/ 1732600 h 1732600"/>
              <a:gd name="connsiteX8" fmla="*/ 0 w 3190925"/>
              <a:gd name="connsiteY8" fmla="*/ 1469660 h 1732600"/>
              <a:gd name="connsiteX9" fmla="*/ 339625 w 3190925"/>
              <a:gd name="connsiteY9" fmla="*/ 424749 h 1732600"/>
              <a:gd name="connsiteX0" fmla="*/ 385535 w 3236835"/>
              <a:gd name="connsiteY0" fmla="*/ 424749 h 1732600"/>
              <a:gd name="connsiteX1" fmla="*/ 483043 w 3236835"/>
              <a:gd name="connsiteY1" fmla="*/ 156716 h 1732600"/>
              <a:gd name="connsiteX2" fmla="*/ 730658 w 3236835"/>
              <a:gd name="connsiteY2" fmla="*/ 0 h 1732600"/>
              <a:gd name="connsiteX3" fmla="*/ 1344078 w 3236835"/>
              <a:gd name="connsiteY3" fmla="*/ 53014 h 1732600"/>
              <a:gd name="connsiteX4" fmla="*/ 2296272 w 3236835"/>
              <a:gd name="connsiteY4" fmla="*/ 438233 h 1732600"/>
              <a:gd name="connsiteX5" fmla="*/ 3236835 w 3236835"/>
              <a:gd name="connsiteY5" fmla="*/ 853530 h 1732600"/>
              <a:gd name="connsiteX6" fmla="*/ 2866980 w 3236835"/>
              <a:gd name="connsiteY6" fmla="*/ 1024331 h 1732600"/>
              <a:gd name="connsiteX7" fmla="*/ 308850 w 3236835"/>
              <a:gd name="connsiteY7" fmla="*/ 1732600 h 1732600"/>
              <a:gd name="connsiteX8" fmla="*/ 0 w 3236835"/>
              <a:gd name="connsiteY8" fmla="*/ 1430657 h 1732600"/>
              <a:gd name="connsiteX9" fmla="*/ 385535 w 3236835"/>
              <a:gd name="connsiteY9" fmla="*/ 424749 h 1732600"/>
              <a:gd name="connsiteX0" fmla="*/ 385535 w 3236835"/>
              <a:gd name="connsiteY0" fmla="*/ 424749 h 1732600"/>
              <a:gd name="connsiteX1" fmla="*/ 483043 w 3236835"/>
              <a:gd name="connsiteY1" fmla="*/ 156716 h 1732600"/>
              <a:gd name="connsiteX2" fmla="*/ 730658 w 3236835"/>
              <a:gd name="connsiteY2" fmla="*/ 0 h 1732600"/>
              <a:gd name="connsiteX3" fmla="*/ 1344078 w 3236835"/>
              <a:gd name="connsiteY3" fmla="*/ 53014 h 1732600"/>
              <a:gd name="connsiteX4" fmla="*/ 2296272 w 3236835"/>
              <a:gd name="connsiteY4" fmla="*/ 438233 h 1732600"/>
              <a:gd name="connsiteX5" fmla="*/ 3236835 w 3236835"/>
              <a:gd name="connsiteY5" fmla="*/ 853530 h 1732600"/>
              <a:gd name="connsiteX6" fmla="*/ 2866980 w 3236835"/>
              <a:gd name="connsiteY6" fmla="*/ 1024331 h 1732600"/>
              <a:gd name="connsiteX7" fmla="*/ 308850 w 3236835"/>
              <a:gd name="connsiteY7" fmla="*/ 1732600 h 1732600"/>
              <a:gd name="connsiteX8" fmla="*/ 0 w 3236835"/>
              <a:gd name="connsiteY8" fmla="*/ 1430657 h 1732600"/>
              <a:gd name="connsiteX9" fmla="*/ 385535 w 3236835"/>
              <a:gd name="connsiteY9" fmla="*/ 424749 h 173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236835" h="1732600">
                <a:moveTo>
                  <a:pt x="385535" y="424749"/>
                </a:moveTo>
                <a:cubicBezTo>
                  <a:pt x="465477" y="217339"/>
                  <a:pt x="461184" y="235625"/>
                  <a:pt x="483043" y="156716"/>
                </a:cubicBezTo>
                <a:cubicBezTo>
                  <a:pt x="547740" y="-17069"/>
                  <a:pt x="597881" y="17707"/>
                  <a:pt x="730658" y="0"/>
                </a:cubicBezTo>
                <a:lnTo>
                  <a:pt x="1344078" y="53014"/>
                </a:lnTo>
                <a:lnTo>
                  <a:pt x="2296272" y="438233"/>
                </a:lnTo>
                <a:cubicBezTo>
                  <a:pt x="2600194" y="573239"/>
                  <a:pt x="3156651" y="732271"/>
                  <a:pt x="3236835" y="853530"/>
                </a:cubicBezTo>
                <a:cubicBezTo>
                  <a:pt x="3170149" y="943895"/>
                  <a:pt x="3009056" y="985697"/>
                  <a:pt x="2866980" y="1024331"/>
                </a:cubicBezTo>
                <a:lnTo>
                  <a:pt x="308850" y="1732600"/>
                </a:lnTo>
                <a:cubicBezTo>
                  <a:pt x="163632" y="1732600"/>
                  <a:pt x="0" y="1575875"/>
                  <a:pt x="0" y="1430657"/>
                </a:cubicBezTo>
                <a:cubicBezTo>
                  <a:pt x="186133" y="875552"/>
                  <a:pt x="193769" y="1026392"/>
                  <a:pt x="385535" y="424749"/>
                </a:cubicBezTo>
                <a:close/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8940800" y="3079392"/>
            <a:ext cx="121920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000" i="1" dirty="0" smtClean="0"/>
              <a:t>Honolulu</a:t>
            </a:r>
            <a:endParaRPr lang="en-US" sz="2000" i="1" dirty="0"/>
          </a:p>
        </p:txBody>
      </p:sp>
      <p:pic>
        <p:nvPicPr>
          <p:cNvPr id="14" name="Picture 13" descr="A logo of a university of hawaii&#10;&#10;Description automatically generated">
            <a:extLst>
              <a:ext uri="{FF2B5EF4-FFF2-40B4-BE49-F238E27FC236}">
                <a16:creationId xmlns:a16="http://schemas.microsoft.com/office/drawing/2014/main" id="{0366D084-C370-723D-9157-9803242DBD4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7780"/>
            <a:ext cx="29051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88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9DA7D-475A-2D9E-94A2-B3BC085767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CAD0C-D811-ABF9-4442-52B3480A585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416" t="23333" r="1250" b="6296"/>
          <a:stretch/>
        </p:blipFill>
        <p:spPr>
          <a:xfrm>
            <a:off x="28876" y="1333856"/>
            <a:ext cx="12134249" cy="5146221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5867400" y="3515584"/>
            <a:ext cx="1066800" cy="904016"/>
          </a:xfrm>
          <a:prstGeom prst="straightConnector1">
            <a:avLst/>
          </a:prstGeom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57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Land 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24419" y="1513933"/>
            <a:ext cx="10943165" cy="4003300"/>
          </a:xfrm>
        </p:spPr>
        <p:txBody>
          <a:bodyPr/>
          <a:lstStyle/>
          <a:p>
            <a:r>
              <a:rPr lang="en-US" dirty="0" smtClean="0"/>
              <a:t>UH is </a:t>
            </a:r>
            <a:r>
              <a:rPr lang="en-GB" dirty="0" smtClean="0"/>
              <a:t>situated </a:t>
            </a:r>
            <a:r>
              <a:rPr lang="en-GB" dirty="0"/>
              <a:t>on the traditional and ancestral homelands of </a:t>
            </a:r>
            <a:r>
              <a:rPr lang="en-GB" dirty="0" smtClean="0"/>
              <a:t>the Native Hawaiians - </a:t>
            </a:r>
            <a:r>
              <a:rPr lang="en-US" dirty="0" err="1" smtClean="0"/>
              <a:t>kānaka</a:t>
            </a:r>
            <a:r>
              <a:rPr lang="en-US" dirty="0" smtClean="0"/>
              <a:t> </a:t>
            </a:r>
            <a:r>
              <a:rPr lang="en-US" dirty="0" err="1" smtClean="0"/>
              <a:t>ʻōiwi</a:t>
            </a:r>
            <a:endParaRPr lang="en-US" dirty="0" smtClean="0"/>
          </a:p>
          <a:p>
            <a:endParaRPr lang="en-GB" i="1" dirty="0"/>
          </a:p>
          <a:p>
            <a:r>
              <a:rPr lang="en-GB" i="1" dirty="0" smtClean="0"/>
              <a:t>Some words you may encounter:</a:t>
            </a:r>
          </a:p>
          <a:p>
            <a:endParaRPr lang="en-GB" i="1" dirty="0"/>
          </a:p>
          <a:p>
            <a:r>
              <a:rPr lang="en-GB" i="1" dirty="0" smtClean="0"/>
              <a:t>Aloha</a:t>
            </a:r>
          </a:p>
          <a:p>
            <a:endParaRPr lang="en-GB" i="1" dirty="0" smtClean="0"/>
          </a:p>
          <a:p>
            <a:r>
              <a:rPr lang="en-GB" i="1" dirty="0" smtClean="0"/>
              <a:t>Mahalo: </a:t>
            </a:r>
            <a:r>
              <a:rPr lang="en-GB" b="0" i="1" dirty="0" smtClean="0"/>
              <a:t>thank you </a:t>
            </a:r>
          </a:p>
          <a:p>
            <a:r>
              <a:rPr lang="en-GB" i="1" dirty="0" smtClean="0"/>
              <a:t>K</a:t>
            </a:r>
            <a:r>
              <a:rPr lang="en-US" i="1" dirty="0" err="1" smtClean="0"/>
              <a:t>ōkua</a:t>
            </a:r>
            <a:r>
              <a:rPr lang="en-US" i="1" dirty="0" smtClean="0"/>
              <a:t>: </a:t>
            </a:r>
            <a:r>
              <a:rPr lang="en-US" b="0" i="1" dirty="0" smtClean="0"/>
              <a:t>collaborate, support</a:t>
            </a:r>
            <a:endParaRPr lang="en-GB" b="0" i="1" dirty="0" smtClean="0"/>
          </a:p>
          <a:p>
            <a:r>
              <a:rPr lang="en-GB" i="1" dirty="0" smtClean="0"/>
              <a:t>Makai: </a:t>
            </a:r>
            <a:r>
              <a:rPr lang="en-GB" b="0" i="1" dirty="0" smtClean="0"/>
              <a:t>towards the ocean</a:t>
            </a:r>
          </a:p>
          <a:p>
            <a:r>
              <a:rPr lang="en-GB" i="1" dirty="0" err="1" smtClean="0"/>
              <a:t>Mauka</a:t>
            </a:r>
            <a:r>
              <a:rPr lang="en-GB" i="1" dirty="0" smtClean="0"/>
              <a:t>: </a:t>
            </a:r>
            <a:r>
              <a:rPr lang="en-GB" b="0" i="1" dirty="0" smtClean="0"/>
              <a:t>inland-facing</a:t>
            </a:r>
          </a:p>
          <a:p>
            <a:endParaRPr lang="en-GB" i="1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283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9DA7D-475A-2D9E-94A2-B3BC085767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Background: UH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616C1-82D4-6578-F275-E4944421476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11034181" cy="4429666"/>
          </a:xfrm>
        </p:spPr>
        <p:txBody>
          <a:bodyPr/>
          <a:lstStyle/>
          <a:p>
            <a:r>
              <a:rPr lang="en-GB" sz="2000" dirty="0" smtClean="0"/>
              <a:t>The University of Hawai‘i system encompasses several public university and community college campuses on the Hawaiian islands</a:t>
            </a:r>
            <a:endParaRPr lang="en-GB" sz="20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0" dirty="0" smtClean="0"/>
              <a:t>Flagship campus in the </a:t>
            </a:r>
            <a:r>
              <a:rPr lang="en-GB" sz="2000" dirty="0" err="1" smtClean="0"/>
              <a:t>Mānoa</a:t>
            </a:r>
            <a:r>
              <a:rPr lang="en-GB" sz="2000" dirty="0" smtClean="0"/>
              <a:t> </a:t>
            </a:r>
            <a:r>
              <a:rPr lang="en-GB" sz="2000" b="0" dirty="0" smtClean="0"/>
              <a:t>valley: the only R-1 ranked university in the state of </a:t>
            </a:r>
            <a:r>
              <a:rPr lang="en-GB" sz="2000" b="0" dirty="0"/>
              <a:t>Hawai‘i </a:t>
            </a:r>
            <a:endParaRPr lang="en-GB" sz="2000" b="0" dirty="0" smtClean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GB" sz="1800" b="0" dirty="0" smtClean="0"/>
              <a:t>Among the most diverse student populations in the US; Minority-Serving Institution</a:t>
            </a:r>
            <a:endParaRPr lang="en-GB" sz="1800" dirty="0" smtClean="0"/>
          </a:p>
          <a:p>
            <a:pPr marL="580500" lvl="1" indent="-342900">
              <a:buFont typeface="Arial" panose="020B0604020202020204" pitchFamily="34" charset="0"/>
              <a:buChar char="•"/>
            </a:pPr>
            <a:r>
              <a:rPr lang="en-GB" sz="1900" b="0" dirty="0" smtClean="0"/>
              <a:t>Passed 20,000 enrolled students for the first time in AY24/25!</a:t>
            </a:r>
          </a:p>
          <a:p>
            <a:endParaRPr lang="en-GB" sz="2000" b="0" dirty="0"/>
          </a:p>
          <a:p>
            <a:endParaRPr lang="en-GB" sz="2000" dirty="0"/>
          </a:p>
          <a:p>
            <a:endParaRPr lang="en-GB" sz="2000" b="0" dirty="0"/>
          </a:p>
          <a:p>
            <a:endParaRPr lang="en-FI" sz="2000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CAD0C-D811-ABF9-4442-52B3480A585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5286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9DA7D-475A-2D9E-94A2-B3BC085767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Background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616C1-82D4-6578-F275-E4944421476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11034181" cy="4429666"/>
          </a:xfrm>
        </p:spPr>
        <p:txBody>
          <a:bodyPr/>
          <a:lstStyle/>
          <a:p>
            <a:r>
              <a:rPr lang="en-GB" sz="2000" b="0" dirty="0" smtClean="0"/>
              <a:t>Department of Physics and Astronomy: strong presence in high-energy physics at the Belle II experiment, neutrino physics including </a:t>
            </a:r>
            <a:r>
              <a:rPr lang="en-GB" sz="2000" b="0" dirty="0" err="1" smtClean="0"/>
              <a:t>protoDUNE</a:t>
            </a:r>
            <a:r>
              <a:rPr lang="en-GB" sz="2000" b="0" dirty="0" smtClean="0"/>
              <a:t> and </a:t>
            </a:r>
            <a:r>
              <a:rPr lang="en-GB" sz="2000" b="0" dirty="0" err="1" smtClean="0"/>
              <a:t>KamLAND</a:t>
            </a:r>
            <a:r>
              <a:rPr lang="en-GB" sz="2000" b="0" dirty="0" smtClean="0"/>
              <a:t>-Zen, instrumentation in gaseous detectors and detector readout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Instrumentation Development Lab → Varner Lab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b="0" dirty="0" smtClean="0"/>
          </a:p>
          <a:p>
            <a:r>
              <a:rPr lang="en-GB" b="0" dirty="0" smtClean="0"/>
              <a:t>Department of Electrical and Computer Engineering: computer engineering, systems and data science, </a:t>
            </a:r>
            <a:r>
              <a:rPr lang="en-GB" b="0" i="1" dirty="0" err="1" smtClean="0"/>
              <a:t>electrophysics</a:t>
            </a:r>
            <a:r>
              <a:rPr lang="en-GB" b="0" dirty="0"/>
              <a:t> </a:t>
            </a:r>
            <a:r>
              <a:rPr lang="en-GB" b="0" dirty="0" smtClean="0"/>
              <a:t>– including microelectronics design and fabrication, ML in-ASIC</a:t>
            </a:r>
          </a:p>
          <a:p>
            <a:endParaRPr lang="en-GB" b="0" dirty="0"/>
          </a:p>
          <a:p>
            <a:r>
              <a:rPr lang="en-GB" sz="2000" b="0" i="1" dirty="0"/>
              <a:t>Recent collaborative hires in Physics // Electrical &amp; Computer Engineering, with nominal emphasis on ML/AI in front-end electronics: </a:t>
            </a:r>
            <a:r>
              <a:rPr lang="en-GB" sz="2000" b="0" i="1" dirty="0" err="1"/>
              <a:t>Zepeng</a:t>
            </a:r>
            <a:r>
              <a:rPr lang="en-GB" sz="2000" b="0" i="1" dirty="0"/>
              <a:t> Li (</a:t>
            </a:r>
            <a:r>
              <a:rPr lang="en-GB" sz="2000" b="0" i="1" dirty="0" err="1"/>
              <a:t>Phys</a:t>
            </a:r>
            <a:r>
              <a:rPr lang="en-GB" sz="2000" b="0" i="1" dirty="0"/>
              <a:t>) and Jennifer </a:t>
            </a:r>
            <a:r>
              <a:rPr lang="en-GB" sz="2000" b="0" i="1" dirty="0" err="1"/>
              <a:t>Ott</a:t>
            </a:r>
            <a:r>
              <a:rPr lang="en-GB" sz="2000" b="0" i="1" dirty="0"/>
              <a:t> (ECE</a:t>
            </a:r>
            <a:r>
              <a:rPr lang="en-GB" sz="2000" b="0" i="1" dirty="0" smtClean="0"/>
              <a:t>)</a:t>
            </a:r>
          </a:p>
          <a:p>
            <a:endParaRPr lang="en-GB" sz="2400" b="0" i="1" dirty="0"/>
          </a:p>
          <a:p>
            <a:r>
              <a:rPr lang="en-GB" b="0" dirty="0" smtClean="0"/>
              <a:t>High-performance computing cluster</a:t>
            </a:r>
            <a:endParaRPr lang="en-GB" b="0" dirty="0"/>
          </a:p>
          <a:p>
            <a:r>
              <a:rPr lang="en-GB" b="0" dirty="0" smtClean="0"/>
              <a:t>Hawaii AI initiative</a:t>
            </a:r>
          </a:p>
          <a:p>
            <a:endParaRPr lang="en-GB" b="0" dirty="0"/>
          </a:p>
          <a:p>
            <a:endParaRPr lang="en-GB" sz="2000" dirty="0"/>
          </a:p>
          <a:p>
            <a:endParaRPr lang="en-GB" sz="2000" b="0" dirty="0"/>
          </a:p>
          <a:p>
            <a:endParaRPr lang="en-FI" sz="2000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DCAD0C-D811-ABF9-4442-52B3480A585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940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ML4FE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21122" y="2809537"/>
            <a:ext cx="7071781" cy="4003300"/>
          </a:xfrm>
        </p:spPr>
        <p:txBody>
          <a:bodyPr/>
          <a:lstStyle/>
          <a:p>
            <a:endParaRPr lang="en-GB" dirty="0"/>
          </a:p>
          <a:p>
            <a:r>
              <a:rPr lang="en-GB" dirty="0" smtClean="0"/>
              <a:t>Organizing committee:</a:t>
            </a:r>
          </a:p>
          <a:p>
            <a:endParaRPr lang="en-GB" dirty="0"/>
          </a:p>
          <a:p>
            <a:r>
              <a:rPr lang="en-GB" dirty="0" smtClean="0"/>
              <a:t>Jennifer </a:t>
            </a:r>
            <a:r>
              <a:rPr lang="en-GB" dirty="0" err="1" smtClean="0"/>
              <a:t>Ott</a:t>
            </a:r>
            <a:r>
              <a:rPr lang="en-GB" dirty="0" smtClean="0"/>
              <a:t> (UH)</a:t>
            </a:r>
          </a:p>
          <a:p>
            <a:r>
              <a:rPr lang="en-GB" dirty="0" smtClean="0"/>
              <a:t>Keisuke Yoshihara (UH)</a:t>
            </a:r>
          </a:p>
          <a:p>
            <a:r>
              <a:rPr lang="en-GB" dirty="0" smtClean="0"/>
              <a:t>Julia </a:t>
            </a:r>
            <a:r>
              <a:rPr lang="en-GB" dirty="0" err="1" smtClean="0"/>
              <a:t>Gonski</a:t>
            </a:r>
            <a:r>
              <a:rPr lang="en-GB" dirty="0" smtClean="0"/>
              <a:t> (SLAC National Accelerator Laboratory)</a:t>
            </a:r>
            <a:endParaRPr lang="en-US" dirty="0"/>
          </a:p>
          <a:p>
            <a:r>
              <a:rPr lang="en-GB" dirty="0" smtClean="0"/>
              <a:t>Alexander </a:t>
            </a:r>
            <a:r>
              <a:rPr lang="en-GB" dirty="0" err="1" smtClean="0"/>
              <a:t>Paramonov</a:t>
            </a:r>
            <a:r>
              <a:rPr lang="en-GB" dirty="0" smtClean="0"/>
              <a:t> (Argonne National Laboratory)</a:t>
            </a:r>
          </a:p>
          <a:p>
            <a:r>
              <a:rPr lang="en-GB" dirty="0" err="1" smtClean="0"/>
              <a:t>Cristián</a:t>
            </a:r>
            <a:r>
              <a:rPr lang="en-GB" dirty="0" smtClean="0"/>
              <a:t> Peña (Fermi National Accelerator Laboratory)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7</a:t>
            </a:fld>
            <a:endParaRPr lang="fi-FI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166" t="22592" r="2083" b="18148"/>
          <a:stretch/>
        </p:blipFill>
        <p:spPr>
          <a:xfrm>
            <a:off x="6096002" y="831381"/>
            <a:ext cx="5943600" cy="310776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1122" y="155426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400" dirty="0"/>
              <a:t>First workshop – hopefully a good opportunity for exchange and discussion!</a:t>
            </a:r>
          </a:p>
        </p:txBody>
      </p:sp>
    </p:spTree>
    <p:extLst>
      <p:ext uri="{BB962C8B-B14F-4D97-AF65-F5344CB8AC3E}">
        <p14:creationId xmlns:p14="http://schemas.microsoft.com/office/powerpoint/2010/main" val="1157151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Practical information: social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10805581" cy="4003300"/>
          </a:xfrm>
        </p:spPr>
        <p:txBody>
          <a:bodyPr/>
          <a:lstStyle/>
          <a:p>
            <a:r>
              <a:rPr lang="en-GB" sz="1800" dirty="0" smtClean="0"/>
              <a:t>Monday</a:t>
            </a:r>
          </a:p>
          <a:p>
            <a:endParaRPr lang="en-GB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 smtClean="0"/>
              <a:t>Campus tour</a:t>
            </a:r>
            <a:endParaRPr lang="en-GB" sz="1800" b="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 smtClean="0"/>
              <a:t>Evening: Ala Moana beach park</a:t>
            </a:r>
          </a:p>
          <a:p>
            <a:pPr marL="523350" lvl="1" indent="-285750">
              <a:buFont typeface="Arial" panose="020B0604020202020204" pitchFamily="34" charset="0"/>
              <a:buChar char="•"/>
            </a:pPr>
            <a:r>
              <a:rPr lang="en-GB" sz="1700" b="0" dirty="0" smtClean="0"/>
              <a:t>Bring drinks; towels and swimwear if you want!</a:t>
            </a:r>
          </a:p>
          <a:p>
            <a:endParaRPr lang="en-GB" sz="1800" b="0" dirty="0"/>
          </a:p>
          <a:p>
            <a:r>
              <a:rPr lang="en-GB" sz="1800" dirty="0" smtClean="0"/>
              <a:t>Tuesday</a:t>
            </a:r>
          </a:p>
          <a:p>
            <a:endParaRPr lang="en-GB" sz="1800" b="0" dirty="0"/>
          </a:p>
          <a:p>
            <a:r>
              <a:rPr lang="en-GB" sz="1800" b="0" dirty="0" smtClean="0"/>
              <a:t>Workshop dinner: </a:t>
            </a:r>
            <a:r>
              <a:rPr lang="en-GB" sz="1800" b="0" dirty="0" err="1" smtClean="0"/>
              <a:t>Tiki’s</a:t>
            </a:r>
            <a:r>
              <a:rPr lang="en-GB" sz="1800" b="0" dirty="0" smtClean="0"/>
              <a:t> </a:t>
            </a:r>
            <a:r>
              <a:rPr lang="en-GB" sz="1800" b="0" dirty="0" err="1" smtClean="0"/>
              <a:t>Grll</a:t>
            </a:r>
            <a:r>
              <a:rPr lang="en-GB" sz="1800" b="0" dirty="0" smtClean="0"/>
              <a:t> &amp; Bar</a:t>
            </a:r>
          </a:p>
          <a:p>
            <a:r>
              <a:rPr lang="en-GB" sz="1800" b="0" dirty="0">
                <a:hlinkClick r:id="rId2"/>
              </a:rPr>
              <a:t>https://www.tikis.com</a:t>
            </a:r>
            <a:r>
              <a:rPr lang="en-GB" sz="1800" b="0" dirty="0" smtClean="0">
                <a:hlinkClick r:id="rId2"/>
              </a:rPr>
              <a:t>/</a:t>
            </a:r>
            <a:r>
              <a:rPr lang="en-GB" sz="1800" b="0" dirty="0" smtClean="0"/>
              <a:t> </a:t>
            </a:r>
            <a:endParaRPr lang="en-GB" sz="1800" b="0" dirty="0"/>
          </a:p>
          <a:p>
            <a:pPr lvl="1"/>
            <a:r>
              <a:rPr lang="en-GB" sz="1700" u="sng" dirty="0" smtClean="0"/>
              <a:t>Please confirm by Monday noon for final headcount</a:t>
            </a:r>
          </a:p>
          <a:p>
            <a:endParaRPr lang="en-GB" sz="1800" b="0" dirty="0" smtClean="0"/>
          </a:p>
          <a:p>
            <a:endParaRPr lang="en-GB" sz="1800" b="0" dirty="0"/>
          </a:p>
          <a:p>
            <a:r>
              <a:rPr lang="en-GB" sz="1800" i="1" dirty="0" smtClean="0"/>
              <a:t>Wednesday after closing and conversations: BBQ in Jenni’s backyard  </a:t>
            </a:r>
            <a:endParaRPr lang="en-US" sz="18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8</a:t>
            </a:fld>
            <a:endParaRPr lang="fi-FI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1973" t="22592" r="16667" b="6296"/>
          <a:stretch/>
        </p:blipFill>
        <p:spPr>
          <a:xfrm>
            <a:off x="5791200" y="1219200"/>
            <a:ext cx="6095999" cy="341700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784292" y="1905000"/>
            <a:ext cx="1447800" cy="2590800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82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Practical information: workshop days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624419" y="1513934"/>
            <a:ext cx="10805581" cy="4003300"/>
          </a:xfrm>
        </p:spPr>
        <p:txBody>
          <a:bodyPr/>
          <a:lstStyle/>
          <a:p>
            <a:r>
              <a:rPr lang="en-GB" sz="1800" dirty="0" err="1" smtClean="0"/>
              <a:t>M</a:t>
            </a:r>
            <a:r>
              <a:rPr lang="en-GB" sz="1800" dirty="0" err="1"/>
              <a:t>ā</a:t>
            </a:r>
            <a:r>
              <a:rPr lang="en-GB" sz="1800" dirty="0" err="1" smtClean="0"/>
              <a:t>noa</a:t>
            </a:r>
            <a:r>
              <a:rPr lang="en-GB" sz="1800" dirty="0" smtClean="0"/>
              <a:t> campus, Holmes Hall</a:t>
            </a:r>
          </a:p>
          <a:p>
            <a:endParaRPr lang="en-GB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Room 389: sessions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800" b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 smtClean="0"/>
              <a:t>Room 244 and/or outside areas (“lanai”): coffee breaks</a:t>
            </a:r>
          </a:p>
          <a:p>
            <a:endParaRPr lang="en-GB" sz="1800" dirty="0"/>
          </a:p>
          <a:p>
            <a:r>
              <a:rPr lang="en-GB" sz="1800" dirty="0" smtClean="0"/>
              <a:t>Lunch</a:t>
            </a:r>
            <a:r>
              <a:rPr lang="en-GB" sz="1800" dirty="0"/>
              <a:t>: Campus </a:t>
            </a:r>
            <a:r>
              <a:rPr lang="en-GB" sz="1800" dirty="0" err="1"/>
              <a:t>Center</a:t>
            </a:r>
            <a:r>
              <a:rPr lang="en-GB" sz="1800" dirty="0"/>
              <a:t>, Paradise Palms – central delivery order if needed</a:t>
            </a:r>
          </a:p>
          <a:p>
            <a:endParaRPr lang="en-GB" sz="1800" dirty="0" smtClean="0"/>
          </a:p>
          <a:p>
            <a:endParaRPr lang="en-GB" sz="1800" dirty="0"/>
          </a:p>
          <a:p>
            <a:r>
              <a:rPr lang="en-GB" sz="1800" dirty="0" err="1" smtClean="0"/>
              <a:t>Indico</a:t>
            </a:r>
            <a:r>
              <a:rPr lang="en-GB" sz="1800" dirty="0" smtClean="0"/>
              <a:t> timetable is on local time = Hawaiian Standard Time</a:t>
            </a:r>
          </a:p>
          <a:p>
            <a:endParaRPr lang="en-GB" sz="1800" b="0" dirty="0" smtClean="0"/>
          </a:p>
          <a:p>
            <a:r>
              <a:rPr lang="en-GB" sz="1800" b="0" dirty="0" smtClean="0"/>
              <a:t>Please help ensure both remote participation and accessibility by not speaking on top of each other, and if necessary come closer to the ceiling microphone if you have a comment or question, and your voice is not picked up at the very back (or, session chair can repeat comment/question)</a:t>
            </a:r>
          </a:p>
          <a:p>
            <a:endParaRPr lang="en-GB" sz="1800" b="0" dirty="0"/>
          </a:p>
          <a:p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>
              <a:defRPr/>
            </a:pPr>
            <a:fld id="{93342AF8-94BF-6340-B60E-A8C5E9F87F01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671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ALTO_FI">
  <a:themeElements>
    <a:clrScheme name="Aalto-yliopisto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" id="{6D32AF40-3D2D-41F9-A29D-FD094D788296}" vid="{5E902124-47C2-40CF-8377-D0377EEBF5A6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3396</TotalTime>
  <Words>542</Words>
  <Application>Microsoft Office PowerPoint</Application>
  <PresentationFormat>Widescreen</PresentationFormat>
  <Paragraphs>100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MS PGothic</vt:lpstr>
      <vt:lpstr>MS PGothic</vt:lpstr>
      <vt:lpstr>Aptos</vt:lpstr>
      <vt:lpstr>Arial</vt:lpstr>
      <vt:lpstr>Calibri</vt:lpstr>
      <vt:lpstr>Courier New</vt:lpstr>
      <vt:lpstr>Georgia</vt:lpstr>
      <vt:lpstr>Lucida Grande</vt:lpstr>
      <vt:lpstr>Tahoma</vt:lpstr>
      <vt:lpstr>ヒラギノ角ゴ Pro W3</vt:lpstr>
      <vt:lpstr>Office Theme</vt:lpstr>
      <vt:lpstr>AALTO_FI</vt:lpstr>
      <vt:lpstr>Welcome</vt:lpstr>
      <vt:lpstr>PowerPoint Presentation</vt:lpstr>
      <vt:lpstr>PowerPoint Presentation</vt:lpstr>
      <vt:lpstr>Land acknowledgement</vt:lpstr>
      <vt:lpstr>Background: UH</vt:lpstr>
      <vt:lpstr>Background</vt:lpstr>
      <vt:lpstr>ML4FE workshop</vt:lpstr>
      <vt:lpstr>Practical information: social events</vt:lpstr>
      <vt:lpstr>Practical information: workshop days</vt:lpstr>
      <vt:lpstr>Practical information: sessions</vt:lpstr>
      <vt:lpstr>Coffee break reconvene ca. 10:15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Kimberly Perez Hults</dc:creator>
  <cp:lastModifiedBy>Jenni</cp:lastModifiedBy>
  <cp:revision>81</cp:revision>
  <dcterms:created xsi:type="dcterms:W3CDTF">2020-05-01T07:04:43Z</dcterms:created>
  <dcterms:modified xsi:type="dcterms:W3CDTF">2025-05-19T19:59:41Z</dcterms:modified>
</cp:coreProperties>
</file>