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"/>
  </p:notesMasterIdLst>
  <p:sldIdLst>
    <p:sldId id="256" r:id="rId2"/>
    <p:sldId id="896" r:id="rId3"/>
    <p:sldId id="898" r:id="rId4"/>
    <p:sldId id="867" r:id="rId5"/>
    <p:sldId id="89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FF9933"/>
    <a:srgbClr val="CC00FF"/>
    <a:srgbClr val="037B56"/>
    <a:srgbClr val="024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94660"/>
  </p:normalViewPr>
  <p:slideViewPr>
    <p:cSldViewPr>
      <p:cViewPr>
        <p:scale>
          <a:sx n="54" d="100"/>
          <a:sy n="54" d="100"/>
        </p:scale>
        <p:origin x="1805" y="7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451A6-F97C-4531-B317-8261D5CCAFA1}" type="datetimeFigureOut">
              <a:rPr lang="en-FI" smtClean="0"/>
              <a:t>19/05/2025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F2EC4-D900-41A4-BB97-4EB4403674F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1339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24419" y="1700808"/>
            <a:ext cx="10943167" cy="35424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24419" y="5315698"/>
            <a:ext cx="7327227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384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24416" y="1702080"/>
            <a:ext cx="10944000" cy="35424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EF33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24421" y="5315698"/>
            <a:ext cx="717256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" y="0"/>
            <a:ext cx="2159204" cy="181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66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24416" y="1702080"/>
            <a:ext cx="10944000" cy="35424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CD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24419" y="5315698"/>
            <a:ext cx="7184597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" y="0"/>
            <a:ext cx="2159204" cy="181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98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4420" y="1989288"/>
            <a:ext cx="4425969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624420" y="5438088"/>
            <a:ext cx="4425969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99016" y="180000"/>
            <a:ext cx="6172923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" y="0"/>
            <a:ext cx="2159204" cy="181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65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4420" y="1989288"/>
            <a:ext cx="4425969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037B5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624420" y="5438088"/>
            <a:ext cx="4425969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99016" y="180000"/>
            <a:ext cx="6172923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FF697D-D9D7-CC9E-43CF-0896BC386E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108343"/>
            <a:ext cx="1996189" cy="72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6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99016" y="180000"/>
            <a:ext cx="6172923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4420" y="1989288"/>
            <a:ext cx="4425969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EF33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4420" y="5438088"/>
            <a:ext cx="4425969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" y="0"/>
            <a:ext cx="2159204" cy="181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73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99016" y="180000"/>
            <a:ext cx="6172923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4420" y="1960037"/>
            <a:ext cx="4425969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FFCD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24420" y="5408837"/>
            <a:ext cx="4425969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" y="0"/>
            <a:ext cx="2159204" cy="181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48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24419" y="1912267"/>
            <a:ext cx="10943167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624419" y="5848350"/>
            <a:ext cx="10943167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223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Blue">
    <p:bg>
      <p:bgPr>
        <a:gradFill>
          <a:gsLst>
            <a:gs pos="66000">
              <a:srgbClr val="024731"/>
            </a:gs>
            <a:gs pos="0">
              <a:srgbClr val="037B5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24419" y="1912267"/>
            <a:ext cx="10943167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624419" y="5848350"/>
            <a:ext cx="10943167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91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24419" y="1912267"/>
            <a:ext cx="10943167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8" y="5678845"/>
            <a:ext cx="2639837" cy="1149120"/>
          </a:xfrm>
          <a:prstGeom prst="rect">
            <a:avLst/>
          </a:prstGeom>
        </p:spPr>
      </p:pic>
      <p:cxnSp>
        <p:nvCxnSpPr>
          <p:cNvPr id="8" name="Straight Connector 4"/>
          <p:cNvCxnSpPr/>
          <p:nvPr userDrawn="1"/>
        </p:nvCxnSpPr>
        <p:spPr>
          <a:xfrm>
            <a:off x="624419" y="5848350"/>
            <a:ext cx="10943167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110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80" y="5677088"/>
            <a:ext cx="2762008" cy="114912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24419" y="1912267"/>
            <a:ext cx="10943167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624419" y="5848350"/>
            <a:ext cx="10943167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02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Blue">
    <p:bg>
      <p:bgPr>
        <a:gradFill>
          <a:gsLst>
            <a:gs pos="66000">
              <a:srgbClr val="024731"/>
            </a:gs>
            <a:gs pos="0">
              <a:srgbClr val="037B5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24419" y="1700808"/>
            <a:ext cx="10943167" cy="35424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24419" y="5315698"/>
            <a:ext cx="7327227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0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419" y="318135"/>
            <a:ext cx="10943167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624419" y="1527989"/>
            <a:ext cx="10943165" cy="39892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+mj-lt"/>
              </a:defRPr>
            </a:lvl2pPr>
            <a:lvl3pPr marL="460800" indent="-230400">
              <a:buFont typeface="Lucida Grande"/>
              <a:buChar char="-"/>
              <a:defRPr sz="1600" i="1">
                <a:latin typeface="+mj-lt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17, 2025</a:t>
            </a:r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J. Ott, aSe on ITkpixv2, SPIE Medical Imaging 2025</a:t>
            </a:r>
            <a:endParaRPr lang="fi-FI" dirty="0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624419" y="5847608"/>
            <a:ext cx="10943167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985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4419" y="318135"/>
            <a:ext cx="10943167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4419" y="1513934"/>
            <a:ext cx="10943165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17, 2025</a:t>
            </a:r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J. Ott, aSe on ITkpixv2, SPIE Medical Imaging 2025</a:t>
            </a: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34" name="Straight Connector 4"/>
          <p:cNvCxnSpPr/>
          <p:nvPr userDrawn="1"/>
        </p:nvCxnSpPr>
        <p:spPr>
          <a:xfrm>
            <a:off x="624419" y="5847608"/>
            <a:ext cx="10943167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000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4419" y="318135"/>
            <a:ext cx="10943167" cy="119579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37B5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4419" y="1513934"/>
            <a:ext cx="10943165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34" name="Straight Connector 4"/>
          <p:cNvCxnSpPr/>
          <p:nvPr userDrawn="1"/>
        </p:nvCxnSpPr>
        <p:spPr>
          <a:xfrm>
            <a:off x="624419" y="6248400"/>
            <a:ext cx="10943167" cy="0"/>
          </a:xfrm>
          <a:prstGeom prst="line">
            <a:avLst/>
          </a:prstGeom>
          <a:ln w="12700" cmpd="sng">
            <a:solidFill>
              <a:srgbClr val="037B5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BF237AE8-3C29-E05A-3390-962E40D79E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1" y="5257800"/>
            <a:ext cx="917129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0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24419" y="318135"/>
            <a:ext cx="10943167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4419" y="1513934"/>
            <a:ext cx="10943165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17, 2025</a:t>
            </a:r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J. Ott, aSe on ITkpixv2, SPIE Medical Imaging 2025</a:t>
            </a: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E77-5FCA-3844-8BD6-7ECE8B5BEE8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0" name="Straight Connector 4"/>
          <p:cNvCxnSpPr/>
          <p:nvPr userDrawn="1"/>
        </p:nvCxnSpPr>
        <p:spPr>
          <a:xfrm>
            <a:off x="624419" y="5847608"/>
            <a:ext cx="10943167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0165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17744" y="318135"/>
            <a:ext cx="10949840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7746" y="1513934"/>
            <a:ext cx="531743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6250147" y="1513934"/>
            <a:ext cx="531743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17, 2025</a:t>
            </a:r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J. Ott, aSe on ITkpixv2, SPIE Medical Imaging 2025</a:t>
            </a: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624419" y="5847608"/>
            <a:ext cx="10943167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1664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17744" y="318135"/>
            <a:ext cx="10949840" cy="119579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37B5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7746" y="1513934"/>
            <a:ext cx="531743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6250147" y="1513934"/>
            <a:ext cx="531743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17, 2025</a:t>
            </a:r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J. Ott, aSe on ITkpixv2, SPIE Medical Imaging 2025</a:t>
            </a: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624419" y="5847608"/>
            <a:ext cx="10943167" cy="0"/>
          </a:xfrm>
          <a:prstGeom prst="line">
            <a:avLst/>
          </a:prstGeom>
          <a:ln w="12700" cmpd="sng">
            <a:solidFill>
              <a:srgbClr val="037B5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78FD9A3-E7B5-8E42-796F-638F8D585E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82200" y="213605"/>
            <a:ext cx="1996189" cy="728369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AD593A45-8B86-8FE2-B1F3-6EAFDEF98F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1" y="5257800"/>
            <a:ext cx="917129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76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24419" y="318135"/>
            <a:ext cx="10943167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624419" y="1513934"/>
            <a:ext cx="5317439" cy="400397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6250147" y="1513259"/>
            <a:ext cx="5317439" cy="400397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17, 2025</a:t>
            </a:r>
            <a:endParaRPr lang="fi-FI"/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J. Ott, aSe on ITkpixv2, SPIE Medical Imaging 2025</a:t>
            </a:r>
            <a:endParaRPr lang="fi-FI"/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624419" y="5847608"/>
            <a:ext cx="10943167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207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4419" y="318135"/>
            <a:ext cx="10943167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4419" y="1513934"/>
            <a:ext cx="531743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17, 2025</a:t>
            </a:r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J. Ott, aSe on ITkpixv2, SPIE Medical Imaging 2025</a:t>
            </a:r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D404-ADF5-A94E-82B6-70B84D261D7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624419" y="5847608"/>
            <a:ext cx="10943167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0"/>
          <p:cNvSpPr>
            <a:spLocks noGrp="1"/>
          </p:cNvSpPr>
          <p:nvPr>
            <p:ph sz="quarter" idx="18"/>
          </p:nvPr>
        </p:nvSpPr>
        <p:spPr>
          <a:xfrm>
            <a:off x="6250147" y="1513934"/>
            <a:ext cx="531743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43761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17, 2025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 Ott, aSe on ITkpixv2, SPIE Medical Imaging 2025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F840-2625-4A8A-A786-466DEAEE36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0128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17, 2025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 Ott, aSe on ITkpixv2, SPIE Medical Imaging 2025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97B5-D703-4A47-B9FE-DA25C87DC1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352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4419" y="1700808"/>
            <a:ext cx="10943167" cy="35424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4419" y="5315698"/>
            <a:ext cx="7327227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" y="0"/>
            <a:ext cx="2133600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96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4419" y="1700808"/>
            <a:ext cx="10943167" cy="35424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4419" y="5315698"/>
            <a:ext cx="7327227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" y="0"/>
            <a:ext cx="2133600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4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24419" y="1701163"/>
            <a:ext cx="10943167" cy="35424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4419" y="5315698"/>
            <a:ext cx="7327227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" y="0"/>
            <a:ext cx="2133600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79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2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4419" y="1701163"/>
            <a:ext cx="10943167" cy="35424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4419" y="5315698"/>
            <a:ext cx="7327227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" y="0"/>
            <a:ext cx="2133600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47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3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4419" y="1701163"/>
            <a:ext cx="10943167" cy="35424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4419" y="5315698"/>
            <a:ext cx="7327227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" y="0"/>
            <a:ext cx="2133600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22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4416" y="1702080"/>
            <a:ext cx="10944000" cy="35424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624419" y="5315698"/>
            <a:ext cx="7184597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" y="0"/>
            <a:ext cx="2159204" cy="181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4416" y="1702080"/>
            <a:ext cx="10944000" cy="35424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037B5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624419" y="5315698"/>
            <a:ext cx="7184597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C6B8ED-7D53-8436-B62D-D16462E44A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58400" y="152400"/>
            <a:ext cx="1996189" cy="72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87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742608" y="6021288"/>
            <a:ext cx="48260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smtClean="0"/>
              <a:t>J. Ott, aSe on ITkpixv2, SPIE Medical Imaging 2025</a:t>
            </a: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6742608" y="6180039"/>
            <a:ext cx="48260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February 17, 2025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742608" y="6365777"/>
            <a:ext cx="4826000" cy="161926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0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85" r:id="rId9"/>
    <p:sldLayoutId id="2147483668" r:id="rId10"/>
    <p:sldLayoutId id="2147483669" r:id="rId11"/>
    <p:sldLayoutId id="2147483670" r:id="rId12"/>
    <p:sldLayoutId id="2147483686" r:id="rId13"/>
    <p:sldLayoutId id="2147483671" r:id="rId14"/>
    <p:sldLayoutId id="2147483672" r:id="rId15"/>
    <p:sldLayoutId id="2147483673" r:id="rId16"/>
    <p:sldLayoutId id="2147483687" r:id="rId17"/>
    <p:sldLayoutId id="2147483674" r:id="rId18"/>
    <p:sldLayoutId id="2147483675" r:id="rId19"/>
    <p:sldLayoutId id="2147483676" r:id="rId20"/>
    <p:sldLayoutId id="2147483688" r:id="rId21"/>
    <p:sldLayoutId id="2147483677" r:id="rId22"/>
    <p:sldLayoutId id="2147483678" r:id="rId23"/>
    <p:sldLayoutId id="2147483679" r:id="rId24"/>
    <p:sldLayoutId id="2147483689" r:id="rId25"/>
    <p:sldLayoutId id="2147483680" r:id="rId26"/>
    <p:sldLayoutId id="2147483681" r:id="rId27"/>
    <p:sldLayoutId id="2147483682" r:id="rId28"/>
    <p:sldLayoutId id="2147483683" r:id="rId29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nw-ai-hub.org/collaboration/cxr-pilot-run" TargetMode="Externa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850A5Mzg13yn7grUbapmZn-gYNQG69Cz/view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117/12.3049041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2925900" y="4260508"/>
            <a:ext cx="6827700" cy="153069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</a:rPr>
              <a:t>Jennifer </a:t>
            </a:r>
            <a:r>
              <a:rPr lang="en-US" sz="1800" dirty="0" err="1" smtClean="0">
                <a:solidFill>
                  <a:schemeClr val="bg1"/>
                </a:solidFill>
              </a:rPr>
              <a:t>Ott</a:t>
            </a:r>
            <a:r>
              <a:rPr lang="en-US" sz="1800" dirty="0" smtClean="0">
                <a:solidFill>
                  <a:schemeClr val="bg1"/>
                </a:solidFill>
              </a:rPr>
              <a:t>, </a:t>
            </a:r>
            <a:r>
              <a:rPr lang="en-GB" sz="1800" dirty="0" smtClean="0">
                <a:solidFill>
                  <a:schemeClr val="bg1"/>
                </a:solidFill>
              </a:rPr>
              <a:t>Boris </a:t>
            </a:r>
            <a:r>
              <a:rPr lang="en-GB" sz="1800" dirty="0" err="1" smtClean="0">
                <a:solidFill>
                  <a:schemeClr val="bg1"/>
                </a:solidFill>
              </a:rPr>
              <a:t>Murmann</a:t>
            </a:r>
            <a:r>
              <a:rPr lang="en-GB" sz="1800" dirty="0" smtClean="0">
                <a:solidFill>
                  <a:schemeClr val="bg1"/>
                </a:solidFill>
              </a:rPr>
              <a:t>, </a:t>
            </a:r>
            <a:r>
              <a:rPr lang="en-GB" sz="1800" dirty="0">
                <a:solidFill>
                  <a:schemeClr val="bg1"/>
                </a:solidFill>
              </a:rPr>
              <a:t>Branden </a:t>
            </a:r>
            <a:r>
              <a:rPr lang="en-GB" sz="1800" dirty="0" smtClean="0">
                <a:solidFill>
                  <a:schemeClr val="bg1"/>
                </a:solidFill>
              </a:rPr>
              <a:t>Allen</a:t>
            </a:r>
            <a:r>
              <a:rPr lang="en-US" sz="1800" dirty="0" smtClean="0">
                <a:solidFill>
                  <a:schemeClr val="bg1"/>
                </a:solidFill>
              </a:rPr>
              <a:t>, </a:t>
            </a:r>
            <a:r>
              <a:rPr lang="en-GB" sz="1800" dirty="0" smtClean="0">
                <a:solidFill>
                  <a:schemeClr val="bg1"/>
                </a:solidFill>
              </a:rPr>
              <a:t>Calvin Lee (UH)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Luca </a:t>
            </a:r>
            <a:r>
              <a:rPr lang="en-GB" sz="1800" dirty="0" err="1" smtClean="0">
                <a:solidFill>
                  <a:schemeClr val="bg1"/>
                </a:solidFill>
              </a:rPr>
              <a:t>Macchiarulo</a:t>
            </a:r>
            <a:r>
              <a:rPr lang="en-GB" sz="1800" dirty="0" smtClean="0">
                <a:solidFill>
                  <a:schemeClr val="bg1"/>
                </a:solidFill>
              </a:rPr>
              <a:t> (</a:t>
            </a:r>
            <a:r>
              <a:rPr lang="en-GB" sz="1800" dirty="0" err="1" smtClean="0">
                <a:solidFill>
                  <a:schemeClr val="bg1"/>
                </a:solidFill>
              </a:rPr>
              <a:t>Nalu</a:t>
            </a:r>
            <a:r>
              <a:rPr lang="en-GB" sz="1800" dirty="0" smtClean="0">
                <a:solidFill>
                  <a:schemeClr val="bg1"/>
                </a:solidFill>
              </a:rPr>
              <a:t> Scientific LLC)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Mathieu Benoit (Oak Ridge National Laboratory)</a:t>
            </a:r>
          </a:p>
          <a:p>
            <a:endParaRPr lang="en-GB" sz="1800" dirty="0" smtClean="0">
              <a:solidFill>
                <a:schemeClr val="bg1"/>
              </a:solidFill>
            </a:endParaRPr>
          </a:p>
          <a:p>
            <a:pPr>
              <a:lnSpc>
                <a:spcPts val="3500"/>
              </a:lnSpc>
            </a:pPr>
            <a:r>
              <a:rPr lang="en-GB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ottjenni@hawaii.edu   </a:t>
            </a:r>
            <a:endParaRPr lang="en-US" sz="1100" dirty="0">
              <a:solidFill>
                <a:schemeClr val="tx2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8800" y="182880"/>
            <a:ext cx="2514600" cy="91752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D5441A7-7914-868F-3F33-E44DDF7B7E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9183" y="5399376"/>
            <a:ext cx="8133627" cy="141732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E66E6AC-F9BF-BCEB-0746-6EF916712DB9}"/>
              </a:ext>
            </a:extLst>
          </p:cNvPr>
          <p:cNvSpPr txBox="1">
            <a:spLocks/>
          </p:cNvSpPr>
          <p:nvPr/>
        </p:nvSpPr>
        <p:spPr>
          <a:xfrm>
            <a:off x="2925900" y="6102300"/>
            <a:ext cx="6340200" cy="7557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</a:pP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ML4FE, May 19-21, 2025</a:t>
            </a:r>
            <a:endParaRPr lang="en-US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 descr="A logo of a university of hawaii&#10;&#10;Description automatically generated">
            <a:extLst>
              <a:ext uri="{FF2B5EF4-FFF2-40B4-BE49-F238E27FC236}">
                <a16:creationId xmlns:a16="http://schemas.microsoft.com/office/drawing/2014/main" id="{0366D084-C370-723D-9157-9803242DBD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17320" cy="141732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BAF5EC3-80B4-7374-BA3C-EB187CF3E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7559" y="1669069"/>
            <a:ext cx="8824381" cy="2247000"/>
          </a:xfrm>
        </p:spPr>
        <p:txBody>
          <a:bodyPr/>
          <a:lstStyle/>
          <a:p>
            <a:r>
              <a:rPr lang="en-GB" sz="4400" dirty="0" smtClean="0"/>
              <a:t>CMOS + X integrated sensor and trajectory reconstruction</a:t>
            </a:r>
            <a:endParaRPr lang="en-FI" sz="4400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66A5671A-6FD3-4BAA-460D-A63668DA1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4850" y="2191350"/>
            <a:ext cx="7772400" cy="792000"/>
          </a:xfrm>
        </p:spPr>
        <p:txBody>
          <a:bodyPr>
            <a:normAutofit/>
          </a:bodyPr>
          <a:lstStyle/>
          <a:p>
            <a:r>
              <a:rPr lang="en-GB" sz="2800" dirty="0"/>
              <a:t>University of Hawai‘i at </a:t>
            </a:r>
            <a:r>
              <a:rPr lang="en-GB" sz="2800" dirty="0" err="1"/>
              <a:t>Mānoa</a:t>
            </a:r>
            <a:endParaRPr lang="en-FI" sz="2800" dirty="0"/>
          </a:p>
        </p:txBody>
      </p:sp>
    </p:spTree>
    <p:extLst>
      <p:ext uri="{BB962C8B-B14F-4D97-AF65-F5344CB8AC3E}">
        <p14:creationId xmlns:p14="http://schemas.microsoft.com/office/powerpoint/2010/main" val="381614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CMOS+X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24419" y="1513933"/>
            <a:ext cx="10943167" cy="4003300"/>
          </a:xfrm>
        </p:spPr>
        <p:txBody>
          <a:bodyPr/>
          <a:lstStyle/>
          <a:p>
            <a:r>
              <a:rPr lang="en-GB" sz="2400" dirty="0" smtClean="0"/>
              <a:t>CMOS+X: integration of standard Si CMOS processing + </a:t>
            </a:r>
            <a:r>
              <a:rPr lang="en-GB" sz="2400" i="1" dirty="0" smtClean="0"/>
              <a:t>other process</a:t>
            </a:r>
          </a:p>
          <a:p>
            <a:r>
              <a:rPr lang="en-GB" sz="2400" b="0" i="1" dirty="0"/>
              <a:t>X: RAM, MEMS, CNFET, photonics, </a:t>
            </a:r>
            <a:r>
              <a:rPr lang="en-GB" sz="2400" b="0" i="1" dirty="0" smtClean="0"/>
              <a:t>...</a:t>
            </a:r>
          </a:p>
          <a:p>
            <a:pPr lvl="1" indent="0">
              <a:buNone/>
            </a:pPr>
            <a:r>
              <a:rPr lang="en-GB" b="0" i="1" dirty="0" smtClean="0"/>
              <a:t>Here, at the metal level – eventually, pathways down to adaptation during CMOS process or even on transistor level</a:t>
            </a:r>
            <a:endParaRPr lang="en-GB" i="1" dirty="0"/>
          </a:p>
          <a:p>
            <a:endParaRPr lang="en-GB" b="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Pilot run through Pacific Northwest AI Hub: improve ‘lab to fab’ pipeline for integration of standard CMOS process with commercial foundry with custom post-processing; provide </a:t>
            </a:r>
            <a:r>
              <a:rPr lang="en-GB" b="0" dirty="0"/>
              <a:t>a demonstration case </a:t>
            </a:r>
            <a:r>
              <a:rPr lang="en-GB" b="0" dirty="0" smtClean="0"/>
              <a:t>for the microelectronics community</a:t>
            </a:r>
            <a:endParaRPr lang="en-GB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Shared run of 10 (20) users, Hub coordinates with wafer brokerage (Muse) and provides full mask 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TSMC 40 nm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i="1" dirty="0" smtClean="0"/>
              <a:t>User is responsible for both design and post-processing</a:t>
            </a:r>
            <a:endParaRPr lang="en-GB" b="0" i="1" dirty="0"/>
          </a:p>
          <a:p>
            <a:endParaRPr lang="en-GB" b="0" i="1" dirty="0" smtClean="0"/>
          </a:p>
          <a:p>
            <a:endParaRPr lang="en-GB" b="0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93342AF8-94BF-6340-B60E-A8C5E9F87F01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  <p:sp>
        <p:nvSpPr>
          <p:cNvPr id="5" name="Rectangle 4"/>
          <p:cNvSpPr/>
          <p:nvPr/>
        </p:nvSpPr>
        <p:spPr>
          <a:xfrm>
            <a:off x="5486400" y="750418"/>
            <a:ext cx="5006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nw-ai-hub.org/collaboration/cxr-pilot-run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83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CMOS+X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93342AF8-94BF-6340-B60E-A8C5E9F87F01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250" t="31482" r="27083" b="31481"/>
          <a:stretch/>
        </p:blipFill>
        <p:spPr>
          <a:xfrm>
            <a:off x="619654" y="1143000"/>
            <a:ext cx="11115146" cy="49621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371600" y="6365777"/>
            <a:ext cx="38862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b="1" dirty="0" smtClean="0">
                <a:hlinkClick r:id="rId3"/>
              </a:rPr>
              <a:t>CXR one-page flyer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310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9DA7D-475A-2D9E-94A2-B3BC085767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Concept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616C1-82D4-6578-F275-E4944421476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4419" y="1513934"/>
            <a:ext cx="9281581" cy="4429666"/>
          </a:xfrm>
        </p:spPr>
        <p:txBody>
          <a:bodyPr/>
          <a:lstStyle/>
          <a:p>
            <a:r>
              <a:rPr lang="en-GB" sz="2000" dirty="0" smtClean="0"/>
              <a:t>X: semiconductor sensor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Hybrid – bump bonding (solder or gold studs)</a:t>
            </a:r>
            <a:endParaRPr lang="en-GB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i="1" dirty="0" smtClean="0"/>
              <a:t>Direct integration &amp; active material deposition by chemical or physical vapour deposition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GB" sz="1900" i="1" dirty="0" smtClean="0"/>
              <a:t>Epitaxial growth of Silicon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GB" sz="1900" i="1" dirty="0" smtClean="0"/>
              <a:t>CVD of other semiconductors: </a:t>
            </a:r>
            <a:r>
              <a:rPr lang="en-GB" sz="1900" i="1" dirty="0" err="1" smtClean="0"/>
              <a:t>CdTe</a:t>
            </a:r>
            <a:r>
              <a:rPr lang="en-GB" sz="1900" i="1" dirty="0" smtClean="0"/>
              <a:t>, CZT, </a:t>
            </a:r>
            <a:r>
              <a:rPr lang="en-GB" sz="1900" i="1" dirty="0" err="1" smtClean="0"/>
              <a:t>InP</a:t>
            </a:r>
            <a:endParaRPr lang="en-GB" sz="1900" i="1" dirty="0" smtClean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GB" sz="1900" i="1" dirty="0" smtClean="0"/>
              <a:t>Evaporation of thin films: example case amorphous Selenium</a:t>
            </a:r>
            <a:endParaRPr lang="en-GB" sz="1900" i="1" dirty="0"/>
          </a:p>
          <a:p>
            <a:endParaRPr lang="en-GB" sz="2000" b="0" dirty="0"/>
          </a:p>
          <a:p>
            <a:endParaRPr lang="en-GB" sz="2000" b="0" dirty="0"/>
          </a:p>
          <a:p>
            <a:endParaRPr lang="en-GB" sz="2000" b="0" dirty="0"/>
          </a:p>
          <a:p>
            <a:endParaRPr lang="en-FI" sz="2000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CAD0C-D811-ABF9-4442-52B3480A585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93342AF8-94BF-6340-B60E-A8C5E9F87F01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853781"/>
            <a:ext cx="8820149" cy="230090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45528" y="626609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 err="1">
                <a:latin typeface="Arial" panose="020B0604020202020204" pitchFamily="34" charset="0"/>
              </a:rPr>
              <a:t>a</a:t>
            </a:r>
            <a:r>
              <a:rPr lang="en-GB" sz="1400" dirty="0" err="1" smtClean="0">
                <a:latin typeface="Arial" panose="020B0604020202020204" pitchFamily="34" charset="0"/>
              </a:rPr>
              <a:t>Se</a:t>
            </a:r>
            <a:r>
              <a:rPr lang="en-GB" sz="1400" dirty="0" smtClean="0">
                <a:latin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</a:rPr>
              <a:t>thin film detector on </a:t>
            </a:r>
            <a:r>
              <a:rPr lang="en-GB" sz="1400" dirty="0" err="1">
                <a:latin typeface="Arial" panose="020B0604020202020204" pitchFamily="34" charset="0"/>
              </a:rPr>
              <a:t>ITkpix</a:t>
            </a:r>
            <a:r>
              <a:rPr lang="en-GB" sz="1400" dirty="0">
                <a:latin typeface="Arial" panose="020B0604020202020204" pitchFamily="34" charset="0"/>
              </a:rPr>
              <a:t> CMOS readout: time-over-threshold tuning and pixel performance analysis, </a:t>
            </a:r>
            <a:r>
              <a:rPr lang="en-GB" sz="1400" dirty="0" smtClean="0">
                <a:latin typeface="Arial" panose="020B0604020202020204" pitchFamily="34" charset="0"/>
                <a:hlinkClick r:id="rId3"/>
              </a:rPr>
              <a:t>http</a:t>
            </a:r>
            <a:r>
              <a:rPr lang="en-GB" sz="1400" dirty="0">
                <a:latin typeface="Arial" panose="020B0604020202020204" pitchFamily="34" charset="0"/>
                <a:hlinkClick r:id="rId3"/>
              </a:rPr>
              <a:t>://</a:t>
            </a:r>
            <a:r>
              <a:rPr lang="en-GB" sz="1400" dirty="0" smtClean="0">
                <a:latin typeface="Arial" panose="020B0604020202020204" pitchFamily="34" charset="0"/>
                <a:hlinkClick r:id="rId3"/>
              </a:rPr>
              <a:t>dx.doi.org/10.1117/12.3049041</a:t>
            </a:r>
            <a:r>
              <a:rPr lang="en-GB" sz="1400" dirty="0" smtClean="0">
                <a:latin typeface="Arial" panose="020B0604020202020204" pitchFamily="34" charset="0"/>
              </a:rPr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5286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90103" y="2539104"/>
            <a:ext cx="5317439" cy="4003300"/>
          </a:xfrm>
        </p:spPr>
        <p:txBody>
          <a:bodyPr/>
          <a:lstStyle/>
          <a:p>
            <a:pPr marL="0" lvl="1" indent="0">
              <a:buNone/>
            </a:pPr>
            <a:r>
              <a:rPr lang="en-GB" b="1" dirty="0" smtClean="0"/>
              <a:t>High-energy </a:t>
            </a:r>
            <a:r>
              <a:rPr lang="en-GB" b="1" dirty="0"/>
              <a:t>physics, nuclear </a:t>
            </a:r>
            <a:r>
              <a:rPr lang="en-GB" b="1" dirty="0" smtClean="0"/>
              <a:t>physics</a:t>
            </a:r>
            <a:endParaRPr lang="en-GB" dirty="0" smtClean="0"/>
          </a:p>
          <a:p>
            <a:pPr marL="342900" lvl="1" indent="-342900"/>
            <a:r>
              <a:rPr lang="en-GB" dirty="0"/>
              <a:t>Collider experiments: focus on </a:t>
            </a:r>
            <a:r>
              <a:rPr lang="en-GB" dirty="0" smtClean="0"/>
              <a:t>hits and clusters, </a:t>
            </a:r>
            <a:r>
              <a:rPr lang="en-GB" dirty="0"/>
              <a:t>instead </a:t>
            </a:r>
            <a:r>
              <a:rPr lang="en-GB" dirty="0" smtClean="0"/>
              <a:t>power off / not </a:t>
            </a:r>
            <a:r>
              <a:rPr lang="en-GB" dirty="0"/>
              <a:t>digitize other pixels without signals</a:t>
            </a:r>
          </a:p>
          <a:p>
            <a:pPr marL="342900" lvl="1" indent="-342900"/>
            <a:r>
              <a:rPr lang="en-GB" dirty="0" smtClean="0"/>
              <a:t>E.g. ability to afford digitizing full waveform from selected (few) pixels</a:t>
            </a:r>
          </a:p>
          <a:p>
            <a:pPr marL="342900" lvl="1" indent="-342900" algn="ctr">
              <a:buFont typeface="Wingdings" panose="05000000000000000000" pitchFamily="2" charset="2"/>
              <a:buChar char="Ø"/>
            </a:pPr>
            <a:r>
              <a:rPr lang="en-GB" b="1" dirty="0" smtClean="0"/>
              <a:t>Large hit is acquisition trigger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>
          <a:xfrm>
            <a:off x="6250145" y="2539104"/>
            <a:ext cx="5317439" cy="4003300"/>
          </a:xfrm>
        </p:spPr>
        <p:txBody>
          <a:bodyPr/>
          <a:lstStyle/>
          <a:p>
            <a:r>
              <a:rPr lang="en-GB" sz="2000" dirty="0"/>
              <a:t>Astrophysics &amp; </a:t>
            </a:r>
            <a:r>
              <a:rPr lang="en-GB" sz="2000" dirty="0" smtClean="0"/>
              <a:t>astronomy</a:t>
            </a:r>
            <a:endParaRPr lang="en-GB" sz="2000" b="0" dirty="0"/>
          </a:p>
          <a:p>
            <a:pPr lvl="1"/>
            <a:r>
              <a:rPr lang="en-GB" dirty="0"/>
              <a:t>‘Guarding’ against very bright object by </a:t>
            </a:r>
            <a:r>
              <a:rPr lang="en-GB" dirty="0" smtClean="0"/>
              <a:t>deactivation </a:t>
            </a:r>
            <a:r>
              <a:rPr lang="en-GB" dirty="0"/>
              <a:t>of respective pixels</a:t>
            </a:r>
          </a:p>
          <a:p>
            <a:pPr lvl="1"/>
            <a:r>
              <a:rPr lang="en-GB" dirty="0" smtClean="0"/>
              <a:t>Blinding </a:t>
            </a:r>
            <a:r>
              <a:rPr lang="en-GB" dirty="0"/>
              <a:t>of pixels from background disturbance, e.g. satellite entering into </a:t>
            </a:r>
            <a:r>
              <a:rPr lang="en-GB" dirty="0" err="1" smtClean="0"/>
              <a:t>FoV</a:t>
            </a:r>
            <a:r>
              <a:rPr lang="en-GB" dirty="0" smtClean="0"/>
              <a:t> from edge pixels across the </a:t>
            </a:r>
            <a:r>
              <a:rPr lang="en-GB" dirty="0" err="1" smtClean="0"/>
              <a:t>center</a:t>
            </a:r>
            <a:r>
              <a:rPr lang="en-GB" dirty="0" smtClean="0"/>
              <a:t> area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n-GB" sz="2000" b="1" dirty="0" smtClean="0">
                <a:latin typeface="Georgia" panose="02040502050405020303" pitchFamily="18" charset="0"/>
              </a:rPr>
              <a:t>High-energy event is a veto</a:t>
            </a:r>
            <a:endParaRPr lang="en-US" sz="2000" b="1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93342AF8-94BF-6340-B60E-A8C5E9F87F01}" type="slidenum">
              <a:rPr lang="fi-FI" smtClean="0"/>
              <a:pPr>
                <a:defRPr/>
              </a:pPr>
              <a:t>5</a:t>
            </a:fld>
            <a:endParaRPr lang="fi-FI" dirty="0"/>
          </a:p>
        </p:txBody>
      </p:sp>
      <p:sp>
        <p:nvSpPr>
          <p:cNvPr id="8" name="Rectangle 7"/>
          <p:cNvSpPr/>
          <p:nvPr/>
        </p:nvSpPr>
        <p:spPr>
          <a:xfrm>
            <a:off x="519848" y="1343306"/>
            <a:ext cx="111456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CMOS: pixel matrix, </a:t>
            </a:r>
            <a:r>
              <a:rPr lang="en-GB" sz="2000" b="1" dirty="0" err="1"/>
              <a:t>analog</a:t>
            </a:r>
            <a:r>
              <a:rPr lang="en-GB" sz="2000" b="1" dirty="0"/>
              <a:t> </a:t>
            </a:r>
            <a:r>
              <a:rPr lang="en-GB" sz="2000" b="1" dirty="0" smtClean="0"/>
              <a:t>front-end, </a:t>
            </a:r>
            <a:r>
              <a:rPr lang="en-GB" sz="2000" b="1" dirty="0"/>
              <a:t>digitizer </a:t>
            </a:r>
            <a:r>
              <a:rPr lang="en-GB" sz="2000" b="1" dirty="0" smtClean="0"/>
              <a:t>and </a:t>
            </a:r>
            <a:r>
              <a:rPr lang="en-GB" sz="2000" b="1" dirty="0"/>
              <a:t>digital readout</a:t>
            </a:r>
          </a:p>
          <a:p>
            <a:r>
              <a:rPr lang="en-GB" sz="2000" b="1" i="1" dirty="0"/>
              <a:t>Identification of hit region (→ prediction of trajectory</a:t>
            </a:r>
            <a:r>
              <a:rPr lang="en-GB" sz="2000" b="1" i="1" dirty="0" smtClean="0"/>
              <a:t>) </a:t>
            </a:r>
          </a:p>
          <a:p>
            <a:r>
              <a:rPr lang="en-GB" sz="2000" b="1" i="1" dirty="0" smtClean="0"/>
              <a:t>→ low-latency control </a:t>
            </a:r>
            <a:r>
              <a:rPr lang="en-GB" sz="2000" b="1" i="1" dirty="0"/>
              <a:t>of </a:t>
            </a:r>
            <a:r>
              <a:rPr lang="en-GB" sz="2000" b="1" i="1" dirty="0" err="1"/>
              <a:t>analog</a:t>
            </a:r>
            <a:r>
              <a:rPr lang="en-GB" sz="2000" b="1" i="1" dirty="0"/>
              <a:t> pixel activation and </a:t>
            </a:r>
            <a:r>
              <a:rPr lang="en-GB" sz="2000" b="1" i="1" dirty="0" smtClean="0"/>
              <a:t>ADC </a:t>
            </a:r>
          </a:p>
        </p:txBody>
      </p:sp>
      <p:sp>
        <p:nvSpPr>
          <p:cNvPr id="9" name="Rectangle 8"/>
          <p:cNvSpPr/>
          <p:nvPr/>
        </p:nvSpPr>
        <p:spPr>
          <a:xfrm>
            <a:off x="575512" y="5197575"/>
            <a:ext cx="109546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GB" sz="2000" i="1" dirty="0" smtClean="0"/>
              <a:t>Algorithm </a:t>
            </a:r>
            <a:r>
              <a:rPr lang="en-GB" sz="2000" i="1" dirty="0"/>
              <a:t>in chip: </a:t>
            </a:r>
            <a:r>
              <a:rPr lang="en-GB" sz="2000" i="1" dirty="0" smtClean="0"/>
              <a:t>try to avoid overfitting in-ASIC - incorporate </a:t>
            </a:r>
            <a:r>
              <a:rPr lang="en-GB" sz="2000" i="1" dirty="0"/>
              <a:t>base algorithm and generic </a:t>
            </a:r>
            <a:r>
              <a:rPr lang="en-GB" sz="2000" i="1" dirty="0" smtClean="0"/>
              <a:t>weights, </a:t>
            </a:r>
            <a:r>
              <a:rPr lang="en-GB" sz="2000" i="1" dirty="0"/>
              <a:t>but refined values would need to be defined outside in the </a:t>
            </a:r>
            <a:r>
              <a:rPr lang="en-GB" sz="2000" i="1" dirty="0" smtClean="0"/>
              <a:t>DAQ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78785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9" grpId="0"/>
    </p:bldLst>
  </p:timing>
</p:sld>
</file>

<file path=ppt/theme/theme1.xml><?xml version="1.0" encoding="utf-8"?>
<a:theme xmlns:a="http://schemas.openxmlformats.org/drawingml/2006/main" name="AALTO_FI">
  <a:themeElements>
    <a:clrScheme name="Aalto-yliopisto">
      <a:dk1>
        <a:sysClr val="windowText" lastClr="000000"/>
      </a:dk1>
      <a:lt1>
        <a:sysClr val="window" lastClr="FFFFFF"/>
      </a:lt1>
      <a:dk2>
        <a:srgbClr val="005EB8"/>
      </a:dk2>
      <a:lt2>
        <a:srgbClr val="8C857B"/>
      </a:lt2>
      <a:accent1>
        <a:srgbClr val="FFCD00"/>
      </a:accent1>
      <a:accent2>
        <a:srgbClr val="EF3340"/>
      </a:accent2>
      <a:accent3>
        <a:srgbClr val="005EB8"/>
      </a:accent3>
      <a:accent4>
        <a:srgbClr val="8C857B"/>
      </a:accent4>
      <a:accent5>
        <a:srgbClr val="7D55C7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6D32AF40-3D2D-41F9-A29D-FD094D788296}" vid="{5E902124-47C2-40CF-8377-D0377EEBF5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3507</TotalTime>
  <Words>387</Words>
  <Application>Microsoft Office PowerPoint</Application>
  <PresentationFormat>Widescreen</PresentationFormat>
  <Paragraphs>48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MS PGothic</vt:lpstr>
      <vt:lpstr>MS PGothic</vt:lpstr>
      <vt:lpstr>Aptos</vt:lpstr>
      <vt:lpstr>Arial</vt:lpstr>
      <vt:lpstr>Courier New</vt:lpstr>
      <vt:lpstr>Georgia</vt:lpstr>
      <vt:lpstr>Lucida Grande</vt:lpstr>
      <vt:lpstr>Tahoma</vt:lpstr>
      <vt:lpstr>Wingdings</vt:lpstr>
      <vt:lpstr>ヒラギノ角ゴ Pro W3</vt:lpstr>
      <vt:lpstr>AALTO_FI</vt:lpstr>
      <vt:lpstr>CMOS + X integrated sensor and trajectory reconstruction</vt:lpstr>
      <vt:lpstr>CMOS+X</vt:lpstr>
      <vt:lpstr>CMOS+X</vt:lpstr>
      <vt:lpstr>Concept</vt:lpstr>
      <vt:lpstr>Concept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Perez Hults</dc:creator>
  <cp:lastModifiedBy>Jenni</cp:lastModifiedBy>
  <cp:revision>93</cp:revision>
  <dcterms:created xsi:type="dcterms:W3CDTF">2020-05-01T07:04:43Z</dcterms:created>
  <dcterms:modified xsi:type="dcterms:W3CDTF">2025-05-19T19:46:51Z</dcterms:modified>
</cp:coreProperties>
</file>