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9318e42a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9318e42a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9318e42a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9318e42a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9318e42af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9318e42af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9318e42a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9318e42a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96954dfe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96954dfe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>
                <a:solidFill>
                  <a:srgbClr val="005030"/>
                </a:solidFill>
                <a:latin typeface="Calibri"/>
                <a:ea typeface="Calibri"/>
                <a:cs typeface="Calibri"/>
                <a:sym typeface="Calibri"/>
              </a:rPr>
              <a:t>Done</a:t>
            </a:r>
            <a:endParaRPr sz="14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1</a:t>
            </a:r>
            <a:r>
              <a:rPr baseline="30000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order dynamics with fringe fields</a:t>
            </a:r>
            <a:endParaRPr sz="14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 beamline integration</a:t>
            </a:r>
            <a:endParaRPr sz="14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 beam input</a:t>
            </a:r>
            <a:endParaRPr sz="14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optimization tools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>
                <a:solidFill>
                  <a:srgbClr val="005030"/>
                </a:solidFill>
                <a:latin typeface="Calibri"/>
                <a:ea typeface="Calibri"/>
                <a:cs typeface="Calibri"/>
                <a:sym typeface="Calibri"/>
              </a:rPr>
              <a:t>Remaining</a:t>
            </a:r>
            <a:endParaRPr sz="14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beam loading</a:t>
            </a:r>
            <a:endParaRPr sz="14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Treatment of non-linearities</a:t>
            </a:r>
            <a:endParaRPr sz="1400">
              <a:solidFill>
                <a:schemeClr val="dk1"/>
              </a:solidFill>
            </a:endParaRPr>
          </a:p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of existing codes: Bmad, MADX, COSY-INFINITY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9318e42af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9318e42af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9318e42a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9318e42a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9318e42af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9318e42af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9318e42af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9318e42af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9318e42af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9318e42af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9318e42af_0_261:notes"/>
          <p:cNvSpPr/>
          <p:nvPr>
            <p:ph idx="2" type="sldImg"/>
          </p:nvPr>
        </p:nvSpPr>
        <p:spPr>
          <a:xfrm>
            <a:off x="464456" y="1143179"/>
            <a:ext cx="5928900" cy="3086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359318e42af_0_261:notes"/>
          <p:cNvSpPr txBox="1"/>
          <p:nvPr>
            <p:ph idx="1" type="body"/>
          </p:nvPr>
        </p:nvSpPr>
        <p:spPr>
          <a:xfrm>
            <a:off x="685800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50" spcFirstLastPara="1" rIns="93250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Holes are filled with civil engineering work, technical advances, design and thinking of the linac and FEL.</a:t>
            </a:r>
            <a:endParaRPr/>
          </a:p>
        </p:txBody>
      </p:sp>
      <p:sp>
        <p:nvSpPr>
          <p:cNvPr id="60" name="Google Shape;60;g359318e42af_0_261:notes"/>
          <p:cNvSpPr txBox="1"/>
          <p:nvPr>
            <p:ph idx="12" type="sldNum"/>
          </p:nvPr>
        </p:nvSpPr>
        <p:spPr>
          <a:xfrm>
            <a:off x="3884613" y="8685225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50" spcFirstLastPara="1" rIns="93250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/>
              <a:t>‹#›</a:t>
            </a:fld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9318e42a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9318e42a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9318e42a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9318e42a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9318e42a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9318e42a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9318e42a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9318e42a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9318e42a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9318e42a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9318e42a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9318e42a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9318e42a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9318e42a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Relationship Id="rId6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4.jpg"/><Relationship Id="rId6" Type="http://schemas.openxmlformats.org/officeDocument/2006/relationships/image" Target="../media/image8.png"/><Relationship Id="rId7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4.pn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2.jpg"/><Relationship Id="rId5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3.png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3601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80">
                <a:solidFill>
                  <a:srgbClr val="274E13"/>
                </a:solidFill>
              </a:rPr>
              <a:t>AI/ML for Beam Optimization at the UH Accelerator and FEL Facility</a:t>
            </a:r>
            <a:endParaRPr sz="4080">
              <a:solidFill>
                <a:srgbClr val="274E13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641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Siqi Li, Niels Bidault</a:t>
            </a:r>
            <a:endParaRPr>
              <a:solidFill>
                <a:srgbClr val="274E1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ML4FE workshop, May 2025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descr="Events | University of Hawai'i at Mānoa - Orientation"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2823" y="3960100"/>
            <a:ext cx="2951900" cy="9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UH linac/FEL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50" y="1414925"/>
            <a:ext cx="7327400" cy="27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7925" y="2138775"/>
            <a:ext cx="1096299" cy="865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cune description de photo disponible." id="148" name="Google Shape;14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UH linac/FEL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54" name="Google Shape;154;p23" title="Screenshot 2025-05-15 at 1.58.32 PM.png"/>
          <p:cNvPicPr preferRelativeResize="0"/>
          <p:nvPr/>
        </p:nvPicPr>
        <p:blipFill rotWithShape="1">
          <a:blip r:embed="rId3">
            <a:alphaModFix/>
          </a:blip>
          <a:srcRect b="0" l="0" r="0" t="2647"/>
          <a:stretch/>
        </p:blipFill>
        <p:spPr>
          <a:xfrm>
            <a:off x="3597100" y="1254787"/>
            <a:ext cx="5041649" cy="2633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xp_fig" id="155" name="Google Shape;155;p23"/>
          <p:cNvPicPr preferRelativeResize="0"/>
          <p:nvPr/>
        </p:nvPicPr>
        <p:blipFill rotWithShape="1">
          <a:blip r:embed="rId4">
            <a:alphaModFix/>
          </a:blip>
          <a:srcRect b="0" l="-3232" r="-3434" t="0"/>
          <a:stretch/>
        </p:blipFill>
        <p:spPr>
          <a:xfrm>
            <a:off x="492429" y="1994609"/>
            <a:ext cx="2362203" cy="57712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Aucune description de photo disponible." id="156" name="Google Shape;15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UH linac/FEL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62" name="Google Shape;162;p24" title="Screenshot 2025-05-15 at 1.25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8450"/>
            <a:ext cx="9144003" cy="231278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/>
          <p:nvPr/>
        </p:nvSpPr>
        <p:spPr>
          <a:xfrm>
            <a:off x="4384950" y="1927950"/>
            <a:ext cx="584400" cy="467700"/>
          </a:xfrm>
          <a:prstGeom prst="ellipse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ucune description de photo disponible." id="164" name="Google Shape;16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9525" y="1659000"/>
            <a:ext cx="5508851" cy="30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UH linac/FEL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350700" y="2010650"/>
            <a:ext cx="6078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80000"/>
                </a:solidFill>
              </a:rPr>
              <a:t>IR</a:t>
            </a:r>
            <a:endParaRPr b="1" sz="1800">
              <a:solidFill>
                <a:srgbClr val="980000"/>
              </a:solidFill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3051050" y="2010650"/>
            <a:ext cx="1250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x-ray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173" name="Google Shape;173;p25" title="Screenshot 2025-05-15 at 2.02.2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1475" y="1491375"/>
            <a:ext cx="5324726" cy="350577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5"/>
          <p:cNvSpPr txBox="1"/>
          <p:nvPr/>
        </p:nvSpPr>
        <p:spPr>
          <a:xfrm>
            <a:off x="6767950" y="1260900"/>
            <a:ext cx="14730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design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7758875" y="1260900"/>
            <a:ext cx="14730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experiment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76" name="Google Shape;176;p25" title="Screenshot 2025-05-15 at 2.07.13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6625" y="294875"/>
            <a:ext cx="2400725" cy="87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cune description de photo disponible." id="177" name="Google Shape;17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8250" y="1068499"/>
            <a:ext cx="4527800" cy="40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Beam dynamics simulations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4267950" y="3860900"/>
            <a:ext cx="190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ICS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Interaction point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85" name="Google Shape;185;p26"/>
          <p:cNvSpPr txBox="1"/>
          <p:nvPr/>
        </p:nvSpPr>
        <p:spPr>
          <a:xfrm>
            <a:off x="7040600" y="4243775"/>
            <a:ext cx="190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FEL undulator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Start point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186" name="Google Shape;186;p26"/>
          <p:cNvCxnSpPr/>
          <p:nvPr/>
        </p:nvCxnSpPr>
        <p:spPr>
          <a:xfrm flipH="1">
            <a:off x="4837150" y="4243775"/>
            <a:ext cx="246900" cy="37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26"/>
          <p:cNvCxnSpPr/>
          <p:nvPr/>
        </p:nvCxnSpPr>
        <p:spPr>
          <a:xfrm flipH="1">
            <a:off x="6191325" y="4481975"/>
            <a:ext cx="1336200" cy="1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26"/>
          <p:cNvSpPr txBox="1"/>
          <p:nvPr/>
        </p:nvSpPr>
        <p:spPr>
          <a:xfrm>
            <a:off x="231800" y="2248500"/>
            <a:ext cx="225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Beam Properties at 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Inverse Compton Scattering (ICS)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Interaction point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descr="Aucune description de photo disponible." id="189" name="Google Shape;18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7326125" y="4714125"/>
            <a:ext cx="1264200" cy="3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Christian Komo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Current status of the linac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196" name="Google Shape;19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Fixed vacuum leak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Fabricated new cathode, installed to the gun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RF testing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Beam dynamics simulation from cathode to the entrance of the FEL</a:t>
            </a:r>
            <a:endParaRPr/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5675" y="2931812"/>
            <a:ext cx="2905750" cy="11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7"/>
          <p:cNvPicPr preferRelativeResize="0"/>
          <p:nvPr/>
        </p:nvPicPr>
        <p:blipFill rotWithShape="1">
          <a:blip r:embed="rId4">
            <a:alphaModFix/>
          </a:blip>
          <a:srcRect b="58749" l="1219" r="-366" t="13434"/>
          <a:stretch/>
        </p:blipFill>
        <p:spPr>
          <a:xfrm>
            <a:off x="3164675" y="1462900"/>
            <a:ext cx="5395400" cy="106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7"/>
          <p:cNvSpPr txBox="1"/>
          <p:nvPr/>
        </p:nvSpPr>
        <p:spPr>
          <a:xfrm>
            <a:off x="4927900" y="1936500"/>
            <a:ext cx="220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VacSeal curing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descr="Aucune description de photo disponible." id="200" name="Google Shape;20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6">
            <a:alphaModFix/>
          </a:blip>
          <a:srcRect b="36788" l="0" r="0" t="29405"/>
          <a:stretch/>
        </p:blipFill>
        <p:spPr>
          <a:xfrm rot="10800000">
            <a:off x="5283448" y="3080146"/>
            <a:ext cx="3625549" cy="735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 rotWithShape="1">
          <a:blip r:embed="rId7">
            <a:alphaModFix/>
          </a:blip>
          <a:srcRect b="15007" l="27430" r="11147" t="5082"/>
          <a:stretch/>
        </p:blipFill>
        <p:spPr>
          <a:xfrm rot="5400000">
            <a:off x="4922361" y="3176426"/>
            <a:ext cx="453461" cy="442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Current research with FEL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409200" y="1133900"/>
            <a:ext cx="4430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Phase coherence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9" name="Google Shape;209;p28" title="Screenshot 2025-05-15 at 2.12.3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872" y="1660375"/>
            <a:ext cx="3429399" cy="268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8"/>
          <p:cNvSpPr/>
          <p:nvPr/>
        </p:nvSpPr>
        <p:spPr>
          <a:xfrm>
            <a:off x="666325" y="2700350"/>
            <a:ext cx="2957400" cy="3975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wiggler</a:t>
            </a:r>
            <a:endParaRPr/>
          </a:p>
        </p:txBody>
      </p:sp>
      <p:sp>
        <p:nvSpPr>
          <p:cNvPr id="211" name="Google Shape;211;p28"/>
          <p:cNvSpPr/>
          <p:nvPr/>
        </p:nvSpPr>
        <p:spPr>
          <a:xfrm>
            <a:off x="339000" y="2478225"/>
            <a:ext cx="152100" cy="841800"/>
          </a:xfrm>
          <a:prstGeom prst="mo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/>
          <p:nvPr/>
        </p:nvSpPr>
        <p:spPr>
          <a:xfrm rot="10800000">
            <a:off x="4893825" y="2478200"/>
            <a:ext cx="152100" cy="841800"/>
          </a:xfrm>
          <a:prstGeom prst="mo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3" name="Google Shape;213;p28"/>
          <p:cNvCxnSpPr/>
          <p:nvPr/>
        </p:nvCxnSpPr>
        <p:spPr>
          <a:xfrm flipH="1">
            <a:off x="4003450" y="2630200"/>
            <a:ext cx="520500" cy="526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8"/>
          <p:cNvSpPr/>
          <p:nvPr/>
        </p:nvSpPr>
        <p:spPr>
          <a:xfrm rot="5400000">
            <a:off x="4187650" y="1208275"/>
            <a:ext cx="152100" cy="841800"/>
          </a:xfrm>
          <a:prstGeom prst="mo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5" name="Google Shape;215;p28"/>
          <p:cNvCxnSpPr/>
          <p:nvPr/>
        </p:nvCxnSpPr>
        <p:spPr>
          <a:xfrm>
            <a:off x="3623725" y="2899100"/>
            <a:ext cx="631200" cy="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28"/>
          <p:cNvCxnSpPr/>
          <p:nvPr/>
        </p:nvCxnSpPr>
        <p:spPr>
          <a:xfrm>
            <a:off x="4237450" y="2901800"/>
            <a:ext cx="69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28"/>
          <p:cNvCxnSpPr>
            <a:endCxn id="214" idx="3"/>
          </p:cNvCxnSpPr>
          <p:nvPr/>
        </p:nvCxnSpPr>
        <p:spPr>
          <a:xfrm rot="10800000">
            <a:off x="4263700" y="1629175"/>
            <a:ext cx="600" cy="127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8" name="Google Shape;218;p28"/>
          <p:cNvSpPr txBox="1"/>
          <p:nvPr/>
        </p:nvSpPr>
        <p:spPr>
          <a:xfrm>
            <a:off x="7025550" y="4594075"/>
            <a:ext cx="20223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Amir </a:t>
            </a:r>
            <a:r>
              <a:rPr lang="en">
                <a:solidFill>
                  <a:schemeClr val="dk2"/>
                </a:solidFill>
              </a:rPr>
              <a:t>Weinberg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Aucune description de photo disponible." id="219" name="Google Shape;21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Current research with FEL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385775" y="1133900"/>
            <a:ext cx="67332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Oscillator desynchronization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666325" y="2700350"/>
            <a:ext cx="2957400" cy="3975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wiggler</a:t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339000" y="2478225"/>
            <a:ext cx="152100" cy="841800"/>
          </a:xfrm>
          <a:prstGeom prst="mo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/>
          <p:nvPr/>
        </p:nvSpPr>
        <p:spPr>
          <a:xfrm rot="10800000">
            <a:off x="4017100" y="2478200"/>
            <a:ext cx="152100" cy="841800"/>
          </a:xfrm>
          <a:prstGeom prst="moon">
            <a:avLst>
              <a:gd fmla="val 50000" name="adj"/>
            </a:avLst>
          </a:prstGeom>
          <a:solidFill>
            <a:srgbClr val="3C78D8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"/>
          <p:cNvSpPr/>
          <p:nvPr/>
        </p:nvSpPr>
        <p:spPr>
          <a:xfrm rot="10800000">
            <a:off x="3744363" y="2478200"/>
            <a:ext cx="152100" cy="841800"/>
          </a:xfrm>
          <a:prstGeom prst="moon">
            <a:avLst>
              <a:gd fmla="val 50000" name="adj"/>
            </a:avLst>
          </a:prstGeom>
          <a:solidFill>
            <a:srgbClr val="A4C2F4"/>
          </a:solidFill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0" name="Google Shape;230;p29"/>
          <p:cNvCxnSpPr>
            <a:stCxn id="228" idx="3"/>
            <a:endCxn id="229" idx="1"/>
          </p:cNvCxnSpPr>
          <p:nvPr/>
        </p:nvCxnSpPr>
        <p:spPr>
          <a:xfrm rot="10800000">
            <a:off x="3896350" y="2899100"/>
            <a:ext cx="196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31" name="Google Shape;231;p29" title="Screenshot 2025-05-15 at 2.22.16 PM.png"/>
          <p:cNvPicPr preferRelativeResize="0"/>
          <p:nvPr/>
        </p:nvPicPr>
        <p:blipFill rotWithShape="1">
          <a:blip r:embed="rId3">
            <a:alphaModFix/>
          </a:blip>
          <a:srcRect b="55227" l="0" r="0" t="0"/>
          <a:stretch/>
        </p:blipFill>
        <p:spPr>
          <a:xfrm>
            <a:off x="4470975" y="1320925"/>
            <a:ext cx="4263000" cy="2922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/>
          <p:nvPr/>
        </p:nvSpPr>
        <p:spPr>
          <a:xfrm>
            <a:off x="7025550" y="4594075"/>
            <a:ext cx="2022300" cy="4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Amir Weinberg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descr="Aucune description de photo disponible." id="233" name="Google Shape;23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Potential projects for AI/ML applications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39" name="Google Shape;23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Optimization of the electron beam current, while avoiding beam loading and cathode back heating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Optimization of the electron beam phase space (energy vs time)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Optimization of the electron beam </a:t>
            </a:r>
            <a:r>
              <a:rPr lang="en"/>
              <a:t>at the entrance of the FEL and </a:t>
            </a:r>
            <a:r>
              <a:rPr lang="en"/>
              <a:t>at the interaction point in the ICS Chamber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Beam emittance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Energy spread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Optimization of the FEL performance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Interferometer tuning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Cavity tuning</a:t>
            </a:r>
            <a:endParaRPr sz="1800"/>
          </a:p>
        </p:txBody>
      </p:sp>
      <p:pic>
        <p:nvPicPr>
          <p:cNvPr descr="Aucune description de photo disponible." id="240" name="Google Shape;24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Summary</a:t>
            </a:r>
            <a:endParaRPr>
              <a:solidFill>
                <a:srgbClr val="274E13"/>
              </a:solidFill>
            </a:endParaRPr>
          </a:p>
        </p:txBody>
      </p:sp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are hundreds/thousands of parameters to tune with a few objective functions, depending on the </a:t>
            </a:r>
            <a:r>
              <a:rPr lang="en"/>
              <a:t>specific</a:t>
            </a:r>
            <a:r>
              <a:rPr lang="en"/>
              <a:t> application of the facility.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Start-to-end simulations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Benchmark with a few different codes (ASTRA, GPT, ELEGANT, GINGER, GENESIS)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Upgraded beam-based measurements and diagnostics.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Currently we </a:t>
            </a:r>
            <a:r>
              <a:rPr lang="en"/>
              <a:t>have: toroidal beam current transformer, scanning wire, OTR screens, spectrometers, and BPMs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descr="Aucune description de photo disponible." id="247" name="Google Shape;24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67857" y="160573"/>
            <a:ext cx="76947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05030"/>
                </a:solidFill>
                <a:latin typeface="Calibri"/>
                <a:ea typeface="Calibri"/>
                <a:cs typeface="Calibri"/>
                <a:sym typeface="Calibri"/>
              </a:rPr>
              <a:t>Brief Overview of the Linear Accelerator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772428" y="946533"/>
            <a:ext cx="3106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Prof. John Madey brings FEL science to UH</a:t>
            </a:r>
            <a:endParaRPr sz="1100"/>
          </a:p>
        </p:txBody>
      </p:sp>
      <p:sp>
        <p:nvSpPr>
          <p:cNvPr id="64" name="Google Shape;64;p14"/>
          <p:cNvSpPr/>
          <p:nvPr/>
        </p:nvSpPr>
        <p:spPr>
          <a:xfrm>
            <a:off x="544739" y="4017021"/>
            <a:ext cx="7991400" cy="18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5030"/>
          </a:solidFill>
          <a:ln cap="flat" cmpd="sng" w="12700">
            <a:solidFill>
              <a:srgbClr val="00503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44739" y="4154861"/>
            <a:ext cx="77595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1998                     2002                                2009                2012               2015                                                 2024</a:t>
            </a:r>
            <a:endParaRPr sz="1100"/>
          </a:p>
        </p:txBody>
      </p:sp>
      <p:cxnSp>
        <p:nvCxnSpPr>
          <p:cNvPr id="66" name="Google Shape;66;p14"/>
          <p:cNvCxnSpPr/>
          <p:nvPr/>
        </p:nvCxnSpPr>
        <p:spPr>
          <a:xfrm>
            <a:off x="772428" y="1010653"/>
            <a:ext cx="0" cy="3120900"/>
          </a:xfrm>
          <a:prstGeom prst="straightConnector1">
            <a:avLst/>
          </a:prstGeom>
          <a:noFill/>
          <a:ln cap="flat" cmpd="sng" w="12700">
            <a:solidFill>
              <a:srgbClr val="00503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14"/>
          <p:cNvSpPr txBox="1"/>
          <p:nvPr/>
        </p:nvSpPr>
        <p:spPr>
          <a:xfrm>
            <a:off x="1962351" y="1408265"/>
            <a:ext cx="4656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MkIII transferred to UH and upgraded to MkV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548616" y="1941849"/>
            <a:ext cx="2421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IR light observed from MkV </a:t>
            </a:r>
            <a:endParaRPr sz="1100"/>
          </a:p>
        </p:txBody>
      </p:sp>
      <p:cxnSp>
        <p:nvCxnSpPr>
          <p:cNvPr id="69" name="Google Shape;69;p14"/>
          <p:cNvCxnSpPr/>
          <p:nvPr/>
        </p:nvCxnSpPr>
        <p:spPr>
          <a:xfrm>
            <a:off x="1962351" y="1489786"/>
            <a:ext cx="0" cy="2665200"/>
          </a:xfrm>
          <a:prstGeom prst="straightConnector1">
            <a:avLst/>
          </a:prstGeom>
          <a:noFill/>
          <a:ln cap="flat" cmpd="sng" w="12700">
            <a:solidFill>
              <a:srgbClr val="00503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0" name="Google Shape;70;p14"/>
          <p:cNvCxnSpPr/>
          <p:nvPr/>
        </p:nvCxnSpPr>
        <p:spPr>
          <a:xfrm>
            <a:off x="3548616" y="2021306"/>
            <a:ext cx="0" cy="2133600"/>
          </a:xfrm>
          <a:prstGeom prst="straightConnector1">
            <a:avLst/>
          </a:prstGeom>
          <a:noFill/>
          <a:ln cap="flat" cmpd="sng" w="12700">
            <a:solidFill>
              <a:srgbClr val="00503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71" name="Google Shape;71;p14"/>
          <p:cNvCxnSpPr/>
          <p:nvPr/>
        </p:nvCxnSpPr>
        <p:spPr>
          <a:xfrm>
            <a:off x="4500314" y="2490537"/>
            <a:ext cx="0" cy="1641000"/>
          </a:xfrm>
          <a:prstGeom prst="straightConnector1">
            <a:avLst/>
          </a:prstGeom>
          <a:noFill/>
          <a:ln cap="flat" cmpd="sng" w="12700">
            <a:solidFill>
              <a:srgbClr val="00503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14"/>
          <p:cNvSpPr txBox="1"/>
          <p:nvPr/>
        </p:nvSpPr>
        <p:spPr>
          <a:xfrm>
            <a:off x="4500314" y="2423136"/>
            <a:ext cx="24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 scattering chamber</a:t>
            </a:r>
            <a:endParaRPr sz="1100"/>
          </a:p>
        </p:txBody>
      </p:sp>
      <p:cxnSp>
        <p:nvCxnSpPr>
          <p:cNvPr id="73" name="Google Shape;73;p14"/>
          <p:cNvCxnSpPr/>
          <p:nvPr/>
        </p:nvCxnSpPr>
        <p:spPr>
          <a:xfrm>
            <a:off x="5495327" y="2894798"/>
            <a:ext cx="0" cy="1260000"/>
          </a:xfrm>
          <a:prstGeom prst="straightConnector1">
            <a:avLst/>
          </a:prstGeom>
          <a:noFill/>
          <a:ln cap="flat" cmpd="sng" w="12700">
            <a:solidFill>
              <a:srgbClr val="00503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14"/>
          <p:cNvSpPr txBox="1"/>
          <p:nvPr/>
        </p:nvSpPr>
        <p:spPr>
          <a:xfrm>
            <a:off x="5495327" y="2811084"/>
            <a:ext cx="2421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X-ray light detected</a:t>
            </a:r>
            <a:endParaRPr sz="1100"/>
          </a:p>
        </p:txBody>
      </p:sp>
      <p:cxnSp>
        <p:nvCxnSpPr>
          <p:cNvPr id="75" name="Google Shape;75;p14"/>
          <p:cNvCxnSpPr/>
          <p:nvPr/>
        </p:nvCxnSpPr>
        <p:spPr>
          <a:xfrm>
            <a:off x="7759670" y="3394750"/>
            <a:ext cx="0" cy="759900"/>
          </a:xfrm>
          <a:prstGeom prst="straightConnector1">
            <a:avLst/>
          </a:prstGeom>
          <a:noFill/>
          <a:ln cap="flat" cmpd="sng" w="12700">
            <a:solidFill>
              <a:srgbClr val="005030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descr="In Memoriam: Physicist and inventor John Madey | University of Hawaiʻi  System News" id="76" name="Google Shape;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81" y="2019962"/>
            <a:ext cx="1229276" cy="138498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7759670" y="3325080"/>
            <a:ext cx="1384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Restart of a group</a:t>
            </a:r>
            <a:endParaRPr sz="1100"/>
          </a:p>
        </p:txBody>
      </p:sp>
      <p:sp>
        <p:nvSpPr>
          <p:cNvPr id="78" name="Google Shape;78;p14"/>
          <p:cNvSpPr txBox="1"/>
          <p:nvPr/>
        </p:nvSpPr>
        <p:spPr>
          <a:xfrm>
            <a:off x="3070290" y="4767263"/>
            <a:ext cx="2994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rPr lang="en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Brief Overview of the Linear Accelerator</a:t>
            </a:r>
            <a:endParaRPr sz="1100"/>
          </a:p>
        </p:txBody>
      </p:sp>
      <p:pic>
        <p:nvPicPr>
          <p:cNvPr descr="Aucune description de photo disponible." id="79" name="Google Shape;7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UH linac/FEL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85" name="Google Shape;85;p15" title="Screenshot 2025-05-15 at 1.25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8450"/>
            <a:ext cx="9144003" cy="231278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3987450" y="4196475"/>
            <a:ext cx="46527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Niknejadi, Pardis, et al. "Free-electron laser inverse-Compton interaction x-ray source." </a:t>
            </a:r>
            <a:r>
              <a:rPr i="1" lang="en" sz="1300">
                <a:solidFill>
                  <a:srgbClr val="222222"/>
                </a:solidFill>
                <a:highlight>
                  <a:srgbClr val="FFFFFF"/>
                </a:highlight>
              </a:rPr>
              <a:t>Physical Review Accelerators and Beams</a:t>
            </a:r>
            <a:r>
              <a:rPr lang="en" sz="1300">
                <a:solidFill>
                  <a:srgbClr val="222222"/>
                </a:solidFill>
                <a:highlight>
                  <a:srgbClr val="FFFFFF"/>
                </a:highlight>
              </a:rPr>
              <a:t> 22.4 (2019): 040704.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descr="Aucune description de photo disponible." id="87" name="Google Shape;8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UH linac/FEL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93" name="Google Shape;93;p16" title="Screenshot 2025-05-15 at 1.25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8450"/>
            <a:ext cx="9144003" cy="231278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257175" y="1835300"/>
            <a:ext cx="771600" cy="830100"/>
          </a:xfrm>
          <a:prstGeom prst="ellipse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6" title="Screenshot 2025-05-15 at 1.42.3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950" y="511600"/>
            <a:ext cx="6571276" cy="4420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cune description de photo disponible." id="96" name="Google Shape;9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UH linac/FEL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02" name="Google Shape;102;p17" title="Screenshot 2025-05-15 at 1.44.1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75" y="1321825"/>
            <a:ext cx="4929100" cy="20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5248725" y="1695000"/>
            <a:ext cx="3895200" cy="1309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RF frequency 2.856GHz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Micropulse duration: 1-2ps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Macropulse duration: 4-5us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Macropulse frequency: 4-10Hz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descr="Aucune description de photo disponible." id="104" name="Google Shape;10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UH linac/FEL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10" name="Google Shape;110;p18" title="Screenshot 2025-05-15 at 1.25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8450"/>
            <a:ext cx="9144003" cy="231278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502650" y="1671650"/>
            <a:ext cx="1601400" cy="759900"/>
          </a:xfrm>
          <a:prstGeom prst="ellipse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18" title="IMG_3091.jpg"/>
          <p:cNvPicPr preferRelativeResize="0"/>
          <p:nvPr/>
        </p:nvPicPr>
        <p:blipFill rotWithShape="1">
          <a:blip r:embed="rId4">
            <a:alphaModFix/>
          </a:blip>
          <a:srcRect b="0" l="0" r="25622" t="0"/>
          <a:stretch/>
        </p:blipFill>
        <p:spPr>
          <a:xfrm>
            <a:off x="2104050" y="222512"/>
            <a:ext cx="4659333" cy="4698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cune description de photo disponible." id="113" name="Google Shape;11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UH linac/FEL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19" name="Google Shape;119;p19" title="Screenshot 2025-05-15 at 1.49.10 PM.png"/>
          <p:cNvPicPr preferRelativeResize="0"/>
          <p:nvPr/>
        </p:nvPicPr>
        <p:blipFill rotWithShape="1">
          <a:blip r:embed="rId3">
            <a:alphaModFix/>
          </a:blip>
          <a:srcRect b="0" l="0" r="0" t="60028"/>
          <a:stretch/>
        </p:blipFill>
        <p:spPr>
          <a:xfrm>
            <a:off x="1269425" y="1866475"/>
            <a:ext cx="6265275" cy="1297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4862950" y="1260900"/>
            <a:ext cx="14730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design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6178600" y="1260900"/>
            <a:ext cx="1473000" cy="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experiment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Aucune description de photo disponible." id="122" name="Google Shape;12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UH linac/FEL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28" name="Google Shape;128;p20" title="Screenshot 2025-05-15 at 1.25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8450"/>
            <a:ext cx="9144003" cy="231278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2332300" y="1595450"/>
            <a:ext cx="3881100" cy="970200"/>
          </a:xfrm>
          <a:prstGeom prst="ellipse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room with many machines and wires&#10;&#10;Description automatically generated" id="130" name="Google Shape;130;p20"/>
          <p:cNvPicPr preferRelativeResize="0"/>
          <p:nvPr/>
        </p:nvPicPr>
        <p:blipFill rotWithShape="1">
          <a:blip r:embed="rId4">
            <a:alphaModFix/>
          </a:blip>
          <a:srcRect b="0" l="7252" r="0" t="17005"/>
          <a:stretch/>
        </p:blipFill>
        <p:spPr>
          <a:xfrm>
            <a:off x="924750" y="368825"/>
            <a:ext cx="6696200" cy="4494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cune description de photo disponible." id="131" name="Google Shape;13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74E13"/>
                </a:solidFill>
              </a:rPr>
              <a:t>The UH linac/FEL</a:t>
            </a:r>
            <a:endParaRPr>
              <a:solidFill>
                <a:srgbClr val="274E13"/>
              </a:solidFill>
            </a:endParaRPr>
          </a:p>
        </p:txBody>
      </p:sp>
      <p:pic>
        <p:nvPicPr>
          <p:cNvPr id="137" name="Google Shape;137;p21" title="Screenshot 2025-05-15 at 1.25.03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58450"/>
            <a:ext cx="9144003" cy="231278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/>
          <p:nvPr/>
        </p:nvSpPr>
        <p:spPr>
          <a:xfrm>
            <a:off x="6008525" y="1531350"/>
            <a:ext cx="1823700" cy="1157400"/>
          </a:xfrm>
          <a:prstGeom prst="ellipse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8550" y="713775"/>
            <a:ext cx="5486901" cy="403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ucune description de photo disponible." id="140" name="Google Shape;140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90225" y="4589741"/>
            <a:ext cx="553764" cy="55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