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257" r:id="rId2"/>
    <p:sldId id="446" r:id="rId3"/>
    <p:sldId id="445" r:id="rId4"/>
    <p:sldId id="457" r:id="rId5"/>
    <p:sldId id="447" r:id="rId6"/>
    <p:sldId id="442" r:id="rId7"/>
    <p:sldId id="443" r:id="rId8"/>
    <p:sldId id="448" r:id="rId9"/>
    <p:sldId id="441" r:id="rId10"/>
    <p:sldId id="444" r:id="rId11"/>
    <p:sldId id="449" r:id="rId12"/>
    <p:sldId id="450" r:id="rId13"/>
    <p:sldId id="451" r:id="rId14"/>
    <p:sldId id="453" r:id="rId15"/>
    <p:sldId id="452" r:id="rId16"/>
    <p:sldId id="456" r:id="rId17"/>
    <p:sldId id="454" r:id="rId18"/>
    <p:sldId id="26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8" orient="horz" pos="4320" userDrawn="1">
          <p15:clr>
            <a:srgbClr val="A4A3A4"/>
          </p15:clr>
        </p15:guide>
        <p15:guide id="9"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C5A"/>
    <a:srgbClr val="63666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24"/>
    <p:restoredTop sz="94524" autoAdjust="0"/>
  </p:normalViewPr>
  <p:slideViewPr>
    <p:cSldViewPr snapToGrid="0" snapToObjects="1" showGuides="1">
      <p:cViewPr varScale="1">
        <p:scale>
          <a:sx n="114" d="100"/>
          <a:sy n="114" d="100"/>
        </p:scale>
        <p:origin x="408" y="168"/>
      </p:cViewPr>
      <p:guideLst>
        <p:guide pos="3840"/>
        <p:guide orient="horz" pos="432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3D39A6-77E7-444E-A642-9A63D17658CA}" type="datetimeFigureOut">
              <a:rPr lang="en-US" smtClean="0"/>
              <a:t>5/19/25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23C63-8C3D-434D-B393-CC73251942D8}" type="slidenum">
              <a:rPr lang="en-US" smtClean="0"/>
              <a:t>‹#›</a:t>
            </a:fld>
            <a:endParaRPr lang="en-US" dirty="0"/>
          </a:p>
        </p:txBody>
      </p:sp>
    </p:spTree>
    <p:extLst>
      <p:ext uri="{BB962C8B-B14F-4D97-AF65-F5344CB8AC3E}">
        <p14:creationId xmlns:p14="http://schemas.microsoft.com/office/powerpoint/2010/main" val="1892618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984D-96FD-2C4B-AC84-701CA62C147F}" type="datetimeFigureOut">
              <a:rPr lang="en-US" smtClean="0"/>
              <a:t>5/19/25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D09A-A7EA-F240-8C4A-3FAABB2D807F}" type="slidenum">
              <a:rPr lang="en-US" smtClean="0"/>
              <a:t>‹#›</a:t>
            </a:fld>
            <a:endParaRPr lang="en-US" dirty="0"/>
          </a:p>
        </p:txBody>
      </p:sp>
    </p:spTree>
    <p:extLst>
      <p:ext uri="{BB962C8B-B14F-4D97-AF65-F5344CB8AC3E}">
        <p14:creationId xmlns:p14="http://schemas.microsoft.com/office/powerpoint/2010/main" val="3951113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1</a:t>
            </a:fld>
            <a:endParaRPr lang="en-US" dirty="0"/>
          </a:p>
        </p:txBody>
      </p:sp>
    </p:spTree>
    <p:extLst>
      <p:ext uri="{BB962C8B-B14F-4D97-AF65-F5344CB8AC3E}">
        <p14:creationId xmlns:p14="http://schemas.microsoft.com/office/powerpoint/2010/main" val="335033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t>
            </a:r>
            <a:r>
              <a:rPr lang="en-US" b="0" i="0" dirty="0">
                <a:solidFill>
                  <a:srgbClr val="222222"/>
                </a:solidFill>
                <a:effectLst/>
                <a:latin typeface="Arial" panose="020B0604020202020204" pitchFamily="34" charset="0"/>
              </a:rPr>
              <a:t> actually a fairly complex task to translate a straight-forward concept like neutron/gamma PSD into a system that can achieve 10^-3 to 10^-4 false positives in gamma-dominant environments with a real-time implementation.</a:t>
            </a:r>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15</a:t>
            </a:fld>
            <a:endParaRPr lang="en-US" dirty="0"/>
          </a:p>
        </p:txBody>
      </p:sp>
    </p:spTree>
    <p:extLst>
      <p:ext uri="{BB962C8B-B14F-4D97-AF65-F5344CB8AC3E}">
        <p14:creationId xmlns:p14="http://schemas.microsoft.com/office/powerpoint/2010/main" val="124347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BDT on the left, </a:t>
            </a:r>
            <a:r>
              <a:rPr lang="en-US" dirty="0" err="1"/>
              <a:t>fcNN</a:t>
            </a:r>
            <a:r>
              <a:rPr lang="en-US" dirty="0"/>
              <a:t> on the right. Both plots show simulated neutron efficiency across the major ML model parameter affecting performance for each type of ML algorithm. What we can likely fit on the V1 test chip is a model with 10 boosting rounds or so for the BDT. What we want to do for V2, with a 20MSPS ADC w/ 9 - 10 bits ENOB is push that up to at least 30 if not 50 (you can see a drastic improvement in achieved neutron efficiency). Also have memory and DSP blocks so we can implement </a:t>
            </a:r>
            <a:r>
              <a:rPr lang="en-US" dirty="0" err="1"/>
              <a:t>fcNN</a:t>
            </a:r>
            <a:r>
              <a:rPr lang="en-US" dirty="0"/>
              <a:t> models  --&gt; overall much better performance at the cost of requiring both DSP and block RAM.  Compare both model types against the baseline non-ML </a:t>
            </a:r>
            <a:r>
              <a:rPr lang="en-US" dirty="0" err="1"/>
              <a:t>psd+pileup</a:t>
            </a:r>
            <a:r>
              <a:rPr lang="en-US" dirty="0"/>
              <a:t> engine performance.</a:t>
            </a:r>
          </a:p>
          <a:p>
            <a:endParaRPr lang="en-US" dirty="0"/>
          </a:p>
          <a:p>
            <a:r>
              <a:rPr lang="en-US" dirty="0"/>
              <a:t>Since DSPs and BRAM requirements aren't shown in slide 12, they should be mentioned here when explaining the results since its the hidden penalty for the higher performance with the </a:t>
            </a:r>
            <a:r>
              <a:rPr lang="en-US" dirty="0" err="1"/>
              <a:t>fcNN</a:t>
            </a:r>
            <a:r>
              <a:rPr lang="en-US" dirty="0"/>
              <a:t> models</a:t>
            </a:r>
          </a:p>
        </p:txBody>
      </p:sp>
      <p:sp>
        <p:nvSpPr>
          <p:cNvPr id="4" name="Slide Number Placeholder 3"/>
          <p:cNvSpPr>
            <a:spLocks noGrp="1"/>
          </p:cNvSpPr>
          <p:nvPr>
            <p:ph type="sldNum" sz="quarter" idx="5"/>
          </p:nvPr>
        </p:nvSpPr>
        <p:spPr/>
        <p:txBody>
          <a:bodyPr/>
          <a:lstStyle/>
          <a:p>
            <a:fld id="{24FDD09A-A7EA-F240-8C4A-3FAABB2D807F}" type="slidenum">
              <a:rPr lang="en-US" smtClean="0"/>
              <a:t>16</a:t>
            </a:fld>
            <a:endParaRPr lang="en-US" dirty="0"/>
          </a:p>
        </p:txBody>
      </p:sp>
    </p:spTree>
    <p:extLst>
      <p:ext uri="{BB962C8B-B14F-4D97-AF65-F5344CB8AC3E}">
        <p14:creationId xmlns:p14="http://schemas.microsoft.com/office/powerpoint/2010/main" val="1307120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Different algorithms have different resource types that they use. Because of this, eFPGA fabric optimization involves tradeoffs. To maintain ability to implement different types of algorithms means trading off how much of each resource you can put on the fabric. Thus, eFPGA fabric specification and design for on-chip AI/ML is also a critical part of the problem.</a:t>
            </a:r>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17</a:t>
            </a:fld>
            <a:endParaRPr lang="en-US" dirty="0"/>
          </a:p>
        </p:txBody>
      </p:sp>
    </p:spTree>
    <p:extLst>
      <p:ext uri="{BB962C8B-B14F-4D97-AF65-F5344CB8AC3E}">
        <p14:creationId xmlns:p14="http://schemas.microsoft.com/office/powerpoint/2010/main" val="1247701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lor Background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3692" y="406400"/>
            <a:ext cx="1769532" cy="588347"/>
          </a:xfrm>
          <a:prstGeom prst="rect">
            <a:avLst/>
          </a:prstGeom>
        </p:spPr>
      </p:pic>
      <p:pic>
        <p:nvPicPr>
          <p:cNvPr id="155" name="Picture 154" descr="A close up of a sign&#10;&#10;Description automatically generated">
            <a:extLst>
              <a:ext uri="{FF2B5EF4-FFF2-40B4-BE49-F238E27FC236}">
                <a16:creationId xmlns:a16="http://schemas.microsoft.com/office/drawing/2014/main" id="{9C7CFF29-BDD8-8C48-BBAA-96D01327FD64}"/>
              </a:ext>
            </a:extLst>
          </p:cNvPr>
          <p:cNvPicPr>
            <a:picLocks noChangeAspect="1"/>
          </p:cNvPicPr>
          <p:nvPr userDrawn="1"/>
        </p:nvPicPr>
        <p:blipFill>
          <a:blip r:embed="rId3"/>
          <a:stretch>
            <a:fillRect/>
          </a:stretch>
        </p:blipFill>
        <p:spPr>
          <a:xfrm>
            <a:off x="569360" y="406400"/>
            <a:ext cx="3200400" cy="817306"/>
          </a:xfrm>
          <a:prstGeom prst="rect">
            <a:avLst/>
          </a:prstGeom>
        </p:spPr>
      </p:pic>
    </p:spTree>
    <p:extLst>
      <p:ext uri="{BB962C8B-B14F-4D97-AF65-F5344CB8AC3E}">
        <p14:creationId xmlns:p14="http://schemas.microsoft.com/office/powerpoint/2010/main" val="31028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6102"/>
            <a:ext cx="3520837" cy="4261104"/>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1" name="Content Placeholder 2"/>
          <p:cNvSpPr>
            <a:spLocks noGrp="1"/>
          </p:cNvSpPr>
          <p:nvPr>
            <p:ph idx="11"/>
          </p:nvPr>
        </p:nvSpPr>
        <p:spPr>
          <a:xfrm>
            <a:off x="4329867"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3" name="Content Placeholder 2"/>
          <p:cNvSpPr>
            <a:spLocks noGrp="1"/>
          </p:cNvSpPr>
          <p:nvPr>
            <p:ph idx="12"/>
          </p:nvPr>
        </p:nvSpPr>
        <p:spPr>
          <a:xfrm>
            <a:off x="8058383"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0" name="Text Placeholder 8"/>
          <p:cNvSpPr>
            <a:spLocks noGrp="1"/>
          </p:cNvSpPr>
          <p:nvPr>
            <p:ph type="body" sz="quarter" idx="13"/>
          </p:nvPr>
        </p:nvSpPr>
        <p:spPr>
          <a:xfrm>
            <a:off x="576072" y="1055688"/>
            <a:ext cx="10972800"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B24BA17-B5CF-3E4B-ACD3-60C5AA7536AA}"/>
              </a:ext>
            </a:extLst>
          </p:cNvPr>
          <p:cNvSpPr>
            <a:spLocks noGrp="1"/>
          </p:cNvSpPr>
          <p:nvPr>
            <p:ph type="dt" sz="half" idx="14"/>
          </p:nvPr>
        </p:nvSpPr>
        <p:spPr/>
        <p:txBody>
          <a:bodyPr/>
          <a:lstStyle/>
          <a:p>
            <a:fld id="{710FE0DF-9556-4206-ADD9-27271C57AE4B}" type="datetime1">
              <a:rPr lang="en-US" smtClean="0"/>
              <a:t>5/19/25</a:t>
            </a:fld>
            <a:endParaRPr lang="en-US" dirty="0"/>
          </a:p>
        </p:txBody>
      </p:sp>
      <p:sp>
        <p:nvSpPr>
          <p:cNvPr id="4" name="Footer Placeholder 3">
            <a:extLst>
              <a:ext uri="{FF2B5EF4-FFF2-40B4-BE49-F238E27FC236}">
                <a16:creationId xmlns:a16="http://schemas.microsoft.com/office/drawing/2014/main" id="{38AFB5CC-E55D-8245-8B64-7577EF58BD13}"/>
              </a:ext>
            </a:extLst>
          </p:cNvPr>
          <p:cNvSpPr>
            <a:spLocks noGrp="1"/>
          </p:cNvSpPr>
          <p:nvPr>
            <p:ph type="ftr" sz="quarter" idx="15"/>
          </p:nvPr>
        </p:nvSpPr>
        <p:spPr/>
        <p:txBody>
          <a:bodyPr/>
          <a:lstStyle>
            <a:lvl1pPr>
              <a:defRPr/>
            </a:lvl1pPr>
          </a:lstStyle>
          <a:p>
            <a:r>
              <a:rPr lang="en-US" dirty="0"/>
              <a:t>LBNL IC Design Capabilities - 2021</a:t>
            </a:r>
          </a:p>
        </p:txBody>
      </p:sp>
      <p:sp>
        <p:nvSpPr>
          <p:cNvPr id="5" name="Slide Number Placeholder 4">
            <a:extLst>
              <a:ext uri="{FF2B5EF4-FFF2-40B4-BE49-F238E27FC236}">
                <a16:creationId xmlns:a16="http://schemas.microsoft.com/office/drawing/2014/main" id="{C705ACEE-C45C-DF42-B5FB-48F6EF283034}"/>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16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6" name="Content Placeholder 2"/>
          <p:cNvSpPr>
            <a:spLocks noGrp="1"/>
          </p:cNvSpPr>
          <p:nvPr>
            <p:ph idx="11"/>
          </p:nvPr>
        </p:nvSpPr>
        <p:spPr>
          <a:xfrm>
            <a:off x="33815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7" name="Content Placeholder 2"/>
          <p:cNvSpPr>
            <a:spLocks noGrp="1"/>
          </p:cNvSpPr>
          <p:nvPr>
            <p:ph idx="12"/>
          </p:nvPr>
        </p:nvSpPr>
        <p:spPr>
          <a:xfrm>
            <a:off x="6187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8" name="Content Placeholder 2"/>
          <p:cNvSpPr>
            <a:spLocks noGrp="1"/>
          </p:cNvSpPr>
          <p:nvPr>
            <p:ph idx="13"/>
          </p:nvPr>
        </p:nvSpPr>
        <p:spPr>
          <a:xfrm>
            <a:off x="8992573"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6" name="Text Placeholder 8"/>
          <p:cNvSpPr>
            <a:spLocks noGrp="1"/>
          </p:cNvSpPr>
          <p:nvPr>
            <p:ph type="body" sz="quarter" idx="15"/>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FF150E8-6E0B-F14F-B8C9-1C9859261E28}"/>
              </a:ext>
            </a:extLst>
          </p:cNvPr>
          <p:cNvSpPr>
            <a:spLocks noGrp="1"/>
          </p:cNvSpPr>
          <p:nvPr>
            <p:ph type="dt" sz="half" idx="16"/>
          </p:nvPr>
        </p:nvSpPr>
        <p:spPr/>
        <p:txBody>
          <a:bodyPr/>
          <a:lstStyle/>
          <a:p>
            <a:fld id="{E82C1F9C-1534-4462-86DB-016A993E08F6}" type="datetime1">
              <a:rPr lang="en-US" smtClean="0"/>
              <a:t>5/19/25</a:t>
            </a:fld>
            <a:endParaRPr lang="en-US" dirty="0"/>
          </a:p>
        </p:txBody>
      </p:sp>
      <p:sp>
        <p:nvSpPr>
          <p:cNvPr id="4" name="Footer Placeholder 3">
            <a:extLst>
              <a:ext uri="{FF2B5EF4-FFF2-40B4-BE49-F238E27FC236}">
                <a16:creationId xmlns:a16="http://schemas.microsoft.com/office/drawing/2014/main" id="{3FD4A70B-EF2B-EC40-96A3-DFF7EEFD6B1E}"/>
              </a:ext>
            </a:extLst>
          </p:cNvPr>
          <p:cNvSpPr>
            <a:spLocks noGrp="1"/>
          </p:cNvSpPr>
          <p:nvPr>
            <p:ph type="ftr" sz="quarter" idx="17"/>
          </p:nvPr>
        </p:nvSpPr>
        <p:spPr/>
        <p:txBody>
          <a:bodyPr/>
          <a:lstStyle>
            <a:lvl1pPr>
              <a:defRPr/>
            </a:lvl1pPr>
          </a:lstStyle>
          <a:p>
            <a:r>
              <a:rPr lang="en-US" dirty="0"/>
              <a:t>LBNL IC Design Capabilities - 2021</a:t>
            </a:r>
          </a:p>
        </p:txBody>
      </p:sp>
      <p:sp>
        <p:nvSpPr>
          <p:cNvPr id="5" name="Slide Number Placeholder 4">
            <a:extLst>
              <a:ext uri="{FF2B5EF4-FFF2-40B4-BE49-F238E27FC236}">
                <a16:creationId xmlns:a16="http://schemas.microsoft.com/office/drawing/2014/main" id="{1C7D8143-091E-944B-8ACD-1F19D50F881A}"/>
              </a:ext>
            </a:extLst>
          </p:cNvPr>
          <p:cNvSpPr>
            <a:spLocks noGrp="1"/>
          </p:cNvSpPr>
          <p:nvPr>
            <p:ph type="sldNum" sz="quarter" idx="18"/>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645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031223" cy="4261866"/>
          </a:xfrm>
        </p:spPr>
        <p:txBody>
          <a:bodyPr>
            <a:noAutofit/>
          </a:bodyPr>
          <a:lstStyle>
            <a:lvl1pPr marL="0" indent="0">
              <a:buFontTx/>
              <a:buNone/>
              <a:tabLst/>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9" name="Content Placeholder 2"/>
          <p:cNvSpPr>
            <a:spLocks noGrp="1"/>
          </p:cNvSpPr>
          <p:nvPr>
            <p:ph idx="11"/>
          </p:nvPr>
        </p:nvSpPr>
        <p:spPr>
          <a:xfrm>
            <a:off x="2819055"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1" name="Content Placeholder 2"/>
          <p:cNvSpPr>
            <a:spLocks noGrp="1"/>
          </p:cNvSpPr>
          <p:nvPr>
            <p:ph idx="12"/>
          </p:nvPr>
        </p:nvSpPr>
        <p:spPr>
          <a:xfrm>
            <a:off x="5062038"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2" name="Content Placeholder 2"/>
          <p:cNvSpPr>
            <a:spLocks noGrp="1"/>
          </p:cNvSpPr>
          <p:nvPr>
            <p:ph idx="13"/>
          </p:nvPr>
        </p:nvSpPr>
        <p:spPr>
          <a:xfrm>
            <a:off x="7305021"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3" name="Content Placeholder 2"/>
          <p:cNvSpPr>
            <a:spLocks noGrp="1"/>
          </p:cNvSpPr>
          <p:nvPr>
            <p:ph idx="14"/>
          </p:nvPr>
        </p:nvSpPr>
        <p:spPr>
          <a:xfrm>
            <a:off x="9548003"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7" name="Text Placeholder 8"/>
          <p:cNvSpPr>
            <a:spLocks noGrp="1"/>
          </p:cNvSpPr>
          <p:nvPr>
            <p:ph type="body" sz="quarter" idx="16"/>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49AED857-2620-2448-B0AC-4E16D9167114}"/>
              </a:ext>
            </a:extLst>
          </p:cNvPr>
          <p:cNvSpPr>
            <a:spLocks noGrp="1"/>
          </p:cNvSpPr>
          <p:nvPr>
            <p:ph type="dt" sz="half" idx="17"/>
          </p:nvPr>
        </p:nvSpPr>
        <p:spPr/>
        <p:txBody>
          <a:bodyPr/>
          <a:lstStyle/>
          <a:p>
            <a:fld id="{987ED425-7D6E-4B62-85D6-12A9677E8040}" type="datetime1">
              <a:rPr lang="en-US" smtClean="0"/>
              <a:t>5/19/25</a:t>
            </a:fld>
            <a:endParaRPr lang="en-US" dirty="0"/>
          </a:p>
        </p:txBody>
      </p:sp>
      <p:sp>
        <p:nvSpPr>
          <p:cNvPr id="4" name="Footer Placeholder 3">
            <a:extLst>
              <a:ext uri="{FF2B5EF4-FFF2-40B4-BE49-F238E27FC236}">
                <a16:creationId xmlns:a16="http://schemas.microsoft.com/office/drawing/2014/main" id="{4868ABD5-FC8E-264F-A51A-A9A998F61103}"/>
              </a:ext>
            </a:extLst>
          </p:cNvPr>
          <p:cNvSpPr>
            <a:spLocks noGrp="1"/>
          </p:cNvSpPr>
          <p:nvPr>
            <p:ph type="ftr" sz="quarter" idx="18"/>
          </p:nvPr>
        </p:nvSpPr>
        <p:spPr/>
        <p:txBody>
          <a:bodyPr/>
          <a:lstStyle>
            <a:lvl1pPr>
              <a:defRPr/>
            </a:lvl1pPr>
          </a:lstStyle>
          <a:p>
            <a:r>
              <a:rPr lang="en-US" dirty="0"/>
              <a:t>LBNL IC Design Capabilities - 2021</a:t>
            </a:r>
          </a:p>
        </p:txBody>
      </p:sp>
      <p:sp>
        <p:nvSpPr>
          <p:cNvPr id="5" name="Slide Number Placeholder 4">
            <a:extLst>
              <a:ext uri="{FF2B5EF4-FFF2-40B4-BE49-F238E27FC236}">
                <a16:creationId xmlns:a16="http://schemas.microsoft.com/office/drawing/2014/main" id="{B73373FF-1443-3646-BE53-30C874D19031}"/>
              </a:ext>
            </a:extLst>
          </p:cNvPr>
          <p:cNvSpPr>
            <a:spLocks noGrp="1"/>
          </p:cNvSpPr>
          <p:nvPr>
            <p:ph type="sldNum" sz="quarter" idx="19"/>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13321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325"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6" name="Content Placeholder 2"/>
          <p:cNvSpPr>
            <a:spLocks noGrp="1"/>
          </p:cNvSpPr>
          <p:nvPr>
            <p:ph idx="11"/>
          </p:nvPr>
        </p:nvSpPr>
        <p:spPr>
          <a:xfrm>
            <a:off x="336735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7" name="Content Placeholder 2"/>
          <p:cNvSpPr>
            <a:spLocks noGrp="1"/>
          </p:cNvSpPr>
          <p:nvPr>
            <p:ph idx="12"/>
          </p:nvPr>
        </p:nvSpPr>
        <p:spPr>
          <a:xfrm>
            <a:off x="616038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8" name="Content Placeholder 2"/>
          <p:cNvSpPr>
            <a:spLocks noGrp="1"/>
          </p:cNvSpPr>
          <p:nvPr>
            <p:ph idx="13"/>
          </p:nvPr>
        </p:nvSpPr>
        <p:spPr>
          <a:xfrm>
            <a:off x="8956588"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574326"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6" name="Content Placeholder 2"/>
          <p:cNvSpPr>
            <a:spLocks noGrp="1"/>
          </p:cNvSpPr>
          <p:nvPr>
            <p:ph idx="15"/>
          </p:nvPr>
        </p:nvSpPr>
        <p:spPr>
          <a:xfrm>
            <a:off x="3367354"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7" name="Content Placeholder 2"/>
          <p:cNvSpPr>
            <a:spLocks noGrp="1"/>
          </p:cNvSpPr>
          <p:nvPr>
            <p:ph idx="16"/>
          </p:nvPr>
        </p:nvSpPr>
        <p:spPr>
          <a:xfrm>
            <a:off x="6160384" y="4114800"/>
            <a:ext cx="258665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8" name="Content Placeholder 2"/>
          <p:cNvSpPr>
            <a:spLocks noGrp="1"/>
          </p:cNvSpPr>
          <p:nvPr>
            <p:ph idx="17"/>
          </p:nvPr>
        </p:nvSpPr>
        <p:spPr>
          <a:xfrm>
            <a:off x="8953415" y="4114800"/>
            <a:ext cx="259300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60" name="Text Placeholder 8"/>
          <p:cNvSpPr>
            <a:spLocks noGrp="1"/>
          </p:cNvSpPr>
          <p:nvPr>
            <p:ph type="body" sz="quarter" idx="18"/>
          </p:nvPr>
        </p:nvSpPr>
        <p:spPr>
          <a:xfrm>
            <a:off x="573617" y="1055688"/>
            <a:ext cx="10972799"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EBCF3D4-9550-2B4C-A2D9-F1BC3FA46D3C}"/>
              </a:ext>
            </a:extLst>
          </p:cNvPr>
          <p:cNvSpPr>
            <a:spLocks noGrp="1"/>
          </p:cNvSpPr>
          <p:nvPr>
            <p:ph type="dt" sz="half" idx="19"/>
          </p:nvPr>
        </p:nvSpPr>
        <p:spPr/>
        <p:txBody>
          <a:bodyPr/>
          <a:lstStyle/>
          <a:p>
            <a:fld id="{0C29DB4A-A2BE-4544-8C33-BEE3B8A981D5}" type="datetime1">
              <a:rPr lang="en-US" smtClean="0"/>
              <a:t>5/19/25</a:t>
            </a:fld>
            <a:endParaRPr lang="en-US" dirty="0"/>
          </a:p>
        </p:txBody>
      </p:sp>
      <p:sp>
        <p:nvSpPr>
          <p:cNvPr id="4" name="Footer Placeholder 3">
            <a:extLst>
              <a:ext uri="{FF2B5EF4-FFF2-40B4-BE49-F238E27FC236}">
                <a16:creationId xmlns:a16="http://schemas.microsoft.com/office/drawing/2014/main" id="{D9AB7AD2-42B3-D040-89FB-9532814301A3}"/>
              </a:ext>
            </a:extLst>
          </p:cNvPr>
          <p:cNvSpPr>
            <a:spLocks noGrp="1"/>
          </p:cNvSpPr>
          <p:nvPr>
            <p:ph type="ftr" sz="quarter" idx="20"/>
          </p:nvPr>
        </p:nvSpPr>
        <p:spPr/>
        <p:txBody>
          <a:bodyPr/>
          <a:lstStyle>
            <a:lvl1pPr>
              <a:defRPr/>
            </a:lvl1pPr>
          </a:lstStyle>
          <a:p>
            <a:r>
              <a:rPr lang="en-US" dirty="0"/>
              <a:t>LBNL IC Design Capabilities - 2021</a:t>
            </a:r>
          </a:p>
        </p:txBody>
      </p:sp>
      <p:sp>
        <p:nvSpPr>
          <p:cNvPr id="5" name="Slide Number Placeholder 4">
            <a:extLst>
              <a:ext uri="{FF2B5EF4-FFF2-40B4-BE49-F238E27FC236}">
                <a16:creationId xmlns:a16="http://schemas.microsoft.com/office/drawing/2014/main" id="{DB07830B-F58C-2C4F-B2DA-7715A3F49166}"/>
              </a:ext>
            </a:extLst>
          </p:cNvPr>
          <p:cNvSpPr>
            <a:spLocks noGrp="1"/>
          </p:cNvSpPr>
          <p:nvPr>
            <p:ph type="sldNum" sz="quarter" idx="21"/>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996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2" name="Date Placeholder 1">
            <a:extLst>
              <a:ext uri="{FF2B5EF4-FFF2-40B4-BE49-F238E27FC236}">
                <a16:creationId xmlns:a16="http://schemas.microsoft.com/office/drawing/2014/main" id="{9E66E923-E749-6F4A-B825-3967AA21CF62}"/>
              </a:ext>
            </a:extLst>
          </p:cNvPr>
          <p:cNvSpPr>
            <a:spLocks noGrp="1"/>
          </p:cNvSpPr>
          <p:nvPr>
            <p:ph type="dt" sz="half" idx="10"/>
          </p:nvPr>
        </p:nvSpPr>
        <p:spPr/>
        <p:txBody>
          <a:bodyPr/>
          <a:lstStyle/>
          <a:p>
            <a:fld id="{F6357AC2-360D-4D8E-998B-5B7A0B38C9B6}" type="datetime1">
              <a:rPr lang="en-US" smtClean="0"/>
              <a:t>5/19/25</a:t>
            </a:fld>
            <a:endParaRPr lang="en-US" dirty="0"/>
          </a:p>
        </p:txBody>
      </p:sp>
      <p:sp>
        <p:nvSpPr>
          <p:cNvPr id="3" name="Footer Placeholder 2">
            <a:extLst>
              <a:ext uri="{FF2B5EF4-FFF2-40B4-BE49-F238E27FC236}">
                <a16:creationId xmlns:a16="http://schemas.microsoft.com/office/drawing/2014/main" id="{E910A5FC-5DFA-414E-8083-0049CCCD2973}"/>
              </a:ext>
            </a:extLst>
          </p:cNvPr>
          <p:cNvSpPr>
            <a:spLocks noGrp="1"/>
          </p:cNvSpPr>
          <p:nvPr>
            <p:ph type="ftr" sz="quarter" idx="11"/>
          </p:nvPr>
        </p:nvSpPr>
        <p:spPr/>
        <p:txBody>
          <a:bodyPr/>
          <a:lstStyle>
            <a:lvl1pPr>
              <a:defRPr/>
            </a:lvl1pPr>
          </a:lstStyle>
          <a:p>
            <a:r>
              <a:rPr lang="en-US" dirty="0"/>
              <a:t>LBNL IC Design Capabilities - 2021</a:t>
            </a:r>
          </a:p>
        </p:txBody>
      </p:sp>
      <p:sp>
        <p:nvSpPr>
          <p:cNvPr id="7" name="Slide Number Placeholder 6">
            <a:extLst>
              <a:ext uri="{FF2B5EF4-FFF2-40B4-BE49-F238E27FC236}">
                <a16:creationId xmlns:a16="http://schemas.microsoft.com/office/drawing/2014/main" id="{C6625894-79D7-5644-B9F6-84C19E2C8E65}"/>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8282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8D2A51-DE47-3D41-9C30-741E5FFC5B63}"/>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ACD636E4-E914-44EA-BA01-1F60BFB00DD1}" type="datetime1">
              <a:rPr lang="en-US" smtClean="0"/>
              <a:t>5/19/25</a:t>
            </a:fld>
            <a:endParaRPr lang="en-US" dirty="0"/>
          </a:p>
        </p:txBody>
      </p:sp>
      <p:sp>
        <p:nvSpPr>
          <p:cNvPr id="3" name="Footer Placeholder 4">
            <a:extLst>
              <a:ext uri="{FF2B5EF4-FFF2-40B4-BE49-F238E27FC236}">
                <a16:creationId xmlns:a16="http://schemas.microsoft.com/office/drawing/2014/main" id="{54C15E74-FDF0-0C47-9617-826C96ABEF50}"/>
              </a:ext>
            </a:extLst>
          </p:cNvPr>
          <p:cNvSpPr>
            <a:spLocks noGrp="1"/>
          </p:cNvSpPr>
          <p:nvPr>
            <p:ph type="ftr" sz="quarter" idx="3"/>
          </p:nvPr>
        </p:nvSpPr>
        <p:spPr>
          <a:xfrm>
            <a:off x="609600"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dirty="0"/>
              <a:t>LBNL IC Design Capabilities - 2021</a:t>
            </a:r>
          </a:p>
        </p:txBody>
      </p:sp>
      <p:sp>
        <p:nvSpPr>
          <p:cNvPr id="4" name="Slide Number Placeholder 5">
            <a:extLst>
              <a:ext uri="{FF2B5EF4-FFF2-40B4-BE49-F238E27FC236}">
                <a16:creationId xmlns:a16="http://schemas.microsoft.com/office/drawing/2014/main" id="{3A80D3C9-DAFC-4C4B-8A7A-ED0AD76656B5}"/>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03177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576072" y="273050"/>
            <a:ext cx="4011084" cy="1162050"/>
          </a:xfrm>
        </p:spPr>
        <p:txBody>
          <a:bodyPr anchor="b">
            <a:noAutofit/>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57607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B2C352D-1A0F-1243-A3B1-6EF8CE397F7D}"/>
              </a:ext>
            </a:extLst>
          </p:cNvPr>
          <p:cNvSpPr>
            <a:spLocks noGrp="1"/>
          </p:cNvSpPr>
          <p:nvPr>
            <p:ph type="dt" sz="half" idx="10"/>
          </p:nvPr>
        </p:nvSpPr>
        <p:spPr/>
        <p:txBody>
          <a:bodyPr/>
          <a:lstStyle/>
          <a:p>
            <a:fld id="{519E9C4C-F74C-4FDB-95C8-A607F097ECE7}" type="datetime1">
              <a:rPr lang="en-US" smtClean="0"/>
              <a:t>5/19/25</a:t>
            </a:fld>
            <a:endParaRPr lang="en-US" dirty="0"/>
          </a:p>
        </p:txBody>
      </p:sp>
      <p:sp>
        <p:nvSpPr>
          <p:cNvPr id="8" name="Footer Placeholder 7">
            <a:extLst>
              <a:ext uri="{FF2B5EF4-FFF2-40B4-BE49-F238E27FC236}">
                <a16:creationId xmlns:a16="http://schemas.microsoft.com/office/drawing/2014/main" id="{6989BF0E-F1BB-0D4C-8BF2-7A7BEDDB078B}"/>
              </a:ext>
            </a:extLst>
          </p:cNvPr>
          <p:cNvSpPr>
            <a:spLocks noGrp="1"/>
          </p:cNvSpPr>
          <p:nvPr>
            <p:ph type="ftr" sz="quarter" idx="11"/>
          </p:nvPr>
        </p:nvSpPr>
        <p:spPr/>
        <p:txBody>
          <a:bodyPr/>
          <a:lstStyle>
            <a:lvl1pPr>
              <a:defRPr/>
            </a:lvl1pPr>
          </a:lstStyle>
          <a:p>
            <a:r>
              <a:rPr lang="en-US" dirty="0"/>
              <a:t>LBNL IC Design Capabilities - 2021</a:t>
            </a:r>
          </a:p>
        </p:txBody>
      </p:sp>
      <p:sp>
        <p:nvSpPr>
          <p:cNvPr id="9" name="Slide Number Placeholder 8">
            <a:extLst>
              <a:ext uri="{FF2B5EF4-FFF2-40B4-BE49-F238E27FC236}">
                <a16:creationId xmlns:a16="http://schemas.microsoft.com/office/drawing/2014/main" id="{9184B3DD-8252-394C-9787-06EBDE1B25D2}"/>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53742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half" idx="13"/>
          </p:nvPr>
        </p:nvSpPr>
        <p:spPr>
          <a:xfrm>
            <a:off x="757488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7562613" y="273050"/>
            <a:ext cx="4011084" cy="1162050"/>
          </a:xfrm>
        </p:spPr>
        <p:txBody>
          <a:bodyPr anchor="b">
            <a:noAutofit/>
          </a:bodyPr>
          <a:lstStyle>
            <a:lvl1pPr algn="l">
              <a:defRPr sz="2000" b="1"/>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A6739326-CBBD-354B-8291-E65C4D3669EF}"/>
              </a:ext>
            </a:extLst>
          </p:cNvPr>
          <p:cNvSpPr>
            <a:spLocks noGrp="1"/>
          </p:cNvSpPr>
          <p:nvPr>
            <p:ph type="dt" sz="half" idx="14"/>
          </p:nvPr>
        </p:nvSpPr>
        <p:spPr/>
        <p:txBody>
          <a:bodyPr/>
          <a:lstStyle/>
          <a:p>
            <a:fld id="{859779D1-0D99-4983-A3CA-C0054AEC5BD0}" type="datetime1">
              <a:rPr lang="en-US" smtClean="0"/>
              <a:t>5/19/25</a:t>
            </a:fld>
            <a:endParaRPr lang="en-US" dirty="0"/>
          </a:p>
        </p:txBody>
      </p:sp>
      <p:sp>
        <p:nvSpPr>
          <p:cNvPr id="4" name="Footer Placeholder 3">
            <a:extLst>
              <a:ext uri="{FF2B5EF4-FFF2-40B4-BE49-F238E27FC236}">
                <a16:creationId xmlns:a16="http://schemas.microsoft.com/office/drawing/2014/main" id="{CC4268BF-1FD3-4B47-A983-1B740D12BA66}"/>
              </a:ext>
            </a:extLst>
          </p:cNvPr>
          <p:cNvSpPr>
            <a:spLocks noGrp="1"/>
          </p:cNvSpPr>
          <p:nvPr>
            <p:ph type="ftr" sz="quarter" idx="15"/>
          </p:nvPr>
        </p:nvSpPr>
        <p:spPr/>
        <p:txBody>
          <a:bodyPr/>
          <a:lstStyle>
            <a:lvl1pPr>
              <a:defRPr/>
            </a:lvl1pPr>
          </a:lstStyle>
          <a:p>
            <a:r>
              <a:rPr lang="en-US" dirty="0"/>
              <a:t>LBNL IC Design Capabilities - 2021</a:t>
            </a:r>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47170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9559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p:nvPr>
        </p:nvSpPr>
        <p:spPr>
          <a:xfrm>
            <a:off x="607059" y="1784905"/>
            <a:ext cx="10968916" cy="809919"/>
          </a:xfrm>
        </p:spPr>
        <p:txBody>
          <a:bodyPr anchor="b" anchorCtr="0">
            <a:noAutofit/>
          </a:bodyPr>
          <a:lstStyle>
            <a:lvl1pPr algn="ctr">
              <a:defRPr sz="54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a:t>Click icon to add picture</a:t>
            </a:r>
            <a:endParaRPr lang="en-US" dirty="0"/>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a:stretch>
            <a:fillRect/>
          </a:stretch>
        </p:blipFill>
        <p:spPr>
          <a:xfrm>
            <a:off x="569360" y="406400"/>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a:stretch>
            <a:fillRect/>
          </a:stretch>
        </p:blipFill>
        <p:spPr>
          <a:xfrm>
            <a:off x="10040112" y="411480"/>
            <a:ext cx="1773936" cy="574312"/>
          </a:xfrm>
          <a:prstGeom prst="rect">
            <a:avLst/>
          </a:prstGeom>
        </p:spPr>
      </p:pic>
    </p:spTree>
    <p:extLst>
      <p:ext uri="{BB962C8B-B14F-4D97-AF65-F5344CB8AC3E}">
        <p14:creationId xmlns:p14="http://schemas.microsoft.com/office/powerpoint/2010/main" val="296431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72" y="457200"/>
            <a:ext cx="10972799" cy="1143001"/>
          </a:xfrm>
        </p:spPr>
        <p:txBody>
          <a:bodyPr wrap="square" anchor="t" anchorCtr="0"/>
          <a:lstStyle>
            <a:lvl1pPr>
              <a:defRPr b="1" i="0" cap="none" baseline="0"/>
            </a:lvl1pPr>
          </a:lstStyle>
          <a:p>
            <a:r>
              <a:rPr lang="en-US"/>
              <a:t>Click to edit Master title style</a:t>
            </a:r>
            <a:endParaRPr lang="en-US" dirty="0"/>
          </a:p>
        </p:txBody>
      </p:sp>
      <p:sp>
        <p:nvSpPr>
          <p:cNvPr id="3" name="Content Placeholder 2"/>
          <p:cNvSpPr>
            <a:spLocks noGrp="1"/>
          </p:cNvSpPr>
          <p:nvPr>
            <p:ph idx="1"/>
          </p:nvPr>
        </p:nvSpPr>
        <p:spPr>
          <a:xfrm>
            <a:off x="576072" y="1600201"/>
            <a:ext cx="10972800" cy="4508499"/>
          </a:xfrm>
        </p:spPr>
        <p:txBody>
          <a:bodyPr/>
          <a:lstStyle>
            <a:lvl1pPr>
              <a:buClr>
                <a:schemeClr val="accent2"/>
              </a:buClr>
              <a:defRPr/>
            </a:lvl1pPr>
            <a:lvl2pPr marL="457200" indent="-228600">
              <a:spcBef>
                <a:spcPts val="380"/>
              </a:spcBef>
              <a:buClr>
                <a:schemeClr val="accent2"/>
              </a:buClr>
              <a:defRPr baseline="0">
                <a:latin typeface="Arial" panose="020B0604020202020204" pitchFamily="34" charset="0"/>
              </a:defRPr>
            </a:lvl2pPr>
            <a:lvl3pPr>
              <a:buClr>
                <a:schemeClr val="accent2"/>
              </a:buClr>
              <a:defRPr baseline="0">
                <a:latin typeface="Arial" panose="020B0604020202020204" pitchFamily="34" charset="0"/>
              </a:defRPr>
            </a:lvl3pPr>
            <a:lvl4pPr>
              <a:buClr>
                <a:schemeClr val="accent2"/>
              </a:buClr>
              <a:defRPr baseline="0">
                <a:latin typeface="Arial" panose="020B0604020202020204" pitchFamily="34" charset="0"/>
              </a:defRPr>
            </a:lvl4pPr>
            <a:lvl5pPr>
              <a:buClr>
                <a:schemeClr val="accent2"/>
              </a:buCl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BD3DF37F-4300-7446-B86E-A122B61CBEC3}"/>
              </a:ext>
            </a:extLst>
          </p:cNvPr>
          <p:cNvSpPr>
            <a:spLocks noGrp="1"/>
          </p:cNvSpPr>
          <p:nvPr>
            <p:ph type="dt" sz="half" idx="10"/>
          </p:nvPr>
        </p:nvSpPr>
        <p:spPr/>
        <p:txBody>
          <a:bodyPr/>
          <a:lstStyle/>
          <a:p>
            <a:fld id="{E3CFC6DE-9689-4E12-BC73-58883F02BA76}" type="datetime1">
              <a:rPr lang="en-US" smtClean="0"/>
              <a:t>5/19/25</a:t>
            </a:fld>
            <a:endParaRPr lang="en-US" dirty="0"/>
          </a:p>
        </p:txBody>
      </p:sp>
      <p:sp>
        <p:nvSpPr>
          <p:cNvPr id="5" name="Footer Placeholder 4">
            <a:extLst>
              <a:ext uri="{FF2B5EF4-FFF2-40B4-BE49-F238E27FC236}">
                <a16:creationId xmlns:a16="http://schemas.microsoft.com/office/drawing/2014/main" id="{057918A5-5A9E-D242-856A-C2A607D6B893}"/>
              </a:ext>
            </a:extLst>
          </p:cNvPr>
          <p:cNvSpPr>
            <a:spLocks noGrp="1"/>
          </p:cNvSpPr>
          <p:nvPr>
            <p:ph type="ftr" sz="quarter" idx="11"/>
          </p:nvPr>
        </p:nvSpPr>
        <p:spPr>
          <a:xfrm>
            <a:off x="576072" y="6356350"/>
            <a:ext cx="9106596" cy="365125"/>
          </a:xfrm>
        </p:spPr>
        <p:txBody>
          <a:bodyPr/>
          <a:lstStyle/>
          <a:p>
            <a:r>
              <a:rPr lang="en-US"/>
              <a:t>C. Grace | 2020 IEEE Nuclear Science Symposium - Boston, MA</a:t>
            </a:r>
            <a:endParaRPr lang="en-US" dirty="0"/>
          </a:p>
        </p:txBody>
      </p:sp>
      <p:sp>
        <p:nvSpPr>
          <p:cNvPr id="9" name="Slide Number Placeholder 8">
            <a:extLst>
              <a:ext uri="{FF2B5EF4-FFF2-40B4-BE49-F238E27FC236}">
                <a16:creationId xmlns:a16="http://schemas.microsoft.com/office/drawing/2014/main" id="{3F4CE0EE-5B5A-6145-8847-32783B915D88}"/>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51741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rgbClr val="313C5A"/>
                </a:solidFill>
              </a:defRPr>
            </a:lvl1pPr>
          </a:lstStyle>
          <a:p>
            <a:r>
              <a:rPr lang="en-US"/>
              <a:t>Click to edit Master title style</a:t>
            </a:r>
            <a:endParaRPr lang="en-US" dirty="0"/>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p:txBody>
          <a:bodyPr/>
          <a:lstStyle/>
          <a:p>
            <a:fld id="{2CE0F7DD-5178-42A5-95E8-D28F5D1CF537}" type="datetime1">
              <a:rPr lang="en-US" smtClean="0"/>
              <a:t>5/19/25</a:t>
            </a:fld>
            <a:endParaRPr lang="en-US" dirty="0"/>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lvl1pPr>
              <a:defRPr/>
            </a:lvl1pPr>
          </a:lstStyle>
          <a:p>
            <a:r>
              <a:rPr lang="en-US" dirty="0"/>
              <a:t>LBNL IC Design Capabilities - 2021</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255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2" y="1864177"/>
            <a:ext cx="10963079" cy="1362075"/>
          </a:xfrm>
        </p:spPr>
        <p:txBody>
          <a:bodyPr anchor="b" anchorCtr="0">
            <a:noAutofit/>
          </a:bodyPr>
          <a:lstStyle>
            <a:lvl1pPr algn="ctr">
              <a:defRPr sz="540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67126"/>
            <a:ext cx="10963079" cy="975895"/>
          </a:xfrm>
        </p:spPr>
        <p:txBody>
          <a:bodyPr anchor="b">
            <a:noAutofit/>
          </a:bodyPr>
          <a:lstStyle>
            <a:lvl1pPr marL="0" indent="0" algn="ctr">
              <a:buNone/>
              <a:defRPr sz="2000" b="0"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83895"/>
            <a:ext cx="10963079" cy="1268528"/>
          </a:xfrm>
        </p:spPr>
        <p:txBody>
          <a:bodyPr>
            <a:noAutofit/>
          </a:bodyPr>
          <a:lstStyle>
            <a:lvl1pPr algn="ctr">
              <a:lnSpc>
                <a:spcPct val="110000"/>
              </a:lnSpc>
              <a:spcAft>
                <a:spcPts val="600"/>
              </a:spcAft>
              <a:buNone/>
              <a:defRPr sz="1100" b="0" i="0" baseline="0">
                <a:solidFill>
                  <a:schemeClr val="tx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BBF82B9-A148-A84F-BCA0-4034A3A8ADDD}"/>
              </a:ext>
            </a:extLst>
          </p:cNvPr>
          <p:cNvSpPr>
            <a:spLocks noGrp="1"/>
          </p:cNvSpPr>
          <p:nvPr>
            <p:ph type="dt" sz="half" idx="14"/>
          </p:nvPr>
        </p:nvSpPr>
        <p:spPr/>
        <p:txBody>
          <a:bodyPr/>
          <a:lstStyle/>
          <a:p>
            <a:fld id="{D6ACB61C-07C3-4B49-A931-29A711D0543B}" type="datetime1">
              <a:rPr lang="en-US" smtClean="0"/>
              <a:t>5/19/25</a:t>
            </a:fld>
            <a:endParaRPr lang="en-US" dirty="0"/>
          </a:p>
        </p:txBody>
      </p:sp>
      <p:sp>
        <p:nvSpPr>
          <p:cNvPr id="5" name="Footer Placeholder 4">
            <a:extLst>
              <a:ext uri="{FF2B5EF4-FFF2-40B4-BE49-F238E27FC236}">
                <a16:creationId xmlns:a16="http://schemas.microsoft.com/office/drawing/2014/main" id="{D978C270-EE72-E643-86F3-6BAB5A74ED7E}"/>
              </a:ext>
            </a:extLst>
          </p:cNvPr>
          <p:cNvSpPr>
            <a:spLocks noGrp="1"/>
          </p:cNvSpPr>
          <p:nvPr>
            <p:ph type="ftr" sz="quarter" idx="15"/>
          </p:nvPr>
        </p:nvSpPr>
        <p:spPr/>
        <p:txBody>
          <a:bodyPr/>
          <a:lstStyle>
            <a:lvl1pPr>
              <a:defRPr/>
            </a:lvl1pPr>
          </a:lstStyle>
          <a:p>
            <a:r>
              <a:rPr lang="en-US" dirty="0"/>
              <a:t>LBNL IC Design Capabilities - 2021</a:t>
            </a:r>
          </a:p>
        </p:txBody>
      </p:sp>
      <p:sp>
        <p:nvSpPr>
          <p:cNvPr id="6" name="Slide Number Placeholder 5">
            <a:extLst>
              <a:ext uri="{FF2B5EF4-FFF2-40B4-BE49-F238E27FC236}">
                <a16:creationId xmlns:a16="http://schemas.microsoft.com/office/drawing/2014/main" id="{7C13693B-CF22-D144-AFDE-69A55E267396}"/>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923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4" name="Date Placeholder 3">
            <a:extLst>
              <a:ext uri="{FF2B5EF4-FFF2-40B4-BE49-F238E27FC236}">
                <a16:creationId xmlns:a16="http://schemas.microsoft.com/office/drawing/2014/main" id="{521F621C-FC7B-AA4C-B773-C53AB56AC87A}"/>
              </a:ext>
            </a:extLst>
          </p:cNvPr>
          <p:cNvSpPr>
            <a:spLocks noGrp="1"/>
          </p:cNvSpPr>
          <p:nvPr>
            <p:ph type="dt" sz="half" idx="14"/>
          </p:nvPr>
        </p:nvSpPr>
        <p:spPr/>
        <p:txBody>
          <a:bodyPr/>
          <a:lstStyle/>
          <a:p>
            <a:fld id="{1EC52160-42D5-4487-9221-227F0C6510E0}" type="datetime1">
              <a:rPr lang="en-US" smtClean="0"/>
              <a:t>5/19/25</a:t>
            </a:fld>
            <a:endParaRPr lang="en-US" dirty="0"/>
          </a:p>
        </p:txBody>
      </p:sp>
      <p:sp>
        <p:nvSpPr>
          <p:cNvPr id="5" name="Footer Placeholder 4">
            <a:extLst>
              <a:ext uri="{FF2B5EF4-FFF2-40B4-BE49-F238E27FC236}">
                <a16:creationId xmlns:a16="http://schemas.microsoft.com/office/drawing/2014/main" id="{4AA43C85-676B-9E43-8411-B3C29E718630}"/>
              </a:ext>
            </a:extLst>
          </p:cNvPr>
          <p:cNvSpPr>
            <a:spLocks noGrp="1"/>
          </p:cNvSpPr>
          <p:nvPr>
            <p:ph type="ftr" sz="quarter" idx="15"/>
          </p:nvPr>
        </p:nvSpPr>
        <p:spPr/>
        <p:txBody>
          <a:bodyPr/>
          <a:lstStyle>
            <a:lvl1pPr>
              <a:defRPr/>
            </a:lvl1pPr>
          </a:lstStyle>
          <a:p>
            <a:r>
              <a:rPr lang="en-US" dirty="0"/>
              <a:t>LBNL IC Design Capabilities - 2021</a:t>
            </a:r>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254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576071" y="457200"/>
            <a:ext cx="10972800" cy="548640"/>
          </a:xfrm>
        </p:spPr>
        <p:txBody>
          <a:bodyPr anchor="t" anchorCtr="0"/>
          <a:lstStyle>
            <a:lvl1pPr>
              <a:defRPr b="1" i="0" cap="none" baseline="0"/>
            </a:lvl1pPr>
          </a:lstStyle>
          <a:p>
            <a:r>
              <a:rPr lang="en-US"/>
              <a:t>Click to edit Master title style</a:t>
            </a:r>
            <a:endParaRPr lang="en-US" dirty="0"/>
          </a:p>
        </p:txBody>
      </p:sp>
      <p:sp>
        <p:nvSpPr>
          <p:cNvPr id="9" name="Text Placeholder 8"/>
          <p:cNvSpPr>
            <a:spLocks noGrp="1"/>
          </p:cNvSpPr>
          <p:nvPr>
            <p:ph type="body" sz="quarter" idx="13"/>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A840A2F8-98C2-AE42-B80E-AFF286D61217}"/>
              </a:ext>
            </a:extLst>
          </p:cNvPr>
          <p:cNvSpPr>
            <a:spLocks noGrp="1"/>
          </p:cNvSpPr>
          <p:nvPr>
            <p:ph type="dt" sz="half" idx="14"/>
          </p:nvPr>
        </p:nvSpPr>
        <p:spPr/>
        <p:txBody>
          <a:bodyPr/>
          <a:lstStyle/>
          <a:p>
            <a:fld id="{C029CBA6-D7C8-40EF-9198-F2CBEBDBF77B}" type="datetime1">
              <a:rPr lang="en-US" smtClean="0"/>
              <a:t>5/19/25</a:t>
            </a:fld>
            <a:endParaRPr lang="en-US" dirty="0"/>
          </a:p>
        </p:txBody>
      </p:sp>
      <p:sp>
        <p:nvSpPr>
          <p:cNvPr id="5" name="Footer Placeholder 4">
            <a:extLst>
              <a:ext uri="{FF2B5EF4-FFF2-40B4-BE49-F238E27FC236}">
                <a16:creationId xmlns:a16="http://schemas.microsoft.com/office/drawing/2014/main" id="{20F7AB93-9FC2-8D44-AEE3-C8AC366C69DB}"/>
              </a:ext>
            </a:extLst>
          </p:cNvPr>
          <p:cNvSpPr>
            <a:spLocks noGrp="1"/>
          </p:cNvSpPr>
          <p:nvPr>
            <p:ph type="ftr" sz="quarter" idx="15"/>
          </p:nvPr>
        </p:nvSpPr>
        <p:spPr/>
        <p:txBody>
          <a:bodyPr/>
          <a:lstStyle>
            <a:lvl1pPr>
              <a:defRPr/>
            </a:lvl1pPr>
          </a:lstStyle>
          <a:p>
            <a:r>
              <a:rPr lang="en-US" dirty="0"/>
              <a:t>LBNL IC Design Capabilities - 2021</a:t>
            </a:r>
          </a:p>
        </p:txBody>
      </p:sp>
      <p:sp>
        <p:nvSpPr>
          <p:cNvPr id="10" name="Slide Number Placeholder 9">
            <a:extLst>
              <a:ext uri="{FF2B5EF4-FFF2-40B4-BE49-F238E27FC236}">
                <a16:creationId xmlns:a16="http://schemas.microsoft.com/office/drawing/2014/main" id="{4F648286-D5F1-064D-8702-CBF91A24FE82}"/>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4042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535113"/>
            <a:ext cx="5386917"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072" y="2174875"/>
            <a:ext cx="5386917"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573618" y="457200"/>
            <a:ext cx="10972800" cy="548640"/>
          </a:xfrm>
        </p:spPr>
        <p:txBody>
          <a:bodyPr anchor="t" anchorCtr="0"/>
          <a:lstStyle/>
          <a:p>
            <a:r>
              <a:rPr lang="en-US"/>
              <a:t>Click to edit Master title style</a:t>
            </a:r>
            <a:endParaRPr lang="en-US" dirty="0"/>
          </a:p>
        </p:txBody>
      </p:sp>
      <p:sp>
        <p:nvSpPr>
          <p:cNvPr id="11" name="Text Placeholder 8"/>
          <p:cNvSpPr>
            <a:spLocks noGrp="1"/>
          </p:cNvSpPr>
          <p:nvPr>
            <p:ph type="body" sz="quarter" idx="13"/>
          </p:nvPr>
        </p:nvSpPr>
        <p:spPr>
          <a:xfrm>
            <a:off x="576071"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21146CC-68D8-2B43-ADE3-CACFD52C8DDE}"/>
              </a:ext>
            </a:extLst>
          </p:cNvPr>
          <p:cNvSpPr>
            <a:spLocks noGrp="1"/>
          </p:cNvSpPr>
          <p:nvPr>
            <p:ph type="dt" sz="half" idx="14"/>
          </p:nvPr>
        </p:nvSpPr>
        <p:spPr/>
        <p:txBody>
          <a:bodyPr/>
          <a:lstStyle/>
          <a:p>
            <a:fld id="{C7831F19-47CE-4633-864F-EB3DA397866E}" type="datetime1">
              <a:rPr lang="en-US" smtClean="0"/>
              <a:t>5/19/25</a:t>
            </a:fld>
            <a:endParaRPr lang="en-US" dirty="0"/>
          </a:p>
        </p:txBody>
      </p:sp>
      <p:sp>
        <p:nvSpPr>
          <p:cNvPr id="7" name="Footer Placeholder 6">
            <a:extLst>
              <a:ext uri="{FF2B5EF4-FFF2-40B4-BE49-F238E27FC236}">
                <a16:creationId xmlns:a16="http://schemas.microsoft.com/office/drawing/2014/main" id="{1149013A-C358-3C4E-9648-7384DB887BCC}"/>
              </a:ext>
            </a:extLst>
          </p:cNvPr>
          <p:cNvSpPr>
            <a:spLocks noGrp="1"/>
          </p:cNvSpPr>
          <p:nvPr>
            <p:ph type="ftr" sz="quarter" idx="15"/>
          </p:nvPr>
        </p:nvSpPr>
        <p:spPr/>
        <p:txBody>
          <a:bodyPr/>
          <a:lstStyle>
            <a:lvl1pPr>
              <a:defRPr/>
            </a:lvl1pPr>
          </a:lstStyle>
          <a:p>
            <a:r>
              <a:rPr lang="en-US" dirty="0"/>
              <a:t>LBNL IC Design Capabilities - 2021</a:t>
            </a:r>
          </a:p>
        </p:txBody>
      </p:sp>
      <p:sp>
        <p:nvSpPr>
          <p:cNvPr id="12" name="Slide Number Placeholder 11">
            <a:extLst>
              <a:ext uri="{FF2B5EF4-FFF2-40B4-BE49-F238E27FC236}">
                <a16:creationId xmlns:a16="http://schemas.microsoft.com/office/drawing/2014/main" id="{A468AB6F-7C5E-1842-B488-5444DE400A71}"/>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3009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454005"/>
            <a:ext cx="10972800" cy="114619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6072"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p:cNvGrpSpPr/>
          <p:nvPr/>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99E7938E-2D20-FF4F-8096-2B3063A648C1}"/>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6305EB6E-8F3B-46E1-81E8-7F6EFB50B398}" type="datetime1">
              <a:rPr lang="en-US" smtClean="0"/>
              <a:t>5/19/25</a:t>
            </a:fld>
            <a:endParaRPr lang="en-US" dirty="0"/>
          </a:p>
        </p:txBody>
      </p:sp>
      <p:sp>
        <p:nvSpPr>
          <p:cNvPr id="5" name="Footer Placeholder 4">
            <a:extLst>
              <a:ext uri="{FF2B5EF4-FFF2-40B4-BE49-F238E27FC236}">
                <a16:creationId xmlns:a16="http://schemas.microsoft.com/office/drawing/2014/main" id="{A635B255-25BE-C14D-9125-BA628753CF6E}"/>
              </a:ext>
            </a:extLst>
          </p:cNvPr>
          <p:cNvSpPr>
            <a:spLocks noGrp="1"/>
          </p:cNvSpPr>
          <p:nvPr>
            <p:ph type="ftr" sz="quarter" idx="3"/>
          </p:nvPr>
        </p:nvSpPr>
        <p:spPr>
          <a:xfrm>
            <a:off x="576072"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a:t>C. Grace | 2020 IEEE Nuclear Science Symposium - Boston, MA</a:t>
            </a:r>
            <a:endParaRPr lang="en-US" dirty="0"/>
          </a:p>
        </p:txBody>
      </p:sp>
      <p:sp>
        <p:nvSpPr>
          <p:cNvPr id="6" name="Slide Number Placeholder 5">
            <a:extLst>
              <a:ext uri="{FF2B5EF4-FFF2-40B4-BE49-F238E27FC236}">
                <a16:creationId xmlns:a16="http://schemas.microsoft.com/office/drawing/2014/main" id="{1F3ED084-B76C-A64D-B9EC-DB4B52A93C9A}"/>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615339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7" r:id="rId3"/>
    <p:sldLayoutId id="2147483650" r:id="rId4"/>
    <p:sldLayoutId id="2147483658" r:id="rId5"/>
    <p:sldLayoutId id="2147483651" r:id="rId6"/>
    <p:sldLayoutId id="2147483664" r:id="rId7"/>
    <p:sldLayoutId id="2147483652" r:id="rId8"/>
    <p:sldLayoutId id="2147483653" r:id="rId9"/>
    <p:sldLayoutId id="2147483660" r:id="rId10"/>
    <p:sldLayoutId id="2147483661" r:id="rId11"/>
    <p:sldLayoutId id="2147483662" r:id="rId12"/>
    <p:sldLayoutId id="2147483663" r:id="rId13"/>
    <p:sldLayoutId id="2147483654" r:id="rId14"/>
    <p:sldLayoutId id="2147483655" r:id="rId15"/>
    <p:sldLayoutId id="2147483656" r:id="rId16"/>
    <p:sldLayoutId id="2147483659" r:id="rId17"/>
  </p:sldLayoutIdLst>
  <p:hf hdr="0" dt="0"/>
  <p:txStyles>
    <p:titleStyle>
      <a:lvl1pPr algn="l" defTabSz="457200" rtl="0" eaLnBrk="1" latinLnBrk="0" hangingPunct="1">
        <a:spcBef>
          <a:spcPct val="0"/>
        </a:spcBef>
        <a:buNone/>
        <a:defRPr sz="3200" b="1" i="0" kern="1200" cap="none" baseline="0">
          <a:solidFill>
            <a:schemeClr val="tx2"/>
          </a:solidFill>
          <a:latin typeface="+mj-lt"/>
          <a:ea typeface="+mj-ea"/>
          <a:cs typeface="+mj-cs"/>
        </a:defRPr>
      </a:lvl1pPr>
    </p:titleStyle>
    <p:body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iopscience.iop.org/article/10.1088/1748-0221/19/07/P07034" TargetMode="External"/><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indico.cern.ch/event/1127278/contributions/4731215/attachments/2391144/4087626/hls4ml_future_a3d3.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E338F7-66A1-CE42-B47D-915EB858AF62}"/>
              </a:ext>
            </a:extLst>
          </p:cNvPr>
          <p:cNvSpPr>
            <a:spLocks noGrp="1"/>
          </p:cNvSpPr>
          <p:nvPr>
            <p:ph type="ctrTitle"/>
          </p:nvPr>
        </p:nvSpPr>
        <p:spPr>
          <a:xfrm>
            <a:off x="607059" y="1519021"/>
            <a:ext cx="10968916" cy="809919"/>
          </a:xfrm>
        </p:spPr>
        <p:txBody>
          <a:bodyPr/>
          <a:lstStyle/>
          <a:p>
            <a:r>
              <a:rPr lang="en-US" sz="3600" dirty="0"/>
              <a:t>Reconfigurable Pulse-Shape Discrimination Algorithm Implementations using </a:t>
            </a:r>
            <a:r>
              <a:rPr lang="en-US" sz="3600" dirty="0" err="1"/>
              <a:t>eFPGAs</a:t>
            </a:r>
            <a:endParaRPr lang="en-US" sz="3600" dirty="0"/>
          </a:p>
        </p:txBody>
      </p:sp>
      <p:sp>
        <p:nvSpPr>
          <p:cNvPr id="18" name="Subtitle 17">
            <a:extLst>
              <a:ext uri="{FF2B5EF4-FFF2-40B4-BE49-F238E27FC236}">
                <a16:creationId xmlns:a16="http://schemas.microsoft.com/office/drawing/2014/main" id="{FF717F94-ABF4-634D-A485-3CC785F4F3C8}"/>
              </a:ext>
            </a:extLst>
          </p:cNvPr>
          <p:cNvSpPr>
            <a:spLocks noGrp="1"/>
          </p:cNvSpPr>
          <p:nvPr>
            <p:ph type="subTitle" idx="1"/>
          </p:nvPr>
        </p:nvSpPr>
        <p:spPr/>
        <p:txBody>
          <a:bodyPr/>
          <a:lstStyle/>
          <a:p>
            <a:r>
              <a:rPr lang="en-US" dirty="0"/>
              <a:t>Carl Grace, Jyothis Johnson, &amp; Tarun Prakash  05/19/2025</a:t>
            </a:r>
          </a:p>
        </p:txBody>
      </p:sp>
      <p:sp>
        <p:nvSpPr>
          <p:cNvPr id="35" name="Text Placeholder 34">
            <a:extLst>
              <a:ext uri="{FF2B5EF4-FFF2-40B4-BE49-F238E27FC236}">
                <a16:creationId xmlns:a16="http://schemas.microsoft.com/office/drawing/2014/main" id="{2C0C1110-2D7B-B345-8E7E-2B064CBE36C0}"/>
              </a:ext>
            </a:extLst>
          </p:cNvPr>
          <p:cNvSpPr>
            <a:spLocks noGrp="1"/>
          </p:cNvSpPr>
          <p:nvPr>
            <p:ph type="body" sz="quarter" idx="13"/>
          </p:nvPr>
        </p:nvSpPr>
        <p:spPr/>
        <p:txBody>
          <a:bodyPr/>
          <a:lstStyle/>
          <a:p>
            <a:r>
              <a:rPr lang="en-US" sz="1800" dirty="0"/>
              <a:t>Lawrence Berkeley National Laboratory</a:t>
            </a:r>
          </a:p>
        </p:txBody>
      </p:sp>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 y="3711226"/>
            <a:ext cx="12192000" cy="3145536"/>
          </a:xfrm>
        </p:spPr>
      </p:pic>
      <p:sp>
        <p:nvSpPr>
          <p:cNvPr id="6" name="Subtitle 17">
            <a:extLst>
              <a:ext uri="{FF2B5EF4-FFF2-40B4-BE49-F238E27FC236}">
                <a16:creationId xmlns:a16="http://schemas.microsoft.com/office/drawing/2014/main" id="{FF717F94-ABF4-634D-A485-3CC785F4F3C8}"/>
              </a:ext>
            </a:extLst>
          </p:cNvPr>
          <p:cNvSpPr txBox="1">
            <a:spLocks/>
          </p:cNvSpPr>
          <p:nvPr/>
        </p:nvSpPr>
        <p:spPr>
          <a:xfrm>
            <a:off x="607059" y="2242863"/>
            <a:ext cx="10968916" cy="357392"/>
          </a:xfrm>
          <a:prstGeom prst="rect">
            <a:avLst/>
          </a:prstGeom>
        </p:spPr>
        <p:txBody>
          <a:bodyPr vert="horz" lIns="91440" tIns="45720" rIns="91440" bIns="45720" rtlCol="0">
            <a:noAutofit/>
          </a:bodyPr>
          <a:lstStyle>
            <a:lvl1pPr marL="0" indent="0" algn="ctr" defTabSz="457200" rtl="0" eaLnBrk="1" fontAlgn="ctr" latinLnBrk="0" hangingPunct="1">
              <a:lnSpc>
                <a:spcPct val="110000"/>
              </a:lnSpc>
              <a:spcBef>
                <a:spcPts val="800"/>
              </a:spcBef>
              <a:buClr>
                <a:schemeClr val="accent2"/>
              </a:buClr>
              <a:buFont typeface="Arial"/>
              <a:buNone/>
              <a:defRPr sz="2000" b="0" i="0" kern="1200" baseline="0">
                <a:solidFill>
                  <a:schemeClr val="tx2"/>
                </a:solidFill>
                <a:latin typeface="Arial" panose="020B0604020202020204" pitchFamily="34" charset="0"/>
                <a:ea typeface="+mn-ea"/>
                <a:cs typeface="+mn-cs"/>
              </a:defRPr>
            </a:lvl1pPr>
            <a:lvl2pPr marL="457200" indent="0" algn="ctr" defTabSz="457200" rtl="0" eaLnBrk="1" latinLnBrk="0" hangingPunct="1">
              <a:lnSpc>
                <a:spcPct val="110000"/>
              </a:lnSpc>
              <a:spcBef>
                <a:spcPts val="400"/>
              </a:spcBef>
              <a:buClr>
                <a:schemeClr val="accent2"/>
              </a:buClr>
              <a:buFont typeface="Arial"/>
              <a:buNone/>
              <a:defRPr sz="2000" kern="1200" baseline="0">
                <a:solidFill>
                  <a:schemeClr val="tx1">
                    <a:tint val="75000"/>
                  </a:schemeClr>
                </a:solidFill>
                <a:latin typeface="+mn-lt"/>
                <a:ea typeface="+mn-ea"/>
                <a:cs typeface="+mn-cs"/>
              </a:defRPr>
            </a:lvl2pPr>
            <a:lvl3pPr marL="914400" indent="0" algn="ctr" defTabSz="457200" rtl="0" eaLnBrk="1" latinLnBrk="0" hangingPunct="1">
              <a:spcBef>
                <a:spcPts val="400"/>
              </a:spcBef>
              <a:buClr>
                <a:schemeClr val="accent2"/>
              </a:buClr>
              <a:buSzPct val="85000"/>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ts val="400"/>
              </a:spcBef>
              <a:buClr>
                <a:schemeClr val="accent2"/>
              </a:buClr>
              <a:buSzPct val="85000"/>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2"/>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Machine Learning for Front Ends Workshop – University of Hawaii</a:t>
            </a:r>
          </a:p>
        </p:txBody>
      </p:sp>
    </p:spTree>
    <p:extLst>
      <p:ext uri="{BB962C8B-B14F-4D97-AF65-F5344CB8AC3E}">
        <p14:creationId xmlns:p14="http://schemas.microsoft.com/office/powerpoint/2010/main" val="2101104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F0502-6FE9-C030-BE16-51713AF90F4E}"/>
              </a:ext>
            </a:extLst>
          </p:cNvPr>
          <p:cNvSpPr>
            <a:spLocks noGrp="1"/>
          </p:cNvSpPr>
          <p:nvPr>
            <p:ph type="title"/>
          </p:nvPr>
        </p:nvSpPr>
        <p:spPr/>
        <p:txBody>
          <a:bodyPr/>
          <a:lstStyle/>
          <a:p>
            <a:r>
              <a:rPr lang="en-US" dirty="0"/>
              <a:t>LBNL Prototype eFPGA</a:t>
            </a:r>
          </a:p>
        </p:txBody>
      </p:sp>
      <p:sp>
        <p:nvSpPr>
          <p:cNvPr id="5" name="Footer Placeholder 4">
            <a:extLst>
              <a:ext uri="{FF2B5EF4-FFF2-40B4-BE49-F238E27FC236}">
                <a16:creationId xmlns:a16="http://schemas.microsoft.com/office/drawing/2014/main" id="{BD721E9B-6D2B-2395-7C27-78FEC965E67F}"/>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5AC6E4A5-367F-591C-EAE3-860002FB861C}"/>
              </a:ext>
            </a:extLst>
          </p:cNvPr>
          <p:cNvSpPr>
            <a:spLocks noGrp="1"/>
          </p:cNvSpPr>
          <p:nvPr>
            <p:ph type="sldNum" sz="quarter" idx="16"/>
          </p:nvPr>
        </p:nvSpPr>
        <p:spPr/>
        <p:txBody>
          <a:bodyPr/>
          <a:lstStyle/>
          <a:p>
            <a:fld id="{0EF2EA88-E9D4-0C4F-A5DF-5FE49FAF8E2F}" type="slidenum">
              <a:rPr lang="en-US" smtClean="0"/>
              <a:pPr/>
              <a:t>10</a:t>
            </a:fld>
            <a:endParaRPr lang="en-US" dirty="0"/>
          </a:p>
        </p:txBody>
      </p:sp>
      <p:pic>
        <p:nvPicPr>
          <p:cNvPr id="7" name="Picture 6">
            <a:extLst>
              <a:ext uri="{FF2B5EF4-FFF2-40B4-BE49-F238E27FC236}">
                <a16:creationId xmlns:a16="http://schemas.microsoft.com/office/drawing/2014/main" id="{1AF8254E-8E89-8F32-DF0C-FA2958D0E58C}"/>
              </a:ext>
            </a:extLst>
          </p:cNvPr>
          <p:cNvPicPr>
            <a:picLocks noChangeAspect="1"/>
          </p:cNvPicPr>
          <p:nvPr/>
        </p:nvPicPr>
        <p:blipFill>
          <a:blip r:embed="rId2"/>
          <a:stretch>
            <a:fillRect/>
          </a:stretch>
        </p:blipFill>
        <p:spPr>
          <a:xfrm>
            <a:off x="5959512" y="1521183"/>
            <a:ext cx="5896156" cy="4499490"/>
          </a:xfrm>
          <a:prstGeom prst="rect">
            <a:avLst/>
          </a:prstGeom>
        </p:spPr>
      </p:pic>
      <p:pic>
        <p:nvPicPr>
          <p:cNvPr id="9" name="Picture 8">
            <a:extLst>
              <a:ext uri="{FF2B5EF4-FFF2-40B4-BE49-F238E27FC236}">
                <a16:creationId xmlns:a16="http://schemas.microsoft.com/office/drawing/2014/main" id="{C6980E05-ED3C-0AE4-FFDF-F2D780B57D25}"/>
              </a:ext>
            </a:extLst>
          </p:cNvPr>
          <p:cNvPicPr>
            <a:picLocks noChangeAspect="1"/>
          </p:cNvPicPr>
          <p:nvPr/>
        </p:nvPicPr>
        <p:blipFill>
          <a:blip r:embed="rId3"/>
          <a:stretch>
            <a:fillRect/>
          </a:stretch>
        </p:blipFill>
        <p:spPr>
          <a:xfrm>
            <a:off x="1438323" y="1521183"/>
            <a:ext cx="4000707" cy="3956803"/>
          </a:xfrm>
          <a:prstGeom prst="rect">
            <a:avLst/>
          </a:prstGeom>
        </p:spPr>
      </p:pic>
      <p:cxnSp>
        <p:nvCxnSpPr>
          <p:cNvPr id="11" name="Straight Arrow Connector 10">
            <a:extLst>
              <a:ext uri="{FF2B5EF4-FFF2-40B4-BE49-F238E27FC236}">
                <a16:creationId xmlns:a16="http://schemas.microsoft.com/office/drawing/2014/main" id="{4510E761-EE75-948B-652F-386F831492A9}"/>
              </a:ext>
            </a:extLst>
          </p:cNvPr>
          <p:cNvCxnSpPr>
            <a:cxnSpLocks/>
          </p:cNvCxnSpPr>
          <p:nvPr/>
        </p:nvCxnSpPr>
        <p:spPr>
          <a:xfrm flipH="1" flipV="1">
            <a:off x="5612524" y="1348675"/>
            <a:ext cx="3394842" cy="224586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F4060F48-9A5F-284B-273A-AF16BD269808}"/>
              </a:ext>
            </a:extLst>
          </p:cNvPr>
          <p:cNvCxnSpPr>
            <a:cxnSpLocks/>
          </p:cNvCxnSpPr>
          <p:nvPr/>
        </p:nvCxnSpPr>
        <p:spPr>
          <a:xfrm flipH="1">
            <a:off x="5286703" y="3930215"/>
            <a:ext cx="3720663" cy="176148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7507232F-E27D-F9CD-4FB9-8C963AF044A5}"/>
              </a:ext>
            </a:extLst>
          </p:cNvPr>
          <p:cNvSpPr txBox="1"/>
          <p:nvPr/>
        </p:nvSpPr>
        <p:spPr>
          <a:xfrm>
            <a:off x="844562" y="5704206"/>
            <a:ext cx="4941456" cy="646331"/>
          </a:xfrm>
          <a:prstGeom prst="rect">
            <a:avLst/>
          </a:prstGeom>
          <a:noFill/>
        </p:spPr>
        <p:txBody>
          <a:bodyPr wrap="square" rtlCol="0">
            <a:spAutoFit/>
          </a:bodyPr>
          <a:lstStyle/>
          <a:p>
            <a:pPr algn="ctr"/>
            <a:r>
              <a:rPr lang="en-US" dirty="0">
                <a:solidFill>
                  <a:schemeClr val="accent2"/>
                </a:solidFill>
              </a:rPr>
              <a:t>10x16 tiles (640 LUT blocks). 180 nm CMOS</a:t>
            </a:r>
          </a:p>
          <a:p>
            <a:pPr algn="ctr"/>
            <a:r>
              <a:rPr lang="en-US" dirty="0">
                <a:solidFill>
                  <a:schemeClr val="accent2"/>
                </a:solidFill>
              </a:rPr>
              <a:t>(functionality testing underway)</a:t>
            </a:r>
          </a:p>
        </p:txBody>
      </p:sp>
    </p:spTree>
    <p:extLst>
      <p:ext uri="{BB962C8B-B14F-4D97-AF65-F5344CB8AC3E}">
        <p14:creationId xmlns:p14="http://schemas.microsoft.com/office/powerpoint/2010/main" val="125350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8273D-D9D7-8D1E-BE3D-2372F4AFC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87676-816F-3652-DB36-9EFF009AAB2C}"/>
              </a:ext>
            </a:extLst>
          </p:cNvPr>
          <p:cNvSpPr>
            <a:spLocks noGrp="1"/>
          </p:cNvSpPr>
          <p:nvPr>
            <p:ph type="title"/>
          </p:nvPr>
        </p:nvSpPr>
        <p:spPr/>
        <p:txBody>
          <a:bodyPr/>
          <a:lstStyle/>
          <a:p>
            <a:r>
              <a:rPr lang="en-US" dirty="0"/>
              <a:t>Methodology for Resource Efficient Study</a:t>
            </a:r>
          </a:p>
        </p:txBody>
      </p:sp>
      <p:sp>
        <p:nvSpPr>
          <p:cNvPr id="5" name="Footer Placeholder 4">
            <a:extLst>
              <a:ext uri="{FF2B5EF4-FFF2-40B4-BE49-F238E27FC236}">
                <a16:creationId xmlns:a16="http://schemas.microsoft.com/office/drawing/2014/main" id="{D4CC1597-D67E-A63D-AFE3-47685ED34D6C}"/>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F7701792-0AC0-E4CC-F29E-8BB09510A4D0}"/>
              </a:ext>
            </a:extLst>
          </p:cNvPr>
          <p:cNvSpPr>
            <a:spLocks noGrp="1"/>
          </p:cNvSpPr>
          <p:nvPr>
            <p:ph type="sldNum" sz="quarter" idx="16"/>
          </p:nvPr>
        </p:nvSpPr>
        <p:spPr/>
        <p:txBody>
          <a:bodyPr/>
          <a:lstStyle/>
          <a:p>
            <a:fld id="{0EF2EA88-E9D4-0C4F-A5DF-5FE49FAF8E2F}" type="slidenum">
              <a:rPr lang="en-US" smtClean="0"/>
              <a:pPr/>
              <a:t>11</a:t>
            </a:fld>
            <a:endParaRPr lang="en-US" dirty="0"/>
          </a:p>
        </p:txBody>
      </p:sp>
      <p:sp>
        <p:nvSpPr>
          <p:cNvPr id="3" name="TextBox 2">
            <a:extLst>
              <a:ext uri="{FF2B5EF4-FFF2-40B4-BE49-F238E27FC236}">
                <a16:creationId xmlns:a16="http://schemas.microsoft.com/office/drawing/2014/main" id="{5E320305-0497-4FCE-2764-449DA6E72837}"/>
              </a:ext>
            </a:extLst>
          </p:cNvPr>
          <p:cNvSpPr txBox="1"/>
          <p:nvPr/>
        </p:nvSpPr>
        <p:spPr>
          <a:xfrm>
            <a:off x="526942" y="1180924"/>
            <a:ext cx="11127783" cy="2862322"/>
          </a:xfrm>
          <a:prstGeom prst="rect">
            <a:avLst/>
          </a:prstGeom>
          <a:noFill/>
        </p:spPr>
        <p:txBody>
          <a:bodyPr wrap="square" rtlCol="0">
            <a:spAutoFit/>
          </a:bodyPr>
          <a:lstStyle/>
          <a:p>
            <a:pPr marL="285750" indent="-285750">
              <a:spcAft>
                <a:spcPts val="1200"/>
              </a:spcAft>
              <a:buClr>
                <a:schemeClr val="bg1"/>
              </a:buClr>
              <a:buFont typeface="Arial" panose="020B0604020202020204" pitchFamily="34" charset="0"/>
              <a:buChar char="•"/>
            </a:pPr>
            <a:r>
              <a:rPr lang="en-US" sz="2000" dirty="0">
                <a:solidFill>
                  <a:schemeClr val="accent2"/>
                </a:solidFill>
              </a:rPr>
              <a:t>Four input features used: FOUT peak amplitude, SOUT peak amplitude, SOUT total area and SOUT partial area (same for both BDT and </a:t>
            </a:r>
            <a:r>
              <a:rPr lang="en-US" sz="2000" dirty="0" err="1">
                <a:solidFill>
                  <a:schemeClr val="accent2"/>
                </a:solidFill>
              </a:rPr>
              <a:t>fcNN</a:t>
            </a:r>
            <a:r>
              <a:rPr lang="en-US" sz="2000" dirty="0">
                <a:solidFill>
                  <a:schemeClr val="accent2"/>
                </a:solidFill>
              </a:rPr>
              <a:t> models)</a:t>
            </a:r>
          </a:p>
          <a:p>
            <a:pPr marL="285750" indent="-285750">
              <a:spcAft>
                <a:spcPts val="1200"/>
              </a:spcAft>
              <a:buClr>
                <a:schemeClr val="bg1"/>
              </a:buClr>
              <a:buFont typeface="Arial" panose="020B0604020202020204" pitchFamily="34" charset="0"/>
              <a:buChar char="•"/>
            </a:pPr>
            <a:r>
              <a:rPr lang="en-US" sz="2000" dirty="0">
                <a:solidFill>
                  <a:schemeClr val="accent2"/>
                </a:solidFill>
              </a:rPr>
              <a:t>Software re-filtering and re-digitization of waveforms to </a:t>
            </a:r>
            <a:r>
              <a:rPr lang="en-US" sz="2000" dirty="0">
                <a:solidFill>
                  <a:schemeClr val="accent2"/>
                </a:solidFill>
                <a:sym typeface="Wingdings" pitchFamily="2" charset="2"/>
              </a:rPr>
              <a:t>take into account specifying ADC requirements</a:t>
            </a:r>
            <a:r>
              <a:rPr lang="en-US" sz="2000" dirty="0">
                <a:solidFill>
                  <a:schemeClr val="accent2"/>
                </a:solidFill>
              </a:rPr>
              <a:t> for a final model (i.e. hardware aware co-design) </a:t>
            </a:r>
            <a:r>
              <a:rPr lang="en-US" sz="2000" dirty="0">
                <a:solidFill>
                  <a:schemeClr val="accent2"/>
                </a:solidFill>
                <a:sym typeface="Wingdings" pitchFamily="2" charset="2"/>
              </a:rPr>
              <a:t> 35 pairs of filter corner and bit-resolution values</a:t>
            </a:r>
            <a:endParaRPr lang="en-US" sz="2000" dirty="0">
              <a:solidFill>
                <a:schemeClr val="accent2"/>
              </a:solidFill>
            </a:endParaRPr>
          </a:p>
          <a:p>
            <a:pPr marL="285750" indent="-285750">
              <a:spcAft>
                <a:spcPts val="1200"/>
              </a:spcAft>
              <a:buClr>
                <a:schemeClr val="bg1"/>
              </a:buClr>
              <a:buFont typeface="Arial" panose="020B0604020202020204" pitchFamily="34" charset="0"/>
              <a:buChar char="•"/>
            </a:pPr>
            <a:r>
              <a:rPr lang="en-US" sz="2000" dirty="0">
                <a:solidFill>
                  <a:schemeClr val="accent2"/>
                </a:solidFill>
              </a:rPr>
              <a:t>Used original 14-bit 250MS/s recorded waveforms to trim down on the rather large full parameter space (especially for </a:t>
            </a:r>
            <a:r>
              <a:rPr lang="en-US" sz="2000" dirty="0" err="1">
                <a:solidFill>
                  <a:schemeClr val="accent2"/>
                </a:solidFill>
              </a:rPr>
              <a:t>fcNNs</a:t>
            </a:r>
            <a:r>
              <a:rPr lang="en-US" sz="2000" dirty="0">
                <a:solidFill>
                  <a:schemeClr val="accent2"/>
                </a:solidFill>
              </a:rPr>
              <a:t>) and then just explore around these values when including quantization aware training and pruning</a:t>
            </a:r>
          </a:p>
        </p:txBody>
      </p:sp>
      <p:pic>
        <p:nvPicPr>
          <p:cNvPr id="8" name="Picture 7">
            <a:extLst>
              <a:ext uri="{FF2B5EF4-FFF2-40B4-BE49-F238E27FC236}">
                <a16:creationId xmlns:a16="http://schemas.microsoft.com/office/drawing/2014/main" id="{5F4144AB-4D2D-7043-617B-53FB7CA06EE7}"/>
              </a:ext>
            </a:extLst>
          </p:cNvPr>
          <p:cNvPicPr>
            <a:picLocks noChangeAspect="1"/>
          </p:cNvPicPr>
          <p:nvPr/>
        </p:nvPicPr>
        <p:blipFill>
          <a:blip r:embed="rId2"/>
          <a:stretch>
            <a:fillRect/>
          </a:stretch>
        </p:blipFill>
        <p:spPr>
          <a:xfrm>
            <a:off x="7006428" y="3781163"/>
            <a:ext cx="3488446" cy="2837269"/>
          </a:xfrm>
          <a:prstGeom prst="rect">
            <a:avLst/>
          </a:prstGeom>
        </p:spPr>
      </p:pic>
      <p:sp>
        <p:nvSpPr>
          <p:cNvPr id="9" name="TextBox 8">
            <a:extLst>
              <a:ext uri="{FF2B5EF4-FFF2-40B4-BE49-F238E27FC236}">
                <a16:creationId xmlns:a16="http://schemas.microsoft.com/office/drawing/2014/main" id="{DA1AAC79-7456-52F3-8C8C-6C3B5D7E510D}"/>
              </a:ext>
            </a:extLst>
          </p:cNvPr>
          <p:cNvSpPr txBox="1"/>
          <p:nvPr/>
        </p:nvSpPr>
        <p:spPr>
          <a:xfrm>
            <a:off x="3344174" y="5063287"/>
            <a:ext cx="3139897" cy="923330"/>
          </a:xfrm>
          <a:prstGeom prst="rect">
            <a:avLst/>
          </a:prstGeom>
          <a:noFill/>
        </p:spPr>
        <p:txBody>
          <a:bodyPr wrap="square" rtlCol="0">
            <a:spAutoFit/>
          </a:bodyPr>
          <a:lstStyle/>
          <a:p>
            <a:pPr algn="ctr"/>
            <a:r>
              <a:rPr lang="en-US" b="1" dirty="0">
                <a:solidFill>
                  <a:schemeClr val="accent2"/>
                </a:solidFill>
              </a:rPr>
              <a:t>Bode plot of frequency response after software filtering</a:t>
            </a:r>
          </a:p>
        </p:txBody>
      </p:sp>
      <p:sp>
        <p:nvSpPr>
          <p:cNvPr id="11" name="TextBox 10">
            <a:extLst>
              <a:ext uri="{FF2B5EF4-FFF2-40B4-BE49-F238E27FC236}">
                <a16:creationId xmlns:a16="http://schemas.microsoft.com/office/drawing/2014/main" id="{ECF53A7C-D72A-4A5F-09FF-01B0D7186B3B}"/>
              </a:ext>
            </a:extLst>
          </p:cNvPr>
          <p:cNvSpPr txBox="1"/>
          <p:nvPr/>
        </p:nvSpPr>
        <p:spPr>
          <a:xfrm>
            <a:off x="1175783" y="4218330"/>
            <a:ext cx="2168391" cy="338554"/>
          </a:xfrm>
          <a:prstGeom prst="rect">
            <a:avLst/>
          </a:prstGeom>
          <a:noFill/>
        </p:spPr>
        <p:txBody>
          <a:bodyPr wrap="square">
            <a:spAutoFit/>
          </a:bodyPr>
          <a:lstStyle/>
          <a:p>
            <a:r>
              <a:rPr lang="en-US" sz="1600" b="0" i="0" dirty="0">
                <a:solidFill>
                  <a:srgbClr val="1155CC"/>
                </a:solidFill>
                <a:effectLst/>
                <a:latin typeface="Arial" panose="020B0604020202020204" pitchFamily="34" charset="0"/>
                <a:hlinkClick r:id="rId3"/>
              </a:rPr>
              <a:t>JINST 19 P07034</a:t>
            </a:r>
            <a:endParaRPr lang="en-US" sz="1600" dirty="0"/>
          </a:p>
        </p:txBody>
      </p:sp>
    </p:spTree>
    <p:extLst>
      <p:ext uri="{BB962C8B-B14F-4D97-AF65-F5344CB8AC3E}">
        <p14:creationId xmlns:p14="http://schemas.microsoft.com/office/powerpoint/2010/main" val="3765737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D9B1F-D249-ECB4-F300-C307F4A9F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D5C44-F329-08CC-1DD7-BC5C615F04AF}"/>
              </a:ext>
            </a:extLst>
          </p:cNvPr>
          <p:cNvSpPr>
            <a:spLocks noGrp="1"/>
          </p:cNvSpPr>
          <p:nvPr>
            <p:ph type="title"/>
          </p:nvPr>
        </p:nvSpPr>
        <p:spPr/>
        <p:txBody>
          <a:bodyPr/>
          <a:lstStyle/>
          <a:p>
            <a:r>
              <a:rPr lang="en-US" dirty="0"/>
              <a:t>Methodology for Resource Efficient Study</a:t>
            </a:r>
          </a:p>
        </p:txBody>
      </p:sp>
      <p:sp>
        <p:nvSpPr>
          <p:cNvPr id="5" name="Footer Placeholder 4">
            <a:extLst>
              <a:ext uri="{FF2B5EF4-FFF2-40B4-BE49-F238E27FC236}">
                <a16:creationId xmlns:a16="http://schemas.microsoft.com/office/drawing/2014/main" id="{CC1A2398-C068-B493-7995-57B2500D2298}"/>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DD637C44-6845-6E6A-A45D-090A109FF0AA}"/>
              </a:ext>
            </a:extLst>
          </p:cNvPr>
          <p:cNvSpPr>
            <a:spLocks noGrp="1"/>
          </p:cNvSpPr>
          <p:nvPr>
            <p:ph type="sldNum" sz="quarter" idx="16"/>
          </p:nvPr>
        </p:nvSpPr>
        <p:spPr/>
        <p:txBody>
          <a:bodyPr/>
          <a:lstStyle/>
          <a:p>
            <a:fld id="{0EF2EA88-E9D4-0C4F-A5DF-5FE49FAF8E2F}" type="slidenum">
              <a:rPr lang="en-US" smtClean="0"/>
              <a:pPr/>
              <a:t>12</a:t>
            </a:fld>
            <a:endParaRPr lang="en-US" dirty="0"/>
          </a:p>
        </p:txBody>
      </p:sp>
      <p:sp>
        <p:nvSpPr>
          <p:cNvPr id="4" name="TextBox 3">
            <a:extLst>
              <a:ext uri="{FF2B5EF4-FFF2-40B4-BE49-F238E27FC236}">
                <a16:creationId xmlns:a16="http://schemas.microsoft.com/office/drawing/2014/main" id="{1F8CB8DC-188C-5BB0-F2B1-807BC3B17C58}"/>
              </a:ext>
            </a:extLst>
          </p:cNvPr>
          <p:cNvSpPr txBox="1"/>
          <p:nvPr/>
        </p:nvSpPr>
        <p:spPr>
          <a:xfrm>
            <a:off x="526942" y="1180924"/>
            <a:ext cx="11127783" cy="1938992"/>
          </a:xfrm>
          <a:prstGeom prst="rect">
            <a:avLst/>
          </a:prstGeom>
          <a:noFill/>
        </p:spPr>
        <p:txBody>
          <a:bodyPr wrap="square" rtlCol="0">
            <a:spAutoFit/>
          </a:bodyPr>
          <a:lstStyle/>
          <a:p>
            <a:pPr marL="285750" indent="-285750">
              <a:spcAft>
                <a:spcPts val="1200"/>
              </a:spcAft>
              <a:buClr>
                <a:schemeClr val="bg1"/>
              </a:buClr>
              <a:buFont typeface="Arial" panose="020B0604020202020204" pitchFamily="34" charset="0"/>
              <a:buChar char="•"/>
            </a:pPr>
            <a:r>
              <a:rPr lang="en-US" sz="2000" dirty="0">
                <a:solidFill>
                  <a:schemeClr val="accent2"/>
                </a:solidFill>
              </a:rPr>
              <a:t>Left: only re-digitizing waveforms while maintaining original bandwidth of recorded waveforms</a:t>
            </a:r>
          </a:p>
          <a:p>
            <a:pPr marL="285750" indent="-285750">
              <a:spcAft>
                <a:spcPts val="1200"/>
              </a:spcAft>
              <a:buClr>
                <a:schemeClr val="bg1"/>
              </a:buClr>
              <a:buFont typeface="Arial" panose="020B0604020202020204" pitchFamily="34" charset="0"/>
              <a:buChar char="•"/>
            </a:pPr>
            <a:r>
              <a:rPr lang="en-US" sz="2000" dirty="0">
                <a:solidFill>
                  <a:schemeClr val="accent2"/>
                </a:solidFill>
              </a:rPr>
              <a:t>Middle: only re-filtering waveforms while maintaining original 14-bit resolution (corresponds to analog circuits + ADC for input feature extraction)</a:t>
            </a:r>
          </a:p>
          <a:p>
            <a:pPr marL="285750" indent="-285750">
              <a:spcAft>
                <a:spcPts val="1200"/>
              </a:spcAft>
              <a:buClr>
                <a:schemeClr val="bg1"/>
              </a:buClr>
              <a:buFont typeface="Arial" panose="020B0604020202020204" pitchFamily="34" charset="0"/>
              <a:buChar char="•"/>
            </a:pPr>
            <a:r>
              <a:rPr lang="en-US" sz="2000" dirty="0">
                <a:solidFill>
                  <a:schemeClr val="accent2"/>
                </a:solidFill>
              </a:rPr>
              <a:t>Right: both re-digitization and re-filtering of recorded waveforms (corresponds to waveform digitization + DSP for input feature extraction)</a:t>
            </a:r>
          </a:p>
        </p:txBody>
      </p:sp>
      <p:pic>
        <p:nvPicPr>
          <p:cNvPr id="7" name="Picture 6">
            <a:extLst>
              <a:ext uri="{FF2B5EF4-FFF2-40B4-BE49-F238E27FC236}">
                <a16:creationId xmlns:a16="http://schemas.microsoft.com/office/drawing/2014/main" id="{E88D09EC-B80B-AD5F-CCC7-3283A066A4B6}"/>
              </a:ext>
            </a:extLst>
          </p:cNvPr>
          <p:cNvPicPr>
            <a:picLocks noChangeAspect="1"/>
          </p:cNvPicPr>
          <p:nvPr/>
        </p:nvPicPr>
        <p:blipFill>
          <a:blip r:embed="rId2"/>
          <a:stretch>
            <a:fillRect/>
          </a:stretch>
        </p:blipFill>
        <p:spPr>
          <a:xfrm>
            <a:off x="199930" y="3132443"/>
            <a:ext cx="3940786" cy="3673047"/>
          </a:xfrm>
          <a:prstGeom prst="rect">
            <a:avLst/>
          </a:prstGeom>
        </p:spPr>
      </p:pic>
      <p:pic>
        <p:nvPicPr>
          <p:cNvPr id="10" name="Picture 9">
            <a:extLst>
              <a:ext uri="{FF2B5EF4-FFF2-40B4-BE49-F238E27FC236}">
                <a16:creationId xmlns:a16="http://schemas.microsoft.com/office/drawing/2014/main" id="{A25DB02C-3E11-FE30-3B64-CE7EB98EA54A}"/>
              </a:ext>
            </a:extLst>
          </p:cNvPr>
          <p:cNvPicPr>
            <a:picLocks noChangeAspect="1"/>
          </p:cNvPicPr>
          <p:nvPr/>
        </p:nvPicPr>
        <p:blipFill>
          <a:blip r:embed="rId3"/>
          <a:stretch>
            <a:fillRect/>
          </a:stretch>
        </p:blipFill>
        <p:spPr>
          <a:xfrm>
            <a:off x="4291526" y="3132442"/>
            <a:ext cx="3839301" cy="3673047"/>
          </a:xfrm>
          <a:prstGeom prst="rect">
            <a:avLst/>
          </a:prstGeom>
        </p:spPr>
      </p:pic>
      <p:pic>
        <p:nvPicPr>
          <p:cNvPr id="11" name="Picture 10">
            <a:extLst>
              <a:ext uri="{FF2B5EF4-FFF2-40B4-BE49-F238E27FC236}">
                <a16:creationId xmlns:a16="http://schemas.microsoft.com/office/drawing/2014/main" id="{EEC6C0FA-4E99-8577-06CD-C0E6C62B5EDB}"/>
              </a:ext>
            </a:extLst>
          </p:cNvPr>
          <p:cNvPicPr>
            <a:picLocks noChangeAspect="1"/>
          </p:cNvPicPr>
          <p:nvPr/>
        </p:nvPicPr>
        <p:blipFill>
          <a:blip r:embed="rId4"/>
          <a:stretch>
            <a:fillRect/>
          </a:stretch>
        </p:blipFill>
        <p:spPr>
          <a:xfrm>
            <a:off x="8294333" y="3132441"/>
            <a:ext cx="3839302" cy="3673048"/>
          </a:xfrm>
          <a:prstGeom prst="rect">
            <a:avLst/>
          </a:prstGeom>
        </p:spPr>
      </p:pic>
    </p:spTree>
    <p:extLst>
      <p:ext uri="{BB962C8B-B14F-4D97-AF65-F5344CB8AC3E}">
        <p14:creationId xmlns:p14="http://schemas.microsoft.com/office/powerpoint/2010/main" val="1619850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C79FF-C384-DC5C-7792-69E03FAD5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1D4A5-8752-F9F0-B929-B2BBB0AECBDE}"/>
              </a:ext>
            </a:extLst>
          </p:cNvPr>
          <p:cNvSpPr>
            <a:spLocks noGrp="1"/>
          </p:cNvSpPr>
          <p:nvPr>
            <p:ph type="title"/>
          </p:nvPr>
        </p:nvSpPr>
        <p:spPr/>
        <p:txBody>
          <a:bodyPr/>
          <a:lstStyle/>
          <a:p>
            <a:r>
              <a:rPr lang="en-US" dirty="0"/>
              <a:t>Resource Usage for Reduced Complexity ML Models</a:t>
            </a:r>
          </a:p>
        </p:txBody>
      </p:sp>
      <p:sp>
        <p:nvSpPr>
          <p:cNvPr id="5" name="Footer Placeholder 4">
            <a:extLst>
              <a:ext uri="{FF2B5EF4-FFF2-40B4-BE49-F238E27FC236}">
                <a16:creationId xmlns:a16="http://schemas.microsoft.com/office/drawing/2014/main" id="{5E733D63-4CB6-B23A-A84B-3E15EF116B61}"/>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9D99D0FD-5CD3-6536-ABCF-5C9FADF42892}"/>
              </a:ext>
            </a:extLst>
          </p:cNvPr>
          <p:cNvSpPr>
            <a:spLocks noGrp="1"/>
          </p:cNvSpPr>
          <p:nvPr>
            <p:ph type="sldNum" sz="quarter" idx="16"/>
          </p:nvPr>
        </p:nvSpPr>
        <p:spPr/>
        <p:txBody>
          <a:bodyPr/>
          <a:lstStyle/>
          <a:p>
            <a:fld id="{0EF2EA88-E9D4-0C4F-A5DF-5FE49FAF8E2F}" type="slidenum">
              <a:rPr lang="en-US" smtClean="0"/>
              <a:pPr/>
              <a:t>13</a:t>
            </a:fld>
            <a:endParaRPr lang="en-US" dirty="0"/>
          </a:p>
        </p:txBody>
      </p:sp>
      <p:sp>
        <p:nvSpPr>
          <p:cNvPr id="3" name="TextBox 2">
            <a:extLst>
              <a:ext uri="{FF2B5EF4-FFF2-40B4-BE49-F238E27FC236}">
                <a16:creationId xmlns:a16="http://schemas.microsoft.com/office/drawing/2014/main" id="{2559FE15-05FD-59C6-6209-90BAB3228382}"/>
              </a:ext>
            </a:extLst>
          </p:cNvPr>
          <p:cNvSpPr txBox="1"/>
          <p:nvPr/>
        </p:nvSpPr>
        <p:spPr>
          <a:xfrm>
            <a:off x="526942" y="1180924"/>
            <a:ext cx="11127783" cy="1631216"/>
          </a:xfrm>
          <a:prstGeom prst="rect">
            <a:avLst/>
          </a:prstGeom>
          <a:noFill/>
        </p:spPr>
        <p:txBody>
          <a:bodyPr wrap="square" rtlCol="0">
            <a:spAutoFit/>
          </a:bodyPr>
          <a:lstStyle/>
          <a:p>
            <a:pPr marL="285750" indent="-285750">
              <a:spcAft>
                <a:spcPts val="1200"/>
              </a:spcAft>
              <a:buClr>
                <a:schemeClr val="bg1"/>
              </a:buClr>
              <a:buFont typeface="Arial" panose="020B0604020202020204" pitchFamily="34" charset="0"/>
              <a:buChar char="•"/>
            </a:pPr>
            <a:r>
              <a:rPr lang="en-US" sz="2000" dirty="0">
                <a:solidFill>
                  <a:schemeClr val="accent2"/>
                </a:solidFill>
              </a:rPr>
              <a:t>BDT model: number of boosting rounds = 50, depth of each tree = 3, binary classifier</a:t>
            </a:r>
          </a:p>
          <a:p>
            <a:pPr marL="285750" indent="-285750">
              <a:spcAft>
                <a:spcPts val="1200"/>
              </a:spcAft>
              <a:buClr>
                <a:schemeClr val="bg1"/>
              </a:buClr>
              <a:buFont typeface="Arial" panose="020B0604020202020204" pitchFamily="34" charset="0"/>
              <a:buChar char="•"/>
            </a:pPr>
            <a:r>
              <a:rPr lang="en-US" sz="2000" dirty="0" err="1">
                <a:solidFill>
                  <a:schemeClr val="accent2"/>
                </a:solidFill>
              </a:rPr>
              <a:t>fcNN</a:t>
            </a:r>
            <a:r>
              <a:rPr lang="en-US" sz="2000" dirty="0">
                <a:solidFill>
                  <a:schemeClr val="accent2"/>
                </a:solidFill>
              </a:rPr>
              <a:t> model: 1 hidden layer, size = 16, target sparsity value = 30%, number of epochs = 120, binary classifier (plus DSPs and RAM requirement)</a:t>
            </a:r>
          </a:p>
          <a:p>
            <a:pPr marL="285750" indent="-285750">
              <a:spcAft>
                <a:spcPts val="1200"/>
              </a:spcAft>
              <a:buClr>
                <a:schemeClr val="bg1"/>
              </a:buClr>
              <a:buFont typeface="Arial" panose="020B0604020202020204" pitchFamily="34" charset="0"/>
              <a:buChar char="•"/>
            </a:pPr>
            <a:r>
              <a:rPr lang="en-US" sz="2000" dirty="0">
                <a:solidFill>
                  <a:schemeClr val="accent2"/>
                </a:solidFill>
              </a:rPr>
              <a:t>100 MHz target </a:t>
            </a:r>
            <a:r>
              <a:rPr lang="en-US" sz="2000" dirty="0" err="1">
                <a:solidFill>
                  <a:schemeClr val="accent2"/>
                </a:solidFill>
              </a:rPr>
              <a:t>clk</a:t>
            </a:r>
            <a:r>
              <a:rPr lang="en-US" sz="2000" dirty="0">
                <a:solidFill>
                  <a:schemeClr val="accent2"/>
                </a:solidFill>
              </a:rPr>
              <a:t> frequency </a:t>
            </a:r>
          </a:p>
        </p:txBody>
      </p:sp>
      <p:pic>
        <p:nvPicPr>
          <p:cNvPr id="8" name="Picture 7">
            <a:extLst>
              <a:ext uri="{FF2B5EF4-FFF2-40B4-BE49-F238E27FC236}">
                <a16:creationId xmlns:a16="http://schemas.microsoft.com/office/drawing/2014/main" id="{9CFEA2AC-D5FD-7715-4133-4231E6F57128}"/>
              </a:ext>
            </a:extLst>
          </p:cNvPr>
          <p:cNvPicPr>
            <a:picLocks noChangeAspect="1"/>
          </p:cNvPicPr>
          <p:nvPr/>
        </p:nvPicPr>
        <p:blipFill>
          <a:blip r:embed="rId2"/>
          <a:stretch>
            <a:fillRect/>
          </a:stretch>
        </p:blipFill>
        <p:spPr>
          <a:xfrm>
            <a:off x="305713" y="2789295"/>
            <a:ext cx="5434520" cy="3189272"/>
          </a:xfrm>
          <a:prstGeom prst="rect">
            <a:avLst/>
          </a:prstGeom>
        </p:spPr>
      </p:pic>
      <p:pic>
        <p:nvPicPr>
          <p:cNvPr id="9" name="Picture 8">
            <a:extLst>
              <a:ext uri="{FF2B5EF4-FFF2-40B4-BE49-F238E27FC236}">
                <a16:creationId xmlns:a16="http://schemas.microsoft.com/office/drawing/2014/main" id="{7025D597-1EB7-063A-8B56-67D06A98E2D0}"/>
              </a:ext>
            </a:extLst>
          </p:cNvPr>
          <p:cNvPicPr>
            <a:picLocks noChangeAspect="1"/>
          </p:cNvPicPr>
          <p:nvPr/>
        </p:nvPicPr>
        <p:blipFill>
          <a:blip r:embed="rId3"/>
          <a:stretch>
            <a:fillRect/>
          </a:stretch>
        </p:blipFill>
        <p:spPr>
          <a:xfrm>
            <a:off x="6451767" y="2789295"/>
            <a:ext cx="5434520" cy="3189272"/>
          </a:xfrm>
          <a:prstGeom prst="rect">
            <a:avLst/>
          </a:prstGeom>
        </p:spPr>
      </p:pic>
    </p:spTree>
    <p:extLst>
      <p:ext uri="{BB962C8B-B14F-4D97-AF65-F5344CB8AC3E}">
        <p14:creationId xmlns:p14="http://schemas.microsoft.com/office/powerpoint/2010/main" val="187830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4B2AB-95A7-8F94-B10E-632F6A380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D7D09-32E6-E1DB-A084-C876125A491C}"/>
              </a:ext>
            </a:extLst>
          </p:cNvPr>
          <p:cNvSpPr>
            <a:spLocks noGrp="1"/>
          </p:cNvSpPr>
          <p:nvPr>
            <p:ph type="title"/>
          </p:nvPr>
        </p:nvSpPr>
        <p:spPr/>
        <p:txBody>
          <a:bodyPr/>
          <a:lstStyle/>
          <a:p>
            <a:r>
              <a:rPr lang="en-US" dirty="0"/>
              <a:t>Block Diagram of Current Test Setup</a:t>
            </a:r>
          </a:p>
        </p:txBody>
      </p:sp>
      <p:sp>
        <p:nvSpPr>
          <p:cNvPr id="5" name="Footer Placeholder 4">
            <a:extLst>
              <a:ext uri="{FF2B5EF4-FFF2-40B4-BE49-F238E27FC236}">
                <a16:creationId xmlns:a16="http://schemas.microsoft.com/office/drawing/2014/main" id="{6C01242C-FD38-895E-044E-CAD4D52698F1}"/>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DF128883-C71D-660A-C591-04FE23860606}"/>
              </a:ext>
            </a:extLst>
          </p:cNvPr>
          <p:cNvSpPr>
            <a:spLocks noGrp="1"/>
          </p:cNvSpPr>
          <p:nvPr>
            <p:ph type="sldNum" sz="quarter" idx="16"/>
          </p:nvPr>
        </p:nvSpPr>
        <p:spPr/>
        <p:txBody>
          <a:bodyPr/>
          <a:lstStyle/>
          <a:p>
            <a:fld id="{0EF2EA88-E9D4-0C4F-A5DF-5FE49FAF8E2F}" type="slidenum">
              <a:rPr lang="en-US" smtClean="0"/>
              <a:pPr/>
              <a:t>14</a:t>
            </a:fld>
            <a:endParaRPr lang="en-US" dirty="0"/>
          </a:p>
        </p:txBody>
      </p:sp>
      <p:pic>
        <p:nvPicPr>
          <p:cNvPr id="2050" name="Picture 2">
            <a:extLst>
              <a:ext uri="{FF2B5EF4-FFF2-40B4-BE49-F238E27FC236}">
                <a16:creationId xmlns:a16="http://schemas.microsoft.com/office/drawing/2014/main" id="{9F9F0078-ADFB-0BA5-78B2-C8738F445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356"/>
            <a:ext cx="12192000" cy="3478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B4DCB9-88AC-07EA-9348-EE0F411D4053}"/>
              </a:ext>
            </a:extLst>
          </p:cNvPr>
          <p:cNvPicPr>
            <a:picLocks noChangeAspect="1"/>
          </p:cNvPicPr>
          <p:nvPr/>
        </p:nvPicPr>
        <p:blipFill>
          <a:blip r:embed="rId3"/>
          <a:stretch>
            <a:fillRect/>
          </a:stretch>
        </p:blipFill>
        <p:spPr>
          <a:xfrm>
            <a:off x="9989868" y="4715966"/>
            <a:ext cx="1626059" cy="1608215"/>
          </a:xfrm>
          <a:prstGeom prst="rect">
            <a:avLst/>
          </a:prstGeom>
        </p:spPr>
      </p:pic>
      <p:pic>
        <p:nvPicPr>
          <p:cNvPr id="8" name="Picture 7">
            <a:extLst>
              <a:ext uri="{FF2B5EF4-FFF2-40B4-BE49-F238E27FC236}">
                <a16:creationId xmlns:a16="http://schemas.microsoft.com/office/drawing/2014/main" id="{E149BE96-B21B-354C-E488-1CD6DB1FF69F}"/>
              </a:ext>
            </a:extLst>
          </p:cNvPr>
          <p:cNvPicPr>
            <a:picLocks noChangeAspect="1"/>
          </p:cNvPicPr>
          <p:nvPr/>
        </p:nvPicPr>
        <p:blipFill>
          <a:blip r:embed="rId4"/>
          <a:stretch>
            <a:fillRect/>
          </a:stretch>
        </p:blipFill>
        <p:spPr>
          <a:xfrm>
            <a:off x="1770984" y="4627594"/>
            <a:ext cx="1750835" cy="1634359"/>
          </a:xfrm>
          <a:prstGeom prst="rect">
            <a:avLst/>
          </a:prstGeom>
        </p:spPr>
      </p:pic>
      <p:pic>
        <p:nvPicPr>
          <p:cNvPr id="10" name="Picture 9">
            <a:extLst>
              <a:ext uri="{FF2B5EF4-FFF2-40B4-BE49-F238E27FC236}">
                <a16:creationId xmlns:a16="http://schemas.microsoft.com/office/drawing/2014/main" id="{2AAB921E-2DC9-B30C-3635-633788F22996}"/>
              </a:ext>
            </a:extLst>
          </p:cNvPr>
          <p:cNvPicPr>
            <a:picLocks noChangeAspect="1"/>
          </p:cNvPicPr>
          <p:nvPr/>
        </p:nvPicPr>
        <p:blipFill>
          <a:blip r:embed="rId5"/>
          <a:stretch>
            <a:fillRect/>
          </a:stretch>
        </p:blipFill>
        <p:spPr>
          <a:xfrm>
            <a:off x="3585348" y="4592596"/>
            <a:ext cx="1544022" cy="1722728"/>
          </a:xfrm>
          <a:prstGeom prst="rect">
            <a:avLst/>
          </a:prstGeom>
        </p:spPr>
      </p:pic>
      <p:sp>
        <p:nvSpPr>
          <p:cNvPr id="11" name="TextBox 10">
            <a:extLst>
              <a:ext uri="{FF2B5EF4-FFF2-40B4-BE49-F238E27FC236}">
                <a16:creationId xmlns:a16="http://schemas.microsoft.com/office/drawing/2014/main" id="{7D9E24A6-717B-9A08-96FA-C203799E72B4}"/>
              </a:ext>
            </a:extLst>
          </p:cNvPr>
          <p:cNvSpPr txBox="1"/>
          <p:nvPr/>
        </p:nvSpPr>
        <p:spPr>
          <a:xfrm>
            <a:off x="638989" y="5119627"/>
            <a:ext cx="992579" cy="369332"/>
          </a:xfrm>
          <a:prstGeom prst="rect">
            <a:avLst/>
          </a:prstGeom>
          <a:noFill/>
        </p:spPr>
        <p:txBody>
          <a:bodyPr wrap="none" rtlCol="0">
            <a:spAutoFit/>
          </a:bodyPr>
          <a:lstStyle/>
          <a:p>
            <a:r>
              <a:rPr lang="en-US" b="1" dirty="0" err="1">
                <a:solidFill>
                  <a:schemeClr val="accent2"/>
                </a:solidFill>
              </a:rPr>
              <a:t>NeuPIX</a:t>
            </a:r>
            <a:endParaRPr lang="en-US" b="1" dirty="0">
              <a:solidFill>
                <a:schemeClr val="accent2"/>
              </a:solidFill>
            </a:endParaRPr>
          </a:p>
        </p:txBody>
      </p:sp>
      <p:cxnSp>
        <p:nvCxnSpPr>
          <p:cNvPr id="13" name="Straight Arrow Connector 12">
            <a:extLst>
              <a:ext uri="{FF2B5EF4-FFF2-40B4-BE49-F238E27FC236}">
                <a16:creationId xmlns:a16="http://schemas.microsoft.com/office/drawing/2014/main" id="{FFEB378E-9391-11B4-E1AB-7F2EA08CF6E1}"/>
              </a:ext>
            </a:extLst>
          </p:cNvPr>
          <p:cNvCxnSpPr/>
          <p:nvPr/>
        </p:nvCxnSpPr>
        <p:spPr>
          <a:xfrm>
            <a:off x="638989" y="5488958"/>
            <a:ext cx="106679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00C402A-C823-E62F-1BCC-F924EF2D2F56}"/>
              </a:ext>
            </a:extLst>
          </p:cNvPr>
          <p:cNvSpPr txBox="1"/>
          <p:nvPr/>
        </p:nvSpPr>
        <p:spPr>
          <a:xfrm>
            <a:off x="5129370" y="4662595"/>
            <a:ext cx="1197764" cy="369332"/>
          </a:xfrm>
          <a:prstGeom prst="rect">
            <a:avLst/>
          </a:prstGeom>
          <a:noFill/>
        </p:spPr>
        <p:txBody>
          <a:bodyPr wrap="none" rtlCol="0">
            <a:spAutoFit/>
          </a:bodyPr>
          <a:lstStyle/>
          <a:p>
            <a:r>
              <a:rPr lang="en-US" b="1" dirty="0" err="1">
                <a:solidFill>
                  <a:schemeClr val="accent2"/>
                </a:solidFill>
              </a:rPr>
              <a:t>ColdADC</a:t>
            </a:r>
            <a:endParaRPr lang="en-US" b="1" dirty="0">
              <a:solidFill>
                <a:schemeClr val="accent2"/>
              </a:solidFill>
            </a:endParaRPr>
          </a:p>
        </p:txBody>
      </p:sp>
      <p:cxnSp>
        <p:nvCxnSpPr>
          <p:cNvPr id="15" name="Straight Arrow Connector 14">
            <a:extLst>
              <a:ext uri="{FF2B5EF4-FFF2-40B4-BE49-F238E27FC236}">
                <a16:creationId xmlns:a16="http://schemas.microsoft.com/office/drawing/2014/main" id="{A90C071C-D66A-233B-7ABE-A1958F19BBA0}"/>
              </a:ext>
            </a:extLst>
          </p:cNvPr>
          <p:cNvCxnSpPr>
            <a:cxnSpLocks/>
          </p:cNvCxnSpPr>
          <p:nvPr/>
        </p:nvCxnSpPr>
        <p:spPr>
          <a:xfrm flipH="1">
            <a:off x="5243219" y="5040829"/>
            <a:ext cx="97006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733E539-4C18-DE88-7982-8DFD0B9C2DCE}"/>
              </a:ext>
            </a:extLst>
          </p:cNvPr>
          <p:cNvSpPr txBox="1"/>
          <p:nvPr/>
        </p:nvSpPr>
        <p:spPr>
          <a:xfrm>
            <a:off x="8979421" y="4914447"/>
            <a:ext cx="954107" cy="369332"/>
          </a:xfrm>
          <a:prstGeom prst="rect">
            <a:avLst/>
          </a:prstGeom>
          <a:noFill/>
        </p:spPr>
        <p:txBody>
          <a:bodyPr wrap="none" rtlCol="0">
            <a:spAutoFit/>
          </a:bodyPr>
          <a:lstStyle/>
          <a:p>
            <a:r>
              <a:rPr lang="en-US" b="1" dirty="0">
                <a:solidFill>
                  <a:schemeClr val="accent2"/>
                </a:solidFill>
              </a:rPr>
              <a:t>eFPGA</a:t>
            </a:r>
          </a:p>
        </p:txBody>
      </p:sp>
      <p:cxnSp>
        <p:nvCxnSpPr>
          <p:cNvPr id="18" name="Straight Arrow Connector 17">
            <a:extLst>
              <a:ext uri="{FF2B5EF4-FFF2-40B4-BE49-F238E27FC236}">
                <a16:creationId xmlns:a16="http://schemas.microsoft.com/office/drawing/2014/main" id="{2FB491C1-0FDC-4F06-2987-46A85B52E25D}"/>
              </a:ext>
            </a:extLst>
          </p:cNvPr>
          <p:cNvCxnSpPr/>
          <p:nvPr/>
        </p:nvCxnSpPr>
        <p:spPr>
          <a:xfrm>
            <a:off x="8923080" y="5283779"/>
            <a:ext cx="106679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17198DFA-CEB9-0E8E-5AB4-8B4B7D57DF03}"/>
              </a:ext>
            </a:extLst>
          </p:cNvPr>
          <p:cNvPicPr>
            <a:picLocks noChangeAspect="1"/>
          </p:cNvPicPr>
          <p:nvPr/>
        </p:nvPicPr>
        <p:blipFill>
          <a:blip r:embed="rId6"/>
          <a:stretch>
            <a:fillRect/>
          </a:stretch>
        </p:blipFill>
        <p:spPr>
          <a:xfrm>
            <a:off x="6349635" y="4715966"/>
            <a:ext cx="2311050" cy="1697177"/>
          </a:xfrm>
          <a:prstGeom prst="rect">
            <a:avLst/>
          </a:prstGeom>
        </p:spPr>
      </p:pic>
      <p:sp>
        <p:nvSpPr>
          <p:cNvPr id="21" name="TextBox 20">
            <a:extLst>
              <a:ext uri="{FF2B5EF4-FFF2-40B4-BE49-F238E27FC236}">
                <a16:creationId xmlns:a16="http://schemas.microsoft.com/office/drawing/2014/main" id="{EC268CA9-8DD9-C42C-265F-E8A7015763CB}"/>
              </a:ext>
            </a:extLst>
          </p:cNvPr>
          <p:cNvSpPr txBox="1"/>
          <p:nvPr/>
        </p:nvSpPr>
        <p:spPr>
          <a:xfrm>
            <a:off x="5164366" y="5411570"/>
            <a:ext cx="1264000" cy="369332"/>
          </a:xfrm>
          <a:prstGeom prst="rect">
            <a:avLst/>
          </a:prstGeom>
          <a:noFill/>
        </p:spPr>
        <p:txBody>
          <a:bodyPr wrap="none" rtlCol="0">
            <a:spAutoFit/>
          </a:bodyPr>
          <a:lstStyle/>
          <a:p>
            <a:r>
              <a:rPr lang="en-US" b="1" dirty="0">
                <a:solidFill>
                  <a:schemeClr val="accent2"/>
                </a:solidFill>
              </a:rPr>
              <a:t>CAPTAN+</a:t>
            </a:r>
          </a:p>
        </p:txBody>
      </p:sp>
      <p:cxnSp>
        <p:nvCxnSpPr>
          <p:cNvPr id="22" name="Straight Arrow Connector 21">
            <a:extLst>
              <a:ext uri="{FF2B5EF4-FFF2-40B4-BE49-F238E27FC236}">
                <a16:creationId xmlns:a16="http://schemas.microsoft.com/office/drawing/2014/main" id="{055F06F9-1137-C6CF-4592-5C94CA756957}"/>
              </a:ext>
            </a:extLst>
          </p:cNvPr>
          <p:cNvCxnSpPr/>
          <p:nvPr/>
        </p:nvCxnSpPr>
        <p:spPr>
          <a:xfrm>
            <a:off x="5216916" y="5780901"/>
            <a:ext cx="106679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15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A922A-14C9-0577-3328-60F8F329B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572C5-A308-C1F7-CB04-B1E4BB6D544D}"/>
              </a:ext>
            </a:extLst>
          </p:cNvPr>
          <p:cNvSpPr>
            <a:spLocks noGrp="1"/>
          </p:cNvSpPr>
          <p:nvPr>
            <p:ph type="title"/>
          </p:nvPr>
        </p:nvSpPr>
        <p:spPr/>
        <p:txBody>
          <a:bodyPr/>
          <a:lstStyle/>
          <a:p>
            <a:r>
              <a:rPr lang="en-US" dirty="0"/>
              <a:t>Block Diagram of Next Test Chip</a:t>
            </a:r>
          </a:p>
        </p:txBody>
      </p:sp>
      <p:sp>
        <p:nvSpPr>
          <p:cNvPr id="5" name="Footer Placeholder 4">
            <a:extLst>
              <a:ext uri="{FF2B5EF4-FFF2-40B4-BE49-F238E27FC236}">
                <a16:creationId xmlns:a16="http://schemas.microsoft.com/office/drawing/2014/main" id="{5AD8DBA1-FE34-9C01-A285-F99E4CC93C89}"/>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A46B072D-BB64-A861-07D1-0AF55BF0BE32}"/>
              </a:ext>
            </a:extLst>
          </p:cNvPr>
          <p:cNvSpPr>
            <a:spLocks noGrp="1"/>
          </p:cNvSpPr>
          <p:nvPr>
            <p:ph type="sldNum" sz="quarter" idx="16"/>
          </p:nvPr>
        </p:nvSpPr>
        <p:spPr/>
        <p:txBody>
          <a:bodyPr/>
          <a:lstStyle/>
          <a:p>
            <a:fld id="{0EF2EA88-E9D4-0C4F-A5DF-5FE49FAF8E2F}" type="slidenum">
              <a:rPr lang="en-US" smtClean="0"/>
              <a:pPr/>
              <a:t>15</a:t>
            </a:fld>
            <a:endParaRPr lang="en-US" dirty="0"/>
          </a:p>
        </p:txBody>
      </p:sp>
      <p:pic>
        <p:nvPicPr>
          <p:cNvPr id="1026" name="Picture 2">
            <a:extLst>
              <a:ext uri="{FF2B5EF4-FFF2-40B4-BE49-F238E27FC236}">
                <a16:creationId xmlns:a16="http://schemas.microsoft.com/office/drawing/2014/main" id="{180A7390-9475-59E5-BA0A-1A1042F13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1813"/>
            <a:ext cx="12192000" cy="3252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9C7936-565A-6AE0-2B2A-63E237B01BF0}"/>
              </a:ext>
            </a:extLst>
          </p:cNvPr>
          <p:cNvSpPr txBox="1"/>
          <p:nvPr/>
        </p:nvSpPr>
        <p:spPr>
          <a:xfrm>
            <a:off x="1395888" y="5481241"/>
            <a:ext cx="9328259" cy="369332"/>
          </a:xfrm>
          <a:prstGeom prst="rect">
            <a:avLst/>
          </a:prstGeom>
          <a:noFill/>
        </p:spPr>
        <p:txBody>
          <a:bodyPr wrap="none" rtlCol="0">
            <a:spAutoFit/>
          </a:bodyPr>
          <a:lstStyle/>
          <a:p>
            <a:r>
              <a:rPr lang="en-US" dirty="0"/>
              <a:t>Architecture generally applicable to detector readout systems. PSD is initial demonstrator.</a:t>
            </a:r>
          </a:p>
        </p:txBody>
      </p:sp>
    </p:spTree>
    <p:extLst>
      <p:ext uri="{BB962C8B-B14F-4D97-AF65-F5344CB8AC3E}">
        <p14:creationId xmlns:p14="http://schemas.microsoft.com/office/powerpoint/2010/main" val="4258004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7B6BE-560B-F4B6-6201-9FF327EB819C}"/>
              </a:ext>
            </a:extLst>
          </p:cNvPr>
          <p:cNvSpPr>
            <a:spLocks noGrp="1"/>
          </p:cNvSpPr>
          <p:nvPr>
            <p:ph type="title"/>
          </p:nvPr>
        </p:nvSpPr>
        <p:spPr/>
        <p:txBody>
          <a:bodyPr/>
          <a:lstStyle/>
          <a:p>
            <a:r>
              <a:rPr lang="en-US" dirty="0"/>
              <a:t>Simulated Results</a:t>
            </a:r>
          </a:p>
        </p:txBody>
      </p:sp>
      <p:sp>
        <p:nvSpPr>
          <p:cNvPr id="5" name="Footer Placeholder 4">
            <a:extLst>
              <a:ext uri="{FF2B5EF4-FFF2-40B4-BE49-F238E27FC236}">
                <a16:creationId xmlns:a16="http://schemas.microsoft.com/office/drawing/2014/main" id="{4E6A8C07-E2B5-8BAB-5B3C-F881B2280242}"/>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29DD9D2B-446F-147A-53A8-A077EFDE8914}"/>
              </a:ext>
            </a:extLst>
          </p:cNvPr>
          <p:cNvSpPr>
            <a:spLocks noGrp="1"/>
          </p:cNvSpPr>
          <p:nvPr>
            <p:ph type="sldNum" sz="quarter" idx="16"/>
          </p:nvPr>
        </p:nvSpPr>
        <p:spPr/>
        <p:txBody>
          <a:bodyPr/>
          <a:lstStyle/>
          <a:p>
            <a:fld id="{0EF2EA88-E9D4-0C4F-A5DF-5FE49FAF8E2F}" type="slidenum">
              <a:rPr lang="en-US" smtClean="0"/>
              <a:pPr/>
              <a:t>16</a:t>
            </a:fld>
            <a:endParaRPr lang="en-US" dirty="0"/>
          </a:p>
        </p:txBody>
      </p:sp>
      <p:sp>
        <p:nvSpPr>
          <p:cNvPr id="7" name="TextBox 6">
            <a:extLst>
              <a:ext uri="{FF2B5EF4-FFF2-40B4-BE49-F238E27FC236}">
                <a16:creationId xmlns:a16="http://schemas.microsoft.com/office/drawing/2014/main" id="{CDA099A0-C6A4-B8DF-FB87-2C5C6F848827}"/>
              </a:ext>
            </a:extLst>
          </p:cNvPr>
          <p:cNvSpPr txBox="1"/>
          <p:nvPr/>
        </p:nvSpPr>
        <p:spPr>
          <a:xfrm>
            <a:off x="1758644" y="6014625"/>
            <a:ext cx="3027304" cy="369332"/>
          </a:xfrm>
          <a:prstGeom prst="rect">
            <a:avLst/>
          </a:prstGeom>
          <a:noFill/>
        </p:spPr>
        <p:txBody>
          <a:bodyPr wrap="none" rtlCol="0">
            <a:spAutoFit/>
          </a:bodyPr>
          <a:lstStyle/>
          <a:p>
            <a:r>
              <a:rPr lang="en-US" b="1" dirty="0">
                <a:solidFill>
                  <a:schemeClr val="accent2"/>
                </a:solidFill>
              </a:rPr>
              <a:t>Neutron Efficiency (BDTs)</a:t>
            </a:r>
          </a:p>
        </p:txBody>
      </p:sp>
      <p:pic>
        <p:nvPicPr>
          <p:cNvPr id="4" name="Picture 3">
            <a:extLst>
              <a:ext uri="{FF2B5EF4-FFF2-40B4-BE49-F238E27FC236}">
                <a16:creationId xmlns:a16="http://schemas.microsoft.com/office/drawing/2014/main" id="{95230671-A6CB-2B80-2487-4B6340E47711}"/>
              </a:ext>
            </a:extLst>
          </p:cNvPr>
          <p:cNvPicPr>
            <a:picLocks noChangeAspect="1"/>
          </p:cNvPicPr>
          <p:nvPr/>
        </p:nvPicPr>
        <p:blipFill>
          <a:blip r:embed="rId3"/>
          <a:stretch>
            <a:fillRect/>
          </a:stretch>
        </p:blipFill>
        <p:spPr>
          <a:xfrm>
            <a:off x="0" y="904604"/>
            <a:ext cx="5819853" cy="5048791"/>
          </a:xfrm>
          <a:prstGeom prst="rect">
            <a:avLst/>
          </a:prstGeom>
        </p:spPr>
      </p:pic>
      <p:pic>
        <p:nvPicPr>
          <p:cNvPr id="10" name="Picture 9">
            <a:extLst>
              <a:ext uri="{FF2B5EF4-FFF2-40B4-BE49-F238E27FC236}">
                <a16:creationId xmlns:a16="http://schemas.microsoft.com/office/drawing/2014/main" id="{F7E14945-D067-A7D2-8C7C-3B1A68A516D5}"/>
              </a:ext>
            </a:extLst>
          </p:cNvPr>
          <p:cNvPicPr>
            <a:picLocks noChangeAspect="1"/>
          </p:cNvPicPr>
          <p:nvPr/>
        </p:nvPicPr>
        <p:blipFill>
          <a:blip r:embed="rId4"/>
          <a:stretch>
            <a:fillRect/>
          </a:stretch>
        </p:blipFill>
        <p:spPr>
          <a:xfrm>
            <a:off x="5895176" y="1005840"/>
            <a:ext cx="5651242" cy="4865793"/>
          </a:xfrm>
          <a:prstGeom prst="rect">
            <a:avLst/>
          </a:prstGeom>
        </p:spPr>
      </p:pic>
      <p:sp>
        <p:nvSpPr>
          <p:cNvPr id="11" name="TextBox 10">
            <a:extLst>
              <a:ext uri="{FF2B5EF4-FFF2-40B4-BE49-F238E27FC236}">
                <a16:creationId xmlns:a16="http://schemas.microsoft.com/office/drawing/2014/main" id="{5F7B4656-1C50-7F56-181A-239AA7780C69}"/>
              </a:ext>
            </a:extLst>
          </p:cNvPr>
          <p:cNvSpPr txBox="1"/>
          <p:nvPr/>
        </p:nvSpPr>
        <p:spPr>
          <a:xfrm>
            <a:off x="6957997" y="5987017"/>
            <a:ext cx="3108543" cy="369332"/>
          </a:xfrm>
          <a:prstGeom prst="rect">
            <a:avLst/>
          </a:prstGeom>
          <a:noFill/>
        </p:spPr>
        <p:txBody>
          <a:bodyPr wrap="none" rtlCol="0">
            <a:spAutoFit/>
          </a:bodyPr>
          <a:lstStyle/>
          <a:p>
            <a:r>
              <a:rPr lang="en-US" b="1" dirty="0">
                <a:solidFill>
                  <a:schemeClr val="accent2"/>
                </a:solidFill>
              </a:rPr>
              <a:t>Neutron Efficiency (</a:t>
            </a:r>
            <a:r>
              <a:rPr lang="en-US" b="1" dirty="0" err="1">
                <a:solidFill>
                  <a:schemeClr val="accent2"/>
                </a:solidFill>
              </a:rPr>
              <a:t>fcNNs</a:t>
            </a:r>
            <a:r>
              <a:rPr lang="en-US" b="1" dirty="0">
                <a:solidFill>
                  <a:schemeClr val="accent2"/>
                </a:solidFill>
              </a:rPr>
              <a:t>)</a:t>
            </a:r>
          </a:p>
        </p:txBody>
      </p:sp>
    </p:spTree>
    <p:extLst>
      <p:ext uri="{BB962C8B-B14F-4D97-AF65-F5344CB8AC3E}">
        <p14:creationId xmlns:p14="http://schemas.microsoft.com/office/powerpoint/2010/main" val="826817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768C7-8F5A-8A34-DFF9-7B799D1E2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D1731-296F-4CEF-E487-540395091FBA}"/>
              </a:ext>
            </a:extLst>
          </p:cNvPr>
          <p:cNvSpPr>
            <a:spLocks noGrp="1"/>
          </p:cNvSpPr>
          <p:nvPr>
            <p:ph type="title"/>
          </p:nvPr>
        </p:nvSpPr>
        <p:spPr/>
        <p:txBody>
          <a:bodyPr/>
          <a:lstStyle/>
          <a:p>
            <a:r>
              <a:rPr lang="en-US" dirty="0"/>
              <a:t>Conclusion</a:t>
            </a:r>
          </a:p>
        </p:txBody>
      </p:sp>
      <p:sp>
        <p:nvSpPr>
          <p:cNvPr id="5" name="Footer Placeholder 4">
            <a:extLst>
              <a:ext uri="{FF2B5EF4-FFF2-40B4-BE49-F238E27FC236}">
                <a16:creationId xmlns:a16="http://schemas.microsoft.com/office/drawing/2014/main" id="{21F96909-92B9-831E-95B7-1F179B681407}"/>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84AEFA9B-66F1-B1E4-4BAE-F78A3CF93EF4}"/>
              </a:ext>
            </a:extLst>
          </p:cNvPr>
          <p:cNvSpPr>
            <a:spLocks noGrp="1"/>
          </p:cNvSpPr>
          <p:nvPr>
            <p:ph type="sldNum" sz="quarter" idx="16"/>
          </p:nvPr>
        </p:nvSpPr>
        <p:spPr/>
        <p:txBody>
          <a:bodyPr/>
          <a:lstStyle/>
          <a:p>
            <a:fld id="{0EF2EA88-E9D4-0C4F-A5DF-5FE49FAF8E2F}" type="slidenum">
              <a:rPr lang="en-US" smtClean="0"/>
              <a:pPr/>
              <a:t>17</a:t>
            </a:fld>
            <a:endParaRPr lang="en-US" dirty="0"/>
          </a:p>
        </p:txBody>
      </p:sp>
      <p:sp>
        <p:nvSpPr>
          <p:cNvPr id="3" name="TextBox 2">
            <a:extLst>
              <a:ext uri="{FF2B5EF4-FFF2-40B4-BE49-F238E27FC236}">
                <a16:creationId xmlns:a16="http://schemas.microsoft.com/office/drawing/2014/main" id="{B9ED8C58-6ADF-52DC-CA29-2C0C437721A1}"/>
              </a:ext>
            </a:extLst>
          </p:cNvPr>
          <p:cNvSpPr txBox="1"/>
          <p:nvPr/>
        </p:nvSpPr>
        <p:spPr>
          <a:xfrm>
            <a:off x="314326" y="1138060"/>
            <a:ext cx="11340400" cy="5232202"/>
          </a:xfrm>
          <a:prstGeom prst="rect">
            <a:avLst/>
          </a:prstGeom>
          <a:noFill/>
        </p:spPr>
        <p:txBody>
          <a:bodyPr wrap="square" rtlCol="0">
            <a:spAutoFit/>
          </a:bodyPr>
          <a:lstStyle/>
          <a:p>
            <a:pPr marL="285750" indent="-285750">
              <a:spcAft>
                <a:spcPts val="1200"/>
              </a:spcAft>
              <a:buClr>
                <a:schemeClr val="bg1"/>
              </a:buClr>
              <a:buFont typeface="Arial" panose="020B0604020202020204" pitchFamily="34" charset="0"/>
              <a:buChar char="•"/>
            </a:pPr>
            <a:r>
              <a:rPr lang="en-US" sz="2400" dirty="0">
                <a:solidFill>
                  <a:schemeClr val="accent2"/>
                </a:solidFill>
              </a:rPr>
              <a:t>eFPGA has potential to simplify ROCs for neutron imaging by enabling application specific tailoring</a:t>
            </a:r>
          </a:p>
          <a:p>
            <a:pPr marL="285750" indent="-285750">
              <a:spcAft>
                <a:spcPts val="1200"/>
              </a:spcAft>
              <a:buClr>
                <a:schemeClr val="bg1"/>
              </a:buClr>
              <a:buFont typeface="Arial" panose="020B0604020202020204" pitchFamily="34" charset="0"/>
              <a:buChar char="•"/>
            </a:pPr>
            <a:r>
              <a:rPr lang="en-US" sz="2400" dirty="0">
                <a:solidFill>
                  <a:schemeClr val="accent2"/>
                </a:solidFill>
              </a:rPr>
              <a:t>Different ML algorithms have different resource types that they use (</a:t>
            </a:r>
            <a:r>
              <a:rPr lang="en-US" sz="2400" dirty="0" err="1">
                <a:solidFill>
                  <a:schemeClr val="accent2"/>
                </a:solidFill>
              </a:rPr>
              <a:t>fcNNs</a:t>
            </a:r>
            <a:r>
              <a:rPr lang="en-US" sz="2400" dirty="0">
                <a:solidFill>
                  <a:schemeClr val="accent2"/>
                </a:solidFill>
              </a:rPr>
              <a:t> require DSP &amp; BRAM)</a:t>
            </a:r>
          </a:p>
          <a:p>
            <a:pPr marL="285750" indent="-285750">
              <a:spcAft>
                <a:spcPts val="1200"/>
              </a:spcAft>
              <a:buClr>
                <a:schemeClr val="bg1"/>
              </a:buClr>
              <a:buFont typeface="Arial" panose="020B0604020202020204" pitchFamily="34" charset="0"/>
              <a:buChar char="•"/>
            </a:pPr>
            <a:endParaRPr lang="en-US" sz="2400" dirty="0">
              <a:solidFill>
                <a:schemeClr val="accent2"/>
              </a:solidFill>
            </a:endParaRPr>
          </a:p>
          <a:p>
            <a:pPr marL="285750" indent="-285750">
              <a:spcAft>
                <a:spcPts val="1200"/>
              </a:spcAft>
              <a:buClr>
                <a:schemeClr val="bg1"/>
              </a:buClr>
              <a:buFont typeface="Arial" panose="020B0604020202020204" pitchFamily="34" charset="0"/>
              <a:buChar char="•"/>
            </a:pPr>
            <a:r>
              <a:rPr lang="en-US" sz="2400" dirty="0">
                <a:solidFill>
                  <a:schemeClr val="accent2"/>
                </a:solidFill>
              </a:rPr>
              <a:t>eFPGA fabric optimization involves tradeoffs</a:t>
            </a:r>
          </a:p>
          <a:p>
            <a:pPr marL="285750" indent="-285750">
              <a:spcAft>
                <a:spcPts val="1200"/>
              </a:spcAft>
              <a:buClr>
                <a:schemeClr val="bg1"/>
              </a:buClr>
              <a:buFont typeface="Arial" panose="020B0604020202020204" pitchFamily="34" charset="0"/>
              <a:buChar char="•"/>
            </a:pPr>
            <a:endParaRPr lang="en-US" sz="2400" dirty="0">
              <a:solidFill>
                <a:schemeClr val="accent2"/>
              </a:solidFill>
            </a:endParaRPr>
          </a:p>
          <a:p>
            <a:pPr marL="285750" indent="-285750">
              <a:spcAft>
                <a:spcPts val="1200"/>
              </a:spcAft>
              <a:buClr>
                <a:schemeClr val="bg1"/>
              </a:buClr>
              <a:buFont typeface="Arial" panose="020B0604020202020204" pitchFamily="34" charset="0"/>
              <a:buChar char="•"/>
            </a:pPr>
            <a:r>
              <a:rPr lang="en-US" sz="2400" dirty="0">
                <a:solidFill>
                  <a:schemeClr val="accent2"/>
                </a:solidFill>
              </a:rPr>
              <a:t>To maintain ability to implement different types of algorithms means trading off how much of each resource you can put on the fabric</a:t>
            </a:r>
          </a:p>
          <a:p>
            <a:pPr marL="285750" indent="-285750">
              <a:spcAft>
                <a:spcPts val="1200"/>
              </a:spcAft>
              <a:buClr>
                <a:schemeClr val="bg1"/>
              </a:buClr>
              <a:buFont typeface="Arial" panose="020B0604020202020204" pitchFamily="34" charset="0"/>
              <a:buChar char="•"/>
            </a:pPr>
            <a:endParaRPr lang="en-US" sz="2400" dirty="0">
              <a:solidFill>
                <a:schemeClr val="accent2"/>
              </a:solidFill>
            </a:endParaRPr>
          </a:p>
          <a:p>
            <a:pPr marL="285750" indent="-285750">
              <a:spcAft>
                <a:spcPts val="1200"/>
              </a:spcAft>
              <a:buClr>
                <a:schemeClr val="bg1"/>
              </a:buClr>
              <a:buFont typeface="Arial" panose="020B0604020202020204" pitchFamily="34" charset="0"/>
              <a:buChar char="•"/>
            </a:pPr>
            <a:r>
              <a:rPr lang="en-US" sz="2400" dirty="0">
                <a:solidFill>
                  <a:schemeClr val="accent2"/>
                </a:solidFill>
              </a:rPr>
              <a:t>eFPGA fabric specification and design for on-chip AI/ML is critical</a:t>
            </a:r>
          </a:p>
        </p:txBody>
      </p:sp>
    </p:spTree>
    <p:extLst>
      <p:ext uri="{BB962C8B-B14F-4D97-AF65-F5344CB8AC3E}">
        <p14:creationId xmlns:p14="http://schemas.microsoft.com/office/powerpoint/2010/main" val="2067548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8C2E2C-B26B-6F4E-AB49-C52094B9A0F2}"/>
              </a:ext>
            </a:extLst>
          </p:cNvPr>
          <p:cNvSpPr>
            <a:spLocks noGrp="1"/>
          </p:cNvSpPr>
          <p:nvPr>
            <p:ph type="title"/>
          </p:nvPr>
        </p:nvSpPr>
        <p:spPr>
          <a:xfrm>
            <a:off x="576072" y="79828"/>
            <a:ext cx="10963079" cy="1362075"/>
          </a:xfrm>
        </p:spPr>
        <p:txBody>
          <a:bodyPr/>
          <a:lstStyle/>
          <a:p>
            <a:r>
              <a:rPr lang="en-US" dirty="0"/>
              <a:t>Thank You</a:t>
            </a:r>
          </a:p>
        </p:txBody>
      </p:sp>
      <p:sp>
        <p:nvSpPr>
          <p:cNvPr id="2" name="Footer Placeholder 1">
            <a:extLst>
              <a:ext uri="{FF2B5EF4-FFF2-40B4-BE49-F238E27FC236}">
                <a16:creationId xmlns:a16="http://schemas.microsoft.com/office/drawing/2014/main" id="{680A6714-E4FA-F543-9ED9-42E01B765A6F}"/>
              </a:ext>
            </a:extLst>
          </p:cNvPr>
          <p:cNvSpPr>
            <a:spLocks noGrp="1"/>
          </p:cNvSpPr>
          <p:nvPr>
            <p:ph type="ftr" sz="quarter" idx="15"/>
          </p:nvPr>
        </p:nvSpPr>
        <p:spPr>
          <a:xfrm>
            <a:off x="576072" y="6356350"/>
            <a:ext cx="10853928" cy="365125"/>
          </a:xfrm>
        </p:spPr>
        <p:txBody>
          <a:bodyPr/>
          <a:lstStyle/>
          <a:p>
            <a:r>
              <a:rPr lang="en-US" sz="1000" dirty="0"/>
              <a:t>Reconfigurable Pulse-Shape Discrimination Algorithm Implementations using </a:t>
            </a:r>
            <a:r>
              <a:rPr lang="en-US" sz="1000" dirty="0" err="1"/>
              <a:t>eFPGAs</a:t>
            </a:r>
            <a:endParaRPr lang="en-US" dirty="0"/>
          </a:p>
        </p:txBody>
      </p:sp>
      <p:sp>
        <p:nvSpPr>
          <p:cNvPr id="3" name="Slide Number Placeholder 2">
            <a:extLst>
              <a:ext uri="{FF2B5EF4-FFF2-40B4-BE49-F238E27FC236}">
                <a16:creationId xmlns:a16="http://schemas.microsoft.com/office/drawing/2014/main" id="{6C1DFF46-CCD7-084F-AEAF-AA47CB98FD9D}"/>
              </a:ext>
            </a:extLst>
          </p:cNvPr>
          <p:cNvSpPr>
            <a:spLocks noGrp="1"/>
          </p:cNvSpPr>
          <p:nvPr>
            <p:ph type="sldNum" sz="quarter" idx="16"/>
          </p:nvPr>
        </p:nvSpPr>
        <p:spPr/>
        <p:txBody>
          <a:bodyPr/>
          <a:lstStyle/>
          <a:p>
            <a:fld id="{0EF2EA88-E9D4-0C4F-A5DF-5FE49FAF8E2F}" type="slidenum">
              <a:rPr lang="en-US" smtClean="0"/>
              <a:pPr/>
              <a:t>18</a:t>
            </a:fld>
            <a:endParaRPr lang="en-US" dirty="0"/>
          </a:p>
        </p:txBody>
      </p:sp>
      <p:pic>
        <p:nvPicPr>
          <p:cNvPr id="7" name="Content Placeholder 7" descr="A view of a city&#10;&#10;Description automatically generated">
            <a:extLst>
              <a:ext uri="{FF2B5EF4-FFF2-40B4-BE49-F238E27FC236}">
                <a16:creationId xmlns:a16="http://schemas.microsoft.com/office/drawing/2014/main" id="{18CF2CC9-8523-4048-80E2-3729250D7348}"/>
              </a:ext>
            </a:extLst>
          </p:cNvPr>
          <p:cNvPicPr>
            <a:picLocks noGrp="1" noChangeAspect="1"/>
          </p:cNvPicPr>
          <p:nvPr>
            <p:ph idx="1"/>
          </p:nvPr>
        </p:nvPicPr>
        <p:blipFill>
          <a:blip r:embed="rId2"/>
          <a:stretch>
            <a:fillRect/>
          </a:stretch>
        </p:blipFill>
        <p:spPr>
          <a:xfrm>
            <a:off x="2745354" y="1612446"/>
            <a:ext cx="6400800" cy="4267200"/>
          </a:xfrm>
        </p:spPr>
      </p:pic>
      <p:sp>
        <p:nvSpPr>
          <p:cNvPr id="5" name="Rectangle 4"/>
          <p:cNvSpPr/>
          <p:nvPr/>
        </p:nvSpPr>
        <p:spPr>
          <a:xfrm>
            <a:off x="520700" y="6030436"/>
            <a:ext cx="11303000" cy="369332"/>
          </a:xfrm>
          <a:prstGeom prst="rect">
            <a:avLst/>
          </a:prstGeom>
        </p:spPr>
        <p:txBody>
          <a:bodyPr wrap="square">
            <a:spAutoFit/>
          </a:bodyPr>
          <a:lstStyle/>
          <a:p>
            <a:r>
              <a:rPr lang="en-US" dirty="0"/>
              <a:t>This work was supported in part by the U.S. Department of Energy under Contract No. DE-AC02-05CH11231</a:t>
            </a:r>
          </a:p>
        </p:txBody>
      </p:sp>
    </p:spTree>
    <p:extLst>
      <p:ext uri="{BB962C8B-B14F-4D97-AF65-F5344CB8AC3E}">
        <p14:creationId xmlns:p14="http://schemas.microsoft.com/office/powerpoint/2010/main" val="386357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B974-5B48-3531-0DB7-4B6D137B3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9A6D1-7C53-06BA-0D80-8F02D65769AB}"/>
              </a:ext>
            </a:extLst>
          </p:cNvPr>
          <p:cNvSpPr>
            <a:spLocks noGrp="1"/>
          </p:cNvSpPr>
          <p:nvPr>
            <p:ph type="title"/>
          </p:nvPr>
        </p:nvSpPr>
        <p:spPr/>
        <p:txBody>
          <a:bodyPr/>
          <a:lstStyle/>
          <a:p>
            <a:r>
              <a:rPr lang="en-US" dirty="0"/>
              <a:t>Mixed-Signal Pulse Shape Discrimination (PSD)</a:t>
            </a:r>
          </a:p>
        </p:txBody>
      </p:sp>
      <p:sp>
        <p:nvSpPr>
          <p:cNvPr id="5" name="Footer Placeholder 4">
            <a:extLst>
              <a:ext uri="{FF2B5EF4-FFF2-40B4-BE49-F238E27FC236}">
                <a16:creationId xmlns:a16="http://schemas.microsoft.com/office/drawing/2014/main" id="{1F41461F-03C1-DB67-C8AC-EA359D26020D}"/>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91A913D8-5142-FD79-7760-B5C6C7D819B2}"/>
              </a:ext>
            </a:extLst>
          </p:cNvPr>
          <p:cNvSpPr>
            <a:spLocks noGrp="1"/>
          </p:cNvSpPr>
          <p:nvPr>
            <p:ph type="sldNum" sz="quarter" idx="16"/>
          </p:nvPr>
        </p:nvSpPr>
        <p:spPr/>
        <p:txBody>
          <a:bodyPr/>
          <a:lstStyle/>
          <a:p>
            <a:fld id="{0EF2EA88-E9D4-0C4F-A5DF-5FE49FAF8E2F}" type="slidenum">
              <a:rPr lang="en-US" smtClean="0"/>
              <a:pPr/>
              <a:t>2</a:t>
            </a:fld>
            <a:endParaRPr lang="en-US" dirty="0"/>
          </a:p>
        </p:txBody>
      </p:sp>
      <p:pic>
        <p:nvPicPr>
          <p:cNvPr id="7" name="Picture 6">
            <a:extLst>
              <a:ext uri="{FF2B5EF4-FFF2-40B4-BE49-F238E27FC236}">
                <a16:creationId xmlns:a16="http://schemas.microsoft.com/office/drawing/2014/main" id="{10FA793B-58D0-BEFA-6376-37BDBA8EC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668" y="1223483"/>
            <a:ext cx="5595796" cy="4411034"/>
          </a:xfrm>
          <a:prstGeom prst="rect">
            <a:avLst/>
          </a:prstGeom>
        </p:spPr>
      </p:pic>
      <p:sp>
        <p:nvSpPr>
          <p:cNvPr id="9" name="TextBox 8">
            <a:extLst>
              <a:ext uri="{FF2B5EF4-FFF2-40B4-BE49-F238E27FC236}">
                <a16:creationId xmlns:a16="http://schemas.microsoft.com/office/drawing/2014/main" id="{6FB987B2-3D5B-8699-AB8A-991A5E30EFA6}"/>
              </a:ext>
            </a:extLst>
          </p:cNvPr>
          <p:cNvSpPr txBox="1"/>
          <p:nvPr/>
        </p:nvSpPr>
        <p:spPr>
          <a:xfrm>
            <a:off x="5370849" y="5852160"/>
            <a:ext cx="4564431" cy="461665"/>
          </a:xfrm>
          <a:prstGeom prst="rect">
            <a:avLst/>
          </a:prstGeom>
          <a:noFill/>
        </p:spPr>
        <p:txBody>
          <a:bodyPr wrap="square" rtlCol="0">
            <a:spAutoFit/>
          </a:bodyPr>
          <a:lstStyle/>
          <a:p>
            <a:r>
              <a:rPr lang="en-US" sz="2400" dirty="0"/>
              <a:t>Widely used ”Q-ratio” approach. </a:t>
            </a:r>
          </a:p>
        </p:txBody>
      </p:sp>
      <p:sp>
        <p:nvSpPr>
          <p:cNvPr id="14" name="TextBox 13">
            <a:extLst>
              <a:ext uri="{FF2B5EF4-FFF2-40B4-BE49-F238E27FC236}">
                <a16:creationId xmlns:a16="http://schemas.microsoft.com/office/drawing/2014/main" id="{84EE85DF-F71E-244A-E2A0-1BFF6A233103}"/>
              </a:ext>
            </a:extLst>
          </p:cNvPr>
          <p:cNvSpPr txBox="1"/>
          <p:nvPr/>
        </p:nvSpPr>
        <p:spPr>
          <a:xfrm>
            <a:off x="573618" y="1576551"/>
            <a:ext cx="3867807"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2"/>
                </a:solidFill>
              </a:rPr>
              <a:t>Emission spectra depend on the type of interacting particle</a:t>
            </a:r>
          </a:p>
          <a:p>
            <a:pPr marL="342900" indent="-342900">
              <a:buFont typeface="Arial" panose="020B0604020202020204" pitchFamily="34" charset="0"/>
              <a:buChar char="•"/>
            </a:pPr>
            <a:endParaRPr lang="en-US" sz="2000" dirty="0">
              <a:solidFill>
                <a:schemeClr val="accent2"/>
              </a:solidFill>
            </a:endParaRPr>
          </a:p>
          <a:p>
            <a:pPr marL="342900" indent="-342900">
              <a:buFont typeface="Arial" panose="020B0604020202020204" pitchFamily="34" charset="0"/>
              <a:buChar char="•"/>
            </a:pPr>
            <a:r>
              <a:rPr lang="en-US" sz="2000" dirty="0">
                <a:solidFill>
                  <a:schemeClr val="accent2"/>
                </a:solidFill>
              </a:rPr>
              <a:t>Differential excitations of excited states decay with distinct decay contents</a:t>
            </a:r>
          </a:p>
          <a:p>
            <a:pPr marL="342900" indent="-342900">
              <a:buFont typeface="Arial" panose="020B0604020202020204" pitchFamily="34" charset="0"/>
              <a:buChar char="•"/>
            </a:pPr>
            <a:endParaRPr lang="en-US" sz="2000" dirty="0">
              <a:solidFill>
                <a:schemeClr val="accent2"/>
              </a:solidFill>
            </a:endParaRPr>
          </a:p>
          <a:p>
            <a:pPr marL="342900" indent="-342900">
              <a:buFont typeface="Arial" panose="020B0604020202020204" pitchFamily="34" charset="0"/>
              <a:buChar char="•"/>
            </a:pPr>
            <a:r>
              <a:rPr lang="en-US" sz="2000" dirty="0">
                <a:solidFill>
                  <a:schemeClr val="accent2"/>
                </a:solidFill>
              </a:rPr>
              <a:t>The resultant output pulse has this characteristic encoded in its temporal profile</a:t>
            </a:r>
          </a:p>
        </p:txBody>
      </p:sp>
    </p:spTree>
    <p:extLst>
      <p:ext uri="{BB962C8B-B14F-4D97-AF65-F5344CB8AC3E}">
        <p14:creationId xmlns:p14="http://schemas.microsoft.com/office/powerpoint/2010/main" val="741798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70226-0397-1C88-7B48-4816F8FFD6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819EB-FA03-C8EB-4C58-35510BF5BDFF}"/>
              </a:ext>
            </a:extLst>
          </p:cNvPr>
          <p:cNvSpPr>
            <a:spLocks noGrp="1"/>
          </p:cNvSpPr>
          <p:nvPr>
            <p:ph type="title"/>
          </p:nvPr>
        </p:nvSpPr>
        <p:spPr/>
        <p:txBody>
          <a:bodyPr/>
          <a:lstStyle/>
          <a:p>
            <a:r>
              <a:rPr lang="en-US" dirty="0"/>
              <a:t>Mixed-Signal Pulse Shape Discrimination (PSD)</a:t>
            </a:r>
          </a:p>
        </p:txBody>
      </p:sp>
      <p:sp>
        <p:nvSpPr>
          <p:cNvPr id="5" name="Footer Placeholder 4">
            <a:extLst>
              <a:ext uri="{FF2B5EF4-FFF2-40B4-BE49-F238E27FC236}">
                <a16:creationId xmlns:a16="http://schemas.microsoft.com/office/drawing/2014/main" id="{20A6A593-E24B-EA45-61EA-F3340787D218}"/>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46A9161A-E853-A97A-F2FD-CF7B64D9F9C9}"/>
              </a:ext>
            </a:extLst>
          </p:cNvPr>
          <p:cNvSpPr>
            <a:spLocks noGrp="1"/>
          </p:cNvSpPr>
          <p:nvPr>
            <p:ph type="sldNum" sz="quarter" idx="16"/>
          </p:nvPr>
        </p:nvSpPr>
        <p:spPr/>
        <p:txBody>
          <a:bodyPr/>
          <a:lstStyle/>
          <a:p>
            <a:fld id="{0EF2EA88-E9D4-0C4F-A5DF-5FE49FAF8E2F}" type="slidenum">
              <a:rPr lang="en-US" smtClean="0"/>
              <a:pPr/>
              <a:t>3</a:t>
            </a:fld>
            <a:endParaRPr lang="en-US" dirty="0"/>
          </a:p>
        </p:txBody>
      </p:sp>
      <p:pic>
        <p:nvPicPr>
          <p:cNvPr id="3" name="Picture 2">
            <a:extLst>
              <a:ext uri="{FF2B5EF4-FFF2-40B4-BE49-F238E27FC236}">
                <a16:creationId xmlns:a16="http://schemas.microsoft.com/office/drawing/2014/main" id="{252DB969-5BB8-4A0C-E6CB-A0072A4F5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71" y="1833883"/>
            <a:ext cx="8106443" cy="4026590"/>
          </a:xfrm>
          <a:prstGeom prst="rect">
            <a:avLst/>
          </a:prstGeom>
        </p:spPr>
      </p:pic>
      <p:sp>
        <p:nvSpPr>
          <p:cNvPr id="4" name="TextBox 3">
            <a:extLst>
              <a:ext uri="{FF2B5EF4-FFF2-40B4-BE49-F238E27FC236}">
                <a16:creationId xmlns:a16="http://schemas.microsoft.com/office/drawing/2014/main" id="{EFFDC4E1-4F6A-6D91-17DC-61AFE76C0E64}"/>
              </a:ext>
            </a:extLst>
          </p:cNvPr>
          <p:cNvSpPr txBox="1"/>
          <p:nvPr/>
        </p:nvSpPr>
        <p:spPr>
          <a:xfrm>
            <a:off x="1423555" y="5371052"/>
            <a:ext cx="1652154" cy="646331"/>
          </a:xfrm>
          <a:prstGeom prst="rect">
            <a:avLst/>
          </a:prstGeom>
          <a:noFill/>
        </p:spPr>
        <p:txBody>
          <a:bodyPr wrap="square" rtlCol="0">
            <a:spAutoFit/>
          </a:bodyPr>
          <a:lstStyle/>
          <a:p>
            <a:r>
              <a:rPr lang="en-US" dirty="0">
                <a:solidFill>
                  <a:schemeClr val="accent2"/>
                </a:solidFill>
              </a:rPr>
              <a:t>100 </a:t>
            </a:r>
            <a:r>
              <a:rPr lang="en-US" dirty="0" err="1">
                <a:solidFill>
                  <a:schemeClr val="accent2"/>
                </a:solidFill>
              </a:rPr>
              <a:t>keVee</a:t>
            </a:r>
            <a:r>
              <a:rPr lang="en-US" dirty="0">
                <a:solidFill>
                  <a:schemeClr val="accent2"/>
                </a:solidFill>
              </a:rPr>
              <a:t> </a:t>
            </a:r>
            <a:r>
              <a:rPr lang="en-US" dirty="0" err="1">
                <a:solidFill>
                  <a:schemeClr val="accent2"/>
                </a:solidFill>
              </a:rPr>
              <a:t>AmBe</a:t>
            </a:r>
            <a:r>
              <a:rPr lang="en-US" dirty="0">
                <a:solidFill>
                  <a:schemeClr val="accent2"/>
                </a:solidFill>
              </a:rPr>
              <a:t> source</a:t>
            </a:r>
          </a:p>
        </p:txBody>
      </p:sp>
      <p:sp>
        <p:nvSpPr>
          <p:cNvPr id="8" name="TextBox 7">
            <a:extLst>
              <a:ext uri="{FF2B5EF4-FFF2-40B4-BE49-F238E27FC236}">
                <a16:creationId xmlns:a16="http://schemas.microsoft.com/office/drawing/2014/main" id="{1074892B-2A0C-4523-8666-51C7788F4BF7}"/>
              </a:ext>
            </a:extLst>
          </p:cNvPr>
          <p:cNvSpPr txBox="1"/>
          <p:nvPr/>
        </p:nvSpPr>
        <p:spPr>
          <a:xfrm>
            <a:off x="189186" y="2012853"/>
            <a:ext cx="2886523" cy="2862322"/>
          </a:xfrm>
          <a:prstGeom prst="rect">
            <a:avLst/>
          </a:prstGeom>
          <a:noFill/>
        </p:spPr>
        <p:txBody>
          <a:bodyPr wrap="square" rtlCol="0">
            <a:spAutoFit/>
          </a:bodyPr>
          <a:lstStyle/>
          <a:p>
            <a:r>
              <a:rPr lang="en-US" sz="2000" dirty="0">
                <a:solidFill>
                  <a:schemeClr val="accent2"/>
                </a:solidFill>
              </a:rPr>
              <a:t>Data reduction is a key strategy for reducing power in emerging mobile neutron imaging systems. Gamma interactions can be 100X more common than neutrons. Need on-chip PSD.</a:t>
            </a:r>
          </a:p>
        </p:txBody>
      </p:sp>
    </p:spTree>
    <p:extLst>
      <p:ext uri="{BB962C8B-B14F-4D97-AF65-F5344CB8AC3E}">
        <p14:creationId xmlns:p14="http://schemas.microsoft.com/office/powerpoint/2010/main" val="1580056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29590-F6DC-5153-DFF6-7D15A996E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3B6B0-B7FE-7EC1-A7A7-2920536A910E}"/>
              </a:ext>
            </a:extLst>
          </p:cNvPr>
          <p:cNvSpPr>
            <a:spLocks noGrp="1"/>
          </p:cNvSpPr>
          <p:nvPr>
            <p:ph type="title"/>
          </p:nvPr>
        </p:nvSpPr>
        <p:spPr/>
        <p:txBody>
          <a:bodyPr/>
          <a:lstStyle/>
          <a:p>
            <a:r>
              <a:rPr lang="en-US" dirty="0"/>
              <a:t>eFPGA Value Proposition</a:t>
            </a:r>
          </a:p>
        </p:txBody>
      </p:sp>
      <p:sp>
        <p:nvSpPr>
          <p:cNvPr id="5" name="Footer Placeholder 4">
            <a:extLst>
              <a:ext uri="{FF2B5EF4-FFF2-40B4-BE49-F238E27FC236}">
                <a16:creationId xmlns:a16="http://schemas.microsoft.com/office/drawing/2014/main" id="{C061D286-DB84-B868-DCB9-6A3DB3B6119C}"/>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8E485D92-5E85-8FEC-0F6E-38B5714C708E}"/>
              </a:ext>
            </a:extLst>
          </p:cNvPr>
          <p:cNvSpPr>
            <a:spLocks noGrp="1"/>
          </p:cNvSpPr>
          <p:nvPr>
            <p:ph type="sldNum" sz="quarter" idx="16"/>
          </p:nvPr>
        </p:nvSpPr>
        <p:spPr/>
        <p:txBody>
          <a:bodyPr/>
          <a:lstStyle/>
          <a:p>
            <a:fld id="{0EF2EA88-E9D4-0C4F-A5DF-5FE49FAF8E2F}" type="slidenum">
              <a:rPr lang="en-US" smtClean="0"/>
              <a:pPr/>
              <a:t>4</a:t>
            </a:fld>
            <a:endParaRPr lang="en-US" dirty="0"/>
          </a:p>
        </p:txBody>
      </p:sp>
      <p:sp>
        <p:nvSpPr>
          <p:cNvPr id="7" name="TextBox 6">
            <a:extLst>
              <a:ext uri="{FF2B5EF4-FFF2-40B4-BE49-F238E27FC236}">
                <a16:creationId xmlns:a16="http://schemas.microsoft.com/office/drawing/2014/main" id="{891844DC-57E7-DD98-0241-B62EA499A1D7}"/>
              </a:ext>
            </a:extLst>
          </p:cNvPr>
          <p:cNvSpPr txBox="1"/>
          <p:nvPr/>
        </p:nvSpPr>
        <p:spPr>
          <a:xfrm>
            <a:off x="376365" y="1265725"/>
            <a:ext cx="11439270" cy="2708434"/>
          </a:xfrm>
          <a:prstGeom prst="rect">
            <a:avLst/>
          </a:prstGeom>
          <a:noFill/>
        </p:spPr>
        <p:txBody>
          <a:bodyPr wrap="square" rtlCol="0">
            <a:spAutoFit/>
          </a:bodyPr>
          <a:lstStyle/>
          <a:p>
            <a:pPr marL="342900" indent="-342900">
              <a:spcAft>
                <a:spcPts val="1200"/>
              </a:spcAft>
              <a:buClr>
                <a:schemeClr val="bg1"/>
              </a:buClr>
              <a:buFont typeface="Arial" panose="020B0604020202020204" pitchFamily="34" charset="0"/>
              <a:buChar char="•"/>
            </a:pPr>
            <a:r>
              <a:rPr lang="en-US" sz="2000" dirty="0">
                <a:solidFill>
                  <a:schemeClr val="accent2"/>
                </a:solidFill>
              </a:rPr>
              <a:t>Typically, neutron imaging modalities require different triggering, filtering, and PSD settings</a:t>
            </a:r>
          </a:p>
          <a:p>
            <a:pPr marL="342900" indent="-342900">
              <a:spcAft>
                <a:spcPts val="1200"/>
              </a:spcAft>
              <a:buClr>
                <a:schemeClr val="bg1"/>
              </a:buClr>
              <a:buFont typeface="Arial" panose="020B0604020202020204" pitchFamily="34" charset="0"/>
              <a:buChar char="•"/>
            </a:pPr>
            <a:r>
              <a:rPr lang="en-US" sz="2000" dirty="0">
                <a:solidFill>
                  <a:schemeClr val="accent2"/>
                </a:solidFill>
              </a:rPr>
              <a:t>Providing sufficient tunability to meet needs of various scintillator / imaging systems is impractical</a:t>
            </a:r>
          </a:p>
          <a:p>
            <a:pPr marL="342900" indent="-342900">
              <a:spcAft>
                <a:spcPts val="1200"/>
              </a:spcAft>
              <a:buClr>
                <a:schemeClr val="bg1"/>
              </a:buClr>
              <a:buFont typeface="Arial" panose="020B0604020202020204" pitchFamily="34" charset="0"/>
              <a:buChar char="•"/>
            </a:pPr>
            <a:r>
              <a:rPr lang="en-US" sz="2000" dirty="0">
                <a:solidFill>
                  <a:schemeClr val="accent2"/>
                </a:solidFill>
              </a:rPr>
              <a:t>Emerging applications can be addressed if digital logic is reconfigurable</a:t>
            </a:r>
          </a:p>
          <a:p>
            <a:pPr marL="342900" indent="-342900">
              <a:spcAft>
                <a:spcPts val="1200"/>
              </a:spcAft>
              <a:buClr>
                <a:schemeClr val="bg1"/>
              </a:buClr>
              <a:buFont typeface="Arial" panose="020B0604020202020204" pitchFamily="34" charset="0"/>
              <a:buChar char="•"/>
            </a:pPr>
            <a:r>
              <a:rPr lang="en-US" sz="2000" dirty="0">
                <a:solidFill>
                  <a:schemeClr val="accent2"/>
                </a:solidFill>
              </a:rPr>
              <a:t>eFPGA provides the ability to reconfigure a chip for different scintillators and modalities</a:t>
            </a:r>
          </a:p>
          <a:p>
            <a:pPr marL="342900" indent="-342900">
              <a:spcAft>
                <a:spcPts val="1200"/>
              </a:spcAft>
              <a:buClr>
                <a:schemeClr val="bg1"/>
              </a:buClr>
              <a:buFont typeface="Arial" panose="020B0604020202020204" pitchFamily="34" charset="0"/>
              <a:buChar char="•"/>
            </a:pPr>
            <a:r>
              <a:rPr lang="en-US" sz="2000" dirty="0">
                <a:solidFill>
                  <a:schemeClr val="accent2"/>
                </a:solidFill>
              </a:rPr>
              <a:t>Also allows more flexible tradeoffs in ML algorithms for PSD</a:t>
            </a:r>
          </a:p>
          <a:p>
            <a:pPr>
              <a:spcAft>
                <a:spcPts val="1200"/>
              </a:spcAft>
              <a:buClr>
                <a:schemeClr val="bg1"/>
              </a:buClr>
            </a:pPr>
            <a:endParaRPr lang="en-US" sz="2000" dirty="0">
              <a:solidFill>
                <a:schemeClr val="accent2"/>
              </a:solidFill>
            </a:endParaRPr>
          </a:p>
        </p:txBody>
      </p:sp>
      <p:pic>
        <p:nvPicPr>
          <p:cNvPr id="3" name="Picture 2">
            <a:extLst>
              <a:ext uri="{FF2B5EF4-FFF2-40B4-BE49-F238E27FC236}">
                <a16:creationId xmlns:a16="http://schemas.microsoft.com/office/drawing/2014/main" id="{F57DBC85-4390-928A-19EE-743243BD32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387" y="3683979"/>
            <a:ext cx="3546708" cy="2328565"/>
          </a:xfrm>
          <a:prstGeom prst="rect">
            <a:avLst/>
          </a:prstGeom>
        </p:spPr>
      </p:pic>
      <p:pic>
        <p:nvPicPr>
          <p:cNvPr id="4" name="Picture 3">
            <a:extLst>
              <a:ext uri="{FF2B5EF4-FFF2-40B4-BE49-F238E27FC236}">
                <a16:creationId xmlns:a16="http://schemas.microsoft.com/office/drawing/2014/main" id="{F8266B05-D728-EDFB-ADDB-E58C01CFDC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4366" y="3871915"/>
            <a:ext cx="3107559" cy="2037032"/>
          </a:xfrm>
          <a:prstGeom prst="rect">
            <a:avLst/>
          </a:prstGeom>
        </p:spPr>
      </p:pic>
      <p:grpSp>
        <p:nvGrpSpPr>
          <p:cNvPr id="8" name="Group 7">
            <a:extLst>
              <a:ext uri="{FF2B5EF4-FFF2-40B4-BE49-F238E27FC236}">
                <a16:creationId xmlns:a16="http://schemas.microsoft.com/office/drawing/2014/main" id="{D0602646-FC5C-A529-CD9D-22222FEC8DFD}"/>
              </a:ext>
            </a:extLst>
          </p:cNvPr>
          <p:cNvGrpSpPr/>
          <p:nvPr/>
        </p:nvGrpSpPr>
        <p:grpSpPr>
          <a:xfrm>
            <a:off x="9126094" y="3436652"/>
            <a:ext cx="1617075" cy="2431696"/>
            <a:chOff x="4663440" y="2895600"/>
            <a:chExt cx="2336577" cy="3513655"/>
          </a:xfrm>
        </p:grpSpPr>
        <p:grpSp>
          <p:nvGrpSpPr>
            <p:cNvPr id="9" name="Group 8">
              <a:extLst>
                <a:ext uri="{FF2B5EF4-FFF2-40B4-BE49-F238E27FC236}">
                  <a16:creationId xmlns:a16="http://schemas.microsoft.com/office/drawing/2014/main" id="{CDA5A88E-4801-BD9C-2BB3-0B144715CDFF}"/>
                </a:ext>
              </a:extLst>
            </p:cNvPr>
            <p:cNvGrpSpPr/>
            <p:nvPr/>
          </p:nvGrpSpPr>
          <p:grpSpPr>
            <a:xfrm>
              <a:off x="4663440" y="2895600"/>
              <a:ext cx="2336577" cy="3513655"/>
              <a:chOff x="4663440" y="2895600"/>
              <a:chExt cx="2336577" cy="3513655"/>
            </a:xfrm>
          </p:grpSpPr>
          <p:pic>
            <p:nvPicPr>
              <p:cNvPr id="23" name="Picture 22">
                <a:extLst>
                  <a:ext uri="{FF2B5EF4-FFF2-40B4-BE49-F238E27FC236}">
                    <a16:creationId xmlns:a16="http://schemas.microsoft.com/office/drawing/2014/main" id="{DAA8F7E2-AE61-8F63-2B87-D11B4926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52555" y="2895600"/>
                <a:ext cx="2247462" cy="3513655"/>
              </a:xfrm>
              <a:prstGeom prst="rect">
                <a:avLst/>
              </a:prstGeom>
            </p:spPr>
          </p:pic>
          <p:sp>
            <p:nvSpPr>
              <p:cNvPr id="24" name="Rectangle 23">
                <a:extLst>
                  <a:ext uri="{FF2B5EF4-FFF2-40B4-BE49-F238E27FC236}">
                    <a16:creationId xmlns:a16="http://schemas.microsoft.com/office/drawing/2014/main" id="{6F5FB036-C6CB-D6C6-B0D9-2C0AFE9FF43A}"/>
                  </a:ext>
                </a:extLst>
              </p:cNvPr>
              <p:cNvSpPr/>
              <p:nvPr/>
            </p:nvSpPr>
            <p:spPr>
              <a:xfrm>
                <a:off x="4663440" y="4876800"/>
                <a:ext cx="306397" cy="30966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489BA83D-78C5-85FF-0098-C619AC0613F6}"/>
                </a:ext>
              </a:extLst>
            </p:cNvPr>
            <p:cNvCxnSpPr/>
            <p:nvPr/>
          </p:nvCxnSpPr>
          <p:spPr>
            <a:xfrm>
              <a:off x="4724400" y="3048000"/>
              <a:ext cx="1143399" cy="1447800"/>
            </a:xfrm>
            <a:prstGeom prst="line">
              <a:avLst/>
            </a:prstGeom>
            <a:ln w="6350">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4CBC2DD-F430-D932-61F3-332DDDA3E787}"/>
                </a:ext>
              </a:extLst>
            </p:cNvPr>
            <p:cNvCxnSpPr/>
            <p:nvPr/>
          </p:nvCxnSpPr>
          <p:spPr>
            <a:xfrm flipH="1" flipV="1">
              <a:off x="5867799" y="4495800"/>
              <a:ext cx="380601" cy="76200"/>
            </a:xfrm>
            <a:prstGeom prst="line">
              <a:avLst/>
            </a:prstGeom>
            <a:ln w="6350">
              <a:solidFill>
                <a:srgbClr val="FF0000"/>
              </a:solidFill>
              <a:headEnd type="stealth"/>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1B8D95-97A2-FDFC-FBA0-0E7E15A648DA}"/>
                </a:ext>
              </a:extLst>
            </p:cNvPr>
            <p:cNvCxnSpPr/>
            <p:nvPr/>
          </p:nvCxnSpPr>
          <p:spPr>
            <a:xfrm flipH="1" flipV="1">
              <a:off x="6248400" y="4572000"/>
              <a:ext cx="701334" cy="1219200"/>
            </a:xfrm>
            <a:prstGeom prst="line">
              <a:avLst/>
            </a:prstGeom>
            <a:ln w="6350">
              <a:solidFill>
                <a:srgbClr val="FF0000"/>
              </a:solidFill>
              <a:headEnd type="stealth"/>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E88FE0D-4931-91E2-3EDC-8C69CE33B86A}"/>
                </a:ext>
              </a:extLst>
            </p:cNvPr>
            <p:cNvCxnSpPr/>
            <p:nvPr/>
          </p:nvCxnSpPr>
          <p:spPr>
            <a:xfrm flipV="1">
              <a:off x="5806440" y="4495800"/>
              <a:ext cx="76599" cy="228600"/>
            </a:xfrm>
            <a:prstGeom prst="line">
              <a:avLst/>
            </a:prstGeom>
            <a:ln w="6350">
              <a:solidFill>
                <a:srgbClr val="FFFF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1759E96-A3BB-2ED4-4307-4F0F7227FEC4}"/>
                </a:ext>
              </a:extLst>
            </p:cNvPr>
            <p:cNvCxnSpPr/>
            <p:nvPr/>
          </p:nvCxnSpPr>
          <p:spPr>
            <a:xfrm>
              <a:off x="5806440" y="4724400"/>
              <a:ext cx="76599" cy="304800"/>
            </a:xfrm>
            <a:prstGeom prst="line">
              <a:avLst/>
            </a:prstGeom>
            <a:ln w="6350">
              <a:solidFill>
                <a:srgbClr val="FFFF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B202794-7C6B-F834-9019-0062506D1AA9}"/>
                </a:ext>
              </a:extLst>
            </p:cNvPr>
            <p:cNvCxnSpPr/>
            <p:nvPr/>
          </p:nvCxnSpPr>
          <p:spPr>
            <a:xfrm flipV="1">
              <a:off x="5805936" y="3973700"/>
              <a:ext cx="76599" cy="228600"/>
            </a:xfrm>
            <a:prstGeom prst="line">
              <a:avLst/>
            </a:prstGeom>
            <a:ln w="6350">
              <a:solidFill>
                <a:srgbClr val="FFFF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DFF4BE-643B-1CEC-3320-B8D6E2B18519}"/>
                </a:ext>
              </a:extLst>
            </p:cNvPr>
            <p:cNvCxnSpPr/>
            <p:nvPr/>
          </p:nvCxnSpPr>
          <p:spPr>
            <a:xfrm>
              <a:off x="5805936" y="4202300"/>
              <a:ext cx="76599" cy="304800"/>
            </a:xfrm>
            <a:prstGeom prst="line">
              <a:avLst/>
            </a:prstGeom>
            <a:ln w="6350">
              <a:solidFill>
                <a:srgbClr val="FFFF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086169C-F0DB-075F-4405-6BBAC978AEC1}"/>
                </a:ext>
              </a:extLst>
            </p:cNvPr>
            <p:cNvCxnSpPr/>
            <p:nvPr/>
          </p:nvCxnSpPr>
          <p:spPr>
            <a:xfrm flipV="1">
              <a:off x="6158643" y="4038600"/>
              <a:ext cx="76599" cy="228600"/>
            </a:xfrm>
            <a:prstGeom prst="line">
              <a:avLst/>
            </a:prstGeom>
            <a:ln w="6350">
              <a:solidFill>
                <a:srgbClr val="FFFF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74A0119-4D9D-68F9-F506-734C4A4DE8AD}"/>
                </a:ext>
              </a:extLst>
            </p:cNvPr>
            <p:cNvCxnSpPr/>
            <p:nvPr/>
          </p:nvCxnSpPr>
          <p:spPr>
            <a:xfrm>
              <a:off x="6158643" y="4267200"/>
              <a:ext cx="76599" cy="304800"/>
            </a:xfrm>
            <a:prstGeom prst="line">
              <a:avLst/>
            </a:prstGeom>
            <a:ln w="6350">
              <a:solidFill>
                <a:srgbClr val="FFFF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972F92F-922A-859B-9245-768157649A00}"/>
                </a:ext>
              </a:extLst>
            </p:cNvPr>
            <p:cNvCxnSpPr/>
            <p:nvPr/>
          </p:nvCxnSpPr>
          <p:spPr>
            <a:xfrm flipV="1">
              <a:off x="6163934" y="4588371"/>
              <a:ext cx="76599" cy="228600"/>
            </a:xfrm>
            <a:prstGeom prst="line">
              <a:avLst/>
            </a:prstGeom>
            <a:ln w="6350">
              <a:solidFill>
                <a:srgbClr val="FFFF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AB43654-8A0E-B0A0-1194-AD4E3DA814C3}"/>
                </a:ext>
              </a:extLst>
            </p:cNvPr>
            <p:cNvCxnSpPr/>
            <p:nvPr/>
          </p:nvCxnSpPr>
          <p:spPr>
            <a:xfrm>
              <a:off x="6163934" y="4816971"/>
              <a:ext cx="76599" cy="304800"/>
            </a:xfrm>
            <a:prstGeom prst="line">
              <a:avLst/>
            </a:prstGeom>
            <a:ln w="6350">
              <a:solidFill>
                <a:srgbClr val="FFFF00"/>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DE880CC8-F181-E0BF-B08B-D0791CF71D5D}"/>
              </a:ext>
            </a:extLst>
          </p:cNvPr>
          <p:cNvSpPr txBox="1"/>
          <p:nvPr/>
        </p:nvSpPr>
        <p:spPr>
          <a:xfrm>
            <a:off x="4389150" y="5844997"/>
            <a:ext cx="4218571" cy="369332"/>
          </a:xfrm>
          <a:prstGeom prst="rect">
            <a:avLst/>
          </a:prstGeom>
          <a:noFill/>
        </p:spPr>
        <p:txBody>
          <a:bodyPr wrap="square" rtlCol="0">
            <a:spAutoFit/>
          </a:bodyPr>
          <a:lstStyle/>
          <a:p>
            <a:pPr algn="l">
              <a:spcBef>
                <a:spcPts val="1000"/>
              </a:spcBef>
              <a:spcAft>
                <a:spcPts val="600"/>
              </a:spcAft>
            </a:pPr>
            <a:r>
              <a:rPr lang="en-US" dirty="0"/>
              <a:t>Single Volume Scatter Camera (SVSC)</a:t>
            </a:r>
          </a:p>
        </p:txBody>
      </p:sp>
      <p:sp>
        <p:nvSpPr>
          <p:cNvPr id="29" name="TextBox 28">
            <a:extLst>
              <a:ext uri="{FF2B5EF4-FFF2-40B4-BE49-F238E27FC236}">
                <a16:creationId xmlns:a16="http://schemas.microsoft.com/office/drawing/2014/main" id="{6DEF43D4-688E-738F-0C81-36F8CA495E76}"/>
              </a:ext>
            </a:extLst>
          </p:cNvPr>
          <p:cNvSpPr txBox="1"/>
          <p:nvPr/>
        </p:nvSpPr>
        <p:spPr>
          <a:xfrm>
            <a:off x="8703010" y="5697107"/>
            <a:ext cx="3055603" cy="646331"/>
          </a:xfrm>
          <a:prstGeom prst="rect">
            <a:avLst/>
          </a:prstGeom>
          <a:noFill/>
        </p:spPr>
        <p:txBody>
          <a:bodyPr wrap="square" rtlCol="0">
            <a:spAutoFit/>
          </a:bodyPr>
          <a:lstStyle/>
          <a:p>
            <a:pPr algn="l">
              <a:spcBef>
                <a:spcPts val="1000"/>
              </a:spcBef>
              <a:spcAft>
                <a:spcPts val="600"/>
              </a:spcAft>
            </a:pPr>
            <a:r>
              <a:rPr lang="en-US" dirty="0"/>
              <a:t>Optically Segmented Scatter Camera (OSSC)</a:t>
            </a:r>
          </a:p>
        </p:txBody>
      </p:sp>
      <p:sp>
        <p:nvSpPr>
          <p:cNvPr id="30" name="TextBox 29">
            <a:extLst>
              <a:ext uri="{FF2B5EF4-FFF2-40B4-BE49-F238E27FC236}">
                <a16:creationId xmlns:a16="http://schemas.microsoft.com/office/drawing/2014/main" id="{DA704B9E-67AE-B051-8F81-3173334E2673}"/>
              </a:ext>
            </a:extLst>
          </p:cNvPr>
          <p:cNvSpPr txBox="1"/>
          <p:nvPr/>
        </p:nvSpPr>
        <p:spPr>
          <a:xfrm>
            <a:off x="567942" y="5689378"/>
            <a:ext cx="3122927" cy="646331"/>
          </a:xfrm>
          <a:prstGeom prst="rect">
            <a:avLst/>
          </a:prstGeom>
          <a:noFill/>
        </p:spPr>
        <p:txBody>
          <a:bodyPr wrap="square" rtlCol="0">
            <a:spAutoFit/>
          </a:bodyPr>
          <a:lstStyle/>
          <a:p>
            <a:pPr algn="l">
              <a:spcBef>
                <a:spcPts val="1000"/>
              </a:spcBef>
              <a:spcAft>
                <a:spcPts val="600"/>
              </a:spcAft>
            </a:pPr>
            <a:r>
              <a:rPr lang="en-US" dirty="0"/>
              <a:t>Neutron and Associated Particle Imaging (API)</a:t>
            </a:r>
          </a:p>
        </p:txBody>
      </p:sp>
    </p:spTree>
    <p:extLst>
      <p:ext uri="{BB962C8B-B14F-4D97-AF65-F5344CB8AC3E}">
        <p14:creationId xmlns:p14="http://schemas.microsoft.com/office/powerpoint/2010/main" val="431799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01FD-98F5-44EC-9445-C3C3AD964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250BF-6B16-5FA8-B572-07EA06EDEEEC}"/>
              </a:ext>
            </a:extLst>
          </p:cNvPr>
          <p:cNvSpPr>
            <a:spLocks noGrp="1"/>
          </p:cNvSpPr>
          <p:nvPr>
            <p:ph type="title"/>
          </p:nvPr>
        </p:nvSpPr>
        <p:spPr/>
        <p:txBody>
          <a:bodyPr/>
          <a:lstStyle/>
          <a:p>
            <a:r>
              <a:rPr lang="en-US" dirty="0"/>
              <a:t>Mixed-Signal Pulse Shape Discrimination (PSD)</a:t>
            </a:r>
          </a:p>
        </p:txBody>
      </p:sp>
      <p:sp>
        <p:nvSpPr>
          <p:cNvPr id="5" name="Footer Placeholder 4">
            <a:extLst>
              <a:ext uri="{FF2B5EF4-FFF2-40B4-BE49-F238E27FC236}">
                <a16:creationId xmlns:a16="http://schemas.microsoft.com/office/drawing/2014/main" id="{31C5432E-6ABC-8A4A-60BC-0AF3B61CD296}"/>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F4751D60-AA9F-8131-91A4-9D9E06DE1E08}"/>
              </a:ext>
            </a:extLst>
          </p:cNvPr>
          <p:cNvSpPr>
            <a:spLocks noGrp="1"/>
          </p:cNvSpPr>
          <p:nvPr>
            <p:ph type="sldNum" sz="quarter" idx="16"/>
          </p:nvPr>
        </p:nvSpPr>
        <p:spPr/>
        <p:txBody>
          <a:bodyPr/>
          <a:lstStyle/>
          <a:p>
            <a:fld id="{0EF2EA88-E9D4-0C4F-A5DF-5FE49FAF8E2F}" type="slidenum">
              <a:rPr lang="en-US" smtClean="0"/>
              <a:pPr/>
              <a:t>5</a:t>
            </a:fld>
            <a:endParaRPr lang="en-US" dirty="0"/>
          </a:p>
        </p:txBody>
      </p:sp>
      <p:pic>
        <p:nvPicPr>
          <p:cNvPr id="3" name="Picture 2">
            <a:extLst>
              <a:ext uri="{FF2B5EF4-FFF2-40B4-BE49-F238E27FC236}">
                <a16:creationId xmlns:a16="http://schemas.microsoft.com/office/drawing/2014/main" id="{2473A7A8-28E3-D238-6852-40F28AD2F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152" y="1901536"/>
            <a:ext cx="6424680" cy="3938155"/>
          </a:xfrm>
          <a:prstGeom prst="rect">
            <a:avLst/>
          </a:prstGeom>
        </p:spPr>
      </p:pic>
      <p:sp>
        <p:nvSpPr>
          <p:cNvPr id="4" name="TextBox 3">
            <a:extLst>
              <a:ext uri="{FF2B5EF4-FFF2-40B4-BE49-F238E27FC236}">
                <a16:creationId xmlns:a16="http://schemas.microsoft.com/office/drawing/2014/main" id="{B1552A69-23A9-83A9-6FEA-42D5DA992126}"/>
              </a:ext>
            </a:extLst>
          </p:cNvPr>
          <p:cNvSpPr txBox="1"/>
          <p:nvPr/>
        </p:nvSpPr>
        <p:spPr>
          <a:xfrm>
            <a:off x="236168" y="3692232"/>
            <a:ext cx="5294984" cy="1938992"/>
          </a:xfrm>
          <a:prstGeom prst="rect">
            <a:avLst/>
          </a:prstGeom>
          <a:noFill/>
        </p:spPr>
        <p:txBody>
          <a:bodyPr wrap="square" rtlCol="0">
            <a:spAutoFit/>
          </a:bodyPr>
          <a:lstStyle/>
          <a:p>
            <a:r>
              <a:rPr lang="en-US" sz="2400" dirty="0"/>
              <a:t>Q-ratio works very well with waveform digitization. However, a typical waveform digitizer (DRS4) uses 240 </a:t>
            </a:r>
            <a:r>
              <a:rPr lang="en-US" sz="2400" dirty="0" err="1"/>
              <a:t>mW</a:t>
            </a:r>
            <a:r>
              <a:rPr lang="en-US" sz="2400" dirty="0"/>
              <a:t> per channel. Need a different approach for </a:t>
            </a:r>
            <a:r>
              <a:rPr lang="en-US" sz="2400" dirty="0" err="1"/>
              <a:t>NeuROC</a:t>
            </a:r>
            <a:r>
              <a:rPr lang="en-US" sz="2400" dirty="0"/>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8728805-F5E8-9407-41F4-0141B9E7236C}"/>
                  </a:ext>
                </a:extLst>
              </p:cNvPr>
              <p:cNvSpPr txBox="1"/>
              <p:nvPr/>
            </p:nvSpPr>
            <p:spPr>
              <a:xfrm>
                <a:off x="382648" y="2100944"/>
                <a:ext cx="5002024" cy="13280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𝑃𝑆𝐷</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nary>
                            <m:naryPr>
                              <m:ctrlPr>
                                <a:rPr lang="en-US" sz="2800" i="1">
                                  <a:latin typeface="Cambria Math" panose="02040503050406030204" pitchFamily="18" charset="0"/>
                                </a:rPr>
                              </m:ctrlPr>
                            </m:naryPr>
                            <m:sub>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0</m:t>
                                  </m:r>
                                </m:sub>
                              </m:sSub>
                            </m:sub>
                            <m:sup>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1</m:t>
                                  </m:r>
                                </m:sub>
                              </m:sSub>
                            </m:sup>
                            <m:e>
                              <m:r>
                                <a:rPr lang="en-US" sz="2800" i="1">
                                  <a:latin typeface="Cambria Math" panose="02040503050406030204" pitchFamily="18" charset="0"/>
                                </a:rPr>
                                <m:t>𝑊𝑎𝑣𝑒𝑓𝑜𝑟𝑚</m:t>
                              </m:r>
                              <m:r>
                                <a:rPr lang="en-US" sz="2800" i="1">
                                  <a:latin typeface="Cambria Math" panose="02040503050406030204" pitchFamily="18" charset="0"/>
                                </a:rPr>
                                <m:t>(</m:t>
                              </m:r>
                              <m:r>
                                <a:rPr lang="en-US" sz="2800" i="1">
                                  <a:latin typeface="Cambria Math" panose="02040503050406030204" pitchFamily="18" charset="0"/>
                                </a:rPr>
                                <m:t>𝑡</m:t>
                              </m:r>
                              <m:r>
                                <a:rPr lang="en-US" sz="2800" i="1">
                                  <a:latin typeface="Cambria Math" panose="02040503050406030204" pitchFamily="18" charset="0"/>
                                </a:rPr>
                                <m:t>) </m:t>
                              </m:r>
                              <m:r>
                                <a:rPr lang="en-US" sz="2800" i="1">
                                  <a:latin typeface="Cambria Math" panose="02040503050406030204" pitchFamily="18" charset="0"/>
                                </a:rPr>
                                <m:t>𝑑𝑡</m:t>
                              </m:r>
                              <m:r>
                                <a:rPr lang="en-US" sz="2800" i="1">
                                  <a:latin typeface="Cambria Math" panose="02040503050406030204" pitchFamily="18" charset="0"/>
                                </a:rPr>
                                <m:t> </m:t>
                              </m:r>
                            </m:e>
                          </m:nary>
                        </m:num>
                        <m:den>
                          <m:nary>
                            <m:naryPr>
                              <m:ctrlPr>
                                <a:rPr lang="en-US" sz="2800" i="1">
                                  <a:latin typeface="Cambria Math" panose="02040503050406030204" pitchFamily="18" charset="0"/>
                                </a:rPr>
                              </m:ctrlPr>
                            </m:naryPr>
                            <m:sub>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0</m:t>
                                  </m:r>
                                </m:sub>
                              </m:sSub>
                            </m:sub>
                            <m:sup>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b="0" i="1" smtClean="0">
                                      <a:latin typeface="Cambria Math" panose="02040503050406030204" pitchFamily="18" charset="0"/>
                                    </a:rPr>
                                    <m:t>2</m:t>
                                  </m:r>
                                </m:sub>
                              </m:sSub>
                            </m:sup>
                            <m:e>
                              <m:r>
                                <a:rPr lang="en-US" sz="2800" i="1">
                                  <a:latin typeface="Cambria Math" panose="02040503050406030204" pitchFamily="18" charset="0"/>
                                </a:rPr>
                                <m:t>𝑊𝑎𝑣𝑒𝑓𝑜𝑟𝑚</m:t>
                              </m:r>
                              <m:r>
                                <a:rPr lang="en-US" sz="2800" i="1">
                                  <a:latin typeface="Cambria Math" panose="02040503050406030204" pitchFamily="18" charset="0"/>
                                </a:rPr>
                                <m:t>(</m:t>
                              </m:r>
                              <m:r>
                                <a:rPr lang="en-US" sz="2800" i="1">
                                  <a:latin typeface="Cambria Math" panose="02040503050406030204" pitchFamily="18" charset="0"/>
                                </a:rPr>
                                <m:t>𝑡</m:t>
                              </m:r>
                              <m:r>
                                <a:rPr lang="en-US" sz="2800" i="1">
                                  <a:latin typeface="Cambria Math" panose="02040503050406030204" pitchFamily="18" charset="0"/>
                                </a:rPr>
                                <m:t>) </m:t>
                              </m:r>
                              <m:r>
                                <a:rPr lang="en-US" sz="2800" i="1">
                                  <a:latin typeface="Cambria Math" panose="02040503050406030204" pitchFamily="18" charset="0"/>
                                </a:rPr>
                                <m:t>𝑑𝑡</m:t>
                              </m:r>
                              <m:r>
                                <a:rPr lang="en-US" sz="2800" i="1">
                                  <a:latin typeface="Cambria Math" panose="02040503050406030204" pitchFamily="18" charset="0"/>
                                </a:rPr>
                                <m:t> </m:t>
                              </m:r>
                            </m:e>
                          </m:nary>
                        </m:den>
                      </m:f>
                    </m:oMath>
                  </m:oMathPara>
                </a14:m>
                <a:endParaRPr lang="en-US" dirty="0"/>
              </a:p>
            </p:txBody>
          </p:sp>
        </mc:Choice>
        <mc:Fallback xmlns="">
          <p:sp>
            <p:nvSpPr>
              <p:cNvPr id="8" name="TextBox 7">
                <a:extLst>
                  <a:ext uri="{FF2B5EF4-FFF2-40B4-BE49-F238E27FC236}">
                    <a16:creationId xmlns:a16="http://schemas.microsoft.com/office/drawing/2014/main" id="{08728805-F5E8-9407-41F4-0141B9E7236C}"/>
                  </a:ext>
                </a:extLst>
              </p:cNvPr>
              <p:cNvSpPr txBox="1">
                <a:spLocks noRot="1" noChangeAspect="1" noMove="1" noResize="1" noEditPoints="1" noAdjustHandles="1" noChangeArrowheads="1" noChangeShapeType="1" noTextEdit="1"/>
              </p:cNvSpPr>
              <p:nvPr/>
            </p:nvSpPr>
            <p:spPr>
              <a:xfrm>
                <a:off x="382648" y="2100944"/>
                <a:ext cx="5002024" cy="1328056"/>
              </a:xfrm>
              <a:prstGeom prst="rect">
                <a:avLst/>
              </a:prstGeom>
              <a:blipFill>
                <a:blip r:embed="rId3"/>
                <a:stretch>
                  <a:fillRect t="-61321" b="-8867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68E1F8F-54EC-4D1A-88BF-306173ADB164}"/>
              </a:ext>
            </a:extLst>
          </p:cNvPr>
          <p:cNvSpPr txBox="1"/>
          <p:nvPr/>
        </p:nvSpPr>
        <p:spPr>
          <a:xfrm>
            <a:off x="9154318" y="1613206"/>
            <a:ext cx="1056700" cy="369332"/>
          </a:xfrm>
          <a:prstGeom prst="rect">
            <a:avLst/>
          </a:prstGeom>
          <a:noFill/>
        </p:spPr>
        <p:txBody>
          <a:bodyPr wrap="none" rtlCol="0">
            <a:spAutoFit/>
          </a:bodyPr>
          <a:lstStyle/>
          <a:p>
            <a:r>
              <a:rPr lang="en-US" dirty="0"/>
              <a:t>GAMMA</a:t>
            </a:r>
          </a:p>
        </p:txBody>
      </p:sp>
      <p:sp>
        <p:nvSpPr>
          <p:cNvPr id="9" name="TextBox 8">
            <a:extLst>
              <a:ext uri="{FF2B5EF4-FFF2-40B4-BE49-F238E27FC236}">
                <a16:creationId xmlns:a16="http://schemas.microsoft.com/office/drawing/2014/main" id="{A37002A7-73ED-0D9F-D2B5-133E867C6B57}"/>
              </a:ext>
            </a:extLst>
          </p:cNvPr>
          <p:cNvSpPr txBox="1"/>
          <p:nvPr/>
        </p:nvSpPr>
        <p:spPr>
          <a:xfrm>
            <a:off x="9154318" y="2764972"/>
            <a:ext cx="1326004" cy="369332"/>
          </a:xfrm>
          <a:prstGeom prst="rect">
            <a:avLst/>
          </a:prstGeom>
          <a:noFill/>
        </p:spPr>
        <p:txBody>
          <a:bodyPr wrap="none" rtlCol="0">
            <a:spAutoFit/>
          </a:bodyPr>
          <a:lstStyle/>
          <a:p>
            <a:r>
              <a:rPr lang="en-US" dirty="0"/>
              <a:t>NEUTRON</a:t>
            </a:r>
          </a:p>
        </p:txBody>
      </p:sp>
    </p:spTree>
    <p:extLst>
      <p:ext uri="{BB962C8B-B14F-4D97-AF65-F5344CB8AC3E}">
        <p14:creationId xmlns:p14="http://schemas.microsoft.com/office/powerpoint/2010/main" val="371902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07F9-81FB-C8CE-8F75-FED45116A1B3}"/>
              </a:ext>
            </a:extLst>
          </p:cNvPr>
          <p:cNvSpPr>
            <a:spLocks noGrp="1"/>
          </p:cNvSpPr>
          <p:nvPr>
            <p:ph type="title"/>
          </p:nvPr>
        </p:nvSpPr>
        <p:spPr/>
        <p:txBody>
          <a:bodyPr/>
          <a:lstStyle/>
          <a:p>
            <a:r>
              <a:rPr lang="en-US" dirty="0"/>
              <a:t>Extracting Input Features</a:t>
            </a:r>
          </a:p>
        </p:txBody>
      </p:sp>
      <p:sp>
        <p:nvSpPr>
          <p:cNvPr id="5" name="Footer Placeholder 4">
            <a:extLst>
              <a:ext uri="{FF2B5EF4-FFF2-40B4-BE49-F238E27FC236}">
                <a16:creationId xmlns:a16="http://schemas.microsoft.com/office/drawing/2014/main" id="{C49C7A9D-3350-C89A-D552-DB21CF2A5449}"/>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A7E81A3B-C335-2108-EFC7-375A15FD40C4}"/>
              </a:ext>
            </a:extLst>
          </p:cNvPr>
          <p:cNvSpPr>
            <a:spLocks noGrp="1"/>
          </p:cNvSpPr>
          <p:nvPr>
            <p:ph type="sldNum" sz="quarter" idx="16"/>
          </p:nvPr>
        </p:nvSpPr>
        <p:spPr/>
        <p:txBody>
          <a:bodyPr/>
          <a:lstStyle/>
          <a:p>
            <a:fld id="{0EF2EA88-E9D4-0C4F-A5DF-5FE49FAF8E2F}" type="slidenum">
              <a:rPr lang="en-US" smtClean="0"/>
              <a:pPr/>
              <a:t>6</a:t>
            </a:fld>
            <a:endParaRPr lang="en-US" dirty="0"/>
          </a:p>
        </p:txBody>
      </p:sp>
      <p:sp>
        <p:nvSpPr>
          <p:cNvPr id="7" name="TextBox 6">
            <a:extLst>
              <a:ext uri="{FF2B5EF4-FFF2-40B4-BE49-F238E27FC236}">
                <a16:creationId xmlns:a16="http://schemas.microsoft.com/office/drawing/2014/main" id="{9F382D90-C6A8-93CD-4276-AB9C1BDD5467}"/>
              </a:ext>
            </a:extLst>
          </p:cNvPr>
          <p:cNvSpPr txBox="1"/>
          <p:nvPr/>
        </p:nvSpPr>
        <p:spPr>
          <a:xfrm>
            <a:off x="526942" y="1180924"/>
            <a:ext cx="11127783" cy="2246769"/>
          </a:xfrm>
          <a:prstGeom prst="rect">
            <a:avLst/>
          </a:prstGeom>
          <a:noFill/>
        </p:spPr>
        <p:txBody>
          <a:bodyPr wrap="square" rtlCol="0">
            <a:spAutoFit/>
          </a:bodyPr>
          <a:lstStyle/>
          <a:p>
            <a:pPr marL="285750" indent="-285750">
              <a:spcAft>
                <a:spcPts val="1200"/>
              </a:spcAft>
              <a:buClr>
                <a:schemeClr val="bg1"/>
              </a:buClr>
              <a:buFont typeface="Arial" panose="020B0604020202020204" pitchFamily="34" charset="0"/>
              <a:buChar char="•"/>
            </a:pPr>
            <a:r>
              <a:rPr lang="en-US" sz="2000" dirty="0">
                <a:solidFill>
                  <a:schemeClr val="accent2"/>
                </a:solidFill>
              </a:rPr>
              <a:t>Optimal input feature selection is one of the core limiters of final model performance!</a:t>
            </a:r>
          </a:p>
          <a:p>
            <a:pPr marL="285750" indent="-285750">
              <a:spcAft>
                <a:spcPts val="1200"/>
              </a:spcAft>
              <a:buClr>
                <a:schemeClr val="bg1"/>
              </a:buClr>
              <a:buFont typeface="Arial" panose="020B0604020202020204" pitchFamily="34" charset="0"/>
              <a:buChar char="•"/>
            </a:pPr>
            <a:r>
              <a:rPr lang="en-US" sz="2000" dirty="0">
                <a:solidFill>
                  <a:schemeClr val="accent2"/>
                </a:solidFill>
              </a:rPr>
              <a:t>In general, input feature choices will be limited by ability to effectively extract it in real-time</a:t>
            </a:r>
          </a:p>
          <a:p>
            <a:pPr marL="285750" indent="-285750">
              <a:spcAft>
                <a:spcPts val="1200"/>
              </a:spcAft>
              <a:buClr>
                <a:schemeClr val="bg1"/>
              </a:buClr>
              <a:buFont typeface="Arial" panose="020B0604020202020204" pitchFamily="34" charset="0"/>
              <a:buChar char="•"/>
            </a:pPr>
            <a:r>
              <a:rPr lang="en-US" sz="2000" dirty="0">
                <a:solidFill>
                  <a:schemeClr val="accent2"/>
                </a:solidFill>
              </a:rPr>
              <a:t>Two possibilities for real-time input feature extraction</a:t>
            </a:r>
          </a:p>
          <a:p>
            <a:pPr marL="285750" indent="-285750">
              <a:spcAft>
                <a:spcPts val="1200"/>
              </a:spcAft>
              <a:buClr>
                <a:schemeClr val="bg1"/>
              </a:buClr>
              <a:buFont typeface="Arial" panose="020B0604020202020204" pitchFamily="34" charset="0"/>
              <a:buChar char="•"/>
            </a:pPr>
            <a:r>
              <a:rPr lang="en-US" sz="2000" dirty="0">
                <a:solidFill>
                  <a:schemeClr val="accent2"/>
                </a:solidFill>
              </a:rPr>
              <a:t>Waveform and T0 digitization (using ADCs and TDCs) + DSP </a:t>
            </a:r>
          </a:p>
          <a:p>
            <a:pPr marL="285750" indent="-285750">
              <a:spcAft>
                <a:spcPts val="1200"/>
              </a:spcAft>
              <a:buClr>
                <a:schemeClr val="bg1"/>
              </a:buClr>
              <a:buFont typeface="Arial" panose="020B0604020202020204" pitchFamily="34" charset="0"/>
              <a:buChar char="•"/>
            </a:pPr>
            <a:r>
              <a:rPr lang="en-US" sz="2000" dirty="0">
                <a:solidFill>
                  <a:schemeClr val="accent2"/>
                </a:solidFill>
              </a:rPr>
              <a:t>Dedicated analog circuits to target specific features</a:t>
            </a:r>
          </a:p>
        </p:txBody>
      </p:sp>
      <p:pic>
        <p:nvPicPr>
          <p:cNvPr id="8" name="Picture 7">
            <a:extLst>
              <a:ext uri="{FF2B5EF4-FFF2-40B4-BE49-F238E27FC236}">
                <a16:creationId xmlns:a16="http://schemas.microsoft.com/office/drawing/2014/main" id="{EDAD28FE-A241-46B3-A39B-BFB3530F3C38}"/>
              </a:ext>
            </a:extLst>
          </p:cNvPr>
          <p:cNvPicPr>
            <a:picLocks noChangeAspect="1"/>
          </p:cNvPicPr>
          <p:nvPr/>
        </p:nvPicPr>
        <p:blipFill>
          <a:blip r:embed="rId2"/>
          <a:stretch>
            <a:fillRect/>
          </a:stretch>
        </p:blipFill>
        <p:spPr>
          <a:xfrm>
            <a:off x="61475" y="3487993"/>
            <a:ext cx="6293917" cy="2352164"/>
          </a:xfrm>
          <a:prstGeom prst="rect">
            <a:avLst/>
          </a:prstGeom>
        </p:spPr>
      </p:pic>
      <p:pic>
        <p:nvPicPr>
          <p:cNvPr id="9" name="Picture 8">
            <a:extLst>
              <a:ext uri="{FF2B5EF4-FFF2-40B4-BE49-F238E27FC236}">
                <a16:creationId xmlns:a16="http://schemas.microsoft.com/office/drawing/2014/main" id="{A011497D-C61F-CEEC-E141-D828246396C4}"/>
              </a:ext>
            </a:extLst>
          </p:cNvPr>
          <p:cNvPicPr>
            <a:picLocks noChangeAspect="1"/>
          </p:cNvPicPr>
          <p:nvPr/>
        </p:nvPicPr>
        <p:blipFill>
          <a:blip r:embed="rId3"/>
          <a:stretch>
            <a:fillRect/>
          </a:stretch>
        </p:blipFill>
        <p:spPr>
          <a:xfrm>
            <a:off x="6513976" y="3485107"/>
            <a:ext cx="5616549" cy="2352164"/>
          </a:xfrm>
          <a:prstGeom prst="rect">
            <a:avLst/>
          </a:prstGeom>
        </p:spPr>
      </p:pic>
      <p:sp>
        <p:nvSpPr>
          <p:cNvPr id="10" name="TextBox 9">
            <a:extLst>
              <a:ext uri="{FF2B5EF4-FFF2-40B4-BE49-F238E27FC236}">
                <a16:creationId xmlns:a16="http://schemas.microsoft.com/office/drawing/2014/main" id="{0D7FA64A-4EA3-A3F5-C619-6E548EA5DC3F}"/>
              </a:ext>
            </a:extLst>
          </p:cNvPr>
          <p:cNvSpPr txBox="1"/>
          <p:nvPr/>
        </p:nvSpPr>
        <p:spPr>
          <a:xfrm>
            <a:off x="7336257" y="5964969"/>
            <a:ext cx="3971985" cy="369332"/>
          </a:xfrm>
          <a:prstGeom prst="rect">
            <a:avLst/>
          </a:prstGeom>
          <a:noFill/>
        </p:spPr>
        <p:txBody>
          <a:bodyPr wrap="none" rtlCol="0">
            <a:spAutoFit/>
          </a:bodyPr>
          <a:lstStyle/>
          <a:p>
            <a:r>
              <a:rPr lang="en-US" b="1" dirty="0">
                <a:solidFill>
                  <a:schemeClr val="accent2"/>
                </a:solidFill>
              </a:rPr>
              <a:t>Waveform digitization signal chain</a:t>
            </a:r>
          </a:p>
        </p:txBody>
      </p:sp>
      <p:sp>
        <p:nvSpPr>
          <p:cNvPr id="11" name="TextBox 10">
            <a:extLst>
              <a:ext uri="{FF2B5EF4-FFF2-40B4-BE49-F238E27FC236}">
                <a16:creationId xmlns:a16="http://schemas.microsoft.com/office/drawing/2014/main" id="{7D7C7664-4765-2943-EE3E-596128055785}"/>
              </a:ext>
            </a:extLst>
          </p:cNvPr>
          <p:cNvSpPr txBox="1"/>
          <p:nvPr/>
        </p:nvSpPr>
        <p:spPr>
          <a:xfrm>
            <a:off x="1632520" y="5942922"/>
            <a:ext cx="4004045" cy="369332"/>
          </a:xfrm>
          <a:prstGeom prst="rect">
            <a:avLst/>
          </a:prstGeom>
          <a:noFill/>
        </p:spPr>
        <p:txBody>
          <a:bodyPr wrap="none" rtlCol="0">
            <a:spAutoFit/>
          </a:bodyPr>
          <a:lstStyle/>
          <a:p>
            <a:r>
              <a:rPr lang="en-US" b="1" dirty="0">
                <a:solidFill>
                  <a:schemeClr val="accent2"/>
                </a:solidFill>
              </a:rPr>
              <a:t>Analog circuits + ADC signal chain</a:t>
            </a:r>
          </a:p>
        </p:txBody>
      </p:sp>
    </p:spTree>
    <p:extLst>
      <p:ext uri="{BB962C8B-B14F-4D97-AF65-F5344CB8AC3E}">
        <p14:creationId xmlns:p14="http://schemas.microsoft.com/office/powerpoint/2010/main" val="344723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7EEF-DD94-8FD3-F6C6-43E90B30A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21B71-4C5B-3004-D9EF-18A208B23767}"/>
              </a:ext>
            </a:extLst>
          </p:cNvPr>
          <p:cNvSpPr>
            <a:spLocks noGrp="1"/>
          </p:cNvSpPr>
          <p:nvPr>
            <p:ph type="title"/>
          </p:nvPr>
        </p:nvSpPr>
        <p:spPr/>
        <p:txBody>
          <a:bodyPr/>
          <a:lstStyle/>
          <a:p>
            <a:r>
              <a:rPr lang="en-US" dirty="0"/>
              <a:t>Extracting Input Features</a:t>
            </a:r>
          </a:p>
        </p:txBody>
      </p:sp>
      <p:sp>
        <p:nvSpPr>
          <p:cNvPr id="5" name="Footer Placeholder 4">
            <a:extLst>
              <a:ext uri="{FF2B5EF4-FFF2-40B4-BE49-F238E27FC236}">
                <a16:creationId xmlns:a16="http://schemas.microsoft.com/office/drawing/2014/main" id="{94BFF45C-F62D-680E-1155-6C56FD2DF755}"/>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F51DA60F-FB0C-3FD0-4E5A-7ADA61289116}"/>
              </a:ext>
            </a:extLst>
          </p:cNvPr>
          <p:cNvSpPr>
            <a:spLocks noGrp="1"/>
          </p:cNvSpPr>
          <p:nvPr>
            <p:ph type="sldNum" sz="quarter" idx="16"/>
          </p:nvPr>
        </p:nvSpPr>
        <p:spPr/>
        <p:txBody>
          <a:bodyPr/>
          <a:lstStyle/>
          <a:p>
            <a:fld id="{0EF2EA88-E9D4-0C4F-A5DF-5FE49FAF8E2F}" type="slidenum">
              <a:rPr lang="en-US" smtClean="0"/>
              <a:pPr/>
              <a:t>7</a:t>
            </a:fld>
            <a:endParaRPr lang="en-US" dirty="0"/>
          </a:p>
        </p:txBody>
      </p:sp>
      <p:pic>
        <p:nvPicPr>
          <p:cNvPr id="8" name="Picture 7">
            <a:extLst>
              <a:ext uri="{FF2B5EF4-FFF2-40B4-BE49-F238E27FC236}">
                <a16:creationId xmlns:a16="http://schemas.microsoft.com/office/drawing/2014/main" id="{5C26E39B-BF5E-F573-B4F0-2CE13BF834B0}"/>
              </a:ext>
            </a:extLst>
          </p:cNvPr>
          <p:cNvPicPr>
            <a:picLocks noChangeAspect="1"/>
          </p:cNvPicPr>
          <p:nvPr/>
        </p:nvPicPr>
        <p:blipFill>
          <a:blip r:embed="rId2"/>
          <a:stretch>
            <a:fillRect/>
          </a:stretch>
        </p:blipFill>
        <p:spPr>
          <a:xfrm>
            <a:off x="61475" y="3487993"/>
            <a:ext cx="6293917" cy="2352164"/>
          </a:xfrm>
          <a:prstGeom prst="rect">
            <a:avLst/>
          </a:prstGeom>
        </p:spPr>
      </p:pic>
      <p:pic>
        <p:nvPicPr>
          <p:cNvPr id="9" name="Picture 8">
            <a:extLst>
              <a:ext uri="{FF2B5EF4-FFF2-40B4-BE49-F238E27FC236}">
                <a16:creationId xmlns:a16="http://schemas.microsoft.com/office/drawing/2014/main" id="{D4B96841-9BAC-0C08-59DF-ECD84552D910}"/>
              </a:ext>
            </a:extLst>
          </p:cNvPr>
          <p:cNvPicPr>
            <a:picLocks noChangeAspect="1"/>
          </p:cNvPicPr>
          <p:nvPr/>
        </p:nvPicPr>
        <p:blipFill>
          <a:blip r:embed="rId3"/>
          <a:stretch>
            <a:fillRect/>
          </a:stretch>
        </p:blipFill>
        <p:spPr>
          <a:xfrm>
            <a:off x="6513976" y="3485107"/>
            <a:ext cx="5616549" cy="2352164"/>
          </a:xfrm>
          <a:prstGeom prst="rect">
            <a:avLst/>
          </a:prstGeom>
        </p:spPr>
      </p:pic>
      <p:sp>
        <p:nvSpPr>
          <p:cNvPr id="10" name="TextBox 9">
            <a:extLst>
              <a:ext uri="{FF2B5EF4-FFF2-40B4-BE49-F238E27FC236}">
                <a16:creationId xmlns:a16="http://schemas.microsoft.com/office/drawing/2014/main" id="{2C97C06B-9506-8E16-D54D-2F9BAE9D40C9}"/>
              </a:ext>
            </a:extLst>
          </p:cNvPr>
          <p:cNvSpPr txBox="1"/>
          <p:nvPr/>
        </p:nvSpPr>
        <p:spPr>
          <a:xfrm>
            <a:off x="7759161" y="5942922"/>
            <a:ext cx="3971985" cy="369332"/>
          </a:xfrm>
          <a:prstGeom prst="rect">
            <a:avLst/>
          </a:prstGeom>
          <a:noFill/>
        </p:spPr>
        <p:txBody>
          <a:bodyPr wrap="none" rtlCol="0">
            <a:spAutoFit/>
          </a:bodyPr>
          <a:lstStyle/>
          <a:p>
            <a:r>
              <a:rPr lang="en-US" b="1" dirty="0">
                <a:solidFill>
                  <a:schemeClr val="accent2"/>
                </a:solidFill>
              </a:rPr>
              <a:t>Waveform digitization signal chain</a:t>
            </a:r>
          </a:p>
        </p:txBody>
      </p:sp>
      <p:sp>
        <p:nvSpPr>
          <p:cNvPr id="11" name="TextBox 10">
            <a:extLst>
              <a:ext uri="{FF2B5EF4-FFF2-40B4-BE49-F238E27FC236}">
                <a16:creationId xmlns:a16="http://schemas.microsoft.com/office/drawing/2014/main" id="{1A065E51-460E-07CA-387E-473481A1CED1}"/>
              </a:ext>
            </a:extLst>
          </p:cNvPr>
          <p:cNvSpPr txBox="1"/>
          <p:nvPr/>
        </p:nvSpPr>
        <p:spPr>
          <a:xfrm>
            <a:off x="1632520" y="5942922"/>
            <a:ext cx="4004045" cy="369332"/>
          </a:xfrm>
          <a:prstGeom prst="rect">
            <a:avLst/>
          </a:prstGeom>
          <a:noFill/>
        </p:spPr>
        <p:txBody>
          <a:bodyPr wrap="none" rtlCol="0">
            <a:spAutoFit/>
          </a:bodyPr>
          <a:lstStyle/>
          <a:p>
            <a:r>
              <a:rPr lang="en-US" b="1" dirty="0">
                <a:solidFill>
                  <a:schemeClr val="accent2"/>
                </a:solidFill>
              </a:rPr>
              <a:t>Analog circuits + ADC signal chain</a:t>
            </a:r>
          </a:p>
        </p:txBody>
      </p:sp>
      <p:sp>
        <p:nvSpPr>
          <p:cNvPr id="3" name="TextBox 2">
            <a:extLst>
              <a:ext uri="{FF2B5EF4-FFF2-40B4-BE49-F238E27FC236}">
                <a16:creationId xmlns:a16="http://schemas.microsoft.com/office/drawing/2014/main" id="{9190B395-52C7-0B9C-F158-BCBCB471F780}"/>
              </a:ext>
            </a:extLst>
          </p:cNvPr>
          <p:cNvSpPr txBox="1"/>
          <p:nvPr/>
        </p:nvSpPr>
        <p:spPr>
          <a:xfrm>
            <a:off x="526942" y="1180924"/>
            <a:ext cx="11127783" cy="1938992"/>
          </a:xfrm>
          <a:prstGeom prst="rect">
            <a:avLst/>
          </a:prstGeom>
          <a:noFill/>
        </p:spPr>
        <p:txBody>
          <a:bodyPr wrap="square" rtlCol="0">
            <a:spAutoFit/>
          </a:bodyPr>
          <a:lstStyle/>
          <a:p>
            <a:pPr marL="285750" indent="-285750">
              <a:spcAft>
                <a:spcPts val="1200"/>
              </a:spcAft>
              <a:buClr>
                <a:schemeClr val="bg1"/>
              </a:buClr>
              <a:buFont typeface="Arial" panose="020B0604020202020204" pitchFamily="34" charset="0"/>
              <a:buChar char="•"/>
            </a:pPr>
            <a:r>
              <a:rPr lang="en-US" sz="2000" dirty="0">
                <a:solidFill>
                  <a:schemeClr val="accent2"/>
                </a:solidFill>
              </a:rPr>
              <a:t>In theory, can use either one or both options (depending on input feature)</a:t>
            </a:r>
          </a:p>
          <a:p>
            <a:pPr marL="285750" indent="-285750">
              <a:spcAft>
                <a:spcPts val="1200"/>
              </a:spcAft>
              <a:buClr>
                <a:schemeClr val="bg1"/>
              </a:buClr>
              <a:buFont typeface="Arial" panose="020B0604020202020204" pitchFamily="34" charset="0"/>
              <a:buChar char="•"/>
            </a:pPr>
            <a:r>
              <a:rPr lang="en-US" sz="2000" dirty="0">
                <a:solidFill>
                  <a:schemeClr val="accent2"/>
                </a:solidFill>
              </a:rPr>
              <a:t>Work needs to be done in defining input features that have high discrimination power/capability but can still be extracted in real-time for any target application</a:t>
            </a:r>
          </a:p>
          <a:p>
            <a:pPr marL="285750" indent="-285750">
              <a:spcAft>
                <a:spcPts val="1200"/>
              </a:spcAft>
              <a:buClr>
                <a:schemeClr val="bg1"/>
              </a:buClr>
              <a:buFont typeface="Arial" panose="020B0604020202020204" pitchFamily="34" charset="0"/>
              <a:buChar char="•"/>
            </a:pPr>
            <a:r>
              <a:rPr lang="en-US" sz="2000" dirty="0">
                <a:solidFill>
                  <a:schemeClr val="accent2"/>
                </a:solidFill>
              </a:rPr>
              <a:t>Input feature extraction adds to inference latency </a:t>
            </a:r>
            <a:r>
              <a:rPr lang="en-US" sz="2000" dirty="0">
                <a:solidFill>
                  <a:schemeClr val="accent2"/>
                </a:solidFill>
                <a:sym typeface="Wingdings" pitchFamily="2" charset="2"/>
              </a:rPr>
              <a:t> what latency </a:t>
            </a:r>
            <a:r>
              <a:rPr lang="en-US" sz="2000" dirty="0">
                <a:solidFill>
                  <a:schemeClr val="accent2"/>
                </a:solidFill>
              </a:rPr>
              <a:t>is okay depends on end use application’s expected event rate, </a:t>
            </a:r>
            <a:r>
              <a:rPr lang="en-US" sz="2000" dirty="0" err="1">
                <a:solidFill>
                  <a:schemeClr val="accent2"/>
                </a:solidFill>
              </a:rPr>
              <a:t>etc</a:t>
            </a:r>
            <a:endParaRPr lang="en-US" sz="2000" dirty="0">
              <a:solidFill>
                <a:schemeClr val="accent2"/>
              </a:solidFill>
            </a:endParaRPr>
          </a:p>
        </p:txBody>
      </p:sp>
    </p:spTree>
    <p:extLst>
      <p:ext uri="{BB962C8B-B14F-4D97-AF65-F5344CB8AC3E}">
        <p14:creationId xmlns:p14="http://schemas.microsoft.com/office/powerpoint/2010/main" val="4083614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3D65-711A-BC26-0BE0-1CCC86302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0C6D6-3201-EE6F-DCAC-497C96C902AE}"/>
              </a:ext>
            </a:extLst>
          </p:cNvPr>
          <p:cNvSpPr>
            <a:spLocks noGrp="1"/>
          </p:cNvSpPr>
          <p:nvPr>
            <p:ph type="title"/>
          </p:nvPr>
        </p:nvSpPr>
        <p:spPr/>
        <p:txBody>
          <a:bodyPr/>
          <a:lstStyle/>
          <a:p>
            <a:r>
              <a:rPr lang="en-US" dirty="0"/>
              <a:t>Testbed Setup</a:t>
            </a:r>
          </a:p>
        </p:txBody>
      </p:sp>
      <p:sp>
        <p:nvSpPr>
          <p:cNvPr id="5" name="Footer Placeholder 4">
            <a:extLst>
              <a:ext uri="{FF2B5EF4-FFF2-40B4-BE49-F238E27FC236}">
                <a16:creationId xmlns:a16="http://schemas.microsoft.com/office/drawing/2014/main" id="{D1023367-2E8C-4941-019E-04EEF63DE71A}"/>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1632B71B-B03B-4904-AF9D-4B0083E238C1}"/>
              </a:ext>
            </a:extLst>
          </p:cNvPr>
          <p:cNvSpPr>
            <a:spLocks noGrp="1"/>
          </p:cNvSpPr>
          <p:nvPr>
            <p:ph type="sldNum" sz="quarter" idx="16"/>
          </p:nvPr>
        </p:nvSpPr>
        <p:spPr/>
        <p:txBody>
          <a:bodyPr/>
          <a:lstStyle/>
          <a:p>
            <a:fld id="{0EF2EA88-E9D4-0C4F-A5DF-5FE49FAF8E2F}" type="slidenum">
              <a:rPr lang="en-US" smtClean="0"/>
              <a:pPr/>
              <a:t>8</a:t>
            </a:fld>
            <a:endParaRPr lang="en-US" dirty="0"/>
          </a:p>
        </p:txBody>
      </p:sp>
      <p:sp>
        <p:nvSpPr>
          <p:cNvPr id="4" name="TextBox 3">
            <a:extLst>
              <a:ext uri="{FF2B5EF4-FFF2-40B4-BE49-F238E27FC236}">
                <a16:creationId xmlns:a16="http://schemas.microsoft.com/office/drawing/2014/main" id="{0E47874A-316F-1F2C-5B64-1FACB2A4E7FC}"/>
              </a:ext>
            </a:extLst>
          </p:cNvPr>
          <p:cNvSpPr txBox="1"/>
          <p:nvPr/>
        </p:nvSpPr>
        <p:spPr>
          <a:xfrm>
            <a:off x="534316" y="1180924"/>
            <a:ext cx="11127783" cy="2708434"/>
          </a:xfrm>
          <a:prstGeom prst="rect">
            <a:avLst/>
          </a:prstGeom>
          <a:noFill/>
        </p:spPr>
        <p:txBody>
          <a:bodyPr wrap="square" rtlCol="0">
            <a:spAutoFit/>
          </a:bodyPr>
          <a:lstStyle/>
          <a:p>
            <a:pPr marL="285750" indent="-285750">
              <a:spcAft>
                <a:spcPts val="1200"/>
              </a:spcAft>
              <a:buClr>
                <a:schemeClr val="bg1"/>
              </a:buClr>
              <a:buFont typeface="Arial" panose="020B0604020202020204" pitchFamily="34" charset="0"/>
              <a:buChar char="•"/>
            </a:pPr>
            <a:r>
              <a:rPr lang="en-US" sz="2000" dirty="0" err="1">
                <a:solidFill>
                  <a:schemeClr val="accent2"/>
                </a:solidFill>
              </a:rPr>
              <a:t>AmBe</a:t>
            </a:r>
            <a:r>
              <a:rPr lang="en-US" sz="2000" dirty="0">
                <a:solidFill>
                  <a:schemeClr val="accent2"/>
                </a:solidFill>
              </a:rPr>
              <a:t> sealed source incident on an </a:t>
            </a:r>
            <a:r>
              <a:rPr lang="en-US" sz="2000" dirty="0" err="1">
                <a:solidFill>
                  <a:schemeClr val="accent2"/>
                </a:solidFill>
              </a:rPr>
              <a:t>OnSemi</a:t>
            </a:r>
            <a:r>
              <a:rPr lang="en-US" sz="2000" dirty="0">
                <a:solidFill>
                  <a:schemeClr val="accent2"/>
                </a:solidFill>
              </a:rPr>
              <a:t> J-Series </a:t>
            </a:r>
            <a:r>
              <a:rPr lang="en-US" sz="2000" dirty="0" err="1">
                <a:solidFill>
                  <a:schemeClr val="accent2"/>
                </a:solidFill>
              </a:rPr>
              <a:t>SiPM</a:t>
            </a:r>
            <a:r>
              <a:rPr lang="en-US" sz="2000" dirty="0">
                <a:solidFill>
                  <a:schemeClr val="accent2"/>
                </a:solidFill>
              </a:rPr>
              <a:t> (50um microcell size) 8x8 array with a single </a:t>
            </a:r>
            <a:r>
              <a:rPr lang="en-US" sz="2000" dirty="0" err="1">
                <a:solidFill>
                  <a:schemeClr val="accent2"/>
                </a:solidFill>
              </a:rPr>
              <a:t>SiPM</a:t>
            </a:r>
            <a:r>
              <a:rPr lang="en-US" sz="2000" dirty="0">
                <a:solidFill>
                  <a:schemeClr val="accent2"/>
                </a:solidFill>
              </a:rPr>
              <a:t> channel optically coupled to a cube of Stilbene scintillator</a:t>
            </a:r>
          </a:p>
          <a:p>
            <a:pPr marL="285750" indent="-285750">
              <a:spcAft>
                <a:spcPts val="1200"/>
              </a:spcAft>
              <a:buClr>
                <a:schemeClr val="bg1"/>
              </a:buClr>
              <a:buFont typeface="Arial" panose="020B0604020202020204" pitchFamily="34" charset="0"/>
              <a:buChar char="•"/>
            </a:pPr>
            <a:r>
              <a:rPr lang="en-US" sz="2000" dirty="0">
                <a:solidFill>
                  <a:schemeClr val="accent2"/>
                </a:solidFill>
              </a:rPr>
              <a:t>These </a:t>
            </a:r>
            <a:r>
              <a:rPr lang="en-US" sz="2000" dirty="0" err="1">
                <a:solidFill>
                  <a:schemeClr val="accent2"/>
                </a:solidFill>
              </a:rPr>
              <a:t>SiPMs</a:t>
            </a:r>
            <a:r>
              <a:rPr lang="en-US" sz="2000" dirty="0">
                <a:solidFill>
                  <a:schemeClr val="accent2"/>
                </a:solidFill>
              </a:rPr>
              <a:t> have two outputs: a fast, capacitively coupled output (FOUT) and the standard resistively coupled standard output (SOUT) </a:t>
            </a:r>
          </a:p>
          <a:p>
            <a:pPr marL="285750" indent="-285750">
              <a:spcAft>
                <a:spcPts val="1200"/>
              </a:spcAft>
              <a:buClr>
                <a:schemeClr val="bg1"/>
              </a:buClr>
              <a:buFont typeface="Arial" panose="020B0604020202020204" pitchFamily="34" charset="0"/>
              <a:buChar char="•"/>
            </a:pPr>
            <a:r>
              <a:rPr lang="en-US" sz="2000" dirty="0">
                <a:solidFill>
                  <a:schemeClr val="accent2"/>
                </a:solidFill>
              </a:rPr>
              <a:t>Custom fanout board to bring both signals to the commercial CAEN digitizer</a:t>
            </a:r>
          </a:p>
          <a:p>
            <a:pPr marL="285750" indent="-285750">
              <a:spcAft>
                <a:spcPts val="1200"/>
              </a:spcAft>
              <a:buClr>
                <a:schemeClr val="bg1"/>
              </a:buClr>
              <a:buFont typeface="Arial" panose="020B0604020202020204" pitchFamily="34" charset="0"/>
              <a:buChar char="•"/>
            </a:pPr>
            <a:r>
              <a:rPr lang="en-US" sz="2000" dirty="0">
                <a:solidFill>
                  <a:schemeClr val="accent2"/>
                </a:solidFill>
              </a:rPr>
              <a:t>Recorded waveforms saved on PC </a:t>
            </a:r>
            <a:r>
              <a:rPr lang="en-US" sz="2000" dirty="0">
                <a:solidFill>
                  <a:schemeClr val="accent2"/>
                </a:solidFill>
                <a:sym typeface="Wingdings" pitchFamily="2" charset="2"/>
              </a:rPr>
              <a:t> 30 million </a:t>
            </a:r>
            <a:r>
              <a:rPr lang="en-US" sz="2000" dirty="0" err="1">
                <a:solidFill>
                  <a:schemeClr val="accent2"/>
                </a:solidFill>
                <a:sym typeface="Wingdings" pitchFamily="2" charset="2"/>
              </a:rPr>
              <a:t>AmBe</a:t>
            </a:r>
            <a:r>
              <a:rPr lang="en-US" sz="2000" dirty="0">
                <a:solidFill>
                  <a:schemeClr val="accent2"/>
                </a:solidFill>
                <a:sym typeface="Wingdings" pitchFamily="2" charset="2"/>
              </a:rPr>
              <a:t> waveforms recorded but most were 60 keV </a:t>
            </a:r>
            <a:r>
              <a:rPr lang="en-US" sz="2000" dirty="0" err="1">
                <a:solidFill>
                  <a:schemeClr val="accent2"/>
                </a:solidFill>
                <a:sym typeface="Wingdings" pitchFamily="2" charset="2"/>
              </a:rPr>
              <a:t>xrays</a:t>
            </a:r>
            <a:r>
              <a:rPr lang="en-US" sz="2000" dirty="0">
                <a:solidFill>
                  <a:schemeClr val="accent2"/>
                </a:solidFill>
                <a:sym typeface="Wingdings" pitchFamily="2" charset="2"/>
              </a:rPr>
              <a:t> from Am-241 decay</a:t>
            </a:r>
            <a:endParaRPr lang="en-US" sz="2000" dirty="0">
              <a:solidFill>
                <a:schemeClr val="accent2"/>
              </a:solidFill>
            </a:endParaRPr>
          </a:p>
        </p:txBody>
      </p:sp>
      <p:pic>
        <p:nvPicPr>
          <p:cNvPr id="7" name="Picture 6">
            <a:extLst>
              <a:ext uri="{FF2B5EF4-FFF2-40B4-BE49-F238E27FC236}">
                <a16:creationId xmlns:a16="http://schemas.microsoft.com/office/drawing/2014/main" id="{B33E4B30-59BD-D2C6-542E-C053F69AE959}"/>
              </a:ext>
            </a:extLst>
          </p:cNvPr>
          <p:cNvPicPr>
            <a:picLocks noChangeAspect="1"/>
          </p:cNvPicPr>
          <p:nvPr/>
        </p:nvPicPr>
        <p:blipFill>
          <a:blip r:embed="rId2"/>
          <a:stretch>
            <a:fillRect/>
          </a:stretch>
        </p:blipFill>
        <p:spPr>
          <a:xfrm>
            <a:off x="2509332" y="3801110"/>
            <a:ext cx="6151192" cy="2643487"/>
          </a:xfrm>
          <a:prstGeom prst="rect">
            <a:avLst/>
          </a:prstGeom>
        </p:spPr>
      </p:pic>
    </p:spTree>
    <p:extLst>
      <p:ext uri="{BB962C8B-B14F-4D97-AF65-F5344CB8AC3E}">
        <p14:creationId xmlns:p14="http://schemas.microsoft.com/office/powerpoint/2010/main" val="1902866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9628-A9BA-37B7-75F4-48BB41E26570}"/>
              </a:ext>
            </a:extLst>
          </p:cNvPr>
          <p:cNvSpPr>
            <a:spLocks noGrp="1"/>
          </p:cNvSpPr>
          <p:nvPr>
            <p:ph type="title"/>
          </p:nvPr>
        </p:nvSpPr>
        <p:spPr/>
        <p:txBody>
          <a:bodyPr/>
          <a:lstStyle/>
          <a:p>
            <a:r>
              <a:rPr lang="en-US" sz="3200" dirty="0"/>
              <a:t>Overview of Python to Hardware Flow (hls4ml/conifer)</a:t>
            </a:r>
            <a:endParaRPr lang="en-US" dirty="0"/>
          </a:p>
        </p:txBody>
      </p:sp>
      <p:sp>
        <p:nvSpPr>
          <p:cNvPr id="5" name="Footer Placeholder 4">
            <a:extLst>
              <a:ext uri="{FF2B5EF4-FFF2-40B4-BE49-F238E27FC236}">
                <a16:creationId xmlns:a16="http://schemas.microsoft.com/office/drawing/2014/main" id="{BFAA458B-0101-2E82-DD80-04FABE856326}"/>
              </a:ext>
            </a:extLst>
          </p:cNvPr>
          <p:cNvSpPr>
            <a:spLocks noGrp="1"/>
          </p:cNvSpPr>
          <p:nvPr>
            <p:ph type="ftr" sz="quarter" idx="15"/>
          </p:nvPr>
        </p:nvSpPr>
        <p:spPr/>
        <p:txBody>
          <a:bodyPr/>
          <a:lstStyle/>
          <a:p>
            <a:r>
              <a:rPr lang="en-US" sz="1000" dirty="0"/>
              <a:t>Reconfigurable Pulse-Shape Discrimination Algorithm Implementations using </a:t>
            </a:r>
            <a:r>
              <a:rPr lang="en-US" sz="1000" dirty="0" err="1"/>
              <a:t>eFPGAs</a:t>
            </a:r>
            <a:endParaRPr lang="en-US" dirty="0"/>
          </a:p>
        </p:txBody>
      </p:sp>
      <p:sp>
        <p:nvSpPr>
          <p:cNvPr id="6" name="Slide Number Placeholder 5">
            <a:extLst>
              <a:ext uri="{FF2B5EF4-FFF2-40B4-BE49-F238E27FC236}">
                <a16:creationId xmlns:a16="http://schemas.microsoft.com/office/drawing/2014/main" id="{946E3167-134C-5A6F-5BFB-9F8146B7BFE4}"/>
              </a:ext>
            </a:extLst>
          </p:cNvPr>
          <p:cNvSpPr>
            <a:spLocks noGrp="1"/>
          </p:cNvSpPr>
          <p:nvPr>
            <p:ph type="sldNum" sz="quarter" idx="16"/>
          </p:nvPr>
        </p:nvSpPr>
        <p:spPr/>
        <p:txBody>
          <a:bodyPr/>
          <a:lstStyle/>
          <a:p>
            <a:fld id="{0EF2EA88-E9D4-0C4F-A5DF-5FE49FAF8E2F}" type="slidenum">
              <a:rPr lang="en-US" smtClean="0"/>
              <a:pPr/>
              <a:t>9</a:t>
            </a:fld>
            <a:endParaRPr lang="en-US" dirty="0"/>
          </a:p>
        </p:txBody>
      </p:sp>
      <p:sp>
        <p:nvSpPr>
          <p:cNvPr id="7" name="TextBox 6">
            <a:extLst>
              <a:ext uri="{FF2B5EF4-FFF2-40B4-BE49-F238E27FC236}">
                <a16:creationId xmlns:a16="http://schemas.microsoft.com/office/drawing/2014/main" id="{82763F9E-D877-FF5E-6CC8-D0A356F772AE}"/>
              </a:ext>
            </a:extLst>
          </p:cNvPr>
          <p:cNvSpPr txBox="1"/>
          <p:nvPr/>
        </p:nvSpPr>
        <p:spPr>
          <a:xfrm>
            <a:off x="526942" y="1180924"/>
            <a:ext cx="11127783" cy="1708160"/>
          </a:xfrm>
          <a:prstGeom prst="rect">
            <a:avLst/>
          </a:prstGeom>
          <a:noFill/>
        </p:spPr>
        <p:txBody>
          <a:bodyPr wrap="square" rtlCol="0">
            <a:spAutoFit/>
          </a:bodyPr>
          <a:lstStyle/>
          <a:p>
            <a:pPr marL="285750" indent="-285750">
              <a:spcAft>
                <a:spcPts val="600"/>
              </a:spcAft>
              <a:buClr>
                <a:schemeClr val="bg1"/>
              </a:buClr>
              <a:buFont typeface="Arial" panose="020B0604020202020204" pitchFamily="34" charset="0"/>
              <a:buChar char="•"/>
            </a:pPr>
            <a:r>
              <a:rPr lang="en-US" sz="2000" dirty="0">
                <a:solidFill>
                  <a:schemeClr val="accent2"/>
                </a:solidFill>
              </a:rPr>
              <a:t>Full workflow requires translation of ML models across domains from programming to hardware description languages to synthesized gate-level netlists</a:t>
            </a:r>
          </a:p>
          <a:p>
            <a:pPr marL="285750" indent="-285750">
              <a:spcAft>
                <a:spcPts val="600"/>
              </a:spcAft>
              <a:buClr>
                <a:schemeClr val="bg1"/>
              </a:buClr>
              <a:buFont typeface="Arial" panose="020B0604020202020204" pitchFamily="34" charset="0"/>
              <a:buChar char="•"/>
            </a:pPr>
            <a:r>
              <a:rPr lang="en-US" sz="2000" dirty="0">
                <a:solidFill>
                  <a:schemeClr val="accent2"/>
                </a:solidFill>
              </a:rPr>
              <a:t>hls4ml/conifer fills a crucial gap between domains by performing automated translation of Python ML models to synthesizable C++ using appropriate HLS libraries for various commercial HLS tools</a:t>
            </a:r>
          </a:p>
        </p:txBody>
      </p:sp>
      <p:pic>
        <p:nvPicPr>
          <p:cNvPr id="12" name="Picture 2">
            <a:extLst>
              <a:ext uri="{FF2B5EF4-FFF2-40B4-BE49-F238E27FC236}">
                <a16:creationId xmlns:a16="http://schemas.microsoft.com/office/drawing/2014/main" id="{B940CA46-DB39-C1B9-4023-09FFB9601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3" y="3079904"/>
            <a:ext cx="5681816" cy="28066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5CC253A-CB20-15C4-675B-86F94BACE25A}"/>
              </a:ext>
            </a:extLst>
          </p:cNvPr>
          <p:cNvPicPr>
            <a:picLocks noChangeAspect="1"/>
          </p:cNvPicPr>
          <p:nvPr/>
        </p:nvPicPr>
        <p:blipFill>
          <a:blip r:embed="rId3"/>
          <a:stretch>
            <a:fillRect/>
          </a:stretch>
        </p:blipFill>
        <p:spPr>
          <a:xfrm>
            <a:off x="6222895" y="4371892"/>
            <a:ext cx="5204494" cy="1388656"/>
          </a:xfrm>
          <a:prstGeom prst="rect">
            <a:avLst/>
          </a:prstGeom>
        </p:spPr>
      </p:pic>
      <p:sp>
        <p:nvSpPr>
          <p:cNvPr id="14" name="TextBox 13">
            <a:extLst>
              <a:ext uri="{FF2B5EF4-FFF2-40B4-BE49-F238E27FC236}">
                <a16:creationId xmlns:a16="http://schemas.microsoft.com/office/drawing/2014/main" id="{F126D26C-3CE7-4133-80B2-69E3CB6FF6C9}"/>
              </a:ext>
            </a:extLst>
          </p:cNvPr>
          <p:cNvSpPr txBox="1"/>
          <p:nvPr/>
        </p:nvSpPr>
        <p:spPr>
          <a:xfrm>
            <a:off x="5590827" y="5855050"/>
            <a:ext cx="6468630" cy="646331"/>
          </a:xfrm>
          <a:prstGeom prst="rect">
            <a:avLst/>
          </a:prstGeom>
          <a:noFill/>
        </p:spPr>
        <p:txBody>
          <a:bodyPr wrap="none" rtlCol="0">
            <a:spAutoFit/>
          </a:bodyPr>
          <a:lstStyle/>
          <a:p>
            <a:pPr algn="ctr"/>
            <a:r>
              <a:rPr lang="en-US" b="1" dirty="0">
                <a:solidFill>
                  <a:schemeClr val="tx2">
                    <a:lumMod val="20000"/>
                    <a:lumOff val="80000"/>
                  </a:schemeClr>
                </a:solidFill>
              </a:rPr>
              <a:t> </a:t>
            </a:r>
            <a:r>
              <a:rPr lang="en-US" b="1" dirty="0">
                <a:solidFill>
                  <a:schemeClr val="tx2">
                    <a:lumMod val="20000"/>
                    <a:lumOff val="80000"/>
                  </a:schemeClr>
                </a:solidFill>
                <a:hlinkClick r:id="rId4"/>
              </a:rPr>
              <a:t>LINK</a:t>
            </a:r>
            <a:endParaRPr lang="en-US" b="1" dirty="0">
              <a:solidFill>
                <a:schemeClr val="tx2">
                  <a:lumMod val="20000"/>
                  <a:lumOff val="80000"/>
                </a:schemeClr>
              </a:solidFill>
            </a:endParaRPr>
          </a:p>
          <a:p>
            <a:pPr algn="ctr"/>
            <a:r>
              <a:rPr lang="en-US" b="1" dirty="0">
                <a:solidFill>
                  <a:schemeClr val="accent2"/>
                </a:solidFill>
              </a:rPr>
              <a:t>V. </a:t>
            </a:r>
            <a:r>
              <a:rPr lang="en-US" b="1" dirty="0" err="1">
                <a:solidFill>
                  <a:schemeClr val="accent2"/>
                </a:solidFill>
              </a:rPr>
              <a:t>Loncar</a:t>
            </a:r>
            <a:r>
              <a:rPr lang="en-US" b="1" dirty="0">
                <a:solidFill>
                  <a:schemeClr val="accent2"/>
                </a:solidFill>
              </a:rPr>
              <a:t> (Heterogenous and Targeted Systems Seminar)</a:t>
            </a:r>
          </a:p>
        </p:txBody>
      </p:sp>
      <p:pic>
        <p:nvPicPr>
          <p:cNvPr id="15" name="Picture 14">
            <a:extLst>
              <a:ext uri="{FF2B5EF4-FFF2-40B4-BE49-F238E27FC236}">
                <a16:creationId xmlns:a16="http://schemas.microsoft.com/office/drawing/2014/main" id="{23D39065-9024-5329-E589-C58F31ED0588}"/>
              </a:ext>
            </a:extLst>
          </p:cNvPr>
          <p:cNvPicPr>
            <a:picLocks noChangeAspect="1"/>
          </p:cNvPicPr>
          <p:nvPr/>
        </p:nvPicPr>
        <p:blipFill>
          <a:blip r:embed="rId5"/>
          <a:stretch>
            <a:fillRect/>
          </a:stretch>
        </p:blipFill>
        <p:spPr>
          <a:xfrm>
            <a:off x="5919922" y="3291381"/>
            <a:ext cx="6134156" cy="954514"/>
          </a:xfrm>
          <a:prstGeom prst="rect">
            <a:avLst/>
          </a:prstGeom>
        </p:spPr>
      </p:pic>
    </p:spTree>
    <p:extLst>
      <p:ext uri="{BB962C8B-B14F-4D97-AF65-F5344CB8AC3E}">
        <p14:creationId xmlns:p14="http://schemas.microsoft.com/office/powerpoint/2010/main" val="3174201388"/>
      </p:ext>
    </p:extLst>
  </p:cSld>
  <p:clrMapOvr>
    <a:masterClrMapping/>
  </p:clrMapOvr>
</p:sld>
</file>

<file path=ppt/theme/theme1.xml><?xml version="1.0" encoding="utf-8"?>
<a:theme xmlns:a="http://schemas.openxmlformats.org/drawingml/2006/main" name="LBNL_PPT_WideNew_Template_2020">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L_PPT_WideNew_Template_2020" id="{C6E9C8EA-3D6B-A14A-A256-FF0550AA0259}" vid="{02A6AE1C-0421-BE4C-A2DB-37E0776A5C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LBNL_PPT_WideNew_Template_2020</Template>
  <TotalTime>42582</TotalTime>
  <Words>1363</Words>
  <Application>Microsoft Macintosh PowerPoint</Application>
  <PresentationFormat>Widescreen</PresentationFormat>
  <Paragraphs>133</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Cambria Math</vt:lpstr>
      <vt:lpstr>Helvetica</vt:lpstr>
      <vt:lpstr>Wingdings</vt:lpstr>
      <vt:lpstr>LBNL_PPT_WideNew_Template_2020</vt:lpstr>
      <vt:lpstr>Reconfigurable Pulse-Shape Discrimination Algorithm Implementations using eFPGAs</vt:lpstr>
      <vt:lpstr>Mixed-Signal Pulse Shape Discrimination (PSD)</vt:lpstr>
      <vt:lpstr>Mixed-Signal Pulse Shape Discrimination (PSD)</vt:lpstr>
      <vt:lpstr>eFPGA Value Proposition</vt:lpstr>
      <vt:lpstr>Mixed-Signal Pulse Shape Discrimination (PSD)</vt:lpstr>
      <vt:lpstr>Extracting Input Features</vt:lpstr>
      <vt:lpstr>Extracting Input Features</vt:lpstr>
      <vt:lpstr>Testbed Setup</vt:lpstr>
      <vt:lpstr>Overview of Python to Hardware Flow (hls4ml/conifer)</vt:lpstr>
      <vt:lpstr>LBNL Prototype eFPGA</vt:lpstr>
      <vt:lpstr>Methodology for Resource Efficient Study</vt:lpstr>
      <vt:lpstr>Methodology for Resource Efficient Study</vt:lpstr>
      <vt:lpstr>Resource Usage for Reduced Complexity ML Models</vt:lpstr>
      <vt:lpstr>Block Diagram of Current Test Setup</vt:lpstr>
      <vt:lpstr>Block Diagram of Next Test Chip</vt:lpstr>
      <vt:lpstr>Simulated Results</vt:lpstr>
      <vt:lpstr>Conclusion</vt:lpstr>
      <vt:lpstr>Thank You</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Advances in Cryogenic Integrated Circuits at Lawrence Berkeley National Laboratory</dc:title>
  <dc:creator>Carl R. Grace</dc:creator>
  <cp:lastModifiedBy>Carl Grace</cp:lastModifiedBy>
  <cp:revision>328</cp:revision>
  <dcterms:created xsi:type="dcterms:W3CDTF">2020-09-22T17:02:17Z</dcterms:created>
  <dcterms:modified xsi:type="dcterms:W3CDTF">2025-05-19T18:10:37Z</dcterms:modified>
</cp:coreProperties>
</file>