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64" r:id="rId2"/>
    <p:sldId id="460" r:id="rId3"/>
    <p:sldId id="475" r:id="rId4"/>
    <p:sldId id="262" r:id="rId5"/>
    <p:sldId id="258" r:id="rId6"/>
    <p:sldId id="271" r:id="rId7"/>
    <p:sldId id="416" r:id="rId8"/>
    <p:sldId id="430" r:id="rId9"/>
    <p:sldId id="433" r:id="rId10"/>
    <p:sldId id="432" r:id="rId11"/>
    <p:sldId id="431" r:id="rId12"/>
    <p:sldId id="444" r:id="rId13"/>
    <p:sldId id="457" r:id="rId14"/>
    <p:sldId id="476" r:id="rId15"/>
    <p:sldId id="474" r:id="rId16"/>
    <p:sldId id="477" r:id="rId17"/>
    <p:sldId id="478" r:id="rId18"/>
    <p:sldId id="480" r:id="rId19"/>
    <p:sldId id="479" r:id="rId20"/>
    <p:sldId id="543" r:id="rId21"/>
    <p:sldId id="616" r:id="rId22"/>
    <p:sldId id="637" r:id="rId23"/>
    <p:sldId id="544" r:id="rId24"/>
    <p:sldId id="459" r:id="rId25"/>
    <p:sldId id="277" r:id="rId26"/>
    <p:sldId id="419" r:id="rId27"/>
    <p:sldId id="455" r:id="rId28"/>
    <p:sldId id="421" r:id="rId29"/>
    <p:sldId id="426" r:id="rId30"/>
    <p:sldId id="427" r:id="rId31"/>
    <p:sldId id="413" r:id="rId32"/>
    <p:sldId id="311" r:id="rId33"/>
    <p:sldId id="406" r:id="rId34"/>
    <p:sldId id="410" r:id="rId35"/>
    <p:sldId id="409" r:id="rId36"/>
    <p:sldId id="411" r:id="rId37"/>
    <p:sldId id="407" r:id="rId38"/>
    <p:sldId id="408" r:id="rId39"/>
    <p:sldId id="412" r:id="rId40"/>
    <p:sldId id="428" r:id="rId41"/>
    <p:sldId id="429" r:id="rId42"/>
    <p:sldId id="415" r:id="rId43"/>
    <p:sldId id="268" r:id="rId44"/>
    <p:sldId id="269" r:id="rId45"/>
    <p:sldId id="414" r:id="rId46"/>
    <p:sldId id="265" r:id="rId47"/>
    <p:sldId id="266" r:id="rId48"/>
    <p:sldId id="272" r:id="rId49"/>
    <p:sldId id="267" r:id="rId50"/>
    <p:sldId id="425" r:id="rId51"/>
    <p:sldId id="443" r:id="rId52"/>
    <p:sldId id="437" r:id="rId53"/>
    <p:sldId id="446" r:id="rId54"/>
    <p:sldId id="440" r:id="rId55"/>
    <p:sldId id="439" r:id="rId56"/>
    <p:sldId id="448" r:id="rId57"/>
    <p:sldId id="450" r:id="rId58"/>
    <p:sldId id="451" r:id="rId59"/>
    <p:sldId id="454" r:id="rId60"/>
    <p:sldId id="420" r:id="rId61"/>
    <p:sldId id="422" r:id="rId62"/>
    <p:sldId id="424" r:id="rId63"/>
    <p:sldId id="438" r:id="rId64"/>
    <p:sldId id="423" r:id="rId65"/>
    <p:sldId id="417" r:id="rId66"/>
    <p:sldId id="435" r:id="rId67"/>
    <p:sldId id="456" r:id="rId68"/>
    <p:sldId id="458" r:id="rId6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9" autoAdjust="0"/>
    <p:restoredTop sz="94752"/>
  </p:normalViewPr>
  <p:slideViewPr>
    <p:cSldViewPr snapToGrid="0">
      <p:cViewPr varScale="1">
        <p:scale>
          <a:sx n="144" d="100"/>
          <a:sy n="144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8234B28-A705-40AF-AACF-293BA6E5259F}" type="datetimeFigureOut">
              <a:rPr lang="en-US" smtClean="0"/>
              <a:t>5/20/25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DC85E2-7457-4A61-99E2-4D926DB82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0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1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0E640-3655-9B4E-8DD3-72D5B22A42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1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826D8-4281-2A4D-AAFA-8DF4A11443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3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0E640-3655-9B4E-8DD3-72D5B22A42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3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4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C85E2-7457-4A61-99E2-4D926DB8221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4" y="2356556"/>
            <a:ext cx="10334625" cy="194746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Co-design of Artificial Neural Networks for Real-Time Feature Extraction in Front-End 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947890"/>
            <a:ext cx="10334625" cy="746185"/>
          </a:xfrm>
        </p:spPr>
        <p:txBody>
          <a:bodyPr/>
          <a:lstStyle/>
          <a:p>
            <a:pPr algn="ctr"/>
            <a:r>
              <a:rPr lang="en-US" dirty="0"/>
              <a:t>ML4FE Workshop, University of Hawai’i,  May 20,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dirty="0"/>
              <a:t>Soumyajit Mandal, </a:t>
            </a:r>
            <a:r>
              <a:rPr lang="en-US" sz="2000" u="sng" dirty="0"/>
              <a:t>Prashansa Mukim</a:t>
            </a:r>
            <a:r>
              <a:rPr lang="en-US" sz="2000" dirty="0"/>
              <a:t>, Dominik </a:t>
            </a:r>
            <a:r>
              <a:rPr lang="en-US" sz="2000" dirty="0" err="1"/>
              <a:t>Gorni</a:t>
            </a:r>
            <a:r>
              <a:rPr lang="en-US" sz="2000" dirty="0"/>
              <a:t>, Grzegorz W. </a:t>
            </a:r>
            <a:r>
              <a:rPr lang="en-US" sz="2000" dirty="0" err="1"/>
              <a:t>Deptuch</a:t>
            </a:r>
            <a:r>
              <a:rPr lang="en-US" sz="2000" dirty="0"/>
              <a:t>, Jack Fried, Piotr Maj (Instrumentation)</a:t>
            </a:r>
          </a:p>
          <a:p>
            <a:pPr algn="ctr"/>
            <a:r>
              <a:rPr lang="en-US" sz="2000" dirty="0"/>
              <a:t>Shubha Raj </a:t>
            </a:r>
            <a:r>
              <a:rPr lang="en-US" sz="2000" dirty="0" err="1"/>
              <a:t>Kharel</a:t>
            </a:r>
            <a:r>
              <a:rPr lang="en-US" sz="2000" dirty="0"/>
              <a:t>, </a:t>
            </a:r>
            <a:r>
              <a:rPr lang="en-US" sz="2000" dirty="0" err="1"/>
              <a:t>Yihui</a:t>
            </a:r>
            <a:r>
              <a:rPr lang="en-US" sz="2000" dirty="0"/>
              <a:t> Ren, </a:t>
            </a:r>
            <a:r>
              <a:rPr lang="en-US" sz="2000" dirty="0" err="1"/>
              <a:t>Shinjae</a:t>
            </a:r>
            <a:r>
              <a:rPr lang="en-US" sz="2000" dirty="0"/>
              <a:t> </a:t>
            </a:r>
            <a:r>
              <a:rPr lang="en-US" sz="2000" dirty="0" err="1"/>
              <a:t>Yoo</a:t>
            </a:r>
            <a:r>
              <a:rPr lang="en-US" sz="2000" dirty="0"/>
              <a:t> (Computing and Data Sciences)</a:t>
            </a:r>
          </a:p>
          <a:p>
            <a:pPr algn="ctr"/>
            <a:r>
              <a:rPr lang="en-US" sz="2000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68605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C636-3939-BEDE-29C0-2B6E160E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06" y="187969"/>
            <a:ext cx="11049000" cy="8914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Working of </a:t>
            </a:r>
            <a:r>
              <a:rPr lang="en-US" sz="4000" i="1" dirty="0"/>
              <a:t>perceptron </a:t>
            </a:r>
            <a:r>
              <a:rPr lang="en-US" sz="4000" dirty="0"/>
              <a:t>(hidden layer)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123C017-B616-60E6-144A-D87F04F75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303" y="2882272"/>
            <a:ext cx="4472188" cy="325876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1600" dirty="0"/>
              <a:t>Inputs (x</a:t>
            </a:r>
            <a:r>
              <a:rPr lang="en-US" sz="1600" baseline="-25000" dirty="0"/>
              <a:t>i</a:t>
            </a:r>
            <a:r>
              <a:rPr lang="en-US" sz="1600" dirty="0"/>
              <a:t>) are 12-bit signed integers</a:t>
            </a:r>
          </a:p>
          <a:p>
            <a:r>
              <a:rPr lang="en-US" sz="1600" dirty="0"/>
              <a:t>Weights (</a:t>
            </a:r>
            <a:r>
              <a:rPr lang="en-US" sz="1600" dirty="0" err="1"/>
              <a:t>w</a:t>
            </a:r>
            <a:r>
              <a:rPr lang="en-US" sz="1600" baseline="-25000" dirty="0" err="1"/>
              <a:t>i</a:t>
            </a:r>
            <a:r>
              <a:rPr lang="en-US" sz="1600" dirty="0"/>
              <a:t>) and bias (b) are signed 8-bit (1 sign bit, 1 integer bit, 6 fractional bits)</a:t>
            </a:r>
            <a:endParaRPr lang="en-US" sz="1600" dirty="0">
              <a:cs typeface="Arial"/>
            </a:endParaRP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u="sng" dirty="0"/>
              <a:t>sign</a:t>
            </a:r>
            <a:r>
              <a:rPr lang="en-US" sz="1600" dirty="0"/>
              <a:t> _ . _ _ _ _ _ _</a:t>
            </a:r>
            <a:endParaRPr lang="en-US" sz="1600" dirty="0">
              <a:cs typeface="Arial"/>
            </a:endParaRPr>
          </a:p>
          <a:p>
            <a:r>
              <a:rPr lang="en-US" sz="1600" dirty="0"/>
              <a:t>Multiplication result stored in a 21-bit vector and MAC result (</a:t>
            </a:r>
            <a:r>
              <a:rPr lang="en-US" sz="1600" i="1" dirty="0" err="1"/>
              <a:t>out_val_prev</a:t>
            </a:r>
            <a:r>
              <a:rPr lang="en-US" sz="1600" dirty="0"/>
              <a:t>) stored in a 25-bit vector to prevent overflow problems</a:t>
            </a:r>
            <a:endParaRPr lang="en-US" sz="1600" dirty="0">
              <a:cs typeface="Arial"/>
            </a:endParaRPr>
          </a:p>
          <a:p>
            <a:r>
              <a:rPr lang="en-US" sz="1600" dirty="0"/>
              <a:t>Hidden layer perceptron has a pipelining factor of 12, is clocked at 8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/N and is triggered with new inputs at a rate = 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/4</a:t>
            </a:r>
            <a:r>
              <a:rPr lang="en-US" sz="1600" i="1" dirty="0"/>
              <a:t>N</a:t>
            </a:r>
            <a:r>
              <a:rPr lang="en-US" sz="1600" dirty="0"/>
              <a:t> (the rate at which the DSP channel generates outputs)</a:t>
            </a:r>
            <a:endParaRPr lang="en-US" sz="1600" dirty="0">
              <a:cs typeface="Arial"/>
            </a:endParaRPr>
          </a:p>
          <a:p>
            <a:r>
              <a:rPr lang="en-US" sz="1600" dirty="0"/>
              <a:t>Is activated when </a:t>
            </a:r>
            <a:r>
              <a:rPr lang="en-US" sz="1600" i="1" dirty="0" err="1"/>
              <a:t>pkFound</a:t>
            </a:r>
            <a:r>
              <a:rPr lang="en-US" sz="1600" dirty="0"/>
              <a:t> goes high</a:t>
            </a:r>
            <a:endParaRPr lang="en-US" sz="1600" dirty="0">
              <a:cs typeface="Arial"/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A947617-DA6C-0818-1FC1-BFEEADB20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300" y="1450309"/>
            <a:ext cx="5181600" cy="5136922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If MAC result </a:t>
            </a:r>
            <a:r>
              <a:rPr lang="en-US" sz="1600" i="1" dirty="0" err="1"/>
              <a:t>out_val_prev</a:t>
            </a:r>
            <a:r>
              <a:rPr lang="en-US" sz="1600" dirty="0"/>
              <a:t> &lt; 0 : </a:t>
            </a:r>
            <a:r>
              <a:rPr lang="en-US" sz="1600" i="1" dirty="0"/>
              <a:t>out</a:t>
            </a:r>
            <a:r>
              <a:rPr lang="en-US" sz="1600" dirty="0"/>
              <a:t> = 0</a:t>
            </a:r>
          </a:p>
          <a:p>
            <a:r>
              <a:rPr lang="en-US" sz="1600" dirty="0"/>
              <a:t>Else stochastic rounding is performed as follows (</a:t>
            </a:r>
            <a:r>
              <a:rPr lang="en-US" sz="1600" dirty="0" err="1"/>
              <a:t>rand_val</a:t>
            </a:r>
            <a:r>
              <a:rPr lang="en-US" sz="1600" dirty="0"/>
              <a:t> is generated by an LSFR):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Basically, probability of rounding up is proportional to the fractional part. Mean rounding error will be 0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66A89-5B34-A4A2-6929-D4019D780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51E3DA-E0B1-251D-AFB8-FB4C56743FA6}"/>
              </a:ext>
            </a:extLst>
          </p:cNvPr>
          <p:cNvGrpSpPr/>
          <p:nvPr/>
        </p:nvGrpSpPr>
        <p:grpSpPr>
          <a:xfrm>
            <a:off x="388414" y="1401409"/>
            <a:ext cx="5775805" cy="1083437"/>
            <a:chOff x="7082407" y="4047410"/>
            <a:chExt cx="5775805" cy="10834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B356B1-D900-87BE-13B6-7E961F5EA836}"/>
                </a:ext>
              </a:extLst>
            </p:cNvPr>
            <p:cNvSpPr/>
            <p:nvPr/>
          </p:nvSpPr>
          <p:spPr>
            <a:xfrm>
              <a:off x="7947125" y="4311941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/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nary>
                      </m:oMath>
                    </m:oMathPara>
                  </a14:m>
                  <a:endParaRPr lang="en-US" sz="1200" b="1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blipFill>
                  <a:blip r:embed="rId2"/>
                  <a:stretch>
                    <a:fillRect l="-29268" t="-152055" r="-25366" b="-20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AFE4968-84B8-D014-8C16-AE70DE7DB8E9}"/>
                </a:ext>
              </a:extLst>
            </p:cNvPr>
            <p:cNvCxnSpPr>
              <a:cxnSpLocks/>
            </p:cNvCxnSpPr>
            <p:nvPr/>
          </p:nvCxnSpPr>
          <p:spPr>
            <a:xfrm>
              <a:off x="7382312" y="4253217"/>
              <a:ext cx="581591" cy="235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82FA7F-722E-33FC-9D81-9C69AA276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5534" y="4623509"/>
              <a:ext cx="581591" cy="96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BF3723-5386-2F48-0129-B8484FC5953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7449796" y="4750998"/>
              <a:ext cx="551411" cy="241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C045D0-13FC-15E7-709F-08D5B41AAE8B}"/>
                </a:ext>
              </a:extLst>
            </p:cNvPr>
            <p:cNvSpPr txBox="1"/>
            <p:nvPr/>
          </p:nvSpPr>
          <p:spPr>
            <a:xfrm>
              <a:off x="7497133" y="4118615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B5D500-5073-0195-279D-DCC8B288BCE2}"/>
                </a:ext>
              </a:extLst>
            </p:cNvPr>
            <p:cNvSpPr txBox="1"/>
            <p:nvPr/>
          </p:nvSpPr>
          <p:spPr>
            <a:xfrm>
              <a:off x="7477849" y="4374260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0F720F-54D3-9162-22B6-B5B8D5185F63}"/>
                </a:ext>
              </a:extLst>
            </p:cNvPr>
            <p:cNvSpPr txBox="1"/>
            <p:nvPr/>
          </p:nvSpPr>
          <p:spPr>
            <a:xfrm>
              <a:off x="7469460" y="4634481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6C40E6-9365-1366-267F-5FFD052FDC32}"/>
                </a:ext>
              </a:extLst>
            </p:cNvPr>
            <p:cNvSpPr txBox="1"/>
            <p:nvPr/>
          </p:nvSpPr>
          <p:spPr>
            <a:xfrm>
              <a:off x="7082407" y="404741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76B1ED-9B10-64D1-D086-08AF302BD15F}"/>
                </a:ext>
              </a:extLst>
            </p:cNvPr>
            <p:cNvSpPr txBox="1"/>
            <p:nvPr/>
          </p:nvSpPr>
          <p:spPr>
            <a:xfrm>
              <a:off x="7085157" y="4459011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4C878D-853C-BA7D-55A5-50605F71987B}"/>
                </a:ext>
              </a:extLst>
            </p:cNvPr>
            <p:cNvSpPr txBox="1"/>
            <p:nvPr/>
          </p:nvSpPr>
          <p:spPr>
            <a:xfrm>
              <a:off x="7122462" y="4853848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BE0A58-DCD8-C206-7B6D-496701ACF232}"/>
                </a:ext>
              </a:extLst>
            </p:cNvPr>
            <p:cNvSpPr/>
            <p:nvPr/>
          </p:nvSpPr>
          <p:spPr>
            <a:xfrm>
              <a:off x="9245838" y="4309174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F33444-7F83-8A12-CD0C-F3024490ADDE}"/>
                </a:ext>
              </a:extLst>
            </p:cNvPr>
            <p:cNvSpPr txBox="1"/>
            <p:nvPr/>
          </p:nvSpPr>
          <p:spPr>
            <a:xfrm>
              <a:off x="9255221" y="4358288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err="1"/>
                <a:t>ReLU</a:t>
              </a:r>
              <a:endParaRPr lang="en-US" sz="1200" b="1"/>
            </a:p>
            <a:p>
              <a:pPr algn="ctr"/>
              <a:r>
                <a:rPr lang="en-US" sz="1200" b="1"/>
                <a:t>Activation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5169EC-C27D-151B-4E71-548349C6C837}"/>
                </a:ext>
              </a:extLst>
            </p:cNvPr>
            <p:cNvSpPr txBox="1"/>
            <p:nvPr/>
          </p:nvSpPr>
          <p:spPr>
            <a:xfrm>
              <a:off x="12088449" y="4412499"/>
              <a:ext cx="769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Output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6FE52D4F-1ABD-E0BF-25F0-FF98BC41CB9D}"/>
              </a:ext>
            </a:extLst>
          </p:cNvPr>
          <p:cNvSpPr/>
          <p:nvPr/>
        </p:nvSpPr>
        <p:spPr>
          <a:xfrm>
            <a:off x="1224124" y="1450310"/>
            <a:ext cx="3743197" cy="9997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2E0CFD-C07B-7A43-D669-571D5B75DD43}"/>
              </a:ext>
            </a:extLst>
          </p:cNvPr>
          <p:cNvSpPr/>
          <p:nvPr/>
        </p:nvSpPr>
        <p:spPr>
          <a:xfrm>
            <a:off x="3872664" y="1607216"/>
            <a:ext cx="961344" cy="6463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78A997-3093-5AE7-D1C4-C262A7CA7AA9}"/>
              </a:ext>
            </a:extLst>
          </p:cNvPr>
          <p:cNvSpPr txBox="1"/>
          <p:nvPr/>
        </p:nvSpPr>
        <p:spPr>
          <a:xfrm>
            <a:off x="3881054" y="170606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/>
              <a:t>Stochastic</a:t>
            </a:r>
          </a:p>
          <a:p>
            <a:pPr algn="ctr"/>
            <a:r>
              <a:rPr lang="en-US" sz="1200" b="1"/>
              <a:t>Rounding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528DAB-944E-EED0-9512-3A5901EC5F9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209477" y="1943120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E38857-9417-9557-7868-3FC8433751BC}"/>
              </a:ext>
            </a:extLst>
          </p:cNvPr>
          <p:cNvCxnSpPr>
            <a:cxnSpLocks/>
          </p:cNvCxnSpPr>
          <p:nvPr/>
        </p:nvCxnSpPr>
        <p:spPr>
          <a:xfrm>
            <a:off x="3508190" y="1951509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DB0B6E-188B-2433-3A63-75C44D12FAFB}"/>
              </a:ext>
            </a:extLst>
          </p:cNvPr>
          <p:cNvCxnSpPr/>
          <p:nvPr/>
        </p:nvCxnSpPr>
        <p:spPr>
          <a:xfrm>
            <a:off x="4834008" y="1936894"/>
            <a:ext cx="59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7B309E4-620A-0B8B-6186-C9F07211ED58}"/>
              </a:ext>
            </a:extLst>
          </p:cNvPr>
          <p:cNvSpPr txBox="1"/>
          <p:nvPr/>
        </p:nvSpPr>
        <p:spPr>
          <a:xfrm>
            <a:off x="2398197" y="239368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5"/>
                </a:solidFill>
              </a:rPr>
              <a:t>perceptron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D2DE9F33-DB02-5A70-E2A5-C7A97D8414C6}"/>
              </a:ext>
            </a:extLst>
          </p:cNvPr>
          <p:cNvSpPr/>
          <p:nvPr/>
        </p:nvSpPr>
        <p:spPr>
          <a:xfrm>
            <a:off x="7242200" y="2450085"/>
            <a:ext cx="2752589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[5:0] &gt; </a:t>
            </a:r>
            <a:r>
              <a:rPr lang="en-US" sz="1100" b="1" err="1"/>
              <a:t>rand_val</a:t>
            </a:r>
            <a:endParaRPr lang="en-US" sz="1100"/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197B1D47-623E-26A4-2C29-7E30F120C018}"/>
              </a:ext>
            </a:extLst>
          </p:cNvPr>
          <p:cNvSpPr/>
          <p:nvPr/>
        </p:nvSpPr>
        <p:spPr>
          <a:xfrm>
            <a:off x="5691014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- 2</a:t>
            </a:r>
            <a:endParaRPr lang="en-US" sz="1100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A46C721E-E1BC-BB95-F604-008FAA697F36}"/>
              </a:ext>
            </a:extLst>
          </p:cNvPr>
          <p:cNvCxnSpPr>
            <a:stCxn id="33" idx="1"/>
            <a:endCxn id="34" idx="0"/>
          </p:cNvCxnSpPr>
          <p:nvPr/>
        </p:nvCxnSpPr>
        <p:spPr>
          <a:xfrm rot="10800000" flipV="1">
            <a:off x="7119334" y="2843674"/>
            <a:ext cx="122867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D28DB3B0-3FDE-510A-4DC1-BD0148B6CB2C}"/>
              </a:ext>
            </a:extLst>
          </p:cNvPr>
          <p:cNvSpPr/>
          <p:nvPr/>
        </p:nvSpPr>
        <p:spPr>
          <a:xfrm>
            <a:off x="9076082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- 1</a:t>
            </a:r>
            <a:endParaRPr lang="en-US" sz="1100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42245DB-F228-DA71-6045-ED5A507EFD8E}"/>
              </a:ext>
            </a:extLst>
          </p:cNvPr>
          <p:cNvCxnSpPr>
            <a:stCxn id="33" idx="3"/>
            <a:endCxn id="32" idx="0"/>
          </p:cNvCxnSpPr>
          <p:nvPr/>
        </p:nvCxnSpPr>
        <p:spPr>
          <a:xfrm>
            <a:off x="9994789" y="2843675"/>
            <a:ext cx="509612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9309F31-EE6E-3B0C-1F82-B31A4377BCD8}"/>
              </a:ext>
            </a:extLst>
          </p:cNvPr>
          <p:cNvSpPr txBox="1"/>
          <p:nvPr/>
        </p:nvSpPr>
        <p:spPr>
          <a:xfrm>
            <a:off x="6743161" y="2942821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6995E7-B6D4-3679-6D2D-70C40C1F3E26}"/>
              </a:ext>
            </a:extLst>
          </p:cNvPr>
          <p:cNvSpPr txBox="1"/>
          <p:nvPr/>
        </p:nvSpPr>
        <p:spPr>
          <a:xfrm>
            <a:off x="10469546" y="2942821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E2EB3664-5C5F-311E-FBA0-892E7FB2FD75}"/>
              </a:ext>
            </a:extLst>
          </p:cNvPr>
          <p:cNvSpPr/>
          <p:nvPr/>
        </p:nvSpPr>
        <p:spPr>
          <a:xfrm>
            <a:off x="6008456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 </a:t>
            </a:r>
            <a:r>
              <a:rPr lang="en-US" sz="1100" b="1"/>
              <a:t>-1</a:t>
            </a:r>
          </a:p>
        </p:txBody>
      </p:sp>
      <p:sp>
        <p:nvSpPr>
          <p:cNvPr id="42" name="Flowchart: Alternate Process 41">
            <a:extLst>
              <a:ext uri="{FF2B5EF4-FFF2-40B4-BE49-F238E27FC236}">
                <a16:creationId xmlns:a16="http://schemas.microsoft.com/office/drawing/2014/main" id="{477CC119-FCA5-220D-1CA0-FF36134682DB}"/>
              </a:ext>
            </a:extLst>
          </p:cNvPr>
          <p:cNvSpPr/>
          <p:nvPr/>
        </p:nvSpPr>
        <p:spPr>
          <a:xfrm>
            <a:off x="7319235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+ 1</a:t>
            </a:r>
            <a:endParaRPr lang="en-US" sz="1100" b="1" baseline="30000"/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9E98B278-82DC-B2B5-46E3-D31FE386B68C}"/>
              </a:ext>
            </a:extLst>
          </p:cNvPr>
          <p:cNvSpPr/>
          <p:nvPr/>
        </p:nvSpPr>
        <p:spPr>
          <a:xfrm>
            <a:off x="8763862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</a:t>
            </a:r>
            <a:r>
              <a:rPr lang="en-US" sz="1100" b="1"/>
              <a:t> -1</a:t>
            </a:r>
            <a:endParaRPr lang="en-US" sz="1100" b="1" baseline="30000"/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A288341D-D1E6-E4AD-87F7-3A300332BAF7}"/>
              </a:ext>
            </a:extLst>
          </p:cNvPr>
          <p:cNvSpPr/>
          <p:nvPr/>
        </p:nvSpPr>
        <p:spPr>
          <a:xfrm>
            <a:off x="10074641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</a:t>
            </a:r>
            <a:endParaRPr lang="en-US" sz="1100" b="1" baseline="30000"/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B493C29-89E7-2EA4-3D77-09EE7A6E8067}"/>
              </a:ext>
            </a:extLst>
          </p:cNvPr>
          <p:cNvCxnSpPr>
            <a:stCxn id="34" idx="1"/>
            <a:endCxn id="41" idx="0"/>
          </p:cNvCxnSpPr>
          <p:nvPr/>
        </p:nvCxnSpPr>
        <p:spPr>
          <a:xfrm rot="10800000" flipH="1" flipV="1">
            <a:off x="5691013" y="3697169"/>
            <a:ext cx="832275" cy="938513"/>
          </a:xfrm>
          <a:prstGeom prst="bentConnector4">
            <a:avLst>
              <a:gd name="adj1" fmla="val -27467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C244CF59-A09B-366E-C6CA-16C34F998FB6}"/>
              </a:ext>
            </a:extLst>
          </p:cNvPr>
          <p:cNvCxnSpPr>
            <a:stCxn id="34" idx="3"/>
            <a:endCxn id="42" idx="0"/>
          </p:cNvCxnSpPr>
          <p:nvPr/>
        </p:nvCxnSpPr>
        <p:spPr>
          <a:xfrm flipH="1">
            <a:off x="7889827" y="3697170"/>
            <a:ext cx="657825" cy="938513"/>
          </a:xfrm>
          <a:prstGeom prst="bentConnector4">
            <a:avLst>
              <a:gd name="adj1" fmla="val -34751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0D6F08A-2564-45D4-4452-0C8B8F8E204A}"/>
              </a:ext>
            </a:extLst>
          </p:cNvPr>
          <p:cNvCxnSpPr>
            <a:stCxn id="32" idx="1"/>
            <a:endCxn id="43" idx="0"/>
          </p:cNvCxnSpPr>
          <p:nvPr/>
        </p:nvCxnSpPr>
        <p:spPr>
          <a:xfrm rot="10800000" flipH="1" flipV="1">
            <a:off x="9076081" y="3697169"/>
            <a:ext cx="202613" cy="938513"/>
          </a:xfrm>
          <a:prstGeom prst="bentConnector4">
            <a:avLst>
              <a:gd name="adj1" fmla="val -112826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31220602-A7B7-A2B3-2F34-EC9B117ABAAD}"/>
              </a:ext>
            </a:extLst>
          </p:cNvPr>
          <p:cNvCxnSpPr>
            <a:stCxn id="32" idx="3"/>
            <a:endCxn id="44" idx="0"/>
          </p:cNvCxnSpPr>
          <p:nvPr/>
        </p:nvCxnSpPr>
        <p:spPr>
          <a:xfrm flipH="1">
            <a:off x="10645233" y="3697170"/>
            <a:ext cx="1287487" cy="938513"/>
          </a:xfrm>
          <a:prstGeom prst="bentConnector4">
            <a:avLst>
              <a:gd name="adj1" fmla="val -11550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0CF1602-9E77-3088-EF54-1C8E651A4EEF}"/>
              </a:ext>
            </a:extLst>
          </p:cNvPr>
          <p:cNvSpPr txBox="1"/>
          <p:nvPr/>
        </p:nvSpPr>
        <p:spPr>
          <a:xfrm>
            <a:off x="5444440" y="3928298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694090-385C-BEF5-5CD4-99754BE62FCC}"/>
              </a:ext>
            </a:extLst>
          </p:cNvPr>
          <p:cNvSpPr txBox="1"/>
          <p:nvPr/>
        </p:nvSpPr>
        <p:spPr>
          <a:xfrm>
            <a:off x="8820726" y="3935892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847D1C-0F3A-6575-752A-8E92B796E999}"/>
              </a:ext>
            </a:extLst>
          </p:cNvPr>
          <p:cNvSpPr txBox="1"/>
          <p:nvPr/>
        </p:nvSpPr>
        <p:spPr>
          <a:xfrm>
            <a:off x="8446906" y="3928967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3A3D53-E3C8-21CC-3528-1E6391A4EE6E}"/>
              </a:ext>
            </a:extLst>
          </p:cNvPr>
          <p:cNvSpPr txBox="1"/>
          <p:nvPr/>
        </p:nvSpPr>
        <p:spPr>
          <a:xfrm>
            <a:off x="11700334" y="3928298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99090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ultiplication Sign 60">
            <a:extLst>
              <a:ext uri="{FF2B5EF4-FFF2-40B4-BE49-F238E27FC236}">
                <a16:creationId xmlns:a16="http://schemas.microsoft.com/office/drawing/2014/main" id="{A61FC14F-CFA0-245F-BA24-9ECB668AF335}"/>
              </a:ext>
            </a:extLst>
          </p:cNvPr>
          <p:cNvSpPr/>
          <p:nvPr/>
        </p:nvSpPr>
        <p:spPr>
          <a:xfrm>
            <a:off x="2424276" y="1617207"/>
            <a:ext cx="1202362" cy="6659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8C636-3939-BEDE-29C0-2B6E160E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56" y="180546"/>
            <a:ext cx="11049000" cy="83245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Working of </a:t>
            </a:r>
            <a:r>
              <a:rPr lang="en-US" sz="4000" i="1" dirty="0"/>
              <a:t>perceptron </a:t>
            </a:r>
            <a:r>
              <a:rPr lang="en-US" sz="4000" dirty="0"/>
              <a:t>(output layer)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1123C017-B616-60E6-144A-D87F04F75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3073626"/>
            <a:ext cx="4472188" cy="32587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cs typeface="Arial"/>
              </a:rPr>
              <a:t>Output layer perceptron has a pipelining factor of 20, is clocked at 8</a:t>
            </a:r>
            <a:r>
              <a:rPr lang="en-US" sz="1600" i="1" dirty="0">
                <a:cs typeface="Arial"/>
              </a:rPr>
              <a:t>f</a:t>
            </a:r>
            <a:r>
              <a:rPr lang="en-US" sz="1600" i="1" baseline="-25000" dirty="0">
                <a:cs typeface="Arial"/>
              </a:rPr>
              <a:t>s</a:t>
            </a:r>
            <a:r>
              <a:rPr lang="en-US" sz="1600" dirty="0">
                <a:cs typeface="Arial"/>
              </a:rPr>
              <a:t>/N and is triggered with new inputs at a rate = </a:t>
            </a:r>
            <a:r>
              <a:rPr lang="en-US" sz="1600" i="1" dirty="0">
                <a:cs typeface="Arial"/>
              </a:rPr>
              <a:t>f</a:t>
            </a:r>
            <a:r>
              <a:rPr lang="en-US" sz="1600" i="1" baseline="-25000" dirty="0">
                <a:cs typeface="Arial"/>
              </a:rPr>
              <a:t>s</a:t>
            </a:r>
            <a:r>
              <a:rPr lang="en-US" sz="1600" dirty="0">
                <a:cs typeface="Arial"/>
              </a:rPr>
              <a:t>/4N (the rate at which DSP channel generates outputs)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Similar to hidden layer perceptron except:</a:t>
            </a:r>
            <a:endParaRPr lang="en-US" dirty="0"/>
          </a:p>
          <a:p>
            <a:r>
              <a:rPr lang="en-US" sz="1600" dirty="0"/>
              <a:t>Is activated when </a:t>
            </a:r>
            <a:r>
              <a:rPr lang="en-US" sz="1600" i="1" dirty="0" err="1"/>
              <a:t>out_valid</a:t>
            </a:r>
            <a:r>
              <a:rPr lang="en-US" sz="1600" dirty="0"/>
              <a:t> from hidden neuron goes high</a:t>
            </a:r>
            <a:endParaRPr lang="en-US" sz="1600" dirty="0">
              <a:cs typeface="Arial"/>
            </a:endParaRPr>
          </a:p>
          <a:p>
            <a:r>
              <a:rPr lang="en-US" sz="1600" dirty="0"/>
              <a:t>Does not contain </a:t>
            </a:r>
            <a:r>
              <a:rPr lang="en-US" sz="1600" dirty="0" err="1"/>
              <a:t>ReLu</a:t>
            </a:r>
            <a:r>
              <a:rPr lang="en-US" sz="1600" dirty="0"/>
              <a:t> activation, outputs can be positive or negative</a:t>
            </a:r>
            <a:endParaRPr lang="en-US" sz="1600" dirty="0">
              <a:cs typeface="Arial"/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A947617-DA6C-0818-1FC1-BFEEADB20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300" y="1450310"/>
            <a:ext cx="5423536" cy="4351338"/>
          </a:xfrm>
        </p:spPr>
        <p:txBody>
          <a:bodyPr>
            <a:normAutofit/>
          </a:bodyPr>
          <a:lstStyle/>
          <a:p>
            <a:r>
              <a:rPr lang="en-US" sz="1600"/>
              <a:t>If MAC result </a:t>
            </a:r>
            <a:r>
              <a:rPr lang="en-US" sz="1600" i="1" err="1"/>
              <a:t>out_val_prev</a:t>
            </a:r>
            <a:r>
              <a:rPr lang="en-US" sz="1600"/>
              <a:t> &lt; 0 : </a:t>
            </a:r>
            <a:r>
              <a:rPr lang="en-US" sz="1600" i="1"/>
              <a:t>out</a:t>
            </a:r>
            <a:r>
              <a:rPr lang="en-US" sz="1600"/>
              <a:t> = -</a:t>
            </a:r>
            <a:r>
              <a:rPr lang="en-US" sz="1600" i="1"/>
              <a:t>out</a:t>
            </a:r>
            <a:r>
              <a:rPr lang="en-US" sz="1600"/>
              <a:t>, </a:t>
            </a:r>
            <a:r>
              <a:rPr lang="en-US" sz="1600" i="1" err="1"/>
              <a:t>is_neg</a:t>
            </a:r>
            <a:r>
              <a:rPr lang="en-US" sz="1600"/>
              <a:t> = 1</a:t>
            </a:r>
          </a:p>
          <a:p>
            <a:r>
              <a:rPr lang="en-US" sz="1600"/>
              <a:t>Stochastic rounding is performed as follows (</a:t>
            </a:r>
            <a:r>
              <a:rPr lang="en-US" sz="1600" err="1"/>
              <a:t>rand_val</a:t>
            </a:r>
            <a:r>
              <a:rPr lang="en-US" sz="1600"/>
              <a:t> is generated by an LSFR):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If </a:t>
            </a:r>
            <a:r>
              <a:rPr lang="en-US" sz="1600" i="1" err="1"/>
              <a:t>is_neg</a:t>
            </a:r>
            <a:r>
              <a:rPr lang="en-US" sz="1600"/>
              <a:t> == 1, </a:t>
            </a:r>
            <a:r>
              <a:rPr lang="en-US" sz="1600" i="1"/>
              <a:t>out</a:t>
            </a:r>
            <a:r>
              <a:rPr lang="en-US" sz="1600"/>
              <a:t> = -</a:t>
            </a:r>
            <a:r>
              <a:rPr lang="en-US" sz="1600" i="1"/>
              <a:t>out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66A89-5B34-A4A2-6929-D4019D780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51E3DA-E0B1-251D-AFB8-FB4C56743FA6}"/>
              </a:ext>
            </a:extLst>
          </p:cNvPr>
          <p:cNvGrpSpPr/>
          <p:nvPr/>
        </p:nvGrpSpPr>
        <p:grpSpPr>
          <a:xfrm>
            <a:off x="388414" y="1401409"/>
            <a:ext cx="5775805" cy="1083437"/>
            <a:chOff x="7082407" y="4047410"/>
            <a:chExt cx="5775805" cy="10834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B356B1-D900-87BE-13B6-7E961F5EA836}"/>
                </a:ext>
              </a:extLst>
            </p:cNvPr>
            <p:cNvSpPr/>
            <p:nvPr/>
          </p:nvSpPr>
          <p:spPr>
            <a:xfrm>
              <a:off x="7947125" y="4311941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/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nary>
                      </m:oMath>
                    </m:oMathPara>
                  </a14:m>
                  <a:endParaRPr lang="en-US" sz="1200" b="1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8EC2480-1DF3-DAE4-5551-42CF81726D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blipFill>
                  <a:blip r:embed="rId2"/>
                  <a:stretch>
                    <a:fillRect l="-29268" t="-152055" r="-25366" b="-20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AFE4968-84B8-D014-8C16-AE70DE7DB8E9}"/>
                </a:ext>
              </a:extLst>
            </p:cNvPr>
            <p:cNvCxnSpPr>
              <a:cxnSpLocks/>
            </p:cNvCxnSpPr>
            <p:nvPr/>
          </p:nvCxnSpPr>
          <p:spPr>
            <a:xfrm>
              <a:off x="7382312" y="4253217"/>
              <a:ext cx="581591" cy="235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82FA7F-722E-33FC-9D81-9C69AA276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5534" y="4623509"/>
              <a:ext cx="581591" cy="96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BF3723-5386-2F48-0129-B8484FC5953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7449796" y="4750998"/>
              <a:ext cx="551411" cy="241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C045D0-13FC-15E7-709F-08D5B41AAE8B}"/>
                </a:ext>
              </a:extLst>
            </p:cNvPr>
            <p:cNvSpPr txBox="1"/>
            <p:nvPr/>
          </p:nvSpPr>
          <p:spPr>
            <a:xfrm>
              <a:off x="7497133" y="4118615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B5D500-5073-0195-279D-DCC8B288BCE2}"/>
                </a:ext>
              </a:extLst>
            </p:cNvPr>
            <p:cNvSpPr txBox="1"/>
            <p:nvPr/>
          </p:nvSpPr>
          <p:spPr>
            <a:xfrm>
              <a:off x="7477849" y="4374260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0F720F-54D3-9162-22B6-B5B8D5185F63}"/>
                </a:ext>
              </a:extLst>
            </p:cNvPr>
            <p:cNvSpPr txBox="1"/>
            <p:nvPr/>
          </p:nvSpPr>
          <p:spPr>
            <a:xfrm>
              <a:off x="7469460" y="4634481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6C40E6-9365-1366-267F-5FFD052FDC32}"/>
                </a:ext>
              </a:extLst>
            </p:cNvPr>
            <p:cNvSpPr txBox="1"/>
            <p:nvPr/>
          </p:nvSpPr>
          <p:spPr>
            <a:xfrm>
              <a:off x="7082407" y="404741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76B1ED-9B10-64D1-D086-08AF302BD15F}"/>
                </a:ext>
              </a:extLst>
            </p:cNvPr>
            <p:cNvSpPr txBox="1"/>
            <p:nvPr/>
          </p:nvSpPr>
          <p:spPr>
            <a:xfrm>
              <a:off x="7085157" y="4459011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4C878D-853C-BA7D-55A5-50605F71987B}"/>
                </a:ext>
              </a:extLst>
            </p:cNvPr>
            <p:cNvSpPr txBox="1"/>
            <p:nvPr/>
          </p:nvSpPr>
          <p:spPr>
            <a:xfrm>
              <a:off x="7122462" y="4853848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BE0A58-DCD8-C206-7B6D-496701ACF232}"/>
                </a:ext>
              </a:extLst>
            </p:cNvPr>
            <p:cNvSpPr/>
            <p:nvPr/>
          </p:nvSpPr>
          <p:spPr>
            <a:xfrm>
              <a:off x="9245838" y="4309174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F33444-7F83-8A12-CD0C-F3024490ADDE}"/>
                </a:ext>
              </a:extLst>
            </p:cNvPr>
            <p:cNvSpPr txBox="1"/>
            <p:nvPr/>
          </p:nvSpPr>
          <p:spPr>
            <a:xfrm>
              <a:off x="9255221" y="4358288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err="1"/>
                <a:t>ReLU</a:t>
              </a:r>
              <a:endParaRPr lang="en-US" sz="1200" b="1"/>
            </a:p>
            <a:p>
              <a:pPr algn="ctr"/>
              <a:r>
                <a:rPr lang="en-US" sz="1200" b="1"/>
                <a:t>Activation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5169EC-C27D-151B-4E71-548349C6C837}"/>
                </a:ext>
              </a:extLst>
            </p:cNvPr>
            <p:cNvSpPr txBox="1"/>
            <p:nvPr/>
          </p:nvSpPr>
          <p:spPr>
            <a:xfrm>
              <a:off x="12088449" y="4412499"/>
              <a:ext cx="769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Output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6FE52D4F-1ABD-E0BF-25F0-FF98BC41CB9D}"/>
              </a:ext>
            </a:extLst>
          </p:cNvPr>
          <p:cNvSpPr/>
          <p:nvPr/>
        </p:nvSpPr>
        <p:spPr>
          <a:xfrm>
            <a:off x="1224124" y="1450310"/>
            <a:ext cx="3743197" cy="9997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2E0CFD-C07B-7A43-D669-571D5B75DD43}"/>
              </a:ext>
            </a:extLst>
          </p:cNvPr>
          <p:cNvSpPr/>
          <p:nvPr/>
        </p:nvSpPr>
        <p:spPr>
          <a:xfrm>
            <a:off x="3872664" y="1607216"/>
            <a:ext cx="961344" cy="6463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78A997-3093-5AE7-D1C4-C262A7CA7AA9}"/>
              </a:ext>
            </a:extLst>
          </p:cNvPr>
          <p:cNvSpPr txBox="1"/>
          <p:nvPr/>
        </p:nvSpPr>
        <p:spPr>
          <a:xfrm>
            <a:off x="3881054" y="170606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/>
              <a:t>Stochastic</a:t>
            </a:r>
          </a:p>
          <a:p>
            <a:pPr algn="ctr"/>
            <a:r>
              <a:rPr lang="en-US" sz="1200" b="1"/>
              <a:t>Rounding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528DAB-944E-EED0-9512-3A5901EC5F9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209477" y="1943120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E38857-9417-9557-7868-3FC8433751BC}"/>
              </a:ext>
            </a:extLst>
          </p:cNvPr>
          <p:cNvCxnSpPr>
            <a:cxnSpLocks/>
          </p:cNvCxnSpPr>
          <p:nvPr/>
        </p:nvCxnSpPr>
        <p:spPr>
          <a:xfrm>
            <a:off x="3508190" y="1951509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DB0B6E-188B-2433-3A63-75C44D12FAFB}"/>
              </a:ext>
            </a:extLst>
          </p:cNvPr>
          <p:cNvCxnSpPr/>
          <p:nvPr/>
        </p:nvCxnSpPr>
        <p:spPr>
          <a:xfrm>
            <a:off x="4834008" y="1936894"/>
            <a:ext cx="59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7B309E4-620A-0B8B-6186-C9F07211ED58}"/>
              </a:ext>
            </a:extLst>
          </p:cNvPr>
          <p:cNvSpPr txBox="1"/>
          <p:nvPr/>
        </p:nvSpPr>
        <p:spPr>
          <a:xfrm>
            <a:off x="2398197" y="239368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5"/>
                </a:solidFill>
              </a:rPr>
              <a:t>perceptron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D2DE9F33-DB02-5A70-E2A5-C7A97D8414C6}"/>
              </a:ext>
            </a:extLst>
          </p:cNvPr>
          <p:cNvSpPr/>
          <p:nvPr/>
        </p:nvSpPr>
        <p:spPr>
          <a:xfrm>
            <a:off x="7242200" y="2450085"/>
            <a:ext cx="2752589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[5:0] &gt; </a:t>
            </a:r>
            <a:r>
              <a:rPr lang="en-US" sz="1100" b="1" err="1"/>
              <a:t>rand_val</a:t>
            </a:r>
            <a:endParaRPr lang="en-US" sz="1100"/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197B1D47-623E-26A4-2C29-7E30F120C018}"/>
              </a:ext>
            </a:extLst>
          </p:cNvPr>
          <p:cNvSpPr/>
          <p:nvPr/>
        </p:nvSpPr>
        <p:spPr>
          <a:xfrm>
            <a:off x="5691014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- 2</a:t>
            </a:r>
            <a:endParaRPr lang="en-US" sz="1100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A46C721E-E1BC-BB95-F604-008FAA697F36}"/>
              </a:ext>
            </a:extLst>
          </p:cNvPr>
          <p:cNvCxnSpPr>
            <a:stCxn id="33" idx="1"/>
            <a:endCxn id="34" idx="0"/>
          </p:cNvCxnSpPr>
          <p:nvPr/>
        </p:nvCxnSpPr>
        <p:spPr>
          <a:xfrm rot="10800000" flipV="1">
            <a:off x="7119334" y="2843674"/>
            <a:ext cx="122867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D28DB3B0-3FDE-510A-4DC1-BD0148B6CB2C}"/>
              </a:ext>
            </a:extLst>
          </p:cNvPr>
          <p:cNvSpPr/>
          <p:nvPr/>
        </p:nvSpPr>
        <p:spPr>
          <a:xfrm>
            <a:off x="9076082" y="3303580"/>
            <a:ext cx="2856638" cy="787179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out_val_prev</a:t>
            </a:r>
            <a:r>
              <a:rPr lang="en-US" sz="1100" b="1"/>
              <a:t>[24:6] &gt; 2</a:t>
            </a:r>
            <a:r>
              <a:rPr lang="en-US" sz="1100" b="1" baseline="30000"/>
              <a:t>11</a:t>
            </a:r>
            <a:r>
              <a:rPr lang="en-US" sz="1100" b="1"/>
              <a:t> - 1</a:t>
            </a:r>
            <a:endParaRPr lang="en-US" sz="1100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42245DB-F228-DA71-6045-ED5A507EFD8E}"/>
              </a:ext>
            </a:extLst>
          </p:cNvPr>
          <p:cNvCxnSpPr>
            <a:stCxn id="33" idx="3"/>
            <a:endCxn id="32" idx="0"/>
          </p:cNvCxnSpPr>
          <p:nvPr/>
        </p:nvCxnSpPr>
        <p:spPr>
          <a:xfrm>
            <a:off x="9994789" y="2843675"/>
            <a:ext cx="509612" cy="459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9309F31-EE6E-3B0C-1F82-B31A4377BCD8}"/>
              </a:ext>
            </a:extLst>
          </p:cNvPr>
          <p:cNvSpPr txBox="1"/>
          <p:nvPr/>
        </p:nvSpPr>
        <p:spPr>
          <a:xfrm>
            <a:off x="6743161" y="2942821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6995E7-B6D4-3679-6D2D-70C40C1F3E26}"/>
              </a:ext>
            </a:extLst>
          </p:cNvPr>
          <p:cNvSpPr txBox="1"/>
          <p:nvPr/>
        </p:nvSpPr>
        <p:spPr>
          <a:xfrm>
            <a:off x="10469546" y="2942821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E2EB3664-5C5F-311E-FBA0-892E7FB2FD75}"/>
              </a:ext>
            </a:extLst>
          </p:cNvPr>
          <p:cNvSpPr/>
          <p:nvPr/>
        </p:nvSpPr>
        <p:spPr>
          <a:xfrm>
            <a:off x="6008456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 </a:t>
            </a:r>
            <a:r>
              <a:rPr lang="en-US" sz="1100" b="1"/>
              <a:t>-1</a:t>
            </a:r>
          </a:p>
        </p:txBody>
      </p:sp>
      <p:sp>
        <p:nvSpPr>
          <p:cNvPr id="42" name="Flowchart: Alternate Process 41">
            <a:extLst>
              <a:ext uri="{FF2B5EF4-FFF2-40B4-BE49-F238E27FC236}">
                <a16:creationId xmlns:a16="http://schemas.microsoft.com/office/drawing/2014/main" id="{477CC119-FCA5-220D-1CA0-FF36134682DB}"/>
              </a:ext>
            </a:extLst>
          </p:cNvPr>
          <p:cNvSpPr/>
          <p:nvPr/>
        </p:nvSpPr>
        <p:spPr>
          <a:xfrm>
            <a:off x="7319235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+ 1</a:t>
            </a:r>
            <a:endParaRPr lang="en-US" sz="1100" b="1" baseline="30000"/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9E98B278-82DC-B2B5-46E3-D31FE386B68C}"/>
              </a:ext>
            </a:extLst>
          </p:cNvPr>
          <p:cNvSpPr/>
          <p:nvPr/>
        </p:nvSpPr>
        <p:spPr>
          <a:xfrm>
            <a:off x="8763862" y="4635683"/>
            <a:ext cx="1029666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2</a:t>
            </a:r>
            <a:r>
              <a:rPr lang="en-US" sz="1100" b="1" baseline="30000"/>
              <a:t>11</a:t>
            </a:r>
            <a:r>
              <a:rPr lang="en-US" sz="1100" b="1"/>
              <a:t> -1</a:t>
            </a:r>
            <a:endParaRPr lang="en-US" sz="1100" b="1" baseline="30000"/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A288341D-D1E6-E4AD-87F7-3A300332BAF7}"/>
              </a:ext>
            </a:extLst>
          </p:cNvPr>
          <p:cNvSpPr/>
          <p:nvPr/>
        </p:nvSpPr>
        <p:spPr>
          <a:xfrm>
            <a:off x="10074641" y="4635683"/>
            <a:ext cx="1141184" cy="52273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/>
              <a:t>out = </a:t>
            </a:r>
            <a:r>
              <a:rPr lang="en-US" sz="1100" b="1" err="1"/>
              <a:t>out_val_prev</a:t>
            </a:r>
            <a:r>
              <a:rPr lang="en-US" sz="1100" b="1"/>
              <a:t>[17:6] </a:t>
            </a:r>
            <a:endParaRPr lang="en-US" sz="1100" b="1" baseline="30000"/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B493C29-89E7-2EA4-3D77-09EE7A6E8067}"/>
              </a:ext>
            </a:extLst>
          </p:cNvPr>
          <p:cNvCxnSpPr>
            <a:stCxn id="34" idx="1"/>
            <a:endCxn id="41" idx="0"/>
          </p:cNvCxnSpPr>
          <p:nvPr/>
        </p:nvCxnSpPr>
        <p:spPr>
          <a:xfrm rot="10800000" flipH="1" flipV="1">
            <a:off x="5691013" y="3697169"/>
            <a:ext cx="832275" cy="938513"/>
          </a:xfrm>
          <a:prstGeom prst="bentConnector4">
            <a:avLst>
              <a:gd name="adj1" fmla="val -27467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C244CF59-A09B-366E-C6CA-16C34F998FB6}"/>
              </a:ext>
            </a:extLst>
          </p:cNvPr>
          <p:cNvCxnSpPr>
            <a:stCxn id="34" idx="3"/>
            <a:endCxn id="42" idx="0"/>
          </p:cNvCxnSpPr>
          <p:nvPr/>
        </p:nvCxnSpPr>
        <p:spPr>
          <a:xfrm flipH="1">
            <a:off x="7889827" y="3697170"/>
            <a:ext cx="657825" cy="938513"/>
          </a:xfrm>
          <a:prstGeom prst="bentConnector4">
            <a:avLst>
              <a:gd name="adj1" fmla="val -34751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D0D6F08A-2564-45D4-4452-0C8B8F8E204A}"/>
              </a:ext>
            </a:extLst>
          </p:cNvPr>
          <p:cNvCxnSpPr>
            <a:stCxn id="32" idx="1"/>
            <a:endCxn id="43" idx="0"/>
          </p:cNvCxnSpPr>
          <p:nvPr/>
        </p:nvCxnSpPr>
        <p:spPr>
          <a:xfrm rot="10800000" flipH="1" flipV="1">
            <a:off x="9076081" y="3697169"/>
            <a:ext cx="202613" cy="938513"/>
          </a:xfrm>
          <a:prstGeom prst="bentConnector4">
            <a:avLst>
              <a:gd name="adj1" fmla="val -112826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31220602-A7B7-A2B3-2F34-EC9B117ABAAD}"/>
              </a:ext>
            </a:extLst>
          </p:cNvPr>
          <p:cNvCxnSpPr>
            <a:stCxn id="32" idx="3"/>
            <a:endCxn id="44" idx="0"/>
          </p:cNvCxnSpPr>
          <p:nvPr/>
        </p:nvCxnSpPr>
        <p:spPr>
          <a:xfrm flipH="1">
            <a:off x="10645233" y="3697170"/>
            <a:ext cx="1287487" cy="938513"/>
          </a:xfrm>
          <a:prstGeom prst="bentConnector4">
            <a:avLst>
              <a:gd name="adj1" fmla="val -11550"/>
              <a:gd name="adj2" fmla="val 70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0CF1602-9E77-3088-EF54-1C8E651A4EEF}"/>
              </a:ext>
            </a:extLst>
          </p:cNvPr>
          <p:cNvSpPr txBox="1"/>
          <p:nvPr/>
        </p:nvSpPr>
        <p:spPr>
          <a:xfrm>
            <a:off x="5444440" y="3928298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694090-385C-BEF5-5CD4-99754BE62FCC}"/>
              </a:ext>
            </a:extLst>
          </p:cNvPr>
          <p:cNvSpPr txBox="1"/>
          <p:nvPr/>
        </p:nvSpPr>
        <p:spPr>
          <a:xfrm>
            <a:off x="8820726" y="3935892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Yes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847D1C-0F3A-6575-752A-8E92B796E999}"/>
              </a:ext>
            </a:extLst>
          </p:cNvPr>
          <p:cNvSpPr txBox="1"/>
          <p:nvPr/>
        </p:nvSpPr>
        <p:spPr>
          <a:xfrm>
            <a:off x="8446906" y="3928967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3A3D53-E3C8-21CC-3528-1E6391A4EE6E}"/>
              </a:ext>
            </a:extLst>
          </p:cNvPr>
          <p:cNvSpPr txBox="1"/>
          <p:nvPr/>
        </p:nvSpPr>
        <p:spPr>
          <a:xfrm>
            <a:off x="11700334" y="3928298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24915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2F1D0-0241-146A-7533-EC204BB1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05" y="176280"/>
            <a:ext cx="11049000" cy="81073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Programming bits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6925428-E08B-84D5-6DDC-10BE5D263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121360"/>
              </p:ext>
            </p:extLst>
          </p:nvPr>
        </p:nvGraphicFramePr>
        <p:xfrm>
          <a:off x="571500" y="1119979"/>
          <a:ext cx="11049000" cy="333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000">
                  <a:extLst>
                    <a:ext uri="{9D8B030D-6E8A-4147-A177-3AD203B41FA5}">
                      <a16:colId xmlns:a16="http://schemas.microsoft.com/office/drawing/2014/main" val="348097386"/>
                    </a:ext>
                  </a:extLst>
                </a:gridCol>
                <a:gridCol w="4354662">
                  <a:extLst>
                    <a:ext uri="{9D8B030D-6E8A-4147-A177-3AD203B41FA5}">
                      <a16:colId xmlns:a16="http://schemas.microsoft.com/office/drawing/2014/main" val="1357638564"/>
                    </a:ext>
                  </a:extLst>
                </a:gridCol>
                <a:gridCol w="3011338">
                  <a:extLst>
                    <a:ext uri="{9D8B030D-6E8A-4147-A177-3AD203B41FA5}">
                      <a16:colId xmlns:a16="http://schemas.microsoft.com/office/drawing/2014/main" val="3134449489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r>
                        <a:rPr lang="en-US" sz="1600"/>
                        <a:t>Used for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# of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1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afe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301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SEDC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sedc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63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adc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209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dsp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39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Input and output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sel_in_src</a:t>
                      </a:r>
                      <a:r>
                        <a:rPr lang="en-US" sz="1600" i="1"/>
                        <a:t>, </a:t>
                      </a:r>
                      <a:r>
                        <a:rPr lang="en-US" sz="1600" i="1" err="1"/>
                        <a:t>sel_out_src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16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Circular buffer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/>
                        <a:t>data_cir_buf</a:t>
                      </a:r>
                      <a:endParaRPr lang="en-US" sz="1600" i="1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83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LFSR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err="1"/>
                        <a:t>lfsr_seed</a:t>
                      </a:r>
                      <a:r>
                        <a:rPr lang="en-US" sz="1600" i="1"/>
                        <a:t>, </a:t>
                      </a:r>
                      <a:r>
                        <a:rPr lang="en-US" sz="1600" i="1" err="1"/>
                        <a:t>en_MLP_lfsr</a:t>
                      </a:r>
                      <a:endParaRPr 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295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MLP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weights_L1, weights_L2, bias_L1, bias_L2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1758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08C1C-BD77-84B2-3F9E-5D5B47213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1953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5D09-30DA-A4F5-3393-F9E4E21E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3" y="-87241"/>
            <a:ext cx="11049000" cy="79944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Die photograph and test platform</a:t>
            </a:r>
          </a:p>
        </p:txBody>
      </p:sp>
      <p:pic>
        <p:nvPicPr>
          <p:cNvPr id="6" name="Content Placeholder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F025723-B1F0-1F08-4E6C-A2935D7BB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" b="99475" l="10000" r="93485">
                        <a14:foregroundMark x1="34030" y1="7677" x2="59606" y2="11111"/>
                        <a14:foregroundMark x1="39909" y1="7434" x2="39364" y2="2505"/>
                        <a14:foregroundMark x1="46450" y1="93695" x2="21879" y2="91152"/>
                        <a14:foregroundMark x1="87970" y1="55556" x2="93515" y2="55556"/>
                        <a14:foregroundMark x1="19091" y1="90182" x2="19091" y2="92646"/>
                        <a14:foregroundMark x1="55636" y1="929" x2="55939" y2="4606"/>
                        <a14:foregroundMark x1="38667" y1="929" x2="38667" y2="5697"/>
                        <a14:foregroundMark x1="19636" y1="94747" x2="19636" y2="99515"/>
                        <a14:foregroundMark x1="57061" y1="5293" x2="57152" y2="1212"/>
                        <a14:foregroundMark x1="55424" y1="5293" x2="55333" y2="687"/>
                        <a14:backgroundMark x1="47273" y1="90424" x2="46909" y2="94343"/>
                        <a14:backgroundMark x1="47091" y1="92889" x2="49121" y2="95838"/>
                        <a14:backgroundMark x1="46364" y1="93374" x2="46364" y2="95354"/>
                        <a14:backgroundMark x1="56848" y1="4040" x2="56636" y2="283"/>
                        <a14:backgroundMark x1="55545" y1="2424" x2="55939" y2="3798"/>
                        <a14:backgroundMark x1="55187" y1="572" x2="55848" y2="4606"/>
                        <a14:backgroundMark x1="55424" y1="2020" x2="55515" y2="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8" r="3543"/>
          <a:stretch/>
        </p:blipFill>
        <p:spPr>
          <a:xfrm rot="16200000" flipH="1">
            <a:off x="6708566" y="984585"/>
            <a:ext cx="4438556" cy="39377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BF745-001E-EEEF-C03A-7E7BB65F1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3132B3A9-86F3-5680-EAA9-4C183E55D4A2}"/>
              </a:ext>
            </a:extLst>
          </p:cNvPr>
          <p:cNvSpPr/>
          <p:nvPr/>
        </p:nvSpPr>
        <p:spPr>
          <a:xfrm rot="5400000">
            <a:off x="3622869" y="1776822"/>
            <a:ext cx="3347053" cy="2484854"/>
          </a:xfrm>
          <a:prstGeom prst="trapezoid">
            <a:avLst>
              <a:gd name="adj" fmla="val 59374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C56D2-7901-A986-DA86-D6D59EF7DF36}"/>
              </a:ext>
            </a:extLst>
          </p:cNvPr>
          <p:cNvSpPr txBox="1"/>
          <p:nvPr/>
        </p:nvSpPr>
        <p:spPr>
          <a:xfrm>
            <a:off x="6537609" y="341782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 test 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117A2-3AB7-D5E0-CD6D-9EC5293E5AC3}"/>
              </a:ext>
            </a:extLst>
          </p:cNvPr>
          <p:cNvSpPr txBox="1"/>
          <p:nvPr/>
        </p:nvSpPr>
        <p:spPr>
          <a:xfrm>
            <a:off x="8291213" y="485982"/>
            <a:ext cx="283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 development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D9DEA-4C53-9881-3C28-C6EF468DBC69}"/>
              </a:ext>
            </a:extLst>
          </p:cNvPr>
          <p:cNvSpPr txBox="1"/>
          <p:nvPr/>
        </p:nvSpPr>
        <p:spPr>
          <a:xfrm>
            <a:off x="6246080" y="5126175"/>
            <a:ext cx="5716694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test board contains the ASIC, voltage regulators, logic level translators single-ended to differential converters, and LVDS buffers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FPGA streams multi-channel data to the PC over Gigabit Ethernet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419E79-89F6-9C41-8149-FF23F9711FF2}"/>
              </a:ext>
            </a:extLst>
          </p:cNvPr>
          <p:cNvGrpSpPr/>
          <p:nvPr/>
        </p:nvGrpSpPr>
        <p:grpSpPr>
          <a:xfrm>
            <a:off x="379307" y="550646"/>
            <a:ext cx="5716693" cy="5991043"/>
            <a:chOff x="6200259" y="72465"/>
            <a:chExt cx="5716693" cy="5991043"/>
          </a:xfrm>
        </p:grpSpPr>
        <p:pic>
          <p:nvPicPr>
            <p:cNvPr id="14" name="Picture 13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43FE486F-55AD-B147-B192-4BDFA6E7E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/>
            <a:stretch/>
          </p:blipFill>
          <p:spPr>
            <a:xfrm>
              <a:off x="6200259" y="72465"/>
              <a:ext cx="5716693" cy="599104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ECA698-D020-B44D-A3E9-043296A2DDBE}"/>
                </a:ext>
              </a:extLst>
            </p:cNvPr>
            <p:cNvSpPr/>
            <p:nvPr/>
          </p:nvSpPr>
          <p:spPr>
            <a:xfrm>
              <a:off x="7765064" y="1653391"/>
              <a:ext cx="2604469" cy="25321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A27EBF6-F05F-9C4C-A5D7-3C52102416DD}"/>
                </a:ext>
              </a:extLst>
            </p:cNvPr>
            <p:cNvSpPr/>
            <p:nvPr/>
          </p:nvSpPr>
          <p:spPr>
            <a:xfrm>
              <a:off x="8057848" y="1703877"/>
              <a:ext cx="508435" cy="52051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/>
                <a:t>H1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9A0DE4-C813-6B48-BCE1-FF0871B35B7F}"/>
                </a:ext>
              </a:extLst>
            </p:cNvPr>
            <p:cNvSpPr/>
            <p:nvPr/>
          </p:nvSpPr>
          <p:spPr>
            <a:xfrm>
              <a:off x="9433311" y="2265752"/>
              <a:ext cx="508435" cy="52051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O1</a:t>
              </a:r>
              <a:endParaRPr lang="en-US" sz="1600" b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D55155-B834-1742-800C-F3484B414B11}"/>
                </a:ext>
              </a:extLst>
            </p:cNvPr>
            <p:cNvSpPr/>
            <p:nvPr/>
          </p:nvSpPr>
          <p:spPr>
            <a:xfrm>
              <a:off x="8074360" y="2358991"/>
              <a:ext cx="508435" cy="52051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/>
                <a:t>H2</a:t>
              </a:r>
              <a:endParaRPr lang="en-US" b="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419D4E5-1E07-A34E-A879-ECBBCB72C7A3}"/>
                </a:ext>
              </a:extLst>
            </p:cNvPr>
            <p:cNvSpPr/>
            <p:nvPr/>
          </p:nvSpPr>
          <p:spPr>
            <a:xfrm>
              <a:off x="8057848" y="3598040"/>
              <a:ext cx="621598" cy="54177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/>
                <a:t>H16</a:t>
              </a:r>
              <a:endParaRPr lang="en-US" sz="700" b="1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361A5F7-FCAF-7842-BBFE-6E149174165E}"/>
                </a:ext>
              </a:extLst>
            </p:cNvPr>
            <p:cNvSpPr/>
            <p:nvPr/>
          </p:nvSpPr>
          <p:spPr>
            <a:xfrm>
              <a:off x="9433311" y="2897809"/>
              <a:ext cx="508435" cy="52051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O2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A4AA57-786A-B34A-9244-A2FFCEA9245A}"/>
                </a:ext>
              </a:extLst>
            </p:cNvPr>
            <p:cNvCxnSpPr>
              <a:cxnSpLocks/>
              <a:stCxn id="16" idx="6"/>
              <a:endCxn id="17" idx="1"/>
            </p:cNvCxnSpPr>
            <p:nvPr/>
          </p:nvCxnSpPr>
          <p:spPr>
            <a:xfrm>
              <a:off x="8566283" y="1964133"/>
              <a:ext cx="941487" cy="37784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0855650-7FBD-CF46-8CC0-5FAEEC1EAF5C}"/>
                </a:ext>
              </a:extLst>
            </p:cNvPr>
            <p:cNvCxnSpPr>
              <a:cxnSpLocks/>
              <a:stCxn id="18" idx="6"/>
            </p:cNvCxnSpPr>
            <p:nvPr/>
          </p:nvCxnSpPr>
          <p:spPr>
            <a:xfrm flipV="1">
              <a:off x="8582795" y="2483792"/>
              <a:ext cx="845132" cy="1354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193C4D-F8A4-7548-A087-4F7FBBF3FF80}"/>
                </a:ext>
              </a:extLst>
            </p:cNvPr>
            <p:cNvCxnSpPr>
              <a:cxnSpLocks/>
              <a:stCxn id="19" idx="7"/>
            </p:cNvCxnSpPr>
            <p:nvPr/>
          </p:nvCxnSpPr>
          <p:spPr>
            <a:xfrm flipV="1">
              <a:off x="8588415" y="2643598"/>
              <a:ext cx="844896" cy="10337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FA92FE1-C406-904E-9A37-119DDA479F9E}"/>
                </a:ext>
              </a:extLst>
            </p:cNvPr>
            <p:cNvCxnSpPr>
              <a:cxnSpLocks/>
              <a:stCxn id="16" idx="6"/>
              <a:endCxn id="20" idx="1"/>
            </p:cNvCxnSpPr>
            <p:nvPr/>
          </p:nvCxnSpPr>
          <p:spPr>
            <a:xfrm>
              <a:off x="8566283" y="1964133"/>
              <a:ext cx="941487" cy="100990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1B982D-B41F-BD42-B7E3-D1D09256585F}"/>
                </a:ext>
              </a:extLst>
            </p:cNvPr>
            <p:cNvCxnSpPr>
              <a:cxnSpLocks/>
            </p:cNvCxnSpPr>
            <p:nvPr/>
          </p:nvCxnSpPr>
          <p:spPr>
            <a:xfrm>
              <a:off x="8592744" y="2619247"/>
              <a:ext cx="835183" cy="5417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986BA41-A79D-3B4F-B2E3-2EE8CC3A0E62}"/>
                </a:ext>
              </a:extLst>
            </p:cNvPr>
            <p:cNvCxnSpPr>
              <a:cxnSpLocks/>
              <a:stCxn id="19" idx="6"/>
              <a:endCxn id="20" idx="3"/>
            </p:cNvCxnSpPr>
            <p:nvPr/>
          </p:nvCxnSpPr>
          <p:spPr>
            <a:xfrm flipV="1">
              <a:off x="8679446" y="3342094"/>
              <a:ext cx="828324" cy="52683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EAF059F-884F-8441-9C4A-C21D742890B4}"/>
                </a:ext>
              </a:extLst>
            </p:cNvPr>
            <p:cNvCxnSpPr>
              <a:cxnSpLocks/>
              <a:stCxn id="17" idx="6"/>
            </p:cNvCxnSpPr>
            <p:nvPr/>
          </p:nvCxnSpPr>
          <p:spPr>
            <a:xfrm>
              <a:off x="9941746" y="2526008"/>
              <a:ext cx="29981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4A59BF0-AFE9-C547-9FE0-457A76D28417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>
              <a:off x="9941746" y="3158065"/>
              <a:ext cx="26898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AF21E0-76C1-8D49-8654-020ED1AC1504}"/>
                </a:ext>
              </a:extLst>
            </p:cNvPr>
            <p:cNvSpPr txBox="1"/>
            <p:nvPr/>
          </p:nvSpPr>
          <p:spPr>
            <a:xfrm>
              <a:off x="8189347" y="2723440"/>
              <a:ext cx="31290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.</a:t>
              </a:r>
            </a:p>
            <a:p>
              <a:r>
                <a:rPr lang="en-US" b="1"/>
                <a:t>. </a:t>
              </a:r>
            </a:p>
            <a:p>
              <a:r>
                <a:rPr lang="en-US" b="1"/>
                <a:t>.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67BCE9D-7A22-B44B-8F6A-3BB2C95D2ADA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7156139" y="1964133"/>
              <a:ext cx="90170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C19CA1-BD31-0744-8296-7A62C2E570F8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7156139" y="1964133"/>
              <a:ext cx="918221" cy="6551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C367BA7-C52D-2749-9F87-6F8F2D4CC035}"/>
                </a:ext>
              </a:extLst>
            </p:cNvPr>
            <p:cNvCxnSpPr>
              <a:cxnSpLocks/>
            </p:cNvCxnSpPr>
            <p:nvPr/>
          </p:nvCxnSpPr>
          <p:spPr>
            <a:xfrm>
              <a:off x="7156139" y="1963855"/>
              <a:ext cx="1075018" cy="166649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5EA3F01-61C1-4E43-AD38-FE989102D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139" y="2004142"/>
              <a:ext cx="901709" cy="2751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1503A51-3C55-204F-AFE5-FA90EA2B38F7}"/>
                </a:ext>
              </a:extLst>
            </p:cNvPr>
            <p:cNvCxnSpPr/>
            <p:nvPr/>
          </p:nvCxnSpPr>
          <p:spPr>
            <a:xfrm>
              <a:off x="7156139" y="2283113"/>
              <a:ext cx="927275" cy="4249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294508F-B3D1-F24A-8336-747C7649B8B0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7155044" y="2283071"/>
              <a:ext cx="993835" cy="139431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605FD59-D6D6-6D45-9F75-84E1BAFE0850}"/>
                </a:ext>
              </a:extLst>
            </p:cNvPr>
            <p:cNvCxnSpPr/>
            <p:nvPr/>
          </p:nvCxnSpPr>
          <p:spPr>
            <a:xfrm flipV="1">
              <a:off x="7155044" y="2073473"/>
              <a:ext cx="919316" cy="5457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AF32FAA-A581-DF46-BF33-76EDC13E4E75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>
              <a:off x="7151481" y="2628461"/>
              <a:ext cx="997338" cy="1748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517644B-0A68-DB46-A6E3-0ACFE6D967A9}"/>
                </a:ext>
              </a:extLst>
            </p:cNvPr>
            <p:cNvCxnSpPr>
              <a:cxnSpLocks/>
            </p:cNvCxnSpPr>
            <p:nvPr/>
          </p:nvCxnSpPr>
          <p:spPr>
            <a:xfrm>
              <a:off x="7155044" y="2636259"/>
              <a:ext cx="919316" cy="11153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F7AA78D-A0E4-1942-8151-3EE6D43CCBB2}"/>
                </a:ext>
              </a:extLst>
            </p:cNvPr>
            <p:cNvCxnSpPr/>
            <p:nvPr/>
          </p:nvCxnSpPr>
          <p:spPr>
            <a:xfrm>
              <a:off x="7151481" y="3812953"/>
              <a:ext cx="90636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D02B0F4-4FBB-FA41-BE0B-3F5986587880}"/>
                </a:ext>
              </a:extLst>
            </p:cNvPr>
            <p:cNvCxnSpPr/>
            <p:nvPr/>
          </p:nvCxnSpPr>
          <p:spPr>
            <a:xfrm flipV="1">
              <a:off x="7151481" y="2803276"/>
              <a:ext cx="1037866" cy="10096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10782B8-DFCA-FC4C-82E8-FE9AFF8B9317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V="1">
              <a:off x="7161523" y="2102059"/>
              <a:ext cx="929612" cy="171861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E72FB30-71A4-C442-9DC3-5B38231DDB2E}"/>
                </a:ext>
              </a:extLst>
            </p:cNvPr>
            <p:cNvGrpSpPr/>
            <p:nvPr/>
          </p:nvGrpSpPr>
          <p:grpSpPr>
            <a:xfrm>
              <a:off x="6796984" y="4508946"/>
              <a:ext cx="4121901" cy="1021096"/>
              <a:chOff x="1713820" y="5025345"/>
              <a:chExt cx="4121901" cy="1021096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C95D9-B7A2-AD4F-910D-BE7762512DC5}"/>
                  </a:ext>
                </a:extLst>
              </p:cNvPr>
              <p:cNvSpPr/>
              <p:nvPr/>
            </p:nvSpPr>
            <p:spPr>
              <a:xfrm>
                <a:off x="2267739" y="5025345"/>
                <a:ext cx="3415406" cy="99977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2A94912-9817-B842-B9C1-9D6FC04CE99C}"/>
                  </a:ext>
                </a:extLst>
              </p:cNvPr>
              <p:cNvSpPr/>
              <p:nvPr/>
            </p:nvSpPr>
            <p:spPr>
              <a:xfrm>
                <a:off x="2295411" y="5233304"/>
                <a:ext cx="956345" cy="57667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5CBFF0FB-2A5B-3E42-8EEA-54BE93B49050}"/>
                      </a:ext>
                    </a:extLst>
                  </p:cNvPr>
                  <p:cNvSpPr txBox="1"/>
                  <p:nvPr/>
                </p:nvSpPr>
                <p:spPr>
                  <a:xfrm>
                    <a:off x="2166826" y="5320792"/>
                    <a:ext cx="1247073" cy="44723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nary>
                        </m:oMath>
                      </m:oMathPara>
                    </a14:m>
                    <a:endParaRPr lang="en-US" sz="1200" b="1"/>
                  </a:p>
                </p:txBody>
              </p:sp>
            </mc:Choice>
            <mc:Fallback xmlns="">
              <p:sp>
                <p:nvSpPr>
                  <p:cNvPr id="247" name="TextBox 246">
                    <a:extLst>
                      <a:ext uri="{FF2B5EF4-FFF2-40B4-BE49-F238E27FC236}">
                        <a16:creationId xmlns:a16="http://schemas.microsoft.com/office/drawing/2014/main" id="{4BA4500D-8D32-6D4E-BEBB-09BE4248CA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66826" y="5320792"/>
                    <a:ext cx="1247073" cy="44723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9000" t="-147222" b="-20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6000DB3-4C4A-B24B-B621-7E03CCB35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598" y="5174580"/>
                <a:ext cx="581591" cy="235676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2ED85CAA-DE33-5140-B5CE-3548E4A020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13820" y="5544872"/>
                <a:ext cx="581591" cy="965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D6653313-2B51-3E42-8FFD-9AB2B0E0A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98082" y="5672361"/>
                <a:ext cx="551411" cy="24135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04F0802-8395-D544-8280-41F59CF7AABF}"/>
                  </a:ext>
                </a:extLst>
              </p:cNvPr>
              <p:cNvSpPr/>
              <p:nvPr/>
            </p:nvSpPr>
            <p:spPr>
              <a:xfrm>
                <a:off x="3431093" y="5224312"/>
                <a:ext cx="956345" cy="57667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136A081-0E37-9641-943F-2325148FDA8B}"/>
                  </a:ext>
                </a:extLst>
              </p:cNvPr>
              <p:cNvSpPr txBox="1"/>
              <p:nvPr/>
            </p:nvSpPr>
            <p:spPr>
              <a:xfrm>
                <a:off x="3440476" y="5273426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err="1"/>
                  <a:t>ReLU</a:t>
                </a:r>
                <a:endParaRPr lang="en-US" sz="1200" b="1"/>
              </a:p>
              <a:p>
                <a:pPr algn="ctr"/>
                <a:r>
                  <a:rPr lang="en-US" sz="1200" b="1"/>
                  <a:t>Activation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788508E-8BC3-5A4C-8B62-A08EE7C40979}"/>
                  </a:ext>
                </a:extLst>
              </p:cNvPr>
              <p:cNvSpPr/>
              <p:nvPr/>
            </p:nvSpPr>
            <p:spPr>
              <a:xfrm>
                <a:off x="4552479" y="5186543"/>
                <a:ext cx="961344" cy="6463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14C5105-0179-C244-8160-E0A0CC454EAD}"/>
                  </a:ext>
                </a:extLst>
              </p:cNvPr>
              <p:cNvSpPr txBox="1"/>
              <p:nvPr/>
            </p:nvSpPr>
            <p:spPr>
              <a:xfrm>
                <a:off x="4560869" y="5285389"/>
                <a:ext cx="9621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/>
                  <a:t>Stochastic</a:t>
                </a:r>
              </a:p>
              <a:p>
                <a:pPr algn="ctr"/>
                <a:r>
                  <a:rPr lang="en-US" sz="1200" b="1"/>
                  <a:t>Rounding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185C774D-CD78-EB44-AC1E-31FCD21BDF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1756" y="5510484"/>
                <a:ext cx="18872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536B37B-C779-9945-BD51-1ACDC2F4A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438" y="5512648"/>
                <a:ext cx="17753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4439005-B443-8C4C-B387-FCFC116592C6}"/>
                  </a:ext>
                </a:extLst>
              </p:cNvPr>
              <p:cNvSpPr txBox="1"/>
              <p:nvPr/>
            </p:nvSpPr>
            <p:spPr>
              <a:xfrm>
                <a:off x="3188494" y="5677109"/>
                <a:ext cx="1390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>
                    <a:solidFill>
                      <a:schemeClr val="accent5"/>
                    </a:solidFill>
                  </a:rPr>
                  <a:t>perceptron</a:t>
                </a: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700B015F-8217-4246-8878-4C256E7D3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5605" y="5500664"/>
                <a:ext cx="330116" cy="982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CD11DB9-B88F-1143-9857-0482798FF285}"/>
                </a:ext>
              </a:extLst>
            </p:cNvPr>
            <p:cNvSpPr/>
            <p:nvPr/>
          </p:nvSpPr>
          <p:spPr>
            <a:xfrm>
              <a:off x="9762169" y="1286206"/>
              <a:ext cx="1366418" cy="2683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BD6C69A-A7F1-FC47-9782-58988D6E9A09}"/>
                </a:ext>
              </a:extLst>
            </p:cNvPr>
            <p:cNvSpPr/>
            <p:nvPr/>
          </p:nvSpPr>
          <p:spPr>
            <a:xfrm>
              <a:off x="7765064" y="1653391"/>
              <a:ext cx="2604469" cy="2525792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own Arrow 44">
              <a:extLst>
                <a:ext uri="{FF2B5EF4-FFF2-40B4-BE49-F238E27FC236}">
                  <a16:creationId xmlns:a16="http://schemas.microsoft.com/office/drawing/2014/main" id="{22919069-7A86-CE48-BA53-9C58AB0CC4FB}"/>
                </a:ext>
              </a:extLst>
            </p:cNvPr>
            <p:cNvSpPr/>
            <p:nvPr/>
          </p:nvSpPr>
          <p:spPr>
            <a:xfrm rot="2648840">
              <a:off x="10573819" y="1493998"/>
              <a:ext cx="196962" cy="724082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4FE724-FEDF-5E48-9E4C-53586987B955}"/>
                </a:ext>
              </a:extLst>
            </p:cNvPr>
            <p:cNvSpPr/>
            <p:nvPr/>
          </p:nvSpPr>
          <p:spPr>
            <a:xfrm>
              <a:off x="8061485" y="3599532"/>
              <a:ext cx="616416" cy="563805"/>
            </a:xfrm>
            <a:prstGeom prst="ellipse">
              <a:avLst/>
            </a:prstGeom>
            <a:noFill/>
            <a:ln w="28575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>
              <a:extLst>
                <a:ext uri="{FF2B5EF4-FFF2-40B4-BE49-F238E27FC236}">
                  <a16:creationId xmlns:a16="http://schemas.microsoft.com/office/drawing/2014/main" id="{BBBDE97F-FD42-F442-A5D9-BF17DAF698B8}"/>
                </a:ext>
              </a:extLst>
            </p:cNvPr>
            <p:cNvSpPr/>
            <p:nvPr/>
          </p:nvSpPr>
          <p:spPr>
            <a:xfrm>
              <a:off x="8271659" y="4169721"/>
              <a:ext cx="186776" cy="355221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885F78A-EFA9-0D46-BB33-F5066BA07D1F}"/>
              </a:ext>
            </a:extLst>
          </p:cNvPr>
          <p:cNvSpPr txBox="1"/>
          <p:nvPr/>
        </p:nvSpPr>
        <p:spPr>
          <a:xfrm>
            <a:off x="2213667" y="6488668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Chip currently being tested</a:t>
            </a:r>
          </a:p>
        </p:txBody>
      </p:sp>
    </p:spTree>
    <p:extLst>
      <p:ext uri="{BB962C8B-B14F-4D97-AF65-F5344CB8AC3E}">
        <p14:creationId xmlns:p14="http://schemas.microsoft.com/office/powerpoint/2010/main" val="404079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F16744-DC7C-C24D-AB25-753C76487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3B146-7841-4246-B718-68B939FC5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Co-design Strategy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4912F-0EAA-134D-B1FC-7F2D519C7B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29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DF199-AB65-A646-836E-B485CCDA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29794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Automated and holistic co-design methodology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21926-7901-F04F-84F7-92F2DC6B5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965771"/>
            <a:ext cx="5181600" cy="5211192"/>
          </a:xfrm>
        </p:spPr>
        <p:txBody>
          <a:bodyPr>
            <a:normAutofit/>
          </a:bodyPr>
          <a:lstStyle/>
          <a:p>
            <a:r>
              <a:rPr lang="en-US" sz="1800" b="1" dirty="0"/>
              <a:t>Motivation: </a:t>
            </a:r>
            <a:r>
              <a:rPr lang="en-US" sz="1800" b="1" dirty="0">
                <a:solidFill>
                  <a:schemeClr val="accent1"/>
                </a:solidFill>
              </a:rPr>
              <a:t>optimizing the neural network design</a:t>
            </a:r>
            <a:r>
              <a:rPr lang="en-US" sz="1800" dirty="0"/>
              <a:t> - given </a:t>
            </a:r>
            <a:r>
              <a:rPr lang="en-US" sz="1800" dirty="0">
                <a:solidFill>
                  <a:schemeClr val="accent5"/>
                </a:solidFill>
              </a:rPr>
              <a:t>accuracy, area, power and speed goals</a:t>
            </a:r>
            <a:r>
              <a:rPr lang="en-US" sz="1800" dirty="0"/>
              <a:t>, while keeping the </a:t>
            </a:r>
            <a:r>
              <a:rPr lang="en-US" sz="1800" dirty="0">
                <a:solidFill>
                  <a:schemeClr val="accent3"/>
                </a:solidFill>
              </a:rPr>
              <a:t>computing costs realistic </a:t>
            </a:r>
          </a:p>
          <a:p>
            <a:r>
              <a:rPr lang="en-US" sz="1800" dirty="0"/>
              <a:t>Design synthesis included in the analysis pipeline to obtain more accurate estimates</a:t>
            </a:r>
          </a:p>
          <a:p>
            <a:endParaRPr lang="en-US" sz="1800" dirty="0">
              <a:solidFill>
                <a:schemeClr val="accent3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6AD1F89-7999-9041-BCCF-D4B54B642B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32" y="2891377"/>
            <a:ext cx="5181600" cy="15411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12B49-3357-D147-81AD-2926CB9C5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601B8-5B07-0841-820A-E970AEE9A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64" y="4703448"/>
            <a:ext cx="2444536" cy="1188781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1344980-FC28-AA48-93A8-6ECE4AB0B69A}"/>
              </a:ext>
            </a:extLst>
          </p:cNvPr>
          <p:cNvSpPr txBox="1">
            <a:spLocks/>
          </p:cNvSpPr>
          <p:nvPr/>
        </p:nvSpPr>
        <p:spPr>
          <a:xfrm>
            <a:off x="5563028" y="965771"/>
            <a:ext cx="5543336" cy="521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Utilizes multi-objective Bayesian optimization</a:t>
            </a:r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523595-739F-1F40-8F72-88BC7FDE2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07" y="1253848"/>
            <a:ext cx="5237864" cy="20749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83BAC-550C-6D4B-B491-127A5FE36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44" y="4016448"/>
            <a:ext cx="3441239" cy="16125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536863-A42B-3D42-903B-038AD1C3E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0290"/>
            <a:ext cx="2868726" cy="344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96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1D5C-B91C-AE46-9253-9E57061E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57389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Tools, integration and automation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873FC9-0214-254B-BD76-DA01CCAD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71" y="753781"/>
            <a:ext cx="8808162" cy="420718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Fully automated design-pipeline utilizing open source tools and PDKs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Custom compiler for RTL generation of fully connected layers with programmable number of layers, number of neurons and quantization for every layer</a:t>
            </a:r>
          </a:p>
          <a:p>
            <a:pPr marL="0" indent="0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AD015-D0CF-7D40-A8F9-8EBD9A31D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D6A793-6E17-7241-B07F-D538338711A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2" y="3622403"/>
            <a:ext cx="5741988" cy="300037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F825-78BE-AE42-83BE-24B6FF1C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43" y="1763879"/>
            <a:ext cx="2445028" cy="5071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BD38F7-28B4-6848-BE97-E367D4823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474" y="861075"/>
            <a:ext cx="2926846" cy="5761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F31807-77A1-B74C-9B5E-4D587D1DF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7" y="1737600"/>
            <a:ext cx="3499293" cy="2239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951290-C50B-E243-BF07-ECE258F2D0CE}"/>
              </a:ext>
            </a:extLst>
          </p:cNvPr>
          <p:cNvSpPr txBox="1"/>
          <p:nvPr/>
        </p:nvSpPr>
        <p:spPr>
          <a:xfrm>
            <a:off x="2544523" y="6527831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(For synthesis)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3432C2-B014-4B46-B334-FCEE75A7D286}"/>
              </a:ext>
            </a:extLst>
          </p:cNvPr>
          <p:cNvSpPr txBox="1"/>
          <p:nvPr/>
        </p:nvSpPr>
        <p:spPr>
          <a:xfrm>
            <a:off x="4432899" y="2673357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2"/>
                </a:solidFill>
              </a:rPr>
              <a:t>Qkeras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(For NN simulations)</a:t>
            </a:r>
          </a:p>
        </p:txBody>
      </p:sp>
    </p:spTree>
    <p:extLst>
      <p:ext uri="{BB962C8B-B14F-4D97-AF65-F5344CB8AC3E}">
        <p14:creationId xmlns:p14="http://schemas.microsoft.com/office/powerpoint/2010/main" val="268153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FB075-1765-2A47-A09B-7C63E629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1611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Experiment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17ED15-F0AA-6045-8C53-3567E1E5E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52" y="2004867"/>
            <a:ext cx="4312308" cy="3640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D41FB-6F56-3345-AFD0-0B041DB2B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D3404-2A55-E646-89EE-15442FF811CA}"/>
              </a:ext>
            </a:extLst>
          </p:cNvPr>
          <p:cNvSpPr txBox="1"/>
          <p:nvPr/>
        </p:nvSpPr>
        <p:spPr>
          <a:xfrm>
            <a:off x="6749018" y="5674138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effectLst/>
                <a:latin typeface="ArialMT"/>
              </a:rPr>
              <a:t>Simulated waveforms data (</a:t>
            </a:r>
            <a:r>
              <a:rPr lang="en-IN" sz="1800" dirty="0">
                <a:solidFill>
                  <a:srgbClr val="00AFEF"/>
                </a:solidFill>
                <a:effectLst/>
                <a:latin typeface="ArialMT"/>
              </a:rPr>
              <a:t>98,583 pulses</a:t>
            </a:r>
            <a:r>
              <a:rPr lang="en-IN" sz="1800" dirty="0">
                <a:effectLst/>
                <a:latin typeface="ArialMT"/>
              </a:rPr>
              <a:t>)</a:t>
            </a:r>
          </a:p>
          <a:p>
            <a:r>
              <a:rPr lang="en-IN" dirty="0">
                <a:latin typeface="ArialMT"/>
              </a:rPr>
              <a:t>D</a:t>
            </a:r>
            <a:r>
              <a:rPr lang="en-IN" sz="1800" dirty="0">
                <a:effectLst/>
                <a:latin typeface="ArialMT"/>
              </a:rPr>
              <a:t>own-sampled to just </a:t>
            </a:r>
            <a:r>
              <a:rPr lang="en-IN" sz="1800" dirty="0">
                <a:solidFill>
                  <a:srgbClr val="00AFEF"/>
                </a:solidFill>
                <a:effectLst/>
                <a:latin typeface="ArialMT"/>
              </a:rPr>
              <a:t>9 data </a:t>
            </a:r>
            <a:r>
              <a:rPr lang="en-IN" sz="1800" dirty="0">
                <a:effectLst/>
                <a:latin typeface="ArialMT"/>
              </a:rPr>
              <a:t>points 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AD471-D44C-8B48-A129-B48FCDB8FF5E}"/>
              </a:ext>
            </a:extLst>
          </p:cNvPr>
          <p:cNvSpPr txBox="1"/>
          <p:nvPr/>
        </p:nvSpPr>
        <p:spPr>
          <a:xfrm>
            <a:off x="862566" y="936996"/>
            <a:ext cx="569905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Sampled noisy pulses used as inputs to the neural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</a:t>
            </a:r>
            <a:r>
              <a:rPr lang="en-US" dirty="0"/>
              <a:t>: pulse amplitude, </a:t>
            </a:r>
            <a:r>
              <a:rPr lang="en-US" i="1" dirty="0"/>
              <a:t>p</a:t>
            </a:r>
            <a:r>
              <a:rPr lang="en-US" dirty="0"/>
              <a:t>: pulse shape, </a:t>
            </a:r>
            <a:r>
              <a:rPr lang="en-US" i="1" dirty="0"/>
              <a:t>k</a:t>
            </a:r>
            <a:r>
              <a:rPr lang="en-US" i="1" baseline="-25000" dirty="0"/>
              <a:t>0</a:t>
            </a:r>
            <a:r>
              <a:rPr lang="en-US" dirty="0"/>
              <a:t>: time of arrival, </a:t>
            </a:r>
            <a:r>
              <a:rPr lang="en-US" i="1" dirty="0"/>
              <a:t>n</a:t>
            </a:r>
            <a:r>
              <a:rPr lang="en-US" dirty="0"/>
              <a:t>: additive white Gaussian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 shape produced by CR-(RC)</a:t>
            </a:r>
            <a:r>
              <a:rPr lang="en-US" baseline="30000" dirty="0"/>
              <a:t>N </a:t>
            </a:r>
            <a:r>
              <a:rPr lang="en-US" dirty="0"/>
              <a:t> shaping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N</a:t>
            </a:r>
            <a:r>
              <a:rPr lang="en-US" dirty="0"/>
              <a:t>: order of the shaping filter, </a:t>
            </a:r>
            <a:r>
              <a:rPr lang="en-US" i="1" dirty="0"/>
              <a:t>T</a:t>
            </a:r>
            <a:r>
              <a:rPr lang="en-US" dirty="0"/>
              <a:t>: sampling period, 𝜏: decay time constant (varied between </a:t>
            </a:r>
            <a:r>
              <a:rPr lang="en-US" i="1" dirty="0"/>
              <a:t>T</a:t>
            </a:r>
            <a:r>
              <a:rPr lang="en-US" dirty="0"/>
              <a:t> and </a:t>
            </a:r>
            <a:r>
              <a:rPr lang="en-US" i="1" dirty="0"/>
              <a:t>2T</a:t>
            </a:r>
            <a:r>
              <a:rPr lang="en-US" dirty="0"/>
              <a:t>)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6C187B-519D-594B-9306-15A9FC66C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22" y="1290881"/>
            <a:ext cx="2832100" cy="66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011F84-422B-C64C-862C-11E7855E9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61" y="3244595"/>
            <a:ext cx="3399761" cy="7332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311B13-E9E9-CE48-8B01-0AD068853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53" y="4581962"/>
            <a:ext cx="2832100" cy="22643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5F137B-CD6C-D448-9310-53A8B3CDC0BF}"/>
              </a:ext>
            </a:extLst>
          </p:cNvPr>
          <p:cNvSpPr txBox="1"/>
          <p:nvPr/>
        </p:nvSpPr>
        <p:spPr>
          <a:xfrm>
            <a:off x="6564866" y="936996"/>
            <a:ext cx="5405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Neural network trained for performing regression and estimating two parameters (</a:t>
            </a:r>
            <a:r>
              <a:rPr lang="en-US" i="1" dirty="0"/>
              <a:t>A</a:t>
            </a:r>
            <a:r>
              <a:rPr lang="en-US" dirty="0"/>
              <a:t> and 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loss, area, power and delay used as optimization metrics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288235-B1DC-FA46-9B8C-3D84F3C914C7}"/>
              </a:ext>
            </a:extLst>
          </p:cNvPr>
          <p:cNvSpPr/>
          <p:nvPr/>
        </p:nvSpPr>
        <p:spPr>
          <a:xfrm>
            <a:off x="2360429" y="6454820"/>
            <a:ext cx="723014" cy="182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4377-4BFF-4A42-B732-1B5F3DBD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90" y="-1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Architecture search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F985-639C-5543-8507-0467A10E8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888556-C65C-554B-8973-6D06FE957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9" y="1740234"/>
            <a:ext cx="8061812" cy="420687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5382E-8281-FD44-973F-FA61402E1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94" y="2455091"/>
            <a:ext cx="3821543" cy="29994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48092C-E943-A749-BEFF-616717303736}"/>
              </a:ext>
            </a:extLst>
          </p:cNvPr>
          <p:cNvSpPr txBox="1"/>
          <p:nvPr/>
        </p:nvSpPr>
        <p:spPr>
          <a:xfrm rot="5400000">
            <a:off x="8280682" y="3921738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C5017-B897-534E-B13B-D7B2FE93ED40}"/>
              </a:ext>
            </a:extLst>
          </p:cNvPr>
          <p:cNvSpPr txBox="1"/>
          <p:nvPr/>
        </p:nvSpPr>
        <p:spPr>
          <a:xfrm rot="2640467">
            <a:off x="9017371" y="5059669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ps</a:t>
            </a:r>
            <a:r>
              <a:rPr lang="en-US" sz="11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828D11-086B-5D4A-BBBA-1E257481F76D}"/>
              </a:ext>
            </a:extLst>
          </p:cNvPr>
          <p:cNvSpPr txBox="1"/>
          <p:nvPr/>
        </p:nvSpPr>
        <p:spPr>
          <a:xfrm>
            <a:off x="392411" y="1163566"/>
            <a:ext cx="11048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~22,000 different neural networks trained and synthesized</a:t>
            </a:r>
          </a:p>
        </p:txBody>
      </p:sp>
    </p:spTree>
    <p:extLst>
      <p:ext uri="{BB962C8B-B14F-4D97-AF65-F5344CB8AC3E}">
        <p14:creationId xmlns:p14="http://schemas.microsoft.com/office/powerpoint/2010/main" val="2595925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4377-4BFF-4A42-B732-1B5F3DBD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53" y="132433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Pareto-front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F985-639C-5543-8507-0467A10E8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054344-D1BB-7248-B3A8-571A274B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723965"/>
            <a:ext cx="5129784" cy="3424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A4F59-B119-9043-96AB-8E0EC69DE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1883652"/>
            <a:ext cx="5129784" cy="30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3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470784-A18E-C8CC-F20C-6CF04F02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93676"/>
            <a:ext cx="11049000" cy="7493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Introduction and motivation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4EC88-11FE-5BC6-15ED-C60AF1408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55941"/>
            <a:ext cx="6277874" cy="487687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Overall goal:</a:t>
            </a:r>
            <a:r>
              <a:rPr lang="en-US" sz="2000" dirty="0"/>
              <a:t> Explore non-linear digital signal processing (DSP) and machine learning (ML) algorithms as an efficient yet high performance alternative to analog circuits for real-time on-chip waveform processing.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These algorithms will be implemented on highly-digital readout ASICs for a new generation of “smart” detectors with </a:t>
            </a:r>
            <a:r>
              <a:rPr lang="en-US" sz="2000" dirty="0">
                <a:solidFill>
                  <a:schemeClr val="accent2"/>
                </a:solidFill>
              </a:rPr>
              <a:t>built-in amplitude estimation, pile-up detection/correction, and pulse shape classification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capabilities.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These capabilities can be utilized to reduce output data rates, enable real-time adaptation of the detector, and provide distributed “edge intelligence’’ for improved physics outcomes [1].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1299C-DFEF-3BBC-DB6D-073847BC22FB}"/>
              </a:ext>
            </a:extLst>
          </p:cNvPr>
          <p:cNvSpPr txBox="1"/>
          <p:nvPr/>
        </p:nvSpPr>
        <p:spPr>
          <a:xfrm>
            <a:off x="2225617" y="6202659"/>
            <a:ext cx="746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Carini, Gabriella, et al. "Smart sensors using artificial intelligence for on-detector electronics and ASICs.“ </a:t>
            </a:r>
          </a:p>
          <a:p>
            <a:r>
              <a:rPr lang="en-US" sz="1200" b="0" i="1" dirty="0" err="1">
                <a:solidFill>
                  <a:srgbClr val="222222"/>
                </a:solidFill>
                <a:effectLst/>
              </a:rPr>
              <a:t>arXiv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 preprint arXiv:2204.13223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 (2022).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82B51-FF51-EA66-76F8-69ECDA148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349" y="1087562"/>
            <a:ext cx="3347049" cy="3353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112B504-3DAC-1C56-FBA1-CE07B4604C78}"/>
              </a:ext>
            </a:extLst>
          </p:cNvPr>
          <p:cNvGrpSpPr/>
          <p:nvPr/>
        </p:nvGrpSpPr>
        <p:grpSpPr>
          <a:xfrm>
            <a:off x="6978139" y="4663225"/>
            <a:ext cx="5107467" cy="1138191"/>
            <a:chOff x="6978139" y="4663225"/>
            <a:chExt cx="5107467" cy="11381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CEB54A-4D83-9295-21D0-171AEE04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8139" y="4663225"/>
              <a:ext cx="5107467" cy="110721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86108B-7170-7BFC-1C14-ABFA5C5021E2}"/>
                </a:ext>
              </a:extLst>
            </p:cNvPr>
            <p:cNvSpPr/>
            <p:nvPr/>
          </p:nvSpPr>
          <p:spPr>
            <a:xfrm>
              <a:off x="8177842" y="5408762"/>
              <a:ext cx="1509623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07F273-BE5F-E0B6-83AB-2CAF4F24F3A0}"/>
                </a:ext>
              </a:extLst>
            </p:cNvPr>
            <p:cNvSpPr txBox="1"/>
            <p:nvPr/>
          </p:nvSpPr>
          <p:spPr>
            <a:xfrm>
              <a:off x="8242400" y="5493439"/>
              <a:ext cx="1380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Hardware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464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6DF333-50C0-A4F0-B11F-510345D23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81" y="770084"/>
            <a:ext cx="3961595" cy="2905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5F366-DD55-AD86-2F4E-DC043C570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857" y="632892"/>
            <a:ext cx="3961595" cy="2905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59E8BD-AAD1-9C51-5975-14467264E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576" y="3981971"/>
            <a:ext cx="3764400" cy="276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FC3F23-DCB8-2B87-BDF8-2B5D9776A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052" y="3865012"/>
            <a:ext cx="3764400" cy="2760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14203-5BE8-8B41-A157-6B58E0CA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41048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Optimization metrics vs. total bits</a:t>
            </a:r>
          </a:p>
        </p:txBody>
      </p:sp>
    </p:spTree>
    <p:extLst>
      <p:ext uri="{BB962C8B-B14F-4D97-AF65-F5344CB8AC3E}">
        <p14:creationId xmlns:p14="http://schemas.microsoft.com/office/powerpoint/2010/main" val="3135622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points&#10;&#10;AI-generated content may be incorrect.">
            <a:extLst>
              <a:ext uri="{FF2B5EF4-FFF2-40B4-BE49-F238E27FC236}">
                <a16:creationId xmlns:a16="http://schemas.microsoft.com/office/drawing/2014/main" id="{222676C7-394B-CE83-D021-FA9AA3268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49" y="672465"/>
            <a:ext cx="3608907" cy="2905170"/>
          </a:xfrm>
          <a:prstGeom prst="rect">
            <a:avLst/>
          </a:prstGeom>
        </p:spPr>
      </p:pic>
      <p:pic>
        <p:nvPicPr>
          <p:cNvPr id="7" name="Picture 6" descr="A graph of a number of points&#10;&#10;AI-generated content may be incorrect.">
            <a:extLst>
              <a:ext uri="{FF2B5EF4-FFF2-40B4-BE49-F238E27FC236}">
                <a16:creationId xmlns:a16="http://schemas.microsoft.com/office/drawing/2014/main" id="{886827EE-D568-F2EB-A53C-667362F69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77" y="3577635"/>
            <a:ext cx="3608907" cy="2905170"/>
          </a:xfrm>
          <a:prstGeom prst="rect">
            <a:avLst/>
          </a:prstGeom>
        </p:spPr>
      </p:pic>
      <p:pic>
        <p:nvPicPr>
          <p:cNvPr id="6" name="Picture 5" descr="A graph of a number of points&#10;&#10;AI-generated content may be incorrect.">
            <a:extLst>
              <a:ext uri="{FF2B5EF4-FFF2-40B4-BE49-F238E27FC236}">
                <a16:creationId xmlns:a16="http://schemas.microsoft.com/office/drawing/2014/main" id="{B2F1F0DC-5BFB-8C38-083D-141CF44E1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949" y="3631096"/>
            <a:ext cx="3429267" cy="2760560"/>
          </a:xfrm>
          <a:prstGeom prst="rect">
            <a:avLst/>
          </a:prstGeom>
        </p:spPr>
      </p:pic>
      <p:pic>
        <p:nvPicPr>
          <p:cNvPr id="4" name="Picture 3" descr="A graph of a red and grey line&#10;&#10;AI-generated content may be incorrect.">
            <a:extLst>
              <a:ext uri="{FF2B5EF4-FFF2-40B4-BE49-F238E27FC236}">
                <a16:creationId xmlns:a16="http://schemas.microsoft.com/office/drawing/2014/main" id="{798BE288-F453-EB2F-D0CE-9916B8B842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90" b="2"/>
          <a:stretch/>
        </p:blipFill>
        <p:spPr>
          <a:xfrm>
            <a:off x="1455949" y="744770"/>
            <a:ext cx="3378239" cy="2760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A51B02-D028-EE49-A308-0F899D4B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19689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Design insights</a:t>
            </a:r>
          </a:p>
        </p:txBody>
      </p:sp>
    </p:spTree>
    <p:extLst>
      <p:ext uri="{BB962C8B-B14F-4D97-AF65-F5344CB8AC3E}">
        <p14:creationId xmlns:p14="http://schemas.microsoft.com/office/powerpoint/2010/main" val="3647326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766826-9552-A784-0E08-6972B572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16" y="1030718"/>
            <a:ext cx="6593349" cy="5274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F78FA-C237-66A9-7E95-90DEDFEADE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50" b="87677"/>
          <a:stretch/>
        </p:blipFill>
        <p:spPr>
          <a:xfrm>
            <a:off x="5296524" y="4316819"/>
            <a:ext cx="1421758" cy="1329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AE2ACF-B2AD-EC5F-A9BD-F061FC75063E}"/>
              </a:ext>
            </a:extLst>
          </p:cNvPr>
          <p:cNvSpPr txBox="1"/>
          <p:nvPr/>
        </p:nvSpPr>
        <p:spPr>
          <a:xfrm>
            <a:off x="2754846" y="6448225"/>
            <a:ext cx="660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= 2 is the best design choice for in-pixel implementation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5236F-3210-5649-8B7C-858D04CC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84" y="-110178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Design insights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EC9E7-C580-2D40-B438-420B2DD07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777" y="1138867"/>
            <a:ext cx="5272365" cy="527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35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507-9874-3F28-C5AC-11BFBE66E46C}"/>
              </a:ext>
            </a:extLst>
          </p:cNvPr>
          <p:cNvGrpSpPr/>
          <p:nvPr/>
        </p:nvGrpSpPr>
        <p:grpSpPr>
          <a:xfrm>
            <a:off x="158249" y="1286930"/>
            <a:ext cx="6835668" cy="5571067"/>
            <a:chOff x="401505" y="830667"/>
            <a:chExt cx="6716272" cy="5473759"/>
          </a:xfrm>
        </p:grpSpPr>
        <p:pic>
          <p:nvPicPr>
            <p:cNvPr id="8" name="Picture 7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D22E2A1C-58B4-860D-5D16-488143E96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505" y="830667"/>
              <a:ext cx="6716272" cy="5473759"/>
            </a:xfrm>
            <a:prstGeom prst="rect">
              <a:avLst/>
            </a:prstGeom>
          </p:spPr>
        </p:pic>
        <p:pic>
          <p:nvPicPr>
            <p:cNvPr id="9" name="Picture 8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5A64DDCA-7F9B-6304-DC24-641CCE542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7068" y="1173019"/>
              <a:ext cx="2392709" cy="24765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BF0C7-CF9F-9043-9457-76F09D09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207" y="135589"/>
            <a:ext cx="807277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Comparisons with theoretical estimates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4C304-8296-C344-89E2-DDB8CFF51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82" y="2080475"/>
            <a:ext cx="5091518" cy="3402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60ED61B-F8EC-5E4B-BF93-46DDD04B3A78}"/>
              </a:ext>
            </a:extLst>
          </p:cNvPr>
          <p:cNvSpPr txBox="1">
            <a:spLocks/>
          </p:cNvSpPr>
          <p:nvPr/>
        </p:nvSpPr>
        <p:spPr>
          <a:xfrm>
            <a:off x="6624275" y="600785"/>
            <a:ext cx="58009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Pareto-optimal neural networks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7EE71-195E-5E42-A9FA-798E06EE56A8}"/>
              </a:ext>
            </a:extLst>
          </p:cNvPr>
          <p:cNvSpPr txBox="1"/>
          <p:nvPr/>
        </p:nvSpPr>
        <p:spPr>
          <a:xfrm>
            <a:off x="7697086" y="5650779"/>
            <a:ext cx="449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effectLst/>
                <a:latin typeface="ArialMT"/>
              </a:rPr>
              <a:t>Weighted view of neural network architectures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135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B64F-961F-98A7-2296-4A7BE57D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8" y="176280"/>
            <a:ext cx="11049000" cy="76493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AAF02-BE01-0DDD-4001-AD88D53C6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43832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 multi-channel “smart” readout ASIC for linear strip sensors has been developed in 65 nm CMOS technology.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chip focuses on early digitization of the acquired signal followed by nonlinear DSP and ML for further processing.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Future work will focus on further characterization and testing of the ASIC, including tests with silicon sensors.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Co-design framework utilizing open source tools and PDKs developed for synthesis informed neural network architecture search and optimization.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66151-7607-1DA7-2EC4-F6A9A3D75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/>
          </a:p>
        </p:txBody>
      </p:sp>
      <p:pic>
        <p:nvPicPr>
          <p:cNvPr id="5" name="Picture 2" descr="Free vector thank you lettering">
            <a:extLst>
              <a:ext uri="{FF2B5EF4-FFF2-40B4-BE49-F238E27FC236}">
                <a16:creationId xmlns:a16="http://schemas.microsoft.com/office/drawing/2014/main" id="{6A631706-E36A-43BE-3954-0B71DB6B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6379" r="14350" b="2737"/>
          <a:stretch/>
        </p:blipFill>
        <p:spPr bwMode="auto">
          <a:xfrm>
            <a:off x="3598478" y="4712712"/>
            <a:ext cx="2108639" cy="19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ree PMP questions and answers">
            <a:extLst>
              <a:ext uri="{FF2B5EF4-FFF2-40B4-BE49-F238E27FC236}">
                <a16:creationId xmlns:a16="http://schemas.microsoft.com/office/drawing/2014/main" id="{A55FC507-2B6D-B937-BF9C-55D1F3473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8"/>
          <a:stretch/>
        </p:blipFill>
        <p:spPr bwMode="auto">
          <a:xfrm>
            <a:off x="6039343" y="4712712"/>
            <a:ext cx="2529215" cy="190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49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A886-8093-9A51-3AC8-26160E78D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0FBB1-8525-DA3E-7E0A-FAAF8A9BB8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1C287-08FA-A86A-E2E6-6D7CA57399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5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4F23-6077-7462-9428-1FA81E29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32" y="301657"/>
            <a:ext cx="11049000" cy="857185"/>
          </a:xfrm>
        </p:spPr>
        <p:txBody>
          <a:bodyPr/>
          <a:lstStyle/>
          <a:p>
            <a:r>
              <a:rPr lang="en-US"/>
              <a:t>Analog front-end (AFE)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F7E70-EE0E-D6FE-E80D-396DFCA22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254D6-5607-9793-FBF1-5D14D20C05D6}"/>
              </a:ext>
            </a:extLst>
          </p:cNvPr>
          <p:cNvSpPr txBox="1"/>
          <p:nvPr/>
        </p:nvSpPr>
        <p:spPr>
          <a:xfrm>
            <a:off x="571501" y="1158842"/>
            <a:ext cx="1116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21BAEE-107F-F01A-6CBF-E05933018EEF}"/>
              </a:ext>
            </a:extLst>
          </p:cNvPr>
          <p:cNvSpPr txBox="1"/>
          <p:nvPr/>
        </p:nvSpPr>
        <p:spPr>
          <a:xfrm>
            <a:off x="2105196" y="6220055"/>
            <a:ext cx="94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Deptuch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 W., et al. "Pixel detectors with built-in signal processing and bandwidth-efficient data transmission."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10th International Workshop on Semiconductor Pixel Detectors for Particles and Imaging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2023.</a:t>
            </a:r>
            <a:endParaRPr lang="en-US" sz="12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EEAE3D9-14B6-3528-5177-8BCE113FB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89437"/>
            <a:ext cx="11160968" cy="4207185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Modified from an existing AFE for X-ray amplitude spectroscopy [1], with the following changes: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Shaping time reduced to ~100 ns to serve purely as an anti-aliasing filter (AAF).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All bias currents generated by built-in DACs to eliminate analog bias distribution.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Minor layout improvements.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ADA846-088B-8E05-55F2-14848917835F}"/>
              </a:ext>
            </a:extLst>
          </p:cNvPr>
          <p:cNvSpPr txBox="1"/>
          <p:nvPr/>
        </p:nvSpPr>
        <p:spPr>
          <a:xfrm>
            <a:off x="571498" y="4830792"/>
            <a:ext cx="1116097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For a detector capacitance of C</a:t>
            </a:r>
            <a:r>
              <a:rPr lang="en-US" baseline="-25000" dirty="0"/>
              <a:t>DET</a:t>
            </a:r>
            <a:r>
              <a:rPr lang="en-US" dirty="0"/>
              <a:t> = 50 </a:t>
            </a:r>
            <a:r>
              <a:rPr lang="en-US" dirty="0" err="1"/>
              <a:t>fF</a:t>
            </a:r>
            <a:r>
              <a:rPr lang="en-US" dirty="0"/>
              <a:t>, the simulated ENC = 7.3 e- to 16.5 e- for CSA feedback currents of 0-50 </a:t>
            </a:r>
            <a:r>
              <a:rPr lang="en-US" dirty="0" err="1"/>
              <a:t>pA</a:t>
            </a:r>
            <a:r>
              <a:rPr lang="en-US" dirty="0"/>
              <a:t> and a final shaping time of 300 ns.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The baseline can be adjusted for positive and negative polarity signals to maximize dynamic rage (DR)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Useful DR value of ~10 bits (1:1000)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A11EE-C6D8-4009-0648-C9109C60252A}"/>
              </a:ext>
            </a:extLst>
          </p:cNvPr>
          <p:cNvGrpSpPr/>
          <p:nvPr/>
        </p:nvGrpSpPr>
        <p:grpSpPr>
          <a:xfrm>
            <a:off x="571497" y="2665554"/>
            <a:ext cx="7759214" cy="2091514"/>
            <a:chOff x="571497" y="2665554"/>
            <a:chExt cx="7759214" cy="209151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1D96B4-B77B-309E-9551-647B2574AE0D}"/>
                </a:ext>
              </a:extLst>
            </p:cNvPr>
            <p:cNvGrpSpPr/>
            <p:nvPr/>
          </p:nvGrpSpPr>
          <p:grpSpPr>
            <a:xfrm>
              <a:off x="571497" y="2739192"/>
              <a:ext cx="7759214" cy="2017876"/>
              <a:chOff x="571497" y="2739192"/>
              <a:chExt cx="7759214" cy="2017876"/>
            </a:xfrm>
          </p:grpSpPr>
          <p:pic>
            <p:nvPicPr>
              <p:cNvPr id="5" name="Picture 4" descr="Diagram&#10;&#10;Description automatically generated">
                <a:extLst>
                  <a:ext uri="{FF2B5EF4-FFF2-40B4-BE49-F238E27FC236}">
                    <a16:creationId xmlns:a16="http://schemas.microsoft.com/office/drawing/2014/main" id="{C2839819-F69B-3DF2-F889-602B1EE43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16363" b="54816"/>
              <a:stretch/>
            </p:blipFill>
            <p:spPr>
              <a:xfrm>
                <a:off x="1811663" y="2739192"/>
                <a:ext cx="6519048" cy="163771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908E3E-AC5F-3D4F-5A5C-19BAC85DB467}"/>
                  </a:ext>
                </a:extLst>
              </p:cNvPr>
              <p:cNvSpPr txBox="1"/>
              <p:nvPr/>
            </p:nvSpPr>
            <p:spPr>
              <a:xfrm>
                <a:off x="2747934" y="4387736"/>
                <a:ext cx="1787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Two-stage CSA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C7A703-CFE2-8CE1-025C-0805891CC85A}"/>
                  </a:ext>
                </a:extLst>
              </p:cNvPr>
              <p:cNvSpPr txBox="1"/>
              <p:nvPr/>
            </p:nvSpPr>
            <p:spPr>
              <a:xfrm>
                <a:off x="5335092" y="4387736"/>
                <a:ext cx="1633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Anti-alias filter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C0F37D4-E956-3A59-E549-3DEF1C57C9EF}"/>
                  </a:ext>
                </a:extLst>
              </p:cNvPr>
              <p:cNvSpPr/>
              <p:nvPr/>
            </p:nvSpPr>
            <p:spPr>
              <a:xfrm>
                <a:off x="6028369" y="4289991"/>
                <a:ext cx="276045" cy="169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CB5065C-8BA6-1E47-09A0-751639B64454}"/>
                  </a:ext>
                </a:extLst>
              </p:cNvPr>
              <p:cNvSpPr/>
              <p:nvPr/>
            </p:nvSpPr>
            <p:spPr>
              <a:xfrm>
                <a:off x="6968106" y="3159470"/>
                <a:ext cx="1086928" cy="33847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A035A6-01DE-C3EB-471B-E361F72C76AB}"/>
                  </a:ext>
                </a:extLst>
              </p:cNvPr>
              <p:cNvSpPr txBox="1"/>
              <p:nvPr/>
            </p:nvSpPr>
            <p:spPr>
              <a:xfrm>
                <a:off x="571497" y="3429000"/>
                <a:ext cx="9899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Charge injector</a:t>
                </a: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59E1513F-BB3A-A55A-D2CD-4837DFD6D7E3}"/>
                  </a:ext>
                </a:extLst>
              </p:cNvPr>
              <p:cNvSpPr/>
              <p:nvPr/>
            </p:nvSpPr>
            <p:spPr>
              <a:xfrm>
                <a:off x="1535616" y="3616644"/>
                <a:ext cx="276045" cy="165137"/>
              </a:xfrm>
              <a:prstGeom prst="rightArrow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36292EB-F40E-8DEC-6373-35F90A4EE391}"/>
                  </a:ext>
                </a:extLst>
              </p:cNvPr>
              <p:cNvSpPr/>
              <p:nvPr/>
            </p:nvSpPr>
            <p:spPr>
              <a:xfrm>
                <a:off x="6028369" y="3781781"/>
                <a:ext cx="415563" cy="210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D806CC7-06D8-87DC-70E2-B6496DF764D7}"/>
                  </a:ext>
                </a:extLst>
              </p:cNvPr>
              <p:cNvSpPr txBox="1"/>
              <p:nvPr/>
            </p:nvSpPr>
            <p:spPr>
              <a:xfrm>
                <a:off x="5962415" y="3760791"/>
                <a:ext cx="601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100ns</a:t>
                </a:r>
              </a:p>
            </p:txBody>
          </p:sp>
        </p:grpSp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08B4AFF3-7EB7-86F1-4031-8F5EF2BF9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6612" r="86533" b="3315"/>
            <a:stretch/>
          </p:blipFill>
          <p:spPr>
            <a:xfrm>
              <a:off x="7062403" y="2665554"/>
              <a:ext cx="1141432" cy="397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104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1333A-713A-45A3-BFBA-ECE648C6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5" y="176280"/>
            <a:ext cx="11049000" cy="842573"/>
          </a:xfrm>
        </p:spPr>
        <p:txBody>
          <a:bodyPr>
            <a:normAutofit/>
          </a:bodyPr>
          <a:lstStyle/>
          <a:p>
            <a:r>
              <a:rPr lang="en-US" sz="4000" dirty="0"/>
              <a:t>Charge-sensitive amplifier (CSA)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ED4C4-EB99-1653-0D79-0349E9F82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04B7A93D-7DB0-1E97-068C-5E0B3FF81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531" y="1084415"/>
            <a:ext cx="6787484" cy="2150490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4967C6F7-CCD0-2FC7-05FB-9B0DD5F8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007" y="2338915"/>
            <a:ext cx="4604507" cy="3184947"/>
          </a:xfrm>
          <a:prstGeom prst="rect">
            <a:avLst/>
          </a:prstGeom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0F5935DF-1439-14FF-52AA-17534E7AC210}"/>
              </a:ext>
            </a:extLst>
          </p:cNvPr>
          <p:cNvSpPr/>
          <p:nvPr/>
        </p:nvSpPr>
        <p:spPr>
          <a:xfrm flipV="1">
            <a:off x="5972174" y="3351924"/>
            <a:ext cx="1319841" cy="397394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3DC1A-AB0D-3ACB-B743-849A990E7AE5}"/>
              </a:ext>
            </a:extLst>
          </p:cNvPr>
          <p:cNvSpPr txBox="1"/>
          <p:nvPr/>
        </p:nvSpPr>
        <p:spPr>
          <a:xfrm>
            <a:off x="572115" y="5892350"/>
            <a:ext cx="10893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[2] G. W. Deptuch, P. Otfinowski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“Charge Sensitive Amplifier with Pole-Zero Cancellation”, provisional patent application USPTO Serial No. 63/379,887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E51A75-8CAE-1169-AA1F-A3D24EBED343}"/>
              </a:ext>
            </a:extLst>
          </p:cNvPr>
          <p:cNvGrpSpPr/>
          <p:nvPr/>
        </p:nvGrpSpPr>
        <p:grpSpPr>
          <a:xfrm>
            <a:off x="10396200" y="1582594"/>
            <a:ext cx="1567314" cy="526991"/>
            <a:chOff x="10359312" y="776632"/>
            <a:chExt cx="1567314" cy="5269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AAFDB9-64B2-10B0-C4BA-BE20A93CBA0D}"/>
                </a:ext>
              </a:extLst>
            </p:cNvPr>
            <p:cNvSpPr txBox="1"/>
            <p:nvPr/>
          </p:nvSpPr>
          <p:spPr>
            <a:xfrm>
              <a:off x="10359312" y="780403"/>
              <a:ext cx="15673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Network shown for holes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6E0A9CF-BCDE-B264-F60C-3C5991CDEEEA}"/>
                </a:ext>
              </a:extLst>
            </p:cNvPr>
            <p:cNvSpPr/>
            <p:nvPr/>
          </p:nvSpPr>
          <p:spPr>
            <a:xfrm>
              <a:off x="10402838" y="776632"/>
              <a:ext cx="1480262" cy="52699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7D9624-FB0E-3D0C-5C37-4CED001268CD}"/>
              </a:ext>
            </a:extLst>
          </p:cNvPr>
          <p:cNvSpPr txBox="1"/>
          <p:nvPr/>
        </p:nvSpPr>
        <p:spPr>
          <a:xfrm>
            <a:off x="416225" y="3389599"/>
            <a:ext cx="4311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Switched feedback network to handle both electrons and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Inverter-type OTA amplifiers with bias current reuse and active </a:t>
            </a:r>
            <a:r>
              <a:rPr lang="en-US" dirty="0" err="1"/>
              <a:t>cascode</a:t>
            </a:r>
            <a:r>
              <a:rPr lang="en-US" dirty="0"/>
              <a:t> gain boosting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~90 dB open loop DC gain, single-stage and thus intrinsically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378FD-DB98-CDD8-0443-8658C5558ECE}"/>
              </a:ext>
            </a:extLst>
          </p:cNvPr>
          <p:cNvSpPr txBox="1"/>
          <p:nvPr/>
        </p:nvSpPr>
        <p:spPr>
          <a:xfrm>
            <a:off x="4942935" y="3814798"/>
            <a:ext cx="282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Self-cascaded FET (SCFET) feedback network with pole-zero cancellation [2]</a:t>
            </a:r>
          </a:p>
        </p:txBody>
      </p:sp>
    </p:spTree>
    <p:extLst>
      <p:ext uri="{BB962C8B-B14F-4D97-AF65-F5344CB8AC3E}">
        <p14:creationId xmlns:p14="http://schemas.microsoft.com/office/powerpoint/2010/main" val="3723628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AE81-906B-2E90-3E31-862AB600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24" y="253158"/>
            <a:ext cx="11049000" cy="819863"/>
          </a:xfrm>
        </p:spPr>
        <p:txBody>
          <a:bodyPr>
            <a:normAutofit/>
          </a:bodyPr>
          <a:lstStyle/>
          <a:p>
            <a:r>
              <a:rPr lang="en-US" sz="4000"/>
              <a:t>Anti-aliasing filter (AAF)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904F9-058D-143A-1859-E9B2D349C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79160-AC32-59EF-A7DF-D80E0188DCF5}"/>
              </a:ext>
            </a:extLst>
          </p:cNvPr>
          <p:cNvSpPr txBox="1"/>
          <p:nvPr/>
        </p:nvSpPr>
        <p:spPr>
          <a:xfrm>
            <a:off x="6242180" y="1502229"/>
            <a:ext cx="5747657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Initial plans assumed the use of a first-order AAF, which is simply a lossy integrator.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However, the slow roll-off of the integrator results in unacceptable levels of aliasing unless very high oversampling ratios are used.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amount of aliasing was reduced by adding a second-order (</a:t>
            </a:r>
            <a:r>
              <a:rPr lang="en-US" dirty="0" err="1"/>
              <a:t>biquad</a:t>
            </a:r>
            <a:r>
              <a:rPr lang="en-US" dirty="0"/>
              <a:t>) stage after the integrator, thus realizing a third-order LPF.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LPF coefficients were tuned to obtain a semi-Gaussian response [3], but this is not critical since the final pulse shape will be determined by the digital FIR filter within the in-channel DSP.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DAC current for baseline shifting is injected into node ‘d’ for noise performance.</a:t>
            </a:r>
          </a:p>
        </p:txBody>
      </p:sp>
      <p:pic>
        <p:nvPicPr>
          <p:cNvPr id="11" name="Content Placeholder 10" descr="Diagram, schematic&#10;&#10;Description automatically generated">
            <a:extLst>
              <a:ext uri="{FF2B5EF4-FFF2-40B4-BE49-F238E27FC236}">
                <a16:creationId xmlns:a16="http://schemas.microsoft.com/office/drawing/2014/main" id="{EA225894-22E7-884D-84F4-865635E37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238" y="1612749"/>
            <a:ext cx="5614762" cy="17515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2BADB95-31C5-DCD5-7622-57CE35E4D802}"/>
              </a:ext>
            </a:extLst>
          </p:cNvPr>
          <p:cNvGrpSpPr/>
          <p:nvPr/>
        </p:nvGrpSpPr>
        <p:grpSpPr>
          <a:xfrm>
            <a:off x="865707" y="3493701"/>
            <a:ext cx="4052712" cy="369332"/>
            <a:chOff x="1000664" y="5110909"/>
            <a:chExt cx="4052712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52C94C-9D4D-8378-DF5B-36B4389DC3E5}"/>
                </a:ext>
              </a:extLst>
            </p:cNvPr>
            <p:cNvSpPr txBox="1"/>
            <p:nvPr/>
          </p:nvSpPr>
          <p:spPr>
            <a:xfrm>
              <a:off x="1000664" y="5110909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Lossy integrator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1F2C6E-D0C9-4273-91EE-0B6E1EEA2EA6}"/>
                </a:ext>
              </a:extLst>
            </p:cNvPr>
            <p:cNvSpPr txBox="1"/>
            <p:nvPr/>
          </p:nvSpPr>
          <p:spPr>
            <a:xfrm>
              <a:off x="4150565" y="5110909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70C0"/>
                  </a:solidFill>
                </a:rPr>
                <a:t>Biquad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80C352-7057-0DFE-46CC-E887506DB6F3}"/>
              </a:ext>
            </a:extLst>
          </p:cNvPr>
          <p:cNvSpPr txBox="1"/>
          <p:nvPr/>
        </p:nvSpPr>
        <p:spPr>
          <a:xfrm>
            <a:off x="2101873" y="6268755"/>
            <a:ext cx="9234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[3]	 G. De Geronimo and S. Li, "Shaper Design in CMOS for High Dynamic Range," in </a:t>
            </a:r>
            <a:r>
              <a:rPr lang="en-US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IEEE Transactions on Nuclear Science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vol. 58, no. 5, pp. 2382-2390, Oct. 2011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F2A91-DA56-043D-1332-3CC0A71C50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9610" y="3977476"/>
          <a:ext cx="3185608" cy="83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4" imgW="2044440" imgH="533160" progId="Equation.DSMT4">
                  <p:embed/>
                </p:oleObj>
              </mc:Choice>
              <mc:Fallback>
                <p:oleObj name="Equation" r:id="rId4" imgW="2044440" imgH="5331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F2A91-DA56-043D-1332-3CC0A71C50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9610" y="3977476"/>
                        <a:ext cx="3185608" cy="831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3ABDE85-148E-2291-A3D8-F23D830C485D}"/>
              </a:ext>
            </a:extLst>
          </p:cNvPr>
          <p:cNvSpPr txBox="1"/>
          <p:nvPr/>
        </p:nvSpPr>
        <p:spPr>
          <a:xfrm>
            <a:off x="627418" y="4935610"/>
            <a:ext cx="5614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 C</a:t>
            </a:r>
            <a:r>
              <a:rPr lang="en-US" sz="1500" baseline="-25000" dirty="0"/>
              <a:t>c</a:t>
            </a:r>
            <a:r>
              <a:rPr lang="en-US" sz="1500" dirty="0"/>
              <a:t> is the coupling capacitance for the last stage of the CSA</a:t>
            </a:r>
          </a:p>
        </p:txBody>
      </p:sp>
    </p:spTree>
    <p:extLst>
      <p:ext uri="{BB962C8B-B14F-4D97-AF65-F5344CB8AC3E}">
        <p14:creationId xmlns:p14="http://schemas.microsoft.com/office/powerpoint/2010/main" val="2362616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6599-EB9D-BC58-31E7-148142B3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284940"/>
            <a:ext cx="11049000" cy="1081120"/>
          </a:xfrm>
        </p:spPr>
        <p:txBody>
          <a:bodyPr>
            <a:normAutofit/>
          </a:bodyPr>
          <a:lstStyle/>
          <a:p>
            <a:r>
              <a:rPr lang="en-US" sz="4000"/>
              <a:t>Transient response (negative polarity) </a:t>
            </a:r>
          </a:p>
        </p:txBody>
      </p:sp>
      <p:pic>
        <p:nvPicPr>
          <p:cNvPr id="6" name="Content Placeholder 5" descr="A screen shot of a graph&#10;&#10;Description automatically generated">
            <a:extLst>
              <a:ext uri="{FF2B5EF4-FFF2-40B4-BE49-F238E27FC236}">
                <a16:creationId xmlns:a16="http://schemas.microsoft.com/office/drawing/2014/main" id="{C656DBCE-54A9-66FE-DE04-217C26AC8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22" y="1366060"/>
            <a:ext cx="7893992" cy="50553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771F4-EF9C-8968-90B3-EB2342FBD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0491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8956E-B5C4-FA41-A968-58A470114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D09631-26FB-984A-8D0B-6B78062EDC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AIML65P1 ASIC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E0C30-CE90-0B44-A046-868F8BD328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29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6599-EB9D-BC58-31E7-148142B3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284940"/>
            <a:ext cx="11049000" cy="1081120"/>
          </a:xfrm>
        </p:spPr>
        <p:txBody>
          <a:bodyPr>
            <a:normAutofit/>
          </a:bodyPr>
          <a:lstStyle/>
          <a:p>
            <a:r>
              <a:rPr lang="en-US" sz="4000"/>
              <a:t>Transient response (positive polarity)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771F4-EF9C-8968-90B3-EB2342FBD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/>
          </a:p>
        </p:txBody>
      </p:sp>
      <p:pic>
        <p:nvPicPr>
          <p:cNvPr id="8" name="Content Placeholder 7" descr="A screen shot of a graph&#10;&#10;Description automatically generated">
            <a:extLst>
              <a:ext uri="{FF2B5EF4-FFF2-40B4-BE49-F238E27FC236}">
                <a16:creationId xmlns:a16="http://schemas.microsoft.com/office/drawing/2014/main" id="{85221511-624D-371D-FA47-30D986142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11" y="1366060"/>
            <a:ext cx="7961708" cy="5098711"/>
          </a:xfrm>
        </p:spPr>
      </p:pic>
    </p:spTree>
    <p:extLst>
      <p:ext uri="{BB962C8B-B14F-4D97-AF65-F5344CB8AC3E}">
        <p14:creationId xmlns:p14="http://schemas.microsoft.com/office/powerpoint/2010/main" val="2368724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37C0-BF98-D6FD-E163-143DE6B8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88" y="176280"/>
            <a:ext cx="11049000" cy="790815"/>
          </a:xfrm>
        </p:spPr>
        <p:txBody>
          <a:bodyPr>
            <a:normAutofit/>
          </a:bodyPr>
          <a:lstStyle/>
          <a:p>
            <a:r>
              <a:rPr lang="en-US" sz="4000"/>
              <a:t>AFE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A8A489-C0AD-1118-5F6C-0AAD6DF89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710" y="1682803"/>
            <a:ext cx="10495547" cy="43071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AB9CF-922C-658A-DAF1-3510BA47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E7557-C1FA-7814-3FD4-BBAD696E0A6B}"/>
              </a:ext>
            </a:extLst>
          </p:cNvPr>
          <p:cNvSpPr txBox="1"/>
          <p:nvPr/>
        </p:nvSpPr>
        <p:spPr>
          <a:xfrm>
            <a:off x="502488" y="1197581"/>
            <a:ext cx="926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Designed to have a vertical pitch of 100 </a:t>
            </a:r>
            <a:r>
              <a:rPr lang="en-US" sz="2000" err="1"/>
              <a:t>μm</a:t>
            </a:r>
            <a:r>
              <a:rPr lang="en-US" sz="2000"/>
              <a:t> to simplify reuse in other designs.</a:t>
            </a:r>
          </a:p>
        </p:txBody>
      </p:sp>
    </p:spTree>
    <p:extLst>
      <p:ext uri="{BB962C8B-B14F-4D97-AF65-F5344CB8AC3E}">
        <p14:creationId xmlns:p14="http://schemas.microsoft.com/office/powerpoint/2010/main" val="4282365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58" y="98015"/>
            <a:ext cx="11049000" cy="892483"/>
          </a:xfrm>
        </p:spPr>
        <p:txBody>
          <a:bodyPr>
            <a:normAutofit/>
          </a:bodyPr>
          <a:lstStyle/>
          <a:p>
            <a:r>
              <a:rPr lang="en-US" sz="4000" dirty="0"/>
              <a:t>Low-power hybrid ADC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ACFAF88-21E8-4EDA-BC33-18182F6BC3DD}"/>
              </a:ext>
            </a:extLst>
          </p:cNvPr>
          <p:cNvSpPr>
            <a:spLocks noGrp="1"/>
          </p:cNvSpPr>
          <p:nvPr/>
        </p:nvSpPr>
        <p:spPr>
          <a:xfrm>
            <a:off x="391658" y="935076"/>
            <a:ext cx="6462962" cy="5459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Low-power 12-bit hybrid ADC design in 65 nm CMOS: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>
                <a:solidFill>
                  <a:srgbClr val="0070C0"/>
                </a:solidFill>
              </a:rPr>
              <a:t>Overall</a:t>
            </a:r>
            <a:r>
              <a:rPr lang="en-US" sz="1800" dirty="0"/>
              <a:t>: 8-bit SAR (MSB) + 5-bit digital slope (LSB) [4].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SAR/digital slope boundary uses 1 redundant bit for robustness, thus resulting in 12-bit resolution.</a:t>
            </a:r>
          </a:p>
          <a:p>
            <a:pPr marL="342900" lvl="1" indent="-342900" algn="just">
              <a:lnSpc>
                <a:spcPct val="110000"/>
              </a:lnSpc>
            </a:pPr>
            <a:r>
              <a:rPr lang="en-US" sz="2100" dirty="0">
                <a:solidFill>
                  <a:srgbClr val="0070C0"/>
                </a:solidFill>
              </a:rPr>
              <a:t>Asynchronous successive approximation (SAR) converter: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Fully-differential charge redistribution architecture.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Split capacitor DAC (</a:t>
            </a:r>
            <a:r>
              <a:rPr lang="en-US" sz="1800" dirty="0" err="1"/>
              <a:t>C</a:t>
            </a:r>
            <a:r>
              <a:rPr lang="en-US" sz="1800" baseline="-25000" dirty="0" err="1"/>
              <a:t>unit</a:t>
            </a:r>
            <a:r>
              <a:rPr lang="en-US" sz="1800" dirty="0"/>
              <a:t> = 20 </a:t>
            </a:r>
            <a:r>
              <a:rPr lang="en-US" sz="1800" dirty="0" err="1"/>
              <a:t>fF</a:t>
            </a:r>
            <a:r>
              <a:rPr lang="en-US" sz="1800" dirty="0"/>
              <a:t>) using an energy-efficient merge-and-split (MS) switching scheme.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Uses one redundant conversion cycle (9 cycles for 8 bits) to obtain robustness to comparator noise and V</a:t>
            </a:r>
            <a:r>
              <a:rPr lang="en-US" sz="1800" baseline="-25000" dirty="0"/>
              <a:t>REF</a:t>
            </a:r>
            <a:r>
              <a:rPr lang="en-US" sz="1800" dirty="0"/>
              <a:t> settling error.</a:t>
            </a:r>
          </a:p>
          <a:p>
            <a:pPr marL="342900" lvl="1" indent="-342900" algn="just">
              <a:lnSpc>
                <a:spcPct val="110000"/>
              </a:lnSpc>
            </a:pPr>
            <a:r>
              <a:rPr lang="en-US" sz="2100" dirty="0">
                <a:solidFill>
                  <a:srgbClr val="0070C0"/>
                </a:solidFill>
              </a:rPr>
              <a:t>Asynchronous digital slope (DS) converter: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Asynchronous (self-timed) delay line-based architecture to ensure low power and robustness to PVT variations.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DS capacitors (C</a:t>
            </a:r>
            <a:r>
              <a:rPr lang="en-US" sz="1800" baseline="-25000" dirty="0"/>
              <a:t>0</a:t>
            </a:r>
            <a:r>
              <a:rPr lang="en-US" sz="1800" dirty="0"/>
              <a:t> = </a:t>
            </a:r>
            <a:r>
              <a:rPr lang="en-US" sz="1800" dirty="0" err="1"/>
              <a:t>C</a:t>
            </a:r>
            <a:r>
              <a:rPr lang="en-US" sz="1800" baseline="-25000" dirty="0" err="1"/>
              <a:t>unit</a:t>
            </a:r>
            <a:r>
              <a:rPr lang="en-US" sz="1800" dirty="0"/>
              <a:t>/8 = 2.5 </a:t>
            </a:r>
            <a:r>
              <a:rPr lang="en-US" sz="1800" dirty="0" err="1"/>
              <a:t>fF</a:t>
            </a:r>
            <a:r>
              <a:rPr lang="en-US" sz="1800" dirty="0"/>
              <a:t>) are laid out within the SAR DAC to minimize SAR-DS gain mismatch and simplify calibration.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70C0"/>
                </a:solidFill>
              </a:rPr>
              <a:t>Additional features: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On-chip reference buffer w/ cancellation of switching transients.</a:t>
            </a:r>
          </a:p>
          <a:p>
            <a:pPr lvl="1" algn="just">
              <a:lnSpc>
                <a:spcPct val="110000"/>
              </a:lnSpc>
            </a:pPr>
            <a:r>
              <a:rPr lang="en-US" sz="1800" dirty="0"/>
              <a:t>On-chip digital calibration of comparator offset; supports off-chip calibration of DAC capacitor mismatch.</a:t>
            </a:r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70DA2EF8-B14B-4D7B-B166-21F326E69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917" y="3478254"/>
            <a:ext cx="4146250" cy="269048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4B8023C-ECB0-40F2-B599-825F7EAF0A7D}"/>
              </a:ext>
            </a:extLst>
          </p:cNvPr>
          <p:cNvSpPr txBox="1"/>
          <p:nvPr/>
        </p:nvSpPr>
        <p:spPr>
          <a:xfrm>
            <a:off x="8047744" y="3145211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070C0"/>
                </a:solidFill>
              </a:rPr>
              <a:t>Performance specifications</a:t>
            </a:r>
          </a:p>
        </p:txBody>
      </p:sp>
      <p:pic>
        <p:nvPicPr>
          <p:cNvPr id="3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2FEF1B9A-341E-23B9-746E-9856DB77BA12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20" y="427425"/>
            <a:ext cx="5104298" cy="26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D370BD-4EE0-8448-6343-BCC05542EBE6}"/>
              </a:ext>
            </a:extLst>
          </p:cNvPr>
          <p:cNvSpPr txBox="1"/>
          <p:nvPr/>
        </p:nvSpPr>
        <p:spPr>
          <a:xfrm>
            <a:off x="7219723" y="6168740"/>
            <a:ext cx="4035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Both core and buffer power scale with sampling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9B921-9F7D-C634-FC20-0B6851F850EA}"/>
              </a:ext>
            </a:extLst>
          </p:cNvPr>
          <p:cNvSpPr txBox="1"/>
          <p:nvPr/>
        </p:nvSpPr>
        <p:spPr>
          <a:xfrm>
            <a:off x="2078155" y="6199742"/>
            <a:ext cx="510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[4]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Mandal, Soumyajit, et al. "A 12-bit 50 MS/s Hybrid ADC for Waveform Sampling, Data Streaming, and Sparse Readout." 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2022 IEEE NSS/MIC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1754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CDF-5CC6-AE51-F13A-751FFDB0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36" y="121621"/>
            <a:ext cx="11049000" cy="818696"/>
          </a:xfrm>
        </p:spPr>
        <p:txBody>
          <a:bodyPr>
            <a:normAutofit/>
          </a:bodyPr>
          <a:lstStyle/>
          <a:p>
            <a:r>
              <a:rPr lang="en-US" sz="4000"/>
              <a:t>Revised ADC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F8233-1CE4-8BE3-B9D0-FFF5B863B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40317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Several performance improvements, including</a:t>
            </a:r>
          </a:p>
          <a:p>
            <a:pPr marL="914400" lvl="1" indent="-457200"/>
            <a:r>
              <a:rPr lang="en-US" sz="1800"/>
              <a:t>Built-in low-power input driver using ring amplifiers</a:t>
            </a:r>
          </a:p>
          <a:p>
            <a:pPr marL="914400" lvl="1" indent="-457200"/>
            <a:r>
              <a:rPr lang="en-US" sz="1800"/>
              <a:t>High-linearity single-ended to differential converter (SEDC).</a:t>
            </a:r>
          </a:p>
          <a:p>
            <a:pPr marL="914400" lvl="1" indent="-457200"/>
            <a:r>
              <a:rPr lang="en-US" sz="1800"/>
              <a:t>Built-in current references and DACs to eliminate external bias 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Numerous layout improvements, including</a:t>
            </a:r>
          </a:p>
          <a:p>
            <a:pPr marL="914400" lvl="1" indent="-457200"/>
            <a:r>
              <a:rPr lang="en-US" sz="1800"/>
              <a:t>Reduced series resistance for power supplies and reference voltages.</a:t>
            </a:r>
          </a:p>
          <a:p>
            <a:pPr marL="914400" lvl="1" indent="-457200"/>
            <a:r>
              <a:rPr lang="en-US" sz="1800"/>
              <a:t>Reduced substrate coupling by using guard rings.</a:t>
            </a:r>
          </a:p>
          <a:p>
            <a:pPr marL="914400" lvl="1" indent="-457200"/>
            <a:r>
              <a:rPr lang="en-US" sz="1800"/>
              <a:t>Isolation of high-current auxiliary circuits (CML receivers and transmitters) within deep n-wells.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C3FEE-C50C-B142-0DC7-760A30E74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B45E9-FA7D-F833-F6EE-91D48D1CB5AB}"/>
              </a:ext>
            </a:extLst>
          </p:cNvPr>
          <p:cNvSpPr txBox="1"/>
          <p:nvPr/>
        </p:nvSpPr>
        <p:spPr>
          <a:xfrm>
            <a:off x="3782872" y="6428587"/>
            <a:ext cx="438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Revised layout (size = 550 </a:t>
            </a:r>
            <a:r>
              <a:rPr lang="el-GR"/>
              <a:t>μ</a:t>
            </a:r>
            <a:r>
              <a:rPr lang="en-US"/>
              <a:t>m x 200 </a:t>
            </a:r>
            <a:r>
              <a:rPr lang="el-GR"/>
              <a:t>μ</a:t>
            </a:r>
            <a:r>
              <a:rPr lang="en-US"/>
              <a:t>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15AF1-54E2-76BD-4793-C4FE2FE1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71" y="3653210"/>
            <a:ext cx="7548257" cy="27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2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08D3-03C5-8383-BA08-10ABDE0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242660"/>
            <a:ext cx="11049000" cy="949325"/>
          </a:xfrm>
        </p:spPr>
        <p:txBody>
          <a:bodyPr/>
          <a:lstStyle/>
          <a:p>
            <a:r>
              <a:rPr lang="en-US" dirty="0"/>
              <a:t>Differential SAR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C4AB7-9DA3-F6A8-2DE0-20B686D6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25606"/>
            <a:ext cx="5119007" cy="463229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Track-and-hold amplifier (THA) with continuous-time correlated double sampling (CDS) for amplifier gain and offset compensation.</a:t>
            </a:r>
          </a:p>
          <a:p>
            <a:pPr marL="914400" lvl="1" indent="-457200"/>
            <a:r>
              <a:rPr lang="en-US" sz="1800" dirty="0"/>
              <a:t>Input switches are bootstrapped to improve linearity.</a:t>
            </a:r>
          </a:p>
          <a:p>
            <a:pPr marL="914400" lvl="1" indent="-457200"/>
            <a:r>
              <a:rPr lang="en-US" sz="1800" dirty="0"/>
              <a:t>Grounded switches use a single NMOS to reduce nonlinear capacitance and improve linearity.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Input capacitance of SAR DAC = 3.5 pF (single-ended).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Driver input capacitance = 300 </a:t>
            </a:r>
            <a:r>
              <a:rPr lang="en-US" sz="2000" dirty="0" err="1"/>
              <a:t>fF</a:t>
            </a:r>
            <a:r>
              <a:rPr lang="en-US" sz="2000" dirty="0"/>
              <a:t> (12x smaller, much easier to drive).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Total power consumption at </a:t>
            </a:r>
            <a:r>
              <a:rPr lang="en-US" sz="2000" i="1" dirty="0"/>
              <a:t>I</a:t>
            </a:r>
            <a:r>
              <a:rPr lang="en-US" sz="2000" i="1" baseline="-25000" dirty="0"/>
              <a:t>B</a:t>
            </a:r>
            <a:r>
              <a:rPr lang="en-US" sz="2000" dirty="0"/>
              <a:t> = 10 </a:t>
            </a:r>
            <a:r>
              <a:rPr lang="en-US" sz="2000" dirty="0" err="1"/>
              <a:t>μA</a:t>
            </a:r>
            <a:r>
              <a:rPr lang="en-US" sz="2000" dirty="0"/>
              <a:t> and </a:t>
            </a:r>
            <a:r>
              <a:rPr lang="en-US" sz="2000" i="1" dirty="0"/>
              <a:t>f</a:t>
            </a:r>
            <a:r>
              <a:rPr lang="en-US" sz="2000" i="1" baseline="-25000" dirty="0"/>
              <a:t>s</a:t>
            </a:r>
            <a:r>
              <a:rPr lang="en-US" sz="2000" dirty="0"/>
              <a:t> = 50 MHz is ~240 </a:t>
            </a:r>
            <a:r>
              <a:rPr lang="el-GR" sz="2000" dirty="0"/>
              <a:t>μ</a:t>
            </a:r>
            <a:r>
              <a:rPr lang="en-US" sz="2000" dirty="0"/>
              <a:t>A.</a:t>
            </a:r>
          </a:p>
          <a:p>
            <a:pPr marL="914400" lvl="1" indent="-457200"/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D8E93-6E4B-419B-C3A0-D13E84746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D337A-B6B5-6BBC-26C2-107847C3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29" y="1425606"/>
            <a:ext cx="6161466" cy="48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74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E4E1-DBD3-EBA1-E8C6-EC75C5A1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92" y="258989"/>
            <a:ext cx="11049000" cy="843189"/>
          </a:xfrm>
        </p:spPr>
        <p:txBody>
          <a:bodyPr/>
          <a:lstStyle/>
          <a:p>
            <a:r>
              <a:rPr lang="en-US"/>
              <a:t>Ring amplifier (RA)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18DE6-389D-A4BC-CC70-0C855C378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59" y="1207496"/>
            <a:ext cx="11609615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SAR driver uses a self-biased fully-differential ring amplifier (RA) for power efficiency.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760D5-14F1-7DB8-73A3-727FF7BAF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0D21-16F9-A879-593A-EE15ECF1A834}"/>
              </a:ext>
            </a:extLst>
          </p:cNvPr>
          <p:cNvGrpSpPr/>
          <p:nvPr/>
        </p:nvGrpSpPr>
        <p:grpSpPr>
          <a:xfrm>
            <a:off x="2308868" y="1607823"/>
            <a:ext cx="9627163" cy="4991188"/>
            <a:chOff x="2464143" y="1718980"/>
            <a:chExt cx="9627163" cy="49911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EACC21-E34E-381A-BCDC-B99A0BE24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1460" y="1789897"/>
              <a:ext cx="9039846" cy="445578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FC6084C-155E-337A-0EF3-1E90ADDFE76F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235793" y="2134479"/>
              <a:ext cx="991436" cy="8090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61236C-EFE1-17C6-F54E-84D2274EDBC7}"/>
                </a:ext>
              </a:extLst>
            </p:cNvPr>
            <p:cNvSpPr txBox="1"/>
            <p:nvPr/>
          </p:nvSpPr>
          <p:spPr>
            <a:xfrm>
              <a:off x="2464143" y="1718980"/>
              <a:ext cx="1771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Input stage with neutralization of input capacitance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6850FB-2FD2-8687-2FEB-E9E3145BF145}"/>
                </a:ext>
              </a:extLst>
            </p:cNvPr>
            <p:cNvSpPr txBox="1"/>
            <p:nvPr/>
          </p:nvSpPr>
          <p:spPr>
            <a:xfrm>
              <a:off x="9203871" y="5879171"/>
              <a:ext cx="1984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Switched-capacitor common-mode feedback (CMFB)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604785-0D77-64B9-7A9D-A6D6751DBCD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8771385" y="5314950"/>
              <a:ext cx="1424558" cy="564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1C4FFE7-4B2B-7A55-96C0-D4F6506B90C0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7684138" y="2574708"/>
              <a:ext cx="238310" cy="9930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651543-1614-CD7D-B039-75FC00F1FEF7}"/>
                </a:ext>
              </a:extLst>
            </p:cNvPr>
            <p:cNvSpPr txBox="1"/>
            <p:nvPr/>
          </p:nvSpPr>
          <p:spPr>
            <a:xfrm>
              <a:off x="6692702" y="1989933"/>
              <a:ext cx="1982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Adaptive dead zone for stabilization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6DA649-E07B-564B-AA1C-66DBB192964D}"/>
                </a:ext>
              </a:extLst>
            </p:cNvPr>
            <p:cNvSpPr txBox="1"/>
            <p:nvPr/>
          </p:nvSpPr>
          <p:spPr>
            <a:xfrm>
              <a:off x="9094081" y="1989932"/>
              <a:ext cx="1982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Replica circuit for self-biasing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A4C421A-42A6-A1D3-E90D-D5C39CDD82F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10085517" y="2574707"/>
              <a:ext cx="178768" cy="9930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5F73732-A958-69EA-18D0-38651048D9F2}"/>
              </a:ext>
            </a:extLst>
          </p:cNvPr>
          <p:cNvSpPr txBox="1"/>
          <p:nvPr/>
        </p:nvSpPr>
        <p:spPr>
          <a:xfrm>
            <a:off x="421359" y="4677579"/>
            <a:ext cx="4805870" cy="154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/>
              <a:t>First stage is differential to ensure better CMRR and PSRR than a pseudo-differential implementation.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/>
              <a:t>Use of CMOS inverters ensures low input-referred noise, rail-to-rail output swing.</a:t>
            </a:r>
          </a:p>
        </p:txBody>
      </p:sp>
    </p:spTree>
    <p:extLst>
      <p:ext uri="{BB962C8B-B14F-4D97-AF65-F5344CB8AC3E}">
        <p14:creationId xmlns:p14="http://schemas.microsoft.com/office/powerpoint/2010/main" val="535262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9933-52F2-A5F1-AE32-8EC8A7EC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67154"/>
            <a:ext cx="11049000" cy="769711"/>
          </a:xfrm>
        </p:spPr>
        <p:txBody>
          <a:bodyPr>
            <a:normAutofit/>
          </a:bodyPr>
          <a:lstStyle/>
          <a:p>
            <a:r>
              <a:rPr lang="en-US" sz="4000"/>
              <a:t>Simulated performance of the SAR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4768C-39E4-1D5F-C6F6-C09C2D18C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11107"/>
            <a:ext cx="11250387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Adequate linearity and noise for 11-bit conversion</a:t>
            </a:r>
          </a:p>
          <a:p>
            <a:pPr marL="800100" lvl="1" indent="-342900"/>
            <a:r>
              <a:rPr lang="en-US" sz="1800"/>
              <a:t>Linearity estimated from simulated signal to noise plus distortion (SINAD) ratio for sinusoidal inputs.</a:t>
            </a:r>
          </a:p>
          <a:p>
            <a:pPr marL="800100" lvl="1" indent="-342900"/>
            <a:r>
              <a:rPr lang="en-US" sz="1800"/>
              <a:t>Simulated output noise (BW = 15 MHz) of 510 </a:t>
            </a:r>
            <a:r>
              <a:rPr lang="el-GR" sz="1800"/>
              <a:t>μ</a:t>
            </a:r>
            <a:r>
              <a:rPr lang="en-US" sz="1800" err="1"/>
              <a:t>V</a:t>
            </a:r>
            <a:r>
              <a:rPr lang="en-US" sz="1800" baseline="-25000" err="1"/>
              <a:t>rms</a:t>
            </a:r>
            <a:r>
              <a:rPr lang="en-US" sz="1800"/>
              <a:t> (= 0.7 x LSB), can be reduced by increasing </a:t>
            </a:r>
            <a:r>
              <a:rPr lang="en-US" sz="1800" i="1"/>
              <a:t>I</a:t>
            </a:r>
            <a:r>
              <a:rPr lang="en-US" sz="1800" i="1" baseline="-25000"/>
              <a:t>B</a:t>
            </a:r>
            <a:r>
              <a:rPr lang="en-US" sz="1800"/>
              <a:t>.</a:t>
            </a:r>
          </a:p>
          <a:p>
            <a:r>
              <a:rPr lang="en-US" sz="200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23E7-ADAF-A798-7C11-F719E1788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2DFF5-2FDF-6478-7403-28FC0A28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301" y="2375805"/>
            <a:ext cx="4876003" cy="3657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4D650-2478-FACE-D60F-1B64D067F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2375804"/>
            <a:ext cx="5047195" cy="3657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90B68-A299-448F-49A6-4B55D22D7B84}"/>
              </a:ext>
            </a:extLst>
          </p:cNvPr>
          <p:cNvSpPr txBox="1"/>
          <p:nvPr/>
        </p:nvSpPr>
        <p:spPr>
          <a:xfrm>
            <a:off x="1945515" y="6065483"/>
            <a:ext cx="3253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Schematic netlist, full-scale input, 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/>
              <a:t> = 50 MHz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9BA89-5387-4D71-76E4-D0700392E465}"/>
              </a:ext>
            </a:extLst>
          </p:cNvPr>
          <p:cNvSpPr txBox="1"/>
          <p:nvPr/>
        </p:nvSpPr>
        <p:spPr>
          <a:xfrm>
            <a:off x="6908468" y="6065484"/>
            <a:ext cx="384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Parasitic extracted netlist, full-scale input, 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/>
              <a:t> = 40 MHz</a:t>
            </a:r>
          </a:p>
        </p:txBody>
      </p:sp>
    </p:spTree>
    <p:extLst>
      <p:ext uri="{BB962C8B-B14F-4D97-AF65-F5344CB8AC3E}">
        <p14:creationId xmlns:p14="http://schemas.microsoft.com/office/powerpoint/2010/main" val="1875223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876E-A17E-4BD4-29DD-FE7F7D0C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32" y="289480"/>
            <a:ext cx="11307536" cy="932996"/>
          </a:xfrm>
        </p:spPr>
        <p:txBody>
          <a:bodyPr>
            <a:normAutofit/>
          </a:bodyPr>
          <a:lstStyle/>
          <a:p>
            <a:r>
              <a:rPr lang="en-US" sz="4000"/>
              <a:t>Single-ended to differential converter (SEDC)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99604-69FE-6823-9A4D-D5386BF6C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7F034E-6D41-8F96-2819-2D7F0FFD7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84753"/>
            <a:ext cx="6359979" cy="477641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Simple op-amp based circuit.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High input impedance, easy to drive.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Transfer functions to the positive and negative outputs are well-matched (both in terms of gain and bandwidth).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Op-amp gain-bandwidth (GBW) must be at least 20x higher than the largest operating frequency to ensure adequate linearity.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Requires a stable and low-noise V</a:t>
            </a:r>
            <a:r>
              <a:rPr lang="en-US" sz="2000" baseline="-25000" dirty="0"/>
              <a:t>CM</a:t>
            </a:r>
            <a:r>
              <a:rPr lang="en-US" sz="20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EB03DE-D934-8AB6-905F-A46879BAC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436" y="1492780"/>
            <a:ext cx="4673127" cy="3476224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D3A19BC-5722-E817-7169-96C024252B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6891" y="3035344"/>
          <a:ext cx="4152095" cy="1635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4" imgW="2450880" imgH="965160" progId="Equation.DSMT4">
                  <p:embed/>
                </p:oleObj>
              </mc:Choice>
              <mc:Fallback>
                <p:oleObj name="Equation" r:id="rId4" imgW="2450880" imgH="9651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D3A19BC-5722-E817-7169-96C024252B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6891" y="3035344"/>
                        <a:ext cx="4152095" cy="1635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949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07EB-268E-31AB-944C-A0266BF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" y="204562"/>
            <a:ext cx="11049000" cy="810532"/>
          </a:xfrm>
        </p:spPr>
        <p:txBody>
          <a:bodyPr>
            <a:normAutofit/>
          </a:bodyPr>
          <a:lstStyle/>
          <a:p>
            <a:r>
              <a:rPr lang="en-US" sz="4000"/>
              <a:t>High-speed op-amp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B475E-6E3E-0B80-FCE8-18C41C60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" y="1139825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High-speed op-amp with rail-to-rail inputs and outputs for the SEDC.</a:t>
            </a:r>
          </a:p>
          <a:p>
            <a:pPr marL="914400" lvl="1" indent="-457200"/>
            <a:r>
              <a:rPr lang="en-US" sz="1600"/>
              <a:t>Uses V</a:t>
            </a:r>
            <a:r>
              <a:rPr lang="en-US" sz="1600" baseline="-25000"/>
              <a:t>DD</a:t>
            </a:r>
            <a:r>
              <a:rPr lang="en-US" sz="1600"/>
              <a:t> = 1.8V to ensure rail-to-range input range for the 1.2V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080D7-60B0-5543-D769-5FF0BF2B4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6FAAA-FFE5-8028-2A00-4A084F98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11" y="1946125"/>
            <a:ext cx="8161032" cy="420718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9A9DAC-CBE8-0E81-2A43-DCA096063921}"/>
              </a:ext>
            </a:extLst>
          </p:cNvPr>
          <p:cNvCxnSpPr>
            <a:cxnSpLocks/>
          </p:cNvCxnSpPr>
          <p:nvPr/>
        </p:nvCxnSpPr>
        <p:spPr>
          <a:xfrm flipV="1">
            <a:off x="1815578" y="4171950"/>
            <a:ext cx="555466" cy="432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4F683D-49BF-5EDA-E4C2-93439F044617}"/>
              </a:ext>
            </a:extLst>
          </p:cNvPr>
          <p:cNvSpPr txBox="1"/>
          <p:nvPr/>
        </p:nvSpPr>
        <p:spPr>
          <a:xfrm>
            <a:off x="836544" y="4604657"/>
            <a:ext cx="214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Folded-</a:t>
            </a:r>
            <a:r>
              <a:rPr lang="en-US" err="1"/>
              <a:t>cascode</a:t>
            </a:r>
            <a:r>
              <a:rPr lang="en-US"/>
              <a:t> PMOS input stage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0EB1A-2DC7-3043-BCFB-12FD3D4769BA}"/>
              </a:ext>
            </a:extLst>
          </p:cNvPr>
          <p:cNvSpPr txBox="1"/>
          <p:nvPr/>
        </p:nvSpPr>
        <p:spPr>
          <a:xfrm>
            <a:off x="8952524" y="6040991"/>
            <a:ext cx="297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Class-AB output stage for rail-to-rail swing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5628F3-9A4E-9FBD-89A1-48A08CF7426C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0140043" y="5442856"/>
            <a:ext cx="297849" cy="598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1A3204-75BA-A513-C491-8B048C1FAC9F}"/>
              </a:ext>
            </a:extLst>
          </p:cNvPr>
          <p:cNvSpPr txBox="1"/>
          <p:nvPr/>
        </p:nvSpPr>
        <p:spPr>
          <a:xfrm>
            <a:off x="10111851" y="1709075"/>
            <a:ext cx="2044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Indirect feedback compensation to improve GBW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D40304-38FA-4816-6191-37BFD1581DFA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677793" y="2632405"/>
            <a:ext cx="1456443" cy="486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AD0703-D283-F9A4-0078-7ABB6C8AC8FD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690671" y="2632405"/>
            <a:ext cx="1443565" cy="2164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0EBCD9-53D3-42C8-F3BD-BE91DC910A16}"/>
              </a:ext>
            </a:extLst>
          </p:cNvPr>
          <p:cNvSpPr txBox="1"/>
          <p:nvPr/>
        </p:nvSpPr>
        <p:spPr>
          <a:xfrm>
            <a:off x="2220685" y="6235649"/>
            <a:ext cx="47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Simulated GBW = 550 MHz at </a:t>
            </a:r>
            <a:r>
              <a:rPr lang="en-US" i="1"/>
              <a:t>I</a:t>
            </a:r>
            <a:r>
              <a:rPr lang="en-US" i="1" baseline="-25000"/>
              <a:t>B</a:t>
            </a:r>
            <a:r>
              <a:rPr lang="en-US"/>
              <a:t> = 60 </a:t>
            </a:r>
            <a:r>
              <a:rPr lang="el-GR"/>
              <a:t>μ</a:t>
            </a:r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95651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20B4-05E6-3389-4916-69234AC9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2" y="176280"/>
            <a:ext cx="11049000" cy="843189"/>
          </a:xfrm>
        </p:spPr>
        <p:txBody>
          <a:bodyPr>
            <a:normAutofit/>
          </a:bodyPr>
          <a:lstStyle/>
          <a:p>
            <a:r>
              <a:rPr lang="en-US" sz="4000"/>
              <a:t>Simulated performance of the SEDC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487DD-AFF7-0B9D-B891-B44964278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4B420-DC49-6437-43C5-DBC063E6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08" y="2435151"/>
            <a:ext cx="4725906" cy="3544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45A9F-D3E6-8FE2-CD93-8521245D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855" y="2435150"/>
            <a:ext cx="4725906" cy="354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B6DA1-7EA4-903C-2AA4-A2497194F92F}"/>
              </a:ext>
            </a:extLst>
          </p:cNvPr>
          <p:cNvSpPr txBox="1"/>
          <p:nvPr/>
        </p:nvSpPr>
        <p:spPr>
          <a:xfrm>
            <a:off x="440872" y="1027633"/>
            <a:ext cx="11560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/>
              <a:t>Linearity increases with op-amp bias current, </a:t>
            </a:r>
            <a:r>
              <a:rPr lang="en-US" i="1"/>
              <a:t>I</a:t>
            </a:r>
            <a:r>
              <a:rPr lang="en-US" i="1" baseline="-25000"/>
              <a:t>B</a:t>
            </a:r>
            <a:r>
              <a:rPr lang="en-US"/>
              <a:t> (trade-off versus power consumption).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/>
              <a:t>Linearity degrades with frequency (trade-off versus bandwidth).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/>
              <a:t>Adequate (11-bit) linearity and noise for a signal bandwidth of 15 MHz and V</a:t>
            </a:r>
            <a:r>
              <a:rPr lang="en-US" baseline="-25000"/>
              <a:t>FS</a:t>
            </a:r>
            <a:r>
              <a:rPr lang="en-US"/>
              <a:t> = 1.6V</a:t>
            </a:r>
            <a:r>
              <a:rPr lang="en-US" baseline="-25000"/>
              <a:t>pp</a:t>
            </a:r>
            <a:r>
              <a:rPr lang="en-US"/>
              <a:t> obtained at </a:t>
            </a:r>
            <a:r>
              <a:rPr lang="en-US" i="1"/>
              <a:t>I</a:t>
            </a:r>
            <a:r>
              <a:rPr lang="en-US" i="1" baseline="-25000"/>
              <a:t>B</a:t>
            </a:r>
            <a:r>
              <a:rPr lang="en-US"/>
              <a:t> = 80 </a:t>
            </a:r>
            <a:r>
              <a:rPr lang="en-US" err="1"/>
              <a:t>μA</a:t>
            </a:r>
            <a:endParaRPr lang="en-US"/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/>
              <a:t>Total power consumption = 1.2 mA, total output noise = 200 </a:t>
            </a:r>
            <a:r>
              <a:rPr lang="el-GR" sz="1600"/>
              <a:t>μ</a:t>
            </a:r>
            <a:r>
              <a:rPr lang="en-US" sz="1600" err="1"/>
              <a:t>V</a:t>
            </a:r>
            <a:r>
              <a:rPr lang="en-US" sz="1600" baseline="-25000" err="1"/>
              <a:t>rms</a:t>
            </a:r>
            <a:r>
              <a:rPr lang="en-US" sz="1600" baseline="-25000"/>
              <a:t> </a:t>
            </a:r>
            <a:r>
              <a:rPr lang="en-US" sz="1600"/>
              <a:t>(= 0.28 x LSB)</a:t>
            </a:r>
            <a:endParaRPr lang="en-US" sz="1600" baseline="-25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A045D-E8BC-6B59-4A17-123F8797F6C9}"/>
              </a:ext>
            </a:extLst>
          </p:cNvPr>
          <p:cNvSpPr txBox="1"/>
          <p:nvPr/>
        </p:nvSpPr>
        <p:spPr>
          <a:xfrm>
            <a:off x="2279803" y="6024207"/>
            <a:ext cx="30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frequency = 10 MHz, output swing = 1.6 </a:t>
            </a:r>
            <a:r>
              <a:rPr lang="en-US" sz="1600" err="1"/>
              <a:t>V</a:t>
            </a:r>
            <a:r>
              <a:rPr lang="en-US" sz="1600" baseline="-25000" err="1"/>
              <a:t>pp</a:t>
            </a:r>
            <a:endParaRPr lang="en-US" sz="1600" baseline="-25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9748F-EB90-E2EF-9FA5-A308C18E022D}"/>
              </a:ext>
            </a:extLst>
          </p:cNvPr>
          <p:cNvSpPr txBox="1"/>
          <p:nvPr/>
        </p:nvSpPr>
        <p:spPr>
          <a:xfrm>
            <a:off x="7159250" y="6024207"/>
            <a:ext cx="30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frequency = 15 MHz, output swing = 1.6 </a:t>
            </a:r>
            <a:r>
              <a:rPr lang="en-US" sz="1600" err="1"/>
              <a:t>V</a:t>
            </a:r>
            <a:r>
              <a:rPr lang="en-US" sz="1600" baseline="-25000" err="1"/>
              <a:t>pp</a:t>
            </a:r>
            <a:endParaRPr lang="en-US" sz="1600" baseline="-25000"/>
          </a:p>
        </p:txBody>
      </p:sp>
    </p:spTree>
    <p:extLst>
      <p:ext uri="{BB962C8B-B14F-4D97-AF65-F5344CB8AC3E}">
        <p14:creationId xmlns:p14="http://schemas.microsoft.com/office/powerpoint/2010/main" val="243219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5805-B45E-7859-25F3-038995F2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176280"/>
            <a:ext cx="11049000" cy="79420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Overview of the AIML65P1 readout ASIC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CEE61-0876-904F-C7AB-7ABC97484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975" y="970484"/>
            <a:ext cx="4687605" cy="562009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Simplified AFE design </a:t>
            </a:r>
            <a:r>
              <a:rPr lang="en-US" sz="2000" dirty="0"/>
              <a:t>(charge-sensitive amp + anti-aliasing filter)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cs typeface="Arial"/>
              </a:rPr>
              <a:t>Per-channel 12-bit ADC </a:t>
            </a:r>
            <a:r>
              <a:rPr lang="en-US" sz="2000" dirty="0">
                <a:cs typeface="Arial"/>
              </a:rPr>
              <a:t>generates inputs for on-chip DSP and ML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Fully-differential, includes calibration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Per-channel DSP</a:t>
            </a:r>
            <a:r>
              <a:rPr lang="en-US" sz="2000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Programmable shaping filter (FIR)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Waveform alignment / </a:t>
            </a:r>
            <a:r>
              <a:rPr lang="en-US" sz="1800" dirty="0" err="1"/>
              <a:t>snippeting</a:t>
            </a:r>
            <a:endParaRPr lang="en-US" sz="1800" dirty="0"/>
          </a:p>
          <a:p>
            <a:pPr lvl="1">
              <a:lnSpc>
                <a:spcPct val="110000"/>
              </a:lnSpc>
            </a:pPr>
            <a:r>
              <a:rPr lang="en-US" sz="1800" dirty="0"/>
              <a:t>Baseline removal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Per-channel machine learning (ML):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Artificial neural network (ANN): multi-layer perceptron (MLP) with programmable weights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Performs classification or regression</a:t>
            </a:r>
          </a:p>
          <a:p>
            <a:pPr marL="457200" indent="-457200">
              <a:lnSpc>
                <a:spcPct val="110000"/>
              </a:lnSpc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Additional blocks:</a:t>
            </a:r>
            <a:endParaRPr lang="en-US" dirty="0">
              <a:solidFill>
                <a:srgbClr val="0070C0"/>
              </a:solidFill>
              <a:cs typeface="Arial" panose="020B0604020202020204"/>
            </a:endParaRPr>
          </a:p>
          <a:p>
            <a:pPr lvl="1">
              <a:lnSpc>
                <a:spcPct val="110000"/>
              </a:lnSpc>
            </a:pPr>
            <a:r>
              <a:rPr lang="en-US" sz="1800" dirty="0"/>
              <a:t>Low-speed I</a:t>
            </a:r>
            <a:r>
              <a:rPr lang="en-US" sz="1800" baseline="30000" dirty="0"/>
              <a:t>2</a:t>
            </a:r>
            <a:r>
              <a:rPr lang="en-US" sz="1800" dirty="0"/>
              <a:t>C programming and testability interface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 panose="020B0604020202020204"/>
              </a:rPr>
              <a:t>Output serializer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6F6E7-E130-8944-0BEF-4A52039D7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E6C701-58AD-FC2A-A2D5-21A36DD8A0DE}"/>
              </a:ext>
            </a:extLst>
          </p:cNvPr>
          <p:cNvSpPr/>
          <p:nvPr/>
        </p:nvSpPr>
        <p:spPr>
          <a:xfrm>
            <a:off x="1042647" y="1203837"/>
            <a:ext cx="4580164" cy="3137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38EF7A-083B-277F-D061-B1CEAA879219}"/>
              </a:ext>
            </a:extLst>
          </p:cNvPr>
          <p:cNvCxnSpPr/>
          <p:nvPr/>
        </p:nvCxnSpPr>
        <p:spPr>
          <a:xfrm>
            <a:off x="1042647" y="1575765"/>
            <a:ext cx="458016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B1BBAA-30D2-A922-20C7-0314246311DC}"/>
              </a:ext>
            </a:extLst>
          </p:cNvPr>
          <p:cNvCxnSpPr/>
          <p:nvPr/>
        </p:nvCxnSpPr>
        <p:spPr>
          <a:xfrm>
            <a:off x="1042647" y="1989422"/>
            <a:ext cx="458016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314C89-B57C-0E21-6CB4-B335422DD509}"/>
              </a:ext>
            </a:extLst>
          </p:cNvPr>
          <p:cNvCxnSpPr/>
          <p:nvPr/>
        </p:nvCxnSpPr>
        <p:spPr>
          <a:xfrm>
            <a:off x="1042647" y="3921636"/>
            <a:ext cx="458016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9C5F6-9E2A-D146-A689-9419DF227A32}"/>
              </a:ext>
            </a:extLst>
          </p:cNvPr>
          <p:cNvSpPr/>
          <p:nvPr/>
        </p:nvSpPr>
        <p:spPr>
          <a:xfrm>
            <a:off x="612661" y="1197941"/>
            <a:ext cx="429986" cy="3143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CD93A-723E-FF53-BC4C-48D82ADB8DF7}"/>
              </a:ext>
            </a:extLst>
          </p:cNvPr>
          <p:cNvSpPr txBox="1"/>
          <p:nvPr/>
        </p:nvSpPr>
        <p:spPr>
          <a:xfrm rot="16200000">
            <a:off x="313862" y="252055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Sensor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6D734-81BA-D468-7C23-88811EAABF61}"/>
              </a:ext>
            </a:extLst>
          </p:cNvPr>
          <p:cNvSpPr txBox="1"/>
          <p:nvPr/>
        </p:nvSpPr>
        <p:spPr>
          <a:xfrm>
            <a:off x="1397444" y="12443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23969-471A-40AE-DB2F-A955B361C6DE}"/>
              </a:ext>
            </a:extLst>
          </p:cNvPr>
          <p:cNvSpPr txBox="1"/>
          <p:nvPr/>
        </p:nvSpPr>
        <p:spPr>
          <a:xfrm>
            <a:off x="1416055" y="16579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E0598-E7F2-2F7C-803D-623E0F5D8CBD}"/>
              </a:ext>
            </a:extLst>
          </p:cNvPr>
          <p:cNvSpPr txBox="1"/>
          <p:nvPr/>
        </p:nvSpPr>
        <p:spPr>
          <a:xfrm>
            <a:off x="1367070" y="400263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23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F36A46-A234-F683-AA93-5238BFC3876F}"/>
              </a:ext>
            </a:extLst>
          </p:cNvPr>
          <p:cNvCxnSpPr/>
          <p:nvPr/>
        </p:nvCxnSpPr>
        <p:spPr>
          <a:xfrm>
            <a:off x="1546684" y="2254439"/>
            <a:ext cx="0" cy="153534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97F47F-ED42-18F9-1E88-AFAAC9C988B7}"/>
              </a:ext>
            </a:extLst>
          </p:cNvPr>
          <p:cNvCxnSpPr/>
          <p:nvPr/>
        </p:nvCxnSpPr>
        <p:spPr>
          <a:xfrm>
            <a:off x="2016918" y="1575765"/>
            <a:ext cx="0" cy="41365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CB95286-8149-6225-D726-26C0BD8525E9}"/>
              </a:ext>
            </a:extLst>
          </p:cNvPr>
          <p:cNvSpPr txBox="1"/>
          <p:nvPr/>
        </p:nvSpPr>
        <p:spPr>
          <a:xfrm>
            <a:off x="2077572" y="1609140"/>
            <a:ext cx="98793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~200 </a:t>
            </a:r>
            <a:r>
              <a:rPr lang="el-GR" sz="1600"/>
              <a:t>μ</a:t>
            </a:r>
            <a:r>
              <a:rPr lang="en-US" sz="1600"/>
              <a:t>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D73F0D-421D-8A2F-43A2-FC9D068A569C}"/>
              </a:ext>
            </a:extLst>
          </p:cNvPr>
          <p:cNvCxnSpPr>
            <a:cxnSpLocks/>
          </p:cNvCxnSpPr>
          <p:nvPr/>
        </p:nvCxnSpPr>
        <p:spPr>
          <a:xfrm>
            <a:off x="3032887" y="1061748"/>
            <a:ext cx="0" cy="378929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7D68AE1-C9AF-BC6A-214F-04D07AD3EBB4}"/>
              </a:ext>
            </a:extLst>
          </p:cNvPr>
          <p:cNvSpPr txBox="1"/>
          <p:nvPr/>
        </p:nvSpPr>
        <p:spPr>
          <a:xfrm>
            <a:off x="1001494" y="448171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Analog (AFE)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640244-7877-D9DA-046F-D13649CA261A}"/>
              </a:ext>
            </a:extLst>
          </p:cNvPr>
          <p:cNvSpPr txBox="1"/>
          <p:nvPr/>
        </p:nvSpPr>
        <p:spPr>
          <a:xfrm>
            <a:off x="3049565" y="4509656"/>
            <a:ext cx="307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Digital (ADC, DSP, ML, I/O)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75CFAB-7C66-66DF-6A85-16DAC02BC5CB}"/>
              </a:ext>
            </a:extLst>
          </p:cNvPr>
          <p:cNvSpPr/>
          <p:nvPr/>
        </p:nvSpPr>
        <p:spPr>
          <a:xfrm>
            <a:off x="1137317" y="1284837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A9581F-1B7D-6E35-EEF5-517EC918721E}"/>
              </a:ext>
            </a:extLst>
          </p:cNvPr>
          <p:cNvSpPr/>
          <p:nvPr/>
        </p:nvSpPr>
        <p:spPr>
          <a:xfrm>
            <a:off x="1133888" y="1657993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E2AB2E-036E-6ADB-7C67-4FDE645174F6}"/>
              </a:ext>
            </a:extLst>
          </p:cNvPr>
          <p:cNvSpPr/>
          <p:nvPr/>
        </p:nvSpPr>
        <p:spPr>
          <a:xfrm>
            <a:off x="1124285" y="4022828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14AE4F8-D29A-4735-EE78-F51BAFA81246}"/>
              </a:ext>
            </a:extLst>
          </p:cNvPr>
          <p:cNvSpPr/>
          <p:nvPr/>
        </p:nvSpPr>
        <p:spPr>
          <a:xfrm>
            <a:off x="879431" y="1357439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8498EF3-180A-EC7D-DF27-8761FEE89209}"/>
              </a:ext>
            </a:extLst>
          </p:cNvPr>
          <p:cNvSpPr/>
          <p:nvPr/>
        </p:nvSpPr>
        <p:spPr>
          <a:xfrm flipH="1">
            <a:off x="888354" y="1357439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83236E6A-D2C9-D023-930B-28D5F5A01E64}"/>
              </a:ext>
            </a:extLst>
          </p:cNvPr>
          <p:cNvSpPr/>
          <p:nvPr/>
        </p:nvSpPr>
        <p:spPr>
          <a:xfrm>
            <a:off x="909710" y="1728722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BBC84F38-25A6-7EF0-1C17-7EDFF18478CC}"/>
              </a:ext>
            </a:extLst>
          </p:cNvPr>
          <p:cNvSpPr/>
          <p:nvPr/>
        </p:nvSpPr>
        <p:spPr>
          <a:xfrm flipH="1">
            <a:off x="918633" y="1728722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89F613-4F21-40CB-C51D-EDE32EF281DE}"/>
              </a:ext>
            </a:extLst>
          </p:cNvPr>
          <p:cNvSpPr/>
          <p:nvPr/>
        </p:nvSpPr>
        <p:spPr>
          <a:xfrm>
            <a:off x="879431" y="4090146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AB009A6E-6AF8-3211-3E07-F98DDD9DC7D7}"/>
              </a:ext>
            </a:extLst>
          </p:cNvPr>
          <p:cNvSpPr/>
          <p:nvPr/>
        </p:nvSpPr>
        <p:spPr>
          <a:xfrm flipH="1">
            <a:off x="888354" y="4090146"/>
            <a:ext cx="369333" cy="9274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154C09-5C08-0F1C-BBE1-B7A8EE7F2B1D}"/>
              </a:ext>
            </a:extLst>
          </p:cNvPr>
          <p:cNvSpPr/>
          <p:nvPr/>
        </p:nvSpPr>
        <p:spPr>
          <a:xfrm>
            <a:off x="5284698" y="4047838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7C64D5-2EC6-ED4B-0BFC-17D883CA14E2}"/>
              </a:ext>
            </a:extLst>
          </p:cNvPr>
          <p:cNvSpPr/>
          <p:nvPr/>
        </p:nvSpPr>
        <p:spPr>
          <a:xfrm>
            <a:off x="5290638" y="1682621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E7B74B-A8D6-69CF-0D9A-7AB7D1B463E9}"/>
              </a:ext>
            </a:extLst>
          </p:cNvPr>
          <p:cNvSpPr/>
          <p:nvPr/>
        </p:nvSpPr>
        <p:spPr>
          <a:xfrm>
            <a:off x="5282301" y="1268964"/>
            <a:ext cx="229753" cy="222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758832B-C8C4-955C-410C-907C488CCF0F}"/>
              </a:ext>
            </a:extLst>
          </p:cNvPr>
          <p:cNvCxnSpPr>
            <a:cxnSpLocks/>
            <a:endCxn id="51" idx="3"/>
          </p:cNvCxnSpPr>
          <p:nvPr/>
        </p:nvCxnSpPr>
        <p:spPr>
          <a:xfrm flipH="1">
            <a:off x="5520391" y="1793905"/>
            <a:ext cx="33102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A62CC69-9035-0B29-4E71-9105E111A9C2}"/>
              </a:ext>
            </a:extLst>
          </p:cNvPr>
          <p:cNvSpPr txBox="1"/>
          <p:nvPr/>
        </p:nvSpPr>
        <p:spPr>
          <a:xfrm>
            <a:off x="5625532" y="1575531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Digital pads </a:t>
            </a:r>
          </a:p>
          <a:p>
            <a:pPr algn="ctr"/>
            <a:r>
              <a:rPr lang="en-US" sz="1600"/>
              <a:t>(I/O, power, bias)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9AD2287-D0D9-BEDA-B5BA-616393B734E2}"/>
              </a:ext>
            </a:extLst>
          </p:cNvPr>
          <p:cNvCxnSpPr>
            <a:cxnSpLocks/>
          </p:cNvCxnSpPr>
          <p:nvPr/>
        </p:nvCxnSpPr>
        <p:spPr>
          <a:xfrm>
            <a:off x="5205854" y="1089693"/>
            <a:ext cx="0" cy="338380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BFFAA6-CEBB-4004-3019-EAE925B0429A}"/>
              </a:ext>
            </a:extLst>
          </p:cNvPr>
          <p:cNvCxnSpPr>
            <a:cxnSpLocks/>
          </p:cNvCxnSpPr>
          <p:nvPr/>
        </p:nvCxnSpPr>
        <p:spPr>
          <a:xfrm flipV="1">
            <a:off x="829445" y="4509656"/>
            <a:ext cx="135413" cy="4318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06AB3C-607B-A887-61BE-F1154AB9B1E0}"/>
              </a:ext>
            </a:extLst>
          </p:cNvPr>
          <p:cNvSpPr txBox="1"/>
          <p:nvPr/>
        </p:nvSpPr>
        <p:spPr>
          <a:xfrm>
            <a:off x="92547" y="4933763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Analog pads </a:t>
            </a:r>
          </a:p>
          <a:p>
            <a:pPr algn="ctr"/>
            <a:r>
              <a:rPr lang="en-US" sz="1600"/>
              <a:t>(sensor, power)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970FF-E87F-088B-D0BE-A05C5A3531C2}"/>
              </a:ext>
            </a:extLst>
          </p:cNvPr>
          <p:cNvSpPr txBox="1"/>
          <p:nvPr/>
        </p:nvSpPr>
        <p:spPr>
          <a:xfrm>
            <a:off x="3154844" y="5100809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Area: 5 x 5 mm</a:t>
            </a:r>
            <a:r>
              <a:rPr lang="en-US" baseline="30000"/>
              <a:t>2</a:t>
            </a:r>
          </a:p>
          <a:p>
            <a:r>
              <a:rPr lang="en-US"/>
              <a:t>Channel height: 200 </a:t>
            </a:r>
            <a:r>
              <a:rPr lang="el-GR"/>
              <a:t>μ</a:t>
            </a:r>
            <a:r>
              <a:rPr lang="en-US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03871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053F-9526-E461-5616-905B6D20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2" y="252983"/>
            <a:ext cx="11049000" cy="859826"/>
          </a:xfrm>
        </p:spPr>
        <p:txBody>
          <a:bodyPr>
            <a:normAutofit/>
          </a:bodyPr>
          <a:lstStyle/>
          <a:p>
            <a:r>
              <a:rPr lang="en-US" sz="4000"/>
              <a:t>Effects of layout </a:t>
            </a:r>
            <a:r>
              <a:rPr lang="en-US" sz="4000" err="1"/>
              <a:t>parasitics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48EEF-84DE-CEB2-AD9A-290766042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62244"/>
            <a:ext cx="11353022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Phase margin decreases due to parasitic high-frequency poles (mainly from current mirrors).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1434B-523A-2C05-D4FE-86A535267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40</a:t>
            </a:fld>
            <a:endParaRPr lang="en-US" sz="1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13926-33F4-1884-5F9D-84A7ACDBA945}"/>
              </a:ext>
            </a:extLst>
          </p:cNvPr>
          <p:cNvGrpSpPr/>
          <p:nvPr/>
        </p:nvGrpSpPr>
        <p:grpSpPr>
          <a:xfrm>
            <a:off x="2480466" y="2052250"/>
            <a:ext cx="7970933" cy="4552767"/>
            <a:chOff x="2480466" y="2052250"/>
            <a:chExt cx="7970933" cy="4552767"/>
          </a:xfrm>
        </p:grpSpPr>
        <p:pic>
          <p:nvPicPr>
            <p:cNvPr id="6" name="Picture 5" descr="A graph with colored lines&#10;&#10;Description automatically generated">
              <a:extLst>
                <a:ext uri="{FF2B5EF4-FFF2-40B4-BE49-F238E27FC236}">
                  <a16:creationId xmlns:a16="http://schemas.microsoft.com/office/drawing/2014/main" id="{F351157A-53BC-1ED5-6664-B0B4603FB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466" y="2052250"/>
              <a:ext cx="7970933" cy="455276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9DB1F6-400B-B030-007E-7181604A0679}"/>
                </a:ext>
              </a:extLst>
            </p:cNvPr>
            <p:cNvSpPr txBox="1"/>
            <p:nvPr/>
          </p:nvSpPr>
          <p:spPr>
            <a:xfrm>
              <a:off x="5259649" y="3173817"/>
              <a:ext cx="32624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/>
                <a:t>Dashed: Schematic, Solid: Layout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526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DDBA-4EB2-07AB-D5EA-2A077993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57" y="278862"/>
            <a:ext cx="11049000" cy="825320"/>
          </a:xfrm>
        </p:spPr>
        <p:txBody>
          <a:bodyPr>
            <a:normAutofit/>
          </a:bodyPr>
          <a:lstStyle/>
          <a:p>
            <a:r>
              <a:rPr lang="en-US" sz="4000"/>
              <a:t>Compensating for layout </a:t>
            </a:r>
            <a:r>
              <a:rPr lang="en-US" sz="4000" err="1"/>
              <a:t>parasitics</a:t>
            </a:r>
            <a:r>
              <a:rPr lang="en-US" sz="4000"/>
              <a:t> </a:t>
            </a:r>
          </a:p>
        </p:txBody>
      </p:sp>
      <p:pic>
        <p:nvPicPr>
          <p:cNvPr id="6" name="Content Placeholder 5" descr="A graph with colored lines&#10;&#10;Description automatically generated">
            <a:extLst>
              <a:ext uri="{FF2B5EF4-FFF2-40B4-BE49-F238E27FC236}">
                <a16:creationId xmlns:a16="http://schemas.microsoft.com/office/drawing/2014/main" id="{F39525AB-4829-CE64-33FF-BBBA318D9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36" y="1128962"/>
            <a:ext cx="8385634" cy="53701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BE26D-C282-E4CE-1F46-AC4AB6F6E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55567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72C295-BB95-2752-AA3A-86C83FE2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09" y="290199"/>
            <a:ext cx="11049000" cy="825320"/>
          </a:xfrm>
        </p:spPr>
        <p:txBody>
          <a:bodyPr>
            <a:normAutofit/>
          </a:bodyPr>
          <a:lstStyle/>
          <a:p>
            <a:r>
              <a:rPr lang="en-US" sz="4000"/>
              <a:t>Simulink test bench for the DSP</a:t>
            </a:r>
          </a:p>
        </p:txBody>
      </p:sp>
      <p:pic>
        <p:nvPicPr>
          <p:cNvPr id="7" name="Content Placeholder 6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CA6FBAA6-9E22-08BA-242C-DCFF2D7DF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1592" r="8053" b="12170"/>
          <a:stretch/>
        </p:blipFill>
        <p:spPr>
          <a:xfrm>
            <a:off x="571500" y="1835577"/>
            <a:ext cx="6212821" cy="431956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D295D-3814-3410-52EB-D08DFCCCF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42</a:t>
            </a:fld>
            <a:endParaRPr lang="en-US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2215B-4EC9-7F10-F8A5-D16508F43031}"/>
              </a:ext>
            </a:extLst>
          </p:cNvPr>
          <p:cNvSpPr txBox="1"/>
          <p:nvPr/>
        </p:nvSpPr>
        <p:spPr>
          <a:xfrm>
            <a:off x="7116792" y="1835577"/>
            <a:ext cx="4592855" cy="320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/>
              <a:t>Full-scale pulses are fed into the model to ensure proper scaling during fixed-point conversion.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Block outputs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FIR filter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Serializer valid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Baseline estimate (</a:t>
            </a:r>
            <a:r>
              <a:rPr lang="en-US" err="1"/>
              <a:t>bEst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Variance estimate (</a:t>
            </a:r>
            <a:r>
              <a:rPr lang="en-US" err="1"/>
              <a:t>vEst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Aligned window (</a:t>
            </a:r>
            <a:r>
              <a:rPr lang="en-US" err="1"/>
              <a:t>subWindow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Peak found flag (</a:t>
            </a:r>
            <a:r>
              <a:rPr lang="en-US" err="1"/>
              <a:t>pkFound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23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83E6-3FA7-629C-3022-1145C1D3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70" y="176280"/>
            <a:ext cx="11049000" cy="722270"/>
          </a:xfrm>
        </p:spPr>
        <p:txBody>
          <a:bodyPr>
            <a:normAutofit/>
          </a:bodyPr>
          <a:lstStyle/>
          <a:p>
            <a:r>
              <a:rPr lang="en-US" sz="4000"/>
              <a:t>Programmable FIR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633552-DBE5-4E16-81A1-3355A2315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43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0FE30-C993-1353-EAD0-3991DF4B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70" y="2208198"/>
            <a:ext cx="5334000" cy="400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C73C1-07D7-320F-0368-6B30646A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114" y="2208198"/>
            <a:ext cx="5334000" cy="400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E0EFC-FE5A-AD04-5480-F3EC4E633D1B}"/>
              </a:ext>
            </a:extLst>
          </p:cNvPr>
          <p:cNvSpPr txBox="1"/>
          <p:nvPr/>
        </p:nvSpPr>
        <p:spPr>
          <a:xfrm>
            <a:off x="624016" y="955416"/>
            <a:ext cx="9171293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FIR filter chosen to ensure stability, allow creation of linear phase responses.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Arbitrary coefficients to allow generation of a wide range of shaping filters.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Example: </a:t>
            </a:r>
            <a:r>
              <a:rPr lang="en-US" sz="2000" dirty="0"/>
              <a:t>Gaussian, M = 17 points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DB75F-13B2-D326-57C9-51CC947F5E35}"/>
              </a:ext>
            </a:extLst>
          </p:cNvPr>
          <p:cNvSpPr txBox="1"/>
          <p:nvPr/>
        </p:nvSpPr>
        <p:spPr>
          <a:xfrm>
            <a:off x="1194780" y="6316595"/>
            <a:ext cx="401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Impulse response (12-bit coefficients)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FC794-4B4E-7D9F-5DCA-27B2F1DD60DF}"/>
              </a:ext>
            </a:extLst>
          </p:cNvPr>
          <p:cNvSpPr txBox="1"/>
          <p:nvPr/>
        </p:nvSpPr>
        <p:spPr>
          <a:xfrm>
            <a:off x="6273265" y="6312388"/>
            <a:ext cx="380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Error due to coefficient quantization</a:t>
            </a:r>
          </a:p>
        </p:txBody>
      </p:sp>
    </p:spTree>
    <p:extLst>
      <p:ext uri="{BB962C8B-B14F-4D97-AF65-F5344CB8AC3E}">
        <p14:creationId xmlns:p14="http://schemas.microsoft.com/office/powerpoint/2010/main" val="3360767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1B67-F8CE-A50F-3A22-E3698A8E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50" y="240958"/>
            <a:ext cx="11229300" cy="873275"/>
          </a:xfrm>
        </p:spPr>
        <p:txBody>
          <a:bodyPr>
            <a:normAutofit/>
          </a:bodyPr>
          <a:lstStyle/>
          <a:p>
            <a:r>
              <a:rPr lang="en-US" sz="4000"/>
              <a:t>Programmable FIR filter: Cadence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0D2AE7-2D76-37CF-8F3F-55E404D6E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44</a:t>
            </a:fld>
            <a:endParaRPr 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6EAA0-8EEE-3AA1-0089-52AE3D4F9AB0}"/>
              </a:ext>
            </a:extLst>
          </p:cNvPr>
          <p:cNvSpPr txBox="1"/>
          <p:nvPr/>
        </p:nvSpPr>
        <p:spPr>
          <a:xfrm>
            <a:off x="8324898" y="1200681"/>
            <a:ext cx="374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Transient simulation of MATLAB-generated Verilog to check the impulse response.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710BA5-75F7-60C2-33EA-F4D54FD213C1}"/>
              </a:ext>
            </a:extLst>
          </p:cNvPr>
          <p:cNvGrpSpPr/>
          <p:nvPr/>
        </p:nvGrpSpPr>
        <p:grpSpPr>
          <a:xfrm>
            <a:off x="705650" y="1200681"/>
            <a:ext cx="7573614" cy="5298476"/>
            <a:chOff x="705650" y="1200681"/>
            <a:chExt cx="7573614" cy="5298476"/>
          </a:xfrm>
        </p:grpSpPr>
        <p:pic>
          <p:nvPicPr>
            <p:cNvPr id="5" name="Picture 4" descr="A picture containing text, screenshot, line, number&#10;&#10;Description automatically generated">
              <a:extLst>
                <a:ext uri="{FF2B5EF4-FFF2-40B4-BE49-F238E27FC236}">
                  <a16:creationId xmlns:a16="http://schemas.microsoft.com/office/drawing/2014/main" id="{B9619486-268C-C5D6-32A0-AAFA0DB96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50" y="1200681"/>
              <a:ext cx="7573614" cy="52984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FFF47E-E282-8FA2-D12F-A6F085205278}"/>
                </a:ext>
              </a:extLst>
            </p:cNvPr>
            <p:cNvSpPr txBox="1"/>
            <p:nvPr/>
          </p:nvSpPr>
          <p:spPr>
            <a:xfrm>
              <a:off x="4559643" y="2774091"/>
              <a:ext cx="13837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Filter output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54E316-E797-F4EF-4F83-EE0F8C0C1B12}"/>
                </a:ext>
              </a:extLst>
            </p:cNvPr>
            <p:cNvSpPr txBox="1"/>
            <p:nvPr/>
          </p:nvSpPr>
          <p:spPr>
            <a:xfrm>
              <a:off x="4292158" y="4193059"/>
              <a:ext cx="2191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Some buffer outputs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9099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84D1-9A28-729D-4639-486BC124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88" y="176280"/>
            <a:ext cx="11049000" cy="845667"/>
          </a:xfrm>
        </p:spPr>
        <p:txBody>
          <a:bodyPr>
            <a:normAutofit/>
          </a:bodyPr>
          <a:lstStyle/>
          <a:p>
            <a:r>
              <a:rPr lang="en-US" sz="4000"/>
              <a:t>Decimation filter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CB341-B670-EF60-A28E-02D95F95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49" y="1251761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Trade-off between filter length, stopband rejection, and roll-off slope.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Coefficients are fixed for a given decimation rate. Obtained using the MATLAB multi-rate FIR filter design function (</a:t>
            </a:r>
            <a:r>
              <a:rPr lang="en-US" sz="2000" i="1" dirty="0" err="1"/>
              <a:t>designMultirateFIR</a:t>
            </a:r>
            <a:r>
              <a:rPr lang="en-US" sz="2000" dirty="0"/>
              <a:t>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7C6AC-AF21-DD17-B2DA-0F0BC59F6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45</a:t>
            </a:fld>
            <a:endParaRPr lang="en-US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941656-598A-86C3-4DA1-66326D9C4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341" y="2445945"/>
            <a:ext cx="4273020" cy="4150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65582-43E1-4A4A-C5CA-387B6990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8" y="2445945"/>
            <a:ext cx="4017334" cy="3013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F7B1D-8BE8-79AD-2B78-72F4EE35D6A4}"/>
              </a:ext>
            </a:extLst>
          </p:cNvPr>
          <p:cNvSpPr txBox="1"/>
          <p:nvPr/>
        </p:nvSpPr>
        <p:spPr>
          <a:xfrm>
            <a:off x="8499295" y="2654914"/>
            <a:ext cx="3243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Decimation rate: R = 4</a:t>
            </a:r>
          </a:p>
          <a:p>
            <a:r>
              <a:rPr lang="en-US"/>
              <a:t>Half-polyphase length: P = 4</a:t>
            </a:r>
          </a:p>
          <a:p>
            <a:r>
              <a:rPr lang="en-US"/>
              <a:t>Stopband attenuation &gt; 40 dB</a:t>
            </a:r>
          </a:p>
          <a:p>
            <a:r>
              <a:rPr lang="en-US"/>
              <a:t>Filter length = 2PR = 32</a:t>
            </a:r>
          </a:p>
        </p:txBody>
      </p:sp>
    </p:spTree>
    <p:extLst>
      <p:ext uri="{BB962C8B-B14F-4D97-AF65-F5344CB8AC3E}">
        <p14:creationId xmlns:p14="http://schemas.microsoft.com/office/powerpoint/2010/main" val="495767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9175-5D37-1380-A575-DC061FDB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49" y="176280"/>
            <a:ext cx="11049000" cy="759340"/>
          </a:xfrm>
        </p:spPr>
        <p:txBody>
          <a:bodyPr>
            <a:normAutofit/>
          </a:bodyPr>
          <a:lstStyle/>
          <a:p>
            <a:r>
              <a:rPr lang="en-US" sz="4000"/>
              <a:t>Baseline holder (BLH)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D802C-C66E-E807-735C-886DD7B1C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278C7-E66A-AB7E-1E86-EABC5BA3AA57}"/>
              </a:ext>
            </a:extLst>
          </p:cNvPr>
          <p:cNvSpPr txBox="1"/>
          <p:nvPr/>
        </p:nvSpPr>
        <p:spPr>
          <a:xfrm>
            <a:off x="386150" y="1031789"/>
            <a:ext cx="55389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Feedforward design to ensure stability.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Operates on sub-windows generated by the waveform aligner.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Compare the range of values with variance to check if the present sub-window contains a pulse (or is just noise)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no pulse is present, calculate the mean and variance of the sub-window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these values to update the estimates of mean and variance.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Subtract the updated mean from the acquired sub-window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21C91-5E19-A1D4-284A-A827C3085A9E}"/>
              </a:ext>
            </a:extLst>
          </p:cNvPr>
          <p:cNvSpPr txBox="1"/>
          <p:nvPr/>
        </p:nvSpPr>
        <p:spPr>
          <a:xfrm>
            <a:off x="6142246" y="0"/>
            <a:ext cx="5926828" cy="887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inp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 = Signal window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var_thresh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 = Signal rejection threshold (pp, sigma^2 units)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alpha = Estimate update rate [baseline, variance]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rst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 = Reset</a:t>
            </a:r>
            <a:r>
              <a:rPr lang="en-US" sz="1200" dirty="0">
                <a:solidFill>
                  <a:srgbClr val="008013"/>
                </a:solidFill>
                <a:latin typeface="Menlo"/>
              </a:rPr>
              <a:t>;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 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en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 = Enable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------------------------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Modifications for HDL coder: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Avoid use of "std" function for calculating standard deviation</a:t>
            </a:r>
            <a:endParaRPr lang="en-US" sz="1200" b="0" i="0" dirty="0">
              <a:effectLst/>
              <a:latin typeface="Menlo"/>
            </a:endParaRPr>
          </a:p>
          <a:p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function </a:t>
            </a:r>
            <a:r>
              <a:rPr lang="en-US" sz="1200" b="0" i="0" dirty="0">
                <a:effectLst/>
                <a:latin typeface="Menlo"/>
              </a:rPr>
              <a:t>[</a:t>
            </a:r>
            <a:r>
              <a:rPr lang="en-US" sz="1200" b="0" i="0" dirty="0" err="1">
                <a:effectLst/>
                <a:latin typeface="Menlo"/>
              </a:rPr>
              <a:t>bEst,vEst,outp</a:t>
            </a:r>
            <a:r>
              <a:rPr lang="en-US" sz="1200" b="0" i="0" dirty="0">
                <a:effectLst/>
                <a:latin typeface="Menlo"/>
              </a:rPr>
              <a:t>] = </a:t>
            </a:r>
            <a:r>
              <a:rPr lang="en-US" sz="1200" b="0" i="0" dirty="0" err="1">
                <a:effectLst/>
                <a:latin typeface="Menlo"/>
              </a:rPr>
              <a:t>baseline_removal_hdl</a:t>
            </a:r>
            <a:r>
              <a:rPr lang="en-US" sz="1200" b="0" i="0" dirty="0">
                <a:effectLst/>
                <a:latin typeface="Menlo"/>
              </a:rPr>
              <a:t>(</a:t>
            </a:r>
            <a:r>
              <a:rPr lang="en-US" sz="1200" b="0" i="0" dirty="0" err="1">
                <a:effectLst/>
                <a:latin typeface="Menlo"/>
              </a:rPr>
              <a:t>inp,var_thresh,alpha,en</a:t>
            </a:r>
            <a:r>
              <a:rPr lang="en-US" sz="1200" b="0" i="0" dirty="0">
                <a:effectLst/>
                <a:latin typeface="Menlo"/>
              </a:rPr>
              <a:t>)</a:t>
            </a:r>
            <a:br>
              <a:rPr lang="en-US" sz="1200" b="0" i="0" dirty="0">
                <a:effectLst/>
                <a:latin typeface="Menlo"/>
              </a:rPr>
            </a:br>
            <a:endParaRPr lang="en-US" sz="1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persistent </a:t>
            </a:r>
            <a:r>
              <a:rPr lang="en-US" sz="1200" b="0" i="0" dirty="0" err="1">
                <a:effectLst/>
                <a:latin typeface="Menlo"/>
              </a:rPr>
              <a:t>var_est</a:t>
            </a:r>
            <a:r>
              <a:rPr lang="en-US" sz="1200" b="0" i="0" dirty="0">
                <a:effectLst/>
                <a:latin typeface="Menlo"/>
              </a:rPr>
              <a:t> </a:t>
            </a:r>
            <a:r>
              <a:rPr lang="en-US" sz="1200" b="0" i="0" dirty="0" err="1">
                <a:effectLst/>
                <a:latin typeface="Menlo"/>
              </a:rPr>
              <a:t>var_estf</a:t>
            </a:r>
            <a:r>
              <a:rPr lang="en-US" sz="1200" b="0" i="0" dirty="0">
                <a:effectLst/>
                <a:latin typeface="Menlo"/>
              </a:rPr>
              <a:t> </a:t>
            </a:r>
            <a:r>
              <a:rPr lang="en-US" sz="1200" b="0" i="0" dirty="0" err="1">
                <a:effectLst/>
                <a:latin typeface="Menlo"/>
              </a:rPr>
              <a:t>b_est</a:t>
            </a:r>
            <a:r>
              <a:rPr lang="en-US" sz="1200" b="0" i="0" dirty="0">
                <a:effectLst/>
                <a:latin typeface="Menlo"/>
              </a:rPr>
              <a:t>;</a:t>
            </a:r>
            <a:br>
              <a:rPr lang="en-US" sz="1200" b="0" i="0" dirty="0">
                <a:effectLst/>
                <a:latin typeface="Menlo"/>
              </a:rPr>
            </a:br>
            <a:endParaRPr lang="en-US" sz="6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if </a:t>
            </a:r>
            <a:r>
              <a:rPr lang="en-US" sz="1200" b="0" i="0" dirty="0" err="1">
                <a:effectLst/>
                <a:latin typeface="Menlo"/>
              </a:rPr>
              <a:t>isempty</a:t>
            </a:r>
            <a:r>
              <a:rPr lang="en-US" sz="1200" b="0" i="0" dirty="0">
                <a:effectLst/>
                <a:latin typeface="Menlo"/>
              </a:rPr>
              <a:t>(</a:t>
            </a:r>
            <a:r>
              <a:rPr lang="en-US" sz="1200" b="0" i="0" dirty="0" err="1">
                <a:effectLst/>
                <a:latin typeface="Menlo"/>
              </a:rPr>
              <a:t>var_est</a:t>
            </a:r>
            <a:r>
              <a:rPr lang="en-US" sz="1200" b="0" i="0" dirty="0">
                <a:effectLst/>
                <a:latin typeface="Menlo"/>
              </a:rPr>
              <a:t>)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Initialize estimates</a:t>
            </a:r>
            <a:endParaRPr lang="en-US" sz="1200" b="0" i="0" dirty="0">
              <a:effectLst/>
              <a:latin typeface="Menlo"/>
            </a:endParaRPr>
          </a:p>
          <a:p>
            <a:pPr marL="228600"/>
            <a:r>
              <a:rPr lang="en-US" sz="1200" b="0" i="0" dirty="0" err="1">
                <a:effectLst/>
                <a:latin typeface="Menlo"/>
              </a:rPr>
              <a:t>var_est</a:t>
            </a:r>
            <a:r>
              <a:rPr lang="en-US" sz="1200" b="0" i="0" dirty="0">
                <a:effectLst/>
                <a:latin typeface="Menlo"/>
              </a:rPr>
              <a:t> = 0; </a:t>
            </a:r>
            <a:r>
              <a:rPr lang="en-US" sz="1200" b="0" i="0" dirty="0" err="1">
                <a:effectLst/>
                <a:latin typeface="Menlo"/>
              </a:rPr>
              <a:t>var_estf</a:t>
            </a:r>
            <a:r>
              <a:rPr lang="en-US" sz="1200" b="0" i="0" dirty="0">
                <a:effectLst/>
                <a:latin typeface="Menlo"/>
              </a:rPr>
              <a:t> = 0; </a:t>
            </a:r>
            <a:r>
              <a:rPr lang="en-US" sz="1200" b="0" i="0" dirty="0" err="1">
                <a:effectLst/>
                <a:latin typeface="Menlo"/>
              </a:rPr>
              <a:t>b_est</a:t>
            </a:r>
            <a:r>
              <a:rPr lang="en-US" sz="1200" b="0" i="0" dirty="0">
                <a:effectLst/>
                <a:latin typeface="Menlo"/>
              </a:rPr>
              <a:t> = 0;</a:t>
            </a: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end</a:t>
            </a:r>
            <a:endParaRPr lang="en-US" sz="1200" b="0" i="0" dirty="0">
              <a:effectLst/>
              <a:latin typeface="Menlo"/>
            </a:endParaRPr>
          </a:p>
          <a:p>
            <a:endParaRPr lang="en-US" sz="600" b="0" i="0" dirty="0">
              <a:effectLst/>
              <a:latin typeface="Menlo"/>
            </a:endParaRPr>
          </a:p>
          <a:p>
            <a:r>
              <a:rPr lang="en-US" sz="1200" b="0" i="0" dirty="0">
                <a:effectLst/>
                <a:latin typeface="Menlo"/>
              </a:rPr>
              <a:t>N = length(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);</a:t>
            </a:r>
          </a:p>
          <a:p>
            <a:r>
              <a:rPr lang="en-US" sz="1200" b="0" i="0" dirty="0" err="1">
                <a:effectLst/>
                <a:latin typeface="Menlo"/>
              </a:rPr>
              <a:t>mu_curr</a:t>
            </a:r>
            <a:r>
              <a:rPr lang="en-US" sz="1200" b="0" i="0" dirty="0">
                <a:effectLst/>
                <a:latin typeface="Menlo"/>
              </a:rPr>
              <a:t> = sum(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)/N;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Sample mean</a:t>
            </a:r>
            <a:br>
              <a:rPr lang="en-US" sz="1200" b="0" i="0" dirty="0">
                <a:effectLst/>
                <a:latin typeface="Menlo"/>
              </a:rPr>
            </a:br>
            <a:endParaRPr lang="en-US" sz="6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This formula for calculating variance is numerically unstable due to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cancellation of two large numbers! It can even go negative.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var_curr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 = sum(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inp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.*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inp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)/N-(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mu_curr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.*</a:t>
            </a:r>
            <a:r>
              <a:rPr lang="en-US" sz="1200" b="0" i="0" dirty="0" err="1">
                <a:solidFill>
                  <a:srgbClr val="008013"/>
                </a:solidFill>
                <a:effectLst/>
                <a:latin typeface="Menlo"/>
              </a:rPr>
              <a:t>mu_curr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); % Sample variance</a:t>
            </a:r>
            <a:br>
              <a:rPr lang="en-US" sz="1200" b="0" i="0" dirty="0">
                <a:effectLst/>
                <a:latin typeface="Menlo"/>
              </a:rPr>
            </a:br>
            <a:endParaRPr lang="en-US" sz="600" b="0" i="0" dirty="0">
              <a:effectLst/>
              <a:latin typeface="Menlo"/>
            </a:endParaRPr>
          </a:p>
          <a:p>
            <a:r>
              <a:rPr lang="en-US" sz="1200" b="0" i="0" dirty="0" err="1">
                <a:effectLst/>
                <a:latin typeface="Menlo"/>
              </a:rPr>
              <a:t>var_curr</a:t>
            </a:r>
            <a:r>
              <a:rPr lang="en-US" sz="1200" b="0" i="0" dirty="0">
                <a:effectLst/>
                <a:latin typeface="Menlo"/>
              </a:rPr>
              <a:t> = sum((</a:t>
            </a:r>
            <a:r>
              <a:rPr lang="en-US" sz="1200" b="0" i="0" dirty="0" err="1">
                <a:effectLst/>
                <a:latin typeface="Menlo"/>
              </a:rPr>
              <a:t>inp-mu_curr</a:t>
            </a:r>
            <a:r>
              <a:rPr lang="en-US" sz="1200" b="0" i="0" dirty="0">
                <a:effectLst/>
                <a:latin typeface="Menlo"/>
              </a:rPr>
              <a:t>).*(</a:t>
            </a:r>
            <a:r>
              <a:rPr lang="en-US" sz="1200" b="0" i="0" dirty="0" err="1">
                <a:effectLst/>
                <a:latin typeface="Menlo"/>
              </a:rPr>
              <a:t>inp-mu_curr</a:t>
            </a:r>
            <a:r>
              <a:rPr lang="en-US" sz="1200" b="0" i="0" dirty="0">
                <a:effectLst/>
                <a:latin typeface="Menlo"/>
              </a:rPr>
              <a:t>))/N;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This formula is numerically stable</a:t>
            </a:r>
            <a:br>
              <a:rPr lang="en-US" sz="1200" b="0" i="0" dirty="0">
                <a:effectLst/>
                <a:latin typeface="Menlo"/>
              </a:rPr>
            </a:br>
            <a:endParaRPr lang="en-US" sz="600" b="0" i="0" dirty="0">
              <a:effectLst/>
              <a:latin typeface="Menlo"/>
            </a:endParaRPr>
          </a:p>
          <a:p>
            <a:r>
              <a:rPr lang="en-US" sz="1200" b="0" i="0" dirty="0" err="1">
                <a:effectLst/>
                <a:latin typeface="Menlo"/>
              </a:rPr>
              <a:t>var_est</a:t>
            </a:r>
            <a:r>
              <a:rPr lang="en-US" sz="1200" b="0" i="0" dirty="0">
                <a:effectLst/>
                <a:latin typeface="Menlo"/>
              </a:rPr>
              <a:t> = (1-alpha(2))*</a:t>
            </a:r>
            <a:r>
              <a:rPr lang="en-US" sz="1200" b="0" i="0" dirty="0" err="1">
                <a:effectLst/>
                <a:latin typeface="Menlo"/>
              </a:rPr>
              <a:t>var_est</a:t>
            </a:r>
            <a:r>
              <a:rPr lang="en-US" sz="1200" b="0" i="0" dirty="0">
                <a:effectLst/>
                <a:latin typeface="Menlo"/>
              </a:rPr>
              <a:t> + alpha(2)*</a:t>
            </a:r>
            <a:r>
              <a:rPr lang="en-US" sz="1200" b="0" i="0" dirty="0" err="1">
                <a:effectLst/>
                <a:latin typeface="Menlo"/>
              </a:rPr>
              <a:t>var_curr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Update raw noise estimate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 err="1">
                <a:effectLst/>
                <a:latin typeface="Menlo"/>
              </a:rPr>
              <a:t>var_pp</a:t>
            </a:r>
            <a:r>
              <a:rPr lang="en-US" sz="1200" b="0" i="0" dirty="0">
                <a:effectLst/>
                <a:latin typeface="Menlo"/>
              </a:rPr>
              <a:t> = (max(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)-min(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))*(max(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)-min(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));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Find (Peak-peak value)^2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 err="1">
                <a:effectLst/>
                <a:latin typeface="Menlo"/>
              </a:rPr>
              <a:t>sig_present</a:t>
            </a:r>
            <a:r>
              <a:rPr lang="en-US" sz="1200" b="0" i="0" dirty="0">
                <a:effectLst/>
                <a:latin typeface="Menlo"/>
              </a:rPr>
              <a:t> = </a:t>
            </a:r>
            <a:r>
              <a:rPr lang="en-US" sz="1200" b="0" i="0" dirty="0" err="1">
                <a:effectLst/>
                <a:latin typeface="Menlo"/>
              </a:rPr>
              <a:t>var_pp</a:t>
            </a:r>
            <a:r>
              <a:rPr lang="en-US" sz="1200" b="0" i="0" dirty="0">
                <a:effectLst/>
                <a:latin typeface="Menlo"/>
              </a:rPr>
              <a:t> &gt; </a:t>
            </a:r>
            <a:r>
              <a:rPr lang="en-US" sz="1200" b="0" i="0" dirty="0" err="1">
                <a:effectLst/>
                <a:latin typeface="Menlo"/>
              </a:rPr>
              <a:t>var_thresh</a:t>
            </a:r>
            <a:r>
              <a:rPr lang="en-US" sz="1200" b="0" i="0" dirty="0">
                <a:effectLst/>
                <a:latin typeface="Menlo"/>
              </a:rPr>
              <a:t>*</a:t>
            </a:r>
            <a:r>
              <a:rPr lang="en-US" sz="1200" b="0" i="0" dirty="0" err="1">
                <a:effectLst/>
                <a:latin typeface="Menlo"/>
              </a:rPr>
              <a:t>var_est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Assume a signal is present</a:t>
            </a:r>
            <a:br>
              <a:rPr lang="en-US" sz="1200" b="0" i="0" dirty="0">
                <a:effectLst/>
                <a:latin typeface="Menlo"/>
              </a:rPr>
            </a:br>
            <a:endParaRPr lang="en-US" sz="6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if </a:t>
            </a:r>
            <a:r>
              <a:rPr lang="en-US" sz="1200" b="0" i="0" dirty="0">
                <a:effectLst/>
                <a:latin typeface="Menlo"/>
              </a:rPr>
              <a:t>~</a:t>
            </a:r>
            <a:r>
              <a:rPr lang="en-US" sz="1200" b="0" i="0" dirty="0" err="1">
                <a:effectLst/>
                <a:latin typeface="Menlo"/>
              </a:rPr>
              <a:t>sig_present</a:t>
            </a:r>
            <a:r>
              <a:rPr lang="en-US" sz="1200" b="0" i="0" dirty="0">
                <a:effectLst/>
                <a:latin typeface="Menlo"/>
              </a:rPr>
              <a:t>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No signal present</a:t>
            </a:r>
            <a:endParaRPr lang="en-US" sz="1200" b="0" i="0" dirty="0">
              <a:effectLst/>
              <a:latin typeface="Menlo"/>
            </a:endParaRPr>
          </a:p>
          <a:p>
            <a:pPr marL="228600"/>
            <a:r>
              <a:rPr lang="en-US" sz="1200" b="0" i="0" dirty="0" err="1">
                <a:effectLst/>
                <a:latin typeface="Menlo"/>
              </a:rPr>
              <a:t>b_est</a:t>
            </a:r>
            <a:r>
              <a:rPr lang="en-US" sz="1200" b="0" i="0" dirty="0">
                <a:effectLst/>
                <a:latin typeface="Menlo"/>
              </a:rPr>
              <a:t> = (1-alpha(1))*</a:t>
            </a:r>
            <a:r>
              <a:rPr lang="en-US" sz="1200" b="0" i="0" dirty="0" err="1">
                <a:effectLst/>
                <a:latin typeface="Menlo"/>
              </a:rPr>
              <a:t>b_est</a:t>
            </a:r>
            <a:r>
              <a:rPr lang="en-US" sz="1200" b="0" i="0" dirty="0">
                <a:effectLst/>
                <a:latin typeface="Menlo"/>
              </a:rPr>
              <a:t> + alpha(1)*</a:t>
            </a:r>
            <a:r>
              <a:rPr lang="en-US" sz="1200" b="0" i="0" dirty="0" err="1">
                <a:effectLst/>
                <a:latin typeface="Menlo"/>
              </a:rPr>
              <a:t>mu_curr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Update baseline estimate</a:t>
            </a:r>
            <a:endParaRPr lang="en-US" sz="1200" b="0" i="0" dirty="0">
              <a:effectLst/>
              <a:latin typeface="Menlo"/>
            </a:endParaRPr>
          </a:p>
          <a:p>
            <a:pPr marL="228600"/>
            <a:r>
              <a:rPr lang="en-US" sz="1200" b="0" i="0" dirty="0" err="1">
                <a:effectLst/>
                <a:latin typeface="Menlo"/>
              </a:rPr>
              <a:t>var_estf</a:t>
            </a:r>
            <a:r>
              <a:rPr lang="en-US" sz="1200" b="0" i="0" dirty="0">
                <a:effectLst/>
                <a:latin typeface="Menlo"/>
              </a:rPr>
              <a:t> = (1-alpha(2))*</a:t>
            </a:r>
            <a:r>
              <a:rPr lang="en-US" sz="1200" b="0" i="0" dirty="0" err="1">
                <a:effectLst/>
                <a:latin typeface="Menlo"/>
              </a:rPr>
              <a:t>var_estf</a:t>
            </a:r>
            <a:r>
              <a:rPr lang="en-US" sz="1200" b="0" i="0" dirty="0">
                <a:effectLst/>
                <a:latin typeface="Menlo"/>
              </a:rPr>
              <a:t> + alpha(2)*</a:t>
            </a:r>
            <a:r>
              <a:rPr lang="en-US" sz="1200" b="0" i="0" dirty="0" err="1">
                <a:effectLst/>
                <a:latin typeface="Menlo"/>
              </a:rPr>
              <a:t>var_curr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Update corrected noise estimate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end</a:t>
            </a:r>
            <a:br>
              <a:rPr lang="en-US" sz="1200" b="0" i="0" dirty="0">
                <a:effectLst/>
                <a:latin typeface="Menlo"/>
              </a:rPr>
            </a:br>
            <a:endParaRPr lang="en-US" sz="600" b="0" i="0" dirty="0">
              <a:effectLst/>
              <a:latin typeface="Menlo"/>
            </a:endParaRPr>
          </a:p>
          <a:p>
            <a:r>
              <a:rPr lang="en-US" sz="1200" b="0" i="0" dirty="0" err="1">
                <a:effectLst/>
                <a:latin typeface="Menlo"/>
              </a:rPr>
              <a:t>bEst</a:t>
            </a:r>
            <a:r>
              <a:rPr lang="en-US" sz="1200" b="0" i="0" dirty="0">
                <a:effectLst/>
                <a:latin typeface="Menlo"/>
              </a:rPr>
              <a:t> = </a:t>
            </a:r>
            <a:r>
              <a:rPr lang="en-US" sz="1200" b="0" i="0" dirty="0" err="1">
                <a:effectLst/>
                <a:latin typeface="Menlo"/>
              </a:rPr>
              <a:t>b_est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Baseline estimate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 err="1">
                <a:effectLst/>
                <a:latin typeface="Menlo"/>
              </a:rPr>
              <a:t>vEst</a:t>
            </a:r>
            <a:r>
              <a:rPr lang="en-US" sz="1200" b="0" i="0" dirty="0">
                <a:effectLst/>
                <a:latin typeface="Menlo"/>
              </a:rPr>
              <a:t> = </a:t>
            </a:r>
            <a:r>
              <a:rPr lang="en-US" sz="1200" b="0" i="0" dirty="0" err="1">
                <a:effectLst/>
                <a:latin typeface="Menlo"/>
              </a:rPr>
              <a:t>var_estf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Variance estimate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if </a:t>
            </a:r>
            <a:r>
              <a:rPr lang="en-US" sz="1200" b="0" i="0" dirty="0" err="1">
                <a:effectLst/>
                <a:latin typeface="Menlo"/>
              </a:rPr>
              <a:t>en</a:t>
            </a:r>
            <a:endParaRPr lang="en-US" sz="1200" b="0" i="0" dirty="0">
              <a:effectLst/>
              <a:latin typeface="Menlo"/>
            </a:endParaRPr>
          </a:p>
          <a:p>
            <a:pPr marL="228600"/>
            <a:r>
              <a:rPr lang="en-US" sz="1200" b="0" i="0" dirty="0" err="1">
                <a:effectLst/>
                <a:latin typeface="Menlo"/>
              </a:rPr>
              <a:t>outp</a:t>
            </a:r>
            <a:r>
              <a:rPr lang="en-US" sz="1200" b="0" i="0" dirty="0">
                <a:effectLst/>
                <a:latin typeface="Menlo"/>
              </a:rPr>
              <a:t> = 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 - </a:t>
            </a:r>
            <a:r>
              <a:rPr lang="en-US" sz="1200" b="0" i="0" dirty="0" err="1">
                <a:effectLst/>
                <a:latin typeface="Menlo"/>
              </a:rPr>
              <a:t>b_est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Baseline-subtracted output (if enabled)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else</a:t>
            </a:r>
            <a:endParaRPr lang="en-US" sz="1200" b="0" i="0" dirty="0">
              <a:effectLst/>
              <a:latin typeface="Menlo"/>
            </a:endParaRPr>
          </a:p>
          <a:p>
            <a:pPr marL="228600"/>
            <a:r>
              <a:rPr lang="en-US" sz="1200" b="0" i="0" dirty="0" err="1">
                <a:effectLst/>
                <a:latin typeface="Menlo"/>
              </a:rPr>
              <a:t>outp</a:t>
            </a:r>
            <a:r>
              <a:rPr lang="en-US" sz="1200" b="0" i="0" dirty="0">
                <a:effectLst/>
                <a:latin typeface="Menlo"/>
              </a:rPr>
              <a:t> = </a:t>
            </a:r>
            <a:r>
              <a:rPr lang="en-US" sz="1200" b="0" i="0" dirty="0" err="1">
                <a:effectLst/>
                <a:latin typeface="Menlo"/>
              </a:rPr>
              <a:t>inp</a:t>
            </a:r>
            <a:r>
              <a:rPr lang="en-US" sz="1200" b="0" i="0" dirty="0">
                <a:effectLst/>
                <a:latin typeface="Menlo"/>
              </a:rPr>
              <a:t>; </a:t>
            </a:r>
            <a:r>
              <a:rPr lang="en-US" sz="1200" b="0" i="0" dirty="0">
                <a:solidFill>
                  <a:srgbClr val="008013"/>
                </a:solidFill>
                <a:effectLst/>
                <a:latin typeface="Menlo"/>
              </a:rPr>
              <a:t>% Baseline subtraction disabled</a:t>
            </a:r>
            <a:endParaRPr lang="en-US" sz="1200" b="0" i="0" dirty="0">
              <a:effectLst/>
              <a:latin typeface="Menlo"/>
            </a:endParaRPr>
          </a:p>
          <a:p>
            <a:r>
              <a:rPr lang="en-US" sz="1200" b="0" i="0" dirty="0">
                <a:solidFill>
                  <a:srgbClr val="0E00FF"/>
                </a:solidFill>
                <a:effectLst/>
                <a:latin typeface="Menlo"/>
              </a:rPr>
              <a:t>end</a:t>
            </a:r>
            <a:endParaRPr lang="en-US" sz="1200" b="0" i="0" dirty="0">
              <a:effectLst/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828359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7F5F-CD70-9FAE-8560-298E66DA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219" y="176280"/>
            <a:ext cx="11049000" cy="86437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Baseline holder (BLH)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0E361-C67E-8A04-0DCC-7D557D337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2FAF2-D538-51E2-DCAA-6D9628EFFB48}"/>
              </a:ext>
            </a:extLst>
          </p:cNvPr>
          <p:cNvSpPr txBox="1"/>
          <p:nvPr/>
        </p:nvSpPr>
        <p:spPr>
          <a:xfrm>
            <a:off x="624016" y="1143000"/>
            <a:ext cx="4833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Transient simulations in MATLAB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Algorithm has been synthesized to Verilog.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8F3EE-5134-6E2F-0E6D-458E42D0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68" y="1891679"/>
            <a:ext cx="3923038" cy="2942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F17D1-2958-79E6-2B26-29279AA2E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49" y="1796367"/>
            <a:ext cx="4169260" cy="3132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82D4B-F87D-F550-B5FA-DE2988DFC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552" y="1789331"/>
            <a:ext cx="4169260" cy="3126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61579-761F-3E23-B7E8-44A6EE9AEE51}"/>
              </a:ext>
            </a:extLst>
          </p:cNvPr>
          <p:cNvSpPr txBox="1"/>
          <p:nvPr/>
        </p:nvSpPr>
        <p:spPr>
          <a:xfrm>
            <a:off x="759940" y="4979555"/>
            <a:ext cx="31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 input sequence with a sinusoidal baseline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53E23-822B-9EEF-A593-1C5E09A33E0E}"/>
              </a:ext>
            </a:extLst>
          </p:cNvPr>
          <p:cNvSpPr txBox="1"/>
          <p:nvPr/>
        </p:nvSpPr>
        <p:spPr>
          <a:xfrm>
            <a:off x="4760687" y="4979555"/>
            <a:ext cx="31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Original waveform snippets (before the BLH)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1B59A-7344-7B39-9788-432077B593C8}"/>
              </a:ext>
            </a:extLst>
          </p:cNvPr>
          <p:cNvSpPr txBox="1"/>
          <p:nvPr/>
        </p:nvSpPr>
        <p:spPr>
          <a:xfrm>
            <a:off x="8595400" y="4987732"/>
            <a:ext cx="31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Corrected waveform snippets (after the BLH)</a:t>
            </a:r>
          </a:p>
        </p:txBody>
      </p:sp>
    </p:spTree>
    <p:extLst>
      <p:ext uri="{BB962C8B-B14F-4D97-AF65-F5344CB8AC3E}">
        <p14:creationId xmlns:p14="http://schemas.microsoft.com/office/powerpoint/2010/main" val="1730393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37A9A-D647-A6D7-FEFA-074548BE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32" y="247737"/>
            <a:ext cx="11049000" cy="79023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Waveform aligner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9B27D0-4AAA-7BBE-EA1F-B8CE4D333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48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7A7B9-E72B-896F-0148-06C06794060A}"/>
              </a:ext>
            </a:extLst>
          </p:cNvPr>
          <p:cNvSpPr txBox="1"/>
          <p:nvPr/>
        </p:nvSpPr>
        <p:spPr>
          <a:xfrm>
            <a:off x="580768" y="1149178"/>
            <a:ext cx="113558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Goal: </a:t>
            </a:r>
            <a:r>
              <a:rPr lang="en-US" dirty="0"/>
              <a:t>Extract waveform “snippets” in real time that are centered around amplitude peaks.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Advantages: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Reduces the number of variables that must be estimated by the ML algorithm (by removing the unknown time of arrival of the pulses).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Prevents loss of signal energy and shape information due to pulse arrival near edges of sample buffer.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Implementation: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Incoming samples fill up a sample buffers. Buffer length = 2</a:t>
            </a:r>
            <a:r>
              <a:rPr lang="en-US" i="1" dirty="0"/>
              <a:t>N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central 50% (length = </a:t>
            </a:r>
            <a:r>
              <a:rPr lang="en-US" i="1" dirty="0"/>
              <a:t>N</a:t>
            </a:r>
            <a:r>
              <a:rPr lang="en-US" dirty="0"/>
              <a:t>) of the buffer is searched for peaks.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a peak is found, the desired waveform snippet (a sub-window of length = </a:t>
            </a:r>
            <a:r>
              <a:rPr lang="en-US" i="1" dirty="0"/>
              <a:t>N</a:t>
            </a:r>
            <a:r>
              <a:rPr lang="en-US" dirty="0"/>
              <a:t> centered around the peak location) is extracted.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Performance: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pulses with uniformly-distributed peak SNR (1-20), ~90% of pulses are properly detected and centered for </a:t>
            </a:r>
            <a:r>
              <a:rPr lang="en-US" i="1" dirty="0"/>
              <a:t>N</a:t>
            </a:r>
            <a:r>
              <a:rPr lang="en-US" dirty="0"/>
              <a:t> = 16.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Remaining 10% are either too close to another pulse (resulting in multiple pulses within one snippet) or have an SNR that is too low to correctly trigger the peak detector.</a:t>
            </a:r>
          </a:p>
        </p:txBody>
      </p:sp>
    </p:spTree>
    <p:extLst>
      <p:ext uri="{BB962C8B-B14F-4D97-AF65-F5344CB8AC3E}">
        <p14:creationId xmlns:p14="http://schemas.microsoft.com/office/powerpoint/2010/main" val="2541712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1949-573D-C3C2-C4A4-4835B2D3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98" y="176280"/>
            <a:ext cx="11049000" cy="89526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Waveform aligner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C45BB-6059-9981-417A-D97A2B36A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49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9139F-2549-2651-247C-DD7D083E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97" y="1691791"/>
            <a:ext cx="5640860" cy="4230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A4820-2718-13CC-B249-D9E916541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38" y="1643450"/>
            <a:ext cx="5640860" cy="423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77664-278E-E7FF-1F0C-7551EC375FC2}"/>
              </a:ext>
            </a:extLst>
          </p:cNvPr>
          <p:cNvSpPr txBox="1"/>
          <p:nvPr/>
        </p:nvSpPr>
        <p:spPr>
          <a:xfrm>
            <a:off x="429398" y="983905"/>
            <a:ext cx="471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Transient simulation in MATLAB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Algorithm was synthesized to Verilog.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BB55E-F317-4AB0-1FE3-5789DCBDE4EC}"/>
              </a:ext>
            </a:extLst>
          </p:cNvPr>
          <p:cNvSpPr txBox="1"/>
          <p:nvPr/>
        </p:nvSpPr>
        <p:spPr>
          <a:xfrm>
            <a:off x="1732613" y="594726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Random input sequence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7122A-A350-032B-6252-DB0B5B2D2B1E}"/>
              </a:ext>
            </a:extLst>
          </p:cNvPr>
          <p:cNvSpPr txBox="1"/>
          <p:nvPr/>
        </p:nvSpPr>
        <p:spPr>
          <a:xfrm>
            <a:off x="7247845" y="597077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Aligned waveform snippets</a:t>
            </a:r>
          </a:p>
        </p:txBody>
      </p:sp>
    </p:spTree>
    <p:extLst>
      <p:ext uri="{BB962C8B-B14F-4D97-AF65-F5344CB8AC3E}">
        <p14:creationId xmlns:p14="http://schemas.microsoft.com/office/powerpoint/2010/main" val="105976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ABF884F-9FD1-19E6-ABEA-AF4C2746988D}"/>
              </a:ext>
            </a:extLst>
          </p:cNvPr>
          <p:cNvSpPr/>
          <p:nvPr/>
        </p:nvSpPr>
        <p:spPr>
          <a:xfrm>
            <a:off x="5047230" y="1918776"/>
            <a:ext cx="685263" cy="56462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cs typeface="Arial"/>
              </a:rPr>
              <a:t>MUX</a:t>
            </a:r>
            <a:endParaRPr lang="en-US" sz="1400" dirty="0">
              <a:solidFill>
                <a:schemeClr val="tx1"/>
              </a:solidFill>
              <a:cs typeface="Arial" panose="020B060402020202020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34524AF-5105-C313-33B6-4CFBC1B50B37}"/>
              </a:ext>
            </a:extLst>
          </p:cNvPr>
          <p:cNvSpPr/>
          <p:nvPr/>
        </p:nvSpPr>
        <p:spPr>
          <a:xfrm rot="5400000">
            <a:off x="1353620" y="1947015"/>
            <a:ext cx="737508" cy="555891"/>
          </a:xfrm>
          <a:prstGeom prst="triangle">
            <a:avLst>
              <a:gd name="adj" fmla="val 512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D0402-DB24-0CCD-F76A-B793F2D5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0" y="115553"/>
            <a:ext cx="11049000" cy="76971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Simplified view of the channel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6620C-889E-5908-3B16-D86FEFE2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69" y="3994908"/>
            <a:ext cx="7541109" cy="21151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The analog front-end (AFE) and ADC are based on existing designs</a:t>
            </a:r>
            <a:endParaRPr lang="en-US" sz="1600" dirty="0">
              <a:cs typeface="Arial"/>
            </a:endParaRPr>
          </a:p>
          <a:p>
            <a:pPr marL="914400" lvl="1" indent="-457200"/>
            <a:r>
              <a:rPr lang="en-US" sz="1400" dirty="0"/>
              <a:t>The AFE includes a 3</a:t>
            </a:r>
            <a:r>
              <a:rPr lang="en-US" sz="1400" baseline="30000" dirty="0"/>
              <a:t>rd</a:t>
            </a:r>
            <a:r>
              <a:rPr lang="en-US" sz="1400" dirty="0"/>
              <a:t> order shaper that acts as an anti-aliasing filter</a:t>
            </a:r>
            <a:endParaRPr lang="en-US" sz="1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The FIR filter, waveform aligner, and baseline holder were generated from a Simulink model using MATLAB-based high-level synthesis (HLS)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The MLP and synchronous readout were synthesized and placed/routed from hand-written Verilog code</a:t>
            </a:r>
            <a:endParaRPr lang="en-US" sz="1600" dirty="0">
              <a:cs typeface="Arial" panose="020B060402020202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All in-channel memory (including the MLP weights and biases) is set over a standard two-wire I</a:t>
            </a:r>
            <a:r>
              <a:rPr lang="en-US" sz="1600" baseline="30000" dirty="0"/>
              <a:t>2</a:t>
            </a:r>
            <a:r>
              <a:rPr lang="en-US" sz="1600" dirty="0"/>
              <a:t>C interface</a:t>
            </a:r>
            <a:endParaRPr lang="en-US" sz="1600" dirty="0">
              <a:cs typeface="Arial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F9A5616-2D5A-70B3-435A-72D6033F73F0}"/>
              </a:ext>
            </a:extLst>
          </p:cNvPr>
          <p:cNvSpPr/>
          <p:nvPr/>
        </p:nvSpPr>
        <p:spPr>
          <a:xfrm rot="5400000">
            <a:off x="583247" y="1947016"/>
            <a:ext cx="737508" cy="555891"/>
          </a:xfrm>
          <a:prstGeom prst="triangle">
            <a:avLst>
              <a:gd name="adj" fmla="val 512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603C80-62FB-DC9D-6EC0-A97E15CBCB66}"/>
              </a:ext>
            </a:extLst>
          </p:cNvPr>
          <p:cNvCxnSpPr>
            <a:cxnSpLocks/>
          </p:cNvCxnSpPr>
          <p:nvPr/>
        </p:nvCxnSpPr>
        <p:spPr>
          <a:xfrm>
            <a:off x="456691" y="2227798"/>
            <a:ext cx="217364" cy="115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299BA0-5E76-D624-0887-EB90BBD62A2A}"/>
              </a:ext>
            </a:extLst>
          </p:cNvPr>
          <p:cNvSpPr txBox="1"/>
          <p:nvPr/>
        </p:nvSpPr>
        <p:spPr>
          <a:xfrm>
            <a:off x="707272" y="2057383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/>
              <a:t>G</a:t>
            </a:r>
            <a:endParaRPr lang="en-US" b="1" baseline="-25000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378DA-6CB4-9ECE-FF14-5C0ABEF104F3}"/>
              </a:ext>
            </a:extLst>
          </p:cNvPr>
          <p:cNvSpPr txBox="1"/>
          <p:nvPr/>
        </p:nvSpPr>
        <p:spPr>
          <a:xfrm>
            <a:off x="1440921" y="2049634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/>
              <a:t>G</a:t>
            </a:r>
            <a:endParaRPr lang="en-US" b="1" i="1" baseline="-25000">
              <a:cs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102441-B5DA-53F9-9C66-3A8F01198641}"/>
              </a:ext>
            </a:extLst>
          </p:cNvPr>
          <p:cNvCxnSpPr>
            <a:cxnSpLocks/>
          </p:cNvCxnSpPr>
          <p:nvPr/>
        </p:nvCxnSpPr>
        <p:spPr>
          <a:xfrm>
            <a:off x="1213198" y="2237321"/>
            <a:ext cx="217414" cy="5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8406CD2-14AE-EEFF-89FC-ABD9EDCEE02A}"/>
              </a:ext>
            </a:extLst>
          </p:cNvPr>
          <p:cNvSpPr txBox="1"/>
          <p:nvPr/>
        </p:nvSpPr>
        <p:spPr>
          <a:xfrm>
            <a:off x="48351" y="2660440"/>
            <a:ext cx="12788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Amplifier (Stage 1)</a:t>
            </a:r>
            <a:endParaRPr lang="en-US" sz="1400"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A6BC1-3D3E-8431-52FC-5B9D3C9572AB}"/>
              </a:ext>
            </a:extLst>
          </p:cNvPr>
          <p:cNvSpPr txBox="1"/>
          <p:nvPr/>
        </p:nvSpPr>
        <p:spPr>
          <a:xfrm>
            <a:off x="895841" y="2660442"/>
            <a:ext cx="1313177" cy="5399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Amplifier (Stage 2)</a:t>
            </a:r>
            <a:endParaRPr lang="en-US" sz="1400">
              <a:cs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AEF2E2-453F-022C-4CC4-5BE7A8591736}"/>
              </a:ext>
            </a:extLst>
          </p:cNvPr>
          <p:cNvCxnSpPr/>
          <p:nvPr/>
        </p:nvCxnSpPr>
        <p:spPr>
          <a:xfrm>
            <a:off x="1987299" y="2236371"/>
            <a:ext cx="2490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3934C1-C2F6-C4E5-A7AC-213343504CA6}"/>
              </a:ext>
            </a:extLst>
          </p:cNvPr>
          <p:cNvGrpSpPr/>
          <p:nvPr/>
        </p:nvGrpSpPr>
        <p:grpSpPr>
          <a:xfrm>
            <a:off x="2211769" y="1908531"/>
            <a:ext cx="767189" cy="751221"/>
            <a:chOff x="3456238" y="1672995"/>
            <a:chExt cx="934662" cy="9103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5C50A3-F2B2-57D3-D497-E4428654882C}"/>
                </a:ext>
              </a:extLst>
            </p:cNvPr>
            <p:cNvSpPr/>
            <p:nvPr/>
          </p:nvSpPr>
          <p:spPr>
            <a:xfrm>
              <a:off x="3456238" y="1672995"/>
              <a:ext cx="934662" cy="910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ACBA70-A5EE-A22F-6909-F14688EAB0B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386" y="1836900"/>
              <a:ext cx="0" cy="6286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56D4707-9D46-F0C3-F78D-160AD03E49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7022" y="2340942"/>
              <a:ext cx="70280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1B6D1E-9748-06F1-1529-B5B68AAAE04D}"/>
                </a:ext>
              </a:extLst>
            </p:cNvPr>
            <p:cNvCxnSpPr/>
            <p:nvPr/>
          </p:nvCxnSpPr>
          <p:spPr>
            <a:xfrm>
              <a:off x="3587022" y="1971610"/>
              <a:ext cx="42726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B08C75-D116-F663-AFED-3E739FC59651}"/>
                </a:ext>
              </a:extLst>
            </p:cNvPr>
            <p:cNvCxnSpPr>
              <a:cxnSpLocks/>
            </p:cNvCxnSpPr>
            <p:nvPr/>
          </p:nvCxnSpPr>
          <p:spPr>
            <a:xfrm>
              <a:off x="4014286" y="1972970"/>
              <a:ext cx="204107" cy="45175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5C2AA2B-5554-8CB7-B11B-A3BB4A09EE5C}"/>
              </a:ext>
            </a:extLst>
          </p:cNvPr>
          <p:cNvSpPr txBox="1"/>
          <p:nvPr/>
        </p:nvSpPr>
        <p:spPr>
          <a:xfrm>
            <a:off x="1900986" y="2709911"/>
            <a:ext cx="119894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Low-pass</a:t>
            </a:r>
          </a:p>
          <a:p>
            <a:pPr algn="ctr"/>
            <a:r>
              <a:rPr lang="en-US" sz="1400"/>
              <a:t> anti-aliasing filter</a:t>
            </a:r>
            <a:endParaRPr lang="en-US" sz="1400">
              <a:cs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1A8890-0442-8B6E-F6E8-224BEEAD7F89}"/>
              </a:ext>
            </a:extLst>
          </p:cNvPr>
          <p:cNvCxnSpPr/>
          <p:nvPr/>
        </p:nvCxnSpPr>
        <p:spPr>
          <a:xfrm>
            <a:off x="2975425" y="2249271"/>
            <a:ext cx="2490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5C6C170-6DC8-65A3-1784-4CA1EA41A6E4}"/>
              </a:ext>
            </a:extLst>
          </p:cNvPr>
          <p:cNvSpPr txBox="1"/>
          <p:nvPr/>
        </p:nvSpPr>
        <p:spPr>
          <a:xfrm>
            <a:off x="2868558" y="2854940"/>
            <a:ext cx="150746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ADC driver / single-ended to differential converter</a:t>
            </a:r>
            <a:endParaRPr lang="en-US" sz="1400" dirty="0">
              <a:cs typeface="Arial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1587DBD-4F0B-52E3-7AAE-868FD54C6AF3}"/>
              </a:ext>
            </a:extLst>
          </p:cNvPr>
          <p:cNvSpPr/>
          <p:nvPr/>
        </p:nvSpPr>
        <p:spPr>
          <a:xfrm rot="5400000">
            <a:off x="3069317" y="1938046"/>
            <a:ext cx="923544" cy="613304"/>
          </a:xfrm>
          <a:prstGeom prst="triangle">
            <a:avLst>
              <a:gd name="adj" fmla="val 4935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4D64B1-94BC-3EA3-DFDB-5B72D2AEA587}"/>
              </a:ext>
            </a:extLst>
          </p:cNvPr>
          <p:cNvSpPr txBox="1"/>
          <p:nvPr/>
        </p:nvSpPr>
        <p:spPr>
          <a:xfrm>
            <a:off x="3314740" y="20646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C5B5ED-DB4E-B625-4B47-04C12D6649A4}"/>
              </a:ext>
            </a:extLst>
          </p:cNvPr>
          <p:cNvCxnSpPr>
            <a:cxnSpLocks/>
          </p:cNvCxnSpPr>
          <p:nvPr/>
        </p:nvCxnSpPr>
        <p:spPr>
          <a:xfrm flipV="1">
            <a:off x="3531089" y="2002590"/>
            <a:ext cx="724246" cy="82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63D7D6E6-9F46-E154-93B0-99C0B8526A79}"/>
              </a:ext>
            </a:extLst>
          </p:cNvPr>
          <p:cNvSpPr/>
          <p:nvPr/>
        </p:nvSpPr>
        <p:spPr>
          <a:xfrm flipH="1">
            <a:off x="3999153" y="1835041"/>
            <a:ext cx="888979" cy="77396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EF0181-96C8-46AD-6BD4-34EE37441823}"/>
              </a:ext>
            </a:extLst>
          </p:cNvPr>
          <p:cNvSpPr txBox="1"/>
          <p:nvPr/>
        </p:nvSpPr>
        <p:spPr>
          <a:xfrm>
            <a:off x="4152210" y="203735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ADC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74472D-EC2C-1A48-C665-2B0D22BB922E}"/>
              </a:ext>
            </a:extLst>
          </p:cNvPr>
          <p:cNvCxnSpPr>
            <a:cxnSpLocks/>
          </p:cNvCxnSpPr>
          <p:nvPr/>
        </p:nvCxnSpPr>
        <p:spPr>
          <a:xfrm flipV="1">
            <a:off x="3531089" y="2459635"/>
            <a:ext cx="724246" cy="129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8E9DA5B-19E8-2019-7B8B-4268D2F585E0}"/>
              </a:ext>
            </a:extLst>
          </p:cNvPr>
          <p:cNvSpPr txBox="1"/>
          <p:nvPr/>
        </p:nvSpPr>
        <p:spPr>
          <a:xfrm>
            <a:off x="4374853" y="1397583"/>
            <a:ext cx="3257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>
              <a:cs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769CC8-D150-D489-0891-A4C378DD4D92}"/>
              </a:ext>
            </a:extLst>
          </p:cNvPr>
          <p:cNvSpPr txBox="1"/>
          <p:nvPr/>
        </p:nvSpPr>
        <p:spPr>
          <a:xfrm>
            <a:off x="4092166" y="2926957"/>
            <a:ext cx="141725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High-speed hybrid ADC</a:t>
            </a:r>
            <a:endParaRPr lang="en-US" sz="1400" dirty="0">
              <a:cs typeface="Arial"/>
            </a:endParaRPr>
          </a:p>
          <a:p>
            <a:pPr algn="ctr"/>
            <a:r>
              <a:rPr lang="en-US" sz="1400" dirty="0"/>
              <a:t>(up to 40 MS/s)</a:t>
            </a:r>
            <a:endParaRPr lang="en-US" sz="1400" dirty="0">
              <a:cs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4F2625A-06CA-679C-8839-947CBE5B4C70}"/>
              </a:ext>
            </a:extLst>
          </p:cNvPr>
          <p:cNvSpPr/>
          <p:nvPr/>
        </p:nvSpPr>
        <p:spPr>
          <a:xfrm>
            <a:off x="5880428" y="1754587"/>
            <a:ext cx="1121883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08F7DBD-87A1-85DB-46F3-040CFAD4E02F}"/>
              </a:ext>
            </a:extLst>
          </p:cNvPr>
          <p:cNvCxnSpPr>
            <a:cxnSpLocks/>
          </p:cNvCxnSpPr>
          <p:nvPr/>
        </p:nvCxnSpPr>
        <p:spPr>
          <a:xfrm>
            <a:off x="6439166" y="1440124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03F39F35-A43B-FFAA-2AF0-5A6FCAAB3D6C}"/>
              </a:ext>
            </a:extLst>
          </p:cNvPr>
          <p:cNvSpPr txBox="1"/>
          <p:nvPr/>
        </p:nvSpPr>
        <p:spPr>
          <a:xfrm>
            <a:off x="6276301" y="1097649"/>
            <a:ext cx="3257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931F7E-C348-F555-D78F-E020450612FD}"/>
              </a:ext>
            </a:extLst>
          </p:cNvPr>
          <p:cNvSpPr txBox="1"/>
          <p:nvPr/>
        </p:nvSpPr>
        <p:spPr>
          <a:xfrm>
            <a:off x="5923100" y="1784613"/>
            <a:ext cx="103520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Pulse shaping FIR filter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B625C61-EC34-748D-2778-0680382EABCB}"/>
              </a:ext>
            </a:extLst>
          </p:cNvPr>
          <p:cNvCxnSpPr>
            <a:cxnSpLocks/>
          </p:cNvCxnSpPr>
          <p:nvPr/>
        </p:nvCxnSpPr>
        <p:spPr>
          <a:xfrm>
            <a:off x="444293" y="3825477"/>
            <a:ext cx="9390514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8C984431-524C-2209-AF96-BF395046B8C2}"/>
              </a:ext>
            </a:extLst>
          </p:cNvPr>
          <p:cNvSpPr txBox="1"/>
          <p:nvPr/>
        </p:nvSpPr>
        <p:spPr>
          <a:xfrm>
            <a:off x="450417" y="105700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Analog front-end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529F1D8-DE65-6E96-6AEC-32ABF0FCC8CE}"/>
              </a:ext>
            </a:extLst>
          </p:cNvPr>
          <p:cNvSpPr/>
          <p:nvPr/>
        </p:nvSpPr>
        <p:spPr>
          <a:xfrm>
            <a:off x="8130409" y="4173573"/>
            <a:ext cx="1410821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F08A06D-062E-51C0-E287-C961E4D787E7}"/>
              </a:ext>
            </a:extLst>
          </p:cNvPr>
          <p:cNvSpPr txBox="1"/>
          <p:nvPr/>
        </p:nvSpPr>
        <p:spPr>
          <a:xfrm>
            <a:off x="8033766" y="4356691"/>
            <a:ext cx="15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</a:t>
            </a:r>
            <a:r>
              <a:rPr lang="en-US" b="1" baseline="30000"/>
              <a:t>2</a:t>
            </a:r>
            <a:r>
              <a:rPr lang="en-US" b="1"/>
              <a:t>C Block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664952-832B-938D-7BB4-80C5F3318D7C}"/>
              </a:ext>
            </a:extLst>
          </p:cNvPr>
          <p:cNvSpPr txBox="1"/>
          <p:nvPr/>
        </p:nvSpPr>
        <p:spPr>
          <a:xfrm>
            <a:off x="8180710" y="4708830"/>
            <a:ext cx="135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SDA    SCL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3151B5D-642F-0BC6-F9A4-999D5468FB04}"/>
              </a:ext>
            </a:extLst>
          </p:cNvPr>
          <p:cNvCxnSpPr>
            <a:cxnSpLocks/>
          </p:cNvCxnSpPr>
          <p:nvPr/>
        </p:nvCxnSpPr>
        <p:spPr>
          <a:xfrm>
            <a:off x="8452039" y="5086708"/>
            <a:ext cx="0" cy="316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Right Brace 135">
            <a:extLst>
              <a:ext uri="{FF2B5EF4-FFF2-40B4-BE49-F238E27FC236}">
                <a16:creationId xmlns:a16="http://schemas.microsoft.com/office/drawing/2014/main" id="{DEF95EC1-815F-54EB-7FEB-37A4538A6100}"/>
              </a:ext>
            </a:extLst>
          </p:cNvPr>
          <p:cNvSpPr/>
          <p:nvPr/>
        </p:nvSpPr>
        <p:spPr>
          <a:xfrm rot="5400000">
            <a:off x="8562682" y="5003943"/>
            <a:ext cx="577665" cy="1103801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8BFBD2-B00B-4FA8-1286-C3F75D6232A2}"/>
              </a:ext>
            </a:extLst>
          </p:cNvPr>
          <p:cNvSpPr txBox="1"/>
          <p:nvPr/>
        </p:nvSpPr>
        <p:spPr>
          <a:xfrm>
            <a:off x="8233396" y="580111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Serial 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2434BE-4A11-66CD-49E8-D35E28044E05}"/>
              </a:ext>
            </a:extLst>
          </p:cNvPr>
          <p:cNvSpPr/>
          <p:nvPr/>
        </p:nvSpPr>
        <p:spPr>
          <a:xfrm>
            <a:off x="7175407" y="1863512"/>
            <a:ext cx="1513374" cy="685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9CDD3-1C3D-6026-DF2A-C9D12BF87B6C}"/>
              </a:ext>
            </a:extLst>
          </p:cNvPr>
          <p:cNvSpPr txBox="1"/>
          <p:nvPr/>
        </p:nvSpPr>
        <p:spPr>
          <a:xfrm>
            <a:off x="7106265" y="1919310"/>
            <a:ext cx="157837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600" b="1"/>
              <a:t>Decimator, series-parallel</a:t>
            </a:r>
            <a:endParaRPr lang="en-US" sz="1600">
              <a:cs typeface="Arial" panose="020B0604020202020204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E2F567-B3F3-8C50-E2BD-AD9D708DDE7A}"/>
              </a:ext>
            </a:extLst>
          </p:cNvPr>
          <p:cNvCxnSpPr>
            <a:cxnSpLocks/>
            <a:stCxn id="11" idx="1"/>
            <a:endCxn id="81" idx="3"/>
          </p:cNvCxnSpPr>
          <p:nvPr/>
        </p:nvCxnSpPr>
        <p:spPr>
          <a:xfrm flipH="1">
            <a:off x="7002311" y="2206104"/>
            <a:ext cx="173096" cy="36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F031740-C132-71C3-A569-6A9B6B1C0EA1}"/>
              </a:ext>
            </a:extLst>
          </p:cNvPr>
          <p:cNvSpPr/>
          <p:nvPr/>
        </p:nvSpPr>
        <p:spPr>
          <a:xfrm>
            <a:off x="10369454" y="1763313"/>
            <a:ext cx="1019945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DB43CB-EA66-2AD2-6960-0DBDC5DD00E1}"/>
              </a:ext>
            </a:extLst>
          </p:cNvPr>
          <p:cNvCxnSpPr>
            <a:cxnSpLocks/>
          </p:cNvCxnSpPr>
          <p:nvPr/>
        </p:nvCxnSpPr>
        <p:spPr>
          <a:xfrm>
            <a:off x="9541230" y="1453812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D1C6F4-AC43-8E9A-9E20-BB47E73D7271}"/>
              </a:ext>
            </a:extLst>
          </p:cNvPr>
          <p:cNvSpPr txBox="1"/>
          <p:nvPr/>
        </p:nvSpPr>
        <p:spPr>
          <a:xfrm>
            <a:off x="9253679" y="107314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AA8C72-DF89-FA66-F759-2A84FAEEE130}"/>
              </a:ext>
            </a:extLst>
          </p:cNvPr>
          <p:cNvSpPr txBox="1"/>
          <p:nvPr/>
        </p:nvSpPr>
        <p:spPr>
          <a:xfrm>
            <a:off x="10369454" y="1926085"/>
            <a:ext cx="101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Baseline holder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26A3D2-38EC-3B70-0FF2-034F427834FE}"/>
              </a:ext>
            </a:extLst>
          </p:cNvPr>
          <p:cNvCxnSpPr>
            <a:cxnSpLocks/>
          </p:cNvCxnSpPr>
          <p:nvPr/>
        </p:nvCxnSpPr>
        <p:spPr>
          <a:xfrm flipH="1">
            <a:off x="8691368" y="2200016"/>
            <a:ext cx="286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B9B2456-6C2F-8E66-42D7-E3380B6AD81E}"/>
              </a:ext>
            </a:extLst>
          </p:cNvPr>
          <p:cNvSpPr/>
          <p:nvPr/>
        </p:nvSpPr>
        <p:spPr>
          <a:xfrm>
            <a:off x="10500789" y="4223500"/>
            <a:ext cx="1614462" cy="738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1C07EE5-76FC-7C14-D63D-C3C98933E338}"/>
              </a:ext>
            </a:extLst>
          </p:cNvPr>
          <p:cNvCxnSpPr>
            <a:cxnSpLocks/>
          </p:cNvCxnSpPr>
          <p:nvPr/>
        </p:nvCxnSpPr>
        <p:spPr>
          <a:xfrm>
            <a:off x="7927855" y="1573120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3355909-D76F-0C8D-68EB-09F8F22399CF}"/>
              </a:ext>
            </a:extLst>
          </p:cNvPr>
          <p:cNvSpPr txBox="1"/>
          <p:nvPr/>
        </p:nvSpPr>
        <p:spPr>
          <a:xfrm>
            <a:off x="7764990" y="1230645"/>
            <a:ext cx="51809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endParaRPr lang="en-US" baseline="-250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8DAA35-6225-F545-ABFE-BDF7D81D6D35}"/>
              </a:ext>
            </a:extLst>
          </p:cNvPr>
          <p:cNvSpPr txBox="1"/>
          <p:nvPr/>
        </p:nvSpPr>
        <p:spPr>
          <a:xfrm>
            <a:off x="10754022" y="441916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Serializer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6B87C17-DB5F-C154-0BDB-A2819F781AD1}"/>
              </a:ext>
            </a:extLst>
          </p:cNvPr>
          <p:cNvCxnSpPr>
            <a:cxnSpLocks/>
          </p:cNvCxnSpPr>
          <p:nvPr/>
        </p:nvCxnSpPr>
        <p:spPr>
          <a:xfrm flipV="1">
            <a:off x="11327638" y="4961927"/>
            <a:ext cx="0" cy="3658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6BAF6F5-D332-FFC2-3925-2260BE758A9E}"/>
              </a:ext>
            </a:extLst>
          </p:cNvPr>
          <p:cNvSpPr txBox="1"/>
          <p:nvPr/>
        </p:nvSpPr>
        <p:spPr>
          <a:xfrm>
            <a:off x="10792876" y="532778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128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1A9E3E3-AA31-DAAF-795C-A43FEF1328A6}"/>
              </a:ext>
            </a:extLst>
          </p:cNvPr>
          <p:cNvCxnSpPr>
            <a:cxnSpLocks/>
          </p:cNvCxnSpPr>
          <p:nvPr/>
        </p:nvCxnSpPr>
        <p:spPr>
          <a:xfrm>
            <a:off x="9219261" y="5086707"/>
            <a:ext cx="0" cy="316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AC85630-D235-9E05-AB34-706E5ED09B60}"/>
              </a:ext>
            </a:extLst>
          </p:cNvPr>
          <p:cNvCxnSpPr>
            <a:stCxn id="44" idx="1"/>
          </p:cNvCxnSpPr>
          <p:nvPr/>
        </p:nvCxnSpPr>
        <p:spPr>
          <a:xfrm flipH="1" flipV="1">
            <a:off x="9978443" y="4592713"/>
            <a:ext cx="52234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C8FB590-27D4-C6A4-0EE4-6BAD206B4E21}"/>
              </a:ext>
            </a:extLst>
          </p:cNvPr>
          <p:cNvCxnSpPr>
            <a:cxnSpLocks/>
          </p:cNvCxnSpPr>
          <p:nvPr/>
        </p:nvCxnSpPr>
        <p:spPr>
          <a:xfrm flipH="1" flipV="1">
            <a:off x="6439166" y="2762373"/>
            <a:ext cx="5380799" cy="48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16290BD-4AA6-0E6D-2EF0-57F42053F450}"/>
              </a:ext>
            </a:extLst>
          </p:cNvPr>
          <p:cNvCxnSpPr>
            <a:cxnSpLocks/>
          </p:cNvCxnSpPr>
          <p:nvPr/>
        </p:nvCxnSpPr>
        <p:spPr>
          <a:xfrm flipV="1">
            <a:off x="8759620" y="2769502"/>
            <a:ext cx="0" cy="140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C848363-2733-0140-DEBC-226A634FCFFC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6441370" y="2664907"/>
            <a:ext cx="0" cy="974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8968E6B-BB0F-B459-8012-AEF9CEF7A963}"/>
              </a:ext>
            </a:extLst>
          </p:cNvPr>
          <p:cNvSpPr txBox="1"/>
          <p:nvPr/>
        </p:nvSpPr>
        <p:spPr>
          <a:xfrm>
            <a:off x="7781791" y="6120182"/>
            <a:ext cx="213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Programming</a:t>
            </a:r>
          </a:p>
          <a:p>
            <a:pPr algn="ctr"/>
            <a:r>
              <a:rPr lang="en-US" b="1">
                <a:solidFill>
                  <a:srgbClr val="0070C0"/>
                </a:solidFill>
              </a:rPr>
              <a:t>circuitry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9F355E-50F2-439F-99DD-D508B62CED51}"/>
              </a:ext>
            </a:extLst>
          </p:cNvPr>
          <p:cNvSpPr txBox="1"/>
          <p:nvPr/>
        </p:nvSpPr>
        <p:spPr>
          <a:xfrm>
            <a:off x="9874501" y="423684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OUT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9AE735-2C50-A9E9-DB77-016A1D4479F8}"/>
              </a:ext>
            </a:extLst>
          </p:cNvPr>
          <p:cNvSpPr txBox="1"/>
          <p:nvPr/>
        </p:nvSpPr>
        <p:spPr>
          <a:xfrm>
            <a:off x="292770" y="18737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10855B3-4A5F-BF2C-1340-8FA291C9A820}"/>
              </a:ext>
            </a:extLst>
          </p:cNvPr>
          <p:cNvCxnSpPr>
            <a:cxnSpLocks/>
          </p:cNvCxnSpPr>
          <p:nvPr/>
        </p:nvCxnSpPr>
        <p:spPr>
          <a:xfrm flipH="1">
            <a:off x="8772604" y="2127704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AD004BA-D033-E582-F34F-4106A6CDE6BB}"/>
              </a:ext>
            </a:extLst>
          </p:cNvPr>
          <p:cNvCxnSpPr>
            <a:cxnSpLocks/>
          </p:cNvCxnSpPr>
          <p:nvPr/>
        </p:nvCxnSpPr>
        <p:spPr>
          <a:xfrm flipH="1">
            <a:off x="11749038" y="2741046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0751D5-5B9C-90AD-85CE-387C8460DB3A}"/>
              </a:ext>
            </a:extLst>
          </p:cNvPr>
          <p:cNvCxnSpPr>
            <a:cxnSpLocks/>
          </p:cNvCxnSpPr>
          <p:nvPr/>
        </p:nvCxnSpPr>
        <p:spPr>
          <a:xfrm>
            <a:off x="3092389" y="1455509"/>
            <a:ext cx="12371" cy="147301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FBA4DDB-7397-FED8-509F-E7436D85B923}"/>
              </a:ext>
            </a:extLst>
          </p:cNvPr>
          <p:cNvSpPr txBox="1"/>
          <p:nvPr/>
        </p:nvSpPr>
        <p:spPr>
          <a:xfrm>
            <a:off x="6670206" y="2779879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Digital back-end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B9446CD-E648-943F-38F6-09D8471CF756}"/>
              </a:ext>
            </a:extLst>
          </p:cNvPr>
          <p:cNvSpPr/>
          <p:nvPr/>
        </p:nvSpPr>
        <p:spPr>
          <a:xfrm>
            <a:off x="8977947" y="1754587"/>
            <a:ext cx="1121883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7C23248-4E9B-F420-3717-8E1670EBA147}"/>
              </a:ext>
            </a:extLst>
          </p:cNvPr>
          <p:cNvSpPr txBox="1"/>
          <p:nvPr/>
        </p:nvSpPr>
        <p:spPr>
          <a:xfrm>
            <a:off x="8932128" y="1912954"/>
            <a:ext cx="121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Waveform</a:t>
            </a:r>
          </a:p>
          <a:p>
            <a:pPr algn="ctr"/>
            <a:r>
              <a:rPr lang="en-US" sz="1600" b="1"/>
              <a:t>aligner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7BE14A7-D446-3B2D-91D4-CE3A6F7DB8DA}"/>
              </a:ext>
            </a:extLst>
          </p:cNvPr>
          <p:cNvCxnSpPr>
            <a:cxnSpLocks/>
          </p:cNvCxnSpPr>
          <p:nvPr/>
        </p:nvCxnSpPr>
        <p:spPr>
          <a:xfrm flipH="1">
            <a:off x="10096161" y="2207261"/>
            <a:ext cx="286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14F6554-DFE7-4F46-E347-247CAC55DCF0}"/>
              </a:ext>
            </a:extLst>
          </p:cNvPr>
          <p:cNvCxnSpPr>
            <a:cxnSpLocks/>
          </p:cNvCxnSpPr>
          <p:nvPr/>
        </p:nvCxnSpPr>
        <p:spPr>
          <a:xfrm flipH="1">
            <a:off x="10177397" y="2134949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0C87450-26ED-6DBE-4A03-AA16713AE0D2}"/>
              </a:ext>
            </a:extLst>
          </p:cNvPr>
          <p:cNvCxnSpPr>
            <a:cxnSpLocks/>
          </p:cNvCxnSpPr>
          <p:nvPr/>
        </p:nvCxnSpPr>
        <p:spPr>
          <a:xfrm>
            <a:off x="10888079" y="1451481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E0418E4-6268-4E41-7376-F93DFCBD4B84}"/>
              </a:ext>
            </a:extLst>
          </p:cNvPr>
          <p:cNvSpPr txBox="1"/>
          <p:nvPr/>
        </p:nvSpPr>
        <p:spPr>
          <a:xfrm>
            <a:off x="10600528" y="107081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</a:t>
            </a:r>
            <a:r>
              <a:rPr lang="en-US"/>
              <a:t>4</a:t>
            </a:r>
            <a:r>
              <a:rPr lang="en-US" i="1"/>
              <a:t>N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115F5D7-6413-1C52-4AB2-718229FDEB09}"/>
              </a:ext>
            </a:extLst>
          </p:cNvPr>
          <p:cNvSpPr/>
          <p:nvPr/>
        </p:nvSpPr>
        <p:spPr>
          <a:xfrm>
            <a:off x="11510788" y="1760982"/>
            <a:ext cx="628067" cy="91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2ECAE57-B82D-8186-00B9-8158385D65C9}"/>
              </a:ext>
            </a:extLst>
          </p:cNvPr>
          <p:cNvCxnSpPr>
            <a:cxnSpLocks/>
            <a:stCxn id="134" idx="1"/>
            <a:endCxn id="38" idx="3"/>
          </p:cNvCxnSpPr>
          <p:nvPr/>
        </p:nvCxnSpPr>
        <p:spPr>
          <a:xfrm flipH="1">
            <a:off x="11389399" y="2216142"/>
            <a:ext cx="121389" cy="2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B781BB6C-74F5-1DED-6BBF-7E9A560F6D4F}"/>
              </a:ext>
            </a:extLst>
          </p:cNvPr>
          <p:cNvSpPr txBox="1"/>
          <p:nvPr/>
        </p:nvSpPr>
        <p:spPr>
          <a:xfrm>
            <a:off x="11517516" y="2059760"/>
            <a:ext cx="614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MLP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511F2C2-0AE2-1A86-95C5-D82B0B644D62}"/>
              </a:ext>
            </a:extLst>
          </p:cNvPr>
          <p:cNvCxnSpPr>
            <a:cxnSpLocks/>
          </p:cNvCxnSpPr>
          <p:nvPr/>
        </p:nvCxnSpPr>
        <p:spPr>
          <a:xfrm>
            <a:off x="11819965" y="1461707"/>
            <a:ext cx="0" cy="3095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3EF58366-ABAC-5A5E-3BED-AD6477232AB1}"/>
              </a:ext>
            </a:extLst>
          </p:cNvPr>
          <p:cNvSpPr txBox="1"/>
          <p:nvPr/>
        </p:nvSpPr>
        <p:spPr>
          <a:xfrm>
            <a:off x="11411187" y="1072382"/>
            <a:ext cx="68480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8</a:t>
            </a:r>
            <a:r>
              <a:rPr lang="en-US" i="1"/>
              <a:t>f</a:t>
            </a:r>
            <a:r>
              <a:rPr lang="en-US" i="1" baseline="-25000"/>
              <a:t>s</a:t>
            </a:r>
            <a:r>
              <a:rPr lang="en-US" i="1"/>
              <a:t>/N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111375F-3DA6-4006-B936-5925BE4C8775}"/>
              </a:ext>
            </a:extLst>
          </p:cNvPr>
          <p:cNvCxnSpPr>
            <a:cxnSpLocks/>
          </p:cNvCxnSpPr>
          <p:nvPr/>
        </p:nvCxnSpPr>
        <p:spPr>
          <a:xfrm flipV="1">
            <a:off x="11814815" y="2671302"/>
            <a:ext cx="0" cy="974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262F3AC-F361-91E4-B82D-B306D7C5161B}"/>
              </a:ext>
            </a:extLst>
          </p:cNvPr>
          <p:cNvSpPr txBox="1"/>
          <p:nvPr/>
        </p:nvSpPr>
        <p:spPr>
          <a:xfrm>
            <a:off x="7469179" y="3344928"/>
            <a:ext cx="130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Parallel bus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308EE3F-898F-F5BA-301B-72FA3CB5E4B6}"/>
              </a:ext>
            </a:extLst>
          </p:cNvPr>
          <p:cNvCxnSpPr>
            <a:cxnSpLocks/>
          </p:cNvCxnSpPr>
          <p:nvPr/>
        </p:nvCxnSpPr>
        <p:spPr>
          <a:xfrm flipH="1">
            <a:off x="8690054" y="3628484"/>
            <a:ext cx="114490" cy="155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4A2E87-6AF5-FCBF-ED5F-235EE47D1F72}"/>
              </a:ext>
            </a:extLst>
          </p:cNvPr>
          <p:cNvCxnSpPr>
            <a:cxnSpLocks/>
          </p:cNvCxnSpPr>
          <p:nvPr/>
        </p:nvCxnSpPr>
        <p:spPr>
          <a:xfrm>
            <a:off x="9851734" y="3809047"/>
            <a:ext cx="37503" cy="29334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A447A61-3484-7792-61DC-E0EFED22DF56}"/>
              </a:ext>
            </a:extLst>
          </p:cNvPr>
          <p:cNvSpPr/>
          <p:nvPr/>
        </p:nvSpPr>
        <p:spPr>
          <a:xfrm>
            <a:off x="3292151" y="809166"/>
            <a:ext cx="1180691" cy="6409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A9B2C-D405-4C44-F376-099C5FEC89F1}"/>
              </a:ext>
            </a:extLst>
          </p:cNvPr>
          <p:cNvSpPr txBox="1"/>
          <p:nvPr/>
        </p:nvSpPr>
        <p:spPr>
          <a:xfrm>
            <a:off x="3302905" y="837239"/>
            <a:ext cx="114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Clock generator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09DE6-8101-8804-A241-DA333F8615AA}"/>
              </a:ext>
            </a:extLst>
          </p:cNvPr>
          <p:cNvSpPr txBox="1"/>
          <p:nvPr/>
        </p:nvSpPr>
        <p:spPr>
          <a:xfrm>
            <a:off x="10171334" y="5985779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  <a:r>
              <a:rPr lang="en-US"/>
              <a:t> = 8 in this case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8781320-7A8B-46A3-FA4F-86041FE79DB1}"/>
              </a:ext>
            </a:extLst>
          </p:cNvPr>
          <p:cNvCxnSpPr>
            <a:cxnSpLocks/>
          </p:cNvCxnSpPr>
          <p:nvPr/>
        </p:nvCxnSpPr>
        <p:spPr>
          <a:xfrm>
            <a:off x="4472842" y="1129627"/>
            <a:ext cx="164291" cy="70541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A9E2F-4BC4-F7CB-82E5-C9A918AFFF1F}"/>
              </a:ext>
            </a:extLst>
          </p:cNvPr>
          <p:cNvCxnSpPr>
            <a:cxnSpLocks/>
          </p:cNvCxnSpPr>
          <p:nvPr/>
        </p:nvCxnSpPr>
        <p:spPr>
          <a:xfrm flipV="1">
            <a:off x="2894604" y="1129627"/>
            <a:ext cx="408301" cy="8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39D6D7B-8884-64D4-9B1A-0D1DA06FDDA0}"/>
              </a:ext>
            </a:extLst>
          </p:cNvPr>
          <p:cNvSpPr txBox="1"/>
          <p:nvPr/>
        </p:nvSpPr>
        <p:spPr>
          <a:xfrm>
            <a:off x="2640675" y="810982"/>
            <a:ext cx="45397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8</a:t>
            </a:r>
            <a:r>
              <a:rPr lang="en-US" i="1"/>
              <a:t>f</a:t>
            </a:r>
            <a:r>
              <a:rPr lang="en-US" i="1" baseline="-25000"/>
              <a:t>s</a:t>
            </a:r>
            <a:endParaRPr lang="en-US" baseline="-25000">
              <a:cs typeface="Arial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E05FC23-8D83-101B-E190-2E53D2FADCDF}"/>
              </a:ext>
            </a:extLst>
          </p:cNvPr>
          <p:cNvCxnSpPr>
            <a:cxnSpLocks/>
          </p:cNvCxnSpPr>
          <p:nvPr/>
        </p:nvCxnSpPr>
        <p:spPr>
          <a:xfrm flipH="1">
            <a:off x="261261" y="1455509"/>
            <a:ext cx="2831561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BAE949-64E2-35E0-DEFF-BA9A71B9FDF7}"/>
              </a:ext>
            </a:extLst>
          </p:cNvPr>
          <p:cNvCxnSpPr>
            <a:cxnSpLocks/>
          </p:cNvCxnSpPr>
          <p:nvPr/>
        </p:nvCxnSpPr>
        <p:spPr>
          <a:xfrm>
            <a:off x="4884573" y="2278238"/>
            <a:ext cx="1569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B16851-13AE-3CCC-BC91-4C7BDDBC401A}"/>
              </a:ext>
            </a:extLst>
          </p:cNvPr>
          <p:cNvCxnSpPr>
            <a:cxnSpLocks/>
          </p:cNvCxnSpPr>
          <p:nvPr/>
        </p:nvCxnSpPr>
        <p:spPr>
          <a:xfrm>
            <a:off x="5730308" y="2202875"/>
            <a:ext cx="1569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AD20DB-4BE7-73D2-FFF5-0FD9313FFFDA}"/>
              </a:ext>
            </a:extLst>
          </p:cNvPr>
          <p:cNvSpPr/>
          <p:nvPr/>
        </p:nvSpPr>
        <p:spPr>
          <a:xfrm>
            <a:off x="4982569" y="836018"/>
            <a:ext cx="894331" cy="5458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cs typeface="Arial"/>
              </a:rPr>
              <a:t>Circular Buffer</a:t>
            </a:r>
            <a:endParaRPr lang="en-US" b="1">
              <a:solidFill>
                <a:schemeClr val="tx1"/>
              </a:solidFill>
              <a:cs typeface="Arial" panose="020B0604020202020204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11370B-3E56-DDE1-488E-01DEBAB6CC27}"/>
              </a:ext>
            </a:extLst>
          </p:cNvPr>
          <p:cNvCxnSpPr/>
          <p:nvPr/>
        </p:nvCxnSpPr>
        <p:spPr>
          <a:xfrm flipV="1">
            <a:off x="4638117" y="1127963"/>
            <a:ext cx="340947" cy="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9CB64C1-97DD-BB41-E409-DF93A2EAC1D6}"/>
              </a:ext>
            </a:extLst>
          </p:cNvPr>
          <p:cNvCxnSpPr>
            <a:cxnSpLocks/>
          </p:cNvCxnSpPr>
          <p:nvPr/>
        </p:nvCxnSpPr>
        <p:spPr>
          <a:xfrm flipV="1">
            <a:off x="4940789" y="2059739"/>
            <a:ext cx="101946" cy="18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41DCFA-5F62-A4C1-0092-46BB59A8303D}"/>
              </a:ext>
            </a:extLst>
          </p:cNvPr>
          <p:cNvCxnSpPr>
            <a:cxnSpLocks/>
          </p:cNvCxnSpPr>
          <p:nvPr/>
        </p:nvCxnSpPr>
        <p:spPr>
          <a:xfrm flipV="1">
            <a:off x="4947139" y="1691439"/>
            <a:ext cx="346" cy="3765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C544290-F920-375E-1F26-9D07DC9D2555}"/>
              </a:ext>
            </a:extLst>
          </p:cNvPr>
          <p:cNvCxnSpPr>
            <a:cxnSpLocks/>
          </p:cNvCxnSpPr>
          <p:nvPr/>
        </p:nvCxnSpPr>
        <p:spPr>
          <a:xfrm>
            <a:off x="4941722" y="1694038"/>
            <a:ext cx="4553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64A1E0C-C288-DEB9-6B91-044708E91481}"/>
              </a:ext>
            </a:extLst>
          </p:cNvPr>
          <p:cNvCxnSpPr>
            <a:cxnSpLocks/>
          </p:cNvCxnSpPr>
          <p:nvPr/>
        </p:nvCxnSpPr>
        <p:spPr>
          <a:xfrm flipV="1">
            <a:off x="5397989" y="1386639"/>
            <a:ext cx="346" cy="3193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FEDD786-1328-5FF7-D2D7-6FA4C8C3199A}"/>
              </a:ext>
            </a:extLst>
          </p:cNvPr>
          <p:cNvSpPr/>
          <p:nvPr/>
        </p:nvSpPr>
        <p:spPr>
          <a:xfrm>
            <a:off x="5810250" y="1695449"/>
            <a:ext cx="5645150" cy="10223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Pentagon 66">
            <a:extLst>
              <a:ext uri="{FF2B5EF4-FFF2-40B4-BE49-F238E27FC236}">
                <a16:creationId xmlns:a16="http://schemas.microsoft.com/office/drawing/2014/main" id="{3B53D292-EB9A-69C3-252E-C4389E318D2C}"/>
              </a:ext>
            </a:extLst>
          </p:cNvPr>
          <p:cNvSpPr/>
          <p:nvPr/>
        </p:nvSpPr>
        <p:spPr>
          <a:xfrm rot="5460000">
            <a:off x="10978129" y="3474526"/>
            <a:ext cx="685263" cy="56462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cs typeface="Arial"/>
              </a:rPr>
              <a:t>MUX</a:t>
            </a:r>
            <a:endParaRPr lang="en-US" sz="1400">
              <a:solidFill>
                <a:schemeClr val="tx1"/>
              </a:solidFill>
              <a:cs typeface="Arial" panose="020B0604020202020204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4E0388-CAEC-C782-8012-C4FAF6419AA4}"/>
              </a:ext>
            </a:extLst>
          </p:cNvPr>
          <p:cNvCxnSpPr>
            <a:cxnSpLocks/>
          </p:cNvCxnSpPr>
          <p:nvPr/>
        </p:nvCxnSpPr>
        <p:spPr>
          <a:xfrm flipV="1">
            <a:off x="11817839" y="2675689"/>
            <a:ext cx="346" cy="3193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B652D2A-84A1-9305-0361-ACFDF732C6BE}"/>
              </a:ext>
            </a:extLst>
          </p:cNvPr>
          <p:cNvCxnSpPr>
            <a:cxnSpLocks/>
          </p:cNvCxnSpPr>
          <p:nvPr/>
        </p:nvCxnSpPr>
        <p:spPr>
          <a:xfrm flipV="1">
            <a:off x="11519389" y="2993034"/>
            <a:ext cx="305146" cy="2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74067D1-3686-F475-719C-621CC3DD9D66}"/>
              </a:ext>
            </a:extLst>
          </p:cNvPr>
          <p:cNvCxnSpPr>
            <a:cxnSpLocks/>
          </p:cNvCxnSpPr>
          <p:nvPr/>
        </p:nvCxnSpPr>
        <p:spPr>
          <a:xfrm flipV="1">
            <a:off x="11525739" y="2986839"/>
            <a:ext cx="346" cy="4336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BA8EEFD-7BB8-3EA3-D8CB-58BEF5E4B3CA}"/>
              </a:ext>
            </a:extLst>
          </p:cNvPr>
          <p:cNvCxnSpPr>
            <a:cxnSpLocks/>
          </p:cNvCxnSpPr>
          <p:nvPr/>
        </p:nvCxnSpPr>
        <p:spPr>
          <a:xfrm flipV="1">
            <a:off x="11151089" y="2980489"/>
            <a:ext cx="346" cy="4336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3064FB9-F28A-0335-459F-09A2B99B873D}"/>
              </a:ext>
            </a:extLst>
          </p:cNvPr>
          <p:cNvCxnSpPr>
            <a:cxnSpLocks/>
          </p:cNvCxnSpPr>
          <p:nvPr/>
        </p:nvCxnSpPr>
        <p:spPr>
          <a:xfrm flipV="1">
            <a:off x="11290789" y="2885239"/>
            <a:ext cx="346" cy="5416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B67BF4F-9794-51DF-5989-4CD0581510BD}"/>
              </a:ext>
            </a:extLst>
          </p:cNvPr>
          <p:cNvCxnSpPr>
            <a:cxnSpLocks/>
          </p:cNvCxnSpPr>
          <p:nvPr/>
        </p:nvCxnSpPr>
        <p:spPr>
          <a:xfrm flipV="1">
            <a:off x="11424139" y="2224839"/>
            <a:ext cx="346" cy="11893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07D8DC6-297F-F8BB-7E54-7C60271DAE74}"/>
              </a:ext>
            </a:extLst>
          </p:cNvPr>
          <p:cNvCxnSpPr>
            <a:cxnSpLocks/>
          </p:cNvCxnSpPr>
          <p:nvPr/>
        </p:nvCxnSpPr>
        <p:spPr>
          <a:xfrm flipV="1">
            <a:off x="8877789" y="2199439"/>
            <a:ext cx="346" cy="80198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539A6DC-84A4-4853-4FF6-CE3F5C06D3EE}"/>
              </a:ext>
            </a:extLst>
          </p:cNvPr>
          <p:cNvCxnSpPr>
            <a:cxnSpLocks/>
          </p:cNvCxnSpPr>
          <p:nvPr/>
        </p:nvCxnSpPr>
        <p:spPr>
          <a:xfrm flipV="1">
            <a:off x="8877789" y="2993034"/>
            <a:ext cx="2273646" cy="26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35E3A9B-9699-A4E3-760E-203F77F722F3}"/>
              </a:ext>
            </a:extLst>
          </p:cNvPr>
          <p:cNvCxnSpPr>
            <a:cxnSpLocks/>
          </p:cNvCxnSpPr>
          <p:nvPr/>
        </p:nvCxnSpPr>
        <p:spPr>
          <a:xfrm>
            <a:off x="10223989" y="2885345"/>
            <a:ext cx="1060796" cy="6089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1C7035B-A1FC-8794-B63E-E0442ADD40EB}"/>
              </a:ext>
            </a:extLst>
          </p:cNvPr>
          <p:cNvCxnSpPr>
            <a:cxnSpLocks/>
          </p:cNvCxnSpPr>
          <p:nvPr/>
        </p:nvCxnSpPr>
        <p:spPr>
          <a:xfrm flipV="1">
            <a:off x="10230339" y="2212139"/>
            <a:ext cx="346" cy="6813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901B0F7-3A8F-747C-0198-86CC76FCEE86}"/>
              </a:ext>
            </a:extLst>
          </p:cNvPr>
          <p:cNvCxnSpPr>
            <a:cxnSpLocks/>
          </p:cNvCxnSpPr>
          <p:nvPr/>
        </p:nvCxnSpPr>
        <p:spPr>
          <a:xfrm flipV="1">
            <a:off x="11316189" y="4079039"/>
            <a:ext cx="346" cy="16063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46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C90D-C65C-3B81-2DF2-C85546A5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55" y="266538"/>
            <a:ext cx="11049000" cy="810532"/>
          </a:xfrm>
        </p:spPr>
        <p:txBody>
          <a:bodyPr>
            <a:normAutofit/>
          </a:bodyPr>
          <a:lstStyle/>
          <a:p>
            <a:r>
              <a:rPr lang="en-US" sz="4000" dirty="0"/>
              <a:t>AMS simulation results of the ADC + DSP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BB216-5844-BB16-269A-88255A5FF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50</a:t>
            </a:fld>
            <a:endParaRPr lang="en-US" sz="100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96C2568-1F5B-1542-7DBE-7ABE8A92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450490"/>
            <a:ext cx="11515789" cy="47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3185C-6204-5F26-EA0D-12247B64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0017"/>
            <a:ext cx="11049000" cy="992004"/>
          </a:xfrm>
        </p:spPr>
        <p:txBody>
          <a:bodyPr/>
          <a:lstStyle/>
          <a:p>
            <a:r>
              <a:rPr lang="en-US" dirty="0"/>
              <a:t>Channel input multiplexer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DCBA9F-563C-9593-31DA-630242D6A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31725"/>
            <a:ext cx="11191407" cy="99200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input to the channel can come either from the outputs of the ADC or a circular buffer of depth 64 (with 12-bit values stored by each unit)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Circular buffer is clocked at a rate 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 (= the rate at which ADC values are produced)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BBF64-B8AC-1C43-CBDB-F58F02588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51</a:t>
            </a:fld>
            <a:endParaRPr lang="en-US" sz="100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86DD537D-3EE6-1E9B-0C77-064035E4DEF0}"/>
              </a:ext>
            </a:extLst>
          </p:cNvPr>
          <p:cNvSpPr/>
          <p:nvPr/>
        </p:nvSpPr>
        <p:spPr>
          <a:xfrm rot="5400000">
            <a:off x="5575176" y="2643326"/>
            <a:ext cx="1500327" cy="1571348"/>
          </a:xfrm>
          <a:prstGeom prst="trapezoi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223F28-AC11-07FD-20D3-58D1F31B1C1A}"/>
              </a:ext>
            </a:extLst>
          </p:cNvPr>
          <p:cNvSpPr/>
          <p:nvPr/>
        </p:nvSpPr>
        <p:spPr>
          <a:xfrm>
            <a:off x="3897296" y="3420120"/>
            <a:ext cx="1109709" cy="162461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Circular Buffer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4CE93A-1561-F4FC-0EA1-CC8584A01D9D}"/>
              </a:ext>
            </a:extLst>
          </p:cNvPr>
          <p:cNvCxnSpPr/>
          <p:nvPr/>
        </p:nvCxnSpPr>
        <p:spPr>
          <a:xfrm>
            <a:off x="5012924" y="3852907"/>
            <a:ext cx="5237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49FE69-4065-197B-0B54-6ABAC3E5556F}"/>
              </a:ext>
            </a:extLst>
          </p:cNvPr>
          <p:cNvCxnSpPr/>
          <p:nvPr/>
        </p:nvCxnSpPr>
        <p:spPr>
          <a:xfrm>
            <a:off x="4332302" y="3073891"/>
            <a:ext cx="12073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2C5BE0-F238-B5E4-A483-54527FD9DA8A}"/>
              </a:ext>
            </a:extLst>
          </p:cNvPr>
          <p:cNvCxnSpPr/>
          <p:nvPr/>
        </p:nvCxnSpPr>
        <p:spPr>
          <a:xfrm flipV="1">
            <a:off x="6427432" y="3961658"/>
            <a:ext cx="0" cy="10830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2CEFB3-1D58-C10B-B102-6105CEBDE06B}"/>
              </a:ext>
            </a:extLst>
          </p:cNvPr>
          <p:cNvCxnSpPr>
            <a:stCxn id="6" idx="0"/>
          </p:cNvCxnSpPr>
          <p:nvPr/>
        </p:nvCxnSpPr>
        <p:spPr>
          <a:xfrm flipV="1">
            <a:off x="7111014" y="3429000"/>
            <a:ext cx="102093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3FAD0-3F00-D2DC-CFBC-D67DCF9006DC}"/>
              </a:ext>
            </a:extLst>
          </p:cNvPr>
          <p:cNvCxnSpPr/>
          <p:nvPr/>
        </p:nvCxnSpPr>
        <p:spPr>
          <a:xfrm flipH="1">
            <a:off x="5154967" y="3748340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035E8E-1119-28B0-DBA8-1CF5E6D0CF09}"/>
              </a:ext>
            </a:extLst>
          </p:cNvPr>
          <p:cNvCxnSpPr/>
          <p:nvPr/>
        </p:nvCxnSpPr>
        <p:spPr>
          <a:xfrm flipH="1">
            <a:off x="5154967" y="2969324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7DE983-E5F5-B90E-58CF-BE413977FEEC}"/>
              </a:ext>
            </a:extLst>
          </p:cNvPr>
          <p:cNvCxnSpPr/>
          <p:nvPr/>
        </p:nvCxnSpPr>
        <p:spPr>
          <a:xfrm flipH="1">
            <a:off x="7561555" y="3324433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EE1E721-9847-ACA9-E627-58335D25B56B}"/>
              </a:ext>
            </a:extLst>
          </p:cNvPr>
          <p:cNvSpPr txBox="1"/>
          <p:nvPr/>
        </p:nvSpPr>
        <p:spPr>
          <a:xfrm>
            <a:off x="5539665" y="36544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B7F48F-1D02-5ABA-D9F3-D1F1DD6E6E5B}"/>
              </a:ext>
            </a:extLst>
          </p:cNvPr>
          <p:cNvSpPr txBox="1"/>
          <p:nvPr/>
        </p:nvSpPr>
        <p:spPr>
          <a:xfrm>
            <a:off x="5497864" y="28840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D55863-1620-6ED7-2523-FB2AC47AE5F3}"/>
              </a:ext>
            </a:extLst>
          </p:cNvPr>
          <p:cNvSpPr txBox="1"/>
          <p:nvPr/>
        </p:nvSpPr>
        <p:spPr>
          <a:xfrm>
            <a:off x="5796490" y="492651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sel_in_src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39ABAE-FF07-10BA-B02B-99C35CAC8596}"/>
              </a:ext>
            </a:extLst>
          </p:cNvPr>
          <p:cNvSpPr txBox="1"/>
          <p:nvPr/>
        </p:nvSpPr>
        <p:spPr>
          <a:xfrm>
            <a:off x="2865234" y="287767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ADC output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76B96D-5DB8-00D5-8064-7A1CF11366B5}"/>
              </a:ext>
            </a:extLst>
          </p:cNvPr>
          <p:cNvSpPr txBox="1"/>
          <p:nvPr/>
        </p:nvSpPr>
        <p:spPr>
          <a:xfrm>
            <a:off x="7561555" y="299321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Channel input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89362-2148-BD8A-6545-812C975551B0}"/>
              </a:ext>
            </a:extLst>
          </p:cNvPr>
          <p:cNvSpPr txBox="1"/>
          <p:nvPr/>
        </p:nvSpPr>
        <p:spPr>
          <a:xfrm>
            <a:off x="5032509" y="389430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</a:t>
            </a:r>
            <a:endParaRPr lang="en-US" b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3B680-D7EF-9DBD-848B-41523363C8C0}"/>
              </a:ext>
            </a:extLst>
          </p:cNvPr>
          <p:cNvSpPr txBox="1"/>
          <p:nvPr/>
        </p:nvSpPr>
        <p:spPr>
          <a:xfrm>
            <a:off x="5001521" y="315000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</a:t>
            </a:r>
            <a:endParaRPr lang="en-US" b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0E666-E9A4-2ADA-DA88-A7F396ED5DAD}"/>
              </a:ext>
            </a:extLst>
          </p:cNvPr>
          <p:cNvSpPr txBox="1"/>
          <p:nvPr/>
        </p:nvSpPr>
        <p:spPr>
          <a:xfrm>
            <a:off x="7450599" y="3524944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12807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90B7F-7A16-0A64-EEFE-46983EE4F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45" y="1663599"/>
            <a:ext cx="11049000" cy="32983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94B2F-7830-629F-7D1C-7DB25569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45" y="176280"/>
            <a:ext cx="11049000" cy="835576"/>
          </a:xfrm>
        </p:spPr>
        <p:txBody>
          <a:bodyPr>
            <a:normAutofit/>
          </a:bodyPr>
          <a:lstStyle/>
          <a:p>
            <a:r>
              <a:rPr lang="en-US" sz="4000" dirty="0"/>
              <a:t>MLP simulation results (functional)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6EF64-CCA9-11BB-1AE7-3BB00AB44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52</a:t>
            </a:fld>
            <a:endParaRPr lang="en-US" sz="10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B99AF1-74CE-6989-C8BE-0E525A353F53}"/>
              </a:ext>
            </a:extLst>
          </p:cNvPr>
          <p:cNvSpPr/>
          <p:nvPr/>
        </p:nvSpPr>
        <p:spPr>
          <a:xfrm>
            <a:off x="4281896" y="4629233"/>
            <a:ext cx="1970358" cy="2282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FF0A8F-C16D-F781-5520-0DABA800F9B6}"/>
              </a:ext>
            </a:extLst>
          </p:cNvPr>
          <p:cNvSpPr txBox="1"/>
          <p:nvPr/>
        </p:nvSpPr>
        <p:spPr>
          <a:xfrm>
            <a:off x="3231038" y="4893296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LSB fluctuations due to stochastic rounding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BAD2B-9CC8-0819-B4CE-444B568E868E}"/>
              </a:ext>
            </a:extLst>
          </p:cNvPr>
          <p:cNvSpPr txBox="1"/>
          <p:nvPr/>
        </p:nvSpPr>
        <p:spPr>
          <a:xfrm>
            <a:off x="414921" y="5269933"/>
            <a:ext cx="925053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MLP block has a total pipelining factor of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Latency from ce_out_32x </a:t>
            </a:r>
            <a:r>
              <a:rPr lang="en-US" sz="1600" dirty="0">
                <a:latin typeface="Century Gothic" panose="020B0502020202020204" pitchFamily="34" charset="0"/>
              </a:rPr>
              <a:t>→</a:t>
            </a:r>
            <a:r>
              <a:rPr lang="en-US" sz="1600" dirty="0"/>
              <a:t> </a:t>
            </a:r>
            <a:r>
              <a:rPr lang="en-US" sz="1600" dirty="0" err="1"/>
              <a:t>out_valid</a:t>
            </a:r>
            <a:r>
              <a:rPr lang="en-US" sz="1600" dirty="0"/>
              <a:t> : 32 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 clock cycles</a:t>
            </a:r>
            <a:endParaRPr lang="en-US" sz="1600" dirty="0"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/>
              </a:rPr>
              <a:t>Verilog simulation output matches with software simulation</a:t>
            </a:r>
          </a:p>
        </p:txBody>
      </p:sp>
    </p:spTree>
    <p:extLst>
      <p:ext uri="{BB962C8B-B14F-4D97-AF65-F5344CB8AC3E}">
        <p14:creationId xmlns:p14="http://schemas.microsoft.com/office/powerpoint/2010/main" val="1742908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187CC-667E-0E36-47DA-46BC4449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A1FA34-A0D4-44DA-2C00-F68AA6D6E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55" y="1400299"/>
            <a:ext cx="11049000" cy="356808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44B6A-B14E-C943-BB01-AFEFB3A17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54" y="176280"/>
            <a:ext cx="11297291" cy="911584"/>
          </a:xfrm>
        </p:spPr>
        <p:txBody>
          <a:bodyPr>
            <a:normAutofit/>
          </a:bodyPr>
          <a:lstStyle/>
          <a:p>
            <a:r>
              <a:rPr lang="en-US" sz="4000" dirty="0"/>
              <a:t>MLP simulation results (synthesized)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32A8B-3DA1-1357-978C-EC19DBB87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53</a:t>
            </a:fld>
            <a:endParaRPr lang="en-US" sz="10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4F132C-3745-D368-2C89-8F23BB58FAB8}"/>
              </a:ext>
            </a:extLst>
          </p:cNvPr>
          <p:cNvSpPr/>
          <p:nvPr/>
        </p:nvSpPr>
        <p:spPr>
          <a:xfrm>
            <a:off x="4281896" y="4629233"/>
            <a:ext cx="1970358" cy="2282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44C80-3BAF-D838-374C-F72830340D61}"/>
              </a:ext>
            </a:extLst>
          </p:cNvPr>
          <p:cNvSpPr txBox="1"/>
          <p:nvPr/>
        </p:nvSpPr>
        <p:spPr>
          <a:xfrm>
            <a:off x="3231038" y="4893296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LSB fluctuations due to stochastic rounding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A1ECF-DE9A-22FB-96BE-0F1DE2A4E97B}"/>
              </a:ext>
            </a:extLst>
          </p:cNvPr>
          <p:cNvSpPr txBox="1"/>
          <p:nvPr/>
        </p:nvSpPr>
        <p:spPr>
          <a:xfrm>
            <a:off x="357455" y="5280820"/>
            <a:ext cx="925053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MLP block has a total pipelining factor of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Latency from ce_out_32x </a:t>
            </a:r>
            <a:r>
              <a:rPr lang="en-US" sz="1600" dirty="0">
                <a:latin typeface="Century Gothic" panose="020B0502020202020204" pitchFamily="34" charset="0"/>
              </a:rPr>
              <a:t>→</a:t>
            </a:r>
            <a:r>
              <a:rPr lang="en-US" sz="1600" dirty="0"/>
              <a:t> </a:t>
            </a:r>
            <a:r>
              <a:rPr lang="en-US" sz="1600" dirty="0" err="1"/>
              <a:t>out_valid</a:t>
            </a:r>
            <a:r>
              <a:rPr lang="en-US" sz="1600" dirty="0"/>
              <a:t> : 32 </a:t>
            </a:r>
            <a:r>
              <a:rPr lang="en-US" sz="1600" i="1" dirty="0"/>
              <a:t>f</a:t>
            </a:r>
            <a:r>
              <a:rPr lang="en-US" sz="1600" i="1" baseline="-25000" dirty="0"/>
              <a:t>s</a:t>
            </a:r>
            <a:r>
              <a:rPr lang="en-US" sz="1600" dirty="0"/>
              <a:t> clock cycles</a:t>
            </a:r>
            <a:endParaRPr lang="en-US" sz="1600" dirty="0">
              <a:cs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/>
              </a:rPr>
              <a:t>Verilog simulation output (functional and synthesized) matches with software simulation</a:t>
            </a:r>
          </a:p>
        </p:txBody>
      </p:sp>
    </p:spTree>
    <p:extLst>
      <p:ext uri="{BB962C8B-B14F-4D97-AF65-F5344CB8AC3E}">
        <p14:creationId xmlns:p14="http://schemas.microsoft.com/office/powerpoint/2010/main" val="2373374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2BFD-8743-4614-F874-9882A046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51" y="176280"/>
            <a:ext cx="11049000" cy="871074"/>
          </a:xfrm>
        </p:spPr>
        <p:txBody>
          <a:bodyPr>
            <a:normAutofit/>
          </a:bodyPr>
          <a:lstStyle/>
          <a:p>
            <a:r>
              <a:rPr lang="en-US" sz="4000" dirty="0"/>
              <a:t>Output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6A9B4-BD45-7259-E129-EB1D0382C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56995"/>
            <a:ext cx="11212183" cy="2180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Output is read out through a 4-way multiplexer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Channel and MLP block outputs are produced at a rate 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/32.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A maximum of 12 x 9 = 108 bits need to be outputted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A 128-bit serializer triggered at 128 x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/32 = 4 x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 reads out the results</a:t>
            </a:r>
            <a:endParaRPr lang="en-US" sz="1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Along with the </a:t>
            </a:r>
            <a:r>
              <a:rPr lang="en-US" sz="1800" dirty="0" err="1"/>
              <a:t>serial_out</a:t>
            </a:r>
            <a:r>
              <a:rPr lang="en-US" sz="1800" dirty="0"/>
              <a:t>, an </a:t>
            </a:r>
            <a:r>
              <a:rPr lang="en-US" sz="1800" dirty="0" err="1"/>
              <a:t>out_valid</a:t>
            </a:r>
            <a:r>
              <a:rPr lang="en-US" sz="1800" dirty="0"/>
              <a:t> pulse is transmitted on a separate wire to indicate start of the serial stream</a:t>
            </a:r>
            <a:endParaRPr lang="en-US" sz="1800" dirty="0">
              <a:cs typeface="Arial"/>
            </a:endParaRP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8B078-A946-1B1E-12BE-0594E261A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54</a:t>
            </a:fld>
            <a:endParaRPr lang="en-US" sz="100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8615AA68-41AE-AB43-8F87-796C57AD2774}"/>
              </a:ext>
            </a:extLst>
          </p:cNvPr>
          <p:cNvSpPr/>
          <p:nvPr/>
        </p:nvSpPr>
        <p:spPr>
          <a:xfrm rot="5400000">
            <a:off x="5192892" y="3545756"/>
            <a:ext cx="1500327" cy="1571348"/>
          </a:xfrm>
          <a:prstGeom prst="trapezoi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7AB26-BFDF-D783-8790-9CDFA75537F7}"/>
              </a:ext>
            </a:extLst>
          </p:cNvPr>
          <p:cNvCxnSpPr/>
          <p:nvPr/>
        </p:nvCxnSpPr>
        <p:spPr>
          <a:xfrm>
            <a:off x="4630640" y="4755337"/>
            <a:ext cx="5237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B989C5-EBF6-00BE-D371-49A54AF93C48}"/>
              </a:ext>
            </a:extLst>
          </p:cNvPr>
          <p:cNvCxnSpPr/>
          <p:nvPr/>
        </p:nvCxnSpPr>
        <p:spPr>
          <a:xfrm>
            <a:off x="3950018" y="3976321"/>
            <a:ext cx="12073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A01885-8547-7C5C-364F-E5CEAF2F7FE5}"/>
              </a:ext>
            </a:extLst>
          </p:cNvPr>
          <p:cNvCxnSpPr/>
          <p:nvPr/>
        </p:nvCxnSpPr>
        <p:spPr>
          <a:xfrm flipV="1">
            <a:off x="6045148" y="4864088"/>
            <a:ext cx="0" cy="108307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864EB4-0791-CAD9-2185-5606518563FD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728730" y="4331430"/>
            <a:ext cx="1020931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6FF4CD-FB59-7C9F-DBE7-11B747FBA75C}"/>
              </a:ext>
            </a:extLst>
          </p:cNvPr>
          <p:cNvCxnSpPr/>
          <p:nvPr/>
        </p:nvCxnSpPr>
        <p:spPr>
          <a:xfrm flipH="1">
            <a:off x="4772683" y="4650770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E40F36-57D8-A3CB-F967-ADFF942E5274}"/>
              </a:ext>
            </a:extLst>
          </p:cNvPr>
          <p:cNvCxnSpPr/>
          <p:nvPr/>
        </p:nvCxnSpPr>
        <p:spPr>
          <a:xfrm flipH="1">
            <a:off x="4772683" y="3871754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7854C6-C694-4D55-4D0C-80C02F774F70}"/>
              </a:ext>
            </a:extLst>
          </p:cNvPr>
          <p:cNvCxnSpPr/>
          <p:nvPr/>
        </p:nvCxnSpPr>
        <p:spPr>
          <a:xfrm flipH="1">
            <a:off x="7179271" y="4226863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132048-446E-FA82-F95D-E21ECB3FA181}"/>
              </a:ext>
            </a:extLst>
          </p:cNvPr>
          <p:cNvSpPr txBox="1"/>
          <p:nvPr/>
        </p:nvSpPr>
        <p:spPr>
          <a:xfrm>
            <a:off x="5125860" y="45914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18E6A7-C86E-4ECC-4E16-96FFDC7F549C}"/>
              </a:ext>
            </a:extLst>
          </p:cNvPr>
          <p:cNvSpPr txBox="1"/>
          <p:nvPr/>
        </p:nvSpPr>
        <p:spPr>
          <a:xfrm>
            <a:off x="5115580" y="37865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D70616-11CA-3517-9672-A7F56C0D3488}"/>
              </a:ext>
            </a:extLst>
          </p:cNvPr>
          <p:cNvSpPr txBox="1"/>
          <p:nvPr/>
        </p:nvSpPr>
        <p:spPr>
          <a:xfrm>
            <a:off x="5414206" y="582894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sel_out_src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ADE83-8FA9-DDA6-AA5A-E56B9DB12BC2}"/>
              </a:ext>
            </a:extLst>
          </p:cNvPr>
          <p:cNvSpPr txBox="1"/>
          <p:nvPr/>
        </p:nvSpPr>
        <p:spPr>
          <a:xfrm>
            <a:off x="1204230" y="3783409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 restorer input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4CC55B-B0C2-FD20-FE06-ED58F8472376}"/>
              </a:ext>
            </a:extLst>
          </p:cNvPr>
          <p:cNvSpPr txBox="1"/>
          <p:nvPr/>
        </p:nvSpPr>
        <p:spPr>
          <a:xfrm>
            <a:off x="7068315" y="4427374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128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33692A-114D-2EC8-B941-3C041AD38085}"/>
              </a:ext>
            </a:extLst>
          </p:cNvPr>
          <p:cNvSpPr txBox="1"/>
          <p:nvPr/>
        </p:nvSpPr>
        <p:spPr>
          <a:xfrm>
            <a:off x="1206841" y="4024469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Baseline restorer output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9A237-BEDF-EE7D-65AF-8B2DCBBD8C36}"/>
              </a:ext>
            </a:extLst>
          </p:cNvPr>
          <p:cNvSpPr txBox="1"/>
          <p:nvPr/>
        </p:nvSpPr>
        <p:spPr>
          <a:xfrm>
            <a:off x="1206840" y="4250139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Channel output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57A5A-8DEE-1C23-1ACA-EDB0D5C2374C}"/>
              </a:ext>
            </a:extLst>
          </p:cNvPr>
          <p:cNvSpPr txBox="1"/>
          <p:nvPr/>
        </p:nvSpPr>
        <p:spPr>
          <a:xfrm>
            <a:off x="1204230" y="4498941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{vest, best, MLP block output}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66AA500-8362-B0A4-7240-F4BEA6149A0F}"/>
              </a:ext>
            </a:extLst>
          </p:cNvPr>
          <p:cNvCxnSpPr/>
          <p:nvPr/>
        </p:nvCxnSpPr>
        <p:spPr>
          <a:xfrm>
            <a:off x="3950018" y="4226863"/>
            <a:ext cx="12073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5473EF-F568-56E0-C388-99020CD640E5}"/>
              </a:ext>
            </a:extLst>
          </p:cNvPr>
          <p:cNvCxnSpPr>
            <a:cxnSpLocks/>
          </p:cNvCxnSpPr>
          <p:nvPr/>
        </p:nvCxnSpPr>
        <p:spPr>
          <a:xfrm>
            <a:off x="3084277" y="4483209"/>
            <a:ext cx="2073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C9FB-A04E-0BC3-B2D7-0CD3E6B1647B}"/>
              </a:ext>
            </a:extLst>
          </p:cNvPr>
          <p:cNvCxnSpPr/>
          <p:nvPr/>
        </p:nvCxnSpPr>
        <p:spPr>
          <a:xfrm flipH="1">
            <a:off x="4772683" y="4085904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8EB601-7FAA-1683-D295-B66C973DA816}"/>
              </a:ext>
            </a:extLst>
          </p:cNvPr>
          <p:cNvCxnSpPr/>
          <p:nvPr/>
        </p:nvCxnSpPr>
        <p:spPr>
          <a:xfrm flipH="1">
            <a:off x="4772683" y="4360136"/>
            <a:ext cx="119848" cy="209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D700319-0544-B489-7D8E-94C8F4F90A3C}"/>
              </a:ext>
            </a:extLst>
          </p:cNvPr>
          <p:cNvSpPr/>
          <p:nvPr/>
        </p:nvSpPr>
        <p:spPr>
          <a:xfrm>
            <a:off x="7749660" y="3976321"/>
            <a:ext cx="1660124" cy="65421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Serializer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CF69C-9649-9F86-E117-D135608A06D6}"/>
              </a:ext>
            </a:extLst>
          </p:cNvPr>
          <p:cNvSpPr txBox="1"/>
          <p:nvPr/>
        </p:nvSpPr>
        <p:spPr>
          <a:xfrm>
            <a:off x="5115580" y="40458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DF1871-7309-27A3-8C40-FF827233D038}"/>
              </a:ext>
            </a:extLst>
          </p:cNvPr>
          <p:cNvSpPr txBox="1"/>
          <p:nvPr/>
        </p:nvSpPr>
        <p:spPr>
          <a:xfrm>
            <a:off x="5116900" y="4295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55E6B9-4B6D-CDC7-8148-BC819D7F984F}"/>
              </a:ext>
            </a:extLst>
          </p:cNvPr>
          <p:cNvCxnSpPr/>
          <p:nvPr/>
        </p:nvCxnSpPr>
        <p:spPr>
          <a:xfrm>
            <a:off x="9409784" y="4180491"/>
            <a:ext cx="11368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8360897-FC19-AD0A-1B24-DF6E7EF951BB}"/>
              </a:ext>
            </a:extLst>
          </p:cNvPr>
          <p:cNvCxnSpPr/>
          <p:nvPr/>
        </p:nvCxnSpPr>
        <p:spPr>
          <a:xfrm>
            <a:off x="9409784" y="4415180"/>
            <a:ext cx="11368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C17E7C7-BCF1-AB5A-D370-37E1C2DBFC6D}"/>
              </a:ext>
            </a:extLst>
          </p:cNvPr>
          <p:cNvSpPr txBox="1"/>
          <p:nvPr/>
        </p:nvSpPr>
        <p:spPr>
          <a:xfrm>
            <a:off x="9481350" y="3885969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/>
              <a:t>serial_out</a:t>
            </a:r>
            <a:endParaRPr lang="en-US" sz="1200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84BD32-16E1-6257-59A6-C66E4EA6ABB8}"/>
              </a:ext>
            </a:extLst>
          </p:cNvPr>
          <p:cNvSpPr txBox="1"/>
          <p:nvPr/>
        </p:nvSpPr>
        <p:spPr>
          <a:xfrm>
            <a:off x="9505396" y="4150731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/>
              <a:t>out_valid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17437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4B2F-7830-629F-7D1C-7DB25569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51" y="221839"/>
            <a:ext cx="11049000" cy="737832"/>
          </a:xfrm>
        </p:spPr>
        <p:txBody>
          <a:bodyPr>
            <a:normAutofit/>
          </a:bodyPr>
          <a:lstStyle/>
          <a:p>
            <a:r>
              <a:rPr lang="en-US" sz="3600" dirty="0"/>
              <a:t>Simulation results of all digital blocks (functional)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6EF64-CCA9-11BB-1AE7-3BB00AB44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55</a:t>
            </a:fld>
            <a:endParaRPr lang="en-US" sz="100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679B4C9-87AB-6787-70F4-702BC7A7FC22}"/>
              </a:ext>
            </a:extLst>
          </p:cNvPr>
          <p:cNvSpPr/>
          <p:nvPr/>
        </p:nvSpPr>
        <p:spPr>
          <a:xfrm>
            <a:off x="9891586" y="4384538"/>
            <a:ext cx="319596" cy="9109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3025F-F8EC-F64E-00BE-6612BB99B13D}"/>
              </a:ext>
            </a:extLst>
          </p:cNvPr>
          <p:cNvSpPr txBox="1"/>
          <p:nvPr/>
        </p:nvSpPr>
        <p:spPr>
          <a:xfrm>
            <a:off x="10175670" y="4734173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Channel outputs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B900E2AC-7F78-DCAA-3EE7-4FE2676AA540}"/>
              </a:ext>
            </a:extLst>
          </p:cNvPr>
          <p:cNvSpPr/>
          <p:nvPr/>
        </p:nvSpPr>
        <p:spPr>
          <a:xfrm>
            <a:off x="9890007" y="5334754"/>
            <a:ext cx="324192" cy="2256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4B7B5E-4E75-18A5-C50A-D2EC31A6DBD3}"/>
              </a:ext>
            </a:extLst>
          </p:cNvPr>
          <p:cNvSpPr txBox="1"/>
          <p:nvPr/>
        </p:nvSpPr>
        <p:spPr>
          <a:xfrm>
            <a:off x="10214396" y="5334754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ML block outputs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22FCD2-EFB5-C110-578F-14E15DD74A27}"/>
              </a:ext>
            </a:extLst>
          </p:cNvPr>
          <p:cNvCxnSpPr/>
          <p:nvPr/>
        </p:nvCxnSpPr>
        <p:spPr>
          <a:xfrm flipH="1">
            <a:off x="9918552" y="5678035"/>
            <a:ext cx="204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32B4C9-C418-7EF4-67E8-21D7BB5F097C}"/>
              </a:ext>
            </a:extLst>
          </p:cNvPr>
          <p:cNvSpPr txBox="1"/>
          <p:nvPr/>
        </p:nvSpPr>
        <p:spPr>
          <a:xfrm>
            <a:off x="10067847" y="5539535"/>
            <a:ext cx="185262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cs typeface="Arial"/>
              </a:rPr>
              <a:t>Serial output stream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738C7-C68C-EE0D-B268-3F12207FB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782" y="1603018"/>
            <a:ext cx="8547089" cy="4207185"/>
          </a:xfrm>
        </p:spPr>
      </p:pic>
    </p:spTree>
    <p:extLst>
      <p:ext uri="{BB962C8B-B14F-4D97-AF65-F5344CB8AC3E}">
        <p14:creationId xmlns:p14="http://schemas.microsoft.com/office/powerpoint/2010/main" val="719683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0B726-985C-CA49-EC84-E385ED423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D0C204-0959-373E-C735-3C79D6E41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480" y="1637265"/>
            <a:ext cx="8540254" cy="42071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41DF2-D9A0-0F14-0449-791C59FD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80" y="269773"/>
            <a:ext cx="11539987" cy="743777"/>
          </a:xfrm>
        </p:spPr>
        <p:txBody>
          <a:bodyPr>
            <a:normAutofit/>
          </a:bodyPr>
          <a:lstStyle/>
          <a:p>
            <a:r>
              <a:rPr lang="en-US" sz="3600" dirty="0"/>
              <a:t>Simulation results of all digital blocks (synthesized)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FC978-CCC8-4D82-3AC1-3EE3BB9AF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56</a:t>
            </a:fld>
            <a:endParaRPr lang="en-US" sz="100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6C13EA3-5C62-17EC-8DA1-21C7EB1F8F6A}"/>
              </a:ext>
            </a:extLst>
          </p:cNvPr>
          <p:cNvSpPr/>
          <p:nvPr/>
        </p:nvSpPr>
        <p:spPr>
          <a:xfrm>
            <a:off x="9891586" y="4384538"/>
            <a:ext cx="319596" cy="9109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46BDA-5869-7468-F846-13C7D3BC7C8F}"/>
              </a:ext>
            </a:extLst>
          </p:cNvPr>
          <p:cNvSpPr txBox="1"/>
          <p:nvPr/>
        </p:nvSpPr>
        <p:spPr>
          <a:xfrm>
            <a:off x="10175670" y="4734173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Channel outputs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16DD35F5-23BA-F358-7037-A090AC3ED733}"/>
              </a:ext>
            </a:extLst>
          </p:cNvPr>
          <p:cNvSpPr/>
          <p:nvPr/>
        </p:nvSpPr>
        <p:spPr>
          <a:xfrm>
            <a:off x="9890007" y="5334754"/>
            <a:ext cx="324192" cy="2256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96249-EEE2-099B-A3AD-138F6572C267}"/>
              </a:ext>
            </a:extLst>
          </p:cNvPr>
          <p:cNvSpPr txBox="1"/>
          <p:nvPr/>
        </p:nvSpPr>
        <p:spPr>
          <a:xfrm>
            <a:off x="10214396" y="5334754"/>
            <a:ext cx="146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ML block outputs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FD0771-37E7-3428-8915-9CC5F2EE073A}"/>
              </a:ext>
            </a:extLst>
          </p:cNvPr>
          <p:cNvCxnSpPr/>
          <p:nvPr/>
        </p:nvCxnSpPr>
        <p:spPr>
          <a:xfrm flipH="1">
            <a:off x="9918552" y="5678035"/>
            <a:ext cx="204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1B431C8-BC37-499F-F360-9E91947CA4DC}"/>
              </a:ext>
            </a:extLst>
          </p:cNvPr>
          <p:cNvSpPr txBox="1"/>
          <p:nvPr/>
        </p:nvSpPr>
        <p:spPr>
          <a:xfrm>
            <a:off x="10067847" y="5539535"/>
            <a:ext cx="185262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cs typeface="Arial"/>
              </a:rPr>
              <a:t>Serial output stream</a:t>
            </a:r>
          </a:p>
        </p:txBody>
      </p:sp>
    </p:spTree>
    <p:extLst>
      <p:ext uri="{BB962C8B-B14F-4D97-AF65-F5344CB8AC3E}">
        <p14:creationId xmlns:p14="http://schemas.microsoft.com/office/powerpoint/2010/main" val="2146872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0B726-985C-CA49-EC84-E385ED423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1DF2-D9A0-0F14-0449-791C59FD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00927"/>
            <a:ext cx="1140303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Simulation results with all digital blocks + memory (after implementation)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FC978-CCC8-4D82-3AC1-3EE3BB9AF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57</a:t>
            </a:fld>
            <a:endParaRPr lang="en-US" sz="1000"/>
          </a:p>
        </p:txBody>
      </p:sp>
      <p:pic>
        <p:nvPicPr>
          <p:cNvPr id="8" name="Content Placeholder 7" descr="A screen shot of a video game&#10;&#10;Description automatically generated">
            <a:extLst>
              <a:ext uri="{FF2B5EF4-FFF2-40B4-BE49-F238E27FC236}">
                <a16:creationId xmlns:a16="http://schemas.microsoft.com/office/drawing/2014/main" id="{90B127CD-FD34-882B-C404-93B64E7FD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11001"/>
            <a:ext cx="11049000" cy="2461671"/>
          </a:xfr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6DA3F1E-67BB-2425-4A7F-1B13AE25D144}"/>
              </a:ext>
            </a:extLst>
          </p:cNvPr>
          <p:cNvSpPr/>
          <p:nvPr/>
        </p:nvSpPr>
        <p:spPr>
          <a:xfrm>
            <a:off x="4838330" y="4318402"/>
            <a:ext cx="6919959" cy="763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085989-037A-AA5F-A354-B9ACACDAB460}"/>
              </a:ext>
            </a:extLst>
          </p:cNvPr>
          <p:cNvCxnSpPr>
            <a:cxnSpLocks/>
          </p:cNvCxnSpPr>
          <p:nvPr/>
        </p:nvCxnSpPr>
        <p:spPr>
          <a:xfrm flipV="1">
            <a:off x="3710866" y="4508626"/>
            <a:ext cx="671011" cy="880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AA657A-7AD0-6A70-224E-CCB68F28282A}"/>
              </a:ext>
            </a:extLst>
          </p:cNvPr>
          <p:cNvSpPr txBox="1"/>
          <p:nvPr/>
        </p:nvSpPr>
        <p:spPr>
          <a:xfrm>
            <a:off x="611431" y="1568141"/>
            <a:ext cx="1100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results with default memory values for configuration – simulations match those obtained with the functional and synthesized versions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6AC63-D3DE-94EF-CEFE-E60E0CE09D0D}"/>
              </a:ext>
            </a:extLst>
          </p:cNvPr>
          <p:cNvSpPr txBox="1"/>
          <p:nvPr/>
        </p:nvSpPr>
        <p:spPr>
          <a:xfrm>
            <a:off x="2080451" y="5347887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PkFound</a:t>
            </a:r>
            <a:r>
              <a:rPr lang="en-US" sz="1400"/>
              <a:t> goes high at ~3.3 µs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5E98A5-0AF0-58A9-31EA-55B4BFFB4834}"/>
              </a:ext>
            </a:extLst>
          </p:cNvPr>
          <p:cNvSpPr txBox="1"/>
          <p:nvPr/>
        </p:nvSpPr>
        <p:spPr>
          <a:xfrm>
            <a:off x="6135931" y="5517164"/>
            <a:ext cx="45961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/>
              <a:t>Deserializer</a:t>
            </a:r>
            <a:r>
              <a:rPr lang="en-US" sz="1600"/>
              <a:t> added to check serial stream values</a:t>
            </a:r>
          </a:p>
          <a:p>
            <a:r>
              <a:rPr lang="en-US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2D4647-9205-72F6-63AA-14F9DB0D8791}"/>
              </a:ext>
            </a:extLst>
          </p:cNvPr>
          <p:cNvSpPr txBox="1"/>
          <p:nvPr/>
        </p:nvSpPr>
        <p:spPr>
          <a:xfrm>
            <a:off x="5170543" y="5206458"/>
            <a:ext cx="23455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</a:rPr>
              <a:t>00000000_00000000_07763BB80_A5FF0FFC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93E4A0-B8B9-40F7-9AC9-B9F44B2B7562}"/>
              </a:ext>
            </a:extLst>
          </p:cNvPr>
          <p:cNvSpPr txBox="1"/>
          <p:nvPr/>
        </p:nvSpPr>
        <p:spPr>
          <a:xfrm>
            <a:off x="7516057" y="5200233"/>
            <a:ext cx="2332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</a:rPr>
              <a:t>00000FFC_FFAFFFFF_F3B41D50_6E1F8599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AFD0E9-B27F-AA8A-1915-ED3AB8BA342A}"/>
              </a:ext>
            </a:extLst>
          </p:cNvPr>
          <p:cNvSpPr txBox="1"/>
          <p:nvPr/>
        </p:nvSpPr>
        <p:spPr>
          <a:xfrm>
            <a:off x="9781342" y="5191800"/>
            <a:ext cx="23214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</a:rPr>
              <a:t>00000599_95DC83B4_17733B50_B30F02CA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B0F6B3-6337-D53B-6076-C4D35882CB3F}"/>
              </a:ext>
            </a:extLst>
          </p:cNvPr>
          <p:cNvCxnSpPr>
            <a:cxnSpLocks/>
          </p:cNvCxnSpPr>
          <p:nvPr/>
        </p:nvCxnSpPr>
        <p:spPr>
          <a:xfrm flipV="1">
            <a:off x="6389292" y="4767309"/>
            <a:ext cx="0" cy="458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AE045A0-2302-C1E7-ABB7-FED3C5785841}"/>
              </a:ext>
            </a:extLst>
          </p:cNvPr>
          <p:cNvCxnSpPr>
            <a:cxnSpLocks/>
          </p:cNvCxnSpPr>
          <p:nvPr/>
        </p:nvCxnSpPr>
        <p:spPr>
          <a:xfrm flipV="1">
            <a:off x="7775688" y="4775879"/>
            <a:ext cx="0" cy="458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4D18F8A-F7F5-082B-2406-24E9A4C22E49}"/>
              </a:ext>
            </a:extLst>
          </p:cNvPr>
          <p:cNvCxnSpPr>
            <a:cxnSpLocks/>
          </p:cNvCxnSpPr>
          <p:nvPr/>
        </p:nvCxnSpPr>
        <p:spPr>
          <a:xfrm flipH="1" flipV="1">
            <a:off x="9099612" y="4775879"/>
            <a:ext cx="1021260" cy="458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269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E931-29B8-9E79-C267-055FE3F2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98" y="176280"/>
            <a:ext cx="11049000" cy="851200"/>
          </a:xfrm>
        </p:spPr>
        <p:txBody>
          <a:bodyPr>
            <a:normAutofit/>
          </a:bodyPr>
          <a:lstStyle/>
          <a:p>
            <a:r>
              <a:rPr lang="en-US" sz="4000"/>
              <a:t>Final chip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9A21-B0BB-BD19-44FA-0D95E45F8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20" y="1165088"/>
            <a:ext cx="5056739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Includes CML receiver for high-frequency input clock (8</a:t>
            </a:r>
            <a:r>
              <a:rPr lang="en-US" sz="2000" i="1"/>
              <a:t>f</a:t>
            </a:r>
            <a:r>
              <a:rPr lang="en-US" sz="2000" i="1" baseline="-25000"/>
              <a:t>s</a:t>
            </a:r>
            <a:r>
              <a:rPr lang="en-US" sz="2000"/>
              <a:t> = 160 MHz).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Channel 23 is instrumented (additional outputs brought out to pads).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Expected DSP power consumption ~10 </a:t>
            </a:r>
            <a:r>
              <a:rPr lang="en-US" sz="2000" err="1"/>
              <a:t>mW</a:t>
            </a:r>
            <a:r>
              <a:rPr lang="en-US" sz="2000"/>
              <a:t>/channel (clock = </a:t>
            </a:r>
            <a:r>
              <a:rPr lang="en-US" sz="2000" i="1"/>
              <a:t>f</a:t>
            </a:r>
            <a:r>
              <a:rPr lang="en-US" sz="2000" i="1" baseline="-25000"/>
              <a:t>s</a:t>
            </a:r>
            <a:r>
              <a:rPr lang="en-US" sz="2000"/>
              <a:t> = 20 MHz).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BEBF7-C13D-11E1-3CEF-5D18B04D8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58</a:t>
            </a:fld>
            <a:endParaRPr lang="en-US" sz="10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99BA3-6BC9-F93B-9F91-879873A029B4}"/>
              </a:ext>
            </a:extLst>
          </p:cNvPr>
          <p:cNvGrpSpPr/>
          <p:nvPr/>
        </p:nvGrpSpPr>
        <p:grpSpPr>
          <a:xfrm>
            <a:off x="6004062" y="268198"/>
            <a:ext cx="5780340" cy="6413522"/>
            <a:chOff x="6004062" y="268198"/>
            <a:chExt cx="5780340" cy="641352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1534A51-02C8-EB80-3AE5-DD9215EF0ADE}"/>
                </a:ext>
              </a:extLst>
            </p:cNvPr>
            <p:cNvGrpSpPr/>
            <p:nvPr/>
          </p:nvGrpSpPr>
          <p:grpSpPr>
            <a:xfrm>
              <a:off x="6004062" y="268198"/>
              <a:ext cx="5780340" cy="6413522"/>
              <a:chOff x="5676258" y="84764"/>
              <a:chExt cx="6184473" cy="669106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ACE5FCC-3250-A4F1-B4B9-72F79C7FB4AC}"/>
                  </a:ext>
                </a:extLst>
              </p:cNvPr>
              <p:cNvGrpSpPr/>
              <p:nvPr/>
            </p:nvGrpSpPr>
            <p:grpSpPr>
              <a:xfrm>
                <a:off x="5811518" y="84764"/>
                <a:ext cx="6049213" cy="6398610"/>
                <a:chOff x="2947548" y="294838"/>
                <a:chExt cx="6049213" cy="639861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738907DC-8700-37E2-9BA2-50DE0E5603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947548" y="294838"/>
                  <a:ext cx="6049213" cy="6021758"/>
                </a:xfrm>
                <a:prstGeom prst="rect">
                  <a:avLst/>
                </a:prstGeom>
              </p:spPr>
            </p:pic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A3326681-76CA-C20C-778B-92AF3B17E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7548" y="6493178"/>
                  <a:ext cx="6049213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86706E1-CCFB-339F-4D3B-799EEC61F63D}"/>
                    </a:ext>
                  </a:extLst>
                </p:cNvPr>
                <p:cNvSpPr txBox="1"/>
                <p:nvPr/>
              </p:nvSpPr>
              <p:spPr>
                <a:xfrm>
                  <a:off x="5735164" y="6324116"/>
                  <a:ext cx="78739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5 mm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5092053-AC3E-FC0F-ABC0-424A4A5D9AF6}"/>
                    </a:ext>
                  </a:extLst>
                </p:cNvPr>
                <p:cNvSpPr/>
                <p:nvPr/>
              </p:nvSpPr>
              <p:spPr>
                <a:xfrm>
                  <a:off x="3448050" y="651716"/>
                  <a:ext cx="5219700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2D730FF-270E-353E-3931-DA2469FFB04C}"/>
                    </a:ext>
                  </a:extLst>
                </p:cNvPr>
                <p:cNvSpPr txBox="1"/>
                <p:nvPr/>
              </p:nvSpPr>
              <p:spPr>
                <a:xfrm>
                  <a:off x="5464257" y="592555"/>
                  <a:ext cx="10951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Channel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02425CF-5F78-38F2-4C18-5B92CE3D6791}"/>
                    </a:ext>
                  </a:extLst>
                </p:cNvPr>
                <p:cNvSpPr/>
                <p:nvPr/>
              </p:nvSpPr>
              <p:spPr>
                <a:xfrm>
                  <a:off x="3428273" y="1338053"/>
                  <a:ext cx="266700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4BBD741-AA63-1B46-EF29-29DFF6E60102}"/>
                    </a:ext>
                  </a:extLst>
                </p:cNvPr>
                <p:cNvSpPr/>
                <p:nvPr/>
              </p:nvSpPr>
              <p:spPr>
                <a:xfrm>
                  <a:off x="3719919" y="1366168"/>
                  <a:ext cx="574196" cy="19990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556907A-8890-1357-8355-444E2C03E975}"/>
                    </a:ext>
                  </a:extLst>
                </p:cNvPr>
                <p:cNvSpPr txBox="1"/>
                <p:nvPr/>
              </p:nvSpPr>
              <p:spPr>
                <a:xfrm>
                  <a:off x="3719919" y="1330251"/>
                  <a:ext cx="62709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ADC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58DB66B-2886-1431-638A-66C928DA4DF4}"/>
                    </a:ext>
                  </a:extLst>
                </p:cNvPr>
                <p:cNvSpPr/>
                <p:nvPr/>
              </p:nvSpPr>
              <p:spPr>
                <a:xfrm>
                  <a:off x="4364110" y="1356643"/>
                  <a:ext cx="2611511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A9ABE01-5672-4134-952B-B02B9FDCFDAE}"/>
                    </a:ext>
                  </a:extLst>
                </p:cNvPr>
                <p:cNvSpPr/>
                <p:nvPr/>
              </p:nvSpPr>
              <p:spPr>
                <a:xfrm>
                  <a:off x="6975621" y="1354067"/>
                  <a:ext cx="1044430" cy="256136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342916C-9A14-07F8-48FC-4D04940BDBD3}"/>
                    </a:ext>
                  </a:extLst>
                </p:cNvPr>
                <p:cNvSpPr txBox="1"/>
                <p:nvPr/>
              </p:nvSpPr>
              <p:spPr>
                <a:xfrm>
                  <a:off x="5454008" y="1305002"/>
                  <a:ext cx="6046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</a:rPr>
                    <a:t>DSP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86ABBB6-F1D8-7CD8-EF5E-3973A7A3673D}"/>
                    </a:ext>
                  </a:extLst>
                </p:cNvPr>
                <p:cNvSpPr txBox="1"/>
                <p:nvPr/>
              </p:nvSpPr>
              <p:spPr>
                <a:xfrm>
                  <a:off x="7221377" y="1302708"/>
                  <a:ext cx="6174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</a:rPr>
                    <a:t>MLP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EBAC4A-DC4C-E636-3EAB-2A86EE5F7602}"/>
                    </a:ext>
                  </a:extLst>
                </p:cNvPr>
                <p:cNvSpPr txBox="1"/>
                <p:nvPr/>
              </p:nvSpPr>
              <p:spPr>
                <a:xfrm>
                  <a:off x="3225729" y="1330252"/>
                  <a:ext cx="5934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AFE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4075E0-D4BB-1F6B-E5E1-FE13FCE2E92E}"/>
                  </a:ext>
                </a:extLst>
              </p:cNvPr>
              <p:cNvSpPr txBox="1"/>
              <p:nvPr/>
            </p:nvSpPr>
            <p:spPr>
              <a:xfrm>
                <a:off x="5676258" y="6375721"/>
                <a:ext cx="51167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(b)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E005475-C67C-BEA6-4EE7-54C4B81E6ABE}"/>
                </a:ext>
              </a:extLst>
            </p:cNvPr>
            <p:cNvSpPr/>
            <p:nvPr/>
          </p:nvSpPr>
          <p:spPr>
            <a:xfrm>
              <a:off x="6004062" y="6316595"/>
              <a:ext cx="478243" cy="3651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2126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9224A-C1DA-A6D4-9E62-D25CCBB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1E8C-5F1A-41F3-C6DA-DD348AB7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32" y="301657"/>
            <a:ext cx="11049000" cy="857185"/>
          </a:xfrm>
        </p:spPr>
        <p:txBody>
          <a:bodyPr/>
          <a:lstStyle/>
          <a:p>
            <a:r>
              <a:rPr lang="en-US"/>
              <a:t>Analog front-end (AFE)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2BCC80-F102-88A0-320A-0309A6F51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362" y="1158842"/>
            <a:ext cx="5062638" cy="55228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54A15-081E-DD9D-82B7-67084D59A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59</a:t>
            </a:fld>
            <a:endParaRPr lang="en-US" sz="10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F604CF-2D68-7FA4-A954-2820FAB3A8B6}"/>
              </a:ext>
            </a:extLst>
          </p:cNvPr>
          <p:cNvGrpSpPr/>
          <p:nvPr/>
        </p:nvGrpSpPr>
        <p:grpSpPr>
          <a:xfrm>
            <a:off x="611211" y="1893230"/>
            <a:ext cx="5770753" cy="4788490"/>
            <a:chOff x="611211" y="1893230"/>
            <a:chExt cx="5770753" cy="47884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1BE08B-5057-66FD-5EB3-51777BE81541}"/>
                </a:ext>
              </a:extLst>
            </p:cNvPr>
            <p:cNvSpPr txBox="1"/>
            <p:nvPr/>
          </p:nvSpPr>
          <p:spPr>
            <a:xfrm>
              <a:off x="3957588" y="3366283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CSA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A9B2EE-99C5-1112-35AE-9BACD105D96F}"/>
                </a:ext>
              </a:extLst>
            </p:cNvPr>
            <p:cNvSpPr txBox="1"/>
            <p:nvPr/>
          </p:nvSpPr>
          <p:spPr>
            <a:xfrm>
              <a:off x="5453505" y="4248509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Shaper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4172B9-B16A-4BF2-EBBE-F7CDEF42D4A3}"/>
                </a:ext>
              </a:extLst>
            </p:cNvPr>
            <p:cNvSpPr txBox="1"/>
            <p:nvPr/>
          </p:nvSpPr>
          <p:spPr>
            <a:xfrm>
              <a:off x="611211" y="4720086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Charge injector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7DFBA8-5593-6DB5-1195-A3BECCC24A4A}"/>
                </a:ext>
              </a:extLst>
            </p:cNvPr>
            <p:cNvSpPr txBox="1"/>
            <p:nvPr/>
          </p:nvSpPr>
          <p:spPr>
            <a:xfrm>
              <a:off x="2657232" y="6312388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Bias DACs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6C4AF7-AF74-343D-8947-A1D19BC0FCDC}"/>
                </a:ext>
              </a:extLst>
            </p:cNvPr>
            <p:cNvSpPr txBox="1"/>
            <p:nvPr/>
          </p:nvSpPr>
          <p:spPr>
            <a:xfrm>
              <a:off x="3564681" y="189323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Bias DAC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FE8F0DC-D9FD-E145-10AD-F3D2FF0253A3}"/>
              </a:ext>
            </a:extLst>
          </p:cNvPr>
          <p:cNvSpPr txBox="1"/>
          <p:nvPr/>
        </p:nvSpPr>
        <p:spPr>
          <a:xfrm>
            <a:off x="4874545" y="1158842"/>
            <a:ext cx="685792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Modified from an existing AFE designed for X-ray amplitude spectroscopy [1], with the following changes: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Shaping time reduced to ~100 ns to serve purely as an anti-aliasing filter.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bias currents generated by built-in DACs to eliminate analog bias distribution.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Minor layout improvements.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2CA94-7878-2047-EC77-1C4E019F36B2}"/>
              </a:ext>
            </a:extLst>
          </p:cNvPr>
          <p:cNvSpPr txBox="1"/>
          <p:nvPr/>
        </p:nvSpPr>
        <p:spPr>
          <a:xfrm>
            <a:off x="6096000" y="6035389"/>
            <a:ext cx="563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Deptuch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 W., et al. "Pixel detectors with built-in signal processing and bandwidth-efficient data transmission."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10th International Workshop on Semiconductor Pixel Detectors for Particles and Imaging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306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D1B4-AD2F-2B10-660C-263C9ADA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40" y="229201"/>
            <a:ext cx="11049000" cy="8025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DSP implementation: High-level synthesis (HLS)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4C3D7-BEFB-2E07-6E80-71E7D64D9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E94578-5E35-BC23-291A-4A49F2B76065}"/>
              </a:ext>
            </a:extLst>
          </p:cNvPr>
          <p:cNvSpPr/>
          <p:nvPr/>
        </p:nvSpPr>
        <p:spPr>
          <a:xfrm>
            <a:off x="871152" y="1186249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MATLAB code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4E8457-D86A-34C1-5D09-756018E9B2C0}"/>
              </a:ext>
            </a:extLst>
          </p:cNvPr>
          <p:cNvSpPr/>
          <p:nvPr/>
        </p:nvSpPr>
        <p:spPr>
          <a:xfrm>
            <a:off x="2592860" y="1190368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MATLAB code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028D1C-330C-1961-EE77-7D01900AE6B1}"/>
              </a:ext>
            </a:extLst>
          </p:cNvPr>
          <p:cNvSpPr/>
          <p:nvPr/>
        </p:nvSpPr>
        <p:spPr>
          <a:xfrm>
            <a:off x="4556554" y="1180071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Simulink blocks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19640B-7D12-7D52-6556-8530190EF4F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522971" y="1884406"/>
            <a:ext cx="0" cy="3014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741F4B-9DDE-AC72-A548-02446F2F5769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244679" y="1888525"/>
            <a:ext cx="0" cy="2973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49FDCB-2132-A80D-7655-579D7B7A5A4D}"/>
              </a:ext>
            </a:extLst>
          </p:cNvPr>
          <p:cNvCxnSpPr>
            <a:cxnSpLocks/>
          </p:cNvCxnSpPr>
          <p:nvPr/>
        </p:nvCxnSpPr>
        <p:spPr>
          <a:xfrm>
            <a:off x="5208373" y="1882347"/>
            <a:ext cx="0" cy="3035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64B2F6-8EFD-1312-3CBA-3315CFB888B0}"/>
              </a:ext>
            </a:extLst>
          </p:cNvPr>
          <p:cNvSpPr txBox="1"/>
          <p:nvPr/>
        </p:nvSpPr>
        <p:spPr>
          <a:xfrm>
            <a:off x="5309191" y="2561279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HDL coder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BA2635-7D24-05A4-2CFA-F9AA5BA3DACE}"/>
              </a:ext>
            </a:extLst>
          </p:cNvPr>
          <p:cNvCxnSpPr>
            <a:cxnSpLocks/>
          </p:cNvCxnSpPr>
          <p:nvPr/>
        </p:nvCxnSpPr>
        <p:spPr>
          <a:xfrm>
            <a:off x="3896498" y="2084174"/>
            <a:ext cx="811426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5993097-FDDB-26D8-53B4-F268509841B0}"/>
              </a:ext>
            </a:extLst>
          </p:cNvPr>
          <p:cNvSpPr/>
          <p:nvPr/>
        </p:nvSpPr>
        <p:spPr>
          <a:xfrm>
            <a:off x="871149" y="2940909"/>
            <a:ext cx="4989039" cy="3778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Auto-generated HDL code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AF1E27-FE46-697E-335A-C5215B393FB4}"/>
              </a:ext>
            </a:extLst>
          </p:cNvPr>
          <p:cNvSpPr/>
          <p:nvPr/>
        </p:nvSpPr>
        <p:spPr>
          <a:xfrm>
            <a:off x="6765729" y="2181452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Custom HDL code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F43CEA-CD0C-D251-9017-20B43EE2DCA6}"/>
              </a:ext>
            </a:extLst>
          </p:cNvPr>
          <p:cNvCxnSpPr>
            <a:cxnSpLocks/>
          </p:cNvCxnSpPr>
          <p:nvPr/>
        </p:nvCxnSpPr>
        <p:spPr>
          <a:xfrm>
            <a:off x="3840480" y="2774758"/>
            <a:ext cx="82924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F08DCD-539F-F499-47F3-6EB840DA359D}"/>
              </a:ext>
            </a:extLst>
          </p:cNvPr>
          <p:cNvCxnSpPr>
            <a:cxnSpLocks/>
          </p:cNvCxnSpPr>
          <p:nvPr/>
        </p:nvCxnSpPr>
        <p:spPr>
          <a:xfrm>
            <a:off x="3244680" y="3329048"/>
            <a:ext cx="0" cy="240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A94E19-22DC-32FD-4679-0DF629396B65}"/>
              </a:ext>
            </a:extLst>
          </p:cNvPr>
          <p:cNvCxnSpPr>
            <a:cxnSpLocks/>
          </p:cNvCxnSpPr>
          <p:nvPr/>
        </p:nvCxnSpPr>
        <p:spPr>
          <a:xfrm>
            <a:off x="1522972" y="3329048"/>
            <a:ext cx="0" cy="240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D66AA2-88F8-EAD1-1C14-3902F4E39976}"/>
              </a:ext>
            </a:extLst>
          </p:cNvPr>
          <p:cNvCxnSpPr>
            <a:cxnSpLocks/>
          </p:cNvCxnSpPr>
          <p:nvPr/>
        </p:nvCxnSpPr>
        <p:spPr>
          <a:xfrm>
            <a:off x="5200137" y="3329048"/>
            <a:ext cx="1" cy="240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A72C223-DE36-AFD6-2FFC-2C103BEC9636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7412378" y="2879609"/>
            <a:ext cx="5170" cy="6899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3B69513-7DE1-B00F-055C-2C036B74BEF1}"/>
              </a:ext>
            </a:extLst>
          </p:cNvPr>
          <p:cNvSpPr txBox="1"/>
          <p:nvPr/>
        </p:nvSpPr>
        <p:spPr>
          <a:xfrm>
            <a:off x="7451860" y="2930611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Verilog import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2EA4CBA-8E6A-AEC2-C5C5-D04C703889F1}"/>
              </a:ext>
            </a:extLst>
          </p:cNvPr>
          <p:cNvSpPr/>
          <p:nvPr/>
        </p:nvSpPr>
        <p:spPr>
          <a:xfrm>
            <a:off x="871151" y="3570411"/>
            <a:ext cx="7193041" cy="5237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System-level functional model (Virtuoso)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ADBB1A-532F-32C7-F47A-EC09DFE644C3}"/>
              </a:ext>
            </a:extLst>
          </p:cNvPr>
          <p:cNvCxnSpPr>
            <a:cxnSpLocks/>
          </p:cNvCxnSpPr>
          <p:nvPr/>
        </p:nvCxnSpPr>
        <p:spPr>
          <a:xfrm flipH="1">
            <a:off x="8064192" y="3729685"/>
            <a:ext cx="51177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E97691A-8FEA-CB62-D739-1CC59CCC7588}"/>
              </a:ext>
            </a:extLst>
          </p:cNvPr>
          <p:cNvSpPr/>
          <p:nvPr/>
        </p:nvSpPr>
        <p:spPr>
          <a:xfrm>
            <a:off x="8575967" y="3396054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Analog blocks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1F7BA4-088B-C3BF-49C7-A165C4C9C3B0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7463481" y="4094211"/>
            <a:ext cx="1112486" cy="5385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7DAB7DC-8016-3DC3-CBEB-C1C0F2AB526C}"/>
              </a:ext>
            </a:extLst>
          </p:cNvPr>
          <p:cNvSpPr/>
          <p:nvPr/>
        </p:nvSpPr>
        <p:spPr>
          <a:xfrm>
            <a:off x="8575967" y="4283680"/>
            <a:ext cx="1303638" cy="6981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Arbitrary stimuli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2E8C01EC-70AF-85D6-4EEF-0D093E49BFD8}"/>
              </a:ext>
            </a:extLst>
          </p:cNvPr>
          <p:cNvCxnSpPr>
            <a:cxnSpLocks/>
            <a:stCxn id="31" idx="1"/>
            <a:endCxn id="31" idx="2"/>
          </p:cNvCxnSpPr>
          <p:nvPr/>
        </p:nvCxnSpPr>
        <p:spPr>
          <a:xfrm rot="10800000" flipH="1" flipV="1">
            <a:off x="871150" y="3832310"/>
            <a:ext cx="3596521" cy="261899"/>
          </a:xfrm>
          <a:prstGeom prst="bentConnector4">
            <a:avLst>
              <a:gd name="adj1" fmla="val -6356"/>
              <a:gd name="adj2" fmla="val 187286"/>
            </a:avLst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05986DE-BC0A-17D7-8561-DA0E914618C1}"/>
              </a:ext>
            </a:extLst>
          </p:cNvPr>
          <p:cNvSpPr txBox="1"/>
          <p:nvPr/>
        </p:nvSpPr>
        <p:spPr>
          <a:xfrm>
            <a:off x="497992" y="436467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Design verification (AMS)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B3E4B36-4E85-1912-7292-007B0A3FB5E4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5200137" y="4094211"/>
            <a:ext cx="8236" cy="6908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5E84762-B8E0-3B79-42C6-A048E87D7C02}"/>
              </a:ext>
            </a:extLst>
          </p:cNvPr>
          <p:cNvSpPr txBox="1"/>
          <p:nvPr/>
        </p:nvSpPr>
        <p:spPr>
          <a:xfrm>
            <a:off x="5227922" y="4196391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Verilog export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5B6F7EC-E0E0-F350-B0AE-4FE468DC5CB2}"/>
              </a:ext>
            </a:extLst>
          </p:cNvPr>
          <p:cNvSpPr/>
          <p:nvPr/>
        </p:nvSpPr>
        <p:spPr>
          <a:xfrm>
            <a:off x="2833819" y="4785012"/>
            <a:ext cx="4732636" cy="5385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Logic synthesis (Genus)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CACE29F-2919-E169-EC59-2B8A2599172B}"/>
              </a:ext>
            </a:extLst>
          </p:cNvPr>
          <p:cNvSpPr/>
          <p:nvPr/>
        </p:nvSpPr>
        <p:spPr>
          <a:xfrm>
            <a:off x="2833819" y="5765668"/>
            <a:ext cx="4732636" cy="5385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Automated place &amp; route (</a:t>
            </a:r>
            <a:r>
              <a:rPr lang="en-US" b="1" err="1">
                <a:solidFill>
                  <a:schemeClr val="tx1"/>
                </a:solidFill>
              </a:rPr>
              <a:t>Innovus</a:t>
            </a:r>
            <a:r>
              <a:rPr lang="en-US" b="1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2BB9113-65E7-3642-4AF8-333D5C4D3059}"/>
              </a:ext>
            </a:extLst>
          </p:cNvPr>
          <p:cNvCxnSpPr>
            <a:cxnSpLocks/>
            <a:stCxn id="60" idx="2"/>
            <a:endCxn id="61" idx="0"/>
          </p:cNvCxnSpPr>
          <p:nvPr/>
        </p:nvCxnSpPr>
        <p:spPr>
          <a:xfrm>
            <a:off x="5200137" y="5323560"/>
            <a:ext cx="0" cy="4421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42E96C6-52D7-73F6-CC40-6E56F4F9F548}"/>
              </a:ext>
            </a:extLst>
          </p:cNvPr>
          <p:cNvSpPr txBox="1"/>
          <p:nvPr/>
        </p:nvSpPr>
        <p:spPr>
          <a:xfrm>
            <a:off x="5251779" y="535994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Netlist export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63F4161-7375-53F5-E56B-01D6E4D4D5CF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7566455" y="6029487"/>
            <a:ext cx="556055" cy="54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6AC919B-69A1-AA42-35CC-7AB4EDDE5795}"/>
              </a:ext>
            </a:extLst>
          </p:cNvPr>
          <p:cNvSpPr txBox="1"/>
          <p:nvPr/>
        </p:nvSpPr>
        <p:spPr>
          <a:xfrm>
            <a:off x="8163275" y="5670264"/>
            <a:ext cx="180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Schematic and layout views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633A55-61AC-1F99-D085-CA4F4AED7C89}"/>
              </a:ext>
            </a:extLst>
          </p:cNvPr>
          <p:cNvSpPr/>
          <p:nvPr/>
        </p:nvSpPr>
        <p:spPr>
          <a:xfrm>
            <a:off x="871149" y="2185887"/>
            <a:ext cx="4989039" cy="3778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Simulink model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FBD931-2AAC-E003-753F-EF6F1193CB51}"/>
              </a:ext>
            </a:extLst>
          </p:cNvPr>
          <p:cNvCxnSpPr>
            <a:cxnSpLocks/>
          </p:cNvCxnSpPr>
          <p:nvPr/>
        </p:nvCxnSpPr>
        <p:spPr>
          <a:xfrm flipH="1">
            <a:off x="3244679" y="2574026"/>
            <a:ext cx="1" cy="3660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E13DD57-EFDD-2508-A5B5-4AD2D509412A}"/>
              </a:ext>
            </a:extLst>
          </p:cNvPr>
          <p:cNvCxnSpPr>
            <a:cxnSpLocks/>
          </p:cNvCxnSpPr>
          <p:nvPr/>
        </p:nvCxnSpPr>
        <p:spPr>
          <a:xfrm>
            <a:off x="1522972" y="2574026"/>
            <a:ext cx="0" cy="3660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CE5FDD5-38A0-E5BE-5B1B-741DEA5214AA}"/>
              </a:ext>
            </a:extLst>
          </p:cNvPr>
          <p:cNvCxnSpPr>
            <a:cxnSpLocks/>
          </p:cNvCxnSpPr>
          <p:nvPr/>
        </p:nvCxnSpPr>
        <p:spPr>
          <a:xfrm>
            <a:off x="5200137" y="2574026"/>
            <a:ext cx="0" cy="3660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FA8C650-923D-1B4E-A18B-2519056FECF9}"/>
              </a:ext>
            </a:extLst>
          </p:cNvPr>
          <p:cNvSpPr txBox="1"/>
          <p:nvPr/>
        </p:nvSpPr>
        <p:spPr>
          <a:xfrm>
            <a:off x="6574205" y="1075996"/>
            <a:ext cx="4978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Design goals (rate and area) for the MLP block could not be met with MATLAB HDL coder → optimized RTL was written for the MLP network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452412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9E16-8720-587E-BFD8-FC6DA614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7" y="176280"/>
            <a:ext cx="11049000" cy="790815"/>
          </a:xfrm>
        </p:spPr>
        <p:txBody>
          <a:bodyPr>
            <a:normAutofit/>
          </a:bodyPr>
          <a:lstStyle/>
          <a:p>
            <a:r>
              <a:rPr lang="en-US" sz="3600"/>
              <a:t>Bias DAC (5-bit)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05AC86-9CFD-9E08-F0DE-866AB846E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477" y="1227947"/>
            <a:ext cx="7354911" cy="47301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33115-1D0F-4334-CCDA-A5D85E8BB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60</a:t>
            </a:fld>
            <a:endParaRPr lang="en-US" sz="1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332836-179F-4805-A3B0-CDD187856E3E}"/>
              </a:ext>
            </a:extLst>
          </p:cNvPr>
          <p:cNvGrpSpPr/>
          <p:nvPr/>
        </p:nvGrpSpPr>
        <p:grpSpPr>
          <a:xfrm>
            <a:off x="2234242" y="4358125"/>
            <a:ext cx="3659268" cy="1958470"/>
            <a:chOff x="2234241" y="4455740"/>
            <a:chExt cx="3659268" cy="19584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64ECF6-6308-99AB-21C3-18112C9220E4}"/>
                </a:ext>
              </a:extLst>
            </p:cNvPr>
            <p:cNvSpPr txBox="1"/>
            <p:nvPr/>
          </p:nvSpPr>
          <p:spPr>
            <a:xfrm>
              <a:off x="2234241" y="6044878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Constant-g</a:t>
              </a:r>
              <a:r>
                <a:rPr lang="en-US" baseline="-25000">
                  <a:solidFill>
                    <a:srgbClr val="0070C0"/>
                  </a:solidFill>
                </a:rPr>
                <a:t>m</a:t>
              </a:r>
              <a:r>
                <a:rPr lang="en-US">
                  <a:solidFill>
                    <a:srgbClr val="0070C0"/>
                  </a:solidFill>
                </a:rPr>
                <a:t> reference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4DDD23-D212-CC6F-2104-854E08866B81}"/>
                </a:ext>
              </a:extLst>
            </p:cNvPr>
            <p:cNvSpPr txBox="1"/>
            <p:nvPr/>
          </p:nvSpPr>
          <p:spPr>
            <a:xfrm>
              <a:off x="4387969" y="445574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Current DAC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7653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E5DF-ACCF-89C4-8A83-79C2A38F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7" y="176280"/>
            <a:ext cx="11049000" cy="782188"/>
          </a:xfrm>
        </p:spPr>
        <p:txBody>
          <a:bodyPr>
            <a:normAutofit/>
          </a:bodyPr>
          <a:lstStyle/>
          <a:p>
            <a:r>
              <a:rPr lang="en-US" sz="4000"/>
              <a:t>Top-level schematic of the ADC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9DD2B0-BE75-DF2B-3674-2A3684816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472" y="2242359"/>
            <a:ext cx="11017056" cy="37760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47CF3-F2DF-6787-40FB-D54C75B84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61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B1BD6-116F-E450-B533-6F3F2441A3FF}"/>
              </a:ext>
            </a:extLst>
          </p:cNvPr>
          <p:cNvSpPr txBox="1"/>
          <p:nvPr/>
        </p:nvSpPr>
        <p:spPr>
          <a:xfrm>
            <a:off x="587472" y="1544077"/>
            <a:ext cx="4946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Combines the ADC core with the driver.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ABC5B5-5532-ECDD-AECB-73144D16B49D}"/>
              </a:ext>
            </a:extLst>
          </p:cNvPr>
          <p:cNvGrpSpPr/>
          <p:nvPr/>
        </p:nvGrpSpPr>
        <p:grpSpPr>
          <a:xfrm>
            <a:off x="1758019" y="2744426"/>
            <a:ext cx="5220998" cy="3123495"/>
            <a:chOff x="1758019" y="2744426"/>
            <a:chExt cx="5220998" cy="31234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BA1D87-BBB2-21FB-36B6-62F60B1023E0}"/>
                </a:ext>
              </a:extLst>
            </p:cNvPr>
            <p:cNvSpPr txBox="1"/>
            <p:nvPr/>
          </p:nvSpPr>
          <p:spPr>
            <a:xfrm>
              <a:off x="3571336" y="5129257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Driver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5FF17F-2106-A9A1-4C73-063F239DB4EC}"/>
                </a:ext>
              </a:extLst>
            </p:cNvPr>
            <p:cNvSpPr txBox="1"/>
            <p:nvPr/>
          </p:nvSpPr>
          <p:spPr>
            <a:xfrm>
              <a:off x="5794077" y="5498589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ADC core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E80467-6CDB-5254-85C3-98465DEE7417}"/>
                </a:ext>
              </a:extLst>
            </p:cNvPr>
            <p:cNvSpPr txBox="1"/>
            <p:nvPr/>
          </p:nvSpPr>
          <p:spPr>
            <a:xfrm>
              <a:off x="1758019" y="2744426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Clock generator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604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D332-8B23-761A-6656-B9841580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83" y="253918"/>
            <a:ext cx="11049000" cy="859826"/>
          </a:xfrm>
        </p:spPr>
        <p:txBody>
          <a:bodyPr>
            <a:normAutofit/>
          </a:bodyPr>
          <a:lstStyle/>
          <a:p>
            <a:r>
              <a:rPr lang="en-US" sz="4000"/>
              <a:t>Test bench for the complete channel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66A43-DA11-865E-A5B5-09DE81042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62</a:t>
            </a:fld>
            <a:endParaRPr lang="en-US" sz="10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D50684C-C5BA-68CF-6D97-B569DB90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1131925"/>
            <a:ext cx="6528040" cy="5472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DA29A9-CCCF-C50C-5DAB-3D292D894612}"/>
              </a:ext>
            </a:extLst>
          </p:cNvPr>
          <p:cNvGrpSpPr/>
          <p:nvPr/>
        </p:nvGrpSpPr>
        <p:grpSpPr>
          <a:xfrm>
            <a:off x="923026" y="1576355"/>
            <a:ext cx="6251536" cy="5105365"/>
            <a:chOff x="923026" y="1576355"/>
            <a:chExt cx="6251536" cy="51053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041B29-1750-5BF0-A012-EB708182CA86}"/>
                </a:ext>
              </a:extLst>
            </p:cNvPr>
            <p:cNvSpPr txBox="1"/>
            <p:nvPr/>
          </p:nvSpPr>
          <p:spPr>
            <a:xfrm>
              <a:off x="3398807" y="3429000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Channel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AA07E6-A232-BC0E-FD91-CAC2C29B7411}"/>
                </a:ext>
              </a:extLst>
            </p:cNvPr>
            <p:cNvSpPr txBox="1"/>
            <p:nvPr/>
          </p:nvSpPr>
          <p:spPr>
            <a:xfrm>
              <a:off x="5822910" y="1576355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Ideal DACs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FED715-C357-C00E-2A61-3A229A20CCEF}"/>
                </a:ext>
              </a:extLst>
            </p:cNvPr>
            <p:cNvSpPr txBox="1"/>
            <p:nvPr/>
          </p:nvSpPr>
          <p:spPr>
            <a:xfrm>
              <a:off x="923026" y="6035389"/>
              <a:ext cx="2294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Programming bits (ideal ADCs)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40E43B4-85CD-CE89-1796-C39A704C1729}"/>
              </a:ext>
            </a:extLst>
          </p:cNvPr>
          <p:cNvSpPr txBox="1"/>
          <p:nvPr/>
        </p:nvSpPr>
        <p:spPr>
          <a:xfrm>
            <a:off x="7246189" y="1576355"/>
            <a:ext cx="39742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Total number of programming bits: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AFE: 33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SEDC: 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ADC: 130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DSP: 160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MLP: 1552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8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A8F826-CB99-8941-1A55-65611F3AF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043" y="1765692"/>
            <a:ext cx="7876499" cy="42071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EA8DC-10E7-E56B-373D-DC0813AB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 channel schematic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4186-029F-ADFA-9442-F7A27B1AD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63</a:t>
            </a:fld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1F145-D7FD-87FA-7DA3-975BD27BE472}"/>
              </a:ext>
            </a:extLst>
          </p:cNvPr>
          <p:cNvSpPr txBox="1"/>
          <p:nvPr/>
        </p:nvSpPr>
        <p:spPr>
          <a:xfrm>
            <a:off x="7401422" y="3130327"/>
            <a:ext cx="182614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All digital blocks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00B38-234B-7BD9-CDA6-2739B85B505A}"/>
              </a:ext>
            </a:extLst>
          </p:cNvPr>
          <p:cNvSpPr txBox="1"/>
          <p:nvPr/>
        </p:nvSpPr>
        <p:spPr>
          <a:xfrm>
            <a:off x="2285747" y="5412045"/>
            <a:ext cx="63350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AFE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4A101-0D62-406A-AA8B-1AFB0EBF996C}"/>
              </a:ext>
            </a:extLst>
          </p:cNvPr>
          <p:cNvSpPr txBox="1"/>
          <p:nvPr/>
        </p:nvSpPr>
        <p:spPr>
          <a:xfrm>
            <a:off x="3223264" y="4568709"/>
            <a:ext cx="82586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SEDC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CE705-E12F-C30A-AFE9-7007EE7C24DA}"/>
              </a:ext>
            </a:extLst>
          </p:cNvPr>
          <p:cNvSpPr txBox="1"/>
          <p:nvPr/>
        </p:nvSpPr>
        <p:spPr>
          <a:xfrm>
            <a:off x="4357702" y="2869191"/>
            <a:ext cx="67197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ADC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6C2C7-7B0E-5A67-A640-E38A62F31EAE}"/>
              </a:ext>
            </a:extLst>
          </p:cNvPr>
          <p:cNvSpPr txBox="1"/>
          <p:nvPr/>
        </p:nvSpPr>
        <p:spPr>
          <a:xfrm>
            <a:off x="5813208" y="1991608"/>
            <a:ext cx="150554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Clock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71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70CD-CA39-ADF4-2B96-D835E607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6" y="308963"/>
            <a:ext cx="11049000" cy="842573"/>
          </a:xfrm>
        </p:spPr>
        <p:txBody>
          <a:bodyPr>
            <a:normAutofit/>
          </a:bodyPr>
          <a:lstStyle/>
          <a:p>
            <a:r>
              <a:rPr lang="en-US" sz="4000"/>
              <a:t>AMS model of the complete channel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431D9-ED5B-52DA-4A53-78C0B83E5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64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AEF5C-AE37-2E8D-4F23-D5A5A7A57B23}"/>
              </a:ext>
            </a:extLst>
          </p:cNvPr>
          <p:cNvSpPr txBox="1"/>
          <p:nvPr/>
        </p:nvSpPr>
        <p:spPr>
          <a:xfrm>
            <a:off x="485236" y="1276710"/>
            <a:ext cx="5274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Analog front-end and ADC: transistor-level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Channel DSP: functional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F3D5C5-2E8A-F43E-0651-58CD99B0E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416" r="15176"/>
          <a:stretch/>
        </p:blipFill>
        <p:spPr>
          <a:xfrm>
            <a:off x="1551720" y="2046526"/>
            <a:ext cx="9088560" cy="45025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A52523-A315-A708-26D5-78A0F1439107}"/>
              </a:ext>
            </a:extLst>
          </p:cNvPr>
          <p:cNvGrpSpPr/>
          <p:nvPr/>
        </p:nvGrpSpPr>
        <p:grpSpPr>
          <a:xfrm>
            <a:off x="2924003" y="5302791"/>
            <a:ext cx="5558958" cy="1097462"/>
            <a:chOff x="2924003" y="5302791"/>
            <a:chExt cx="5558958" cy="10974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F461A6-0522-58A5-BDDC-4C7CEBC69414}"/>
                </a:ext>
              </a:extLst>
            </p:cNvPr>
            <p:cNvSpPr txBox="1"/>
            <p:nvPr/>
          </p:nvSpPr>
          <p:spPr>
            <a:xfrm>
              <a:off x="2924003" y="6030921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AFE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CD7F35-70A4-BC4A-3321-ECB3DAF8CFFD}"/>
                </a:ext>
              </a:extLst>
            </p:cNvPr>
            <p:cNvSpPr txBox="1"/>
            <p:nvPr/>
          </p:nvSpPr>
          <p:spPr>
            <a:xfrm>
              <a:off x="3775142" y="5302791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SEDC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E65628-8673-89AA-CEC3-06FED31238A8}"/>
                </a:ext>
              </a:extLst>
            </p:cNvPr>
            <p:cNvSpPr txBox="1"/>
            <p:nvPr/>
          </p:nvSpPr>
          <p:spPr>
            <a:xfrm>
              <a:off x="4824689" y="530279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ADC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928C50-53FA-B670-579A-75CE0B3C5576}"/>
                </a:ext>
              </a:extLst>
            </p:cNvPr>
            <p:cNvSpPr txBox="1"/>
            <p:nvPr/>
          </p:nvSpPr>
          <p:spPr>
            <a:xfrm>
              <a:off x="7823806" y="566158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DSP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0743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78DA-B8A6-A13E-C0A6-E2A570A1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8" y="176280"/>
            <a:ext cx="11049000" cy="820442"/>
          </a:xfrm>
        </p:spPr>
        <p:txBody>
          <a:bodyPr>
            <a:normAutofit/>
          </a:bodyPr>
          <a:lstStyle/>
          <a:p>
            <a:r>
              <a:rPr lang="en-US" sz="4000"/>
              <a:t>Synthesis report for the DSP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F5EFC2-18CD-56CF-837C-C61C1305C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65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EF11D-58F7-51E0-4D94-3B65E5A39A09}"/>
              </a:ext>
            </a:extLst>
          </p:cNvPr>
          <p:cNvSpPr txBox="1"/>
          <p:nvPr/>
        </p:nvSpPr>
        <p:spPr>
          <a:xfrm>
            <a:off x="4620357" y="933660"/>
            <a:ext cx="670191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=======================================================================</a:t>
            </a:r>
          </a:p>
          <a:p>
            <a:r>
              <a:rPr lang="en-US" sz="1200"/>
              <a:t>Metric                          initial         generic         map             </a:t>
            </a:r>
            <a:r>
              <a:rPr lang="en-US" sz="1200" err="1"/>
              <a:t>syn_opt</a:t>
            </a:r>
            <a:r>
              <a:rPr lang="en-US" sz="1200"/>
              <a:t>         final          </a:t>
            </a:r>
          </a:p>
          <a:p>
            <a:r>
              <a:rPr lang="en-US" sz="1200"/>
              <a:t>=======================================================================</a:t>
            </a:r>
          </a:p>
          <a:p>
            <a:r>
              <a:rPr lang="en-US" sz="1200"/>
              <a:t>Slack (</a:t>
            </a:r>
            <a:r>
              <a:rPr lang="en-US" sz="1200" err="1"/>
              <a:t>ps</a:t>
            </a:r>
            <a:r>
              <a:rPr lang="en-US" sz="1200"/>
              <a:t>):                    11,564          18,092             947               0               0</a:t>
            </a:r>
          </a:p>
          <a:p>
            <a:r>
              <a:rPr lang="en-US" sz="1200"/>
              <a:t>  R2R (</a:t>
            </a:r>
            <a:r>
              <a:rPr lang="en-US" sz="1200" err="1"/>
              <a:t>ps</a:t>
            </a:r>
            <a:r>
              <a:rPr lang="en-US" sz="1200"/>
              <a:t>):                    11,564          18,092             947               0               0</a:t>
            </a:r>
          </a:p>
          <a:p>
            <a:r>
              <a:rPr lang="en-US" sz="1200"/>
              <a:t>  I2R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R2O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I2O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CG 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TNS (</a:t>
            </a:r>
            <a:r>
              <a:rPr lang="en-US" sz="1200" err="1"/>
              <a:t>ps</a:t>
            </a:r>
            <a:r>
              <a:rPr lang="en-US" sz="1200"/>
              <a:t>):                           0               0               0               0               0</a:t>
            </a:r>
          </a:p>
          <a:p>
            <a:r>
              <a:rPr lang="en-US" sz="1200"/>
              <a:t>  R2R (</a:t>
            </a:r>
            <a:r>
              <a:rPr lang="en-US" sz="1200" err="1"/>
              <a:t>ps</a:t>
            </a:r>
            <a:r>
              <a:rPr lang="en-US" sz="1200"/>
              <a:t>):                         0               0               0               0               0</a:t>
            </a:r>
          </a:p>
          <a:p>
            <a:r>
              <a:rPr lang="en-US" sz="1200"/>
              <a:t>  I2R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R2O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I2O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CG  (</a:t>
            </a:r>
            <a:r>
              <a:rPr lang="en-US" sz="1200" err="1"/>
              <a:t>ps</a:t>
            </a:r>
            <a:r>
              <a:rPr lang="en-US" sz="1200"/>
              <a:t>):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Failing Paths:                      0               0               0               0               0</a:t>
            </a:r>
          </a:p>
          <a:p>
            <a:r>
              <a:rPr lang="en-US" sz="1200"/>
              <a:t>Leakage Power (</a:t>
            </a:r>
            <a:r>
              <a:rPr lang="en-US" sz="1200" err="1"/>
              <a:t>nW</a:t>
            </a:r>
            <a:r>
              <a:rPr lang="en-US" sz="1200"/>
              <a:t>):               429             198             287             276             276</a:t>
            </a:r>
          </a:p>
          <a:p>
            <a:r>
              <a:rPr lang="en-US" sz="1200">
                <a:solidFill>
                  <a:srgbClr val="C00000"/>
                </a:solidFill>
              </a:rPr>
              <a:t>Cell Area:                    457,367         413,548         275,179         270,195         270,195</a:t>
            </a:r>
          </a:p>
          <a:p>
            <a:r>
              <a:rPr lang="en-US" sz="1200"/>
              <a:t>Total Cell Area:              457,367         413,548         275,179         270,195         270,195</a:t>
            </a:r>
          </a:p>
          <a:p>
            <a:r>
              <a:rPr lang="en-US" sz="1200"/>
              <a:t>Leaf Instances:               120,834         116,420          32,111          30,825          30,825</a:t>
            </a:r>
          </a:p>
          <a:p>
            <a:r>
              <a:rPr lang="en-US" sz="1200"/>
              <a:t>Total Instances:              120,834         116,420          32,111          30,825          30,825</a:t>
            </a:r>
          </a:p>
          <a:p>
            <a:r>
              <a:rPr lang="en-US" sz="1200"/>
              <a:t>Utilization (%):                 0.00            0.00            0.00            0.00            0.00</a:t>
            </a:r>
          </a:p>
          <a:p>
            <a:r>
              <a:rPr lang="en-US" sz="1200"/>
              <a:t>Tot. Net Length (um):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Avg. Net Length (um):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Route Overflow H (%):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Route Overflow V (%):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MBCI(%) (bits/gate) :            0.00            0.00            0.00            0.00            0.00</a:t>
            </a:r>
          </a:p>
          <a:p>
            <a:r>
              <a:rPr lang="en-US" sz="1200"/>
              <a:t>Norm Cong Hotspot Area:</a:t>
            </a:r>
          </a:p>
          <a:p>
            <a:r>
              <a:rPr lang="en-US" sz="1200"/>
              <a:t>  Max Cong: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  Tot Cong:          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r>
              <a:rPr lang="en-US" sz="1200"/>
              <a:t>        </a:t>
            </a:r>
            <a:r>
              <a:rPr lang="en-US" sz="1200" err="1"/>
              <a:t>no_value</a:t>
            </a:r>
            <a:endParaRPr lang="en-US" sz="1200"/>
          </a:p>
          <a:p>
            <a:r>
              <a:rPr lang="en-US" sz="1200"/>
              <a:t>=========================================================================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1F79D-C755-462D-A123-3226BCDA8898}"/>
              </a:ext>
            </a:extLst>
          </p:cNvPr>
          <p:cNvSpPr txBox="1"/>
          <p:nvPr/>
        </p:nvSpPr>
        <p:spPr>
          <a:xfrm>
            <a:off x="407538" y="1086928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ADC sampling frequency = 25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Total cell area: 1.35 mm x 200 </a:t>
            </a:r>
            <a:r>
              <a:rPr lang="el-GR"/>
              <a:t>μ</a:t>
            </a:r>
            <a:r>
              <a:rPr lang="en-US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200669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C90D-C65C-3B81-2DF2-C85546A5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54" y="266538"/>
            <a:ext cx="11515789" cy="810532"/>
          </a:xfrm>
        </p:spPr>
        <p:txBody>
          <a:bodyPr>
            <a:normAutofit/>
          </a:bodyPr>
          <a:lstStyle/>
          <a:p>
            <a:r>
              <a:rPr lang="en-US" sz="4000" dirty="0"/>
              <a:t>Transient simulation results (lower pulse rate)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BB216-5844-BB16-269A-88255A5FF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66</a:t>
            </a:fld>
            <a:endParaRPr lang="en-US" sz="100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E98D952-3BBF-A8EB-059B-6A8F1C6A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" y="1513248"/>
            <a:ext cx="11312104" cy="45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47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AA9C-31CB-AFB0-B1E0-2A9AA398C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085E-500F-E04F-01C2-4B9E0139E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Clocks used by digital blocks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C167F8D-5270-B54E-8465-3A67665F69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1500" y="1825625"/>
          <a:ext cx="11049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>
                  <a:extLst>
                    <a:ext uri="{9D8B030D-6E8A-4147-A177-3AD203B41FA5}">
                      <a16:colId xmlns:a16="http://schemas.microsoft.com/office/drawing/2014/main" val="1447740270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95266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94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CLK_RDOUT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 x </a:t>
                      </a:r>
                      <a:r>
                        <a:rPr lang="en-US" sz="1600" i="1"/>
                        <a:t>fs</a:t>
                      </a:r>
                      <a:r>
                        <a:rPr lang="en-US" sz="1600"/>
                        <a:t> = 80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24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err="1"/>
                        <a:t>CLK_DSPb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/>
                        <a:t>fs </a:t>
                      </a:r>
                      <a:r>
                        <a:rPr lang="en-US" sz="1600" i="0"/>
                        <a:t>= 20 MHz</a:t>
                      </a:r>
                      <a:endParaRPr lang="en-US" sz="1600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29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CLK_MLP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i="1"/>
                        <a:t>fs </a:t>
                      </a:r>
                      <a:r>
                        <a:rPr lang="en-US" sz="1600" i="0"/>
                        <a:t>= 20 MHz</a:t>
                      </a:r>
                      <a:endParaRPr lang="en-US" sz="1600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31081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6F96B-FF3B-7865-719F-B5A58583E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712376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338EB-B630-D435-CF49-6B9574A6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72" y="176280"/>
            <a:ext cx="11049000" cy="773562"/>
          </a:xfrm>
        </p:spPr>
        <p:txBody>
          <a:bodyPr>
            <a:normAutofit/>
          </a:bodyPr>
          <a:lstStyle/>
          <a:p>
            <a:r>
              <a:rPr lang="en-US" sz="4000" dirty="0"/>
              <a:t>Evaluation software and initial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8AE33-A6D8-2A62-70B1-2812B7D58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16276"/>
            <a:ext cx="11049000" cy="482544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Test GUI written in LabVIEW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Initial tests show that the chip is alive and generating outputs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Stay tuned for more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5D465-84F5-9E8E-758A-B077EF86C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68</a:t>
            </a:fld>
            <a:endParaRPr lang="en-US" sz="100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609CA74-C8A4-BEBA-6D01-DBCC41736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363506"/>
            <a:ext cx="3818213" cy="319190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34C6987-63C1-6D8A-EA66-8ECD22F0E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91" y="2363506"/>
            <a:ext cx="3572214" cy="3206992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55BF52-EF55-9999-AB69-C9AA3C0DF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01" y="2363506"/>
            <a:ext cx="3697657" cy="31851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B2A628-FDC8-3DAF-CC99-2CDFA209756C}"/>
              </a:ext>
            </a:extLst>
          </p:cNvPr>
          <p:cNvSpPr txBox="1"/>
          <p:nvPr/>
        </p:nvSpPr>
        <p:spPr>
          <a:xfrm>
            <a:off x="1041750" y="5657057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Recorded waveform panel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46186-C060-AF59-A5C9-79DE92FA0833}"/>
              </a:ext>
            </a:extLst>
          </p:cNvPr>
          <p:cNvSpPr txBox="1"/>
          <p:nvPr/>
        </p:nvSpPr>
        <p:spPr>
          <a:xfrm>
            <a:off x="5016307" y="565705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baseline="30000" dirty="0"/>
              <a:t>2</a:t>
            </a:r>
            <a:r>
              <a:rPr lang="en-US" dirty="0"/>
              <a:t>C programming panel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B5EF9-DF6D-8CD7-9B8B-1BD72438270C}"/>
              </a:ext>
            </a:extLst>
          </p:cNvPr>
          <p:cNvSpPr txBox="1"/>
          <p:nvPr/>
        </p:nvSpPr>
        <p:spPr>
          <a:xfrm>
            <a:off x="8676889" y="5654227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ASIC control panel</a:t>
            </a:r>
          </a:p>
        </p:txBody>
      </p:sp>
    </p:spTree>
    <p:extLst>
      <p:ext uri="{BB962C8B-B14F-4D97-AF65-F5344CB8AC3E}">
        <p14:creationId xmlns:p14="http://schemas.microsoft.com/office/powerpoint/2010/main" val="310237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5AC3-E432-F88C-EA35-B2C0B8AE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3" y="283195"/>
            <a:ext cx="11049000" cy="90295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Simulink model of the DSP</a:t>
            </a:r>
          </a:p>
        </p:txBody>
      </p:sp>
      <p:pic>
        <p:nvPicPr>
          <p:cNvPr id="6" name="Content Placeholder 5" descr="A black and white text&#10;&#10;Description automatically generated">
            <a:extLst>
              <a:ext uri="{FF2B5EF4-FFF2-40B4-BE49-F238E27FC236}">
                <a16:creationId xmlns:a16="http://schemas.microsoft.com/office/drawing/2014/main" id="{6A7F5796-CBF8-B5C7-8F6E-6E5E05C20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3" b="38614"/>
          <a:stretch/>
        </p:blipFill>
        <p:spPr>
          <a:xfrm>
            <a:off x="607235" y="4103763"/>
            <a:ext cx="11230273" cy="20195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041FA-CD1A-C39D-714D-5A6012B4A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8F8E4E-2EC5-192F-F2A6-5F9E681B7533}"/>
              </a:ext>
            </a:extLst>
          </p:cNvPr>
          <p:cNvGrpSpPr/>
          <p:nvPr/>
        </p:nvGrpSpPr>
        <p:grpSpPr>
          <a:xfrm>
            <a:off x="1242204" y="3725828"/>
            <a:ext cx="10300659" cy="377935"/>
            <a:chOff x="1242204" y="3725828"/>
            <a:chExt cx="10300659" cy="3779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D704F0-03C2-1D19-BFC0-A21B9F4515D4}"/>
                </a:ext>
              </a:extLst>
            </p:cNvPr>
            <p:cNvSpPr txBox="1"/>
            <p:nvPr/>
          </p:nvSpPr>
          <p:spPr>
            <a:xfrm>
              <a:off x="1242204" y="373443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FIR filter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6A61AA-8FAB-3138-16BE-B643E0956C6E}"/>
                </a:ext>
              </a:extLst>
            </p:cNvPr>
            <p:cNvSpPr txBox="1"/>
            <p:nvPr/>
          </p:nvSpPr>
          <p:spPr>
            <a:xfrm>
              <a:off x="2757578" y="3734431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Decimator (4x)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AADBC0-8E94-FD18-0ADF-29AA29A17627}"/>
                </a:ext>
              </a:extLst>
            </p:cNvPr>
            <p:cNvSpPr txBox="1"/>
            <p:nvPr/>
          </p:nvSpPr>
          <p:spPr>
            <a:xfrm>
              <a:off x="4643887" y="3734431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>
                  <a:solidFill>
                    <a:srgbClr val="0070C0"/>
                  </a:solidFill>
                </a:rPr>
                <a:t>Parallelizer</a:t>
              </a:r>
              <a:r>
                <a:rPr lang="en-US">
                  <a:solidFill>
                    <a:srgbClr val="0070C0"/>
                  </a:solidFill>
                </a:rPr>
                <a:t> (8x)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A30A20-4EFF-310E-0E6B-4712E6D9C6B5}"/>
                </a:ext>
              </a:extLst>
            </p:cNvPr>
            <p:cNvSpPr txBox="1"/>
            <p:nvPr/>
          </p:nvSpPr>
          <p:spPr>
            <a:xfrm>
              <a:off x="6983647" y="3734431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Baseline restorer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5A230D-EC96-28BF-0605-A5CCC7DECC39}"/>
                </a:ext>
              </a:extLst>
            </p:cNvPr>
            <p:cNvSpPr txBox="1"/>
            <p:nvPr/>
          </p:nvSpPr>
          <p:spPr>
            <a:xfrm>
              <a:off x="9558602" y="3725828"/>
              <a:ext cx="1984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Waveform aligner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354153-748C-DB42-B11C-240ECE676B12}"/>
              </a:ext>
            </a:extLst>
          </p:cNvPr>
          <p:cNvSpPr txBox="1"/>
          <p:nvPr/>
        </p:nvSpPr>
        <p:spPr>
          <a:xfrm>
            <a:off x="493863" y="1292518"/>
            <a:ext cx="11343645" cy="179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Network architecture exploration of the MLP suggests that a window size = 9 is sufficient.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Input and output bit widths fixed to 12 (same as ADC outputs)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Internal bit widths are optimized by the Fixed-Point Designer tool.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FIR coefficients and baseline restorer parameters are programmable.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Design process uncovered an HDL Coder bug (related to triggering of MATLAB function blocks). </a:t>
            </a:r>
          </a:p>
        </p:txBody>
      </p:sp>
    </p:spTree>
    <p:extLst>
      <p:ext uri="{BB962C8B-B14F-4D97-AF65-F5344CB8AC3E}">
        <p14:creationId xmlns:p14="http://schemas.microsoft.com/office/powerpoint/2010/main" val="284817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CDCF8AB-997A-7ABF-E523-0FCFE53E66CA}"/>
              </a:ext>
            </a:extLst>
          </p:cNvPr>
          <p:cNvSpPr/>
          <p:nvPr/>
        </p:nvSpPr>
        <p:spPr>
          <a:xfrm>
            <a:off x="8961486" y="1237743"/>
            <a:ext cx="2604469" cy="2874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20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F484B-2423-CF41-C033-0CEC349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25" y="143310"/>
            <a:ext cx="11049000" cy="79539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cs typeface="Arial"/>
              </a:rPr>
              <a:t>Multi-layer perceptron (MLP)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C12D5-2247-54ED-8945-44ACB7CB1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418" y="1009291"/>
            <a:ext cx="5363353" cy="530730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100" dirty="0">
                <a:cs typeface="Arial"/>
              </a:rPr>
              <a:t>Composed of two </a:t>
            </a:r>
            <a:r>
              <a:rPr lang="en-US" sz="2100" dirty="0">
                <a:ea typeface="+mn-lt"/>
                <a:cs typeface="+mn-lt"/>
              </a:rPr>
              <a:t>fully connected</a:t>
            </a:r>
            <a:r>
              <a:rPr lang="en-US" sz="2100" dirty="0">
                <a:cs typeface="Arial"/>
              </a:rPr>
              <a:t> layers of </a:t>
            </a:r>
            <a:r>
              <a:rPr lang="en-US" sz="2100" dirty="0" err="1">
                <a:cs typeface="Arial"/>
              </a:rPr>
              <a:t>perceptrons</a:t>
            </a:r>
            <a:r>
              <a:rPr lang="en-US" sz="2100" dirty="0">
                <a:cs typeface="Arial"/>
              </a:rPr>
              <a:t> (16 neurons in hidden layer, 2 neurons in output layer)</a:t>
            </a:r>
          </a:p>
          <a:p>
            <a:pPr marL="342900" indent="-342900" algn="l">
              <a:lnSpc>
                <a:spcPct val="11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Will be used for:</a:t>
            </a:r>
          </a:p>
          <a:p>
            <a:pPr marL="800100" lvl="1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Regression: </a:t>
            </a:r>
            <a:r>
              <a:rPr lang="en-US" sz="1800" b="0" i="0" dirty="0">
                <a:effectLst/>
              </a:rPr>
              <a:t>Amplitude and/or pulse decay time estimation</a:t>
            </a:r>
          </a:p>
          <a:p>
            <a:pPr marL="800100" lvl="1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Classification: </a:t>
            </a:r>
            <a:r>
              <a:rPr lang="en-US" sz="1800" dirty="0"/>
              <a:t>Pulse shape detection (for particle ID or pileup detection)</a:t>
            </a:r>
            <a:endParaRPr lang="en-US" sz="1800" dirty="0"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100" dirty="0">
                <a:cs typeface="Arial"/>
              </a:rPr>
              <a:t>Each perceptron involves: 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Multiplication of input vectors (12-bit) with weights (8-bit)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Addition of a bias (8-bit)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Application of a non-linear activation function (</a:t>
            </a:r>
            <a:r>
              <a:rPr lang="en-US" sz="1800" dirty="0" err="1">
                <a:cs typeface="Arial"/>
              </a:rPr>
              <a:t>ReLU</a:t>
            </a:r>
            <a:r>
              <a:rPr lang="en-US" sz="1800" dirty="0">
                <a:cs typeface="Arial"/>
              </a:rPr>
              <a:t>) for hidden layer neurons only</a:t>
            </a: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800" dirty="0"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1800" dirty="0">
                <a:cs typeface="Arial"/>
              </a:rPr>
              <a:t>Stochastic rounding of the MAC result to a 12-bit vector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800" dirty="0"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3DE66-5A5E-3C3B-E5BD-8C0B4412A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pic>
        <p:nvPicPr>
          <p:cNvPr id="7" name="Picture 7" descr="relu.png">
            <a:extLst>
              <a:ext uri="{FF2B5EF4-FFF2-40B4-BE49-F238E27FC236}">
                <a16:creationId xmlns:a16="http://schemas.microsoft.com/office/drawing/2014/main" id="{2B053934-AEC6-EAD4-C0DD-BFFD4B91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082" y="4286350"/>
            <a:ext cx="2557369" cy="162358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42A20CB-2BA4-2A5C-3BAC-541C7665C33E}"/>
              </a:ext>
            </a:extLst>
          </p:cNvPr>
          <p:cNvGrpSpPr/>
          <p:nvPr/>
        </p:nvGrpSpPr>
        <p:grpSpPr>
          <a:xfrm>
            <a:off x="5914570" y="4639674"/>
            <a:ext cx="5775805" cy="1083437"/>
            <a:chOff x="7082407" y="4047410"/>
            <a:chExt cx="5775805" cy="108343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BFB776-A8EF-74E0-66AE-7DFE12F99C3E}"/>
                </a:ext>
              </a:extLst>
            </p:cNvPr>
            <p:cNvSpPr/>
            <p:nvPr/>
          </p:nvSpPr>
          <p:spPr>
            <a:xfrm>
              <a:off x="7947125" y="4311941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EB11792-2EFE-BB43-3D0C-69F624061483}"/>
                    </a:ext>
                  </a:extLst>
                </p:cNvPr>
                <p:cNvSpPr txBox="1"/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nary>
                      </m:oMath>
                    </m:oMathPara>
                  </a14:m>
                  <a:endParaRPr lang="en-US" sz="1200" b="1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EB11792-2EFE-BB43-3D0C-69F6240614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540" y="4399429"/>
                  <a:ext cx="1247073" cy="447238"/>
                </a:xfrm>
                <a:prstGeom prst="rect">
                  <a:avLst/>
                </a:prstGeom>
                <a:blipFill>
                  <a:blip r:embed="rId3"/>
                  <a:stretch>
                    <a:fillRect l="-29756" t="-152055" r="-24878" b="-20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3DE9A70-FFE3-8D62-7680-3AB570FAEADA}"/>
                </a:ext>
              </a:extLst>
            </p:cNvPr>
            <p:cNvCxnSpPr>
              <a:cxnSpLocks/>
            </p:cNvCxnSpPr>
            <p:nvPr/>
          </p:nvCxnSpPr>
          <p:spPr>
            <a:xfrm>
              <a:off x="7382312" y="4253217"/>
              <a:ext cx="581591" cy="235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A101820-237D-2B89-536B-ADF039661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5534" y="4623509"/>
              <a:ext cx="581591" cy="96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658B46E-B40E-5FAB-4124-BCCE33A56616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7449796" y="4750998"/>
              <a:ext cx="551411" cy="241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91E745-83F9-D111-0FFC-6D897E78216D}"/>
                </a:ext>
              </a:extLst>
            </p:cNvPr>
            <p:cNvSpPr txBox="1"/>
            <p:nvPr/>
          </p:nvSpPr>
          <p:spPr>
            <a:xfrm>
              <a:off x="7497133" y="4118615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72DDBF3-15E0-82B4-2081-3AE8ADA4D5F6}"/>
                </a:ext>
              </a:extLst>
            </p:cNvPr>
            <p:cNvSpPr txBox="1"/>
            <p:nvPr/>
          </p:nvSpPr>
          <p:spPr>
            <a:xfrm>
              <a:off x="7477849" y="4374260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3503465-E5D2-3CA3-7C60-BB07480656D4}"/>
                </a:ext>
              </a:extLst>
            </p:cNvPr>
            <p:cNvSpPr txBox="1"/>
            <p:nvPr/>
          </p:nvSpPr>
          <p:spPr>
            <a:xfrm>
              <a:off x="7469460" y="4634481"/>
              <a:ext cx="36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w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E71BF3-81A2-EDF4-4453-21CAFCC1ED7F}"/>
                </a:ext>
              </a:extLst>
            </p:cNvPr>
            <p:cNvSpPr txBox="1"/>
            <p:nvPr/>
          </p:nvSpPr>
          <p:spPr>
            <a:xfrm>
              <a:off x="7082407" y="404741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9BB68A3-91A5-F5BA-1E57-59B6D81823EF}"/>
                </a:ext>
              </a:extLst>
            </p:cNvPr>
            <p:cNvSpPr txBox="1"/>
            <p:nvPr/>
          </p:nvSpPr>
          <p:spPr>
            <a:xfrm>
              <a:off x="7085157" y="4459011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192F582-D068-AEE8-0963-7BDB719CB292}"/>
                </a:ext>
              </a:extLst>
            </p:cNvPr>
            <p:cNvSpPr txBox="1"/>
            <p:nvPr/>
          </p:nvSpPr>
          <p:spPr>
            <a:xfrm>
              <a:off x="7122462" y="4853848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/>
                <a:t>x</a:t>
              </a:r>
              <a:r>
                <a:rPr lang="en-US" sz="1200" b="1" i="1" baseline="-25000"/>
                <a:t>2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51B022B-F080-B35C-DDB8-FDC0F9F6C520}"/>
                </a:ext>
              </a:extLst>
            </p:cNvPr>
            <p:cNvSpPr/>
            <p:nvPr/>
          </p:nvSpPr>
          <p:spPr>
            <a:xfrm>
              <a:off x="9245838" y="4309174"/>
              <a:ext cx="956345" cy="5766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2A21F2-DE09-6AFD-6207-5CAAD8E822BA}"/>
                </a:ext>
              </a:extLst>
            </p:cNvPr>
            <p:cNvSpPr txBox="1"/>
            <p:nvPr/>
          </p:nvSpPr>
          <p:spPr>
            <a:xfrm>
              <a:off x="9255221" y="4358288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err="1"/>
                <a:t>ReLU</a:t>
              </a:r>
              <a:endParaRPr lang="en-US" sz="1200" b="1"/>
            </a:p>
            <a:p>
              <a:pPr algn="ctr"/>
              <a:r>
                <a:rPr lang="en-US" sz="1200" b="1"/>
                <a:t>Activation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2C4343-01FB-5848-2881-D61DAB3361A6}"/>
                </a:ext>
              </a:extLst>
            </p:cNvPr>
            <p:cNvSpPr txBox="1"/>
            <p:nvPr/>
          </p:nvSpPr>
          <p:spPr>
            <a:xfrm>
              <a:off x="12088449" y="4412499"/>
              <a:ext cx="769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Output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A85E7265-FE16-1029-72AC-DB939ED7B0F5}"/>
              </a:ext>
            </a:extLst>
          </p:cNvPr>
          <p:cNvSpPr/>
          <p:nvPr/>
        </p:nvSpPr>
        <p:spPr>
          <a:xfrm>
            <a:off x="6750280" y="4688575"/>
            <a:ext cx="3743197" cy="999775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6E0E1F-5565-026D-2A8F-D0B475946D27}"/>
              </a:ext>
            </a:extLst>
          </p:cNvPr>
          <p:cNvSpPr/>
          <p:nvPr/>
        </p:nvSpPr>
        <p:spPr>
          <a:xfrm>
            <a:off x="9303566" y="1518198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H1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210E3F-840F-130F-DEC8-D14D56C18A45}"/>
              </a:ext>
            </a:extLst>
          </p:cNvPr>
          <p:cNvSpPr/>
          <p:nvPr/>
        </p:nvSpPr>
        <p:spPr>
          <a:xfrm>
            <a:off x="10679029" y="2080073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O1</a:t>
            </a:r>
            <a:endParaRPr lang="en-US" sz="1600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8E0165-843E-ED27-F25F-D9EE87C3D1BF}"/>
              </a:ext>
            </a:extLst>
          </p:cNvPr>
          <p:cNvSpPr/>
          <p:nvPr/>
        </p:nvSpPr>
        <p:spPr>
          <a:xfrm>
            <a:off x="9320078" y="2173312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H2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6FFC3D-CA37-BDA0-89E1-E57F2F5CA73C}"/>
              </a:ext>
            </a:extLst>
          </p:cNvPr>
          <p:cNvSpPr/>
          <p:nvPr/>
        </p:nvSpPr>
        <p:spPr>
          <a:xfrm>
            <a:off x="9303566" y="3412361"/>
            <a:ext cx="621598" cy="54177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H16</a:t>
            </a:r>
            <a:endParaRPr lang="en-US" sz="700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1AF3F9-BE4C-B0BC-878A-E1238979B44C}"/>
              </a:ext>
            </a:extLst>
          </p:cNvPr>
          <p:cNvSpPr/>
          <p:nvPr/>
        </p:nvSpPr>
        <p:spPr>
          <a:xfrm>
            <a:off x="10679029" y="2712130"/>
            <a:ext cx="508435" cy="52051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O2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3812C-57FE-4768-C3CD-15DD4D585D2F}"/>
              </a:ext>
            </a:extLst>
          </p:cNvPr>
          <p:cNvSpPr/>
          <p:nvPr/>
        </p:nvSpPr>
        <p:spPr>
          <a:xfrm>
            <a:off x="6216781" y="1477159"/>
            <a:ext cx="794680" cy="2509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</a:rPr>
              <a:t>Analog Front End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6CC866-3B8F-6593-47D7-28602957EB63}"/>
              </a:ext>
            </a:extLst>
          </p:cNvPr>
          <p:cNvSpPr/>
          <p:nvPr/>
        </p:nvSpPr>
        <p:spPr>
          <a:xfrm>
            <a:off x="7310268" y="1520513"/>
            <a:ext cx="1091589" cy="2416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</a:rPr>
              <a:t>DSP Channel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09ED4-3038-9B33-D626-58CBC37ACB30}"/>
              </a:ext>
            </a:extLst>
          </p:cNvPr>
          <p:cNvSpPr txBox="1"/>
          <p:nvPr/>
        </p:nvSpPr>
        <p:spPr>
          <a:xfrm>
            <a:off x="7892685" y="1653182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F64AB-9568-16BC-1C71-617645DA2FF8}"/>
              </a:ext>
            </a:extLst>
          </p:cNvPr>
          <p:cNvSpPr txBox="1"/>
          <p:nvPr/>
        </p:nvSpPr>
        <p:spPr>
          <a:xfrm>
            <a:off x="7902153" y="1929849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927B6-4384-2121-6F7C-C8102081700F}"/>
              </a:ext>
            </a:extLst>
          </p:cNvPr>
          <p:cNvSpPr txBox="1"/>
          <p:nvPr/>
        </p:nvSpPr>
        <p:spPr>
          <a:xfrm>
            <a:off x="7911758" y="2247192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AB2D4-95A5-A47F-A406-273285735CD7}"/>
              </a:ext>
            </a:extLst>
          </p:cNvPr>
          <p:cNvSpPr txBox="1"/>
          <p:nvPr/>
        </p:nvSpPr>
        <p:spPr>
          <a:xfrm>
            <a:off x="7895144" y="3491927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/>
              <a:t>OUT9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D77901-74B6-EE62-62EF-CFBE0CE134C6}"/>
              </a:ext>
            </a:extLst>
          </p:cNvPr>
          <p:cNvSpPr txBox="1"/>
          <p:nvPr/>
        </p:nvSpPr>
        <p:spPr>
          <a:xfrm>
            <a:off x="9478237" y="1185552"/>
            <a:ext cx="178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2060"/>
                </a:solidFill>
              </a:rPr>
              <a:t>MLP Block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8BDE9B-BD7A-01FC-FD12-601DF02677F1}"/>
              </a:ext>
            </a:extLst>
          </p:cNvPr>
          <p:cNvSpPr txBox="1"/>
          <p:nvPr/>
        </p:nvSpPr>
        <p:spPr>
          <a:xfrm>
            <a:off x="8195093" y="2540251"/>
            <a:ext cx="312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 </a:t>
            </a:r>
          </a:p>
          <a:p>
            <a:r>
              <a:rPr lang="en-US"/>
              <a:t>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EE5654-0D92-299F-E02B-A98989F68FD2}"/>
              </a:ext>
            </a:extLst>
          </p:cNvPr>
          <p:cNvCxnSpPr>
            <a:stCxn id="5" idx="6"/>
            <a:endCxn id="8" idx="1"/>
          </p:cNvCxnSpPr>
          <p:nvPr/>
        </p:nvCxnSpPr>
        <p:spPr>
          <a:xfrm>
            <a:off x="9812001" y="1778454"/>
            <a:ext cx="941487" cy="377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C7F1B4-374A-1100-B12D-CC821F88239D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9828513" y="2298113"/>
            <a:ext cx="845132" cy="135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42F9468-E686-2404-119C-AB6742C9D7EF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9834133" y="2457919"/>
            <a:ext cx="844896" cy="1033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7ED79ED-9B45-7638-1D2B-EE78592AA933}"/>
              </a:ext>
            </a:extLst>
          </p:cNvPr>
          <p:cNvCxnSpPr>
            <a:cxnSpLocks/>
            <a:stCxn id="5" idx="6"/>
            <a:endCxn id="11" idx="1"/>
          </p:cNvCxnSpPr>
          <p:nvPr/>
        </p:nvCxnSpPr>
        <p:spPr>
          <a:xfrm>
            <a:off x="9812001" y="1778454"/>
            <a:ext cx="941487" cy="1009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8016A8C-DAD0-59C2-FA7B-F4AB400211C8}"/>
              </a:ext>
            </a:extLst>
          </p:cNvPr>
          <p:cNvCxnSpPr>
            <a:cxnSpLocks/>
          </p:cNvCxnSpPr>
          <p:nvPr/>
        </p:nvCxnSpPr>
        <p:spPr>
          <a:xfrm>
            <a:off x="9838462" y="2433568"/>
            <a:ext cx="835183" cy="541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D4FEFF3-74F8-9FEE-D30A-BA9822D08E6E}"/>
              </a:ext>
            </a:extLst>
          </p:cNvPr>
          <p:cNvCxnSpPr>
            <a:cxnSpLocks/>
            <a:stCxn id="10" idx="6"/>
            <a:endCxn id="11" idx="3"/>
          </p:cNvCxnSpPr>
          <p:nvPr/>
        </p:nvCxnSpPr>
        <p:spPr>
          <a:xfrm flipV="1">
            <a:off x="9925164" y="3156415"/>
            <a:ext cx="828324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3EB2D6-916F-20AF-730E-A611DE97ED8D}"/>
              </a:ext>
            </a:extLst>
          </p:cNvPr>
          <p:cNvCxnSpPr>
            <a:stCxn id="8" idx="6"/>
          </p:cNvCxnSpPr>
          <p:nvPr/>
        </p:nvCxnSpPr>
        <p:spPr>
          <a:xfrm>
            <a:off x="11187464" y="2340329"/>
            <a:ext cx="572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9B04198-89EA-717F-A85F-271628CA28C7}"/>
              </a:ext>
            </a:extLst>
          </p:cNvPr>
          <p:cNvCxnSpPr>
            <a:stCxn id="11" idx="6"/>
          </p:cNvCxnSpPr>
          <p:nvPr/>
        </p:nvCxnSpPr>
        <p:spPr>
          <a:xfrm>
            <a:off x="11187464" y="2972386"/>
            <a:ext cx="5743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44A50B0-A0E9-F5BA-B235-A137D31026B4}"/>
              </a:ext>
            </a:extLst>
          </p:cNvPr>
          <p:cNvSpPr txBox="1"/>
          <p:nvPr/>
        </p:nvSpPr>
        <p:spPr>
          <a:xfrm>
            <a:off x="9435065" y="2537761"/>
            <a:ext cx="312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  <a:p>
            <a:r>
              <a:rPr lang="en-US"/>
              <a:t>. </a:t>
            </a:r>
          </a:p>
          <a:p>
            <a:r>
              <a:rPr lang="en-US"/>
              <a:t>.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0ABC099-01A4-1EDD-C712-95677693FBF2}"/>
              </a:ext>
            </a:extLst>
          </p:cNvPr>
          <p:cNvCxnSpPr>
            <a:endCxn id="5" idx="2"/>
          </p:cNvCxnSpPr>
          <p:nvPr/>
        </p:nvCxnSpPr>
        <p:spPr>
          <a:xfrm>
            <a:off x="8401857" y="1778454"/>
            <a:ext cx="9017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F2917E2-1B83-8AED-09B5-0559066F5246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401857" y="1778454"/>
            <a:ext cx="918221" cy="65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656C5-75B1-806B-931D-91A9F23D5037}"/>
              </a:ext>
            </a:extLst>
          </p:cNvPr>
          <p:cNvCxnSpPr>
            <a:cxnSpLocks/>
          </p:cNvCxnSpPr>
          <p:nvPr/>
        </p:nvCxnSpPr>
        <p:spPr>
          <a:xfrm>
            <a:off x="8401857" y="1778176"/>
            <a:ext cx="1075018" cy="1666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1669C49-6A5B-A184-11E7-0CBF6EB2E93C}"/>
              </a:ext>
            </a:extLst>
          </p:cNvPr>
          <p:cNvCxnSpPr/>
          <p:nvPr/>
        </p:nvCxnSpPr>
        <p:spPr>
          <a:xfrm flipV="1">
            <a:off x="8401857" y="1818463"/>
            <a:ext cx="901709" cy="27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D0BFE29-66D5-1AFC-1890-D2C7C84BBA0F}"/>
              </a:ext>
            </a:extLst>
          </p:cNvPr>
          <p:cNvCxnSpPr/>
          <p:nvPr/>
        </p:nvCxnSpPr>
        <p:spPr>
          <a:xfrm>
            <a:off x="8401857" y="2097434"/>
            <a:ext cx="927275" cy="424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F9B0D15-9661-D53C-D6CF-E12812BA9DC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400762" y="2097392"/>
            <a:ext cx="993835" cy="1394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9091D4C-7272-DAEF-28B9-671A88B4B8CE}"/>
              </a:ext>
            </a:extLst>
          </p:cNvPr>
          <p:cNvCxnSpPr/>
          <p:nvPr/>
        </p:nvCxnSpPr>
        <p:spPr>
          <a:xfrm flipV="1">
            <a:off x="8400762" y="1887794"/>
            <a:ext cx="919316" cy="545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184D39E-17A5-06F4-89DD-2E86CE0D53C5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8397199" y="2442782"/>
            <a:ext cx="997338" cy="174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4128D3D-DFA6-5E47-D4EE-BD67150FF6A6}"/>
              </a:ext>
            </a:extLst>
          </p:cNvPr>
          <p:cNvCxnSpPr>
            <a:cxnSpLocks/>
          </p:cNvCxnSpPr>
          <p:nvPr/>
        </p:nvCxnSpPr>
        <p:spPr>
          <a:xfrm>
            <a:off x="8400762" y="2450580"/>
            <a:ext cx="919316" cy="1115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9AFCCC7-A5FE-5C3A-C281-9EC2F37E5DB8}"/>
              </a:ext>
            </a:extLst>
          </p:cNvPr>
          <p:cNvCxnSpPr/>
          <p:nvPr/>
        </p:nvCxnSpPr>
        <p:spPr>
          <a:xfrm>
            <a:off x="8397199" y="3627274"/>
            <a:ext cx="9063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E3C3C62-FB11-9E89-507C-5CE8612A7C01}"/>
              </a:ext>
            </a:extLst>
          </p:cNvPr>
          <p:cNvCxnSpPr/>
          <p:nvPr/>
        </p:nvCxnSpPr>
        <p:spPr>
          <a:xfrm flipV="1">
            <a:off x="8397199" y="2617597"/>
            <a:ext cx="1037866" cy="1009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DBD55295-EB39-4C1C-F738-3DC52E823F69}"/>
              </a:ext>
            </a:extLst>
          </p:cNvPr>
          <p:cNvCxnSpPr>
            <a:endCxn id="5" idx="3"/>
          </p:cNvCxnSpPr>
          <p:nvPr/>
        </p:nvCxnSpPr>
        <p:spPr>
          <a:xfrm flipV="1">
            <a:off x="8407241" y="1916380"/>
            <a:ext cx="929612" cy="1718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6683DE19-847A-0C7B-CE47-5DD5D57EBB7A}"/>
              </a:ext>
            </a:extLst>
          </p:cNvPr>
          <p:cNvSpPr/>
          <p:nvPr/>
        </p:nvSpPr>
        <p:spPr>
          <a:xfrm>
            <a:off x="9398820" y="4845481"/>
            <a:ext cx="961344" cy="6463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9F61607-BE8A-C877-18C6-BE921DBE8314}"/>
              </a:ext>
            </a:extLst>
          </p:cNvPr>
          <p:cNvSpPr txBox="1"/>
          <p:nvPr/>
        </p:nvSpPr>
        <p:spPr>
          <a:xfrm>
            <a:off x="9407210" y="4944327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/>
              <a:t>Stochastic</a:t>
            </a:r>
          </a:p>
          <a:p>
            <a:pPr algn="ctr"/>
            <a:r>
              <a:rPr lang="en-US" sz="1200" b="1"/>
              <a:t>Rounding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D92448E-E333-5887-5FB5-96CAA7C6FB50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7735633" y="5181385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A72E6B0C-D5D1-A273-B7B3-1A9D808EAC36}"/>
              </a:ext>
            </a:extLst>
          </p:cNvPr>
          <p:cNvCxnSpPr>
            <a:cxnSpLocks/>
          </p:cNvCxnSpPr>
          <p:nvPr/>
        </p:nvCxnSpPr>
        <p:spPr>
          <a:xfrm>
            <a:off x="9034346" y="5189774"/>
            <a:ext cx="351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9246115-7119-42CC-2B73-6B1E7E56ABC7}"/>
              </a:ext>
            </a:extLst>
          </p:cNvPr>
          <p:cNvCxnSpPr/>
          <p:nvPr/>
        </p:nvCxnSpPr>
        <p:spPr>
          <a:xfrm>
            <a:off x="10360164" y="5175159"/>
            <a:ext cx="59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1D5ECD3-C579-FD0E-BEE4-1DFC0E7C93AA}"/>
              </a:ext>
            </a:extLst>
          </p:cNvPr>
          <p:cNvCxnSpPr>
            <a:cxnSpLocks/>
          </p:cNvCxnSpPr>
          <p:nvPr/>
        </p:nvCxnSpPr>
        <p:spPr>
          <a:xfrm flipH="1">
            <a:off x="9303566" y="4015449"/>
            <a:ext cx="254217" cy="541803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8E3102A0-4B6E-70FF-BD13-D1F91799F7C6}"/>
              </a:ext>
            </a:extLst>
          </p:cNvPr>
          <p:cNvSpPr txBox="1"/>
          <p:nvPr/>
        </p:nvSpPr>
        <p:spPr>
          <a:xfrm>
            <a:off x="7924353" y="563195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5"/>
                </a:solidFill>
              </a:rPr>
              <a:t>perceptron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99AE43-FE18-1046-64B8-E1BE03E5D4FD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7011461" y="2728731"/>
            <a:ext cx="298807" cy="3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D6C6D8-722A-0542-A8F2-61C597DC1797}"/>
              </a:ext>
            </a:extLst>
          </p:cNvPr>
          <p:cNvSpPr txBox="1"/>
          <p:nvPr/>
        </p:nvSpPr>
        <p:spPr>
          <a:xfrm>
            <a:off x="5807434" y="5982076"/>
            <a:ext cx="5596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Neural network architecture determined by an automated co-design strategy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(Part II of the talk!)</a:t>
            </a:r>
          </a:p>
        </p:txBody>
      </p:sp>
    </p:spTree>
    <p:extLst>
      <p:ext uri="{BB962C8B-B14F-4D97-AF65-F5344CB8AC3E}">
        <p14:creationId xmlns:p14="http://schemas.microsoft.com/office/powerpoint/2010/main" val="288245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6815-35D2-8DBF-BF59-52DC10FE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08" y="176280"/>
            <a:ext cx="11049000" cy="82441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Stochastic rounding</a:t>
            </a:r>
            <a:endParaRPr lang="en-US" sz="400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1A538-A8E5-EA01-065E-BD2F7CD43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9" y="1181819"/>
            <a:ext cx="5319623" cy="49951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Random numbers are generated a 31-bit LFSR clocked at a rate 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i="1" dirty="0"/>
              <a:t> </a:t>
            </a:r>
          </a:p>
          <a:p>
            <a:r>
              <a:rPr lang="en-US" sz="1800" dirty="0"/>
              <a:t>The input/output rate is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/4N (= </a:t>
            </a:r>
            <a:r>
              <a:rPr lang="en-US" sz="1800" i="1" dirty="0"/>
              <a:t>f</a:t>
            </a:r>
            <a:r>
              <a:rPr lang="en-US" sz="1800" i="1" baseline="-25000" dirty="0"/>
              <a:t>s</a:t>
            </a:r>
            <a:r>
              <a:rPr lang="en-US" sz="1800" dirty="0"/>
              <a:t>/32) and the LFSR needs to generate 18 random values for the 18 </a:t>
            </a:r>
            <a:r>
              <a:rPr lang="en-US" sz="1800" dirty="0" err="1"/>
              <a:t>perceptrons</a:t>
            </a:r>
            <a:r>
              <a:rPr lang="en-US" sz="1800" dirty="0"/>
              <a:t> for every new computation</a:t>
            </a:r>
          </a:p>
          <a:p>
            <a:r>
              <a:rPr lang="en-US" sz="1800" dirty="0">
                <a:cs typeface="Arial"/>
              </a:rPr>
              <a:t>18 LFSR outputs are stored to be used by the 18 </a:t>
            </a:r>
            <a:r>
              <a:rPr lang="en-US" sz="1800" dirty="0" err="1">
                <a:cs typeface="Arial"/>
              </a:rPr>
              <a:t>perceptrons</a:t>
            </a:r>
            <a:r>
              <a:rPr lang="en-US" sz="1800" dirty="0">
                <a:cs typeface="Arial"/>
              </a:rPr>
              <a:t> (</a:t>
            </a:r>
            <a:r>
              <a:rPr lang="en-US" sz="1800" i="1" dirty="0" err="1">
                <a:cs typeface="Arial"/>
              </a:rPr>
              <a:t>rand_val</a:t>
            </a:r>
            <a:r>
              <a:rPr lang="en-US" sz="1800" i="1" dirty="0">
                <a:cs typeface="Arial"/>
              </a:rPr>
              <a:t> = </a:t>
            </a:r>
            <a:r>
              <a:rPr lang="en-US" sz="1800" i="1" dirty="0" err="1">
                <a:cs typeface="Arial"/>
              </a:rPr>
              <a:t>lfsr_out</a:t>
            </a:r>
            <a:r>
              <a:rPr lang="en-US" sz="1800" i="1" dirty="0">
                <a:cs typeface="Arial"/>
              </a:rPr>
              <a:t>[5:0]</a:t>
            </a:r>
            <a:r>
              <a:rPr lang="en-US" sz="1800" dirty="0">
                <a:cs typeface="Arial"/>
              </a:rPr>
              <a:t>)</a:t>
            </a:r>
          </a:p>
          <a:p>
            <a:r>
              <a:rPr lang="en-US" sz="1800" b="1" dirty="0">
                <a:cs typeface="Arial"/>
              </a:rPr>
              <a:t>Why implement stochastic rounding?</a:t>
            </a:r>
          </a:p>
          <a:p>
            <a:pPr lvl="1"/>
            <a:r>
              <a:rPr lang="en-US" sz="1600" dirty="0">
                <a:cs typeface="Arial"/>
              </a:rPr>
              <a:t>Useful for hardware-aware training with quantized inputs, outputs, weights and biases [2]</a:t>
            </a:r>
          </a:p>
          <a:p>
            <a:pPr lvl="1"/>
            <a:r>
              <a:rPr lang="en-US" sz="1600" dirty="0">
                <a:cs typeface="Arial"/>
              </a:rPr>
              <a:t>During training, if the back-propagation gradient is smaller than the LSB, no updates are made to the weights and training doesn’t work</a:t>
            </a:r>
          </a:p>
          <a:p>
            <a:pPr lvl="1"/>
            <a:r>
              <a:rPr lang="en-US" sz="1600" dirty="0">
                <a:cs typeface="Arial"/>
              </a:rPr>
              <a:t>With stochastic rounding, the average round-off error becomes zero, which allows stochastic gradient descent (SGD) to eventually converge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79029-F20F-50A8-BDAC-0CDE2F86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E3B97-77F8-3148-06EE-F3749C58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23" y="1264269"/>
            <a:ext cx="6108823" cy="3842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2BF031-FD55-F926-BAD6-7DB23E2A6468}"/>
              </a:ext>
            </a:extLst>
          </p:cNvPr>
          <p:cNvSpPr txBox="1"/>
          <p:nvPr/>
        </p:nvSpPr>
        <p:spPr>
          <a:xfrm>
            <a:off x="2114909" y="6219584"/>
            <a:ext cx="9635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[2]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Gupta,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Suyog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"Deep learning with limited numerical precision."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Conference on Machine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earning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PMLR, 2015.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89427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21003</TotalTime>
  <Words>5304</Words>
  <Application>Microsoft Macintosh PowerPoint</Application>
  <PresentationFormat>Widescreen</PresentationFormat>
  <Paragraphs>816</Paragraphs>
  <Slides>68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Apple Chancery</vt:lpstr>
      <vt:lpstr>Arial</vt:lpstr>
      <vt:lpstr>ArialMT</vt:lpstr>
      <vt:lpstr>Calibri</vt:lpstr>
      <vt:lpstr>Cambria Math</vt:lpstr>
      <vt:lpstr>Century Gothic</vt:lpstr>
      <vt:lpstr>Menlo</vt:lpstr>
      <vt:lpstr>Wingdings</vt:lpstr>
      <vt:lpstr>BNL</vt:lpstr>
      <vt:lpstr>Equation</vt:lpstr>
      <vt:lpstr>Co-design of Artificial Neural Networks for Real-Time Feature Extraction in Front-End ASICs</vt:lpstr>
      <vt:lpstr>Introduction and motivation</vt:lpstr>
      <vt:lpstr>AIML65P1 ASIC </vt:lpstr>
      <vt:lpstr>Overview of the AIML65P1 readout ASIC</vt:lpstr>
      <vt:lpstr>Simplified view of the channel design</vt:lpstr>
      <vt:lpstr>DSP implementation: High-level synthesis (HLS)</vt:lpstr>
      <vt:lpstr>Simulink model of the DSP</vt:lpstr>
      <vt:lpstr>Multi-layer perceptron (MLP) network</vt:lpstr>
      <vt:lpstr>Stochastic rounding</vt:lpstr>
      <vt:lpstr>Working of perceptron (hidden layer)</vt:lpstr>
      <vt:lpstr>Working of perceptron (output layer)</vt:lpstr>
      <vt:lpstr>Programming bits</vt:lpstr>
      <vt:lpstr>Die photograph and test platform</vt:lpstr>
      <vt:lpstr>Co-design Strategy</vt:lpstr>
      <vt:lpstr>Automated and holistic co-design methodology</vt:lpstr>
      <vt:lpstr>Tools, integration and automation</vt:lpstr>
      <vt:lpstr>Experiment</vt:lpstr>
      <vt:lpstr>Architecture search results</vt:lpstr>
      <vt:lpstr>Pareto-front dynamics</vt:lpstr>
      <vt:lpstr>Optimization metrics vs. total bits</vt:lpstr>
      <vt:lpstr>Design insights</vt:lpstr>
      <vt:lpstr>Design insights</vt:lpstr>
      <vt:lpstr>Comparisons with theoretical estimates</vt:lpstr>
      <vt:lpstr>Conclusions and future work</vt:lpstr>
      <vt:lpstr>Backup slides</vt:lpstr>
      <vt:lpstr>Analog front-end (AFE)</vt:lpstr>
      <vt:lpstr>Charge-sensitive amplifier (CSA)</vt:lpstr>
      <vt:lpstr>Anti-aliasing filter (AAF)</vt:lpstr>
      <vt:lpstr>Transient response (negative polarity) </vt:lpstr>
      <vt:lpstr>Transient response (positive polarity) </vt:lpstr>
      <vt:lpstr>AFE layout</vt:lpstr>
      <vt:lpstr>Low-power hybrid ADC</vt:lpstr>
      <vt:lpstr>Revised ADC design</vt:lpstr>
      <vt:lpstr>Differential SAR driver</vt:lpstr>
      <vt:lpstr>Ring amplifier (RA) design</vt:lpstr>
      <vt:lpstr>Simulated performance of the SAR driver</vt:lpstr>
      <vt:lpstr>Single-ended to differential converter (SEDC)</vt:lpstr>
      <vt:lpstr>High-speed op-amp design</vt:lpstr>
      <vt:lpstr>Simulated performance of the SEDC</vt:lpstr>
      <vt:lpstr>Effects of layout parasitics</vt:lpstr>
      <vt:lpstr>Compensating for layout parasitics </vt:lpstr>
      <vt:lpstr>Simulink test bench for the DSP</vt:lpstr>
      <vt:lpstr>Programmable FIR filter</vt:lpstr>
      <vt:lpstr>Programmable FIR filter: Cadence simulation</vt:lpstr>
      <vt:lpstr>Decimation filter</vt:lpstr>
      <vt:lpstr>Baseline holder (BLH)</vt:lpstr>
      <vt:lpstr>Baseline holder (BLH)</vt:lpstr>
      <vt:lpstr>Waveform aligner</vt:lpstr>
      <vt:lpstr>Waveform aligner</vt:lpstr>
      <vt:lpstr>AMS simulation results of the ADC + DSP</vt:lpstr>
      <vt:lpstr>Channel input multiplexer</vt:lpstr>
      <vt:lpstr>MLP simulation results (functional)</vt:lpstr>
      <vt:lpstr>MLP simulation results (synthesized)</vt:lpstr>
      <vt:lpstr>Output readout</vt:lpstr>
      <vt:lpstr>Simulation results of all digital blocks (functional)</vt:lpstr>
      <vt:lpstr>Simulation results of all digital blocks (synthesized)</vt:lpstr>
      <vt:lpstr>Simulation results with all digital blocks + memory (after implementation)</vt:lpstr>
      <vt:lpstr>Final chip layout</vt:lpstr>
      <vt:lpstr>Analog front-end (AFE)</vt:lpstr>
      <vt:lpstr>Bias DAC (5-bit)</vt:lpstr>
      <vt:lpstr>Top-level schematic of the ADC</vt:lpstr>
      <vt:lpstr>Test bench for the complete channel</vt:lpstr>
      <vt:lpstr>Full channel schematic</vt:lpstr>
      <vt:lpstr>AMS model of the complete channel</vt:lpstr>
      <vt:lpstr>Synthesis report for the DSP</vt:lpstr>
      <vt:lpstr>Transient simulation results (lower pulse rate)</vt:lpstr>
      <vt:lpstr>Clocks used by digital blocks</vt:lpstr>
      <vt:lpstr>Evaluation software and initial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Anil Mukim</cp:lastModifiedBy>
  <cp:revision>44</cp:revision>
  <cp:lastPrinted>2024-05-06T21:15:16Z</cp:lastPrinted>
  <dcterms:created xsi:type="dcterms:W3CDTF">2023-05-08T17:54:17Z</dcterms:created>
  <dcterms:modified xsi:type="dcterms:W3CDTF">2025-05-20T20:28:31Z</dcterms:modified>
</cp:coreProperties>
</file>