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300" r:id="rId2"/>
    <p:sldId id="301" r:id="rId3"/>
    <p:sldId id="302" r:id="rId4"/>
    <p:sldId id="303" r:id="rId5"/>
    <p:sldId id="304" r:id="rId6"/>
    <p:sldId id="258" r:id="rId7"/>
    <p:sldId id="295" r:id="rId8"/>
    <p:sldId id="305" r:id="rId9"/>
    <p:sldId id="308" r:id="rId10"/>
    <p:sldId id="264" r:id="rId11"/>
    <p:sldId id="257" r:id="rId12"/>
    <p:sldId id="260" r:id="rId13"/>
    <p:sldId id="261" r:id="rId14"/>
    <p:sldId id="262" r:id="rId15"/>
    <p:sldId id="271" r:id="rId16"/>
    <p:sldId id="272" r:id="rId17"/>
    <p:sldId id="306" r:id="rId18"/>
    <p:sldId id="270" r:id="rId19"/>
    <p:sldId id="307" r:id="rId20"/>
    <p:sldId id="289" r:id="rId21"/>
    <p:sldId id="266" r:id="rId22"/>
    <p:sldId id="273" r:id="rId23"/>
    <p:sldId id="274" r:id="rId24"/>
    <p:sldId id="276" r:id="rId25"/>
    <p:sldId id="298" r:id="rId26"/>
    <p:sldId id="290" r:id="rId27"/>
    <p:sldId id="277" r:id="rId28"/>
    <p:sldId id="278" r:id="rId29"/>
    <p:sldId id="286" r:id="rId30"/>
    <p:sldId id="284" r:id="rId31"/>
    <p:sldId id="296" r:id="rId32"/>
    <p:sldId id="283" r:id="rId33"/>
    <p:sldId id="280" r:id="rId34"/>
    <p:sldId id="287" r:id="rId35"/>
    <p:sldId id="309" r:id="rId36"/>
    <p:sldId id="310" r:id="rId37"/>
    <p:sldId id="292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CF8"/>
    <a:srgbClr val="4E7BFF"/>
    <a:srgbClr val="A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8"/>
    <p:restoredTop sz="90979"/>
  </p:normalViewPr>
  <p:slideViewPr>
    <p:cSldViewPr>
      <p:cViewPr varScale="1">
        <p:scale>
          <a:sx n="90" d="100"/>
          <a:sy n="90" d="100"/>
        </p:scale>
        <p:origin x="9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FCA8763-F800-E791-52E3-9D1495E21B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A02E860-BF62-6EF6-FD77-620E5228F32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C68DD25-ACEE-67FC-14ED-9EC10E39FC1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0AD6CA9E-9A73-58FE-1F8F-70C8C0A505B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4F5EEA4B-BF6A-C347-E444-4BC915C7359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8BBFDFFD-27DD-1A72-1A6D-00158085F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B880BB-1102-9A46-A662-5C41702F4C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C4B7-5320-5296-9BAA-F1A7366CA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B6C54170-EFF6-1C4D-1FB4-02B7A5F02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F7140E-3526-824C-A9DF-8FAA6A9A7EB4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6D7C3E6-B07C-494B-CC3D-4564BD288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70BF45D-BCFE-56FE-FD18-BEA370EBA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168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64D512B3-8CD3-41E9-1E25-C2322E6D4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9EB066-DF11-6245-8C4B-CA5CE96D2621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09180D20-88AA-8AC2-3AF1-CB442B490D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C17595-56F4-1FEA-3BC6-D8F2AE742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5774BA12-72F9-3ECD-4A38-E5206A307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B7356B-09C7-D34C-8192-A927DA00E97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017F9D48-761E-422D-1CC9-1833DABB5D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9C63F753-5736-FC1B-6BAB-A53BB896D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5D1D5768-C862-DB0B-4643-B07809216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2B75BD-7D1D-A64A-8DCF-24033D7ABE1E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FE44804E-B8C8-5986-CB15-6B8043B65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D1D435A7-0E93-2019-F0B2-B830CC3AE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2A7B5A4B-74B7-51C7-FACF-6A7C0DE6A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79A300-529E-664D-99E3-CE7C39CD7610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26B31F2-C6C4-4DD8-FC17-3F09E91007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5D96819-F702-49E9-23FF-4886AD9EC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AF7FEF8-789A-1869-A8DE-4584218BA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002BBF-236A-2244-A9C0-33A3E7DCCD49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5B21B89B-15F1-5214-8D8A-C88D2CE7B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C79B88D-B5F2-EE8E-378E-30FEA168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345456DF-9C16-92E6-D55A-253F5464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04B526-AA3F-C446-940F-37EF5F9E6939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C9DDB03D-4129-C824-89EE-273C08151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3FD1CD6-65B5-58BC-AF2E-B7E091E0A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14536D6-D3D8-1BC3-D317-559DC7FF75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B1220A-A65C-7546-8721-A0FF74631E9F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A5DEB691-ABF3-03E8-C0B2-00FE57DC4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4F38C1D-3322-CC68-77CE-25939FB74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A64CF71D-A2F3-1738-CC24-6A6F3BF32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F775EE-E3BE-DA4A-B354-E5CE856C685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60418" name="Rectangle 1026">
            <a:extLst>
              <a:ext uri="{FF2B5EF4-FFF2-40B4-BE49-F238E27FC236}">
                <a16:creationId xmlns:a16="http://schemas.microsoft.com/office/drawing/2014/main" id="{2AAE2497-9D82-EA48-99A8-5C6B12C15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>
            <a:extLst>
              <a:ext uri="{FF2B5EF4-FFF2-40B4-BE49-F238E27FC236}">
                <a16:creationId xmlns:a16="http://schemas.microsoft.com/office/drawing/2014/main" id="{828C0409-7538-997F-5E20-32628B9BF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8471FE94-3AE3-1432-F45D-EE403CB422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F3D6B8-DEA6-8442-9426-A50C3CCEFDC1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48A66F13-C545-6FDE-916C-2338C2BF9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2B3D78E-B4D0-5BDD-E993-7923005B0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100A5E59-4572-0AAC-3141-FD9483977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69F781-796D-3041-A3EA-C28323EE7649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A7D8D2A-0EE4-54AB-D911-1C158EA38E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456DFBF-F634-99E6-4364-C12A295F2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0D764-623E-6F02-0026-2958A8E35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C5DDE1E4-F5AF-AA18-F124-3D5007C30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F7140E-3526-824C-A9DF-8FAA6A9A7EB4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C2496BB-2657-53D6-FC33-C1830AC6E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41E346A-A2F4-E314-7DC7-5365E0682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86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A2701010-2496-F3FF-9CFE-13702D77E6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32A499-F3CE-AE46-AEEA-2971559C3FE8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AF48E46C-EE74-6FD3-05BB-1980029BD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2C3EDFB-E755-3957-DE5A-72734403E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A8270549-4461-EE78-DCA6-18A3178FE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EBBD79-C7A3-934D-A9BF-FAFC258ED545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82EC8F-8574-278E-76C3-9B4297C7AE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29B2D63-3FEE-B4BD-0B8E-6ABB994BF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5738F5A2-48B2-6EA0-AD63-59E216950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34B357-27DD-EA4E-85CF-5A9851010C59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5EBC82C-5116-9011-B703-C6FCD80BB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9DC5E3E-907C-A0E9-F8C7-555A91170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E2594DD3-CDDA-1F86-E8EF-5C6876604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47B81D6-F2A2-3041-BC57-1E8D8A330E51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436F9DC-7FB2-2700-FA49-3622CC014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07650F4-A8F8-B4FA-3BAF-9D4CA1C62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3A3830DB-4A0D-62CB-B50C-CC6ED89D86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49C220-67EB-8A42-8114-DCD3350C5F48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BE433B4-C818-7E85-AEA3-D576DD12D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8587A04-44A9-C88F-6973-9D7324A75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2E88F543-69B4-5A03-E3AA-741D5DB99C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973232-0B2D-D64F-8065-5A1A1DAD817E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04869EB-DBFD-412E-F653-AD5081BFC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534E2D2-1878-34F6-889F-E30A39810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C8CF244-3C7E-48F5-870A-0702EFB60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42DB36-547F-BC43-9704-8074FD24D808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0DCCA037-53A2-7233-2C93-B4D57CD96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16731CD6-FA64-F4F7-6824-C0187CFA4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DBA1ACE7-056B-F0A3-2295-41571F7C4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90BB51-83FC-7449-AD10-D6A692EC20FB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99C31D89-1DA3-5F13-735E-3D47745B5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E6863E5-650F-8CE7-4BC6-75C06A8F2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E8331-7B7E-837F-55E9-5F388667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A5E48059-0F94-FC14-F9BB-B64FB1CE4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90BB51-83FC-7449-AD10-D6A692EC20FB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B1203E2A-23BB-D64A-C4FD-FA8F7FEFF9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70B38C6F-97FF-FC38-D297-644809F71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90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2D4B-AF15-35C1-8CAB-851D45EC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1DFBF915-A567-A019-A079-E77DC82F24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90BB51-83FC-7449-AD10-D6A692EC20FB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DF1C798E-9ACA-B28A-0CB3-A2C0AF991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DE96E7B-6D17-9201-8719-F4526A3D8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31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965BD41-D163-FAB9-B150-5B5193874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E43C3AE-38C8-4A48-ACA8-2139F13E272C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BD1A77C-700D-1C4F-3108-C5CB38573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84FC653-2FD1-352C-432D-251BACA44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0A67A987-BF56-E781-D86A-C84F10218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02E7BB-4514-2F49-A65E-92C7A5927B8D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3D7F8E03-A8F4-52F3-5E00-7CCF183AF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5A89058-9863-A370-969F-8D6BFEBFD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A66A15B6-5E72-4315-43C3-5B810FE8FE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D42EB8-F175-9548-BF1A-69BE7F0E2F2B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7541D46B-897F-C1D2-A0C4-2C209ACB9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FC64C29A-6181-365F-24BC-60BD6CE36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9EBD3B55-33D5-D3EC-EEBE-A287A7EA5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467B9-9A1E-EE4C-92D0-9F8B1C48382B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1A27061-D09D-DF98-632E-A76EB3CEE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213EB87-5DE0-F4D6-5A50-2690FDD83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B09100BE-9DED-7AA5-1C57-80B4D5D8C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3EE340-D70C-B646-8C17-11271BE971A5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C61B905-B919-A973-0778-466E02DDDA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D03F4CE-241D-8E49-B4A1-B0B448DDB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5FB9B8E9-66DA-78A0-0D58-8BE792395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BACD32-6A7A-4444-8590-98FCB7A24118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450E742-3009-EEE2-9605-0305B0B77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B60FCCA-A100-8252-E40D-9A5E196FC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19E15917-BE14-F87F-2D1A-D067B600B5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9DB979-3A58-FA49-B517-4939CFB3CC19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8F78337B-DBB8-D89F-3E15-70676A7A0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5E683B9-7041-E9DF-63B1-EC6B3C641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FE945EB8-2180-6230-6845-656F3BBC38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4A190C-8E62-4440-81EA-5B3124036D79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CAFF4D4F-CA8D-8E8F-F9CA-A7EAB7C05C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EA9BACF-14F5-DBD7-1C46-9D4E0F9C8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8E5F7-CCDE-EE7A-7F6A-64A5965F3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1E634B-C56E-5BF1-2124-2A1D886A7F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D8AE4E-0C96-CEC0-B7DA-A8CF2B3B68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980E1-AE69-0743-9FCB-3622C6525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06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AA34C-87C5-F563-2ED9-7BA4CF532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CF32E-8A02-6990-4D8E-2BBF8A285C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F41C71-7908-2610-BD84-50CF088C8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E719A-8AC7-794F-975E-6DCA14ACB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45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E1C979-AB00-A90B-1A7E-8132B0413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2A860-2B33-6B26-D262-4790FC480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C35BE0-8844-D406-3461-3B538B8628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BE12E-D3D1-6546-BD08-A541081BF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2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08618E-EAE0-1A8D-5780-0CF7251AB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10FFD-FE42-C2EB-71E7-52EE885CD3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7414E5-A9EE-CBEC-0504-D2B17384D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194BB-69C0-C54C-9801-40BE63F74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37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3D96EE-EA18-0C1E-F658-91F25B506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ABB9A2-10F7-E61D-630D-DF5A9CE32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A01B9-ABCD-EEC6-D7D3-13EFF10C1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1664E-7118-6245-BF3B-41AD08E09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24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754EC-79B2-92C8-32CB-2DAE78F16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2613E-7A16-E0DD-0E60-2E18C4D19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69852-13A9-1944-0D2A-43F1637F8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3251D-8B2A-904D-A8D9-8FC3B84823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7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DA720F-1B00-D814-E707-6CB177720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F6AC26-586E-16C7-9D65-574E28E5E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C35BFC-345D-AFD8-887C-BB978533A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A2388-B95F-AD4A-B6F0-152C4FF9FF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50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F47F59-3D9B-8868-6393-96DCEF1425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33DF57-39C4-1408-6FC6-205BD5050B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7CF950-9F83-57AB-0E72-42187534A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FB64F-BA51-2640-9679-4F155968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01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9B338E-3700-FC59-ADAD-3360082BA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27D577-C81F-BF92-785E-F7A941B71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379DFE-2637-15C5-0AD1-275EC3DFA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542F4-8468-DA40-BC08-BE344ADE8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33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F795E-A52A-7570-7C18-6B421A03F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F537F-D2A9-8D54-078B-F0C0AD317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6D7293-5B57-9BE3-4AC4-4CED80F17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5F7BC-1114-274D-871D-DB753B0DC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7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7D8EC-83BC-7317-1273-A92FF6F80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E0E0C8-C5D3-52F8-0886-E5B338910E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15A3-DF3F-7723-9C3E-25F28DC1D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3D623-5A1B-9347-AD33-B21305FCF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61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430868-DAB6-3F5C-0596-B4F339D82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7B150D2-873D-B09E-D785-BF5C5569D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73D1EC1-79F8-C16A-2A2A-52A8F6E80A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78196D6-6252-6E01-25D0-1191F05FE1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23BA1A-6FD7-3EF7-06ED-7AA7DA2025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8EF9CD-3C58-3246-9512-6B454F79E1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C80E9-14BD-FE39-928C-DF66375A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74C1D3D9-3B82-EB3E-EA51-EBCEB1B7CD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905000"/>
          </a:xfrm>
        </p:spPr>
        <p:txBody>
          <a:bodyPr anchor="ctr"/>
          <a:lstStyle/>
          <a:p>
            <a:pPr eaLnBrk="1" hangingPunct="1"/>
            <a:r>
              <a:rPr lang="en-US" altLang="en-US" sz="4400" dirty="0">
                <a:solidFill>
                  <a:srgbClr val="0E0CFF"/>
                </a:solidFill>
              </a:rPr>
              <a:t>How </a:t>
            </a:r>
            <a:r>
              <a:rPr lang="en-US" altLang="en-US" sz="4400" dirty="0" err="1">
                <a:solidFill>
                  <a:srgbClr val="0E0CFF"/>
                </a:solidFill>
              </a:rPr>
              <a:t>IceCube</a:t>
            </a:r>
            <a:r>
              <a:rPr lang="en-US" altLang="en-US" sz="4400" dirty="0">
                <a:solidFill>
                  <a:srgbClr val="0E0CFF"/>
                </a:solidFill>
              </a:rPr>
              <a:t> got its        Digital Mojo working</a:t>
            </a:r>
            <a:br>
              <a:rPr lang="en-US" altLang="en-US" sz="4400" dirty="0">
                <a:solidFill>
                  <a:srgbClr val="0E0CFF"/>
                </a:solidFill>
              </a:rPr>
            </a:br>
            <a:r>
              <a:rPr lang="en-US" altLang="en-US" sz="3200" dirty="0">
                <a:solidFill>
                  <a:schemeClr val="bg1"/>
                </a:solidFill>
              </a:rPr>
              <a:t>Or, the story of the </a:t>
            </a:r>
            <a:r>
              <a:rPr lang="en-US" altLang="en-US" sz="3200" u="sng" dirty="0">
                <a:solidFill>
                  <a:schemeClr val="bg1"/>
                </a:solidFill>
              </a:rPr>
              <a:t>Little Chip that Could</a:t>
            </a: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FF7E5DF2-3E56-C405-7361-5122497EF7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2000" dirty="0"/>
              <a:t>David Nygren</a:t>
            </a:r>
          </a:p>
          <a:p>
            <a:pPr eaLnBrk="1" hangingPunct="1"/>
            <a:r>
              <a:rPr lang="en-US" altLang="en-US" sz="2000" dirty="0"/>
              <a:t>University of Texas at Arlington</a:t>
            </a:r>
          </a:p>
        </p:txBody>
      </p:sp>
      <p:sp>
        <p:nvSpPr>
          <p:cNvPr id="14337" name="Date Placeholder 3">
            <a:extLst>
              <a:ext uri="{FF2B5EF4-FFF2-40B4-BE49-F238E27FC236}">
                <a16:creationId xmlns:a16="http://schemas.microsoft.com/office/drawing/2014/main" id="{B559723A-41DE-43B9-4FBA-234C6D166A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  <a:endParaRPr lang="en-US" altLang="en-US" sz="1400" dirty="0"/>
          </a:p>
        </p:txBody>
      </p:sp>
      <p:sp>
        <p:nvSpPr>
          <p:cNvPr id="14338" name="Footer Placeholder 4">
            <a:extLst>
              <a:ext uri="{FF2B5EF4-FFF2-40B4-BE49-F238E27FC236}">
                <a16:creationId xmlns:a16="http://schemas.microsoft.com/office/drawing/2014/main" id="{F833BC55-2A4A-0A2C-5D99-6D0092EA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LearnedFest</a:t>
            </a:r>
            <a:r>
              <a:rPr lang="en-US" altLang="en-US" sz="1400" dirty="0"/>
              <a:t> 2025 Hawaii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D58A483E-1E36-5AEF-CB01-CFA184EFF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0C09E5-9B01-0146-A111-B2BFF5F3066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38006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6F3176E3-4DAB-C48B-905C-E61798503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BA13FF"/>
                </a:solidFill>
              </a:rPr>
              <a:t>“What does IceCube really need?”</a:t>
            </a:r>
            <a:endParaRPr lang="en-US" altLang="en-US"/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A68ED60D-4AA0-D649-36D6-422ED708B9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High dynamic range: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101FFF"/>
                </a:solidFill>
              </a:rPr>
              <a:t>deposited energy may vary by ~10</a:t>
            </a:r>
            <a:r>
              <a:rPr lang="en-US" altLang="en-US" baseline="30000" dirty="0">
                <a:solidFill>
                  <a:srgbClr val="101FFF"/>
                </a:solidFill>
              </a:rPr>
              <a:t>6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Lowest possible power dissipation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4E7BFF"/>
                </a:solidFill>
              </a:rPr>
              <a:t>Incompatible</a:t>
            </a:r>
            <a:r>
              <a:rPr lang="en-US" altLang="en-US" dirty="0">
                <a:solidFill>
                  <a:srgbClr val="101FFF"/>
                </a:solidFill>
              </a:rPr>
              <a:t> with waveform capture?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Complex waveform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4E7BFF"/>
                </a:solidFill>
              </a:rPr>
              <a:t>Ice</a:t>
            </a:r>
            <a:r>
              <a:rPr lang="en-US" altLang="en-US" dirty="0">
                <a:solidFill>
                  <a:srgbClr val="101FFF"/>
                </a:solidFill>
              </a:rPr>
              <a:t>: absorption small, scattering large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Let’s find out – use the ATWR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4E7BFF"/>
                </a:solidFill>
              </a:rPr>
              <a:t> two pre-prototype Digital Optical Modules!</a:t>
            </a:r>
          </a:p>
        </p:txBody>
      </p:sp>
      <p:sp>
        <p:nvSpPr>
          <p:cNvPr id="18433" name="Date Placeholder 3">
            <a:extLst>
              <a:ext uri="{FF2B5EF4-FFF2-40B4-BE49-F238E27FC236}">
                <a16:creationId xmlns:a16="http://schemas.microsoft.com/office/drawing/2014/main" id="{C678EEBE-E6D4-56A4-F178-5F036F1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18434" name="Footer Placeholder 4">
            <a:extLst>
              <a:ext uri="{FF2B5EF4-FFF2-40B4-BE49-F238E27FC236}">
                <a16:creationId xmlns:a16="http://schemas.microsoft.com/office/drawing/2014/main" id="{2E6B02B1-5F4C-77BD-B08D-7D5FB4201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E14B4A7F-5BAD-701F-D22C-6E30BDA1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92EF74-F98C-BF4C-B15A-E6379CC4405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>
            <a:extLst>
              <a:ext uri="{FF2B5EF4-FFF2-40B4-BE49-F238E27FC236}">
                <a16:creationId xmlns:a16="http://schemas.microsoft.com/office/drawing/2014/main" id="{65A7EABE-82F5-7E58-9FDB-A7BC9998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36866" name="Footer Placeholder 2">
            <a:extLst>
              <a:ext uri="{FF2B5EF4-FFF2-40B4-BE49-F238E27FC236}">
                <a16:creationId xmlns:a16="http://schemas.microsoft.com/office/drawing/2014/main" id="{226EC6D9-00A0-3147-2B59-B7E2A871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EAB3FEE-4165-8327-FA10-63C55DF1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796E95-7866-1D4D-8332-19D0B82934E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F30D3C37-B923-13F0-E1A7-CC14C52D0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7B429F9C-CB0C-5EA2-5AA6-CC41354A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What’s this?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1">
            <a:extLst>
              <a:ext uri="{FF2B5EF4-FFF2-40B4-BE49-F238E27FC236}">
                <a16:creationId xmlns:a16="http://schemas.microsoft.com/office/drawing/2014/main" id="{82E2BB85-BFA0-8844-E6C8-1F180A85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38914" name="Footer Placeholder 2">
            <a:extLst>
              <a:ext uri="{FF2B5EF4-FFF2-40B4-BE49-F238E27FC236}">
                <a16:creationId xmlns:a16="http://schemas.microsoft.com/office/drawing/2014/main" id="{B9CB4D01-6839-8642-8576-C1708CE3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FA4DDFC3-F0C7-7BB3-6C0B-64046669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E6BA73-F2BA-6945-92EB-339A93DCC66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999B2B7B-47D5-1FA3-2075-CE4ADAA7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3">
            <a:extLst>
              <a:ext uri="{FF2B5EF4-FFF2-40B4-BE49-F238E27FC236}">
                <a16:creationId xmlns:a16="http://schemas.microsoft.com/office/drawing/2014/main" id="{F022815E-77BB-14E5-A4CC-7A7B6716C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What’s this?</a:t>
            </a:r>
          </a:p>
        </p:txBody>
      </p:sp>
      <p:sp>
        <p:nvSpPr>
          <p:cNvPr id="38918" name="Text Box 4">
            <a:extLst>
              <a:ext uri="{FF2B5EF4-FFF2-40B4-BE49-F238E27FC236}">
                <a16:creationId xmlns:a16="http://schemas.microsoft.com/office/drawing/2014/main" id="{CC2A3D79-C7E1-865A-B3D0-870C49D7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1952625"/>
            <a:ext cx="20812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one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two primitive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DOMs made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JPL!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1">
            <a:extLst>
              <a:ext uri="{FF2B5EF4-FFF2-40B4-BE49-F238E27FC236}">
                <a16:creationId xmlns:a16="http://schemas.microsoft.com/office/drawing/2014/main" id="{E5DA2F99-C7B5-A0B7-AA03-265D7C3B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40962" name="Footer Placeholder 2">
            <a:extLst>
              <a:ext uri="{FF2B5EF4-FFF2-40B4-BE49-F238E27FC236}">
                <a16:creationId xmlns:a16="http://schemas.microsoft.com/office/drawing/2014/main" id="{DD71A89B-961A-426D-1C83-E8613EEB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CD303E7F-F207-E19B-199E-AAFAA160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1316F7-98D5-EA4F-AB0D-7689F6DF622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1324FD8B-FC0B-F1AB-BA50-BBD7D2CA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Text Box 3">
            <a:extLst>
              <a:ext uri="{FF2B5EF4-FFF2-40B4-BE49-F238E27FC236}">
                <a16:creationId xmlns:a16="http://schemas.microsoft.com/office/drawing/2014/main" id="{852C5A63-AED4-64A6-28C8-90B21D0D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What’s this?</a:t>
            </a:r>
          </a:p>
        </p:txBody>
      </p:sp>
      <p:sp>
        <p:nvSpPr>
          <p:cNvPr id="40966" name="Text Box 4">
            <a:extLst>
              <a:ext uri="{FF2B5EF4-FFF2-40B4-BE49-F238E27FC236}">
                <a16:creationId xmlns:a16="http://schemas.microsoft.com/office/drawing/2014/main" id="{38BAE5FA-F584-B265-8C47-6B869293F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1952625"/>
            <a:ext cx="20812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one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two primitive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DOMs made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JPL!</a:t>
            </a:r>
          </a:p>
        </p:txBody>
      </p:sp>
      <p:sp>
        <p:nvSpPr>
          <p:cNvPr id="40967" name="Text Box 5">
            <a:extLst>
              <a:ext uri="{FF2B5EF4-FFF2-40B4-BE49-F238E27FC236}">
                <a16:creationId xmlns:a16="http://schemas.microsoft.com/office/drawing/2014/main" id="{945C956F-6035-A4CC-CDD1-3EDCDC18B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86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Why JPL?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1">
            <a:extLst>
              <a:ext uri="{FF2B5EF4-FFF2-40B4-BE49-F238E27FC236}">
                <a16:creationId xmlns:a16="http://schemas.microsoft.com/office/drawing/2014/main" id="{DFDBD743-465E-3478-4F1F-B6F18885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43010" name="Footer Placeholder 2">
            <a:extLst>
              <a:ext uri="{FF2B5EF4-FFF2-40B4-BE49-F238E27FC236}">
                <a16:creationId xmlns:a16="http://schemas.microsoft.com/office/drawing/2014/main" id="{F383E148-5ED9-6856-8C3B-B79FC6CE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C7792517-2101-540D-786A-CE910C67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8BBD15-2AA1-CA4C-8844-A251FB8FDCA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/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F4CC1C45-0036-F505-54D4-886C6E57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Text Box 3">
            <a:extLst>
              <a:ext uri="{FF2B5EF4-FFF2-40B4-BE49-F238E27FC236}">
                <a16:creationId xmlns:a16="http://schemas.microsoft.com/office/drawing/2014/main" id="{D9A0C163-14A3-624D-945E-A3275E8D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What’s this?</a:t>
            </a:r>
          </a:p>
        </p:txBody>
      </p:sp>
      <p:sp>
        <p:nvSpPr>
          <p:cNvPr id="43014" name="Text Box 4">
            <a:extLst>
              <a:ext uri="{FF2B5EF4-FFF2-40B4-BE49-F238E27FC236}">
                <a16:creationId xmlns:a16="http://schemas.microsoft.com/office/drawing/2014/main" id="{A597B4C9-91AD-EC8B-75FC-1A9E610E0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1952625"/>
            <a:ext cx="20812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This is one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two primitive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DOMs made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JPL!</a:t>
            </a:r>
          </a:p>
        </p:txBody>
      </p:sp>
      <p:sp>
        <p:nvSpPr>
          <p:cNvPr id="43015" name="Text Box 5">
            <a:extLst>
              <a:ext uri="{FF2B5EF4-FFF2-40B4-BE49-F238E27FC236}">
                <a16:creationId xmlns:a16="http://schemas.microsoft.com/office/drawing/2014/main" id="{C525A0F2-C046-5C11-13F6-5510C804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86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Why JPL?</a:t>
            </a:r>
          </a:p>
        </p:txBody>
      </p:sp>
      <p:sp>
        <p:nvSpPr>
          <p:cNvPr id="43016" name="Text Box 6">
            <a:extLst>
              <a:ext uri="{FF2B5EF4-FFF2-40B4-BE49-F238E27FC236}">
                <a16:creationId xmlns:a16="http://schemas.microsoft.com/office/drawing/2014/main" id="{A9D768F9-BE36-1573-DBEA-840DFFE5B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0"/>
            <a:ext cx="320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“Because that’s where the money is!”</a:t>
            </a:r>
            <a:r>
              <a:rPr lang="en-US" altLang="en-US" sz="2400" baseline="30000"/>
              <a:t>*</a:t>
            </a:r>
            <a:r>
              <a:rPr lang="en-US" altLang="en-US" sz="2400"/>
              <a:t> </a:t>
            </a:r>
          </a:p>
        </p:txBody>
      </p:sp>
      <p:sp>
        <p:nvSpPr>
          <p:cNvPr id="43017" name="Text Box 7">
            <a:extLst>
              <a:ext uri="{FF2B5EF4-FFF2-40B4-BE49-F238E27FC236}">
                <a16:creationId xmlns:a16="http://schemas.microsoft.com/office/drawing/2014/main" id="{3EA5730F-7CF9-C56C-2714-3594BB09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1722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BA13FF"/>
                </a:solidFill>
              </a:rPr>
              <a:t>* Willie Sutton</a:t>
            </a:r>
            <a:endParaRPr lang="en-US" alt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>
            <a:extLst>
              <a:ext uri="{FF2B5EF4-FFF2-40B4-BE49-F238E27FC236}">
                <a16:creationId xmlns:a16="http://schemas.microsoft.com/office/drawing/2014/main" id="{FC486A4E-6B94-9946-8FD2-77E1D90AC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A13FF"/>
                </a:solidFill>
              </a:rPr>
              <a:t>Seed Money</a:t>
            </a:r>
            <a:endParaRPr lang="en-US" altLang="en-US"/>
          </a:p>
        </p:txBody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6932BE5D-2412-3182-5FAA-16F7590F5C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 addition to JPL’s support (~$100K) Buford Price and Francis Halzen also contributed to the construction of these two proto-DOMs at JPL.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101FFF"/>
                </a:solidFill>
              </a:rPr>
              <a:t>And they worked!</a:t>
            </a:r>
            <a:endParaRPr lang="en-US" altLang="en-US"/>
          </a:p>
        </p:txBody>
      </p:sp>
      <p:sp>
        <p:nvSpPr>
          <p:cNvPr id="45057" name="Date Placeholder 3">
            <a:extLst>
              <a:ext uri="{FF2B5EF4-FFF2-40B4-BE49-F238E27FC236}">
                <a16:creationId xmlns:a16="http://schemas.microsoft.com/office/drawing/2014/main" id="{D47745B1-6C80-4647-E341-C9E02745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45058" name="Footer Placeholder 4">
            <a:extLst>
              <a:ext uri="{FF2B5EF4-FFF2-40B4-BE49-F238E27FC236}">
                <a16:creationId xmlns:a16="http://schemas.microsoft.com/office/drawing/2014/main" id="{D7EC2D9C-74C9-D9DE-2316-7D4E3A8B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45059" name="Slide Number Placeholder 5">
            <a:extLst>
              <a:ext uri="{FF2B5EF4-FFF2-40B4-BE49-F238E27FC236}">
                <a16:creationId xmlns:a16="http://schemas.microsoft.com/office/drawing/2014/main" id="{4AB3F72A-7264-E27A-EA60-569920B8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62895D-A2B6-4B44-B63B-66D35FFB641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>
            <a:extLst>
              <a:ext uri="{FF2B5EF4-FFF2-40B4-BE49-F238E27FC236}">
                <a16:creationId xmlns:a16="http://schemas.microsoft.com/office/drawing/2014/main" id="{D89C4058-DFD9-8167-501C-8ECBC3451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AMANDA          J-B-W DOM</a:t>
            </a:r>
          </a:p>
        </p:txBody>
      </p:sp>
      <p:sp>
        <p:nvSpPr>
          <p:cNvPr id="47105" name="Date Placeholder 3">
            <a:extLst>
              <a:ext uri="{FF2B5EF4-FFF2-40B4-BE49-F238E27FC236}">
                <a16:creationId xmlns:a16="http://schemas.microsoft.com/office/drawing/2014/main" id="{B3F9C715-2AF3-A615-7853-89290247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47106" name="Footer Placeholder 4">
            <a:extLst>
              <a:ext uri="{FF2B5EF4-FFF2-40B4-BE49-F238E27FC236}">
                <a16:creationId xmlns:a16="http://schemas.microsoft.com/office/drawing/2014/main" id="{035AFAB1-9B1B-5CCD-72F6-33F98E48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47107" name="Slide Number Placeholder 5">
            <a:extLst>
              <a:ext uri="{FF2B5EF4-FFF2-40B4-BE49-F238E27FC236}">
                <a16:creationId xmlns:a16="http://schemas.microsoft.com/office/drawing/2014/main" id="{C77BEE6D-1058-A43E-F48D-BA8A8158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713858-C310-7B43-AA9B-BC32A54E6B1B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47109" name="Picture 3" descr="SingleSWAMPWF">
            <a:extLst>
              <a:ext uri="{FF2B5EF4-FFF2-40B4-BE49-F238E27FC236}">
                <a16:creationId xmlns:a16="http://schemas.microsoft.com/office/drawing/2014/main" id="{41B2E6DB-EE7B-A132-1456-90B79159A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4464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DOMEVT p266591">
            <a:extLst>
              <a:ext uri="{FF2B5EF4-FFF2-40B4-BE49-F238E27FC236}">
                <a16:creationId xmlns:a16="http://schemas.microsoft.com/office/drawing/2014/main" id="{08EB375E-2008-2E9D-16F7-968043AF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2639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5">
            <a:extLst>
              <a:ext uri="{FF2B5EF4-FFF2-40B4-BE49-F238E27FC236}">
                <a16:creationId xmlns:a16="http://schemas.microsoft.com/office/drawing/2014/main" id="{53A1D6CE-3AE8-B8D8-B5CE-8B583D16F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638800"/>
            <a:ext cx="83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7.5us</a:t>
            </a:r>
          </a:p>
        </p:txBody>
      </p:sp>
      <p:sp>
        <p:nvSpPr>
          <p:cNvPr id="47112" name="Text Box 6">
            <a:extLst>
              <a:ext uri="{FF2B5EF4-FFF2-40B4-BE49-F238E27FC236}">
                <a16:creationId xmlns:a16="http://schemas.microsoft.com/office/drawing/2014/main" id="{041C951C-9C15-EF94-701D-83E816DCE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5626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132ns</a:t>
            </a:r>
          </a:p>
        </p:txBody>
      </p:sp>
      <p:sp>
        <p:nvSpPr>
          <p:cNvPr id="47113" name="AutoShape 7">
            <a:extLst>
              <a:ext uri="{FF2B5EF4-FFF2-40B4-BE49-F238E27FC236}">
                <a16:creationId xmlns:a16="http://schemas.microsoft.com/office/drawing/2014/main" id="{094D2E13-7A60-DC72-4A62-3DCED2BD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791200"/>
            <a:ext cx="1066800" cy="228600"/>
          </a:xfrm>
          <a:prstGeom prst="lef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14" name="AutoShape 8">
            <a:extLst>
              <a:ext uri="{FF2B5EF4-FFF2-40B4-BE49-F238E27FC236}">
                <a16:creationId xmlns:a16="http://schemas.microsoft.com/office/drawing/2014/main" id="{D19D2E78-2897-B766-49C3-8DC94699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7150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15" name="AutoShape 9">
            <a:extLst>
              <a:ext uri="{FF2B5EF4-FFF2-40B4-BE49-F238E27FC236}">
                <a16:creationId xmlns:a16="http://schemas.microsoft.com/office/drawing/2014/main" id="{33BA8D66-1B04-DC2A-81C7-63A9D917368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24200" y="5791200"/>
            <a:ext cx="914400" cy="2286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16" name="AutoShape 10">
            <a:extLst>
              <a:ext uri="{FF2B5EF4-FFF2-40B4-BE49-F238E27FC236}">
                <a16:creationId xmlns:a16="http://schemas.microsoft.com/office/drawing/2014/main" id="{E3CE4591-C1FE-63C8-E766-6DB8EC668B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67600" y="57150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7117" name="Text Box 11">
            <a:extLst>
              <a:ext uri="{FF2B5EF4-FFF2-40B4-BE49-F238E27FC236}">
                <a16:creationId xmlns:a16="http://schemas.microsoft.com/office/drawing/2014/main" id="{BDEBFE61-08F8-681A-7F4C-1A83F2B0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172200"/>
            <a:ext cx="198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</a:rPr>
              <a:t>Thanks 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</a:rPr>
              <a:t>Tim Miller and Doug Lowder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3B4A-9850-C38E-4578-7930A70B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Suddenly, there was </a:t>
            </a:r>
            <a:r>
              <a:rPr lang="en-US" sz="3600" dirty="0" err="1">
                <a:solidFill>
                  <a:srgbClr val="0070C0"/>
                </a:solidFill>
              </a:rPr>
              <a:t>KamLAND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6B36-B084-872B-ADF5-EDF16C1E9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Stuart Freedman (LBL/UCB) came to me and asked how “we” might usefully get involved with </a:t>
            </a:r>
            <a:r>
              <a:rPr lang="en-US" sz="2400" dirty="0" err="1"/>
              <a:t>KamLAND</a:t>
            </a:r>
            <a:r>
              <a:rPr lang="en-US" sz="2400" dirty="0"/>
              <a:t>.</a:t>
            </a:r>
          </a:p>
          <a:p>
            <a:r>
              <a:rPr lang="en-US" sz="2400" dirty="0"/>
              <a:t>“Why not use Stuart’s ASIC to do the electronics and DAQ for </a:t>
            </a:r>
            <a:r>
              <a:rPr lang="en-US" sz="2400" dirty="0" err="1"/>
              <a:t>KamLAND</a:t>
            </a:r>
            <a:r>
              <a:rPr lang="en-US" sz="2400" dirty="0"/>
              <a:t>?” This became a $6M project...</a:t>
            </a:r>
          </a:p>
          <a:p>
            <a:r>
              <a:rPr lang="en-US" sz="2400" dirty="0"/>
              <a:t>I came to Hawaii and made a pitch for that showing that we used the ATWR successfully for NESTOR.</a:t>
            </a:r>
          </a:p>
          <a:p>
            <a:r>
              <a:rPr lang="en-US" sz="2400" dirty="0"/>
              <a:t>We were accepted for this task, but I have the impression that our </a:t>
            </a:r>
            <a:r>
              <a:rPr lang="en-US" sz="2400" dirty="0" err="1"/>
              <a:t>KamLAND</a:t>
            </a:r>
            <a:r>
              <a:rPr lang="en-US" sz="2400" dirty="0"/>
              <a:t> friends were wary.</a:t>
            </a:r>
          </a:p>
          <a:p>
            <a:r>
              <a:rPr lang="en-US" sz="2400" dirty="0"/>
              <a:t>Stuart implemented an internal Wilkinson ADC and the ATWR became the ATWD. Much better!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22833-889C-2F06-D2FC-4C096343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0E493-F8B9-92FE-975F-1119C757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BF216-EAD4-351B-9437-1ECDB3EF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94BB-69C0-C54C-9801-40BE63F7464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1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>
            <a:extLst>
              <a:ext uri="{FF2B5EF4-FFF2-40B4-BE49-F238E27FC236}">
                <a16:creationId xmlns:a16="http://schemas.microsoft.com/office/drawing/2014/main" id="{97AE084E-B72F-576F-6064-50505508A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A13FF"/>
                </a:solidFill>
              </a:rPr>
              <a:t>ATW “R” </a:t>
            </a:r>
            <a:r>
              <a:rPr lang="en-US" altLang="en-US">
                <a:solidFill>
                  <a:srgbClr val="BA13FF"/>
                </a:solidFill>
                <a:sym typeface="Symbol" pitchFamily="2" charset="2"/>
              </a:rPr>
              <a:t> ATW “D”</a:t>
            </a:r>
            <a:endParaRPr lang="en-US" altLang="en-US"/>
          </a:p>
        </p:txBody>
      </p:sp>
      <p:sp>
        <p:nvSpPr>
          <p:cNvPr id="51201" name="Date Placeholder 2">
            <a:extLst>
              <a:ext uri="{FF2B5EF4-FFF2-40B4-BE49-F238E27FC236}">
                <a16:creationId xmlns:a16="http://schemas.microsoft.com/office/drawing/2014/main" id="{F3C2D69E-A597-F9C9-D848-69319DBA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51202" name="Footer Placeholder 3">
            <a:extLst>
              <a:ext uri="{FF2B5EF4-FFF2-40B4-BE49-F238E27FC236}">
                <a16:creationId xmlns:a16="http://schemas.microsoft.com/office/drawing/2014/main" id="{BAF4915B-BE19-B9DB-C3E8-14153CF1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51203" name="Slide Number Placeholder 4">
            <a:extLst>
              <a:ext uri="{FF2B5EF4-FFF2-40B4-BE49-F238E27FC236}">
                <a16:creationId xmlns:a16="http://schemas.microsoft.com/office/drawing/2014/main" id="{8CF61C17-C0C8-B2B4-687F-675ED3E1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B1C3AA-471D-0A4B-801B-B9B40DA41E9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pic>
        <p:nvPicPr>
          <p:cNvPr id="51205" name="Picture 4" descr="Die">
            <a:extLst>
              <a:ext uri="{FF2B5EF4-FFF2-40B4-BE49-F238E27FC236}">
                <a16:creationId xmlns:a16="http://schemas.microsoft.com/office/drawing/2014/main" id="{541D3B96-8B6C-A8BD-7EEC-FBC2196E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581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5">
            <a:extLst>
              <a:ext uri="{FF2B5EF4-FFF2-40B4-BE49-F238E27FC236}">
                <a16:creationId xmlns:a16="http://schemas.microsoft.com/office/drawing/2014/main" id="{FA3C9B3D-39A4-47E0-174B-FF3B13252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514600"/>
            <a:ext cx="24384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A 128-channel common-ramp Wilkinson ADC was added by Stuart K.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This sped up the readout greatly.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4B2B-ED24-6921-AA7C-F87E3E6D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All that worked too.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13553-8CDA-0BB5-C3ED-F7EB6E364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electronics for </a:t>
            </a:r>
            <a:r>
              <a:rPr lang="en-US" sz="2400" dirty="0" err="1"/>
              <a:t>KamLAND</a:t>
            </a:r>
            <a:r>
              <a:rPr lang="en-US" sz="2400" dirty="0"/>
              <a:t> was completed by Thorsten </a:t>
            </a:r>
            <a:r>
              <a:rPr lang="en-US" sz="2400" dirty="0" err="1"/>
              <a:t>Stezelberger</a:t>
            </a:r>
            <a:r>
              <a:rPr lang="en-US" sz="2400" dirty="0"/>
              <a:t> and another LBL engineer.</a:t>
            </a:r>
          </a:p>
          <a:p>
            <a:endParaRPr lang="en-US" sz="2400" dirty="0"/>
          </a:p>
          <a:p>
            <a:r>
              <a:rPr lang="en-US" sz="2400" dirty="0"/>
              <a:t>Delivery was hampered by bad production quality, but the system was used by </a:t>
            </a:r>
            <a:r>
              <a:rPr lang="en-US" sz="2400" dirty="0" err="1"/>
              <a:t>KamLAND</a:t>
            </a:r>
            <a:r>
              <a:rPr lang="en-US" sz="2400" dirty="0"/>
              <a:t> for many years.</a:t>
            </a:r>
          </a:p>
          <a:p>
            <a:endParaRPr lang="en-US" sz="2400" dirty="0"/>
          </a:p>
          <a:p>
            <a:r>
              <a:rPr lang="en-US" sz="2400" dirty="0"/>
              <a:t>On the basis of success in </a:t>
            </a:r>
            <a:r>
              <a:rPr lang="en-US" sz="2400" dirty="0" err="1"/>
              <a:t>KamLAND</a:t>
            </a:r>
            <a:r>
              <a:rPr lang="en-US" sz="2400" dirty="0"/>
              <a:t>, we could propose to use the ATWD as the enabling element...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8DB8-0CC7-5A00-FDC8-F36BCAE94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ECE20-5FEE-8A09-51F8-6C6B9A45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2185-91F0-4134-5749-CB405E62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94BB-69C0-C54C-9801-40BE63F7464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11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FC312-BD1F-1F14-0BAE-F4181EBA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>
            <a:extLst>
              <a:ext uri="{FF2B5EF4-FFF2-40B4-BE49-F238E27FC236}">
                <a16:creationId xmlns:a16="http://schemas.microsoft.com/office/drawing/2014/main" id="{A6F587B6-A571-BB5F-287B-60F534A95B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905000"/>
          </a:xfrm>
        </p:spPr>
        <p:txBody>
          <a:bodyPr anchor="ctr"/>
          <a:lstStyle/>
          <a:p>
            <a:pPr eaLnBrk="1" hangingPunct="1"/>
            <a:r>
              <a:rPr lang="en-US" altLang="en-US" sz="4400" dirty="0">
                <a:solidFill>
                  <a:srgbClr val="0E0CFF"/>
                </a:solidFill>
              </a:rPr>
              <a:t>How </a:t>
            </a:r>
            <a:r>
              <a:rPr lang="en-US" altLang="en-US" sz="4400" dirty="0" err="1">
                <a:solidFill>
                  <a:srgbClr val="0E0CFF"/>
                </a:solidFill>
              </a:rPr>
              <a:t>IceCube</a:t>
            </a:r>
            <a:r>
              <a:rPr lang="en-US" altLang="en-US" sz="4400" dirty="0">
                <a:solidFill>
                  <a:srgbClr val="0E0CFF"/>
                </a:solidFill>
              </a:rPr>
              <a:t> got its        Digital Mojo working</a:t>
            </a:r>
            <a:br>
              <a:rPr lang="en-US" altLang="en-US" sz="4400" dirty="0">
                <a:solidFill>
                  <a:srgbClr val="0E0CFF"/>
                </a:solidFill>
              </a:rPr>
            </a:br>
            <a:r>
              <a:rPr lang="en-US" altLang="en-US" sz="3200" dirty="0">
                <a:solidFill>
                  <a:srgbClr val="0E0CFF"/>
                </a:solidFill>
              </a:rPr>
              <a:t>Or, the story of the </a:t>
            </a:r>
            <a:r>
              <a:rPr lang="en-US" altLang="en-US" sz="3200" u="sng" dirty="0">
                <a:solidFill>
                  <a:srgbClr val="0E0CFF"/>
                </a:solidFill>
              </a:rPr>
              <a:t>Little Chip that Could</a:t>
            </a:r>
            <a:endParaRPr lang="en-US" altLang="en-US" sz="3200" u="sng" dirty="0"/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F18DCF9B-E585-8622-BC65-C52B674ABF8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2000" dirty="0"/>
              <a:t>David Nygren</a:t>
            </a:r>
          </a:p>
          <a:p>
            <a:pPr eaLnBrk="1" hangingPunct="1"/>
            <a:r>
              <a:rPr lang="en-US" altLang="en-US" sz="2000" dirty="0"/>
              <a:t>University of Texas at Arlington</a:t>
            </a:r>
          </a:p>
        </p:txBody>
      </p:sp>
      <p:sp>
        <p:nvSpPr>
          <p:cNvPr id="14337" name="Date Placeholder 3">
            <a:extLst>
              <a:ext uri="{FF2B5EF4-FFF2-40B4-BE49-F238E27FC236}">
                <a16:creationId xmlns:a16="http://schemas.microsoft.com/office/drawing/2014/main" id="{DD04E980-197F-139F-82C1-743C94FE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  <a:endParaRPr lang="en-US" altLang="en-US" sz="1400" dirty="0"/>
          </a:p>
        </p:txBody>
      </p:sp>
      <p:sp>
        <p:nvSpPr>
          <p:cNvPr id="14338" name="Footer Placeholder 4">
            <a:extLst>
              <a:ext uri="{FF2B5EF4-FFF2-40B4-BE49-F238E27FC236}">
                <a16:creationId xmlns:a16="http://schemas.microsoft.com/office/drawing/2014/main" id="{805403B9-E5F1-9A9D-0EBE-CBFE65CC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LearnedFest</a:t>
            </a:r>
            <a:r>
              <a:rPr lang="en-US" altLang="en-US" sz="1400" dirty="0"/>
              <a:t> 2025 Hawaii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3F7B17E7-E1DD-C3C7-E3B1-C8E80AC8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0C09E5-9B01-0146-A111-B2BFF5F3066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369764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>
            <a:extLst>
              <a:ext uri="{FF2B5EF4-FFF2-40B4-BE49-F238E27FC236}">
                <a16:creationId xmlns:a16="http://schemas.microsoft.com/office/drawing/2014/main" id="{0D3FC7AA-4286-9E93-E749-8EB919AA9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BA13FF"/>
                </a:solidFill>
              </a:rPr>
              <a:t>...For </a:t>
            </a:r>
            <a:r>
              <a:rPr lang="en-US" altLang="en-US" sz="3600" dirty="0" err="1">
                <a:solidFill>
                  <a:srgbClr val="BA13FF"/>
                </a:solidFill>
              </a:rPr>
              <a:t>IceCube</a:t>
            </a:r>
            <a:endParaRPr lang="en-US" altLang="en-US" sz="3600" dirty="0">
              <a:solidFill>
                <a:srgbClr val="BA13FF"/>
              </a:solidFill>
            </a:endParaRP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1227A0C0-B3EC-1671-8A99-3782A78DEC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101FFF"/>
                </a:solidFill>
              </a:rPr>
              <a:t>Analog to Digital conversion of </a:t>
            </a:r>
            <a:r>
              <a:rPr lang="en-US" altLang="en-US" dirty="0" err="1">
                <a:solidFill>
                  <a:srgbClr val="101FFF"/>
                </a:solidFill>
              </a:rPr>
              <a:t>IceCube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2400" dirty="0"/>
              <a:t>Each optical module must become a complete semi-autonomous data acquisition platform, linked in an all-digital network with asynchronous DAQ.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2400" dirty="0"/>
              <a:t>A complete departure from the AMANDA framework.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A complete systemic transformation!</a:t>
            </a:r>
          </a:p>
        </p:txBody>
      </p:sp>
      <p:sp>
        <p:nvSpPr>
          <p:cNvPr id="22529" name="Date Placeholder 3">
            <a:extLst>
              <a:ext uri="{FF2B5EF4-FFF2-40B4-BE49-F238E27FC236}">
                <a16:creationId xmlns:a16="http://schemas.microsoft.com/office/drawing/2014/main" id="{2152A122-86E1-C2EC-1A7A-B62E5AA8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3B6C2BF4-47D4-D2DB-677D-61A6EDB5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22531" name="Slide Number Placeholder 5">
            <a:extLst>
              <a:ext uri="{FF2B5EF4-FFF2-40B4-BE49-F238E27FC236}">
                <a16:creationId xmlns:a16="http://schemas.microsoft.com/office/drawing/2014/main" id="{4E451B23-113A-EB81-D050-55610474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9780F2-27FC-4944-9C7B-C22BEAEB0E8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>
            <a:extLst>
              <a:ext uri="{FF2B5EF4-FFF2-40B4-BE49-F238E27FC236}">
                <a16:creationId xmlns:a16="http://schemas.microsoft.com/office/drawing/2014/main" id="{6CD1F291-4794-D7AC-D5E1-4EC502E24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A13FF"/>
                </a:solidFill>
              </a:rPr>
              <a:t>Scary things</a:t>
            </a:r>
            <a:endParaRPr lang="en-US" altLang="en-US"/>
          </a:p>
        </p:txBody>
      </p:sp>
      <p:sp>
        <p:nvSpPr>
          <p:cNvPr id="26630" name="Rectangle 3">
            <a:extLst>
              <a:ext uri="{FF2B5EF4-FFF2-40B4-BE49-F238E27FC236}">
                <a16:creationId xmlns:a16="http://schemas.microsoft.com/office/drawing/2014/main" id="{F5418734-9C74-8659-23BB-597CC220AA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“Let’s make 5000 complex tethered satellites and bury them forever in ice”</a:t>
            </a:r>
          </a:p>
          <a:p>
            <a:pPr eaLnBrk="1" hangingPunct="1"/>
            <a:r>
              <a:rPr lang="en-US" altLang="en-US" sz="2800"/>
              <a:t>“Will the cold keep them from working?”</a:t>
            </a:r>
          </a:p>
          <a:p>
            <a:pPr eaLnBrk="1" hangingPunct="1"/>
            <a:r>
              <a:rPr lang="en-US" altLang="en-US" sz="2800"/>
              <a:t>“Nothing like this has ever been done”</a:t>
            </a:r>
          </a:p>
          <a:p>
            <a:pPr eaLnBrk="1" hangingPunct="1"/>
            <a:r>
              <a:rPr lang="en-US" altLang="en-US" sz="2800"/>
              <a:t>“What if we make a mistake we can’t fix?”</a:t>
            </a:r>
          </a:p>
        </p:txBody>
      </p:sp>
      <p:sp>
        <p:nvSpPr>
          <p:cNvPr id="26626" name="Date Placeholder 3">
            <a:extLst>
              <a:ext uri="{FF2B5EF4-FFF2-40B4-BE49-F238E27FC236}">
                <a16:creationId xmlns:a16="http://schemas.microsoft.com/office/drawing/2014/main" id="{11E9316D-4905-2E14-8010-8C943E0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26627" name="Footer Placeholder 4">
            <a:extLst>
              <a:ext uri="{FF2B5EF4-FFF2-40B4-BE49-F238E27FC236}">
                <a16:creationId xmlns:a16="http://schemas.microsoft.com/office/drawing/2014/main" id="{92F5CFA1-5378-CFEF-584F-8B4838BF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26628" name="Slide Number Placeholder 5">
            <a:extLst>
              <a:ext uri="{FF2B5EF4-FFF2-40B4-BE49-F238E27FC236}">
                <a16:creationId xmlns:a16="http://schemas.microsoft.com/office/drawing/2014/main" id="{3FB32340-BD84-7E3F-3D54-0FC9C840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14F8E5-BF9D-B74B-AF49-13CF49943BC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>
            <a:extLst>
              <a:ext uri="{FF2B5EF4-FFF2-40B4-BE49-F238E27FC236}">
                <a16:creationId xmlns:a16="http://schemas.microsoft.com/office/drawing/2014/main" id="{6142A06D-A1DC-F60E-CAF5-44E64199B2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BA13FF"/>
                </a:solidFill>
              </a:rPr>
              <a:t>Waveforms are useful!</a:t>
            </a:r>
            <a:endParaRPr lang="en-US" altLang="en-US"/>
          </a:p>
        </p:txBody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FC7E23E-6E98-B65E-B777-5171D5FF1D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Get to work on realizing a digital string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101FFF"/>
                </a:solidFill>
              </a:rPr>
              <a:t>but how?</a:t>
            </a: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NSF: $325K for AMANDA string 18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101FFF"/>
                </a:solidFill>
              </a:rPr>
              <a:t> grant to George Smoot, UCB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Start: meeting at LBL, November 1998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101FFF"/>
                </a:solidFill>
              </a:rPr>
              <a:t> tremendous motivation to do this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Karle: “Let’s make string 18 a hybrid”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101FFF"/>
                </a:solidFill>
              </a:rPr>
              <a:t>what’s one more back-breaking feature?</a:t>
            </a:r>
          </a:p>
        </p:txBody>
      </p:sp>
      <p:sp>
        <p:nvSpPr>
          <p:cNvPr id="49153" name="Date Placeholder 3">
            <a:extLst>
              <a:ext uri="{FF2B5EF4-FFF2-40B4-BE49-F238E27FC236}">
                <a16:creationId xmlns:a16="http://schemas.microsoft.com/office/drawing/2014/main" id="{53BA6016-6E5B-32BD-B77A-4B72DE3C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49154" name="Footer Placeholder 4">
            <a:extLst>
              <a:ext uri="{FF2B5EF4-FFF2-40B4-BE49-F238E27FC236}">
                <a16:creationId xmlns:a16="http://schemas.microsoft.com/office/drawing/2014/main" id="{FBEA6DAD-008A-042D-E2F6-02C80673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49155" name="Slide Number Placeholder 5">
            <a:extLst>
              <a:ext uri="{FF2B5EF4-FFF2-40B4-BE49-F238E27FC236}">
                <a16:creationId xmlns:a16="http://schemas.microsoft.com/office/drawing/2014/main" id="{BE4AB2F1-28A9-B27C-1853-999F466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F645B5-CD9C-7F4C-99F7-35DFF17438E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>
            <a:extLst>
              <a:ext uri="{FF2B5EF4-FFF2-40B4-BE49-F238E27FC236}">
                <a16:creationId xmlns:a16="http://schemas.microsoft.com/office/drawing/2014/main" id="{77A6179F-2AFF-3723-3FC5-A30DF8BFE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038600"/>
            <a:ext cx="3657600" cy="20574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“Main board” for AMANDA String 18</a:t>
            </a:r>
            <a:r>
              <a:rPr lang="en-US" altLang="en-US" sz="2000" dirty="0"/>
              <a:t> </a:t>
            </a:r>
            <a:r>
              <a:rPr lang="en-US" altLang="en-US" sz="2800" dirty="0"/>
              <a:t>40 Optical Modules, January 15, 2000</a:t>
            </a:r>
          </a:p>
        </p:txBody>
      </p:sp>
      <p:sp>
        <p:nvSpPr>
          <p:cNvPr id="53254" name="Rectangle 3">
            <a:extLst>
              <a:ext uri="{FF2B5EF4-FFF2-40B4-BE49-F238E27FC236}">
                <a16:creationId xmlns:a16="http://schemas.microsoft.com/office/drawing/2014/main" id="{A4682DC5-69AD-FD90-6877-F8A9AE110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4400" y="304800"/>
            <a:ext cx="4191000" cy="525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/>
              <a:t>String 18:</a:t>
            </a:r>
            <a:br>
              <a:rPr lang="en-US" altLang="en-US" dirty="0"/>
            </a:br>
            <a:r>
              <a:rPr lang="en-US" altLang="en-US" dirty="0"/>
              <a:t>Jerry Przybylski</a:t>
            </a:r>
          </a:p>
          <a:p>
            <a:pPr algn="ctr" eaLnBrk="1" hangingPunct="1">
              <a:buFontTx/>
              <a:buNone/>
            </a:pPr>
            <a:r>
              <a:rPr lang="en-US" altLang="en-US" dirty="0"/>
              <a:t>Jozsef Ludvig</a:t>
            </a:r>
          </a:p>
        </p:txBody>
      </p:sp>
      <p:sp>
        <p:nvSpPr>
          <p:cNvPr id="53250" name="Date Placeholder 3">
            <a:extLst>
              <a:ext uri="{FF2B5EF4-FFF2-40B4-BE49-F238E27FC236}">
                <a16:creationId xmlns:a16="http://schemas.microsoft.com/office/drawing/2014/main" id="{677E4711-A05B-4061-FC5F-C9CEAD8DE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30 April 2025</a:t>
            </a:r>
          </a:p>
        </p:txBody>
      </p:sp>
      <p:sp>
        <p:nvSpPr>
          <p:cNvPr id="53251" name="Footer Placeholder 4">
            <a:extLst>
              <a:ext uri="{FF2B5EF4-FFF2-40B4-BE49-F238E27FC236}">
                <a16:creationId xmlns:a16="http://schemas.microsoft.com/office/drawing/2014/main" id="{F93A8F2C-8099-B545-18E0-C8B7CF49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53252" name="Slide Number Placeholder 5">
            <a:extLst>
              <a:ext uri="{FF2B5EF4-FFF2-40B4-BE49-F238E27FC236}">
                <a16:creationId xmlns:a16="http://schemas.microsoft.com/office/drawing/2014/main" id="{06D723E6-7A11-697E-06F9-CF85B1BC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02EB6-0965-AE44-94E8-7E6947D7C1F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pic>
        <p:nvPicPr>
          <p:cNvPr id="53255" name="Picture 4" descr="2000DOM_MB">
            <a:extLst>
              <a:ext uri="{FF2B5EF4-FFF2-40B4-BE49-F238E27FC236}">
                <a16:creationId xmlns:a16="http://schemas.microsoft.com/office/drawing/2014/main" id="{5F3A67CB-8017-1130-3B9E-3DF87594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148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5" descr="18Pix_LJB">
            <a:extLst>
              <a:ext uri="{FF2B5EF4-FFF2-40B4-BE49-F238E27FC236}">
                <a16:creationId xmlns:a16="http://schemas.microsoft.com/office/drawing/2014/main" id="{6C74B880-510C-45D8-A2A6-2D1CD77B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0687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20" name="Rectangle 135">
            <a:extLst>
              <a:ext uri="{FF2B5EF4-FFF2-40B4-BE49-F238E27FC236}">
                <a16:creationId xmlns:a16="http://schemas.microsoft.com/office/drawing/2014/main" id="{80026C76-5174-EC9A-A0C3-D462306E6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Digital Optical Module Block Diagram</a:t>
            </a:r>
          </a:p>
        </p:txBody>
      </p:sp>
      <p:sp>
        <p:nvSpPr>
          <p:cNvPr id="59393" name="Date Placeholder 3">
            <a:extLst>
              <a:ext uri="{FF2B5EF4-FFF2-40B4-BE49-F238E27FC236}">
                <a16:creationId xmlns:a16="http://schemas.microsoft.com/office/drawing/2014/main" id="{55946C1D-C341-4D80-695E-65E7D932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59394" name="Footer Placeholder 4">
            <a:extLst>
              <a:ext uri="{FF2B5EF4-FFF2-40B4-BE49-F238E27FC236}">
                <a16:creationId xmlns:a16="http://schemas.microsoft.com/office/drawing/2014/main" id="{1F840A92-AAD6-6511-CB54-99D824A8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59395" name="Slide Number Placeholder 5">
            <a:extLst>
              <a:ext uri="{FF2B5EF4-FFF2-40B4-BE49-F238E27FC236}">
                <a16:creationId xmlns:a16="http://schemas.microsoft.com/office/drawing/2014/main" id="{E822FD00-C651-0C67-7373-9963BF8C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F3CABE-5015-B244-9344-3C95D334218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969FD547-8D59-35A5-825B-40F30753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62600"/>
            <a:ext cx="8763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83CE1819-8515-E5BC-AEC6-3818DA142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59398" name="Rectangle 4">
            <a:extLst>
              <a:ext uri="{FF2B5EF4-FFF2-40B4-BE49-F238E27FC236}">
                <a16:creationId xmlns:a16="http://schemas.microsoft.com/office/drawing/2014/main" id="{1E2A6D4D-0662-C0C7-4C36-165C3EF04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9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59399" name="Rectangle 5">
            <a:extLst>
              <a:ext uri="{FF2B5EF4-FFF2-40B4-BE49-F238E27FC236}">
                <a16:creationId xmlns:a16="http://schemas.microsoft.com/office/drawing/2014/main" id="{79BEB2E0-2A85-B52A-8D0B-B79CFE34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67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59400" name="AutoShape 6">
            <a:extLst>
              <a:ext uri="{FF2B5EF4-FFF2-40B4-BE49-F238E27FC236}">
                <a16:creationId xmlns:a16="http://schemas.microsoft.com/office/drawing/2014/main" id="{B52513B1-37C8-2367-9B9E-D8CC0BADE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400425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01" name="Line 7">
            <a:extLst>
              <a:ext uri="{FF2B5EF4-FFF2-40B4-BE49-F238E27FC236}">
                <a16:creationId xmlns:a16="http://schemas.microsoft.com/office/drawing/2014/main" id="{34AFDB7D-5E70-923E-492C-7425A2E76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022475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AutoShape 8">
            <a:extLst>
              <a:ext uri="{FF2B5EF4-FFF2-40B4-BE49-F238E27FC236}">
                <a16:creationId xmlns:a16="http://schemas.microsoft.com/office/drawing/2014/main" id="{20B096DD-4094-4B35-A99C-868072B8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1993900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03" name="AutoShape 9">
            <a:extLst>
              <a:ext uri="{FF2B5EF4-FFF2-40B4-BE49-F238E27FC236}">
                <a16:creationId xmlns:a16="http://schemas.microsoft.com/office/drawing/2014/main" id="{F41C916D-CA8E-3DEE-7046-3E636A693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3716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04" name="Freeform 10">
            <a:extLst>
              <a:ext uri="{FF2B5EF4-FFF2-40B4-BE49-F238E27FC236}">
                <a16:creationId xmlns:a16="http://schemas.microsoft.com/office/drawing/2014/main" id="{B8998CC0-9145-D367-1580-053BAECD0FC0}"/>
              </a:ext>
            </a:extLst>
          </p:cNvPr>
          <p:cNvSpPr>
            <a:spLocks/>
          </p:cNvSpPr>
          <p:nvPr/>
        </p:nvSpPr>
        <p:spPr bwMode="auto">
          <a:xfrm>
            <a:off x="2895600" y="3429000"/>
            <a:ext cx="1371600" cy="609600"/>
          </a:xfrm>
          <a:custGeom>
            <a:avLst/>
            <a:gdLst>
              <a:gd name="T0" fmla="*/ 0 w 912"/>
              <a:gd name="T1" fmla="*/ 725805000 h 384"/>
              <a:gd name="T2" fmla="*/ 0 w 912"/>
              <a:gd name="T3" fmla="*/ 967740000 h 384"/>
              <a:gd name="T4" fmla="*/ 977122125 w 912"/>
              <a:gd name="T5" fmla="*/ 967740000 h 384"/>
              <a:gd name="T6" fmla="*/ 977122125 w 912"/>
              <a:gd name="T7" fmla="*/ 0 h 384"/>
              <a:gd name="T8" fmla="*/ 977122125 w 912"/>
              <a:gd name="T9" fmla="*/ 967740000 h 384"/>
              <a:gd name="T10" fmla="*/ 2062814211 w 912"/>
              <a:gd name="T11" fmla="*/ 967740000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384">
                <a:moveTo>
                  <a:pt x="0" y="288"/>
                </a:moveTo>
                <a:lnTo>
                  <a:pt x="0" y="384"/>
                </a:lnTo>
                <a:lnTo>
                  <a:pt x="432" y="384"/>
                </a:lnTo>
                <a:lnTo>
                  <a:pt x="432" y="0"/>
                </a:lnTo>
                <a:lnTo>
                  <a:pt x="432" y="384"/>
                </a:lnTo>
                <a:lnTo>
                  <a:pt x="912" y="38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Line 11">
            <a:extLst>
              <a:ext uri="{FF2B5EF4-FFF2-40B4-BE49-F238E27FC236}">
                <a16:creationId xmlns:a16="http://schemas.microsoft.com/office/drawing/2014/main" id="{67C0025B-5299-85B5-9413-D97AD2B18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895600"/>
            <a:ext cx="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Freeform 12">
            <a:extLst>
              <a:ext uri="{FF2B5EF4-FFF2-40B4-BE49-F238E27FC236}">
                <a16:creationId xmlns:a16="http://schemas.microsoft.com/office/drawing/2014/main" id="{A70CB583-01B3-9B13-90B3-0A82FFEDA148}"/>
              </a:ext>
            </a:extLst>
          </p:cNvPr>
          <p:cNvSpPr>
            <a:spLocks/>
          </p:cNvSpPr>
          <p:nvPr/>
        </p:nvSpPr>
        <p:spPr bwMode="auto">
          <a:xfrm>
            <a:off x="2590800" y="3810000"/>
            <a:ext cx="4343400" cy="2971800"/>
          </a:xfrm>
          <a:custGeom>
            <a:avLst/>
            <a:gdLst>
              <a:gd name="T0" fmla="*/ 0 w 2880"/>
              <a:gd name="T1" fmla="*/ 0 h 1968"/>
              <a:gd name="T2" fmla="*/ 0 w 2880"/>
              <a:gd name="T3" fmla="*/ 2147483646 h 1968"/>
              <a:gd name="T4" fmla="*/ 2147483646 w 2880"/>
              <a:gd name="T5" fmla="*/ 2147483646 h 1968"/>
              <a:gd name="T6" fmla="*/ 2147483646 w 2880"/>
              <a:gd name="T7" fmla="*/ 2147483646 h 1968"/>
              <a:gd name="T8" fmla="*/ 2147483646 w 2880"/>
              <a:gd name="T9" fmla="*/ 2147483646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1968">
                <a:moveTo>
                  <a:pt x="0" y="0"/>
                </a:moveTo>
                <a:lnTo>
                  <a:pt x="0" y="1968"/>
                </a:lnTo>
                <a:lnTo>
                  <a:pt x="2784" y="1968"/>
                </a:lnTo>
                <a:lnTo>
                  <a:pt x="2784" y="1872"/>
                </a:lnTo>
                <a:lnTo>
                  <a:pt x="2880" y="187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7" name="Line 13">
            <a:extLst>
              <a:ext uri="{FF2B5EF4-FFF2-40B4-BE49-F238E27FC236}">
                <a16:creationId xmlns:a16="http://schemas.microsoft.com/office/drawing/2014/main" id="{4953EA12-5309-CA9B-D66D-0FD823516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4290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Freeform 14">
            <a:extLst>
              <a:ext uri="{FF2B5EF4-FFF2-40B4-BE49-F238E27FC236}">
                <a16:creationId xmlns:a16="http://schemas.microsoft.com/office/drawing/2014/main" id="{F32DE68F-37FC-D306-35BB-D94AD0AE97BB}"/>
              </a:ext>
            </a:extLst>
          </p:cNvPr>
          <p:cNvSpPr>
            <a:spLocks/>
          </p:cNvSpPr>
          <p:nvPr/>
        </p:nvSpPr>
        <p:spPr bwMode="auto">
          <a:xfrm>
            <a:off x="6096000" y="4267200"/>
            <a:ext cx="1676400" cy="1295400"/>
          </a:xfrm>
          <a:custGeom>
            <a:avLst/>
            <a:gdLst>
              <a:gd name="T0" fmla="*/ 0 w 1056"/>
              <a:gd name="T1" fmla="*/ 0 h 816"/>
              <a:gd name="T2" fmla="*/ 483870000 w 1056"/>
              <a:gd name="T3" fmla="*/ 0 h 816"/>
              <a:gd name="T4" fmla="*/ 483870000 w 1056"/>
              <a:gd name="T5" fmla="*/ 2056447500 h 816"/>
              <a:gd name="T6" fmla="*/ 0 w 1056"/>
              <a:gd name="T7" fmla="*/ 2056447500 h 816"/>
              <a:gd name="T8" fmla="*/ 2147483646 w 1056"/>
              <a:gd name="T9" fmla="*/ 205644750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56" h="816">
                <a:moveTo>
                  <a:pt x="0" y="0"/>
                </a:moveTo>
                <a:lnTo>
                  <a:pt x="192" y="0"/>
                </a:lnTo>
                <a:lnTo>
                  <a:pt x="192" y="816"/>
                </a:lnTo>
                <a:lnTo>
                  <a:pt x="0" y="816"/>
                </a:lnTo>
                <a:lnTo>
                  <a:pt x="1056" y="816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9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CB6E0A51-77C3-9DF4-A5B7-9C0DD43A6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19200"/>
            <a:ext cx="1866900" cy="3657600"/>
          </a:xfrm>
          <a:prstGeom prst="rect">
            <a:avLst/>
          </a:prstGeom>
          <a:solidFill>
            <a:srgbClr val="E0EA1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FPGA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410" name="Rectangle 16">
            <a:extLst>
              <a:ext uri="{FF2B5EF4-FFF2-40B4-BE49-F238E27FC236}">
                <a16:creationId xmlns:a16="http://schemas.microsoft.com/office/drawing/2014/main" id="{83DF9F1D-8896-6169-E3C2-B55132EAF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2438400"/>
            <a:ext cx="609600" cy="243840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CPU</a:t>
            </a:r>
          </a:p>
        </p:txBody>
      </p:sp>
      <p:sp>
        <p:nvSpPr>
          <p:cNvPr id="59411" name="AutoShape 17">
            <a:extLst>
              <a:ext uri="{FF2B5EF4-FFF2-40B4-BE49-F238E27FC236}">
                <a16:creationId xmlns:a16="http://schemas.microsoft.com/office/drawing/2014/main" id="{8A3EF8A3-93D3-0303-E537-ACEA9B425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25146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12" name="AutoShape 18">
            <a:extLst>
              <a:ext uri="{FF2B5EF4-FFF2-40B4-BE49-F238E27FC236}">
                <a16:creationId xmlns:a16="http://schemas.microsoft.com/office/drawing/2014/main" id="{72F0D09E-4304-1F56-D825-DAA20D2C5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419600"/>
            <a:ext cx="304800" cy="3810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13" name="Rectangle 19">
            <a:extLst>
              <a:ext uri="{FF2B5EF4-FFF2-40B4-BE49-F238E27FC236}">
                <a16:creationId xmlns:a16="http://schemas.microsoft.com/office/drawing/2014/main" id="{3607A276-569B-ACE8-801C-8D22660D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5257800"/>
            <a:ext cx="1600200" cy="9144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CPLD</a:t>
            </a:r>
          </a:p>
        </p:txBody>
      </p:sp>
      <p:sp>
        <p:nvSpPr>
          <p:cNvPr id="59414" name="Rectangle 20">
            <a:extLst>
              <a:ext uri="{FF2B5EF4-FFF2-40B4-BE49-F238E27FC236}">
                <a16:creationId xmlns:a16="http://schemas.microsoft.com/office/drawing/2014/main" id="{6A824FB5-2E6B-804B-064E-1F35847AC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029200"/>
            <a:ext cx="685800" cy="7620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</a:t>
            </a:r>
          </a:p>
        </p:txBody>
      </p:sp>
      <p:sp>
        <p:nvSpPr>
          <p:cNvPr id="59415" name="Rectangle 21">
            <a:extLst>
              <a:ext uri="{FF2B5EF4-FFF2-40B4-BE49-F238E27FC236}">
                <a16:creationId xmlns:a16="http://schemas.microsoft.com/office/drawing/2014/main" id="{77BA77B3-02C5-8737-6560-254029925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029200"/>
            <a:ext cx="685800" cy="7620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</a:t>
            </a:r>
          </a:p>
        </p:txBody>
      </p:sp>
      <p:sp>
        <p:nvSpPr>
          <p:cNvPr id="59416" name="Text Box 22">
            <a:extLst>
              <a:ext uri="{FF2B5EF4-FFF2-40B4-BE49-F238E27FC236}">
                <a16:creationId xmlns:a16="http://schemas.microsoft.com/office/drawing/2014/main" id="{878F5D5A-ACF6-325E-2B97-4AF18BAE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825" y="5603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7" name="Rectangle 23">
            <a:extLst>
              <a:ext uri="{FF2B5EF4-FFF2-40B4-BE49-F238E27FC236}">
                <a16:creationId xmlns:a16="http://schemas.microsoft.com/office/drawing/2014/main" id="{0640FB81-F540-C058-2097-92EB4363E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6324600"/>
            <a:ext cx="1600200" cy="30480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PMT Power</a:t>
            </a:r>
          </a:p>
        </p:txBody>
      </p:sp>
      <p:sp>
        <p:nvSpPr>
          <p:cNvPr id="59418" name="Rectangle 24">
            <a:extLst>
              <a:ext uri="{FF2B5EF4-FFF2-40B4-BE49-F238E27FC236}">
                <a16:creationId xmlns:a16="http://schemas.microsoft.com/office/drawing/2014/main" id="{3A60DD0A-CDCF-DD3F-7215-C35B10E87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4419600"/>
            <a:ext cx="1143000" cy="4572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SDRAM</a:t>
            </a:r>
          </a:p>
        </p:txBody>
      </p:sp>
      <p:sp>
        <p:nvSpPr>
          <p:cNvPr id="59419" name="Rectangle 25">
            <a:extLst>
              <a:ext uri="{FF2B5EF4-FFF2-40B4-BE49-F238E27FC236}">
                <a16:creationId xmlns:a16="http://schemas.microsoft.com/office/drawing/2014/main" id="{0B8A10F0-2677-28BE-8AAE-8BAC58E0E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886200"/>
            <a:ext cx="1143000" cy="4572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SDRAM</a:t>
            </a:r>
          </a:p>
        </p:txBody>
      </p:sp>
      <p:sp>
        <p:nvSpPr>
          <p:cNvPr id="59420" name="Rectangle 26">
            <a:extLst>
              <a:ext uri="{FF2B5EF4-FFF2-40B4-BE49-F238E27FC236}">
                <a16:creationId xmlns:a16="http://schemas.microsoft.com/office/drawing/2014/main" id="{E85F65C1-FA87-9D0B-D391-79143E8F4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05000"/>
            <a:ext cx="7620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ATWD</a:t>
            </a:r>
          </a:p>
        </p:txBody>
      </p:sp>
      <p:sp>
        <p:nvSpPr>
          <p:cNvPr id="59421" name="Rectangle 27">
            <a:extLst>
              <a:ext uri="{FF2B5EF4-FFF2-40B4-BE49-F238E27FC236}">
                <a16:creationId xmlns:a16="http://schemas.microsoft.com/office/drawing/2014/main" id="{9119DD67-DA5C-DD04-B5F8-259AC7341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7620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ATWD</a:t>
            </a:r>
          </a:p>
        </p:txBody>
      </p:sp>
      <p:grpSp>
        <p:nvGrpSpPr>
          <p:cNvPr id="59422" name="Group 28">
            <a:extLst>
              <a:ext uri="{FF2B5EF4-FFF2-40B4-BE49-F238E27FC236}">
                <a16:creationId xmlns:a16="http://schemas.microsoft.com/office/drawing/2014/main" id="{9BBF6E9D-DDF7-787C-34B5-AB2E068F5223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200400"/>
            <a:ext cx="757238" cy="457200"/>
            <a:chOff x="1104" y="2304"/>
            <a:chExt cx="477" cy="288"/>
          </a:xfrm>
        </p:grpSpPr>
        <p:sp>
          <p:nvSpPr>
            <p:cNvPr id="59529" name="Freeform 29">
              <a:extLst>
                <a:ext uri="{FF2B5EF4-FFF2-40B4-BE49-F238E27FC236}">
                  <a16:creationId xmlns:a16="http://schemas.microsoft.com/office/drawing/2014/main" id="{2D66094C-F5AC-374F-7909-633CC60A6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30" name="Text Box 30">
              <a:extLst>
                <a:ext uri="{FF2B5EF4-FFF2-40B4-BE49-F238E27FC236}">
                  <a16:creationId xmlns:a16="http://schemas.microsoft.com/office/drawing/2014/main" id="{4A65553D-67E7-2351-5380-A8AF75027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352"/>
              <a:ext cx="4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fADC</a:t>
              </a:r>
            </a:p>
          </p:txBody>
        </p:sp>
      </p:grpSp>
      <p:sp>
        <p:nvSpPr>
          <p:cNvPr id="59423" name="Freeform 31">
            <a:extLst>
              <a:ext uri="{FF2B5EF4-FFF2-40B4-BE49-F238E27FC236}">
                <a16:creationId xmlns:a16="http://schemas.microsoft.com/office/drawing/2014/main" id="{AE20A8A8-93EC-AA98-8576-88B44EF31F31}"/>
              </a:ext>
            </a:extLst>
          </p:cNvPr>
          <p:cNvSpPr>
            <a:spLocks/>
          </p:cNvSpPr>
          <p:nvPr/>
        </p:nvSpPr>
        <p:spPr bwMode="auto">
          <a:xfrm>
            <a:off x="1752600" y="1752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4" name="Freeform 32">
            <a:extLst>
              <a:ext uri="{FF2B5EF4-FFF2-40B4-BE49-F238E27FC236}">
                <a16:creationId xmlns:a16="http://schemas.microsoft.com/office/drawing/2014/main" id="{15E72377-7822-8969-EB4D-90EB9FA8D250}"/>
              </a:ext>
            </a:extLst>
          </p:cNvPr>
          <p:cNvSpPr>
            <a:spLocks/>
          </p:cNvSpPr>
          <p:nvPr/>
        </p:nvSpPr>
        <p:spPr bwMode="auto">
          <a:xfrm>
            <a:off x="1905000" y="32004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5" name="Freeform 33">
            <a:extLst>
              <a:ext uri="{FF2B5EF4-FFF2-40B4-BE49-F238E27FC236}">
                <a16:creationId xmlns:a16="http://schemas.microsoft.com/office/drawing/2014/main" id="{CE09EA8F-4CA0-AC24-BACC-E06A210380E0}"/>
              </a:ext>
            </a:extLst>
          </p:cNvPr>
          <p:cNvSpPr>
            <a:spLocks/>
          </p:cNvSpPr>
          <p:nvPr/>
        </p:nvSpPr>
        <p:spPr bwMode="auto">
          <a:xfrm flipH="1">
            <a:off x="7162800" y="1143000"/>
            <a:ext cx="304800" cy="5334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592740750 h 480"/>
              <a:gd name="T4" fmla="*/ 387096000 w 240"/>
              <a:gd name="T5" fmla="*/ 296370375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26" name="Group 34">
            <a:extLst>
              <a:ext uri="{FF2B5EF4-FFF2-40B4-BE49-F238E27FC236}">
                <a16:creationId xmlns:a16="http://schemas.microsoft.com/office/drawing/2014/main" id="{18B40A41-F73A-63C6-6B86-27ED5156BC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67500" y="1793875"/>
            <a:ext cx="615950" cy="457200"/>
            <a:chOff x="1104" y="2304"/>
            <a:chExt cx="432" cy="288"/>
          </a:xfrm>
        </p:grpSpPr>
        <p:sp>
          <p:nvSpPr>
            <p:cNvPr id="59527" name="Freeform 35">
              <a:extLst>
                <a:ext uri="{FF2B5EF4-FFF2-40B4-BE49-F238E27FC236}">
                  <a16:creationId xmlns:a16="http://schemas.microsoft.com/office/drawing/2014/main" id="{CFFE0879-7B08-7FD3-C8A2-4ECF1F511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28" name="Text Box 36">
              <a:extLst>
                <a:ext uri="{FF2B5EF4-FFF2-40B4-BE49-F238E27FC236}">
                  <a16:creationId xmlns:a16="http://schemas.microsoft.com/office/drawing/2014/main" id="{EC0624D2-DE7B-19F7-E0A2-836F466F1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352"/>
              <a:ext cx="4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DAC</a:t>
              </a:r>
            </a:p>
          </p:txBody>
        </p:sp>
      </p:grpSp>
      <p:sp>
        <p:nvSpPr>
          <p:cNvPr id="59427" name="Rectangle 37">
            <a:extLst>
              <a:ext uri="{FF2B5EF4-FFF2-40B4-BE49-F238E27FC236}">
                <a16:creationId xmlns:a16="http://schemas.microsoft.com/office/drawing/2014/main" id="{77E07617-D9B8-5F59-86F6-398124E1E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5410200"/>
            <a:ext cx="14859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Monitor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&amp; Control</a:t>
            </a:r>
          </a:p>
        </p:txBody>
      </p:sp>
      <p:sp>
        <p:nvSpPr>
          <p:cNvPr id="59428" name="AutoShape 38">
            <a:extLst>
              <a:ext uri="{FF2B5EF4-FFF2-40B4-BE49-F238E27FC236}">
                <a16:creationId xmlns:a16="http://schemas.microsoft.com/office/drawing/2014/main" id="{1438C1B8-C32B-25AC-A0D9-2980F9B59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736725"/>
            <a:ext cx="609600" cy="84138"/>
          </a:xfrm>
          <a:prstGeom prst="leftRightArrow">
            <a:avLst>
              <a:gd name="adj1" fmla="val 50000"/>
              <a:gd name="adj2" fmla="val 14490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29" name="Line 39">
            <a:extLst>
              <a:ext uri="{FF2B5EF4-FFF2-40B4-BE49-F238E27FC236}">
                <a16:creationId xmlns:a16="http://schemas.microsoft.com/office/drawing/2014/main" id="{D30F5152-0D0C-8A5D-1A0E-C5F8977BC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1793875"/>
            <a:ext cx="0" cy="914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0" name="Rectangle 40">
            <a:extLst>
              <a:ext uri="{FF2B5EF4-FFF2-40B4-BE49-F238E27FC236}">
                <a16:creationId xmlns:a16="http://schemas.microsoft.com/office/drawing/2014/main" id="{DF2BC813-92F0-86C4-03A1-66BAF3B8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946275"/>
            <a:ext cx="609600" cy="339725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LPF</a:t>
            </a:r>
          </a:p>
        </p:txBody>
      </p:sp>
      <p:sp>
        <p:nvSpPr>
          <p:cNvPr id="59431" name="Freeform 41">
            <a:extLst>
              <a:ext uri="{FF2B5EF4-FFF2-40B4-BE49-F238E27FC236}">
                <a16:creationId xmlns:a16="http://schemas.microsoft.com/office/drawing/2014/main" id="{02D82E29-E99F-DA45-4D91-4BB15C942E54}"/>
              </a:ext>
            </a:extLst>
          </p:cNvPr>
          <p:cNvSpPr>
            <a:spLocks/>
          </p:cNvSpPr>
          <p:nvPr/>
        </p:nvSpPr>
        <p:spPr bwMode="auto">
          <a:xfrm>
            <a:off x="6134100" y="4114800"/>
            <a:ext cx="914400" cy="523875"/>
          </a:xfrm>
          <a:custGeom>
            <a:avLst/>
            <a:gdLst>
              <a:gd name="T0" fmla="*/ 0 w 576"/>
              <a:gd name="T1" fmla="*/ 0 h 330"/>
              <a:gd name="T2" fmla="*/ 1451610000 w 576"/>
              <a:gd name="T3" fmla="*/ 0 h 330"/>
              <a:gd name="T4" fmla="*/ 1088707500 w 576"/>
              <a:gd name="T5" fmla="*/ 0 h 330"/>
              <a:gd name="T6" fmla="*/ 1103828438 w 576"/>
              <a:gd name="T7" fmla="*/ 831651563 h 330"/>
              <a:gd name="T8" fmla="*/ 1436489063 w 576"/>
              <a:gd name="T9" fmla="*/ 831651563 h 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" h="330">
                <a:moveTo>
                  <a:pt x="0" y="0"/>
                </a:moveTo>
                <a:lnTo>
                  <a:pt x="576" y="0"/>
                </a:lnTo>
                <a:lnTo>
                  <a:pt x="432" y="0"/>
                </a:lnTo>
                <a:lnTo>
                  <a:pt x="438" y="330"/>
                </a:lnTo>
                <a:lnTo>
                  <a:pt x="570" y="330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2" name="Freeform 42">
            <a:extLst>
              <a:ext uri="{FF2B5EF4-FFF2-40B4-BE49-F238E27FC236}">
                <a16:creationId xmlns:a16="http://schemas.microsoft.com/office/drawing/2014/main" id="{C56E257F-EF96-B64F-A235-7CCAC8A105EE}"/>
              </a:ext>
            </a:extLst>
          </p:cNvPr>
          <p:cNvSpPr>
            <a:spLocks/>
          </p:cNvSpPr>
          <p:nvPr/>
        </p:nvSpPr>
        <p:spPr bwMode="auto">
          <a:xfrm>
            <a:off x="5981700" y="6172200"/>
            <a:ext cx="952500" cy="228600"/>
          </a:xfrm>
          <a:custGeom>
            <a:avLst/>
            <a:gdLst>
              <a:gd name="T0" fmla="*/ 0 w 672"/>
              <a:gd name="T1" fmla="*/ 0 h 336"/>
              <a:gd name="T2" fmla="*/ 0 w 672"/>
              <a:gd name="T3" fmla="*/ 155529643 h 336"/>
              <a:gd name="T4" fmla="*/ 1350083705 w 672"/>
              <a:gd name="T5" fmla="*/ 155529643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336">
                <a:moveTo>
                  <a:pt x="0" y="0"/>
                </a:moveTo>
                <a:lnTo>
                  <a:pt x="0" y="336"/>
                </a:lnTo>
                <a:lnTo>
                  <a:pt x="672" y="336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3" name="AutoShape 43">
            <a:extLst>
              <a:ext uri="{FF2B5EF4-FFF2-40B4-BE49-F238E27FC236}">
                <a16:creationId xmlns:a16="http://schemas.microsoft.com/office/drawing/2014/main" id="{75A500AA-1A0C-9A0B-732F-84DFB5338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6172200"/>
            <a:ext cx="74613" cy="152400"/>
          </a:xfrm>
          <a:prstGeom prst="upDownArrow">
            <a:avLst>
              <a:gd name="adj1" fmla="val 50000"/>
              <a:gd name="adj2" fmla="val 40851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34" name="AutoShape 44">
            <a:extLst>
              <a:ext uri="{FF2B5EF4-FFF2-40B4-BE49-F238E27FC236}">
                <a16:creationId xmlns:a16="http://schemas.microsoft.com/office/drawing/2014/main" id="{AB943E28-BC9C-6526-F5B4-BF57A7C74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4876800"/>
            <a:ext cx="76200" cy="381000"/>
          </a:xfrm>
          <a:prstGeom prst="upDownArrow">
            <a:avLst>
              <a:gd name="adj1" fmla="val 50000"/>
              <a:gd name="adj2" fmla="val 10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35" name="Freeform 45">
            <a:extLst>
              <a:ext uri="{FF2B5EF4-FFF2-40B4-BE49-F238E27FC236}">
                <a16:creationId xmlns:a16="http://schemas.microsoft.com/office/drawing/2014/main" id="{5901B5BD-C830-6D72-7B00-1B067E1B3FFC}"/>
              </a:ext>
            </a:extLst>
          </p:cNvPr>
          <p:cNvSpPr>
            <a:spLocks/>
          </p:cNvSpPr>
          <p:nvPr/>
        </p:nvSpPr>
        <p:spPr bwMode="auto">
          <a:xfrm>
            <a:off x="5334000" y="4876800"/>
            <a:ext cx="1752600" cy="1371600"/>
          </a:xfrm>
          <a:custGeom>
            <a:avLst/>
            <a:gdLst>
              <a:gd name="T0" fmla="*/ 0 w 1152"/>
              <a:gd name="T1" fmla="*/ 0 h 1056"/>
              <a:gd name="T2" fmla="*/ 0 w 1152"/>
              <a:gd name="T3" fmla="*/ 242934259 h 1056"/>
              <a:gd name="T4" fmla="*/ 1444259544 w 1152"/>
              <a:gd name="T5" fmla="*/ 242934259 h 1056"/>
              <a:gd name="T6" fmla="*/ 1444259544 w 1152"/>
              <a:gd name="T7" fmla="*/ 1781521364 h 1056"/>
              <a:gd name="T8" fmla="*/ 2147483646 w 1152"/>
              <a:gd name="T9" fmla="*/ 1781521364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1056">
                <a:moveTo>
                  <a:pt x="0" y="0"/>
                </a:moveTo>
                <a:lnTo>
                  <a:pt x="0" y="144"/>
                </a:lnTo>
                <a:lnTo>
                  <a:pt x="624" y="144"/>
                </a:lnTo>
                <a:lnTo>
                  <a:pt x="624" y="1056"/>
                </a:lnTo>
                <a:lnTo>
                  <a:pt x="1152" y="1056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36" name="AutoShape 46">
            <a:extLst>
              <a:ext uri="{FF2B5EF4-FFF2-40B4-BE49-F238E27FC236}">
                <a16:creationId xmlns:a16="http://schemas.microsoft.com/office/drawing/2014/main" id="{AE659CB6-46DD-5BD8-D320-0B96A45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28925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37" name="AutoShape 47">
            <a:extLst>
              <a:ext uri="{FF2B5EF4-FFF2-40B4-BE49-F238E27FC236}">
                <a16:creationId xmlns:a16="http://schemas.microsoft.com/office/drawing/2014/main" id="{D5252BD1-3AFD-083E-662B-362D6AA2F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143125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38" name="AutoShape 48">
            <a:extLst>
              <a:ext uri="{FF2B5EF4-FFF2-40B4-BE49-F238E27FC236}">
                <a16:creationId xmlns:a16="http://schemas.microsoft.com/office/drawing/2014/main" id="{B25E9804-8481-AF7A-9D3C-73AA65072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15000"/>
            <a:ext cx="266700" cy="76200"/>
          </a:xfrm>
          <a:prstGeom prst="leftRightArrow">
            <a:avLst>
              <a:gd name="adj1" fmla="val 50000"/>
              <a:gd name="adj2" fmla="val 7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39" name="Line 49">
            <a:extLst>
              <a:ext uri="{FF2B5EF4-FFF2-40B4-BE49-F238E27FC236}">
                <a16:creationId xmlns:a16="http://schemas.microsoft.com/office/drawing/2014/main" id="{6767AE01-4D0D-F03A-CE8E-2FE10113C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48768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0" name="Freeform 50">
            <a:extLst>
              <a:ext uri="{FF2B5EF4-FFF2-40B4-BE49-F238E27FC236}">
                <a16:creationId xmlns:a16="http://schemas.microsoft.com/office/drawing/2014/main" id="{93854A1C-815E-F58D-E90D-17741241B817}"/>
              </a:ext>
            </a:extLst>
          </p:cNvPr>
          <p:cNvSpPr>
            <a:spLocks/>
          </p:cNvSpPr>
          <p:nvPr/>
        </p:nvSpPr>
        <p:spPr bwMode="auto">
          <a:xfrm>
            <a:off x="2895600" y="1981200"/>
            <a:ext cx="152400" cy="685800"/>
          </a:xfrm>
          <a:custGeom>
            <a:avLst/>
            <a:gdLst>
              <a:gd name="T0" fmla="*/ 24193500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24193500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1" name="Freeform 51">
            <a:extLst>
              <a:ext uri="{FF2B5EF4-FFF2-40B4-BE49-F238E27FC236}">
                <a16:creationId xmlns:a16="http://schemas.microsoft.com/office/drawing/2014/main" id="{79BEE589-6933-2C4A-DFC8-FC648EA79622}"/>
              </a:ext>
            </a:extLst>
          </p:cNvPr>
          <p:cNvSpPr>
            <a:spLocks/>
          </p:cNvSpPr>
          <p:nvPr/>
        </p:nvSpPr>
        <p:spPr bwMode="auto">
          <a:xfrm>
            <a:off x="2819400" y="2057400"/>
            <a:ext cx="228600" cy="685800"/>
          </a:xfrm>
          <a:custGeom>
            <a:avLst/>
            <a:gdLst>
              <a:gd name="T0" fmla="*/ 54435375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54435375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2" name="Freeform 52">
            <a:extLst>
              <a:ext uri="{FF2B5EF4-FFF2-40B4-BE49-F238E27FC236}">
                <a16:creationId xmlns:a16="http://schemas.microsoft.com/office/drawing/2014/main" id="{126589BB-224C-5862-241D-AF1512C1D18D}"/>
              </a:ext>
            </a:extLst>
          </p:cNvPr>
          <p:cNvSpPr>
            <a:spLocks/>
          </p:cNvSpPr>
          <p:nvPr/>
        </p:nvSpPr>
        <p:spPr bwMode="auto">
          <a:xfrm>
            <a:off x="2743200" y="2133600"/>
            <a:ext cx="304800" cy="685800"/>
          </a:xfrm>
          <a:custGeom>
            <a:avLst/>
            <a:gdLst>
              <a:gd name="T0" fmla="*/ 96774000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96774000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3" name="Freeform 53">
            <a:extLst>
              <a:ext uri="{FF2B5EF4-FFF2-40B4-BE49-F238E27FC236}">
                <a16:creationId xmlns:a16="http://schemas.microsoft.com/office/drawing/2014/main" id="{A14DBFE4-D6EB-8098-8C15-F3BC86AAC608}"/>
              </a:ext>
            </a:extLst>
          </p:cNvPr>
          <p:cNvSpPr>
            <a:spLocks/>
          </p:cNvSpPr>
          <p:nvPr/>
        </p:nvSpPr>
        <p:spPr bwMode="auto">
          <a:xfrm>
            <a:off x="2667000" y="2209800"/>
            <a:ext cx="381000" cy="685800"/>
          </a:xfrm>
          <a:custGeom>
            <a:avLst/>
            <a:gdLst>
              <a:gd name="T0" fmla="*/ 151209375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151209375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4" name="Line 54">
            <a:extLst>
              <a:ext uri="{FF2B5EF4-FFF2-40B4-BE49-F238E27FC236}">
                <a16:creationId xmlns:a16="http://schemas.microsoft.com/office/drawing/2014/main" id="{E9335E5F-6C45-AB4F-9A1C-8E1231BD14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1981200"/>
            <a:ext cx="914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5" name="Line 55">
            <a:extLst>
              <a:ext uri="{FF2B5EF4-FFF2-40B4-BE49-F238E27FC236}">
                <a16:creationId xmlns:a16="http://schemas.microsoft.com/office/drawing/2014/main" id="{8CBE3D51-98E7-7360-C081-CB7F499BE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362200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6" name="Line 56">
            <a:extLst>
              <a:ext uri="{FF2B5EF4-FFF2-40B4-BE49-F238E27FC236}">
                <a16:creationId xmlns:a16="http://schemas.microsoft.com/office/drawing/2014/main" id="{BD7B2758-EE36-A8AA-4269-EC2731469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743200"/>
            <a:ext cx="533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7" name="AutoShape 57">
            <a:extLst>
              <a:ext uri="{FF2B5EF4-FFF2-40B4-BE49-F238E27FC236}">
                <a16:creationId xmlns:a16="http://schemas.microsoft.com/office/drawing/2014/main" id="{B7ADB47A-CA20-B85C-553F-8A4456F716A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24100" y="3505200"/>
            <a:ext cx="685800" cy="381000"/>
          </a:xfrm>
          <a:custGeom>
            <a:avLst/>
            <a:gdLst>
              <a:gd name="T0" fmla="*/ 19052381 w 21600"/>
              <a:gd name="T1" fmla="*/ 3360208 h 21600"/>
              <a:gd name="T2" fmla="*/ 10887075 w 21600"/>
              <a:gd name="T3" fmla="*/ 6720417 h 21600"/>
              <a:gd name="T4" fmla="*/ 2721769 w 21600"/>
              <a:gd name="T5" fmla="*/ 3360208 h 21600"/>
              <a:gd name="T6" fmla="*/ 108870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59448" name="Freeform 58">
            <a:extLst>
              <a:ext uri="{FF2B5EF4-FFF2-40B4-BE49-F238E27FC236}">
                <a16:creationId xmlns:a16="http://schemas.microsoft.com/office/drawing/2014/main" id="{6A86B176-6FCD-EE3D-1B77-0B94E66564E9}"/>
              </a:ext>
            </a:extLst>
          </p:cNvPr>
          <p:cNvSpPr>
            <a:spLocks/>
          </p:cNvSpPr>
          <p:nvPr/>
        </p:nvSpPr>
        <p:spPr bwMode="auto">
          <a:xfrm>
            <a:off x="1524000" y="3886200"/>
            <a:ext cx="3162300" cy="2057400"/>
          </a:xfrm>
          <a:custGeom>
            <a:avLst/>
            <a:gdLst>
              <a:gd name="T0" fmla="*/ 2147483646 w 1920"/>
              <a:gd name="T1" fmla="*/ 1956775336 h 1248"/>
              <a:gd name="T2" fmla="*/ 2083362769 w 1920"/>
              <a:gd name="T3" fmla="*/ 1956775336 h 1248"/>
              <a:gd name="T4" fmla="*/ 2083362769 w 1920"/>
              <a:gd name="T5" fmla="*/ 0 h 1248"/>
              <a:gd name="T6" fmla="*/ 2083362769 w 1920"/>
              <a:gd name="T7" fmla="*/ 1956775336 h 1248"/>
              <a:gd name="T8" fmla="*/ 0 w 1920"/>
              <a:gd name="T9" fmla="*/ 1956775336 h 1248"/>
              <a:gd name="T10" fmla="*/ 0 w 1920"/>
              <a:gd name="T11" fmla="*/ 2147483646 h 1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0" h="1248">
                <a:moveTo>
                  <a:pt x="1920" y="720"/>
                </a:moveTo>
                <a:lnTo>
                  <a:pt x="768" y="720"/>
                </a:lnTo>
                <a:lnTo>
                  <a:pt x="768" y="0"/>
                </a:lnTo>
                <a:lnTo>
                  <a:pt x="768" y="720"/>
                </a:lnTo>
                <a:lnTo>
                  <a:pt x="0" y="720"/>
                </a:lnTo>
                <a:lnTo>
                  <a:pt x="0" y="124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9" name="AutoShape 59">
            <a:extLst>
              <a:ext uri="{FF2B5EF4-FFF2-40B4-BE49-F238E27FC236}">
                <a16:creationId xmlns:a16="http://schemas.microsoft.com/office/drawing/2014/main" id="{C1A67F36-1D44-42D7-F113-71ABF4BB572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990600" y="3810000"/>
            <a:ext cx="304800" cy="466725"/>
          </a:xfrm>
          <a:prstGeom prst="lightningBol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50" name="Freeform 60">
            <a:extLst>
              <a:ext uri="{FF2B5EF4-FFF2-40B4-BE49-F238E27FC236}">
                <a16:creationId xmlns:a16="http://schemas.microsoft.com/office/drawing/2014/main" id="{5FFE905C-BFD1-68D2-3851-2E98234392F7}"/>
              </a:ext>
            </a:extLst>
          </p:cNvPr>
          <p:cNvSpPr>
            <a:spLocks/>
          </p:cNvSpPr>
          <p:nvPr/>
        </p:nvSpPr>
        <p:spPr bwMode="auto">
          <a:xfrm>
            <a:off x="1219200" y="3886200"/>
            <a:ext cx="1181100" cy="152400"/>
          </a:xfrm>
          <a:custGeom>
            <a:avLst/>
            <a:gdLst>
              <a:gd name="T0" fmla="*/ 0 w 768"/>
              <a:gd name="T1" fmla="*/ 96774000 h 240"/>
              <a:gd name="T2" fmla="*/ 1816402617 w 768"/>
              <a:gd name="T3" fmla="*/ 96774000 h 240"/>
              <a:gd name="T4" fmla="*/ 1816402617 w 76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40">
                <a:moveTo>
                  <a:pt x="0" y="240"/>
                </a:moveTo>
                <a:lnTo>
                  <a:pt x="768" y="240"/>
                </a:lnTo>
                <a:lnTo>
                  <a:pt x="768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1" name="Line 61">
            <a:extLst>
              <a:ext uri="{FF2B5EF4-FFF2-40B4-BE49-F238E27FC236}">
                <a16:creationId xmlns:a16="http://schemas.microsoft.com/office/drawing/2014/main" id="{E0C1008E-F365-DF28-C063-2448D03157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41910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2" name="Rectangle 62">
            <a:extLst>
              <a:ext uri="{FF2B5EF4-FFF2-40B4-BE49-F238E27FC236}">
                <a16:creationId xmlns:a16="http://schemas.microsoft.com/office/drawing/2014/main" id="{983D1D2E-5F55-ECAC-FC01-0BF135D6F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419600"/>
            <a:ext cx="685800" cy="45720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LC</a:t>
            </a:r>
          </a:p>
        </p:txBody>
      </p:sp>
      <p:sp>
        <p:nvSpPr>
          <p:cNvPr id="59453" name="AutoShape 63">
            <a:extLst>
              <a:ext uri="{FF2B5EF4-FFF2-40B4-BE49-F238E27FC236}">
                <a16:creationId xmlns:a16="http://schemas.microsoft.com/office/drawing/2014/main" id="{C65B24AA-9E36-8945-118D-091360ECE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495800"/>
            <a:ext cx="685800" cy="76200"/>
          </a:xfrm>
          <a:prstGeom prst="leftRightArrow">
            <a:avLst>
              <a:gd name="adj1" fmla="val 50000"/>
              <a:gd name="adj2" fmla="val 18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54" name="AutoShape 64">
            <a:extLst>
              <a:ext uri="{FF2B5EF4-FFF2-40B4-BE49-F238E27FC236}">
                <a16:creationId xmlns:a16="http://schemas.microsoft.com/office/drawing/2014/main" id="{8FB7D598-5D1F-70A3-DA6E-8F0AD7E5C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724400"/>
            <a:ext cx="685800" cy="76200"/>
          </a:xfrm>
          <a:prstGeom prst="leftRightArrow">
            <a:avLst>
              <a:gd name="adj1" fmla="val 50000"/>
              <a:gd name="adj2" fmla="val 18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55" name="Line 65">
            <a:extLst>
              <a:ext uri="{FF2B5EF4-FFF2-40B4-BE49-F238E27FC236}">
                <a16:creationId xmlns:a16="http://schemas.microsoft.com/office/drawing/2014/main" id="{337A0A89-4A83-FB6A-C062-FAE6AF425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4648200"/>
            <a:ext cx="2095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6" name="Line 66">
            <a:extLst>
              <a:ext uri="{FF2B5EF4-FFF2-40B4-BE49-F238E27FC236}">
                <a16:creationId xmlns:a16="http://schemas.microsoft.com/office/drawing/2014/main" id="{14F18074-2C9B-1929-C59C-D1145EF887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1700" y="4800600"/>
            <a:ext cx="2095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7" name="AutoShape 67">
            <a:extLst>
              <a:ext uri="{FF2B5EF4-FFF2-40B4-BE49-F238E27FC236}">
                <a16:creationId xmlns:a16="http://schemas.microsoft.com/office/drawing/2014/main" id="{F49F1112-F568-5020-E386-E172600A8EA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7650" y="1752600"/>
            <a:ext cx="76200" cy="457200"/>
          </a:xfrm>
          <a:prstGeom prst="flowChartDelay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58" name="Freeform 68">
            <a:extLst>
              <a:ext uri="{FF2B5EF4-FFF2-40B4-BE49-F238E27FC236}">
                <a16:creationId xmlns:a16="http://schemas.microsoft.com/office/drawing/2014/main" id="{E94AAF9D-8917-E843-2E3B-82937F1FF135}"/>
              </a:ext>
            </a:extLst>
          </p:cNvPr>
          <p:cNvSpPr>
            <a:spLocks/>
          </p:cNvSpPr>
          <p:nvPr/>
        </p:nvSpPr>
        <p:spPr bwMode="auto">
          <a:xfrm>
            <a:off x="323850" y="1752600"/>
            <a:ext cx="152400" cy="457200"/>
          </a:xfrm>
          <a:custGeom>
            <a:avLst/>
            <a:gdLst>
              <a:gd name="T0" fmla="*/ 0 w 96"/>
              <a:gd name="T1" fmla="*/ 0 h 288"/>
              <a:gd name="T2" fmla="*/ 120967500 w 96"/>
              <a:gd name="T3" fmla="*/ 241935000 h 288"/>
              <a:gd name="T4" fmla="*/ 241935000 w 96"/>
              <a:gd name="T5" fmla="*/ 241935000 h 288"/>
              <a:gd name="T6" fmla="*/ 241935000 w 96"/>
              <a:gd name="T7" fmla="*/ 483870000 h 288"/>
              <a:gd name="T8" fmla="*/ 120967500 w 96"/>
              <a:gd name="T9" fmla="*/ 483870000 h 288"/>
              <a:gd name="T10" fmla="*/ 0 w 96"/>
              <a:gd name="T11" fmla="*/ 725805000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6" h="288">
                <a:moveTo>
                  <a:pt x="0" y="0"/>
                </a:moveTo>
                <a:lnTo>
                  <a:pt x="48" y="96"/>
                </a:lnTo>
                <a:lnTo>
                  <a:pt x="96" y="96"/>
                </a:lnTo>
                <a:lnTo>
                  <a:pt x="96" y="192"/>
                </a:lnTo>
                <a:lnTo>
                  <a:pt x="48" y="192"/>
                </a:lnTo>
                <a:lnTo>
                  <a:pt x="0" y="28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9" name="Freeform 69">
            <a:extLst>
              <a:ext uri="{FF2B5EF4-FFF2-40B4-BE49-F238E27FC236}">
                <a16:creationId xmlns:a16="http://schemas.microsoft.com/office/drawing/2014/main" id="{73D3FF73-1626-F16D-DC09-F37EDE653ECE}"/>
              </a:ext>
            </a:extLst>
          </p:cNvPr>
          <p:cNvSpPr>
            <a:spLocks/>
          </p:cNvSpPr>
          <p:nvPr/>
        </p:nvSpPr>
        <p:spPr bwMode="auto">
          <a:xfrm>
            <a:off x="2171700" y="3886200"/>
            <a:ext cx="304800" cy="609600"/>
          </a:xfrm>
          <a:custGeom>
            <a:avLst/>
            <a:gdLst>
              <a:gd name="T0" fmla="*/ 0 w 240"/>
              <a:gd name="T1" fmla="*/ 967740000 h 384"/>
              <a:gd name="T2" fmla="*/ 387096000 w 240"/>
              <a:gd name="T3" fmla="*/ 967740000 h 384"/>
              <a:gd name="T4" fmla="*/ 387096000 w 24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384">
                <a:moveTo>
                  <a:pt x="0" y="384"/>
                </a:moveTo>
                <a:lnTo>
                  <a:pt x="240" y="384"/>
                </a:lnTo>
                <a:lnTo>
                  <a:pt x="24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60" name="Text Box 70">
            <a:extLst>
              <a:ext uri="{FF2B5EF4-FFF2-40B4-BE49-F238E27FC236}">
                <a16:creationId xmlns:a16="http://schemas.microsoft.com/office/drawing/2014/main" id="{8743136A-8D86-F595-C181-1D7A59134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x16</a:t>
            </a:r>
          </a:p>
        </p:txBody>
      </p:sp>
      <p:sp>
        <p:nvSpPr>
          <p:cNvPr id="59461" name="Text Box 71">
            <a:extLst>
              <a:ext uri="{FF2B5EF4-FFF2-40B4-BE49-F238E27FC236}">
                <a16:creationId xmlns:a16="http://schemas.microsoft.com/office/drawing/2014/main" id="{9C176EBF-8704-621B-F136-664A58381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x2</a:t>
            </a:r>
          </a:p>
        </p:txBody>
      </p:sp>
      <p:sp>
        <p:nvSpPr>
          <p:cNvPr id="59462" name="Text Box 72">
            <a:extLst>
              <a:ext uri="{FF2B5EF4-FFF2-40B4-BE49-F238E27FC236}">
                <a16:creationId xmlns:a16="http://schemas.microsoft.com/office/drawing/2014/main" id="{0C572796-35B7-722C-9083-555187A89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x0.25</a:t>
            </a:r>
          </a:p>
        </p:txBody>
      </p:sp>
      <p:sp>
        <p:nvSpPr>
          <p:cNvPr id="59463" name="Arc 73">
            <a:extLst>
              <a:ext uri="{FF2B5EF4-FFF2-40B4-BE49-F238E27FC236}">
                <a16:creationId xmlns:a16="http://schemas.microsoft.com/office/drawing/2014/main" id="{D344E53F-EC49-2DD3-A691-AC03F87DE7BE}"/>
              </a:ext>
            </a:extLst>
          </p:cNvPr>
          <p:cNvSpPr>
            <a:spLocks/>
          </p:cNvSpPr>
          <p:nvPr/>
        </p:nvSpPr>
        <p:spPr bwMode="auto">
          <a:xfrm>
            <a:off x="2209800" y="3200400"/>
            <a:ext cx="304800" cy="152400"/>
          </a:xfrm>
          <a:custGeom>
            <a:avLst/>
            <a:gdLst>
              <a:gd name="T0" fmla="*/ 0 w 21600"/>
              <a:gd name="T1" fmla="*/ 0 h 21600"/>
              <a:gd name="T2" fmla="*/ 4301067 w 21600"/>
              <a:gd name="T3" fmla="*/ 1075267 h 21600"/>
              <a:gd name="T4" fmla="*/ 0 w 21600"/>
              <a:gd name="T5" fmla="*/ 107526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64" name="Rectangle 74">
            <a:extLst>
              <a:ext uri="{FF2B5EF4-FFF2-40B4-BE49-F238E27FC236}">
                <a16:creationId xmlns:a16="http://schemas.microsoft.com/office/drawing/2014/main" id="{46A6BAA9-4FBB-9041-5E6E-56BDA0B5D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096000"/>
            <a:ext cx="914400" cy="6096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Board</a:t>
            </a:r>
          </a:p>
        </p:txBody>
      </p:sp>
      <p:sp>
        <p:nvSpPr>
          <p:cNvPr id="59465" name="Rectangle 75">
            <a:extLst>
              <a:ext uri="{FF2B5EF4-FFF2-40B4-BE49-F238E27FC236}">
                <a16:creationId xmlns:a16="http://schemas.microsoft.com/office/drawing/2014/main" id="{A7EB0776-B801-35F0-3E1A-696FDA137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85900"/>
            <a:ext cx="762000" cy="228600"/>
          </a:xfrm>
          <a:prstGeom prst="rect">
            <a:avLst/>
          </a:prstGeom>
          <a:solidFill>
            <a:srgbClr val="99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</a:rPr>
              <a:t>Pulser</a:t>
            </a:r>
          </a:p>
        </p:txBody>
      </p:sp>
      <p:sp>
        <p:nvSpPr>
          <p:cNvPr id="59466" name="Line 76">
            <a:extLst>
              <a:ext uri="{FF2B5EF4-FFF2-40B4-BE49-F238E27FC236}">
                <a16:creationId xmlns:a16="http://schemas.microsoft.com/office/drawing/2014/main" id="{19CEF395-3177-1343-7C8F-64C397A2B8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1609725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67" name="Text Box 77">
            <a:extLst>
              <a:ext uri="{FF2B5EF4-FFF2-40B4-BE49-F238E27FC236}">
                <a16:creationId xmlns:a16="http://schemas.microsoft.com/office/drawing/2014/main" id="{2089456A-471F-65C8-A6A1-883A18B6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484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DACs &amp; ADCs</a:t>
            </a:r>
          </a:p>
        </p:txBody>
      </p:sp>
      <p:sp>
        <p:nvSpPr>
          <p:cNvPr id="59468" name="Text Box 78">
            <a:extLst>
              <a:ext uri="{FF2B5EF4-FFF2-40B4-BE49-F238E27FC236}">
                <a16:creationId xmlns:a16="http://schemas.microsoft.com/office/drawing/2014/main" id="{2111E981-8DFA-8594-CB63-00B6F51D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5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Corning Frequency Ctl </a:t>
            </a:r>
            <a:b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(was Toyocom)</a:t>
            </a:r>
          </a:p>
        </p:txBody>
      </p:sp>
      <p:sp>
        <p:nvSpPr>
          <p:cNvPr id="59469" name="Text Box 79">
            <a:extLst>
              <a:ext uri="{FF2B5EF4-FFF2-40B4-BE49-F238E27FC236}">
                <a16:creationId xmlns:a16="http://schemas.microsoft.com/office/drawing/2014/main" id="{0640A1D0-DB20-8F5C-1341-F3039B0E1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7340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4Mb    4Mb</a:t>
            </a:r>
          </a:p>
        </p:txBody>
      </p:sp>
      <p:sp>
        <p:nvSpPr>
          <p:cNvPr id="59470" name="Text Box 80">
            <a:extLst>
              <a:ext uri="{FF2B5EF4-FFF2-40B4-BE49-F238E27FC236}">
                <a16:creationId xmlns:a16="http://schemas.microsoft.com/office/drawing/2014/main" id="{7AA4755A-EC53-2F61-5D98-1ECB5A121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962400"/>
            <a:ext cx="685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16Mb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16Mb</a:t>
            </a:r>
          </a:p>
        </p:txBody>
      </p:sp>
      <p:sp>
        <p:nvSpPr>
          <p:cNvPr id="59471" name="Text Box 81">
            <a:extLst>
              <a:ext uri="{FF2B5EF4-FFF2-40B4-BE49-F238E27FC236}">
                <a16:creationId xmlns:a16="http://schemas.microsoft.com/office/drawing/2014/main" id="{F776B4D1-0EAA-996C-0F69-CB2453EE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438400"/>
            <a:ext cx="121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Times New Roman" panose="02020603050405020304" pitchFamily="18" charset="0"/>
              </a:rPr>
              <a:t>+/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-5V, 3.3V,</a:t>
            </a:r>
            <a:b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  2.5V, 1.8V</a:t>
            </a:r>
          </a:p>
        </p:txBody>
      </p:sp>
      <p:sp>
        <p:nvSpPr>
          <p:cNvPr id="59472" name="Text Box 82">
            <a:extLst>
              <a:ext uri="{FF2B5EF4-FFF2-40B4-BE49-F238E27FC236}">
                <a16:creationId xmlns:a16="http://schemas.microsoft.com/office/drawing/2014/main" id="{496C68E1-768F-4316-613F-15A7AD8E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248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64 Bytes</a:t>
            </a:r>
          </a:p>
        </p:txBody>
      </p:sp>
      <p:sp>
        <p:nvSpPr>
          <p:cNvPr id="59473" name="Freeform 83">
            <a:extLst>
              <a:ext uri="{FF2B5EF4-FFF2-40B4-BE49-F238E27FC236}">
                <a16:creationId xmlns:a16="http://schemas.microsoft.com/office/drawing/2014/main" id="{E7202002-5CEB-DB1F-FD1B-27E8FAF8F9F5}"/>
              </a:ext>
            </a:extLst>
          </p:cNvPr>
          <p:cNvSpPr>
            <a:spLocks/>
          </p:cNvSpPr>
          <p:nvPr/>
        </p:nvSpPr>
        <p:spPr bwMode="auto">
          <a:xfrm>
            <a:off x="1066800" y="11430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74" name="Rectangle 84">
            <a:extLst>
              <a:ext uri="{FF2B5EF4-FFF2-40B4-BE49-F238E27FC236}">
                <a16:creationId xmlns:a16="http://schemas.microsoft.com/office/drawing/2014/main" id="{59206DF9-6AF7-6E0F-1AA1-3BCD7C5E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57375"/>
            <a:ext cx="4572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Times New Roman" panose="02020603050405020304" pitchFamily="18" charset="0"/>
              </a:rPr>
              <a:t>Delay</a:t>
            </a:r>
          </a:p>
        </p:txBody>
      </p:sp>
      <p:sp>
        <p:nvSpPr>
          <p:cNvPr id="59475" name="Freeform 85">
            <a:extLst>
              <a:ext uri="{FF2B5EF4-FFF2-40B4-BE49-F238E27FC236}">
                <a16:creationId xmlns:a16="http://schemas.microsoft.com/office/drawing/2014/main" id="{58604585-46AF-FD28-64C2-662E18D82B1B}"/>
              </a:ext>
            </a:extLst>
          </p:cNvPr>
          <p:cNvSpPr>
            <a:spLocks/>
          </p:cNvSpPr>
          <p:nvPr/>
        </p:nvSpPr>
        <p:spPr bwMode="auto">
          <a:xfrm>
            <a:off x="762000" y="1371600"/>
            <a:ext cx="1143000" cy="2057400"/>
          </a:xfrm>
          <a:custGeom>
            <a:avLst/>
            <a:gdLst>
              <a:gd name="T0" fmla="*/ 483870000 w 720"/>
              <a:gd name="T1" fmla="*/ 0 h 1296"/>
              <a:gd name="T2" fmla="*/ 241935000 w 720"/>
              <a:gd name="T3" fmla="*/ 0 h 1296"/>
              <a:gd name="T4" fmla="*/ 241935000 w 720"/>
              <a:gd name="T5" fmla="*/ 967740000 h 1296"/>
              <a:gd name="T6" fmla="*/ 0 w 720"/>
              <a:gd name="T7" fmla="*/ 967740000 h 1296"/>
              <a:gd name="T8" fmla="*/ 604837500 w 720"/>
              <a:gd name="T9" fmla="*/ 967740000 h 1296"/>
              <a:gd name="T10" fmla="*/ 241935000 w 720"/>
              <a:gd name="T11" fmla="*/ 967740000 h 1296"/>
              <a:gd name="T12" fmla="*/ 241935000 w 720"/>
              <a:gd name="T13" fmla="*/ 2147483646 h 1296"/>
              <a:gd name="T14" fmla="*/ 1814512500 w 720"/>
              <a:gd name="T15" fmla="*/ 2147483646 h 12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20" h="1296">
                <a:moveTo>
                  <a:pt x="192" y="0"/>
                </a:moveTo>
                <a:lnTo>
                  <a:pt x="96" y="0"/>
                </a:lnTo>
                <a:lnTo>
                  <a:pt x="96" y="384"/>
                </a:lnTo>
                <a:lnTo>
                  <a:pt x="0" y="384"/>
                </a:lnTo>
                <a:lnTo>
                  <a:pt x="240" y="384"/>
                </a:lnTo>
                <a:lnTo>
                  <a:pt x="96" y="384"/>
                </a:lnTo>
                <a:lnTo>
                  <a:pt x="96" y="1296"/>
                </a:lnTo>
                <a:lnTo>
                  <a:pt x="720" y="129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76" name="Line 86">
            <a:extLst>
              <a:ext uri="{FF2B5EF4-FFF2-40B4-BE49-F238E27FC236}">
                <a16:creationId xmlns:a16="http://schemas.microsoft.com/office/drawing/2014/main" id="{A272B87D-AA00-E747-27B4-A949C03EE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1143000"/>
            <a:ext cx="381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77" name="Line 87">
            <a:extLst>
              <a:ext uri="{FF2B5EF4-FFF2-40B4-BE49-F238E27FC236}">
                <a16:creationId xmlns:a16="http://schemas.microsoft.com/office/drawing/2014/main" id="{4553C70A-577B-5D91-CF0C-A90F1D317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3716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78" name="Line 88">
            <a:extLst>
              <a:ext uri="{FF2B5EF4-FFF2-40B4-BE49-F238E27FC236}">
                <a16:creationId xmlns:a16="http://schemas.microsoft.com/office/drawing/2014/main" id="{1EE1AD75-3AA0-02AE-A178-EE29720D8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676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79" name="Line 89">
            <a:extLst>
              <a:ext uri="{FF2B5EF4-FFF2-40B4-BE49-F238E27FC236}">
                <a16:creationId xmlns:a16="http://schemas.microsoft.com/office/drawing/2014/main" id="{7BF139A2-1B93-F52A-9444-767D8C224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600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0" name="Line 90">
            <a:extLst>
              <a:ext uri="{FF2B5EF4-FFF2-40B4-BE49-F238E27FC236}">
                <a16:creationId xmlns:a16="http://schemas.microsoft.com/office/drawing/2014/main" id="{7DA56A36-F819-AFA1-340C-6B1E5DE7A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600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1" name="Freeform 91">
            <a:extLst>
              <a:ext uri="{FF2B5EF4-FFF2-40B4-BE49-F238E27FC236}">
                <a16:creationId xmlns:a16="http://schemas.microsoft.com/office/drawing/2014/main" id="{54734318-904A-8955-A799-10E4DA55E0BA}"/>
              </a:ext>
            </a:extLst>
          </p:cNvPr>
          <p:cNvSpPr>
            <a:spLocks/>
          </p:cNvSpPr>
          <p:nvPr/>
        </p:nvSpPr>
        <p:spPr bwMode="auto">
          <a:xfrm>
            <a:off x="1371600" y="1600200"/>
            <a:ext cx="1676400" cy="76200"/>
          </a:xfrm>
          <a:custGeom>
            <a:avLst/>
            <a:gdLst>
              <a:gd name="T0" fmla="*/ 0 w 1056"/>
              <a:gd name="T1" fmla="*/ 60483750 h 96"/>
              <a:gd name="T2" fmla="*/ 241935000 w 1056"/>
              <a:gd name="T3" fmla="*/ 60483750 h 96"/>
              <a:gd name="T4" fmla="*/ 241935000 w 1056"/>
              <a:gd name="T5" fmla="*/ 0 h 96"/>
              <a:gd name="T6" fmla="*/ 2147483646 w 1056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6" h="96">
                <a:moveTo>
                  <a:pt x="0" y="96"/>
                </a:moveTo>
                <a:lnTo>
                  <a:pt x="96" y="96"/>
                </a:lnTo>
                <a:lnTo>
                  <a:pt x="96" y="0"/>
                </a:lnTo>
                <a:lnTo>
                  <a:pt x="105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2" name="Text Box 92">
            <a:extLst>
              <a:ext uri="{FF2B5EF4-FFF2-40B4-BE49-F238E27FC236}">
                <a16:creationId xmlns:a16="http://schemas.microsoft.com/office/drawing/2014/main" id="{859FE277-36F9-0A3B-142E-9AB49CFF2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Trigger (2)</a:t>
            </a:r>
          </a:p>
        </p:txBody>
      </p:sp>
      <p:sp>
        <p:nvSpPr>
          <p:cNvPr id="59483" name="Freeform 93">
            <a:extLst>
              <a:ext uri="{FF2B5EF4-FFF2-40B4-BE49-F238E27FC236}">
                <a16:creationId xmlns:a16="http://schemas.microsoft.com/office/drawing/2014/main" id="{69E93652-ECBD-9E09-5D00-F05CCD2570F7}"/>
              </a:ext>
            </a:extLst>
          </p:cNvPr>
          <p:cNvSpPr>
            <a:spLocks/>
          </p:cNvSpPr>
          <p:nvPr/>
        </p:nvSpPr>
        <p:spPr bwMode="auto">
          <a:xfrm>
            <a:off x="1600200" y="1981200"/>
            <a:ext cx="403225" cy="762000"/>
          </a:xfrm>
          <a:custGeom>
            <a:avLst/>
            <a:gdLst>
              <a:gd name="T0" fmla="*/ 241935000 w 254"/>
              <a:gd name="T1" fmla="*/ 0 h 480"/>
              <a:gd name="T2" fmla="*/ 0 w 254"/>
              <a:gd name="T3" fmla="*/ 0 h 480"/>
              <a:gd name="T4" fmla="*/ 120967500 w 254"/>
              <a:gd name="T5" fmla="*/ 0 h 480"/>
              <a:gd name="T6" fmla="*/ 120967500 w 254"/>
              <a:gd name="T7" fmla="*/ 604837500 h 480"/>
              <a:gd name="T8" fmla="*/ 435987825 w 254"/>
              <a:gd name="T9" fmla="*/ 604837500 h 480"/>
              <a:gd name="T10" fmla="*/ 120967500 w 254"/>
              <a:gd name="T11" fmla="*/ 604837500 h 480"/>
              <a:gd name="T12" fmla="*/ 120967500 w 254"/>
              <a:gd name="T13" fmla="*/ 1209675000 h 480"/>
              <a:gd name="T14" fmla="*/ 640119688 w 254"/>
              <a:gd name="T15" fmla="*/ 1209675000 h 4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4" h="480">
                <a:moveTo>
                  <a:pt x="96" y="0"/>
                </a:moveTo>
                <a:lnTo>
                  <a:pt x="0" y="0"/>
                </a:lnTo>
                <a:lnTo>
                  <a:pt x="48" y="0"/>
                </a:lnTo>
                <a:lnTo>
                  <a:pt x="48" y="240"/>
                </a:lnTo>
                <a:lnTo>
                  <a:pt x="173" y="240"/>
                </a:lnTo>
                <a:lnTo>
                  <a:pt x="48" y="240"/>
                </a:lnTo>
                <a:lnTo>
                  <a:pt x="48" y="480"/>
                </a:lnTo>
                <a:lnTo>
                  <a:pt x="254" y="4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84" name="Group 94">
            <a:extLst>
              <a:ext uri="{FF2B5EF4-FFF2-40B4-BE49-F238E27FC236}">
                <a16:creationId xmlns:a16="http://schemas.microsoft.com/office/drawing/2014/main" id="{8818ECAD-8F82-C80F-3F53-C7637C4347F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475413" y="1184275"/>
            <a:ext cx="612775" cy="457200"/>
            <a:chOff x="1095" y="2304"/>
            <a:chExt cx="442" cy="288"/>
          </a:xfrm>
        </p:grpSpPr>
        <p:sp>
          <p:nvSpPr>
            <p:cNvPr id="59525" name="Freeform 95">
              <a:extLst>
                <a:ext uri="{FF2B5EF4-FFF2-40B4-BE49-F238E27FC236}">
                  <a16:creationId xmlns:a16="http://schemas.microsoft.com/office/drawing/2014/main" id="{D84BFEEF-780D-3769-F075-F325C5FBB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26" name="Text Box 96">
              <a:extLst>
                <a:ext uri="{FF2B5EF4-FFF2-40B4-BE49-F238E27FC236}">
                  <a16:creationId xmlns:a16="http://schemas.microsoft.com/office/drawing/2014/main" id="{09BAC4A4-2167-E3F3-B4FD-CBA3A9BA5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" y="2352"/>
              <a:ext cx="4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ADC</a:t>
              </a:r>
            </a:p>
          </p:txBody>
        </p:sp>
      </p:grpSp>
      <p:sp>
        <p:nvSpPr>
          <p:cNvPr id="59485" name="Line 97">
            <a:extLst>
              <a:ext uri="{FF2B5EF4-FFF2-40B4-BE49-F238E27FC236}">
                <a16:creationId xmlns:a16="http://schemas.microsoft.com/office/drawing/2014/main" id="{2DF2CE4D-45AA-35FC-040B-C6C8DE6AA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1409700"/>
            <a:ext cx="76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6" name="Line 98">
            <a:extLst>
              <a:ext uri="{FF2B5EF4-FFF2-40B4-BE49-F238E27FC236}">
                <a16:creationId xmlns:a16="http://schemas.microsoft.com/office/drawing/2014/main" id="{AD31907D-8273-DDAD-6BF2-7833222643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1409700"/>
            <a:ext cx="152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7" name="Line 99">
            <a:extLst>
              <a:ext uri="{FF2B5EF4-FFF2-40B4-BE49-F238E27FC236}">
                <a16:creationId xmlns:a16="http://schemas.microsoft.com/office/drawing/2014/main" id="{71174DCE-7225-7A0C-AA8C-2B3362CD2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41287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88" name="Rectangle 100">
            <a:extLst>
              <a:ext uri="{FF2B5EF4-FFF2-40B4-BE49-F238E27FC236}">
                <a16:creationId xmlns:a16="http://schemas.microsoft.com/office/drawing/2014/main" id="{46E7A363-FFBA-611B-DF80-4FAA0CAFE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62600"/>
            <a:ext cx="1066800" cy="381000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Oscillator</a:t>
            </a:r>
          </a:p>
        </p:txBody>
      </p:sp>
      <p:sp>
        <p:nvSpPr>
          <p:cNvPr id="59489" name="Freeform 101">
            <a:extLst>
              <a:ext uri="{FF2B5EF4-FFF2-40B4-BE49-F238E27FC236}">
                <a16:creationId xmlns:a16="http://schemas.microsoft.com/office/drawing/2014/main" id="{C50470E1-6B2B-F1E2-8A32-8C70BFDF842C}"/>
              </a:ext>
            </a:extLst>
          </p:cNvPr>
          <p:cNvSpPr>
            <a:spLocks/>
          </p:cNvSpPr>
          <p:nvPr/>
        </p:nvSpPr>
        <p:spPr bwMode="auto">
          <a:xfrm>
            <a:off x="1524000" y="32004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90" name="Text Box 102">
            <a:extLst>
              <a:ext uri="{FF2B5EF4-FFF2-40B4-BE49-F238E27FC236}">
                <a16:creationId xmlns:a16="http://schemas.microsoft.com/office/drawing/2014/main" id="{74ADF348-92A0-495F-938B-54DD22325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291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20 MHz</a:t>
            </a:r>
          </a:p>
        </p:txBody>
      </p:sp>
      <p:sp>
        <p:nvSpPr>
          <p:cNvPr id="59491" name="Text Box 103">
            <a:extLst>
              <a:ext uri="{FF2B5EF4-FFF2-40B4-BE49-F238E27FC236}">
                <a16:creationId xmlns:a16="http://schemas.microsoft.com/office/drawing/2014/main" id="{9A410164-79F5-97BE-221E-8859C945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7814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40 MHz</a:t>
            </a:r>
          </a:p>
        </p:txBody>
      </p:sp>
      <p:sp>
        <p:nvSpPr>
          <p:cNvPr id="59492" name="Text Box 104">
            <a:extLst>
              <a:ext uri="{FF2B5EF4-FFF2-40B4-BE49-F238E27FC236}">
                <a16:creationId xmlns:a16="http://schemas.microsoft.com/office/drawing/2014/main" id="{7844DBC3-E54C-9C10-D8CC-66660282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909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Times New Roman" panose="02020603050405020304" pitchFamily="18" charset="0"/>
              </a:rPr>
              <a:t>MUX</a:t>
            </a:r>
          </a:p>
        </p:txBody>
      </p:sp>
      <p:sp>
        <p:nvSpPr>
          <p:cNvPr id="59493" name="Text Box 105">
            <a:extLst>
              <a:ext uri="{FF2B5EF4-FFF2-40B4-BE49-F238E27FC236}">
                <a16:creationId xmlns:a16="http://schemas.microsoft.com/office/drawing/2014/main" id="{A02E931C-60D8-F48E-BDFF-43FA151C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3529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(n+1)</a:t>
            </a:r>
          </a:p>
        </p:txBody>
      </p:sp>
      <p:sp>
        <p:nvSpPr>
          <p:cNvPr id="59494" name="Text Box 106">
            <a:extLst>
              <a:ext uri="{FF2B5EF4-FFF2-40B4-BE49-F238E27FC236}">
                <a16:creationId xmlns:a16="http://schemas.microsoft.com/office/drawing/2014/main" id="{5D9F7F84-3959-1A76-A962-C73A3B58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005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(n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–1)</a:t>
            </a:r>
          </a:p>
        </p:txBody>
      </p:sp>
      <p:sp>
        <p:nvSpPr>
          <p:cNvPr id="59495" name="Text Box 107">
            <a:extLst>
              <a:ext uri="{FF2B5EF4-FFF2-40B4-BE49-F238E27FC236}">
                <a16:creationId xmlns:a16="http://schemas.microsoft.com/office/drawing/2014/main" id="{67A61E58-0B4E-22C4-3607-3A68F88F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175" y="1600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DOR</a:t>
            </a:r>
          </a:p>
        </p:txBody>
      </p:sp>
      <p:sp>
        <p:nvSpPr>
          <p:cNvPr id="59496" name="Text Box 108">
            <a:extLst>
              <a:ext uri="{FF2B5EF4-FFF2-40B4-BE49-F238E27FC236}">
                <a16:creationId xmlns:a16="http://schemas.microsoft.com/office/drawing/2014/main" id="{609A6B68-567B-B4EB-A569-6233CE6FB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846513"/>
            <a:ext cx="768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OB-LED</a:t>
            </a:r>
          </a:p>
        </p:txBody>
      </p:sp>
      <p:pic>
        <p:nvPicPr>
          <p:cNvPr id="59497" name="Picture 109">
            <a:extLst>
              <a:ext uri="{FF2B5EF4-FFF2-40B4-BE49-F238E27FC236}">
                <a16:creationId xmlns:a16="http://schemas.microsoft.com/office/drawing/2014/main" id="{303DD269-856D-25FF-AC46-5CD7767C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526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98" name="Oval 110">
            <a:extLst>
              <a:ext uri="{FF2B5EF4-FFF2-40B4-BE49-F238E27FC236}">
                <a16:creationId xmlns:a16="http://schemas.microsoft.com/office/drawing/2014/main" id="{43CD5877-4A4A-2F09-118A-29B513B6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943100"/>
            <a:ext cx="76200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499" name="Text Box 111">
            <a:extLst>
              <a:ext uri="{FF2B5EF4-FFF2-40B4-BE49-F238E27FC236}">
                <a16:creationId xmlns:a16="http://schemas.microsoft.com/office/drawing/2014/main" id="{FBDB8011-05CF-8274-AA80-08A32983E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943225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 2.6</a:t>
            </a:r>
          </a:p>
        </p:txBody>
      </p:sp>
      <p:sp>
        <p:nvSpPr>
          <p:cNvPr id="59500" name="Text Box 112">
            <a:extLst>
              <a:ext uri="{FF2B5EF4-FFF2-40B4-BE49-F238E27FC236}">
                <a16:creationId xmlns:a16="http://schemas.microsoft.com/office/drawing/2014/main" id="{30F28A3B-2294-4176-745C-DF6E8C54B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 9</a:t>
            </a:r>
          </a:p>
        </p:txBody>
      </p:sp>
      <p:sp>
        <p:nvSpPr>
          <p:cNvPr id="59501" name="Text Box 113">
            <a:extLst>
              <a:ext uri="{FF2B5EF4-FFF2-40B4-BE49-F238E27FC236}">
                <a16:creationId xmlns:a16="http://schemas.microsoft.com/office/drawing/2014/main" id="{3AF32FC4-1955-F79A-126A-C2FA6BC89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2590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59502" name="Text Box 114">
            <a:extLst>
              <a:ext uri="{FF2B5EF4-FFF2-40B4-BE49-F238E27FC236}">
                <a16:creationId xmlns:a16="http://schemas.microsoft.com/office/drawing/2014/main" id="{BD29D7C2-5FD5-B4C3-017F-339C1233D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1905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59503" name="Text Box 115">
            <a:extLst>
              <a:ext uri="{FF2B5EF4-FFF2-40B4-BE49-F238E27FC236}">
                <a16:creationId xmlns:a16="http://schemas.microsoft.com/office/drawing/2014/main" id="{D5F460E6-0805-492F-CEA2-31E7ECF7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162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59504" name="Text Box 116">
            <a:extLst>
              <a:ext uri="{FF2B5EF4-FFF2-40B4-BE49-F238E27FC236}">
                <a16:creationId xmlns:a16="http://schemas.microsoft.com/office/drawing/2014/main" id="{D94DEF36-29B7-2C99-3E3E-292A9724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114617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59505" name="Text Box 117">
            <a:extLst>
              <a:ext uri="{FF2B5EF4-FFF2-40B4-BE49-F238E27FC236}">
                <a16:creationId xmlns:a16="http://schemas.microsoft.com/office/drawing/2014/main" id="{B76D9D50-4F50-C43A-CA93-437BD51C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765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</a:t>
            </a:r>
          </a:p>
        </p:txBody>
      </p:sp>
      <p:sp>
        <p:nvSpPr>
          <p:cNvPr id="59506" name="Text Box 118">
            <a:extLst>
              <a:ext uri="{FF2B5EF4-FFF2-40B4-BE49-F238E27FC236}">
                <a16:creationId xmlns:a16="http://schemas.microsoft.com/office/drawing/2014/main" id="{4C1EC165-9AB6-D7B7-40CA-03BA0969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5" y="383857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32b</a:t>
            </a:r>
          </a:p>
        </p:txBody>
      </p:sp>
      <p:sp>
        <p:nvSpPr>
          <p:cNvPr id="59507" name="Text Box 119">
            <a:extLst>
              <a:ext uri="{FF2B5EF4-FFF2-40B4-BE49-F238E27FC236}">
                <a16:creationId xmlns:a16="http://schemas.microsoft.com/office/drawing/2014/main" id="{08F61292-10AF-A448-B3A1-2640A3AF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52959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16b</a:t>
            </a:r>
          </a:p>
        </p:txBody>
      </p:sp>
      <p:sp>
        <p:nvSpPr>
          <p:cNvPr id="59508" name="Text Box 120">
            <a:extLst>
              <a:ext uri="{FF2B5EF4-FFF2-40B4-BE49-F238E27FC236}">
                <a16:creationId xmlns:a16="http://schemas.microsoft.com/office/drawing/2014/main" id="{FB50C9E0-459C-D751-9641-6931B8EAD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615315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</a:t>
            </a:r>
          </a:p>
        </p:txBody>
      </p:sp>
      <p:sp>
        <p:nvSpPr>
          <p:cNvPr id="59509" name="Text Box 121">
            <a:extLst>
              <a:ext uri="{FF2B5EF4-FFF2-40B4-BE49-F238E27FC236}">
                <a16:creationId xmlns:a16="http://schemas.microsoft.com/office/drawing/2014/main" id="{DDF56389-F45D-4066-4170-81F82946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64770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8b, 10b, 12b</a:t>
            </a:r>
          </a:p>
        </p:txBody>
      </p:sp>
      <p:grpSp>
        <p:nvGrpSpPr>
          <p:cNvPr id="59510" name="Group 122">
            <a:extLst>
              <a:ext uri="{FF2B5EF4-FFF2-40B4-BE49-F238E27FC236}">
                <a16:creationId xmlns:a16="http://schemas.microsoft.com/office/drawing/2014/main" id="{7568A8C4-C1CE-E1D9-0A35-38F649797D50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657600"/>
            <a:ext cx="762000" cy="609600"/>
            <a:chOff x="3216" y="1872"/>
            <a:chExt cx="480" cy="384"/>
          </a:xfrm>
        </p:grpSpPr>
        <p:sp>
          <p:nvSpPr>
            <p:cNvPr id="59522" name="AutoShape 123">
              <a:extLst>
                <a:ext uri="{FF2B5EF4-FFF2-40B4-BE49-F238E27FC236}">
                  <a16:creationId xmlns:a16="http://schemas.microsoft.com/office/drawing/2014/main" id="{20342877-ADC9-948E-CA2E-71C3BB6E4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872"/>
              <a:ext cx="240" cy="38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9523" name="AutoShape 124">
              <a:extLst>
                <a:ext uri="{FF2B5EF4-FFF2-40B4-BE49-F238E27FC236}">
                  <a16:creationId xmlns:a16="http://schemas.microsoft.com/office/drawing/2014/main" id="{5F32BD5F-16C2-5006-B016-4A3B89F856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56" y="1872"/>
              <a:ext cx="240" cy="38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9524" name="Text Box 125">
              <a:extLst>
                <a:ext uri="{FF2B5EF4-FFF2-40B4-BE49-F238E27FC236}">
                  <a16:creationId xmlns:a16="http://schemas.microsoft.com/office/drawing/2014/main" id="{A5482685-79B4-151D-C870-28273ACC3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929"/>
              <a:ext cx="384" cy="27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</a:rPr>
                <a:t>DP</a:t>
              </a:r>
              <a:br>
                <a:rPr lang="en-US" altLang="en-US" sz="1400">
                  <a:latin typeface="Times New Roman" panose="02020603050405020304" pitchFamily="18" charset="0"/>
                </a:rPr>
              </a:br>
              <a:r>
                <a:rPr lang="en-US" altLang="en-US" sz="1400">
                  <a:latin typeface="Times New Roman" panose="02020603050405020304" pitchFamily="18" charset="0"/>
                </a:rPr>
                <a:t>Ram</a:t>
              </a:r>
            </a:p>
          </p:txBody>
        </p:sp>
      </p:grpSp>
      <p:sp>
        <p:nvSpPr>
          <p:cNvPr id="59511" name="Text Box 126">
            <a:extLst>
              <a:ext uri="{FF2B5EF4-FFF2-40B4-BE49-F238E27FC236}">
                <a16:creationId xmlns:a16="http://schemas.microsoft.com/office/drawing/2014/main" id="{907A3210-A2D3-236D-9825-91F3B717A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443038"/>
            <a:ext cx="925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1 megabaud</a:t>
            </a:r>
          </a:p>
        </p:txBody>
      </p:sp>
      <p:sp>
        <p:nvSpPr>
          <p:cNvPr id="59512" name="Freeform 127">
            <a:extLst>
              <a:ext uri="{FF2B5EF4-FFF2-40B4-BE49-F238E27FC236}">
                <a16:creationId xmlns:a16="http://schemas.microsoft.com/office/drawing/2014/main" id="{B1D5EA41-ACDD-EF04-13BB-70D83525134D}"/>
              </a:ext>
            </a:extLst>
          </p:cNvPr>
          <p:cNvSpPr>
            <a:spLocks/>
          </p:cNvSpPr>
          <p:nvPr/>
        </p:nvSpPr>
        <p:spPr bwMode="auto">
          <a:xfrm>
            <a:off x="2941638" y="3725863"/>
            <a:ext cx="1592262" cy="1608137"/>
          </a:xfrm>
          <a:custGeom>
            <a:avLst/>
            <a:gdLst>
              <a:gd name="T0" fmla="*/ 2147483646 w 1003"/>
              <a:gd name="T1" fmla="*/ 2147483646 h 1013"/>
              <a:gd name="T2" fmla="*/ 410784546 w 1003"/>
              <a:gd name="T3" fmla="*/ 2147483646 h 1013"/>
              <a:gd name="T4" fmla="*/ 410784546 w 1003"/>
              <a:gd name="T5" fmla="*/ 0 h 1013"/>
              <a:gd name="T6" fmla="*/ 0 w 1003"/>
              <a:gd name="T7" fmla="*/ 0 h 10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3" h="1013">
                <a:moveTo>
                  <a:pt x="1003" y="1013"/>
                </a:moveTo>
                <a:lnTo>
                  <a:pt x="163" y="1013"/>
                </a:lnTo>
                <a:lnTo>
                  <a:pt x="163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13" name="Freeform 128">
            <a:extLst>
              <a:ext uri="{FF2B5EF4-FFF2-40B4-BE49-F238E27FC236}">
                <a16:creationId xmlns:a16="http://schemas.microsoft.com/office/drawing/2014/main" id="{BE0AA5E9-56DE-0E36-FFA8-857171D7AAAD}"/>
              </a:ext>
            </a:extLst>
          </p:cNvPr>
          <p:cNvSpPr>
            <a:spLocks/>
          </p:cNvSpPr>
          <p:nvPr/>
        </p:nvSpPr>
        <p:spPr bwMode="auto">
          <a:xfrm>
            <a:off x="1876425" y="2133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14" name="Freeform 129">
            <a:extLst>
              <a:ext uri="{FF2B5EF4-FFF2-40B4-BE49-F238E27FC236}">
                <a16:creationId xmlns:a16="http://schemas.microsoft.com/office/drawing/2014/main" id="{38C55A9F-DA4C-B0CF-C645-7C2F9D059BCB}"/>
              </a:ext>
            </a:extLst>
          </p:cNvPr>
          <p:cNvSpPr>
            <a:spLocks/>
          </p:cNvSpPr>
          <p:nvPr/>
        </p:nvSpPr>
        <p:spPr bwMode="auto">
          <a:xfrm>
            <a:off x="2001838" y="2514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15" name="Rectangle 130">
            <a:extLst>
              <a:ext uri="{FF2B5EF4-FFF2-40B4-BE49-F238E27FC236}">
                <a16:creationId xmlns:a16="http://schemas.microsoft.com/office/drawing/2014/main" id="{D96D0A71-AD04-C399-F4AB-86A2EA977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438400"/>
            <a:ext cx="1066800" cy="53340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DC-DC</a:t>
            </a:r>
          </a:p>
        </p:txBody>
      </p:sp>
      <p:sp>
        <p:nvSpPr>
          <p:cNvPr id="59516" name="Rectangle 131">
            <a:extLst>
              <a:ext uri="{FF2B5EF4-FFF2-40B4-BE49-F238E27FC236}">
                <a16:creationId xmlns:a16="http://schemas.microsoft.com/office/drawing/2014/main" id="{DB3789F3-264E-17C1-691D-800C779A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3200400"/>
            <a:ext cx="1524000" cy="5334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Configuration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Device</a:t>
            </a:r>
          </a:p>
        </p:txBody>
      </p:sp>
      <p:sp>
        <p:nvSpPr>
          <p:cNvPr id="59517" name="AutoShape 132">
            <a:extLst>
              <a:ext uri="{FF2B5EF4-FFF2-40B4-BE49-F238E27FC236}">
                <a16:creationId xmlns:a16="http://schemas.microsoft.com/office/drawing/2014/main" id="{8E3AC785-9102-D964-F79D-50C0BA419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34290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518" name="AutoShape 133">
            <a:extLst>
              <a:ext uri="{FF2B5EF4-FFF2-40B4-BE49-F238E27FC236}">
                <a16:creationId xmlns:a16="http://schemas.microsoft.com/office/drawing/2014/main" id="{4F239F28-CF9B-4FA5-B9A5-3A0A2C09C2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53150" y="35814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9519" name="Text Box 134">
            <a:extLst>
              <a:ext uri="{FF2B5EF4-FFF2-40B4-BE49-F238E27FC236}">
                <a16:creationId xmlns:a16="http://schemas.microsoft.com/office/drawing/2014/main" id="{99F22F6B-C5A9-86E9-32A1-F5E57653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1945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8Mbit</a:t>
            </a:r>
          </a:p>
        </p:txBody>
      </p:sp>
      <p:sp>
        <p:nvSpPr>
          <p:cNvPr id="59521" name="Text Box 136">
            <a:extLst>
              <a:ext uri="{FF2B5EF4-FFF2-40B4-BE49-F238E27FC236}">
                <a16:creationId xmlns:a16="http://schemas.microsoft.com/office/drawing/2014/main" id="{0FD32C9B-F33F-DD55-CE15-72DF51A5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847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GTP, LBNL, 26 Mar, 2004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60" name="Rectangle 135">
            <a:extLst>
              <a:ext uri="{FF2B5EF4-FFF2-40B4-BE49-F238E27FC236}">
                <a16:creationId xmlns:a16="http://schemas.microsoft.com/office/drawing/2014/main" id="{DE2B9B7B-9560-345A-8FEA-AB6CDC3F0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Digital Optical Module Block Diagram</a:t>
            </a:r>
          </a:p>
        </p:txBody>
      </p:sp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974A9C0B-5F93-2C32-CA49-9800E032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E9D26A6-5992-AAFD-3C49-C2A1F5CF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D38F52B3-8D78-13E0-8352-38137EB5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3C6A8A-1A9E-1B4C-8951-1ADF8892566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1F501020-343A-E66A-0110-7A47FC869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62600"/>
            <a:ext cx="8763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F91B1FA4-2292-7E4A-826E-6276B0AA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69638" name="Rectangle 4">
            <a:extLst>
              <a:ext uri="{FF2B5EF4-FFF2-40B4-BE49-F238E27FC236}">
                <a16:creationId xmlns:a16="http://schemas.microsoft.com/office/drawing/2014/main" id="{205DD27D-D8A0-E499-53A1-45F0F578F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9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69639" name="Rectangle 5">
            <a:extLst>
              <a:ext uri="{FF2B5EF4-FFF2-40B4-BE49-F238E27FC236}">
                <a16:creationId xmlns:a16="http://schemas.microsoft.com/office/drawing/2014/main" id="{180D4298-8126-E6FA-6F68-B57F35CA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67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69640" name="AutoShape 6">
            <a:extLst>
              <a:ext uri="{FF2B5EF4-FFF2-40B4-BE49-F238E27FC236}">
                <a16:creationId xmlns:a16="http://schemas.microsoft.com/office/drawing/2014/main" id="{5F12C9FC-0988-84B7-5D0D-0C37EE44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400425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41" name="Line 7">
            <a:extLst>
              <a:ext uri="{FF2B5EF4-FFF2-40B4-BE49-F238E27FC236}">
                <a16:creationId xmlns:a16="http://schemas.microsoft.com/office/drawing/2014/main" id="{A18EF68F-6200-65B1-F724-68F46652D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022475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2" name="AutoShape 8">
            <a:extLst>
              <a:ext uri="{FF2B5EF4-FFF2-40B4-BE49-F238E27FC236}">
                <a16:creationId xmlns:a16="http://schemas.microsoft.com/office/drawing/2014/main" id="{D066053B-6F91-41C9-CEE8-0D5931CD4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1993900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43" name="AutoShape 9">
            <a:extLst>
              <a:ext uri="{FF2B5EF4-FFF2-40B4-BE49-F238E27FC236}">
                <a16:creationId xmlns:a16="http://schemas.microsoft.com/office/drawing/2014/main" id="{3250D70B-D4EE-0777-730D-E0243DAB0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3716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44" name="Freeform 10">
            <a:extLst>
              <a:ext uri="{FF2B5EF4-FFF2-40B4-BE49-F238E27FC236}">
                <a16:creationId xmlns:a16="http://schemas.microsoft.com/office/drawing/2014/main" id="{C0AE546F-FF50-3678-CF2C-142769A55BB6}"/>
              </a:ext>
            </a:extLst>
          </p:cNvPr>
          <p:cNvSpPr>
            <a:spLocks/>
          </p:cNvSpPr>
          <p:nvPr/>
        </p:nvSpPr>
        <p:spPr bwMode="auto">
          <a:xfrm>
            <a:off x="2895600" y="3429000"/>
            <a:ext cx="1371600" cy="609600"/>
          </a:xfrm>
          <a:custGeom>
            <a:avLst/>
            <a:gdLst>
              <a:gd name="T0" fmla="*/ 0 w 912"/>
              <a:gd name="T1" fmla="*/ 725805000 h 384"/>
              <a:gd name="T2" fmla="*/ 0 w 912"/>
              <a:gd name="T3" fmla="*/ 967740000 h 384"/>
              <a:gd name="T4" fmla="*/ 977122125 w 912"/>
              <a:gd name="T5" fmla="*/ 967740000 h 384"/>
              <a:gd name="T6" fmla="*/ 977122125 w 912"/>
              <a:gd name="T7" fmla="*/ 0 h 384"/>
              <a:gd name="T8" fmla="*/ 977122125 w 912"/>
              <a:gd name="T9" fmla="*/ 967740000 h 384"/>
              <a:gd name="T10" fmla="*/ 2062814211 w 912"/>
              <a:gd name="T11" fmla="*/ 967740000 h 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2" h="384">
                <a:moveTo>
                  <a:pt x="0" y="288"/>
                </a:moveTo>
                <a:lnTo>
                  <a:pt x="0" y="384"/>
                </a:lnTo>
                <a:lnTo>
                  <a:pt x="432" y="384"/>
                </a:lnTo>
                <a:lnTo>
                  <a:pt x="432" y="0"/>
                </a:lnTo>
                <a:lnTo>
                  <a:pt x="432" y="384"/>
                </a:lnTo>
                <a:lnTo>
                  <a:pt x="912" y="38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5" name="Line 11">
            <a:extLst>
              <a:ext uri="{FF2B5EF4-FFF2-40B4-BE49-F238E27FC236}">
                <a16:creationId xmlns:a16="http://schemas.microsoft.com/office/drawing/2014/main" id="{392AE5FD-49BB-E610-ABB6-12F68A6BC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895600"/>
            <a:ext cx="0" cy="838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6" name="Freeform 12">
            <a:extLst>
              <a:ext uri="{FF2B5EF4-FFF2-40B4-BE49-F238E27FC236}">
                <a16:creationId xmlns:a16="http://schemas.microsoft.com/office/drawing/2014/main" id="{0F2916BE-B5B6-6012-04D9-4835CAD9214D}"/>
              </a:ext>
            </a:extLst>
          </p:cNvPr>
          <p:cNvSpPr>
            <a:spLocks/>
          </p:cNvSpPr>
          <p:nvPr/>
        </p:nvSpPr>
        <p:spPr bwMode="auto">
          <a:xfrm>
            <a:off x="2590800" y="3810000"/>
            <a:ext cx="4343400" cy="2971800"/>
          </a:xfrm>
          <a:custGeom>
            <a:avLst/>
            <a:gdLst>
              <a:gd name="T0" fmla="*/ 0 w 2880"/>
              <a:gd name="T1" fmla="*/ 0 h 1968"/>
              <a:gd name="T2" fmla="*/ 0 w 2880"/>
              <a:gd name="T3" fmla="*/ 2147483646 h 1968"/>
              <a:gd name="T4" fmla="*/ 2147483646 w 2880"/>
              <a:gd name="T5" fmla="*/ 2147483646 h 1968"/>
              <a:gd name="T6" fmla="*/ 2147483646 w 2880"/>
              <a:gd name="T7" fmla="*/ 2147483646 h 1968"/>
              <a:gd name="T8" fmla="*/ 2147483646 w 2880"/>
              <a:gd name="T9" fmla="*/ 2147483646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1968">
                <a:moveTo>
                  <a:pt x="0" y="0"/>
                </a:moveTo>
                <a:lnTo>
                  <a:pt x="0" y="1968"/>
                </a:lnTo>
                <a:lnTo>
                  <a:pt x="2784" y="1968"/>
                </a:lnTo>
                <a:lnTo>
                  <a:pt x="2784" y="1872"/>
                </a:lnTo>
                <a:lnTo>
                  <a:pt x="2880" y="187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7" name="Line 13">
            <a:extLst>
              <a:ext uri="{FF2B5EF4-FFF2-40B4-BE49-F238E27FC236}">
                <a16:creationId xmlns:a16="http://schemas.microsoft.com/office/drawing/2014/main" id="{7F59B8BB-CDC9-ADF0-2FB4-2A64AC73B8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429000"/>
            <a:ext cx="990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Freeform 14">
            <a:extLst>
              <a:ext uri="{FF2B5EF4-FFF2-40B4-BE49-F238E27FC236}">
                <a16:creationId xmlns:a16="http://schemas.microsoft.com/office/drawing/2014/main" id="{FA9C235B-394E-1B32-4DB5-A5B4E3403B93}"/>
              </a:ext>
            </a:extLst>
          </p:cNvPr>
          <p:cNvSpPr>
            <a:spLocks/>
          </p:cNvSpPr>
          <p:nvPr/>
        </p:nvSpPr>
        <p:spPr bwMode="auto">
          <a:xfrm>
            <a:off x="6096000" y="4267200"/>
            <a:ext cx="1676400" cy="1295400"/>
          </a:xfrm>
          <a:custGeom>
            <a:avLst/>
            <a:gdLst>
              <a:gd name="T0" fmla="*/ 0 w 1056"/>
              <a:gd name="T1" fmla="*/ 0 h 816"/>
              <a:gd name="T2" fmla="*/ 483870000 w 1056"/>
              <a:gd name="T3" fmla="*/ 0 h 816"/>
              <a:gd name="T4" fmla="*/ 483870000 w 1056"/>
              <a:gd name="T5" fmla="*/ 2056447500 h 816"/>
              <a:gd name="T6" fmla="*/ 0 w 1056"/>
              <a:gd name="T7" fmla="*/ 2056447500 h 816"/>
              <a:gd name="T8" fmla="*/ 2147483646 w 1056"/>
              <a:gd name="T9" fmla="*/ 2056447500 h 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56" h="816">
                <a:moveTo>
                  <a:pt x="0" y="0"/>
                </a:moveTo>
                <a:lnTo>
                  <a:pt x="192" y="0"/>
                </a:lnTo>
                <a:lnTo>
                  <a:pt x="192" y="816"/>
                </a:lnTo>
                <a:lnTo>
                  <a:pt x="0" y="816"/>
                </a:lnTo>
                <a:lnTo>
                  <a:pt x="1056" y="816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9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32AAA8FD-9992-8D3C-FDEB-5EE391CE1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19200"/>
            <a:ext cx="1866900" cy="3657600"/>
          </a:xfrm>
          <a:prstGeom prst="rect">
            <a:avLst/>
          </a:prstGeom>
          <a:solidFill>
            <a:srgbClr val="E0EA1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FPGA</a:t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9650" name="Rectangle 16">
            <a:extLst>
              <a:ext uri="{FF2B5EF4-FFF2-40B4-BE49-F238E27FC236}">
                <a16:creationId xmlns:a16="http://schemas.microsoft.com/office/drawing/2014/main" id="{86D010DB-745D-6FAD-D0DE-7E6B85723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2438400"/>
            <a:ext cx="609600" cy="243840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CPU</a:t>
            </a:r>
          </a:p>
        </p:txBody>
      </p:sp>
      <p:sp>
        <p:nvSpPr>
          <p:cNvPr id="69651" name="AutoShape 17">
            <a:extLst>
              <a:ext uri="{FF2B5EF4-FFF2-40B4-BE49-F238E27FC236}">
                <a16:creationId xmlns:a16="http://schemas.microsoft.com/office/drawing/2014/main" id="{48173526-FAFC-1593-1BBC-FC7471C0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25146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52" name="AutoShape 18">
            <a:extLst>
              <a:ext uri="{FF2B5EF4-FFF2-40B4-BE49-F238E27FC236}">
                <a16:creationId xmlns:a16="http://schemas.microsoft.com/office/drawing/2014/main" id="{5A99D611-96E4-84C6-F975-109C9E50A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419600"/>
            <a:ext cx="304800" cy="3810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53" name="Rectangle 19">
            <a:extLst>
              <a:ext uri="{FF2B5EF4-FFF2-40B4-BE49-F238E27FC236}">
                <a16:creationId xmlns:a16="http://schemas.microsoft.com/office/drawing/2014/main" id="{832EF4E7-7420-14E3-B211-E24EC93C3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5257800"/>
            <a:ext cx="1600200" cy="9144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CPLD</a:t>
            </a:r>
          </a:p>
        </p:txBody>
      </p:sp>
      <p:sp>
        <p:nvSpPr>
          <p:cNvPr id="69654" name="Rectangle 20">
            <a:extLst>
              <a:ext uri="{FF2B5EF4-FFF2-40B4-BE49-F238E27FC236}">
                <a16:creationId xmlns:a16="http://schemas.microsoft.com/office/drawing/2014/main" id="{F81A7D24-7DEE-5123-4EF4-4A532BE37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029200"/>
            <a:ext cx="685800" cy="7620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</a:t>
            </a:r>
          </a:p>
        </p:txBody>
      </p:sp>
      <p:sp>
        <p:nvSpPr>
          <p:cNvPr id="69655" name="Rectangle 21">
            <a:extLst>
              <a:ext uri="{FF2B5EF4-FFF2-40B4-BE49-F238E27FC236}">
                <a16:creationId xmlns:a16="http://schemas.microsoft.com/office/drawing/2014/main" id="{BE8CE89D-5B53-23D3-A311-A632C43F0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029200"/>
            <a:ext cx="685800" cy="7620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</a:t>
            </a:r>
          </a:p>
        </p:txBody>
      </p:sp>
      <p:sp>
        <p:nvSpPr>
          <p:cNvPr id="69656" name="Text Box 22">
            <a:extLst>
              <a:ext uri="{FF2B5EF4-FFF2-40B4-BE49-F238E27FC236}">
                <a16:creationId xmlns:a16="http://schemas.microsoft.com/office/drawing/2014/main" id="{BA784D89-0D8A-429F-FDE4-AFCD9425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825" y="5603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57" name="Rectangle 23">
            <a:extLst>
              <a:ext uri="{FF2B5EF4-FFF2-40B4-BE49-F238E27FC236}">
                <a16:creationId xmlns:a16="http://schemas.microsoft.com/office/drawing/2014/main" id="{1D2D9148-25ED-201A-2401-762DF573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6324600"/>
            <a:ext cx="1600200" cy="30480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PMT Power</a:t>
            </a:r>
          </a:p>
        </p:txBody>
      </p:sp>
      <p:sp>
        <p:nvSpPr>
          <p:cNvPr id="69658" name="Rectangle 24">
            <a:extLst>
              <a:ext uri="{FF2B5EF4-FFF2-40B4-BE49-F238E27FC236}">
                <a16:creationId xmlns:a16="http://schemas.microsoft.com/office/drawing/2014/main" id="{337E7090-B206-D147-973E-AD4CFC31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4419600"/>
            <a:ext cx="1143000" cy="4572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SDRAM</a:t>
            </a:r>
          </a:p>
        </p:txBody>
      </p:sp>
      <p:sp>
        <p:nvSpPr>
          <p:cNvPr id="69659" name="Rectangle 25">
            <a:extLst>
              <a:ext uri="{FF2B5EF4-FFF2-40B4-BE49-F238E27FC236}">
                <a16:creationId xmlns:a16="http://schemas.microsoft.com/office/drawing/2014/main" id="{85F2D071-F04F-3ABB-351C-0BA8FB91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3886200"/>
            <a:ext cx="1143000" cy="4572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SDRAM</a:t>
            </a:r>
          </a:p>
        </p:txBody>
      </p:sp>
      <p:sp>
        <p:nvSpPr>
          <p:cNvPr id="69660" name="Rectangle 26">
            <a:extLst>
              <a:ext uri="{FF2B5EF4-FFF2-40B4-BE49-F238E27FC236}">
                <a16:creationId xmlns:a16="http://schemas.microsoft.com/office/drawing/2014/main" id="{5B419E0F-83A5-8E5B-0A13-0A9880BB8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05000"/>
            <a:ext cx="7620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ATWD</a:t>
            </a:r>
          </a:p>
        </p:txBody>
      </p:sp>
      <p:sp>
        <p:nvSpPr>
          <p:cNvPr id="69661" name="Rectangle 27">
            <a:extLst>
              <a:ext uri="{FF2B5EF4-FFF2-40B4-BE49-F238E27FC236}">
                <a16:creationId xmlns:a16="http://schemas.microsoft.com/office/drawing/2014/main" id="{141859EB-4DBD-6566-92AD-996D8B28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7620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ATWD</a:t>
            </a:r>
          </a:p>
        </p:txBody>
      </p:sp>
      <p:grpSp>
        <p:nvGrpSpPr>
          <p:cNvPr id="69662" name="Group 28">
            <a:extLst>
              <a:ext uri="{FF2B5EF4-FFF2-40B4-BE49-F238E27FC236}">
                <a16:creationId xmlns:a16="http://schemas.microsoft.com/office/drawing/2014/main" id="{2349FEB2-7C3D-30A6-4973-E3026C07F143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200400"/>
            <a:ext cx="757238" cy="457200"/>
            <a:chOff x="1104" y="2304"/>
            <a:chExt cx="477" cy="288"/>
          </a:xfrm>
        </p:grpSpPr>
        <p:sp>
          <p:nvSpPr>
            <p:cNvPr id="69770" name="Freeform 29">
              <a:extLst>
                <a:ext uri="{FF2B5EF4-FFF2-40B4-BE49-F238E27FC236}">
                  <a16:creationId xmlns:a16="http://schemas.microsoft.com/office/drawing/2014/main" id="{46BE5C3C-9CE9-96DF-59B0-17C552818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71" name="Text Box 30">
              <a:extLst>
                <a:ext uri="{FF2B5EF4-FFF2-40B4-BE49-F238E27FC236}">
                  <a16:creationId xmlns:a16="http://schemas.microsoft.com/office/drawing/2014/main" id="{1988617A-BD4E-17F8-C57B-04FEE97E8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352"/>
              <a:ext cx="4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fADC</a:t>
              </a:r>
            </a:p>
          </p:txBody>
        </p:sp>
      </p:grpSp>
      <p:sp>
        <p:nvSpPr>
          <p:cNvPr id="69663" name="Freeform 31">
            <a:extLst>
              <a:ext uri="{FF2B5EF4-FFF2-40B4-BE49-F238E27FC236}">
                <a16:creationId xmlns:a16="http://schemas.microsoft.com/office/drawing/2014/main" id="{9CD2253A-9995-F07A-196B-6F386968D3DA}"/>
              </a:ext>
            </a:extLst>
          </p:cNvPr>
          <p:cNvSpPr>
            <a:spLocks/>
          </p:cNvSpPr>
          <p:nvPr/>
        </p:nvSpPr>
        <p:spPr bwMode="auto">
          <a:xfrm>
            <a:off x="1752600" y="1752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4" name="Freeform 32">
            <a:extLst>
              <a:ext uri="{FF2B5EF4-FFF2-40B4-BE49-F238E27FC236}">
                <a16:creationId xmlns:a16="http://schemas.microsoft.com/office/drawing/2014/main" id="{014DD413-70B6-4C44-A0C5-05A54317F81B}"/>
              </a:ext>
            </a:extLst>
          </p:cNvPr>
          <p:cNvSpPr>
            <a:spLocks/>
          </p:cNvSpPr>
          <p:nvPr/>
        </p:nvSpPr>
        <p:spPr bwMode="auto">
          <a:xfrm>
            <a:off x="1905000" y="32004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65" name="Freeform 33">
            <a:extLst>
              <a:ext uri="{FF2B5EF4-FFF2-40B4-BE49-F238E27FC236}">
                <a16:creationId xmlns:a16="http://schemas.microsoft.com/office/drawing/2014/main" id="{DD8C9734-14B8-7FAD-AD2D-5630419DB603}"/>
              </a:ext>
            </a:extLst>
          </p:cNvPr>
          <p:cNvSpPr>
            <a:spLocks/>
          </p:cNvSpPr>
          <p:nvPr/>
        </p:nvSpPr>
        <p:spPr bwMode="auto">
          <a:xfrm flipH="1">
            <a:off x="7162800" y="1143000"/>
            <a:ext cx="304800" cy="5334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592740750 h 480"/>
              <a:gd name="T4" fmla="*/ 387096000 w 240"/>
              <a:gd name="T5" fmla="*/ 296370375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66" name="Group 34">
            <a:extLst>
              <a:ext uri="{FF2B5EF4-FFF2-40B4-BE49-F238E27FC236}">
                <a16:creationId xmlns:a16="http://schemas.microsoft.com/office/drawing/2014/main" id="{02858FEC-4DC9-D39A-8605-155A39404A1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67500" y="1793875"/>
            <a:ext cx="615950" cy="457200"/>
            <a:chOff x="1104" y="2304"/>
            <a:chExt cx="432" cy="288"/>
          </a:xfrm>
        </p:grpSpPr>
        <p:sp>
          <p:nvSpPr>
            <p:cNvPr id="69768" name="Freeform 35">
              <a:extLst>
                <a:ext uri="{FF2B5EF4-FFF2-40B4-BE49-F238E27FC236}">
                  <a16:creationId xmlns:a16="http://schemas.microsoft.com/office/drawing/2014/main" id="{2DE7501D-014E-A7D7-CF3E-8DABCFCDC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69" name="Text Box 36">
              <a:extLst>
                <a:ext uri="{FF2B5EF4-FFF2-40B4-BE49-F238E27FC236}">
                  <a16:creationId xmlns:a16="http://schemas.microsoft.com/office/drawing/2014/main" id="{FE3B44B7-F7B4-8C80-7222-C71AE7ABE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352"/>
              <a:ext cx="4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DAC</a:t>
              </a:r>
            </a:p>
          </p:txBody>
        </p:sp>
      </p:grpSp>
      <p:sp>
        <p:nvSpPr>
          <p:cNvPr id="69667" name="Rectangle 37">
            <a:extLst>
              <a:ext uri="{FF2B5EF4-FFF2-40B4-BE49-F238E27FC236}">
                <a16:creationId xmlns:a16="http://schemas.microsoft.com/office/drawing/2014/main" id="{42379B15-5C36-1357-D7C6-EB136860B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5410200"/>
            <a:ext cx="1485900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Monitor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&amp; Control</a:t>
            </a:r>
          </a:p>
        </p:txBody>
      </p:sp>
      <p:sp>
        <p:nvSpPr>
          <p:cNvPr id="69668" name="AutoShape 38">
            <a:extLst>
              <a:ext uri="{FF2B5EF4-FFF2-40B4-BE49-F238E27FC236}">
                <a16:creationId xmlns:a16="http://schemas.microsoft.com/office/drawing/2014/main" id="{52D99BAC-AE58-E35D-1EAF-BE7671DE3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736725"/>
            <a:ext cx="609600" cy="84138"/>
          </a:xfrm>
          <a:prstGeom prst="leftRightArrow">
            <a:avLst>
              <a:gd name="adj1" fmla="val 50000"/>
              <a:gd name="adj2" fmla="val 14490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69" name="Line 39">
            <a:extLst>
              <a:ext uri="{FF2B5EF4-FFF2-40B4-BE49-F238E27FC236}">
                <a16:creationId xmlns:a16="http://schemas.microsoft.com/office/drawing/2014/main" id="{DDD8F8A4-6238-202B-B81A-34C1928B3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1793875"/>
            <a:ext cx="0" cy="914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0" name="Rectangle 40">
            <a:extLst>
              <a:ext uri="{FF2B5EF4-FFF2-40B4-BE49-F238E27FC236}">
                <a16:creationId xmlns:a16="http://schemas.microsoft.com/office/drawing/2014/main" id="{654BEC3D-2C6D-CECF-D287-215D5883D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946275"/>
            <a:ext cx="609600" cy="339725"/>
          </a:xfrm>
          <a:prstGeom prst="rect">
            <a:avLst/>
          </a:prstGeom>
          <a:solidFill>
            <a:srgbClr val="00B8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LPF</a:t>
            </a:r>
          </a:p>
        </p:txBody>
      </p:sp>
      <p:sp>
        <p:nvSpPr>
          <p:cNvPr id="69671" name="Freeform 41">
            <a:extLst>
              <a:ext uri="{FF2B5EF4-FFF2-40B4-BE49-F238E27FC236}">
                <a16:creationId xmlns:a16="http://schemas.microsoft.com/office/drawing/2014/main" id="{E58083AA-B07A-D8CF-ED26-8FAC86397B1B}"/>
              </a:ext>
            </a:extLst>
          </p:cNvPr>
          <p:cNvSpPr>
            <a:spLocks/>
          </p:cNvSpPr>
          <p:nvPr/>
        </p:nvSpPr>
        <p:spPr bwMode="auto">
          <a:xfrm>
            <a:off x="6134100" y="4114800"/>
            <a:ext cx="914400" cy="523875"/>
          </a:xfrm>
          <a:custGeom>
            <a:avLst/>
            <a:gdLst>
              <a:gd name="T0" fmla="*/ 0 w 576"/>
              <a:gd name="T1" fmla="*/ 0 h 330"/>
              <a:gd name="T2" fmla="*/ 1451610000 w 576"/>
              <a:gd name="T3" fmla="*/ 0 h 330"/>
              <a:gd name="T4" fmla="*/ 1088707500 w 576"/>
              <a:gd name="T5" fmla="*/ 0 h 330"/>
              <a:gd name="T6" fmla="*/ 1103828438 w 576"/>
              <a:gd name="T7" fmla="*/ 831651563 h 330"/>
              <a:gd name="T8" fmla="*/ 1436489063 w 576"/>
              <a:gd name="T9" fmla="*/ 831651563 h 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" h="330">
                <a:moveTo>
                  <a:pt x="0" y="0"/>
                </a:moveTo>
                <a:lnTo>
                  <a:pt x="576" y="0"/>
                </a:lnTo>
                <a:lnTo>
                  <a:pt x="432" y="0"/>
                </a:lnTo>
                <a:lnTo>
                  <a:pt x="438" y="330"/>
                </a:lnTo>
                <a:lnTo>
                  <a:pt x="570" y="330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2" name="Freeform 42">
            <a:extLst>
              <a:ext uri="{FF2B5EF4-FFF2-40B4-BE49-F238E27FC236}">
                <a16:creationId xmlns:a16="http://schemas.microsoft.com/office/drawing/2014/main" id="{93838CC6-791F-55AF-5971-2EC47E0537CE}"/>
              </a:ext>
            </a:extLst>
          </p:cNvPr>
          <p:cNvSpPr>
            <a:spLocks/>
          </p:cNvSpPr>
          <p:nvPr/>
        </p:nvSpPr>
        <p:spPr bwMode="auto">
          <a:xfrm>
            <a:off x="5981700" y="6172200"/>
            <a:ext cx="952500" cy="228600"/>
          </a:xfrm>
          <a:custGeom>
            <a:avLst/>
            <a:gdLst>
              <a:gd name="T0" fmla="*/ 0 w 672"/>
              <a:gd name="T1" fmla="*/ 0 h 336"/>
              <a:gd name="T2" fmla="*/ 0 w 672"/>
              <a:gd name="T3" fmla="*/ 155529643 h 336"/>
              <a:gd name="T4" fmla="*/ 1350083705 w 672"/>
              <a:gd name="T5" fmla="*/ 155529643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336">
                <a:moveTo>
                  <a:pt x="0" y="0"/>
                </a:moveTo>
                <a:lnTo>
                  <a:pt x="0" y="336"/>
                </a:lnTo>
                <a:lnTo>
                  <a:pt x="672" y="336"/>
                </a:ln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3" name="AutoShape 43">
            <a:extLst>
              <a:ext uri="{FF2B5EF4-FFF2-40B4-BE49-F238E27FC236}">
                <a16:creationId xmlns:a16="http://schemas.microsoft.com/office/drawing/2014/main" id="{24B1EE66-6FE0-636A-ECB5-E955663AE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6172200"/>
            <a:ext cx="74613" cy="152400"/>
          </a:xfrm>
          <a:prstGeom prst="upDownArrow">
            <a:avLst>
              <a:gd name="adj1" fmla="val 50000"/>
              <a:gd name="adj2" fmla="val 40851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74" name="AutoShape 44">
            <a:extLst>
              <a:ext uri="{FF2B5EF4-FFF2-40B4-BE49-F238E27FC236}">
                <a16:creationId xmlns:a16="http://schemas.microsoft.com/office/drawing/2014/main" id="{C557AC6B-1045-66B9-B03E-4568DA929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4876800"/>
            <a:ext cx="76200" cy="381000"/>
          </a:xfrm>
          <a:prstGeom prst="upDownArrow">
            <a:avLst>
              <a:gd name="adj1" fmla="val 50000"/>
              <a:gd name="adj2" fmla="val 10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75" name="Freeform 45">
            <a:extLst>
              <a:ext uri="{FF2B5EF4-FFF2-40B4-BE49-F238E27FC236}">
                <a16:creationId xmlns:a16="http://schemas.microsoft.com/office/drawing/2014/main" id="{22F688E1-8380-3AF5-8439-103ABE31CF9B}"/>
              </a:ext>
            </a:extLst>
          </p:cNvPr>
          <p:cNvSpPr>
            <a:spLocks/>
          </p:cNvSpPr>
          <p:nvPr/>
        </p:nvSpPr>
        <p:spPr bwMode="auto">
          <a:xfrm>
            <a:off x="5334000" y="4876800"/>
            <a:ext cx="1752600" cy="1371600"/>
          </a:xfrm>
          <a:custGeom>
            <a:avLst/>
            <a:gdLst>
              <a:gd name="T0" fmla="*/ 0 w 1152"/>
              <a:gd name="T1" fmla="*/ 0 h 1056"/>
              <a:gd name="T2" fmla="*/ 0 w 1152"/>
              <a:gd name="T3" fmla="*/ 242934259 h 1056"/>
              <a:gd name="T4" fmla="*/ 1444259544 w 1152"/>
              <a:gd name="T5" fmla="*/ 242934259 h 1056"/>
              <a:gd name="T6" fmla="*/ 1444259544 w 1152"/>
              <a:gd name="T7" fmla="*/ 1781521364 h 1056"/>
              <a:gd name="T8" fmla="*/ 2147483646 w 1152"/>
              <a:gd name="T9" fmla="*/ 1781521364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1056">
                <a:moveTo>
                  <a:pt x="0" y="0"/>
                </a:moveTo>
                <a:lnTo>
                  <a:pt x="0" y="144"/>
                </a:lnTo>
                <a:lnTo>
                  <a:pt x="624" y="144"/>
                </a:lnTo>
                <a:lnTo>
                  <a:pt x="624" y="1056"/>
                </a:lnTo>
                <a:lnTo>
                  <a:pt x="1152" y="1056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76" name="AutoShape 46">
            <a:extLst>
              <a:ext uri="{FF2B5EF4-FFF2-40B4-BE49-F238E27FC236}">
                <a16:creationId xmlns:a16="http://schemas.microsoft.com/office/drawing/2014/main" id="{2B5AC086-9C9A-60D5-CB71-AAE1E0F6E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28925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77" name="AutoShape 47">
            <a:extLst>
              <a:ext uri="{FF2B5EF4-FFF2-40B4-BE49-F238E27FC236}">
                <a16:creationId xmlns:a16="http://schemas.microsoft.com/office/drawing/2014/main" id="{6F54F4B1-3D89-AC58-22DC-D1D82D56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143125"/>
            <a:ext cx="457200" cy="76200"/>
          </a:xfrm>
          <a:prstGeom prst="leftRightArrow">
            <a:avLst>
              <a:gd name="adj1" fmla="val 50000"/>
              <a:gd name="adj2" fmla="val 12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78" name="AutoShape 48">
            <a:extLst>
              <a:ext uri="{FF2B5EF4-FFF2-40B4-BE49-F238E27FC236}">
                <a16:creationId xmlns:a16="http://schemas.microsoft.com/office/drawing/2014/main" id="{9548C7BE-FAEF-94F8-3A49-8333D20C1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15000"/>
            <a:ext cx="266700" cy="76200"/>
          </a:xfrm>
          <a:prstGeom prst="leftRightArrow">
            <a:avLst>
              <a:gd name="adj1" fmla="val 50000"/>
              <a:gd name="adj2" fmla="val 7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79" name="Line 49">
            <a:extLst>
              <a:ext uri="{FF2B5EF4-FFF2-40B4-BE49-F238E27FC236}">
                <a16:creationId xmlns:a16="http://schemas.microsoft.com/office/drawing/2014/main" id="{2D7A1228-0B73-3611-931D-FD9261DFE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48768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0" name="Freeform 50">
            <a:extLst>
              <a:ext uri="{FF2B5EF4-FFF2-40B4-BE49-F238E27FC236}">
                <a16:creationId xmlns:a16="http://schemas.microsoft.com/office/drawing/2014/main" id="{DD90AAD9-9B2C-B6F5-4C47-668E660CCB8F}"/>
              </a:ext>
            </a:extLst>
          </p:cNvPr>
          <p:cNvSpPr>
            <a:spLocks/>
          </p:cNvSpPr>
          <p:nvPr/>
        </p:nvSpPr>
        <p:spPr bwMode="auto">
          <a:xfrm>
            <a:off x="2895600" y="1981200"/>
            <a:ext cx="152400" cy="685800"/>
          </a:xfrm>
          <a:custGeom>
            <a:avLst/>
            <a:gdLst>
              <a:gd name="T0" fmla="*/ 24193500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24193500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1" name="Freeform 51">
            <a:extLst>
              <a:ext uri="{FF2B5EF4-FFF2-40B4-BE49-F238E27FC236}">
                <a16:creationId xmlns:a16="http://schemas.microsoft.com/office/drawing/2014/main" id="{92B697E7-E7A4-3746-7178-5F38C50D9E65}"/>
              </a:ext>
            </a:extLst>
          </p:cNvPr>
          <p:cNvSpPr>
            <a:spLocks/>
          </p:cNvSpPr>
          <p:nvPr/>
        </p:nvSpPr>
        <p:spPr bwMode="auto">
          <a:xfrm>
            <a:off x="2819400" y="2057400"/>
            <a:ext cx="228600" cy="685800"/>
          </a:xfrm>
          <a:custGeom>
            <a:avLst/>
            <a:gdLst>
              <a:gd name="T0" fmla="*/ 54435375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54435375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2" name="Freeform 52">
            <a:extLst>
              <a:ext uri="{FF2B5EF4-FFF2-40B4-BE49-F238E27FC236}">
                <a16:creationId xmlns:a16="http://schemas.microsoft.com/office/drawing/2014/main" id="{D24499FB-E0F7-4951-3BC8-6085B76CF270}"/>
              </a:ext>
            </a:extLst>
          </p:cNvPr>
          <p:cNvSpPr>
            <a:spLocks/>
          </p:cNvSpPr>
          <p:nvPr/>
        </p:nvSpPr>
        <p:spPr bwMode="auto">
          <a:xfrm>
            <a:off x="2743200" y="2133600"/>
            <a:ext cx="304800" cy="685800"/>
          </a:xfrm>
          <a:custGeom>
            <a:avLst/>
            <a:gdLst>
              <a:gd name="T0" fmla="*/ 96774000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96774000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3" name="Freeform 53">
            <a:extLst>
              <a:ext uri="{FF2B5EF4-FFF2-40B4-BE49-F238E27FC236}">
                <a16:creationId xmlns:a16="http://schemas.microsoft.com/office/drawing/2014/main" id="{364EDF87-17CD-7099-DD38-E99F0AF5F8A7}"/>
              </a:ext>
            </a:extLst>
          </p:cNvPr>
          <p:cNvSpPr>
            <a:spLocks/>
          </p:cNvSpPr>
          <p:nvPr/>
        </p:nvSpPr>
        <p:spPr bwMode="auto">
          <a:xfrm>
            <a:off x="2667000" y="2209800"/>
            <a:ext cx="381000" cy="685800"/>
          </a:xfrm>
          <a:custGeom>
            <a:avLst/>
            <a:gdLst>
              <a:gd name="T0" fmla="*/ 1512093750 w 96"/>
              <a:gd name="T1" fmla="*/ 0 h 432"/>
              <a:gd name="T2" fmla="*/ 0 w 96"/>
              <a:gd name="T3" fmla="*/ 0 h 432"/>
              <a:gd name="T4" fmla="*/ 0 w 96"/>
              <a:gd name="T5" fmla="*/ 1088707500 h 432"/>
              <a:gd name="T6" fmla="*/ 1512093750 w 96"/>
              <a:gd name="T7" fmla="*/ 1088707500 h 4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432">
                <a:moveTo>
                  <a:pt x="96" y="0"/>
                </a:moveTo>
                <a:lnTo>
                  <a:pt x="0" y="0"/>
                </a:lnTo>
                <a:lnTo>
                  <a:pt x="0" y="432"/>
                </a:lnTo>
                <a:lnTo>
                  <a:pt x="96" y="43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4" name="Line 54">
            <a:extLst>
              <a:ext uri="{FF2B5EF4-FFF2-40B4-BE49-F238E27FC236}">
                <a16:creationId xmlns:a16="http://schemas.microsoft.com/office/drawing/2014/main" id="{5B95926C-EADD-2E44-0420-CB5A9C3B6E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1981200"/>
            <a:ext cx="914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5" name="Line 55">
            <a:extLst>
              <a:ext uri="{FF2B5EF4-FFF2-40B4-BE49-F238E27FC236}">
                <a16:creationId xmlns:a16="http://schemas.microsoft.com/office/drawing/2014/main" id="{599C00C2-164D-9AD2-1432-68102647B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362200"/>
            <a:ext cx="762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6" name="Line 56">
            <a:extLst>
              <a:ext uri="{FF2B5EF4-FFF2-40B4-BE49-F238E27FC236}">
                <a16:creationId xmlns:a16="http://schemas.microsoft.com/office/drawing/2014/main" id="{4EC4EC1E-40FD-AA62-2A3F-6EF1E2D80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743200"/>
            <a:ext cx="533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7" name="AutoShape 57">
            <a:extLst>
              <a:ext uri="{FF2B5EF4-FFF2-40B4-BE49-F238E27FC236}">
                <a16:creationId xmlns:a16="http://schemas.microsoft.com/office/drawing/2014/main" id="{9E239270-494A-CFBC-0E34-6B2AC7480AF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24100" y="3505200"/>
            <a:ext cx="685800" cy="381000"/>
          </a:xfrm>
          <a:custGeom>
            <a:avLst/>
            <a:gdLst>
              <a:gd name="T0" fmla="*/ 19052381 w 21600"/>
              <a:gd name="T1" fmla="*/ 3360208 h 21600"/>
              <a:gd name="T2" fmla="*/ 10887075 w 21600"/>
              <a:gd name="T3" fmla="*/ 6720417 h 21600"/>
              <a:gd name="T4" fmla="*/ 2721769 w 21600"/>
              <a:gd name="T5" fmla="*/ 3360208 h 21600"/>
              <a:gd name="T6" fmla="*/ 108870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69688" name="Freeform 58">
            <a:extLst>
              <a:ext uri="{FF2B5EF4-FFF2-40B4-BE49-F238E27FC236}">
                <a16:creationId xmlns:a16="http://schemas.microsoft.com/office/drawing/2014/main" id="{16D253A8-4093-AD14-C29E-87E768655584}"/>
              </a:ext>
            </a:extLst>
          </p:cNvPr>
          <p:cNvSpPr>
            <a:spLocks/>
          </p:cNvSpPr>
          <p:nvPr/>
        </p:nvSpPr>
        <p:spPr bwMode="auto">
          <a:xfrm>
            <a:off x="1524000" y="3886200"/>
            <a:ext cx="3162300" cy="2057400"/>
          </a:xfrm>
          <a:custGeom>
            <a:avLst/>
            <a:gdLst>
              <a:gd name="T0" fmla="*/ 2147483646 w 1920"/>
              <a:gd name="T1" fmla="*/ 1956775336 h 1248"/>
              <a:gd name="T2" fmla="*/ 2083362769 w 1920"/>
              <a:gd name="T3" fmla="*/ 1956775336 h 1248"/>
              <a:gd name="T4" fmla="*/ 2083362769 w 1920"/>
              <a:gd name="T5" fmla="*/ 0 h 1248"/>
              <a:gd name="T6" fmla="*/ 2083362769 w 1920"/>
              <a:gd name="T7" fmla="*/ 1956775336 h 1248"/>
              <a:gd name="T8" fmla="*/ 0 w 1920"/>
              <a:gd name="T9" fmla="*/ 1956775336 h 1248"/>
              <a:gd name="T10" fmla="*/ 0 w 1920"/>
              <a:gd name="T11" fmla="*/ 2147483646 h 1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20" h="1248">
                <a:moveTo>
                  <a:pt x="1920" y="720"/>
                </a:moveTo>
                <a:lnTo>
                  <a:pt x="768" y="720"/>
                </a:lnTo>
                <a:lnTo>
                  <a:pt x="768" y="0"/>
                </a:lnTo>
                <a:lnTo>
                  <a:pt x="768" y="720"/>
                </a:lnTo>
                <a:lnTo>
                  <a:pt x="0" y="720"/>
                </a:lnTo>
                <a:lnTo>
                  <a:pt x="0" y="124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89" name="AutoShape 59">
            <a:extLst>
              <a:ext uri="{FF2B5EF4-FFF2-40B4-BE49-F238E27FC236}">
                <a16:creationId xmlns:a16="http://schemas.microsoft.com/office/drawing/2014/main" id="{45B385CE-8B00-97D8-74DA-1D292AFF1ED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990600" y="3810000"/>
            <a:ext cx="304800" cy="466725"/>
          </a:xfrm>
          <a:prstGeom prst="lightningBolt">
            <a:avLst/>
          </a:prstGeom>
          <a:solidFill>
            <a:srgbClr val="FF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90" name="Freeform 60">
            <a:extLst>
              <a:ext uri="{FF2B5EF4-FFF2-40B4-BE49-F238E27FC236}">
                <a16:creationId xmlns:a16="http://schemas.microsoft.com/office/drawing/2014/main" id="{35EA8EED-DC95-5F6E-77EF-0F9952B2F20A}"/>
              </a:ext>
            </a:extLst>
          </p:cNvPr>
          <p:cNvSpPr>
            <a:spLocks/>
          </p:cNvSpPr>
          <p:nvPr/>
        </p:nvSpPr>
        <p:spPr bwMode="auto">
          <a:xfrm>
            <a:off x="1219200" y="3886200"/>
            <a:ext cx="1181100" cy="152400"/>
          </a:xfrm>
          <a:custGeom>
            <a:avLst/>
            <a:gdLst>
              <a:gd name="T0" fmla="*/ 0 w 768"/>
              <a:gd name="T1" fmla="*/ 96774000 h 240"/>
              <a:gd name="T2" fmla="*/ 1816402617 w 768"/>
              <a:gd name="T3" fmla="*/ 96774000 h 240"/>
              <a:gd name="T4" fmla="*/ 1816402617 w 76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240">
                <a:moveTo>
                  <a:pt x="0" y="240"/>
                </a:moveTo>
                <a:lnTo>
                  <a:pt x="768" y="240"/>
                </a:lnTo>
                <a:lnTo>
                  <a:pt x="768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1" name="Line 61">
            <a:extLst>
              <a:ext uri="{FF2B5EF4-FFF2-40B4-BE49-F238E27FC236}">
                <a16:creationId xmlns:a16="http://schemas.microsoft.com/office/drawing/2014/main" id="{1AC07E0D-A4E6-B2AC-7B2B-3ED4A552AE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41910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2" name="Rectangle 62">
            <a:extLst>
              <a:ext uri="{FF2B5EF4-FFF2-40B4-BE49-F238E27FC236}">
                <a16:creationId xmlns:a16="http://schemas.microsoft.com/office/drawing/2014/main" id="{B5A1F29E-9BA5-CC3D-6848-78F11AFD8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419600"/>
            <a:ext cx="685800" cy="45720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LC</a:t>
            </a:r>
          </a:p>
        </p:txBody>
      </p:sp>
      <p:sp>
        <p:nvSpPr>
          <p:cNvPr id="69693" name="AutoShape 63">
            <a:extLst>
              <a:ext uri="{FF2B5EF4-FFF2-40B4-BE49-F238E27FC236}">
                <a16:creationId xmlns:a16="http://schemas.microsoft.com/office/drawing/2014/main" id="{F6F71EC0-4038-C23D-772E-765F933C3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495800"/>
            <a:ext cx="685800" cy="76200"/>
          </a:xfrm>
          <a:prstGeom prst="leftRightArrow">
            <a:avLst>
              <a:gd name="adj1" fmla="val 50000"/>
              <a:gd name="adj2" fmla="val 18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94" name="AutoShape 64">
            <a:extLst>
              <a:ext uri="{FF2B5EF4-FFF2-40B4-BE49-F238E27FC236}">
                <a16:creationId xmlns:a16="http://schemas.microsoft.com/office/drawing/2014/main" id="{C2AA7393-D5EA-0763-CC68-F9B732E4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4724400"/>
            <a:ext cx="685800" cy="76200"/>
          </a:xfrm>
          <a:prstGeom prst="leftRightArrow">
            <a:avLst>
              <a:gd name="adj1" fmla="val 50000"/>
              <a:gd name="adj2" fmla="val 18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95" name="Line 65">
            <a:extLst>
              <a:ext uri="{FF2B5EF4-FFF2-40B4-BE49-F238E27FC236}">
                <a16:creationId xmlns:a16="http://schemas.microsoft.com/office/drawing/2014/main" id="{85F9042B-E2E1-44D6-D04C-CADBF8826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4648200"/>
            <a:ext cx="2095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6" name="Line 66">
            <a:extLst>
              <a:ext uri="{FF2B5EF4-FFF2-40B4-BE49-F238E27FC236}">
                <a16:creationId xmlns:a16="http://schemas.microsoft.com/office/drawing/2014/main" id="{8B1DC5C3-17FE-186D-9784-9F2A7347BB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1700" y="4800600"/>
            <a:ext cx="2095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7" name="AutoShape 67">
            <a:extLst>
              <a:ext uri="{FF2B5EF4-FFF2-40B4-BE49-F238E27FC236}">
                <a16:creationId xmlns:a16="http://schemas.microsoft.com/office/drawing/2014/main" id="{6B862BFF-6D21-2148-3A63-B0F6E0C680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7650" y="1752600"/>
            <a:ext cx="76200" cy="457200"/>
          </a:xfrm>
          <a:prstGeom prst="flowChartDelay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98" name="Freeform 68">
            <a:extLst>
              <a:ext uri="{FF2B5EF4-FFF2-40B4-BE49-F238E27FC236}">
                <a16:creationId xmlns:a16="http://schemas.microsoft.com/office/drawing/2014/main" id="{FC21631E-8B56-9537-2707-101C67FF3BE3}"/>
              </a:ext>
            </a:extLst>
          </p:cNvPr>
          <p:cNvSpPr>
            <a:spLocks/>
          </p:cNvSpPr>
          <p:nvPr/>
        </p:nvSpPr>
        <p:spPr bwMode="auto">
          <a:xfrm>
            <a:off x="323850" y="1752600"/>
            <a:ext cx="152400" cy="457200"/>
          </a:xfrm>
          <a:custGeom>
            <a:avLst/>
            <a:gdLst>
              <a:gd name="T0" fmla="*/ 0 w 96"/>
              <a:gd name="T1" fmla="*/ 0 h 288"/>
              <a:gd name="T2" fmla="*/ 120967500 w 96"/>
              <a:gd name="T3" fmla="*/ 241935000 h 288"/>
              <a:gd name="T4" fmla="*/ 241935000 w 96"/>
              <a:gd name="T5" fmla="*/ 241935000 h 288"/>
              <a:gd name="T6" fmla="*/ 241935000 w 96"/>
              <a:gd name="T7" fmla="*/ 483870000 h 288"/>
              <a:gd name="T8" fmla="*/ 120967500 w 96"/>
              <a:gd name="T9" fmla="*/ 483870000 h 288"/>
              <a:gd name="T10" fmla="*/ 0 w 96"/>
              <a:gd name="T11" fmla="*/ 725805000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6" h="288">
                <a:moveTo>
                  <a:pt x="0" y="0"/>
                </a:moveTo>
                <a:lnTo>
                  <a:pt x="48" y="96"/>
                </a:lnTo>
                <a:lnTo>
                  <a:pt x="96" y="96"/>
                </a:lnTo>
                <a:lnTo>
                  <a:pt x="96" y="192"/>
                </a:lnTo>
                <a:lnTo>
                  <a:pt x="48" y="192"/>
                </a:lnTo>
                <a:lnTo>
                  <a:pt x="0" y="28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99" name="Freeform 69">
            <a:extLst>
              <a:ext uri="{FF2B5EF4-FFF2-40B4-BE49-F238E27FC236}">
                <a16:creationId xmlns:a16="http://schemas.microsoft.com/office/drawing/2014/main" id="{101279F5-B329-764C-D058-DD629CD2C9F7}"/>
              </a:ext>
            </a:extLst>
          </p:cNvPr>
          <p:cNvSpPr>
            <a:spLocks/>
          </p:cNvSpPr>
          <p:nvPr/>
        </p:nvSpPr>
        <p:spPr bwMode="auto">
          <a:xfrm>
            <a:off x="2171700" y="3886200"/>
            <a:ext cx="304800" cy="609600"/>
          </a:xfrm>
          <a:custGeom>
            <a:avLst/>
            <a:gdLst>
              <a:gd name="T0" fmla="*/ 0 w 240"/>
              <a:gd name="T1" fmla="*/ 967740000 h 384"/>
              <a:gd name="T2" fmla="*/ 387096000 w 240"/>
              <a:gd name="T3" fmla="*/ 967740000 h 384"/>
              <a:gd name="T4" fmla="*/ 387096000 w 240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0" h="384">
                <a:moveTo>
                  <a:pt x="0" y="384"/>
                </a:moveTo>
                <a:lnTo>
                  <a:pt x="240" y="384"/>
                </a:lnTo>
                <a:lnTo>
                  <a:pt x="24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0" name="Text Box 70">
            <a:extLst>
              <a:ext uri="{FF2B5EF4-FFF2-40B4-BE49-F238E27FC236}">
                <a16:creationId xmlns:a16="http://schemas.microsoft.com/office/drawing/2014/main" id="{14F7D72C-910F-CF23-8064-84A47D312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x16</a:t>
            </a:r>
          </a:p>
        </p:txBody>
      </p:sp>
      <p:sp>
        <p:nvSpPr>
          <p:cNvPr id="69701" name="Text Box 71">
            <a:extLst>
              <a:ext uri="{FF2B5EF4-FFF2-40B4-BE49-F238E27FC236}">
                <a16:creationId xmlns:a16="http://schemas.microsoft.com/office/drawing/2014/main" id="{CD83FBC1-42CA-6085-2504-A03D42620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x2</a:t>
            </a:r>
          </a:p>
        </p:txBody>
      </p:sp>
      <p:sp>
        <p:nvSpPr>
          <p:cNvPr id="69702" name="Text Box 72">
            <a:extLst>
              <a:ext uri="{FF2B5EF4-FFF2-40B4-BE49-F238E27FC236}">
                <a16:creationId xmlns:a16="http://schemas.microsoft.com/office/drawing/2014/main" id="{EC2E445F-3471-9D0D-5823-9F8900190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x0.25</a:t>
            </a:r>
          </a:p>
        </p:txBody>
      </p:sp>
      <p:sp>
        <p:nvSpPr>
          <p:cNvPr id="69703" name="Arc 73">
            <a:extLst>
              <a:ext uri="{FF2B5EF4-FFF2-40B4-BE49-F238E27FC236}">
                <a16:creationId xmlns:a16="http://schemas.microsoft.com/office/drawing/2014/main" id="{6349E34A-B046-39B3-4E5B-BF06B87E5F8F}"/>
              </a:ext>
            </a:extLst>
          </p:cNvPr>
          <p:cNvSpPr>
            <a:spLocks/>
          </p:cNvSpPr>
          <p:nvPr/>
        </p:nvSpPr>
        <p:spPr bwMode="auto">
          <a:xfrm>
            <a:off x="2209800" y="3200400"/>
            <a:ext cx="304800" cy="152400"/>
          </a:xfrm>
          <a:custGeom>
            <a:avLst/>
            <a:gdLst>
              <a:gd name="T0" fmla="*/ 0 w 21600"/>
              <a:gd name="T1" fmla="*/ 0 h 21600"/>
              <a:gd name="T2" fmla="*/ 4301067 w 21600"/>
              <a:gd name="T3" fmla="*/ 1075267 h 21600"/>
              <a:gd name="T4" fmla="*/ 0 w 21600"/>
              <a:gd name="T5" fmla="*/ 107526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704" name="Rectangle 74">
            <a:extLst>
              <a:ext uri="{FF2B5EF4-FFF2-40B4-BE49-F238E27FC236}">
                <a16:creationId xmlns:a16="http://schemas.microsoft.com/office/drawing/2014/main" id="{4AADB92B-2C46-BB9F-BD6B-B0539716E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096000"/>
            <a:ext cx="914400" cy="6096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Flasher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Board</a:t>
            </a:r>
          </a:p>
        </p:txBody>
      </p:sp>
      <p:sp>
        <p:nvSpPr>
          <p:cNvPr id="69705" name="Rectangle 75">
            <a:extLst>
              <a:ext uri="{FF2B5EF4-FFF2-40B4-BE49-F238E27FC236}">
                <a16:creationId xmlns:a16="http://schemas.microsoft.com/office/drawing/2014/main" id="{09AD9C5E-460B-4A3D-94FB-BB647746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85900"/>
            <a:ext cx="762000" cy="228600"/>
          </a:xfrm>
          <a:prstGeom prst="rect">
            <a:avLst/>
          </a:prstGeom>
          <a:solidFill>
            <a:srgbClr val="99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Times New Roman" panose="02020603050405020304" pitchFamily="18" charset="0"/>
              </a:rPr>
              <a:t>Pulser</a:t>
            </a:r>
          </a:p>
        </p:txBody>
      </p:sp>
      <p:sp>
        <p:nvSpPr>
          <p:cNvPr id="69706" name="Line 76">
            <a:extLst>
              <a:ext uri="{FF2B5EF4-FFF2-40B4-BE49-F238E27FC236}">
                <a16:creationId xmlns:a16="http://schemas.microsoft.com/office/drawing/2014/main" id="{8663F567-1B83-C316-05D0-37793DDA88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1609725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07" name="Text Box 77">
            <a:extLst>
              <a:ext uri="{FF2B5EF4-FFF2-40B4-BE49-F238E27FC236}">
                <a16:creationId xmlns:a16="http://schemas.microsoft.com/office/drawing/2014/main" id="{3A3A2AB3-7313-A000-A0DD-CA39CC85E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484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DACs &amp; ADCs</a:t>
            </a:r>
          </a:p>
        </p:txBody>
      </p:sp>
      <p:sp>
        <p:nvSpPr>
          <p:cNvPr id="69708" name="Text Box 78">
            <a:extLst>
              <a:ext uri="{FF2B5EF4-FFF2-40B4-BE49-F238E27FC236}">
                <a16:creationId xmlns:a16="http://schemas.microsoft.com/office/drawing/2014/main" id="{5EBD4DF6-5516-F47E-0C0C-A883E48B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5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Corning Frequency Ctl </a:t>
            </a:r>
            <a:b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(was Toyocom)</a:t>
            </a:r>
          </a:p>
        </p:txBody>
      </p:sp>
      <p:sp>
        <p:nvSpPr>
          <p:cNvPr id="69709" name="Text Box 79">
            <a:extLst>
              <a:ext uri="{FF2B5EF4-FFF2-40B4-BE49-F238E27FC236}">
                <a16:creationId xmlns:a16="http://schemas.microsoft.com/office/drawing/2014/main" id="{0A855A05-5C34-1B6C-5A95-FD6C7918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73405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4Mb    4Mb</a:t>
            </a:r>
          </a:p>
        </p:txBody>
      </p:sp>
      <p:sp>
        <p:nvSpPr>
          <p:cNvPr id="69710" name="Text Box 80">
            <a:extLst>
              <a:ext uri="{FF2B5EF4-FFF2-40B4-BE49-F238E27FC236}">
                <a16:creationId xmlns:a16="http://schemas.microsoft.com/office/drawing/2014/main" id="{B7657C95-4508-B77B-FE9A-CF2FCE89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962400"/>
            <a:ext cx="685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16Mb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16Mb</a:t>
            </a:r>
          </a:p>
        </p:txBody>
      </p:sp>
      <p:sp>
        <p:nvSpPr>
          <p:cNvPr id="69711" name="Text Box 81">
            <a:extLst>
              <a:ext uri="{FF2B5EF4-FFF2-40B4-BE49-F238E27FC236}">
                <a16:creationId xmlns:a16="http://schemas.microsoft.com/office/drawing/2014/main" id="{482190E4-E828-D006-0621-FC32F2906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438400"/>
            <a:ext cx="1219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Times New Roman" panose="02020603050405020304" pitchFamily="18" charset="0"/>
              </a:rPr>
              <a:t>+/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-5V, 3.3V,</a:t>
            </a:r>
            <a:b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  2.5V, 1.8V</a:t>
            </a:r>
          </a:p>
        </p:txBody>
      </p:sp>
      <p:sp>
        <p:nvSpPr>
          <p:cNvPr id="69712" name="Text Box 82">
            <a:extLst>
              <a:ext uri="{FF2B5EF4-FFF2-40B4-BE49-F238E27FC236}">
                <a16:creationId xmlns:a16="http://schemas.microsoft.com/office/drawing/2014/main" id="{B3C4C416-CF14-C5DE-872A-8F27EEE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248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64 Bytes</a:t>
            </a:r>
          </a:p>
        </p:txBody>
      </p:sp>
      <p:sp>
        <p:nvSpPr>
          <p:cNvPr id="69713" name="Freeform 83">
            <a:extLst>
              <a:ext uri="{FF2B5EF4-FFF2-40B4-BE49-F238E27FC236}">
                <a16:creationId xmlns:a16="http://schemas.microsoft.com/office/drawing/2014/main" id="{3E7A2723-4506-6A99-DFEE-51C0B738F588}"/>
              </a:ext>
            </a:extLst>
          </p:cNvPr>
          <p:cNvSpPr>
            <a:spLocks/>
          </p:cNvSpPr>
          <p:nvPr/>
        </p:nvSpPr>
        <p:spPr bwMode="auto">
          <a:xfrm>
            <a:off x="1066800" y="11430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4" name="Rectangle 84">
            <a:extLst>
              <a:ext uri="{FF2B5EF4-FFF2-40B4-BE49-F238E27FC236}">
                <a16:creationId xmlns:a16="http://schemas.microsoft.com/office/drawing/2014/main" id="{B1F372EB-01D4-C3A3-4795-B7E5CA038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57375"/>
            <a:ext cx="4572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Times New Roman" panose="02020603050405020304" pitchFamily="18" charset="0"/>
              </a:rPr>
              <a:t>Delay</a:t>
            </a:r>
          </a:p>
        </p:txBody>
      </p:sp>
      <p:sp>
        <p:nvSpPr>
          <p:cNvPr id="69715" name="Freeform 85">
            <a:extLst>
              <a:ext uri="{FF2B5EF4-FFF2-40B4-BE49-F238E27FC236}">
                <a16:creationId xmlns:a16="http://schemas.microsoft.com/office/drawing/2014/main" id="{839D312B-94FE-F370-8A17-94B8D16E8B56}"/>
              </a:ext>
            </a:extLst>
          </p:cNvPr>
          <p:cNvSpPr>
            <a:spLocks/>
          </p:cNvSpPr>
          <p:nvPr/>
        </p:nvSpPr>
        <p:spPr bwMode="auto">
          <a:xfrm>
            <a:off x="762000" y="1371600"/>
            <a:ext cx="1143000" cy="2057400"/>
          </a:xfrm>
          <a:custGeom>
            <a:avLst/>
            <a:gdLst>
              <a:gd name="T0" fmla="*/ 483870000 w 720"/>
              <a:gd name="T1" fmla="*/ 0 h 1296"/>
              <a:gd name="T2" fmla="*/ 241935000 w 720"/>
              <a:gd name="T3" fmla="*/ 0 h 1296"/>
              <a:gd name="T4" fmla="*/ 241935000 w 720"/>
              <a:gd name="T5" fmla="*/ 967740000 h 1296"/>
              <a:gd name="T6" fmla="*/ 0 w 720"/>
              <a:gd name="T7" fmla="*/ 967740000 h 1296"/>
              <a:gd name="T8" fmla="*/ 604837500 w 720"/>
              <a:gd name="T9" fmla="*/ 967740000 h 1296"/>
              <a:gd name="T10" fmla="*/ 241935000 w 720"/>
              <a:gd name="T11" fmla="*/ 967740000 h 1296"/>
              <a:gd name="T12" fmla="*/ 241935000 w 720"/>
              <a:gd name="T13" fmla="*/ 2147483646 h 1296"/>
              <a:gd name="T14" fmla="*/ 1814512500 w 720"/>
              <a:gd name="T15" fmla="*/ 2147483646 h 12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20" h="1296">
                <a:moveTo>
                  <a:pt x="192" y="0"/>
                </a:moveTo>
                <a:lnTo>
                  <a:pt x="96" y="0"/>
                </a:lnTo>
                <a:lnTo>
                  <a:pt x="96" y="384"/>
                </a:lnTo>
                <a:lnTo>
                  <a:pt x="0" y="384"/>
                </a:lnTo>
                <a:lnTo>
                  <a:pt x="240" y="384"/>
                </a:lnTo>
                <a:lnTo>
                  <a:pt x="96" y="384"/>
                </a:lnTo>
                <a:lnTo>
                  <a:pt x="96" y="1296"/>
                </a:lnTo>
                <a:lnTo>
                  <a:pt x="720" y="129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6" name="Line 86">
            <a:extLst>
              <a:ext uri="{FF2B5EF4-FFF2-40B4-BE49-F238E27FC236}">
                <a16:creationId xmlns:a16="http://schemas.microsoft.com/office/drawing/2014/main" id="{BC1D5B97-51B5-4B4B-8A92-9A489D1826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0" y="1143000"/>
            <a:ext cx="381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7" name="Line 87">
            <a:extLst>
              <a:ext uri="{FF2B5EF4-FFF2-40B4-BE49-F238E27FC236}">
                <a16:creationId xmlns:a16="http://schemas.microsoft.com/office/drawing/2014/main" id="{E7D87C72-9136-3068-9832-9821E9E82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3716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8" name="Line 88">
            <a:extLst>
              <a:ext uri="{FF2B5EF4-FFF2-40B4-BE49-F238E27FC236}">
                <a16:creationId xmlns:a16="http://schemas.microsoft.com/office/drawing/2014/main" id="{D669FDA4-0E8B-44C5-509C-3967D1402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676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19" name="Line 89">
            <a:extLst>
              <a:ext uri="{FF2B5EF4-FFF2-40B4-BE49-F238E27FC236}">
                <a16:creationId xmlns:a16="http://schemas.microsoft.com/office/drawing/2014/main" id="{85C8EE2C-58E9-91DF-F726-99EBD10EC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600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0" name="Line 90">
            <a:extLst>
              <a:ext uri="{FF2B5EF4-FFF2-40B4-BE49-F238E27FC236}">
                <a16:creationId xmlns:a16="http://schemas.microsoft.com/office/drawing/2014/main" id="{C0E925AD-7EDD-E7D3-35BE-31CF6C241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600200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1" name="Freeform 91">
            <a:extLst>
              <a:ext uri="{FF2B5EF4-FFF2-40B4-BE49-F238E27FC236}">
                <a16:creationId xmlns:a16="http://schemas.microsoft.com/office/drawing/2014/main" id="{F2D69C39-2494-C5E1-406C-CD13A0742AE7}"/>
              </a:ext>
            </a:extLst>
          </p:cNvPr>
          <p:cNvSpPr>
            <a:spLocks/>
          </p:cNvSpPr>
          <p:nvPr/>
        </p:nvSpPr>
        <p:spPr bwMode="auto">
          <a:xfrm>
            <a:off x="1371600" y="1600200"/>
            <a:ext cx="1676400" cy="76200"/>
          </a:xfrm>
          <a:custGeom>
            <a:avLst/>
            <a:gdLst>
              <a:gd name="T0" fmla="*/ 0 w 1056"/>
              <a:gd name="T1" fmla="*/ 60483750 h 96"/>
              <a:gd name="T2" fmla="*/ 241935000 w 1056"/>
              <a:gd name="T3" fmla="*/ 60483750 h 96"/>
              <a:gd name="T4" fmla="*/ 241935000 w 1056"/>
              <a:gd name="T5" fmla="*/ 0 h 96"/>
              <a:gd name="T6" fmla="*/ 2147483646 w 1056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6" h="96">
                <a:moveTo>
                  <a:pt x="0" y="96"/>
                </a:moveTo>
                <a:lnTo>
                  <a:pt x="96" y="96"/>
                </a:lnTo>
                <a:lnTo>
                  <a:pt x="96" y="0"/>
                </a:lnTo>
                <a:lnTo>
                  <a:pt x="105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2" name="Text Box 92">
            <a:extLst>
              <a:ext uri="{FF2B5EF4-FFF2-40B4-BE49-F238E27FC236}">
                <a16:creationId xmlns:a16="http://schemas.microsoft.com/office/drawing/2014/main" id="{73BACD23-9ABD-FE4F-4098-2227A1F6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Trigger (2)</a:t>
            </a:r>
          </a:p>
        </p:txBody>
      </p:sp>
      <p:sp>
        <p:nvSpPr>
          <p:cNvPr id="69723" name="Freeform 93">
            <a:extLst>
              <a:ext uri="{FF2B5EF4-FFF2-40B4-BE49-F238E27FC236}">
                <a16:creationId xmlns:a16="http://schemas.microsoft.com/office/drawing/2014/main" id="{A9A29547-314A-6179-666C-6854E9E09157}"/>
              </a:ext>
            </a:extLst>
          </p:cNvPr>
          <p:cNvSpPr>
            <a:spLocks/>
          </p:cNvSpPr>
          <p:nvPr/>
        </p:nvSpPr>
        <p:spPr bwMode="auto">
          <a:xfrm>
            <a:off x="1600200" y="1981200"/>
            <a:ext cx="403225" cy="762000"/>
          </a:xfrm>
          <a:custGeom>
            <a:avLst/>
            <a:gdLst>
              <a:gd name="T0" fmla="*/ 241935000 w 254"/>
              <a:gd name="T1" fmla="*/ 0 h 480"/>
              <a:gd name="T2" fmla="*/ 0 w 254"/>
              <a:gd name="T3" fmla="*/ 0 h 480"/>
              <a:gd name="T4" fmla="*/ 120967500 w 254"/>
              <a:gd name="T5" fmla="*/ 0 h 480"/>
              <a:gd name="T6" fmla="*/ 120967500 w 254"/>
              <a:gd name="T7" fmla="*/ 604837500 h 480"/>
              <a:gd name="T8" fmla="*/ 435987825 w 254"/>
              <a:gd name="T9" fmla="*/ 604837500 h 480"/>
              <a:gd name="T10" fmla="*/ 120967500 w 254"/>
              <a:gd name="T11" fmla="*/ 604837500 h 480"/>
              <a:gd name="T12" fmla="*/ 120967500 w 254"/>
              <a:gd name="T13" fmla="*/ 1209675000 h 480"/>
              <a:gd name="T14" fmla="*/ 640119688 w 254"/>
              <a:gd name="T15" fmla="*/ 1209675000 h 4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4" h="480">
                <a:moveTo>
                  <a:pt x="96" y="0"/>
                </a:moveTo>
                <a:lnTo>
                  <a:pt x="0" y="0"/>
                </a:lnTo>
                <a:lnTo>
                  <a:pt x="48" y="0"/>
                </a:lnTo>
                <a:lnTo>
                  <a:pt x="48" y="240"/>
                </a:lnTo>
                <a:lnTo>
                  <a:pt x="173" y="240"/>
                </a:lnTo>
                <a:lnTo>
                  <a:pt x="48" y="240"/>
                </a:lnTo>
                <a:lnTo>
                  <a:pt x="48" y="480"/>
                </a:lnTo>
                <a:lnTo>
                  <a:pt x="254" y="4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724" name="Group 94">
            <a:extLst>
              <a:ext uri="{FF2B5EF4-FFF2-40B4-BE49-F238E27FC236}">
                <a16:creationId xmlns:a16="http://schemas.microsoft.com/office/drawing/2014/main" id="{2C797023-F170-4A57-0F55-A4CE8999690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475413" y="1184275"/>
            <a:ext cx="612775" cy="457200"/>
            <a:chOff x="1095" y="2304"/>
            <a:chExt cx="442" cy="288"/>
          </a:xfrm>
        </p:grpSpPr>
        <p:sp>
          <p:nvSpPr>
            <p:cNvPr id="69766" name="Freeform 95">
              <a:extLst>
                <a:ext uri="{FF2B5EF4-FFF2-40B4-BE49-F238E27FC236}">
                  <a16:creationId xmlns:a16="http://schemas.microsoft.com/office/drawing/2014/main" id="{E321FECF-70B4-FB65-85DE-3F124F4B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" y="2304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144 w 432"/>
                <a:gd name="T3" fmla="*/ 0 h 288"/>
                <a:gd name="T4" fmla="*/ 432 w 432"/>
                <a:gd name="T5" fmla="*/ 0 h 288"/>
                <a:gd name="T6" fmla="*/ 432 w 432"/>
                <a:gd name="T7" fmla="*/ 288 h 288"/>
                <a:gd name="T8" fmla="*/ 144 w 432"/>
                <a:gd name="T9" fmla="*/ 288 h 288"/>
                <a:gd name="T10" fmla="*/ 0 w 432"/>
                <a:gd name="T11" fmla="*/ 144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288">
                  <a:moveTo>
                    <a:pt x="0" y="144"/>
                  </a:moveTo>
                  <a:lnTo>
                    <a:pt x="144" y="0"/>
                  </a:lnTo>
                  <a:lnTo>
                    <a:pt x="432" y="0"/>
                  </a:lnTo>
                  <a:lnTo>
                    <a:pt x="432" y="288"/>
                  </a:lnTo>
                  <a:lnTo>
                    <a:pt x="144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67" name="Text Box 96">
              <a:extLst>
                <a:ext uri="{FF2B5EF4-FFF2-40B4-BE49-F238E27FC236}">
                  <a16:creationId xmlns:a16="http://schemas.microsoft.com/office/drawing/2014/main" id="{5A3212BA-1E6B-6872-742C-55EF4C021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" y="2352"/>
              <a:ext cx="4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Times New Roman" panose="02020603050405020304" pitchFamily="18" charset="0"/>
                </a:rPr>
                <a:t>ADC</a:t>
              </a:r>
            </a:p>
          </p:txBody>
        </p:sp>
      </p:grpSp>
      <p:sp>
        <p:nvSpPr>
          <p:cNvPr id="69725" name="Line 97">
            <a:extLst>
              <a:ext uri="{FF2B5EF4-FFF2-40B4-BE49-F238E27FC236}">
                <a16:creationId xmlns:a16="http://schemas.microsoft.com/office/drawing/2014/main" id="{6B4A1AE2-7D36-01E8-8089-90DF631ED2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1409700"/>
            <a:ext cx="76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6" name="Line 98">
            <a:extLst>
              <a:ext uri="{FF2B5EF4-FFF2-40B4-BE49-F238E27FC236}">
                <a16:creationId xmlns:a16="http://schemas.microsoft.com/office/drawing/2014/main" id="{1BA80B0A-74F7-155B-4A2B-364C72205E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1409700"/>
            <a:ext cx="152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7" name="Line 99">
            <a:extLst>
              <a:ext uri="{FF2B5EF4-FFF2-40B4-BE49-F238E27FC236}">
                <a16:creationId xmlns:a16="http://schemas.microsoft.com/office/drawing/2014/main" id="{43F2D101-C080-C347-CC96-1468CC1F3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41287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28" name="Rectangle 100">
            <a:extLst>
              <a:ext uri="{FF2B5EF4-FFF2-40B4-BE49-F238E27FC236}">
                <a16:creationId xmlns:a16="http://schemas.microsoft.com/office/drawing/2014/main" id="{DE285E4E-42EA-6009-9A82-3EEF86FE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62600"/>
            <a:ext cx="1066800" cy="381000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Oscillator</a:t>
            </a:r>
          </a:p>
        </p:txBody>
      </p:sp>
      <p:sp>
        <p:nvSpPr>
          <p:cNvPr id="69729" name="Freeform 101">
            <a:extLst>
              <a:ext uri="{FF2B5EF4-FFF2-40B4-BE49-F238E27FC236}">
                <a16:creationId xmlns:a16="http://schemas.microsoft.com/office/drawing/2014/main" id="{806CACEE-3C49-D390-5640-27BA040B56BB}"/>
              </a:ext>
            </a:extLst>
          </p:cNvPr>
          <p:cNvSpPr>
            <a:spLocks/>
          </p:cNvSpPr>
          <p:nvPr/>
        </p:nvSpPr>
        <p:spPr bwMode="auto">
          <a:xfrm>
            <a:off x="1524000" y="32004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0" name="Text Box 102">
            <a:extLst>
              <a:ext uri="{FF2B5EF4-FFF2-40B4-BE49-F238E27FC236}">
                <a16:creationId xmlns:a16="http://schemas.microsoft.com/office/drawing/2014/main" id="{F144E4C2-5A7F-74DC-B94B-9513830C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291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20 MHz</a:t>
            </a:r>
          </a:p>
        </p:txBody>
      </p:sp>
      <p:sp>
        <p:nvSpPr>
          <p:cNvPr id="69731" name="Text Box 103">
            <a:extLst>
              <a:ext uri="{FF2B5EF4-FFF2-40B4-BE49-F238E27FC236}">
                <a16:creationId xmlns:a16="http://schemas.microsoft.com/office/drawing/2014/main" id="{BDF85CE5-CEF1-A606-861F-C10817B9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7814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40 MHz</a:t>
            </a:r>
          </a:p>
        </p:txBody>
      </p:sp>
      <p:sp>
        <p:nvSpPr>
          <p:cNvPr id="69732" name="Text Box 104">
            <a:extLst>
              <a:ext uri="{FF2B5EF4-FFF2-40B4-BE49-F238E27FC236}">
                <a16:creationId xmlns:a16="http://schemas.microsoft.com/office/drawing/2014/main" id="{3C474F87-5142-8718-0FE2-BBBE32542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909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Times New Roman" panose="02020603050405020304" pitchFamily="18" charset="0"/>
              </a:rPr>
              <a:t>MUX</a:t>
            </a:r>
          </a:p>
        </p:txBody>
      </p:sp>
      <p:sp>
        <p:nvSpPr>
          <p:cNvPr id="69733" name="Text Box 105">
            <a:extLst>
              <a:ext uri="{FF2B5EF4-FFF2-40B4-BE49-F238E27FC236}">
                <a16:creationId xmlns:a16="http://schemas.microsoft.com/office/drawing/2014/main" id="{BF2E1AA2-8BFC-E1EE-BEC8-964D58C55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35292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(n+1)</a:t>
            </a:r>
          </a:p>
        </p:txBody>
      </p:sp>
      <p:sp>
        <p:nvSpPr>
          <p:cNvPr id="69734" name="Text Box 106">
            <a:extLst>
              <a:ext uri="{FF2B5EF4-FFF2-40B4-BE49-F238E27FC236}">
                <a16:creationId xmlns:a16="http://schemas.microsoft.com/office/drawing/2014/main" id="{97839432-DBD5-58FA-E640-B8110F487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00575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(n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–1)</a:t>
            </a:r>
          </a:p>
        </p:txBody>
      </p:sp>
      <p:sp>
        <p:nvSpPr>
          <p:cNvPr id="69735" name="Text Box 107">
            <a:extLst>
              <a:ext uri="{FF2B5EF4-FFF2-40B4-BE49-F238E27FC236}">
                <a16:creationId xmlns:a16="http://schemas.microsoft.com/office/drawing/2014/main" id="{09FAD266-CD68-4001-EAD3-A3EC551D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175" y="1600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DOR</a:t>
            </a:r>
          </a:p>
        </p:txBody>
      </p:sp>
      <p:sp>
        <p:nvSpPr>
          <p:cNvPr id="69736" name="Text Box 108">
            <a:extLst>
              <a:ext uri="{FF2B5EF4-FFF2-40B4-BE49-F238E27FC236}">
                <a16:creationId xmlns:a16="http://schemas.microsoft.com/office/drawing/2014/main" id="{F605CB2D-7429-8829-2E40-52666E1D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846513"/>
            <a:ext cx="768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OB-LED</a:t>
            </a:r>
          </a:p>
        </p:txBody>
      </p:sp>
      <p:pic>
        <p:nvPicPr>
          <p:cNvPr id="69737" name="Picture 109">
            <a:extLst>
              <a:ext uri="{FF2B5EF4-FFF2-40B4-BE49-F238E27FC236}">
                <a16:creationId xmlns:a16="http://schemas.microsoft.com/office/drawing/2014/main" id="{8729163C-FC7D-4216-C0CA-53A29B86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526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738" name="Oval 110">
            <a:extLst>
              <a:ext uri="{FF2B5EF4-FFF2-40B4-BE49-F238E27FC236}">
                <a16:creationId xmlns:a16="http://schemas.microsoft.com/office/drawing/2014/main" id="{1D074A0A-89FA-67AD-A6BF-513FFD574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943100"/>
            <a:ext cx="76200" cy="762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739" name="Text Box 111">
            <a:extLst>
              <a:ext uri="{FF2B5EF4-FFF2-40B4-BE49-F238E27FC236}">
                <a16:creationId xmlns:a16="http://schemas.microsoft.com/office/drawing/2014/main" id="{BCF7FDF8-0C62-7C7D-708D-8AA2C934F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943225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 2.6</a:t>
            </a:r>
          </a:p>
        </p:txBody>
      </p:sp>
      <p:sp>
        <p:nvSpPr>
          <p:cNvPr id="69740" name="Text Box 112">
            <a:extLst>
              <a:ext uri="{FF2B5EF4-FFF2-40B4-BE49-F238E27FC236}">
                <a16:creationId xmlns:a16="http://schemas.microsoft.com/office/drawing/2014/main" id="{BE7E9BC4-8884-54E9-2F74-CF2B3C9B5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9337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x 9</a:t>
            </a:r>
          </a:p>
        </p:txBody>
      </p:sp>
      <p:sp>
        <p:nvSpPr>
          <p:cNvPr id="69741" name="Text Box 113">
            <a:extLst>
              <a:ext uri="{FF2B5EF4-FFF2-40B4-BE49-F238E27FC236}">
                <a16:creationId xmlns:a16="http://schemas.microsoft.com/office/drawing/2014/main" id="{6A21FBDE-F0A2-807A-C84A-BC07C86C9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2590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69742" name="Text Box 114">
            <a:extLst>
              <a:ext uri="{FF2B5EF4-FFF2-40B4-BE49-F238E27FC236}">
                <a16:creationId xmlns:a16="http://schemas.microsoft.com/office/drawing/2014/main" id="{E7A6B559-E7BA-8670-4859-005AFF3A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19050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69743" name="Text Box 115">
            <a:extLst>
              <a:ext uri="{FF2B5EF4-FFF2-40B4-BE49-F238E27FC236}">
                <a16:creationId xmlns:a16="http://schemas.microsoft.com/office/drawing/2014/main" id="{A8DB5A83-6872-DF30-0204-8323DBE9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162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69744" name="Text Box 116">
            <a:extLst>
              <a:ext uri="{FF2B5EF4-FFF2-40B4-BE49-F238E27FC236}">
                <a16:creationId xmlns:a16="http://schemas.microsoft.com/office/drawing/2014/main" id="{A9DF2CEA-729E-926C-8D52-2CDD3DC3C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114617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10b</a:t>
            </a:r>
          </a:p>
        </p:txBody>
      </p:sp>
      <p:sp>
        <p:nvSpPr>
          <p:cNvPr id="69745" name="Text Box 117">
            <a:extLst>
              <a:ext uri="{FF2B5EF4-FFF2-40B4-BE49-F238E27FC236}">
                <a16:creationId xmlns:a16="http://schemas.microsoft.com/office/drawing/2014/main" id="{71C1C80F-C9AC-4A74-F693-F7FFCD76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7653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</a:t>
            </a:r>
          </a:p>
        </p:txBody>
      </p:sp>
      <p:sp>
        <p:nvSpPr>
          <p:cNvPr id="69746" name="Text Box 118">
            <a:extLst>
              <a:ext uri="{FF2B5EF4-FFF2-40B4-BE49-F238E27FC236}">
                <a16:creationId xmlns:a16="http://schemas.microsoft.com/office/drawing/2014/main" id="{5475076B-DFAC-7441-621C-E2DC935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5" y="383857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32b</a:t>
            </a:r>
          </a:p>
        </p:txBody>
      </p:sp>
      <p:sp>
        <p:nvSpPr>
          <p:cNvPr id="69747" name="Text Box 119">
            <a:extLst>
              <a:ext uri="{FF2B5EF4-FFF2-40B4-BE49-F238E27FC236}">
                <a16:creationId xmlns:a16="http://schemas.microsoft.com/office/drawing/2014/main" id="{33CC4366-FA4C-C205-9400-A954966C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75" y="52959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16b</a:t>
            </a:r>
          </a:p>
        </p:txBody>
      </p:sp>
      <p:sp>
        <p:nvSpPr>
          <p:cNvPr id="69748" name="Text Box 120">
            <a:extLst>
              <a:ext uri="{FF2B5EF4-FFF2-40B4-BE49-F238E27FC236}">
                <a16:creationId xmlns:a16="http://schemas.microsoft.com/office/drawing/2014/main" id="{0434A4CA-21C9-7313-757B-657632460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615315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</a:t>
            </a:r>
          </a:p>
        </p:txBody>
      </p:sp>
      <p:sp>
        <p:nvSpPr>
          <p:cNvPr id="69749" name="Text Box 121">
            <a:extLst>
              <a:ext uri="{FF2B5EF4-FFF2-40B4-BE49-F238E27FC236}">
                <a16:creationId xmlns:a16="http://schemas.microsoft.com/office/drawing/2014/main" id="{B5ECB17D-70DB-9ABE-E850-EB16B1FDA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64770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8b, 10b, 12b</a:t>
            </a:r>
          </a:p>
        </p:txBody>
      </p:sp>
      <p:grpSp>
        <p:nvGrpSpPr>
          <p:cNvPr id="69750" name="Group 122">
            <a:extLst>
              <a:ext uri="{FF2B5EF4-FFF2-40B4-BE49-F238E27FC236}">
                <a16:creationId xmlns:a16="http://schemas.microsoft.com/office/drawing/2014/main" id="{11C1EBC1-5262-4710-A12B-09F6EFF47C1F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657600"/>
            <a:ext cx="762000" cy="609600"/>
            <a:chOff x="3216" y="1872"/>
            <a:chExt cx="480" cy="384"/>
          </a:xfrm>
        </p:grpSpPr>
        <p:sp>
          <p:nvSpPr>
            <p:cNvPr id="69763" name="AutoShape 123">
              <a:extLst>
                <a:ext uri="{FF2B5EF4-FFF2-40B4-BE49-F238E27FC236}">
                  <a16:creationId xmlns:a16="http://schemas.microsoft.com/office/drawing/2014/main" id="{75EE54EC-BFAC-4EE3-9969-1A793E122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872"/>
              <a:ext cx="240" cy="38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9764" name="AutoShape 124">
              <a:extLst>
                <a:ext uri="{FF2B5EF4-FFF2-40B4-BE49-F238E27FC236}">
                  <a16:creationId xmlns:a16="http://schemas.microsoft.com/office/drawing/2014/main" id="{142D128D-15EE-C5B2-7813-348085E980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56" y="1872"/>
              <a:ext cx="240" cy="38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9765" name="Text Box 125">
              <a:extLst>
                <a:ext uri="{FF2B5EF4-FFF2-40B4-BE49-F238E27FC236}">
                  <a16:creationId xmlns:a16="http://schemas.microsoft.com/office/drawing/2014/main" id="{BACF8C8E-1CD1-8EA4-345E-33FDF5C37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929"/>
              <a:ext cx="384" cy="27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Times New Roman" panose="02020603050405020304" pitchFamily="18" charset="0"/>
                </a:rPr>
                <a:t>DP</a:t>
              </a:r>
              <a:br>
                <a:rPr lang="en-US" altLang="en-US" sz="1400">
                  <a:latin typeface="Times New Roman" panose="02020603050405020304" pitchFamily="18" charset="0"/>
                </a:rPr>
              </a:br>
              <a:r>
                <a:rPr lang="en-US" altLang="en-US" sz="1400">
                  <a:latin typeface="Times New Roman" panose="02020603050405020304" pitchFamily="18" charset="0"/>
                </a:rPr>
                <a:t>Ram</a:t>
              </a:r>
            </a:p>
          </p:txBody>
        </p:sp>
      </p:grpSp>
      <p:sp>
        <p:nvSpPr>
          <p:cNvPr id="69751" name="Text Box 126">
            <a:extLst>
              <a:ext uri="{FF2B5EF4-FFF2-40B4-BE49-F238E27FC236}">
                <a16:creationId xmlns:a16="http://schemas.microsoft.com/office/drawing/2014/main" id="{48687783-1ED9-5126-C810-83C9B580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443038"/>
            <a:ext cx="925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1 megabaud</a:t>
            </a:r>
          </a:p>
        </p:txBody>
      </p:sp>
      <p:sp>
        <p:nvSpPr>
          <p:cNvPr id="69752" name="Freeform 127">
            <a:extLst>
              <a:ext uri="{FF2B5EF4-FFF2-40B4-BE49-F238E27FC236}">
                <a16:creationId xmlns:a16="http://schemas.microsoft.com/office/drawing/2014/main" id="{05FF5E38-ACAF-11F9-D323-742E2A13F519}"/>
              </a:ext>
            </a:extLst>
          </p:cNvPr>
          <p:cNvSpPr>
            <a:spLocks/>
          </p:cNvSpPr>
          <p:nvPr/>
        </p:nvSpPr>
        <p:spPr bwMode="auto">
          <a:xfrm>
            <a:off x="2941638" y="3725863"/>
            <a:ext cx="1592262" cy="1608137"/>
          </a:xfrm>
          <a:custGeom>
            <a:avLst/>
            <a:gdLst>
              <a:gd name="T0" fmla="*/ 2147483646 w 1003"/>
              <a:gd name="T1" fmla="*/ 2147483646 h 1013"/>
              <a:gd name="T2" fmla="*/ 410784546 w 1003"/>
              <a:gd name="T3" fmla="*/ 2147483646 h 1013"/>
              <a:gd name="T4" fmla="*/ 410784546 w 1003"/>
              <a:gd name="T5" fmla="*/ 0 h 1013"/>
              <a:gd name="T6" fmla="*/ 0 w 1003"/>
              <a:gd name="T7" fmla="*/ 0 h 10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3" h="1013">
                <a:moveTo>
                  <a:pt x="1003" y="1013"/>
                </a:moveTo>
                <a:lnTo>
                  <a:pt x="163" y="1013"/>
                </a:lnTo>
                <a:lnTo>
                  <a:pt x="163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3" name="Freeform 128">
            <a:extLst>
              <a:ext uri="{FF2B5EF4-FFF2-40B4-BE49-F238E27FC236}">
                <a16:creationId xmlns:a16="http://schemas.microsoft.com/office/drawing/2014/main" id="{0196993D-EFD3-D5CB-570E-D2904E3E5F04}"/>
              </a:ext>
            </a:extLst>
          </p:cNvPr>
          <p:cNvSpPr>
            <a:spLocks/>
          </p:cNvSpPr>
          <p:nvPr/>
        </p:nvSpPr>
        <p:spPr bwMode="auto">
          <a:xfrm>
            <a:off x="1876425" y="2133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4" name="Freeform 129">
            <a:extLst>
              <a:ext uri="{FF2B5EF4-FFF2-40B4-BE49-F238E27FC236}">
                <a16:creationId xmlns:a16="http://schemas.microsoft.com/office/drawing/2014/main" id="{2AB24549-C294-9CBB-E7EB-2102E6A539B6}"/>
              </a:ext>
            </a:extLst>
          </p:cNvPr>
          <p:cNvSpPr>
            <a:spLocks/>
          </p:cNvSpPr>
          <p:nvPr/>
        </p:nvSpPr>
        <p:spPr bwMode="auto">
          <a:xfrm>
            <a:off x="2001838" y="2514600"/>
            <a:ext cx="228600" cy="457200"/>
          </a:xfrm>
          <a:custGeom>
            <a:avLst/>
            <a:gdLst>
              <a:gd name="T0" fmla="*/ 0 w 240"/>
              <a:gd name="T1" fmla="*/ 0 h 480"/>
              <a:gd name="T2" fmla="*/ 0 w 240"/>
              <a:gd name="T3" fmla="*/ 435483000 h 480"/>
              <a:gd name="T4" fmla="*/ 217741500 w 240"/>
              <a:gd name="T5" fmla="*/ 217741500 h 480"/>
              <a:gd name="T6" fmla="*/ 0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0"/>
                </a:moveTo>
                <a:lnTo>
                  <a:pt x="0" y="480"/>
                </a:lnTo>
                <a:lnTo>
                  <a:pt x="240" y="24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55" name="Rectangle 130">
            <a:extLst>
              <a:ext uri="{FF2B5EF4-FFF2-40B4-BE49-F238E27FC236}">
                <a16:creationId xmlns:a16="http://schemas.microsoft.com/office/drawing/2014/main" id="{A2D5DE1C-05B1-58E5-AE73-A1308DED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438400"/>
            <a:ext cx="1066800" cy="53340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DC-DC</a:t>
            </a:r>
          </a:p>
        </p:txBody>
      </p:sp>
      <p:sp>
        <p:nvSpPr>
          <p:cNvPr id="69756" name="Rectangle 131">
            <a:extLst>
              <a:ext uri="{FF2B5EF4-FFF2-40B4-BE49-F238E27FC236}">
                <a16:creationId xmlns:a16="http://schemas.microsoft.com/office/drawing/2014/main" id="{869D6C2E-3CCB-7917-753C-6D260A750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3200400"/>
            <a:ext cx="1524000" cy="533400"/>
          </a:xfrm>
          <a:prstGeom prst="rect">
            <a:avLst/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Configuration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Device</a:t>
            </a:r>
          </a:p>
        </p:txBody>
      </p:sp>
      <p:sp>
        <p:nvSpPr>
          <p:cNvPr id="69757" name="AutoShape 132">
            <a:extLst>
              <a:ext uri="{FF2B5EF4-FFF2-40B4-BE49-F238E27FC236}">
                <a16:creationId xmlns:a16="http://schemas.microsoft.com/office/drawing/2014/main" id="{3A62440E-3086-6705-F682-6D16C0EE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34290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758" name="AutoShape 133">
            <a:extLst>
              <a:ext uri="{FF2B5EF4-FFF2-40B4-BE49-F238E27FC236}">
                <a16:creationId xmlns:a16="http://schemas.microsoft.com/office/drawing/2014/main" id="{341A3759-CAE5-EA3A-9A20-52343706443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53150" y="3581400"/>
            <a:ext cx="381000" cy="762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759" name="Text Box 134">
            <a:extLst>
              <a:ext uri="{FF2B5EF4-FFF2-40B4-BE49-F238E27FC236}">
                <a16:creationId xmlns:a16="http://schemas.microsoft.com/office/drawing/2014/main" id="{B2F4F1B0-BC3E-1F10-F02C-7953B4FE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21945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8Mbit</a:t>
            </a:r>
          </a:p>
        </p:txBody>
      </p:sp>
      <p:sp>
        <p:nvSpPr>
          <p:cNvPr id="69761" name="Text Box 136">
            <a:extLst>
              <a:ext uri="{FF2B5EF4-FFF2-40B4-BE49-F238E27FC236}">
                <a16:creationId xmlns:a16="http://schemas.microsoft.com/office/drawing/2014/main" id="{C7990107-D75A-D28E-3A82-95A2647A0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847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GTP, LBNL, 26 Mar, 2004</a:t>
            </a:r>
          </a:p>
        </p:txBody>
      </p:sp>
      <p:sp>
        <p:nvSpPr>
          <p:cNvPr id="69762" name="Oval 137">
            <a:extLst>
              <a:ext uri="{FF2B5EF4-FFF2-40B4-BE49-F238E27FC236}">
                <a16:creationId xmlns:a16="http://schemas.microsoft.com/office/drawing/2014/main" id="{D4657A1C-DC0F-162B-1748-771258435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0"/>
            <a:ext cx="1905000" cy="1295400"/>
          </a:xfrm>
          <a:prstGeom prst="ellipse">
            <a:avLst/>
          </a:prstGeom>
          <a:noFill/>
          <a:ln w="19050">
            <a:solidFill>
              <a:srgbClr val="FF0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1">
            <a:extLst>
              <a:ext uri="{FF2B5EF4-FFF2-40B4-BE49-F238E27FC236}">
                <a16:creationId xmlns:a16="http://schemas.microsoft.com/office/drawing/2014/main" id="{32E7E4F1-B86A-91CA-3B6F-EFBD42FE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71682" name="Footer Placeholder 2">
            <a:extLst>
              <a:ext uri="{FF2B5EF4-FFF2-40B4-BE49-F238E27FC236}">
                <a16:creationId xmlns:a16="http://schemas.microsoft.com/office/drawing/2014/main" id="{24A59A55-EED0-A601-FF2D-120E5743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B9DFEE14-F3C1-C948-D79D-A363A152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93E650-BF90-184B-A786-4D5793ED22D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/>
          </a:p>
        </p:txBody>
      </p:sp>
      <p:pic>
        <p:nvPicPr>
          <p:cNvPr id="71684" name="Picture 2">
            <a:extLst>
              <a:ext uri="{FF2B5EF4-FFF2-40B4-BE49-F238E27FC236}">
                <a16:creationId xmlns:a16="http://schemas.microsoft.com/office/drawing/2014/main" id="{F509A87F-F155-070E-59C3-829D624E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5638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5" name="Text Box 3">
            <a:extLst>
              <a:ext uri="{FF2B5EF4-FFF2-40B4-BE49-F238E27FC236}">
                <a16:creationId xmlns:a16="http://schemas.microsoft.com/office/drawing/2014/main" id="{04781B3E-BA14-2EFD-BD9F-058DBFDFE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14400"/>
            <a:ext cx="2438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Jerry P  set up a test bench for oscillators so we could measure the stability of various products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The winner: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101FFF"/>
                </a:solidFill>
              </a:rPr>
              <a:t>Toyocom</a:t>
            </a:r>
            <a:endParaRPr lang="en-US" altLang="en-US" sz="2400" b="1" dirty="0">
              <a:solidFill>
                <a:srgbClr val="101F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incredible performance!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4">
            <a:extLst>
              <a:ext uri="{FF2B5EF4-FFF2-40B4-BE49-F238E27FC236}">
                <a16:creationId xmlns:a16="http://schemas.microsoft.com/office/drawing/2014/main" id="{5129B1E7-3876-C80A-C670-87E81300F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0" y="0"/>
            <a:ext cx="1371600" cy="1600200"/>
          </a:xfrm>
        </p:spPr>
        <p:txBody>
          <a:bodyPr/>
          <a:lstStyle/>
          <a:p>
            <a:pPr eaLnBrk="1" hangingPunct="1"/>
            <a:r>
              <a:rPr lang="en-US" altLang="en-US" dirty="0"/>
              <a:t>Rev</a:t>
            </a:r>
            <a:br>
              <a:rPr lang="en-US" altLang="en-US" dirty="0"/>
            </a:br>
            <a:r>
              <a:rPr lang="en-US" altLang="en-US" dirty="0"/>
              <a:t>4.2</a:t>
            </a:r>
          </a:p>
        </p:txBody>
      </p:sp>
      <p:sp>
        <p:nvSpPr>
          <p:cNvPr id="65541" name="Rectangle 2">
            <a:extLst>
              <a:ext uri="{FF2B5EF4-FFF2-40B4-BE49-F238E27FC236}">
                <a16:creationId xmlns:a16="http://schemas.microsoft.com/office/drawing/2014/main" id="{B19E18C0-4C82-1C81-CE19-76DD3F4617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010400" cy="4191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38" name="Date Placeholder 3">
            <a:extLst>
              <a:ext uri="{FF2B5EF4-FFF2-40B4-BE49-F238E27FC236}">
                <a16:creationId xmlns:a16="http://schemas.microsoft.com/office/drawing/2014/main" id="{F934121A-21F7-A503-7F0B-408E9DB5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65539" name="Footer Placeholder 4">
            <a:extLst>
              <a:ext uri="{FF2B5EF4-FFF2-40B4-BE49-F238E27FC236}">
                <a16:creationId xmlns:a16="http://schemas.microsoft.com/office/drawing/2014/main" id="{0127D87F-B8D0-82D4-6A4A-1CF1545D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65540" name="Slide Number Placeholder 5">
            <a:extLst>
              <a:ext uri="{FF2B5EF4-FFF2-40B4-BE49-F238E27FC236}">
                <a16:creationId xmlns:a16="http://schemas.microsoft.com/office/drawing/2014/main" id="{35E0A8AE-9886-4CE4-BF2B-60855340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CD35BD-5D6F-CE45-AAD9-92BFE12B3A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/>
          </a:p>
        </p:txBody>
      </p:sp>
      <p:pic>
        <p:nvPicPr>
          <p:cNvPr id="65542" name="Picture 3" descr="mb4">
            <a:extLst>
              <a:ext uri="{FF2B5EF4-FFF2-40B4-BE49-F238E27FC236}">
                <a16:creationId xmlns:a16="http://schemas.microsoft.com/office/drawing/2014/main" id="{82D05BF9-E408-4139-9C2F-674E09617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54E86D-E156-482D-7F4C-1184A80A1592}"/>
              </a:ext>
            </a:extLst>
          </p:cNvPr>
          <p:cNvCxnSpPr/>
          <p:nvPr/>
        </p:nvCxnSpPr>
        <p:spPr bwMode="auto">
          <a:xfrm flipH="1">
            <a:off x="7010400" y="1828800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Date Placeholder 1">
            <a:extLst>
              <a:ext uri="{FF2B5EF4-FFF2-40B4-BE49-F238E27FC236}">
                <a16:creationId xmlns:a16="http://schemas.microsoft.com/office/drawing/2014/main" id="{A42AAF77-0ED2-470C-7A19-34D2B13A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75778" name="Footer Placeholder 2">
            <a:extLst>
              <a:ext uri="{FF2B5EF4-FFF2-40B4-BE49-F238E27FC236}">
                <a16:creationId xmlns:a16="http://schemas.microsoft.com/office/drawing/2014/main" id="{4012BCE2-73FE-7B46-BAA1-4FF238895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E128B83B-54C4-6394-BAE1-26F9A3AB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1E3792-9817-C344-B901-B7288D7D2549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/>
          </a:p>
        </p:txBody>
      </p:sp>
      <p:pic>
        <p:nvPicPr>
          <p:cNvPr id="75780" name="Picture 4" descr="RapCal_schematic">
            <a:extLst>
              <a:ext uri="{FF2B5EF4-FFF2-40B4-BE49-F238E27FC236}">
                <a16:creationId xmlns:a16="http://schemas.microsoft.com/office/drawing/2014/main" id="{4F41B5E1-299F-EA8E-2838-54CCEE57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648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5">
            <a:extLst>
              <a:ext uri="{FF2B5EF4-FFF2-40B4-BE49-F238E27FC236}">
                <a16:creationId xmlns:a16="http://schemas.microsoft.com/office/drawing/2014/main" id="{87B69242-2EA4-9B15-C817-A2DD13AD3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885825"/>
            <a:ext cx="2057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BA13FF"/>
                </a:solidFill>
              </a:rPr>
              <a:t>R</a:t>
            </a:r>
            <a:r>
              <a:rPr lang="en-US" altLang="en-US" sz="2400"/>
              <a:t>eciprocal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BA13FF"/>
                </a:solidFill>
              </a:rPr>
              <a:t>A</a:t>
            </a:r>
            <a:r>
              <a:rPr lang="en-US" altLang="en-US" sz="2400"/>
              <a:t>ctive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BA13FF"/>
                </a:solidFill>
              </a:rPr>
              <a:t>P</a:t>
            </a:r>
            <a:r>
              <a:rPr lang="en-US" altLang="en-US" sz="2400"/>
              <a:t>ulsing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Calibration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“</a:t>
            </a:r>
            <a:r>
              <a:rPr lang="en-US" altLang="en-US" sz="2400">
                <a:solidFill>
                  <a:srgbClr val="BA13FF"/>
                </a:solidFill>
              </a:rPr>
              <a:t>RAPCal</a:t>
            </a:r>
            <a:r>
              <a:rPr lang="en-US" altLang="en-US" sz="2400"/>
              <a:t>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 </a:t>
            </a:r>
            <a:r>
              <a:rPr lang="en-US" altLang="en-US" sz="2000"/>
              <a:t>Bob Stokstad</a:t>
            </a:r>
            <a:endParaRPr lang="en-US" altLang="en-US" sz="2400"/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id="{AB0180DD-A97D-49D5-2482-0688258F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810000"/>
            <a:ext cx="25146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/>
              <a:t>A few times a second, each DOM receives and sends a special pulse to measure the cable length and phase of the local quartz oscillator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1">
            <a:extLst>
              <a:ext uri="{FF2B5EF4-FFF2-40B4-BE49-F238E27FC236}">
                <a16:creationId xmlns:a16="http://schemas.microsoft.com/office/drawing/2014/main" id="{70003F1C-F681-304C-8A04-2C5857B5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77827" name="Footer Placeholder 2">
            <a:extLst>
              <a:ext uri="{FF2B5EF4-FFF2-40B4-BE49-F238E27FC236}">
                <a16:creationId xmlns:a16="http://schemas.microsoft.com/office/drawing/2014/main" id="{E0D7CD67-EF7D-20C8-9C4B-73401E7A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CA299AB-CB06-24D2-B8F6-3109EE46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910177-FE78-114A-B80D-433C8BE6E75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pic>
        <p:nvPicPr>
          <p:cNvPr id="77829" name="Picture 2" descr="P1060013">
            <a:extLst>
              <a:ext uri="{FF2B5EF4-FFF2-40B4-BE49-F238E27FC236}">
                <a16:creationId xmlns:a16="http://schemas.microsoft.com/office/drawing/2014/main" id="{9185F4C1-5FB6-FC57-7209-3DE88A8D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3">
            <a:extLst>
              <a:ext uri="{FF2B5EF4-FFF2-40B4-BE49-F238E27FC236}">
                <a16:creationId xmlns:a16="http://schemas.microsoft.com/office/drawing/2014/main" id="{94588A3F-8B1E-77C1-EF2E-EC22B5DDA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Bob Stokstad - with string 18 module</a:t>
            </a: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09AF65-1684-C5C8-B000-8906C5F0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US" sz="4700" dirty="0"/>
              <a:t>Once upon a time...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A01CE6-E129-5D89-66BB-15EFACC5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eaLnBrk="1" hangingPunct="1">
              <a:spcBef>
                <a:spcPts val="1000"/>
              </a:spcBef>
              <a:buNone/>
            </a:pPr>
            <a:r>
              <a:rPr lang="en-US" sz="1900" dirty="0"/>
              <a:t>... I was visited by a Greek friend of mine, Leonidas </a:t>
            </a:r>
            <a:r>
              <a:rPr lang="en-US" sz="1900" dirty="0" err="1"/>
              <a:t>Resvanis</a:t>
            </a:r>
            <a:r>
              <a:rPr lang="en-US" sz="1900" dirty="0"/>
              <a:t>, who invited me to help him realize his dream of neutrino astronomy in the Mediterranean...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1A29D-C5DD-6FDC-9604-7FAE4802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>
                <a:latin typeface="Calibri" panose="020F0502020204030204"/>
                <a:ea typeface="+mn-ea"/>
              </a:rPr>
              <a:t>30 April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0AF50-196A-BBEB-6A88-F0F3CB8E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34" r="2355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43252-1004-25EC-3FB2-D52216C2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6300" y="6356350"/>
            <a:ext cx="30861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67EB-F418-732F-4C26-A16A4C92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72D194BB-69C0-C54C-9801-40BE63F74640}" type="slidenum">
              <a:rPr lang="en-US" altLang="en-US">
                <a:solidFill>
                  <a:srgbClr val="FFFFFF"/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altLang="en-US">
              <a:solidFill>
                <a:srgbClr val="FFFFFF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23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1">
            <a:extLst>
              <a:ext uri="{FF2B5EF4-FFF2-40B4-BE49-F238E27FC236}">
                <a16:creationId xmlns:a16="http://schemas.microsoft.com/office/drawing/2014/main" id="{FF408185-D5D3-29B5-444A-9C352741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61442" name="Footer Placeholder 2">
            <a:extLst>
              <a:ext uri="{FF2B5EF4-FFF2-40B4-BE49-F238E27FC236}">
                <a16:creationId xmlns:a16="http://schemas.microsoft.com/office/drawing/2014/main" id="{F10941B7-F4EA-53C1-DBC5-1AB81A7F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901FF6E2-AF3E-4183-4C77-30CA5B647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D6015E-42EC-3C4D-927C-5D5E1A70B7CA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  <p:pic>
        <p:nvPicPr>
          <p:cNvPr id="61444" name="Picture 3" descr="IMG_2068-1">
            <a:extLst>
              <a:ext uri="{FF2B5EF4-FFF2-40B4-BE49-F238E27FC236}">
                <a16:creationId xmlns:a16="http://schemas.microsoft.com/office/drawing/2014/main" id="{7C8D17E0-0B05-2A9C-35E9-D828C920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1">
            <a:extLst>
              <a:ext uri="{FF2B5EF4-FFF2-40B4-BE49-F238E27FC236}">
                <a16:creationId xmlns:a16="http://schemas.microsoft.com/office/drawing/2014/main" id="{1F9C96E5-B14C-B2A3-D872-F06A07CD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63490" name="Footer Placeholder 2">
            <a:extLst>
              <a:ext uri="{FF2B5EF4-FFF2-40B4-BE49-F238E27FC236}">
                <a16:creationId xmlns:a16="http://schemas.microsoft.com/office/drawing/2014/main" id="{CB664A12-FB94-FD3F-67D9-181DA950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A1D1272C-F065-3B48-0F2E-032D584F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2E6FFA-E85D-F24C-8C5B-81CA4488A6F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pic>
        <p:nvPicPr>
          <p:cNvPr id="63492" name="Picture 4" descr="DOMadjustmentTool">
            <a:extLst>
              <a:ext uri="{FF2B5EF4-FFF2-40B4-BE49-F238E27FC236}">
                <a16:creationId xmlns:a16="http://schemas.microsoft.com/office/drawing/2014/main" id="{09C1875F-801C-D22D-B24B-0E0DC7A5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57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>
            <a:extLst>
              <a:ext uri="{FF2B5EF4-FFF2-40B4-BE49-F238E27FC236}">
                <a16:creationId xmlns:a16="http://schemas.microsoft.com/office/drawing/2014/main" id="{9B8FC33C-15A0-D177-0B3B-EB7C1E2AC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762000"/>
            <a:ext cx="22098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Thorsten Stezelberger,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on his way to make some on-site hardware calibrations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>
            <a:extLst>
              <a:ext uri="{FF2B5EF4-FFF2-40B4-BE49-F238E27FC236}">
                <a16:creationId xmlns:a16="http://schemas.microsoft.com/office/drawing/2014/main" id="{C0088AD1-9478-B26A-D31C-F59F15804D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sz="3600"/>
              <a:t>Kalle Sulanke (McMurdo?)</a:t>
            </a:r>
          </a:p>
        </p:txBody>
      </p:sp>
      <p:sp>
        <p:nvSpPr>
          <p:cNvPr id="79873" name="Date Placeholder 2">
            <a:extLst>
              <a:ext uri="{FF2B5EF4-FFF2-40B4-BE49-F238E27FC236}">
                <a16:creationId xmlns:a16="http://schemas.microsoft.com/office/drawing/2014/main" id="{9A58EC40-1648-E6E5-884A-E238F921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79874" name="Footer Placeholder 3">
            <a:extLst>
              <a:ext uri="{FF2B5EF4-FFF2-40B4-BE49-F238E27FC236}">
                <a16:creationId xmlns:a16="http://schemas.microsoft.com/office/drawing/2014/main" id="{4F2F6838-C574-2A64-F321-0EE16093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79875" name="Slide Number Placeholder 4">
            <a:extLst>
              <a:ext uri="{FF2B5EF4-FFF2-40B4-BE49-F238E27FC236}">
                <a16:creationId xmlns:a16="http://schemas.microsoft.com/office/drawing/2014/main" id="{E3F81011-AA0C-03B3-3822-26C3940D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9DB357-9784-AD42-B32B-53D92F67DF1E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p:pic>
        <p:nvPicPr>
          <p:cNvPr id="79876" name="Picture 4" descr="Kalle_Rhodos200806 082_cut">
            <a:extLst>
              <a:ext uri="{FF2B5EF4-FFF2-40B4-BE49-F238E27FC236}">
                <a16:creationId xmlns:a16="http://schemas.microsoft.com/office/drawing/2014/main" id="{180733EB-DD21-CD48-9D90-7324670EA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6172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Date Placeholder 1">
            <a:extLst>
              <a:ext uri="{FF2B5EF4-FFF2-40B4-BE49-F238E27FC236}">
                <a16:creationId xmlns:a16="http://schemas.microsoft.com/office/drawing/2014/main" id="{DC91B685-20D0-C506-3C79-700F6DFF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86018" name="Footer Placeholder 2">
            <a:extLst>
              <a:ext uri="{FF2B5EF4-FFF2-40B4-BE49-F238E27FC236}">
                <a16:creationId xmlns:a16="http://schemas.microsoft.com/office/drawing/2014/main" id="{97360516-B4FD-A05A-0D40-EB5FCC73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94497603-F754-46EE-D8E6-0C9CDD58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B96C53-3A35-4A4E-8519-A3A676B968EF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pic>
        <p:nvPicPr>
          <p:cNvPr id="86020" name="Picture 2" descr="DSCF0012">
            <a:extLst>
              <a:ext uri="{FF2B5EF4-FFF2-40B4-BE49-F238E27FC236}">
                <a16:creationId xmlns:a16="http://schemas.microsoft.com/office/drawing/2014/main" id="{6683185E-EECC-8DAD-7048-A480BE3FE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24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CEC41-2E2E-4288-74E1-3A639883B716}"/>
              </a:ext>
            </a:extLst>
          </p:cNvPr>
          <p:cNvSpPr txBox="1"/>
          <p:nvPr/>
        </p:nvSpPr>
        <p:spPr>
          <a:xfrm>
            <a:off x="6553200" y="533400"/>
            <a:ext cx="2119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Don Hartill</a:t>
            </a:r>
          </a:p>
          <a:p>
            <a:r>
              <a:rPr lang="en-US" dirty="0">
                <a:highlight>
                  <a:srgbClr val="FFFF00"/>
                </a:highlight>
              </a:rPr>
              <a:t>Albrecht Karle</a:t>
            </a:r>
          </a:p>
          <a:p>
            <a:r>
              <a:rPr lang="en-US" dirty="0">
                <a:highlight>
                  <a:srgbClr val="FFFF00"/>
                </a:highlight>
              </a:rPr>
              <a:t>Kael Hanson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2">
            <a:extLst>
              <a:ext uri="{FF2B5EF4-FFF2-40B4-BE49-F238E27FC236}">
                <a16:creationId xmlns:a16="http://schemas.microsoft.com/office/drawing/2014/main" id="{1E1C7E82-1DAA-6AD2-1A67-DBBB34754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BA13FF"/>
                </a:solidFill>
              </a:rPr>
              <a:t>We Won!</a:t>
            </a:r>
            <a:endParaRPr lang="en-US" altLang="en-US"/>
          </a:p>
        </p:txBody>
      </p:sp>
      <p:sp>
        <p:nvSpPr>
          <p:cNvPr id="88070" name="Rectangle 3">
            <a:extLst>
              <a:ext uri="{FF2B5EF4-FFF2-40B4-BE49-F238E27FC236}">
                <a16:creationId xmlns:a16="http://schemas.microsoft.com/office/drawing/2014/main" id="{32AF8347-D0B3-3E8E-E28B-B176C5594F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We, somehow, survived </a:t>
            </a:r>
            <a:r>
              <a:rPr lang="en-US" altLang="en-US" sz="2800" u="sng" dirty="0"/>
              <a:t>countless</a:t>
            </a:r>
            <a:r>
              <a:rPr lang="en-US" altLang="en-US" sz="2800" dirty="0"/>
              <a:t> reviews.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IceCube</a:t>
            </a:r>
            <a:r>
              <a:rPr lang="en-US" altLang="en-US" sz="2800" dirty="0"/>
              <a:t> DAQ systems continue to work well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F5FFD8"/>
                </a:solidFill>
              </a:rPr>
              <a:t>Stop that $#&amp; ¥≠</a:t>
            </a:r>
            <a:r>
              <a:rPr lang="en-US" altLang="en-US" sz="2800" dirty="0">
                <a:solidFill>
                  <a:srgbClr val="F5FFD8"/>
                </a:solidFill>
                <a:sym typeface="Monotype Sorts" pitchFamily="2" charset="2"/>
              </a:rPr>
              <a:t> </a:t>
            </a:r>
            <a:r>
              <a:rPr lang="en-US" altLang="en-US" sz="2800" dirty="0">
                <a:solidFill>
                  <a:srgbClr val="F5FFD8"/>
                </a:solidFill>
              </a:rPr>
              <a:t>power-cycling!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88066" name="Date Placeholder 3">
            <a:extLst>
              <a:ext uri="{FF2B5EF4-FFF2-40B4-BE49-F238E27FC236}">
                <a16:creationId xmlns:a16="http://schemas.microsoft.com/office/drawing/2014/main" id="{B93E60A0-828A-BD58-DC77-48A45692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88067" name="Footer Placeholder 4">
            <a:extLst>
              <a:ext uri="{FF2B5EF4-FFF2-40B4-BE49-F238E27FC236}">
                <a16:creationId xmlns:a16="http://schemas.microsoft.com/office/drawing/2014/main" id="{D2FE14FE-B83A-906D-707F-974394F8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88068" name="Slide Number Placeholder 5">
            <a:extLst>
              <a:ext uri="{FF2B5EF4-FFF2-40B4-BE49-F238E27FC236}">
                <a16:creationId xmlns:a16="http://schemas.microsoft.com/office/drawing/2014/main" id="{9E7AEDE7-DF0F-C8DC-6266-B6DB1330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987A4-6C17-334A-8D0C-D01AB0F9145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D0B35B-8C38-1DCC-165A-75A0E0253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2">
            <a:extLst>
              <a:ext uri="{FF2B5EF4-FFF2-40B4-BE49-F238E27FC236}">
                <a16:creationId xmlns:a16="http://schemas.microsoft.com/office/drawing/2014/main" id="{550D9A6D-C55A-79F3-D765-BE9FD6BCA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BA13FF"/>
                </a:solidFill>
              </a:rPr>
              <a:t>We Won!</a:t>
            </a:r>
            <a:endParaRPr lang="en-US" altLang="en-US"/>
          </a:p>
        </p:txBody>
      </p:sp>
      <p:sp>
        <p:nvSpPr>
          <p:cNvPr id="88070" name="Rectangle 3">
            <a:extLst>
              <a:ext uri="{FF2B5EF4-FFF2-40B4-BE49-F238E27FC236}">
                <a16:creationId xmlns:a16="http://schemas.microsoft.com/office/drawing/2014/main" id="{FC1B8E2B-138C-966F-5408-3267ECCFDD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We, somehow, survived </a:t>
            </a:r>
            <a:r>
              <a:rPr lang="en-US" altLang="en-US" sz="2800" u="sng" dirty="0"/>
              <a:t>countless</a:t>
            </a:r>
            <a:r>
              <a:rPr lang="en-US" altLang="en-US" sz="2800" dirty="0"/>
              <a:t> reviews.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IceCube</a:t>
            </a:r>
            <a:r>
              <a:rPr lang="en-US" altLang="en-US" sz="2800" dirty="0"/>
              <a:t> DAQ systems continue to work well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</a:t>
            </a:r>
            <a:r>
              <a:rPr lang="en-US" altLang="en-US" sz="2800" b="1" dirty="0"/>
              <a:t>Little Chip that Could, and Did </a:t>
            </a:r>
            <a:r>
              <a:rPr lang="en-US" altLang="en-US" sz="2800" dirty="0"/>
              <a:t>is a great story, made possible by many people.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F5FFD8"/>
                </a:solidFill>
              </a:rPr>
              <a:t>Stop that $#&amp; ¥≠</a:t>
            </a:r>
            <a:r>
              <a:rPr lang="en-US" altLang="en-US" sz="2800" dirty="0">
                <a:solidFill>
                  <a:srgbClr val="F5FFD8"/>
                </a:solidFill>
                <a:sym typeface="Monotype Sorts" pitchFamily="2" charset="2"/>
              </a:rPr>
              <a:t> </a:t>
            </a:r>
            <a:r>
              <a:rPr lang="en-US" altLang="en-US" sz="2800" dirty="0">
                <a:solidFill>
                  <a:srgbClr val="F5FFD8"/>
                </a:solidFill>
              </a:rPr>
              <a:t>power-cycling!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88066" name="Date Placeholder 3">
            <a:extLst>
              <a:ext uri="{FF2B5EF4-FFF2-40B4-BE49-F238E27FC236}">
                <a16:creationId xmlns:a16="http://schemas.microsoft.com/office/drawing/2014/main" id="{65B730D1-1BD9-79E7-AA7B-F2B3BC40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88067" name="Footer Placeholder 4">
            <a:extLst>
              <a:ext uri="{FF2B5EF4-FFF2-40B4-BE49-F238E27FC236}">
                <a16:creationId xmlns:a16="http://schemas.microsoft.com/office/drawing/2014/main" id="{A58E9B73-9A1D-4D94-E589-F63BDC5B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88068" name="Slide Number Placeholder 5">
            <a:extLst>
              <a:ext uri="{FF2B5EF4-FFF2-40B4-BE49-F238E27FC236}">
                <a16:creationId xmlns:a16="http://schemas.microsoft.com/office/drawing/2014/main" id="{42E149AF-3A17-4FDB-15A8-C598B1EF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987A4-6C17-334A-8D0C-D01AB0F9145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4028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4434E-4142-6E04-9E69-C64B771D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2">
            <a:extLst>
              <a:ext uri="{FF2B5EF4-FFF2-40B4-BE49-F238E27FC236}">
                <a16:creationId xmlns:a16="http://schemas.microsoft.com/office/drawing/2014/main" id="{8412F14B-121D-A9AA-918C-17FE62711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BA13FF"/>
                </a:solidFill>
              </a:rPr>
              <a:t>We Won!</a:t>
            </a:r>
            <a:endParaRPr lang="en-US" altLang="en-US"/>
          </a:p>
        </p:txBody>
      </p:sp>
      <p:sp>
        <p:nvSpPr>
          <p:cNvPr id="88070" name="Rectangle 3">
            <a:extLst>
              <a:ext uri="{FF2B5EF4-FFF2-40B4-BE49-F238E27FC236}">
                <a16:creationId xmlns:a16="http://schemas.microsoft.com/office/drawing/2014/main" id="{A3A37DC1-DE11-1325-FDB8-8A8F45CC7F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We, somehow, survived </a:t>
            </a:r>
            <a:r>
              <a:rPr lang="en-US" altLang="en-US" sz="2800" u="sng" dirty="0"/>
              <a:t>countless</a:t>
            </a:r>
            <a:r>
              <a:rPr lang="en-US" altLang="en-US" sz="2800" dirty="0"/>
              <a:t> reviews.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IceCube</a:t>
            </a:r>
            <a:r>
              <a:rPr lang="en-US" altLang="en-US" sz="2800" dirty="0"/>
              <a:t> DAQ systems continue to work well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 </a:t>
            </a:r>
            <a:r>
              <a:rPr lang="en-US" altLang="en-US" sz="2800" b="1" dirty="0"/>
              <a:t>Little Chip that Could, and Did </a:t>
            </a:r>
            <a:r>
              <a:rPr lang="en-US" altLang="en-US" sz="2800" dirty="0"/>
              <a:t>is a great story, made possible by many people.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 NESTOR </a:t>
            </a:r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dirty="0" err="1">
                <a:sym typeface="Wingdings" pitchFamily="2" charset="2"/>
              </a:rPr>
              <a:t>KamLAND</a:t>
            </a:r>
            <a:r>
              <a:rPr lang="en-US" altLang="en-US" sz="2800" dirty="0">
                <a:sym typeface="Wingdings" pitchFamily="2" charset="2"/>
              </a:rPr>
              <a:t>  </a:t>
            </a:r>
            <a:r>
              <a:rPr lang="en-US" altLang="en-US" sz="2800" dirty="0" err="1">
                <a:sym typeface="Wingdings" pitchFamily="2" charset="2"/>
              </a:rPr>
              <a:t>IceCube</a:t>
            </a:r>
            <a:r>
              <a:rPr lang="en-US" altLang="en-US" sz="2800" dirty="0">
                <a:sym typeface="Wingdings" pitchFamily="2" charset="2"/>
              </a:rPr>
              <a:t> was not a planned sequence, but it all worked out !</a:t>
            </a:r>
            <a:endParaRPr lang="en-US" altLang="en-US" sz="2800" b="1" dirty="0">
              <a:solidFill>
                <a:srgbClr val="F77CF8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F5FFD8"/>
                </a:solidFill>
              </a:rPr>
              <a:t>Stop that $#&amp; ¥≠</a:t>
            </a:r>
            <a:r>
              <a:rPr lang="en-US" altLang="en-US" sz="2800" dirty="0">
                <a:solidFill>
                  <a:srgbClr val="F5FFD8"/>
                </a:solidFill>
                <a:sym typeface="Monotype Sorts" pitchFamily="2" charset="2"/>
              </a:rPr>
              <a:t> </a:t>
            </a:r>
            <a:r>
              <a:rPr lang="en-US" altLang="en-US" sz="2800" dirty="0">
                <a:solidFill>
                  <a:srgbClr val="F5FFD8"/>
                </a:solidFill>
              </a:rPr>
              <a:t>power-cycling!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88066" name="Date Placeholder 3">
            <a:extLst>
              <a:ext uri="{FF2B5EF4-FFF2-40B4-BE49-F238E27FC236}">
                <a16:creationId xmlns:a16="http://schemas.microsoft.com/office/drawing/2014/main" id="{B8F4386B-CB7C-11E6-0E26-519ABAD6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88067" name="Footer Placeholder 4">
            <a:extLst>
              <a:ext uri="{FF2B5EF4-FFF2-40B4-BE49-F238E27FC236}">
                <a16:creationId xmlns:a16="http://schemas.microsoft.com/office/drawing/2014/main" id="{53A92059-75B9-41A6-3548-BD9FBF2A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88068" name="Slide Number Placeholder 5">
            <a:extLst>
              <a:ext uri="{FF2B5EF4-FFF2-40B4-BE49-F238E27FC236}">
                <a16:creationId xmlns:a16="http://schemas.microsoft.com/office/drawing/2014/main" id="{C94DBEBC-7E39-8727-AC97-2F704503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987A4-6C17-334A-8D0C-D01AB0F91454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232903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1">
            <a:extLst>
              <a:ext uri="{FF2B5EF4-FFF2-40B4-BE49-F238E27FC236}">
                <a16:creationId xmlns:a16="http://schemas.microsoft.com/office/drawing/2014/main" id="{FF76C437-3D97-AB66-73BD-0D8D85C2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98307" name="Footer Placeholder 2">
            <a:extLst>
              <a:ext uri="{FF2B5EF4-FFF2-40B4-BE49-F238E27FC236}">
                <a16:creationId xmlns:a16="http://schemas.microsoft.com/office/drawing/2014/main" id="{1FE9B82B-8517-7F26-2D38-32E8D34E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5A90FD43-25DB-79BC-04F3-A18F9B3A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3B53C8-2770-C34A-B58F-002CF841D83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98309" name="WordArt 4">
            <a:extLst>
              <a:ext uri="{FF2B5EF4-FFF2-40B4-BE49-F238E27FC236}">
                <a16:creationId xmlns:a16="http://schemas.microsoft.com/office/drawing/2014/main" id="{8BECC107-2F5F-1A54-31B9-2F02091B87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941808"/>
            <a:ext cx="3886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7A80F-16EC-5663-190E-3D8B5F540B1F}"/>
              </a:ext>
            </a:extLst>
          </p:cNvPr>
          <p:cNvSpPr txBox="1"/>
          <p:nvPr/>
        </p:nvSpPr>
        <p:spPr>
          <a:xfrm>
            <a:off x="1066800" y="902578"/>
            <a:ext cx="71954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/>
              <a:t>We recall that this experimental field was started by</a:t>
            </a:r>
          </a:p>
          <a:p>
            <a:endParaRPr lang="en-US" altLang="en-US" sz="2400" dirty="0"/>
          </a:p>
          <a:p>
            <a:pPr algn="ctr"/>
            <a:r>
              <a:rPr lang="en-US" altLang="en-US" sz="3200" dirty="0"/>
              <a:t> </a:t>
            </a:r>
            <a:r>
              <a:rPr lang="en-US" altLang="en-US" sz="3200" b="1" dirty="0">
                <a:solidFill>
                  <a:srgbClr val="F77CF8"/>
                </a:solidFill>
              </a:rPr>
              <a:t>John Learned, </a:t>
            </a:r>
            <a:r>
              <a:rPr lang="en-US" altLang="en-US" sz="3200" dirty="0"/>
              <a:t>with </a:t>
            </a:r>
            <a:r>
              <a:rPr lang="en-US" altLang="en-US" sz="3200" dirty="0">
                <a:solidFill>
                  <a:srgbClr val="F77CF8"/>
                </a:solidFill>
              </a:rPr>
              <a:t>DUMAND</a:t>
            </a:r>
            <a:endParaRPr lang="en-US" altLang="en-US" sz="3200" b="1" dirty="0">
              <a:solidFill>
                <a:srgbClr val="F77CF8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01FA-5498-8F0A-5368-8640B1D7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The challenges he faced were very tall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68E4-DB18-DA94-7DCE-C79F652E7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demonstrate NESTOR, Leo was planning the deployment of one “floor” at the excellent site near Pylos, Greece. </a:t>
            </a:r>
          </a:p>
          <a:p>
            <a:endParaRPr lang="en-US" sz="2400" dirty="0"/>
          </a:p>
          <a:p>
            <a:r>
              <a:rPr lang="en-US" sz="2400" dirty="0"/>
              <a:t>Twelve PMT waveforms must be captured with high sampling frequency and dynamic range and very low power.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01FA7-4F15-AC4F-F623-B10C285C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399F9-9716-4B44-C6DF-EDFD34A2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ADA64-E574-BAA0-97F3-BD45AD24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94BB-69C0-C54C-9801-40BE63F7464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75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3609-035D-67BD-4A3C-5D38BA917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7CEC-1E55-1197-F462-3BA3E5CA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 The challenges were very tall.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9085-B49D-C274-2E1D-B45C7629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ADCs at the time (1990’s) for this purpose were very power hungry...</a:t>
            </a:r>
          </a:p>
          <a:p>
            <a:endParaRPr lang="en-US" sz="2400" dirty="0"/>
          </a:p>
          <a:p>
            <a:r>
              <a:rPr lang="en-US" sz="2400" dirty="0"/>
              <a:t>Instead, maybe a UCB student project I had by chance seen at LBL might be of interest...</a:t>
            </a:r>
          </a:p>
          <a:p>
            <a:endParaRPr lang="en-US" sz="2400" dirty="0"/>
          </a:p>
          <a:p>
            <a:r>
              <a:rPr lang="en-US" sz="2400" dirty="0"/>
              <a:t>This was an ASIC designed by Stuart Kleinfelder for his MS degree.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416E6-E2C6-DC17-A923-A07E2912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464E4-1AEC-5B18-7286-95E99CF3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B1C4-912A-E025-5A59-14EA837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94BB-69C0-C54C-9801-40BE63F7464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3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>
            <a:extLst>
              <a:ext uri="{FF2B5EF4-FFF2-40B4-BE49-F238E27FC236}">
                <a16:creationId xmlns:a16="http://schemas.microsoft.com/office/drawing/2014/main" id="{454B4868-2CE3-28BA-51EB-D0F8A1AE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32771" name="Footer Placeholder 2">
            <a:extLst>
              <a:ext uri="{FF2B5EF4-FFF2-40B4-BE49-F238E27FC236}">
                <a16:creationId xmlns:a16="http://schemas.microsoft.com/office/drawing/2014/main" id="{1FF96FE1-1DBF-6095-DB79-F1E311F4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02D26B10-42B0-1C54-CE7D-B254C97F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199315-0D59-EB46-A583-6CA32A943E4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pic>
        <p:nvPicPr>
          <p:cNvPr id="32773" name="Picture 1026">
            <a:extLst>
              <a:ext uri="{FF2B5EF4-FFF2-40B4-BE49-F238E27FC236}">
                <a16:creationId xmlns:a16="http://schemas.microsoft.com/office/drawing/2014/main" id="{02E93B3E-C15B-D3D0-9CBB-7D5AC4D9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Text Box 1027">
            <a:extLst>
              <a:ext uri="{FF2B5EF4-FFF2-40B4-BE49-F238E27FC236}">
                <a16:creationId xmlns:a16="http://schemas.microsoft.com/office/drawing/2014/main" id="{8778DEAE-6F0C-64D5-7063-EEF431503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(1996): A </a:t>
            </a:r>
            <a:r>
              <a:rPr lang="en-US" altLang="en-US" sz="2400" u="sng" dirty="0"/>
              <a:t>switched capacitor array </a:t>
            </a:r>
            <a:r>
              <a:rPr lang="en-US" altLang="en-US" sz="2400" dirty="0"/>
              <a:t>we called the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A26"/>
                </a:solidFill>
              </a:rPr>
              <a:t>Analog Transient Wave Recorder! </a:t>
            </a:r>
            <a:r>
              <a:rPr lang="en-US" altLang="en-US" sz="2000" dirty="0"/>
              <a:t>(ATWR)</a:t>
            </a:r>
            <a:endParaRPr lang="en-US" altLang="en-US" sz="2400" dirty="0"/>
          </a:p>
        </p:txBody>
      </p:sp>
      <p:sp>
        <p:nvSpPr>
          <p:cNvPr id="32775" name="Text Box 1028">
            <a:extLst>
              <a:ext uri="{FF2B5EF4-FFF2-40B4-BE49-F238E27FC236}">
                <a16:creationId xmlns:a16="http://schemas.microsoft.com/office/drawing/2014/main" id="{10CA20C1-3FC1-6436-7072-0C33208B4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240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Designer:  Stuart Kleinfelder, LBL, now Professor in EE, UC Irvine</a:t>
            </a:r>
            <a:endParaRPr lang="en-US" altLang="en-US" sz="2000">
              <a:solidFill>
                <a:srgbClr val="FF0A26"/>
              </a:solidFill>
            </a:endParaRPr>
          </a:p>
        </p:txBody>
      </p:sp>
      <p:pic>
        <p:nvPicPr>
          <p:cNvPr id="32776" name="Picture 1029" descr="StuartKleinfelder-1">
            <a:extLst>
              <a:ext uri="{FF2B5EF4-FFF2-40B4-BE49-F238E27FC236}">
                <a16:creationId xmlns:a16="http://schemas.microsoft.com/office/drawing/2014/main" id="{AEBEB7E6-4751-C990-1356-FEC913AF7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14600"/>
            <a:ext cx="3124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1">
            <a:extLst>
              <a:ext uri="{FF2B5EF4-FFF2-40B4-BE49-F238E27FC236}">
                <a16:creationId xmlns:a16="http://schemas.microsoft.com/office/drawing/2014/main" id="{50B9B001-B264-417E-BFE5-9C4D0E0E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30 April 2025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2F2B8F85-D43F-513D-5CC3-742E5BBD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LearnedFest 2025 Hawaii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0D15C663-C63E-1BDC-3344-9DDBE4A8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1C7C65-6647-3046-912A-3E11DEF85F4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dirty="0"/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506CE6DD-546D-EC52-EB73-2371934C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Text Box 3">
            <a:extLst>
              <a:ext uri="{FF2B5EF4-FFF2-40B4-BE49-F238E27FC236}">
                <a16:creationId xmlns:a16="http://schemas.microsoft.com/office/drawing/2014/main" id="{8A3BEE74-9DFF-BA3D-483E-7DEA8B23E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(1996): A </a:t>
            </a:r>
            <a:r>
              <a:rPr lang="en-US" altLang="en-US" sz="2400" u="sng" dirty="0"/>
              <a:t>switched capacitor array </a:t>
            </a:r>
            <a:r>
              <a:rPr lang="en-US" altLang="en-US" sz="2400" dirty="0"/>
              <a:t>we called the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A26"/>
                </a:solidFill>
              </a:rPr>
              <a:t>Analog Transient Wave Recorder! </a:t>
            </a:r>
            <a:r>
              <a:rPr lang="en-US" altLang="en-US" sz="2000" dirty="0"/>
              <a:t>(ATWR)</a:t>
            </a:r>
            <a:endParaRPr lang="en-US" altLang="en-US" sz="2400" dirty="0"/>
          </a:p>
        </p:txBody>
      </p:sp>
      <p:sp>
        <p:nvSpPr>
          <p:cNvPr id="34823" name="Text Box 4">
            <a:extLst>
              <a:ext uri="{FF2B5EF4-FFF2-40B4-BE49-F238E27FC236}">
                <a16:creationId xmlns:a16="http://schemas.microsoft.com/office/drawing/2014/main" id="{B2EAE817-1BA3-A448-E96E-1E9751867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24000"/>
            <a:ext cx="4114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Stuart’s Master’s thesis, UCB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/>
              <a:t>***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Switched-capacitors: </a:t>
            </a:r>
            <a:r>
              <a:rPr lang="en-US" altLang="en-US" sz="2000" b="1" dirty="0">
                <a:solidFill>
                  <a:srgbClr val="101FFF"/>
                </a:solidFill>
              </a:rPr>
              <a:t>low power</a:t>
            </a:r>
            <a:endParaRPr lang="en-US" altLang="en-US" sz="2000" dirty="0">
              <a:solidFill>
                <a:srgbClr val="101F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Three input channels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256 samples per channel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synchronous sampling: variable from 200 - 1000 MHz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2.5 µm double-poly technology!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101FFF"/>
                </a:solidFill>
              </a:rPr>
              <a:t>10 bit S/N, </a:t>
            </a:r>
            <a:r>
              <a:rPr lang="en-US" altLang="en-US" sz="2000" i="1" dirty="0">
                <a:solidFill>
                  <a:srgbClr val="101FFF"/>
                </a:solidFill>
              </a:rPr>
              <a:t>but:</a:t>
            </a:r>
            <a:endParaRPr lang="en-US" altLang="en-US" sz="2000" dirty="0">
              <a:solidFill>
                <a:srgbClr val="101FFF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0A26"/>
                </a:solidFill>
              </a:rPr>
              <a:t>No internal ADC:  Slow readout!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E5C52-E4C4-3895-9985-3D7251D6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We used this ASIC for NESTOR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E6169-D490-EA15-302B-521CDD83E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Joshua Sopher of LBL did the overall design for deployment at the NESTOR site near Pylos.</a:t>
            </a:r>
          </a:p>
          <a:p>
            <a:endParaRPr lang="en-US" sz="2400" dirty="0"/>
          </a:p>
          <a:p>
            <a:r>
              <a:rPr lang="en-US" sz="2400" dirty="0"/>
              <a:t>I had somehow gotten money from NSF ($150K ?) for this... (Or maybe it was for something else...)</a:t>
            </a:r>
          </a:p>
          <a:p>
            <a:endParaRPr lang="en-US" sz="2400" dirty="0"/>
          </a:p>
          <a:p>
            <a:r>
              <a:rPr lang="en-US" sz="2400" dirty="0"/>
              <a:t>It all worked; data sent back to shore allowed full reconstruction of downward going muons.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50A5FC-A2D1-DD14-2973-BC8F2AE6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3C4-3070-732F-852D-74C18C31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424DC-72EE-CA43-DB7D-7874740D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42F4-8468-DA40-BC08-BE344ADE85B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74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2E29-C681-957B-1D6E-B3B8B515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BA13FF"/>
                </a:solidFill>
              </a:rPr>
              <a:t>AMANDA </a:t>
            </a:r>
            <a:r>
              <a:rPr lang="en-US" altLang="en-US" dirty="0">
                <a:solidFill>
                  <a:srgbClr val="BA13FF"/>
                </a:solidFill>
                <a:sym typeface="Symbol" pitchFamily="2" charset="2"/>
              </a:rPr>
              <a:t> </a:t>
            </a:r>
            <a:r>
              <a:rPr lang="en-US" altLang="en-US" dirty="0" err="1">
                <a:solidFill>
                  <a:srgbClr val="BA13FF"/>
                </a:solidFill>
                <a:sym typeface="Symbol" pitchFamily="2" charset="2"/>
              </a:rPr>
              <a:t>IceCube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DCE1-DDBD-A810-A1E8-0DA5B9E7B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was around this time that I had become somewhat involved with AMANDA  and the </a:t>
            </a:r>
            <a:r>
              <a:rPr lang="en-US" sz="2400" dirty="0" err="1"/>
              <a:t>IceCube</a:t>
            </a:r>
            <a:r>
              <a:rPr lang="en-US" sz="2400" dirty="0"/>
              <a:t> transition</a:t>
            </a:r>
          </a:p>
          <a:p>
            <a:pPr eaLnBrk="1" hangingPunct="1"/>
            <a:r>
              <a:rPr lang="en-US" altLang="en-US" sz="2800" dirty="0"/>
              <a:t>AMANDA very successful... </a:t>
            </a:r>
            <a:r>
              <a:rPr lang="en-US" altLang="en-US" sz="2800" i="1" dirty="0"/>
              <a:t>but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400" dirty="0"/>
              <a:t>PMT pulses after 2 km cable - </a:t>
            </a:r>
            <a:r>
              <a:rPr lang="en-US" altLang="en-US" sz="2400" dirty="0">
                <a:solidFill>
                  <a:srgbClr val="FF0000"/>
                </a:solidFill>
              </a:rPr>
              <a:t>not so good</a:t>
            </a:r>
          </a:p>
          <a:p>
            <a:pPr lvl="1" eaLnBrk="1" hangingPunct="1"/>
            <a:r>
              <a:rPr lang="en-US" altLang="en-US" sz="2400" dirty="0"/>
              <a:t>Optical fiber: PMT pulses much better, </a:t>
            </a:r>
            <a:r>
              <a:rPr lang="en-US" altLang="en-US" sz="2400" i="1" dirty="0"/>
              <a:t>but</a:t>
            </a:r>
            <a:r>
              <a:rPr lang="en-US" altLang="en-US" sz="2400" dirty="0"/>
              <a:t>...</a:t>
            </a:r>
          </a:p>
          <a:p>
            <a:pPr lvl="2" eaLnBrk="1" hangingPunct="1"/>
            <a:r>
              <a:rPr lang="en-US" altLang="en-US" sz="2000" dirty="0"/>
              <a:t>Dynamic range still </a:t>
            </a:r>
            <a:r>
              <a:rPr lang="en-US" altLang="en-US" sz="2000" dirty="0">
                <a:solidFill>
                  <a:srgbClr val="FF0000"/>
                </a:solidFill>
              </a:rPr>
              <a:t>not so good</a:t>
            </a:r>
          </a:p>
          <a:p>
            <a:pPr lvl="2" eaLnBrk="1" hangingPunct="1"/>
            <a:r>
              <a:rPr lang="en-US" altLang="en-US" sz="2000" dirty="0"/>
              <a:t>Optical cables: </a:t>
            </a:r>
            <a:r>
              <a:rPr lang="en-US" altLang="en-US" sz="2000" dirty="0">
                <a:solidFill>
                  <a:srgbClr val="FF0000"/>
                </a:solidFill>
              </a:rPr>
              <a:t>not so robust </a:t>
            </a:r>
            <a:r>
              <a:rPr lang="en-US" altLang="en-US" sz="2000" dirty="0"/>
              <a:t>(or cheap) either...</a:t>
            </a:r>
          </a:p>
          <a:p>
            <a:pPr lvl="2" eaLnBrk="1" hangingPunct="1"/>
            <a:r>
              <a:rPr lang="en-US" altLang="en-US" sz="2000" dirty="0"/>
              <a:t>Optical calibration: </a:t>
            </a:r>
            <a:r>
              <a:rPr lang="en-US" altLang="en-US" sz="2000" dirty="0">
                <a:solidFill>
                  <a:srgbClr val="FF0000"/>
                </a:solidFill>
              </a:rPr>
              <a:t>not so stable</a:t>
            </a:r>
            <a:r>
              <a:rPr lang="en-US" altLang="en-US" sz="2000" dirty="0"/>
              <a:t>...</a:t>
            </a:r>
          </a:p>
          <a:p>
            <a:pPr lvl="2" eaLnBrk="1" hangingPunct="1"/>
            <a:r>
              <a:rPr lang="en-US" altLang="en-US" sz="2000" dirty="0"/>
              <a:t>Not </a:t>
            </a:r>
            <a:r>
              <a:rPr lang="en-US" altLang="en-US" sz="2000" dirty="0">
                <a:solidFill>
                  <a:srgbClr val="FF0000"/>
                </a:solidFill>
              </a:rPr>
              <a:t>so pleasant </a:t>
            </a:r>
            <a:r>
              <a:rPr lang="en-US" altLang="en-US" sz="2000" dirty="0"/>
              <a:t>to deploy two down-hole cables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42E4C-BA81-571D-FAE9-76BC06AF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30 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09D51-5B4B-6C57-E889-5F8187AB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LearnedFest 2025 Hawaii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EBAD-E5F3-8E20-4A04-D4F4EF43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94BB-69C0-C54C-9801-40BE63F7464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64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2269</TotalTime>
  <Words>1715</Words>
  <Application>Microsoft Macintosh PowerPoint</Application>
  <PresentationFormat>On-screen Show (4:3)</PresentationFormat>
  <Paragraphs>447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Monotype Sorts</vt:lpstr>
      <vt:lpstr>Symbol</vt:lpstr>
      <vt:lpstr>Times New Roman</vt:lpstr>
      <vt:lpstr>Wingdings</vt:lpstr>
      <vt:lpstr>Office Theme</vt:lpstr>
      <vt:lpstr>How IceCube got its        Digital Mojo working Or, the story of the Little Chip that Could</vt:lpstr>
      <vt:lpstr>How IceCube got its        Digital Mojo working Or, the story of the Little Chip that Could</vt:lpstr>
      <vt:lpstr>Once upon a time...</vt:lpstr>
      <vt:lpstr> The challenges he faced were very tall </vt:lpstr>
      <vt:lpstr> The challenges were very tall. </vt:lpstr>
      <vt:lpstr>PowerPoint Presentation</vt:lpstr>
      <vt:lpstr>PowerPoint Presentation</vt:lpstr>
      <vt:lpstr>We used this ASIC for NESTOR</vt:lpstr>
      <vt:lpstr>AMANDA  IceCube</vt:lpstr>
      <vt:lpstr>“What does IceCube really need?”</vt:lpstr>
      <vt:lpstr>PowerPoint Presentation</vt:lpstr>
      <vt:lpstr>PowerPoint Presentation</vt:lpstr>
      <vt:lpstr>PowerPoint Presentation</vt:lpstr>
      <vt:lpstr>PowerPoint Presentation</vt:lpstr>
      <vt:lpstr>Seed Money</vt:lpstr>
      <vt:lpstr> AMANDA          J-B-W DOM</vt:lpstr>
      <vt:lpstr>Suddenly, there was KamLAND!</vt:lpstr>
      <vt:lpstr>ATW “R”  ATW “D”</vt:lpstr>
      <vt:lpstr>All that worked too.</vt:lpstr>
      <vt:lpstr>...For IceCube</vt:lpstr>
      <vt:lpstr>Scary things</vt:lpstr>
      <vt:lpstr>Waveforms are useful!</vt:lpstr>
      <vt:lpstr>“Main board” for AMANDA String 18 40 Optical Modules, January 15, 2000</vt:lpstr>
      <vt:lpstr>Digital Optical Module Block Diagram</vt:lpstr>
      <vt:lpstr>Digital Optical Module Block Diagram</vt:lpstr>
      <vt:lpstr>PowerPoint Presentation</vt:lpstr>
      <vt:lpstr>Rev 4.2</vt:lpstr>
      <vt:lpstr>PowerPoint Presentation</vt:lpstr>
      <vt:lpstr>PowerPoint Presentation</vt:lpstr>
      <vt:lpstr>PowerPoint Presentation</vt:lpstr>
      <vt:lpstr>PowerPoint Presentation</vt:lpstr>
      <vt:lpstr>Kalle Sulanke (McMurdo?)</vt:lpstr>
      <vt:lpstr>PowerPoint Presentation</vt:lpstr>
      <vt:lpstr>We Won!</vt:lpstr>
      <vt:lpstr>We Won!</vt:lpstr>
      <vt:lpstr>We Won!</vt:lpstr>
      <vt:lpstr>PowerPoint Presentation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 Nygren</dc:creator>
  <cp:lastModifiedBy>Nygren, David</cp:lastModifiedBy>
  <cp:revision>73</cp:revision>
  <dcterms:created xsi:type="dcterms:W3CDTF">2011-04-22T00:53:37Z</dcterms:created>
  <dcterms:modified xsi:type="dcterms:W3CDTF">2025-04-28T06:55:25Z</dcterms:modified>
</cp:coreProperties>
</file>