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1"/>
  </p:sldMasterIdLst>
  <p:notesMasterIdLst>
    <p:notesMasterId r:id="rId45"/>
  </p:notesMasterIdLst>
  <p:handoutMasterIdLst>
    <p:handoutMasterId r:id="rId46"/>
  </p:handoutMasterIdLst>
  <p:sldIdLst>
    <p:sldId id="512" r:id="rId2"/>
    <p:sldId id="1664" r:id="rId3"/>
    <p:sldId id="3129" r:id="rId4"/>
    <p:sldId id="3036" r:id="rId5"/>
    <p:sldId id="3127" r:id="rId6"/>
    <p:sldId id="3136" r:id="rId7"/>
    <p:sldId id="1732" r:id="rId8"/>
    <p:sldId id="1723" r:id="rId9"/>
    <p:sldId id="1717" r:id="rId10"/>
    <p:sldId id="1742" r:id="rId11"/>
    <p:sldId id="637" r:id="rId12"/>
    <p:sldId id="391" r:id="rId13"/>
    <p:sldId id="3122" r:id="rId14"/>
    <p:sldId id="3120" r:id="rId15"/>
    <p:sldId id="3137" r:id="rId16"/>
    <p:sldId id="3135" r:id="rId17"/>
    <p:sldId id="3132" r:id="rId18"/>
    <p:sldId id="3133" r:id="rId19"/>
    <p:sldId id="1738" r:id="rId20"/>
    <p:sldId id="3111" r:id="rId21"/>
    <p:sldId id="3113" r:id="rId22"/>
    <p:sldId id="3128" r:id="rId23"/>
    <p:sldId id="1735" r:id="rId24"/>
    <p:sldId id="1708" r:id="rId25"/>
    <p:sldId id="1705" r:id="rId26"/>
    <p:sldId id="1749" r:id="rId27"/>
    <p:sldId id="3130" r:id="rId28"/>
    <p:sldId id="1743" r:id="rId29"/>
    <p:sldId id="3118" r:id="rId30"/>
    <p:sldId id="1750" r:id="rId31"/>
    <p:sldId id="3134" r:id="rId32"/>
    <p:sldId id="536" r:id="rId33"/>
    <p:sldId id="1607" r:id="rId34"/>
    <p:sldId id="3121" r:id="rId35"/>
    <p:sldId id="3119" r:id="rId36"/>
    <p:sldId id="1729" r:id="rId37"/>
    <p:sldId id="1706" r:id="rId38"/>
    <p:sldId id="1726" r:id="rId39"/>
    <p:sldId id="3112" r:id="rId40"/>
    <p:sldId id="1698" r:id="rId41"/>
    <p:sldId id="1699" r:id="rId42"/>
    <p:sldId id="3117" r:id="rId43"/>
    <p:sldId id="3039" r:id="rId44"/>
  </p:sldIdLst>
  <p:sldSz cx="9144000" cy="6858000" type="screen4x3"/>
  <p:notesSz cx="6934200" cy="9232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3">
          <p15:clr>
            <a:srgbClr val="A4A3A4"/>
          </p15:clr>
        </p15:guide>
        <p15:guide id="2" orient="horz" pos="3999">
          <p15:clr>
            <a:srgbClr val="A4A3A4"/>
          </p15:clr>
        </p15:guide>
        <p15:guide id="3" pos="288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EF8E5"/>
    <a:srgbClr val="0D5397"/>
    <a:srgbClr val="9B2209"/>
    <a:srgbClr val="F6CE86"/>
    <a:srgbClr val="FFFFFF"/>
    <a:srgbClr val="FCFCFC"/>
    <a:srgbClr val="0F4F97"/>
    <a:srgbClr val="0A8464"/>
    <a:srgbClr val="0DB78A"/>
    <a:srgbClr val="D68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autoAdjust="0"/>
    <p:restoredTop sz="95741" autoAdjust="0"/>
  </p:normalViewPr>
  <p:slideViewPr>
    <p:cSldViewPr snapToGrid="0">
      <p:cViewPr varScale="1">
        <p:scale>
          <a:sx n="118" d="100"/>
          <a:sy n="118" d="100"/>
        </p:scale>
        <p:origin x="1456" y="200"/>
      </p:cViewPr>
      <p:guideLst>
        <p:guide orient="horz" pos="993"/>
        <p:guide orient="horz" pos="399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84"/>
    </p:cViewPr>
  </p:sorterViewPr>
  <p:notesViewPr>
    <p:cSldViewPr snapToObjects="1">
      <p:cViewPr varScale="1">
        <p:scale>
          <a:sx n="74" d="100"/>
          <a:sy n="74" d="100"/>
        </p:scale>
        <p:origin x="3608" y="19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1" tIns="46186" rIns="92371" bIns="46186"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27775" y="0"/>
            <a:ext cx="3004820" cy="461645"/>
          </a:xfrm>
          <a:prstGeom prst="rect">
            <a:avLst/>
          </a:prstGeom>
        </p:spPr>
        <p:txBody>
          <a:bodyPr vert="horz" lIns="92371" tIns="46186" rIns="92371" bIns="46186" rtlCol="0"/>
          <a:lstStyle>
            <a:lvl1pPr algn="r">
              <a:defRPr sz="1100"/>
            </a:lvl1pPr>
          </a:lstStyle>
          <a:p>
            <a:fld id="{7A1D2F2F-8618-2143-A89B-2D6D3F007EBC}" type="datetimeFigureOut">
              <a:rPr lang="en-US" smtClean="0">
                <a:latin typeface="Arial"/>
              </a:rPr>
              <a:pPr/>
              <a:t>5/2/25</a:t>
            </a:fld>
            <a:endParaRPr lang="en-US" dirty="0">
              <a:latin typeface="Arial"/>
            </a:endParaRPr>
          </a:p>
        </p:txBody>
      </p:sp>
      <p:sp>
        <p:nvSpPr>
          <p:cNvPr id="4" name="Footer Placeholder 3"/>
          <p:cNvSpPr>
            <a:spLocks noGrp="1"/>
          </p:cNvSpPr>
          <p:nvPr>
            <p:ph type="ftr" sz="quarter" idx="2"/>
          </p:nvPr>
        </p:nvSpPr>
        <p:spPr>
          <a:xfrm>
            <a:off x="0" y="8769653"/>
            <a:ext cx="3004820" cy="461645"/>
          </a:xfrm>
          <a:prstGeom prst="rect">
            <a:avLst/>
          </a:prstGeom>
        </p:spPr>
        <p:txBody>
          <a:bodyPr vert="horz" lIns="92371" tIns="46186" rIns="92371" bIns="46186"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71" tIns="46186" rIns="92371" bIns="46186"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1" tIns="46186" rIns="92371" bIns="46186" rtlCol="0"/>
          <a:lstStyle>
            <a:lvl1pPr algn="l">
              <a:defRPr sz="1100">
                <a:latin typeface="Arial"/>
              </a:defRPr>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71" tIns="46186" rIns="92371" bIns="46186" rtlCol="0"/>
          <a:lstStyle>
            <a:lvl1pPr algn="r">
              <a:defRPr sz="1100">
                <a:latin typeface="Arial"/>
              </a:defRPr>
            </a:lvl1pPr>
          </a:lstStyle>
          <a:p>
            <a:fld id="{D8B0A143-2353-BE4A-A6C4-57C9AE3FBC68}" type="datetimeFigureOut">
              <a:rPr lang="en-US" smtClean="0"/>
              <a:pPr/>
              <a:t>5/2/25</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71" tIns="46186" rIns="92371" bIns="46186"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71" tIns="46186" rIns="92371" bIns="4618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71" tIns="46186" rIns="92371" bIns="46186"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71" tIns="46186" rIns="92371" bIns="46186"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35</a:t>
            </a:fld>
            <a:endParaRPr lang="en-US" dirty="0"/>
          </a:p>
        </p:txBody>
      </p:sp>
    </p:spTree>
    <p:extLst>
      <p:ext uri="{BB962C8B-B14F-4D97-AF65-F5344CB8AC3E}">
        <p14:creationId xmlns:p14="http://schemas.microsoft.com/office/powerpoint/2010/main" val="406833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B76B1E-D121-4602-919A-0BAC13F00E27}" type="slidenum">
              <a:rPr lang="en-US" smtClean="0"/>
              <a:pPr/>
              <a:t>37</a:t>
            </a:fld>
            <a:endParaRPr lang="en-US"/>
          </a:p>
        </p:txBody>
      </p:sp>
    </p:spTree>
    <p:extLst>
      <p:ext uri="{BB962C8B-B14F-4D97-AF65-F5344CB8AC3E}">
        <p14:creationId xmlns:p14="http://schemas.microsoft.com/office/powerpoint/2010/main" val="2551063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0EEB2AF-2EBC-4CBF-B223-F21823499638}" type="slidenum">
              <a:rPr lang="en-US" smtClean="0"/>
              <a:pPr/>
              <a:t>38</a:t>
            </a:fld>
            <a:endParaRPr lang="en-US"/>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76839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40B2990-1465-F345-9DF7-84C77956712E}" type="slidenum">
              <a:rPr lang="en-US" smtClean="0"/>
              <a:t>43</a:t>
            </a:fld>
            <a:endParaRPr lang="en-US"/>
          </a:p>
        </p:txBody>
      </p:sp>
    </p:spTree>
    <p:extLst>
      <p:ext uri="{BB962C8B-B14F-4D97-AF65-F5344CB8AC3E}">
        <p14:creationId xmlns:p14="http://schemas.microsoft.com/office/powerpoint/2010/main" val="423554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0B2990-1465-F345-9DF7-84C77956712E}" type="slidenum">
              <a:rPr lang="en-US" smtClean="0"/>
              <a:t>4</a:t>
            </a:fld>
            <a:endParaRPr lang="en-US"/>
          </a:p>
        </p:txBody>
      </p:sp>
    </p:spTree>
    <p:extLst>
      <p:ext uri="{BB962C8B-B14F-4D97-AF65-F5344CB8AC3E}">
        <p14:creationId xmlns:p14="http://schemas.microsoft.com/office/powerpoint/2010/main" val="195580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F38A3F-A008-D045-94AA-753E6211625D}" type="slidenum">
              <a:rPr lang="en-US">
                <a:latin typeface="Arial" pitchFamily="-65" charset="0"/>
                <a:ea typeface="ＭＳ Ｐゴシック" pitchFamily="-65" charset="-128"/>
                <a:cs typeface="ＭＳ Ｐゴシック" pitchFamily="-65" charset="-128"/>
              </a:rPr>
              <a:pPr/>
              <a:t>8</a:t>
            </a:fld>
            <a:endParaRPr lang="en-US" dirty="0">
              <a:latin typeface="Arial" pitchFamily="-65" charset="0"/>
              <a:ea typeface="ＭＳ Ｐゴシック" pitchFamily="-65" charset="-128"/>
              <a:cs typeface="ＭＳ Ｐゴシック" pitchFamily="-65"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31253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3BC437B-2692-4BA3-8BFF-619EFD43F18F}" type="slidenum">
              <a:rPr lang="en-US" smtClean="0"/>
              <a:pPr/>
              <a:t>11</a:t>
            </a:fld>
            <a:endParaRPr lang="en-US" dirty="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7429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0B2990-1465-F345-9DF7-84C77956712E}" type="slidenum">
              <a:rPr lang="en-US" smtClean="0"/>
              <a:t>17</a:t>
            </a:fld>
            <a:endParaRPr lang="en-US"/>
          </a:p>
        </p:txBody>
      </p:sp>
    </p:spTree>
    <p:extLst>
      <p:ext uri="{BB962C8B-B14F-4D97-AF65-F5344CB8AC3E}">
        <p14:creationId xmlns:p14="http://schemas.microsoft.com/office/powerpoint/2010/main" val="212551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0B2990-1465-F345-9DF7-84C77956712E}" type="slidenum">
              <a:rPr lang="en-US" smtClean="0"/>
              <a:t>18</a:t>
            </a:fld>
            <a:endParaRPr lang="en-US"/>
          </a:p>
        </p:txBody>
      </p:sp>
    </p:spTree>
    <p:extLst>
      <p:ext uri="{BB962C8B-B14F-4D97-AF65-F5344CB8AC3E}">
        <p14:creationId xmlns:p14="http://schemas.microsoft.com/office/powerpoint/2010/main" val="33586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53D2753-6D59-4CE7-A5FF-ED5F408341ED}" type="slidenum">
              <a:rPr lang="en-US"/>
              <a:pPr/>
              <a:t>23</a:t>
            </a:fld>
            <a:endParaRPr lang="en-US" dirty="0"/>
          </a:p>
        </p:txBody>
      </p:sp>
      <p:sp>
        <p:nvSpPr>
          <p:cNvPr id="535554" name="Slide Image Placeholder 1"/>
          <p:cNvSpPr>
            <a:spLocks noGrp="1" noRot="1" noChangeAspect="1" noTextEdit="1"/>
          </p:cNvSpPr>
          <p:nvPr>
            <p:ph type="sldImg"/>
          </p:nvPr>
        </p:nvSpPr>
        <p:spPr>
          <a:ln/>
        </p:spPr>
      </p:sp>
      <p:sp>
        <p:nvSpPr>
          <p:cNvPr id="535555" name="Notes Placeholder 2"/>
          <p:cNvSpPr>
            <a:spLocks noGrp="1"/>
          </p:cNvSpPr>
          <p:nvPr>
            <p:ph type="body" idx="1"/>
          </p:nvPr>
        </p:nvSpPr>
        <p:spPr>
          <a:xfrm>
            <a:off x="702634" y="4422464"/>
            <a:ext cx="5617837" cy="4188775"/>
          </a:xfrm>
        </p:spPr>
        <p:txBody>
          <a:bodyPr/>
          <a:lstStyle/>
          <a:p>
            <a:pPr>
              <a:lnSpc>
                <a:spcPct val="90000"/>
              </a:lnSpc>
            </a:pPr>
            <a:r>
              <a:rPr lang="en-US" sz="1000" dirty="0"/>
              <a:t>2.2 MeV gamma just form proton neutrino scattering</a:t>
            </a:r>
          </a:p>
          <a:p>
            <a:pPr>
              <a:lnSpc>
                <a:spcPct val="90000"/>
              </a:lnSpc>
            </a:pPr>
            <a:endParaRPr lang="en-US" sz="1000" dirty="0"/>
          </a:p>
          <a:p>
            <a:pPr>
              <a:lnSpc>
                <a:spcPct val="90000"/>
              </a:lnSpc>
            </a:pPr>
            <a:r>
              <a:rPr lang="en-US" sz="1000" dirty="0"/>
              <a:t>Measurement of the positron energy determines the neutrino energy since </a:t>
            </a:r>
          </a:p>
          <a:p>
            <a:pPr>
              <a:lnSpc>
                <a:spcPct val="90000"/>
              </a:lnSpc>
            </a:pPr>
            <a:r>
              <a:rPr lang="en-US" sz="1000" dirty="0"/>
              <a:t>E</a:t>
            </a:r>
            <a:r>
              <a:rPr lang="en-US" sz="1000" baseline="-25000" dirty="0">
                <a:latin typeface="Cambria Math" pitchFamily="18" charset="0"/>
              </a:rPr>
              <a:t>𝜈</a:t>
            </a:r>
            <a:r>
              <a:rPr lang="en-US" sz="1000" dirty="0">
                <a:latin typeface="Cambria Math" pitchFamily="18" charset="0"/>
              </a:rPr>
              <a:t> = </a:t>
            </a:r>
            <a:r>
              <a:rPr lang="en-US" sz="1000" dirty="0">
                <a:ea typeface="Cambria Math" pitchFamily="18" charset="0"/>
                <a:cs typeface="Arial" pitchFamily="34" charset="0"/>
              </a:rPr>
              <a:t>E</a:t>
            </a:r>
            <a:r>
              <a:rPr lang="en-US" sz="1000" baseline="-25000" dirty="0">
                <a:ea typeface="Cambria Math" pitchFamily="18" charset="0"/>
                <a:cs typeface="Arial" pitchFamily="34" charset="0"/>
              </a:rPr>
              <a:t>E</a:t>
            </a:r>
            <a:r>
              <a:rPr lang="en-US" sz="1000" dirty="0">
                <a:ea typeface="Cambria Math" pitchFamily="18" charset="0"/>
                <a:cs typeface="Arial" pitchFamily="34" charset="0"/>
              </a:rPr>
              <a:t> + 1.3 MeV</a:t>
            </a:r>
            <a:endParaRPr lang="en-US" sz="1000" dirty="0">
              <a:cs typeface="Arial" pitchFamily="34" charset="0"/>
            </a:endParaRPr>
          </a:p>
          <a:p>
            <a:pPr>
              <a:lnSpc>
                <a:spcPct val="90000"/>
              </a:lnSpc>
            </a:pPr>
            <a:endParaRPr lang="en-US" sz="1000" baseline="-25000" dirty="0"/>
          </a:p>
          <a:p>
            <a:pPr>
              <a:lnSpc>
                <a:spcPct val="90000"/>
              </a:lnSpc>
            </a:pPr>
            <a:r>
              <a:rPr lang="en-US" sz="1000" dirty="0"/>
              <a:t>Gd cross section for thermal neutrons 49,000 barns compared to .33 barns for Hydrogen.  At .2%, 90% of captures are on Gd (.2% on Chlorine, rest on Hydrogen).  Capture occurs in about 3 microseconds and about 4cm.  </a:t>
            </a:r>
          </a:p>
          <a:p>
            <a:pPr>
              <a:lnSpc>
                <a:spcPct val="90000"/>
              </a:lnSpc>
            </a:pPr>
            <a:r>
              <a:rPr lang="en-US" sz="1000" dirty="0"/>
              <a:t>In SK, at energies below 3 MeV, background singles rates (i.e. a capture of a single neutron or emission of a gamma) are much too high to detect neutron captures in isolation, however by using this reaction and by requiring a very tight time and position coincidence between the positron and follow-on neutron, nearly all captures on Gd can be detected.</a:t>
            </a:r>
          </a:p>
          <a:p>
            <a:pPr>
              <a:lnSpc>
                <a:spcPct val="90000"/>
              </a:lnSpc>
            </a:pPr>
            <a:endParaRPr lang="en-US" sz="1000" dirty="0"/>
          </a:p>
          <a:p>
            <a:pPr>
              <a:lnSpc>
                <a:spcPct val="90000"/>
              </a:lnSpc>
              <a:buFontTx/>
              <a:buAutoNum type="arabicParenR"/>
            </a:pPr>
            <a:r>
              <a:rPr lang="en-US" sz="1000" dirty="0"/>
              <a:t>Reactor neutrinos at SK:  total rate from inverse beta decay scaled from KAMLAND is about 30/day.   With a coincidence signal, it would be possible to identify real events as low as E</a:t>
            </a:r>
            <a:r>
              <a:rPr lang="en-US" sz="1000" baseline="-25000" dirty="0"/>
              <a:t>E</a:t>
            </a:r>
            <a:r>
              <a:rPr lang="en-US" sz="1000" dirty="0"/>
              <a:t> = 2.5 MeV covering most of the reactor spectrum. </a:t>
            </a:r>
            <a:r>
              <a:rPr lang="en-US" sz="1000" dirty="0">
                <a:solidFill>
                  <a:srgbClr val="FF0000"/>
                </a:solidFill>
              </a:rPr>
              <a:t>Precision measurements of the </a:t>
            </a:r>
          </a:p>
          <a:p>
            <a:pPr>
              <a:lnSpc>
                <a:spcPct val="90000"/>
              </a:lnSpc>
            </a:pPr>
            <a:r>
              <a:rPr lang="en-US" sz="1000" dirty="0">
                <a:solidFill>
                  <a:srgbClr val="FF0000"/>
                </a:solidFill>
              </a:rPr>
              <a:t>neutrinos from all of </a:t>
            </a:r>
          </a:p>
          <a:p>
            <a:pPr>
              <a:lnSpc>
                <a:spcPct val="90000"/>
              </a:lnSpc>
            </a:pPr>
            <a:r>
              <a:rPr lang="en-US" sz="1000" dirty="0">
                <a:solidFill>
                  <a:srgbClr val="FF0000"/>
                </a:solidFill>
              </a:rPr>
              <a:t>Japan’s power reactors</a:t>
            </a:r>
          </a:p>
          <a:p>
            <a:pPr>
              <a:lnSpc>
                <a:spcPct val="90000"/>
              </a:lnSpc>
            </a:pPr>
            <a:r>
              <a:rPr lang="en-US" sz="1000" dirty="0">
                <a:solidFill>
                  <a:srgbClr val="0000CC"/>
                </a:solidFill>
              </a:rPr>
              <a:t>(~5,000 events per year)</a:t>
            </a:r>
          </a:p>
          <a:p>
            <a:pPr>
              <a:lnSpc>
                <a:spcPct val="90000"/>
              </a:lnSpc>
            </a:pPr>
            <a:endParaRPr lang="en-US" sz="1000" dirty="0"/>
          </a:p>
          <a:p>
            <a:pPr>
              <a:lnSpc>
                <a:spcPct val="90000"/>
              </a:lnSpc>
            </a:pPr>
            <a:endParaRPr lang="en-US" sz="1000" dirty="0"/>
          </a:p>
          <a:p>
            <a:pPr>
              <a:lnSpc>
                <a:spcPct val="90000"/>
              </a:lnSpc>
            </a:pPr>
            <a:r>
              <a:rPr lang="en-US" sz="1000" dirty="0"/>
              <a:t>Solar antineutrino flux is &lt; than 1% of predicted electron neutrino flux.  Requiring a neutron coincidence would greatly reduce backgrounds giving a sensitivity of about .01%</a:t>
            </a:r>
          </a:p>
        </p:txBody>
      </p:sp>
      <p:sp>
        <p:nvSpPr>
          <p:cNvPr id="4" name="Slide Number Placeholder 3"/>
          <p:cNvSpPr txBox="1">
            <a:spLocks noGrp="1"/>
          </p:cNvSpPr>
          <p:nvPr/>
        </p:nvSpPr>
        <p:spPr bwMode="auto">
          <a:xfrm>
            <a:off x="3977828" y="8841727"/>
            <a:ext cx="3043667" cy="465775"/>
          </a:xfrm>
          <a:prstGeom prst="rect">
            <a:avLst/>
          </a:prstGeom>
          <a:noFill/>
          <a:ln w="9525">
            <a:noFill/>
            <a:miter lim="800000"/>
            <a:headEnd/>
            <a:tailEnd/>
          </a:ln>
        </p:spPr>
        <p:txBody>
          <a:bodyPr lIns="93306" tIns="46653" rIns="93306" bIns="46653" anchor="b"/>
          <a:lstStyle/>
          <a:p>
            <a:pPr algn="r" defTabSz="933170"/>
            <a:fld id="{E2699310-8897-4821-AA98-DBC073244B0D}" type="slidenum">
              <a:rPr lang="en-US" sz="1200">
                <a:latin typeface="Arial" pitchFamily="34" charset="0"/>
                <a:cs typeface="Arial" pitchFamily="34" charset="0"/>
              </a:rPr>
              <a:pPr algn="r" defTabSz="933170"/>
              <a:t>23</a:t>
            </a:fld>
            <a:endParaRPr lang="en-US" sz="1200" dirty="0">
              <a:latin typeface="Arial" pitchFamily="34" charset="0"/>
              <a:cs typeface="Arial" pitchFamily="34" charset="0"/>
            </a:endParaRPr>
          </a:p>
        </p:txBody>
      </p:sp>
    </p:spTree>
    <p:extLst>
      <p:ext uri="{BB962C8B-B14F-4D97-AF65-F5344CB8AC3E}">
        <p14:creationId xmlns:p14="http://schemas.microsoft.com/office/powerpoint/2010/main" val="342271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B76B1E-D121-4602-919A-0BAC13F00E27}" type="slidenum">
              <a:rPr lang="en-US" smtClean="0"/>
              <a:pPr/>
              <a:t>24</a:t>
            </a:fld>
            <a:endParaRPr lang="en-US"/>
          </a:p>
        </p:txBody>
      </p:sp>
    </p:spTree>
    <p:extLst>
      <p:ext uri="{BB962C8B-B14F-4D97-AF65-F5344CB8AC3E}">
        <p14:creationId xmlns:p14="http://schemas.microsoft.com/office/powerpoint/2010/main" val="191936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other studies also count as applications – neutrinos are effective probes of the universe</a:t>
            </a:r>
          </a:p>
          <a:p>
            <a:r>
              <a:rPr lang="en-US" dirty="0"/>
              <a:t>To pursue neutrino solar studies or geophysics, you have to learn about the general properties of the sun or Earth</a:t>
            </a:r>
          </a:p>
          <a:p>
            <a:r>
              <a:rPr lang="en-US" dirty="0"/>
              <a:t>To pursue nonproliferation and disarmament, you need to learn about nuclear security </a:t>
            </a:r>
          </a:p>
        </p:txBody>
      </p:sp>
      <p:sp>
        <p:nvSpPr>
          <p:cNvPr id="4" name="Slide Number Placeholder 3"/>
          <p:cNvSpPr>
            <a:spLocks noGrp="1"/>
          </p:cNvSpPr>
          <p:nvPr>
            <p:ph type="sldNum" sz="quarter" idx="5"/>
          </p:nvPr>
        </p:nvSpPr>
        <p:spPr/>
        <p:txBody>
          <a:bodyPr/>
          <a:lstStyle/>
          <a:p>
            <a:fld id="{4CFDF800-FE0E-A944-8AC1-D57C07B352FC}" type="slidenum">
              <a:rPr lang="en-US" smtClean="0"/>
              <a:pPr/>
              <a:t>33</a:t>
            </a:fld>
            <a:endParaRPr lang="en-US" dirty="0"/>
          </a:p>
        </p:txBody>
      </p:sp>
    </p:spTree>
    <p:extLst>
      <p:ext uri="{BB962C8B-B14F-4D97-AF65-F5344CB8AC3E}">
        <p14:creationId xmlns:p14="http://schemas.microsoft.com/office/powerpoint/2010/main" val="392342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457200" y="743918"/>
            <a:ext cx="8229600" cy="986725"/>
          </a:xfrm>
        </p:spPr>
        <p:txBody>
          <a:bodyPr/>
          <a:lstStyle>
            <a:lvl1pPr>
              <a:lnSpc>
                <a:spcPts val="3800"/>
              </a:lnSpc>
              <a:defRPr b="0" i="1">
                <a:solidFill>
                  <a:srgbClr val="0F4F97"/>
                </a:solidFill>
                <a:effectLst/>
                <a:latin typeface="Arial"/>
                <a:cs typeface="Arial"/>
              </a:defRPr>
            </a:lvl1pPr>
          </a:lstStyle>
          <a:p>
            <a:r>
              <a:rPr lang="en-US" dirty="0"/>
              <a:t>Click to edit Master title style</a:t>
            </a:r>
          </a:p>
        </p:txBody>
      </p:sp>
      <p:sp>
        <p:nvSpPr>
          <p:cNvPr id="12" name="Text Placeholder 11"/>
          <p:cNvSpPr>
            <a:spLocks noGrp="1"/>
          </p:cNvSpPr>
          <p:nvPr>
            <p:ph type="body" sz="quarter" idx="13"/>
          </p:nvPr>
        </p:nvSpPr>
        <p:spPr>
          <a:xfrm>
            <a:off x="652275" y="1733685"/>
            <a:ext cx="54341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sp>
        <p:nvSpPr>
          <p:cNvPr id="2" name="Slide Number Placeholder 3">
            <a:extLst>
              <a:ext uri="{FF2B5EF4-FFF2-40B4-BE49-F238E27FC236}">
                <a16:creationId xmlns:a16="http://schemas.microsoft.com/office/drawing/2014/main" id="{94F8D83C-9F70-BAE2-A630-73D5944EA568}"/>
              </a:ext>
            </a:extLst>
          </p:cNvPr>
          <p:cNvSpPr txBox="1">
            <a:spLocks/>
          </p:cNvSpPr>
          <p:nvPr userDrawn="1"/>
        </p:nvSpPr>
        <p:spPr>
          <a:xfrm>
            <a:off x="4213206" y="6452446"/>
            <a:ext cx="629728" cy="28702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058909-46B3-ED46-B360-E00B6B260FC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4" name="Slide Number Placeholder 3"/>
          <p:cNvSpPr txBox="1">
            <a:spLocks/>
          </p:cNvSpPr>
          <p:nvPr userDrawn="1"/>
        </p:nvSpPr>
        <p:spPr>
          <a:xfrm>
            <a:off x="4213206" y="6452446"/>
            <a:ext cx="629728" cy="28702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058909-46B3-ED46-B360-E00B6B260FC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ctr">
            <a:noAutofit/>
            <a:scene3d>
              <a:camera prst="orthographicFront"/>
              <a:lightRig rig="threePt" dir="t">
                <a:rot lat="0" lon="0" rev="4800000"/>
              </a:lightRig>
            </a:scene3d>
            <a:sp3d prstMaterial="matte">
              <a:bevelT w="50800" h="10160"/>
            </a:sp3d>
          </a:bodyPr>
          <a:lstStyle/>
          <a:p>
            <a:r>
              <a:rPr kumimoji="0" lang="en-US"/>
              <a:t>Click to edit Master title style</a:t>
            </a:r>
            <a:endParaRPr kumimoji="0" lang="en-US" dirty="0"/>
          </a:p>
        </p:txBody>
      </p:sp>
    </p:spTree>
    <p:extLst>
      <p:ext uri="{BB962C8B-B14F-4D97-AF65-F5344CB8AC3E}">
        <p14:creationId xmlns:p14="http://schemas.microsoft.com/office/powerpoint/2010/main" val="256013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939440"/>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0" y="220136"/>
            <a:ext cx="9144000" cy="1251062"/>
          </a:xfrm>
          <a:prstGeom prst="rect">
            <a:avLst/>
          </a:prstGeo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274320" rIns="45720" rtlCol="0" anchor="ctr">
            <a:noAutofit/>
            <a:scene3d>
              <a:camera prst="orthographicFront"/>
              <a:lightRig rig="threePt" dir="t">
                <a:rot lat="0" lon="0" rev="4800000"/>
              </a:lightRig>
            </a:scene3d>
            <a:sp3d prstMaterial="matte">
              <a:bevelT w="50800" h="10160"/>
            </a:sp3d>
          </a:bodyPr>
          <a:lstStyle>
            <a:lvl1pPr>
              <a:defRPr kumimoji="0" lang="en-US" sz="3600" b="1" i="0" u="none" strike="noStrike" kern="1200" cap="none" spc="0" normalizeH="0" baseline="0" noProof="0" dirty="0" smtClean="0">
                <a:ln>
                  <a:noFill/>
                </a:ln>
                <a:solidFill>
                  <a:srgbClr val="214A8F"/>
                </a:solidFill>
                <a:effectLst>
                  <a:outerShdw blurRad="50800" dist="38100" dir="2700000">
                    <a:srgbClr val="000000">
                      <a:alpha val="43000"/>
                    </a:srgbClr>
                  </a:outerShdw>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34187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S N-Program Slide Set - Light">
    <p:spTree>
      <p:nvGrpSpPr>
        <p:cNvPr id="1" name=""/>
        <p:cNvGrpSpPr/>
        <p:nvPr/>
      </p:nvGrpSpPr>
      <p:grpSpPr>
        <a:xfrm>
          <a:off x="0" y="0"/>
          <a:ext cx="0" cy="0"/>
          <a:chOff x="0" y="0"/>
          <a:chExt cx="0" cy="0"/>
        </a:xfrm>
      </p:grpSpPr>
      <p:sp>
        <p:nvSpPr>
          <p:cNvPr id="31" name="Text Placeholder 2">
            <a:extLst>
              <a:ext uri="{FF2B5EF4-FFF2-40B4-BE49-F238E27FC236}">
                <a16:creationId xmlns:a16="http://schemas.microsoft.com/office/drawing/2014/main" id="{1C2BFB83-1958-1B47-801F-A263FEB50E82}"/>
              </a:ext>
            </a:extLst>
          </p:cNvPr>
          <p:cNvSpPr>
            <a:spLocks noGrp="1"/>
          </p:cNvSpPr>
          <p:nvPr>
            <p:ph type="body" sz="quarter" idx="11" hasCustomPrompt="1"/>
          </p:nvPr>
        </p:nvSpPr>
        <p:spPr>
          <a:xfrm>
            <a:off x="292719" y="1568263"/>
            <a:ext cx="3361512" cy="4471988"/>
          </a:xfrm>
          <a:prstGeom prst="rect">
            <a:avLst/>
          </a:prstGeom>
        </p:spPr>
        <p:txBody>
          <a:bodyPr/>
          <a:lstStyle>
            <a:lvl1pPr marL="344091" indent="-338138">
              <a:buSzPct val="80000"/>
              <a:buFontTx/>
              <a:buBlip>
                <a:blip r:embed="rId2"/>
              </a:buBlip>
              <a:tabLst/>
              <a:defRPr sz="1500" b="1">
                <a:solidFill>
                  <a:schemeClr val="tx2"/>
                </a:solidFill>
              </a:defRPr>
            </a:lvl1pPr>
            <a:lvl2pPr>
              <a:buClr>
                <a:srgbClr val="014FA3"/>
              </a:buClr>
              <a:buFont typeface="Wingdings" pitchFamily="2" charset="2"/>
              <a:buChar char="§"/>
              <a:defRPr sz="1350">
                <a:solidFill>
                  <a:schemeClr val="tx2"/>
                </a:solidFill>
              </a:defRPr>
            </a:lvl2pPr>
            <a:lvl3pPr marL="857250" indent="-171450">
              <a:buClr>
                <a:srgbClr val="014FA3"/>
              </a:buClr>
              <a:buSzPct val="100000"/>
              <a:buFont typeface="STIXGeneral-Regular" pitchFamily="2" charset="2"/>
              <a:buChar char="⎯"/>
              <a:defRPr sz="1200">
                <a:solidFill>
                  <a:schemeClr val="tx2"/>
                </a:solidFill>
              </a:defRPr>
            </a:lvl3pPr>
            <a:lvl4pPr>
              <a:buClr>
                <a:srgbClr val="014FA3"/>
              </a:buClr>
              <a:buSzPct val="100000"/>
              <a:buFont typeface=".Lucida Grande UI Regular"/>
              <a:buChar char="▫"/>
              <a:defRPr sz="1200">
                <a:solidFill>
                  <a:schemeClr val="tx2"/>
                </a:solidFill>
              </a:defRPr>
            </a:lvl4pPr>
            <a:lvl5pPr>
              <a:buClr>
                <a:srgbClr val="014FA3"/>
              </a:buClr>
              <a:buSzPct val="100000"/>
              <a:buFont typeface=".Lucida Grande UI Regular"/>
              <a:buChar char="▫"/>
              <a:defRPr sz="1200">
                <a:solidFill>
                  <a:schemeClr val="tx2"/>
                </a:solidFill>
              </a:defRPr>
            </a:lvl5pPr>
          </a:lstStyle>
          <a:p>
            <a:pPr lvl="0"/>
            <a:r>
              <a:rPr lang="en-US"/>
              <a:t>Click to add bullets</a:t>
            </a:r>
          </a:p>
          <a:p>
            <a:pPr lvl="1"/>
            <a:r>
              <a:rPr lang="en-US"/>
              <a:t>Second level</a:t>
            </a:r>
          </a:p>
          <a:p>
            <a:pPr lvl="2"/>
            <a:r>
              <a:rPr lang="en-US"/>
              <a:t>Third level</a:t>
            </a:r>
          </a:p>
        </p:txBody>
      </p:sp>
      <p:sp>
        <p:nvSpPr>
          <p:cNvPr id="36" name="Text Placeholder 3">
            <a:extLst>
              <a:ext uri="{FF2B5EF4-FFF2-40B4-BE49-F238E27FC236}">
                <a16:creationId xmlns:a16="http://schemas.microsoft.com/office/drawing/2014/main" id="{1A31AF8A-780C-1747-BC7C-AE972B78D117}"/>
              </a:ext>
            </a:extLst>
          </p:cNvPr>
          <p:cNvSpPr>
            <a:spLocks noGrp="1"/>
          </p:cNvSpPr>
          <p:nvPr>
            <p:ph type="body" sz="quarter" idx="10" hasCustomPrompt="1"/>
          </p:nvPr>
        </p:nvSpPr>
        <p:spPr>
          <a:xfrm>
            <a:off x="1138053" y="174064"/>
            <a:ext cx="7465309" cy="731520"/>
          </a:xfrm>
          <a:prstGeom prst="rect">
            <a:avLst/>
          </a:prstGeom>
        </p:spPr>
        <p:txBody>
          <a:bodyPr anchor="b"/>
          <a:lstStyle>
            <a:lvl1pPr marL="0" indent="0">
              <a:lnSpc>
                <a:spcPts val="1800"/>
              </a:lnSpc>
              <a:spcBef>
                <a:spcPts val="0"/>
              </a:spcBef>
              <a:buNone/>
              <a:defRPr sz="1650" b="0">
                <a:solidFill>
                  <a:schemeClr val="bg1"/>
                </a:solidFill>
                <a:latin typeface="+mj-lt"/>
              </a:defRPr>
            </a:lvl1pPr>
          </a:lstStyle>
          <a:p>
            <a:pPr lvl="0"/>
            <a:r>
              <a:rPr lang="en-US"/>
              <a:t>Click to enter slide title</a:t>
            </a:r>
          </a:p>
          <a:p>
            <a:pPr lvl="0"/>
            <a:r>
              <a:rPr lang="en-US"/>
              <a:t>This is my second line</a:t>
            </a:r>
          </a:p>
        </p:txBody>
      </p:sp>
      <p:sp>
        <p:nvSpPr>
          <p:cNvPr id="14" name="Text Placeholder 27">
            <a:extLst>
              <a:ext uri="{FF2B5EF4-FFF2-40B4-BE49-F238E27FC236}">
                <a16:creationId xmlns:a16="http://schemas.microsoft.com/office/drawing/2014/main" id="{1F7DD786-BB03-7C4F-AA0F-7E891154FB12}"/>
              </a:ext>
            </a:extLst>
          </p:cNvPr>
          <p:cNvSpPr>
            <a:spLocks noGrp="1"/>
          </p:cNvSpPr>
          <p:nvPr>
            <p:ph type="body" sz="quarter" idx="13" hasCustomPrompt="1"/>
          </p:nvPr>
        </p:nvSpPr>
        <p:spPr>
          <a:xfrm>
            <a:off x="3863549" y="2134176"/>
            <a:ext cx="4979194" cy="613317"/>
          </a:xfrm>
          <a:prstGeom prst="rect">
            <a:avLst/>
          </a:prstGeom>
        </p:spPr>
        <p:txBody>
          <a:bodyPr/>
          <a:lstStyle>
            <a:lvl1pPr marL="0" indent="0">
              <a:lnSpc>
                <a:spcPct val="100000"/>
              </a:lnSpc>
              <a:spcBef>
                <a:spcPts val="0"/>
              </a:spcBef>
              <a:buFont typeface="Arial" panose="020B0604020202020204" pitchFamily="34" charset="0"/>
              <a:buNone/>
              <a:defRPr sz="1350" b="0">
                <a:solidFill>
                  <a:schemeClr val="accent1"/>
                </a:solidFill>
                <a:latin typeface="+mn-lt"/>
              </a:defRPr>
            </a:lvl1pPr>
            <a:lvl2pPr>
              <a:buNone/>
              <a:defRPr sz="1350">
                <a:latin typeface="+mj-lt"/>
              </a:defRPr>
            </a:lvl2pPr>
            <a:lvl3pPr>
              <a:buNone/>
              <a:defRPr sz="1350">
                <a:latin typeface="+mj-lt"/>
              </a:defRPr>
            </a:lvl3pPr>
            <a:lvl4pPr>
              <a:buNone/>
              <a:defRPr sz="1350">
                <a:latin typeface="+mj-lt"/>
              </a:defRPr>
            </a:lvl4pPr>
            <a:lvl5pPr>
              <a:buNone/>
              <a:defRPr sz="1350">
                <a:latin typeface="+mj-lt"/>
              </a:defRPr>
            </a:lvl5pPr>
          </a:lstStyle>
          <a:p>
            <a:pPr lvl="0"/>
            <a:r>
              <a:rPr lang="en-US"/>
              <a:t>This is a Calibri body font start for things like standard text, paragraphs, image call-outs and so on.</a:t>
            </a:r>
          </a:p>
        </p:txBody>
      </p:sp>
      <p:sp>
        <p:nvSpPr>
          <p:cNvPr id="15" name="Text Placeholder 27">
            <a:extLst>
              <a:ext uri="{FF2B5EF4-FFF2-40B4-BE49-F238E27FC236}">
                <a16:creationId xmlns:a16="http://schemas.microsoft.com/office/drawing/2014/main" id="{F06E53E7-93F3-A140-8193-A61092032902}"/>
              </a:ext>
            </a:extLst>
          </p:cNvPr>
          <p:cNvSpPr>
            <a:spLocks noGrp="1"/>
          </p:cNvSpPr>
          <p:nvPr>
            <p:ph type="body" sz="quarter" idx="14" hasCustomPrompt="1"/>
          </p:nvPr>
        </p:nvSpPr>
        <p:spPr>
          <a:xfrm>
            <a:off x="3863549" y="1568451"/>
            <a:ext cx="4979194" cy="387037"/>
          </a:xfrm>
          <a:prstGeom prst="rect">
            <a:avLst/>
          </a:prstGeom>
        </p:spPr>
        <p:txBody>
          <a:bodyPr/>
          <a:lstStyle>
            <a:lvl1pPr marL="0" indent="0">
              <a:lnSpc>
                <a:spcPct val="100000"/>
              </a:lnSpc>
              <a:spcBef>
                <a:spcPts val="0"/>
              </a:spcBef>
              <a:buFont typeface="Arial" panose="020B0604020202020204" pitchFamily="34" charset="0"/>
              <a:buNone/>
              <a:defRPr sz="1500" b="1">
                <a:solidFill>
                  <a:schemeClr val="accent1"/>
                </a:solidFill>
                <a:latin typeface="+mn-lt"/>
              </a:defRPr>
            </a:lvl1pPr>
            <a:lvl2pPr>
              <a:buNone/>
              <a:defRPr sz="1350">
                <a:latin typeface="+mj-lt"/>
              </a:defRPr>
            </a:lvl2pPr>
            <a:lvl3pPr>
              <a:buNone/>
              <a:defRPr sz="1350">
                <a:latin typeface="+mj-lt"/>
              </a:defRPr>
            </a:lvl3pPr>
            <a:lvl4pPr>
              <a:buNone/>
              <a:defRPr sz="1350">
                <a:latin typeface="+mj-lt"/>
              </a:defRPr>
            </a:lvl4pPr>
            <a:lvl5pPr>
              <a:buNone/>
              <a:defRPr sz="1350">
                <a:latin typeface="+mj-lt"/>
              </a:defRPr>
            </a:lvl5pPr>
          </a:lstStyle>
          <a:p>
            <a:pPr lvl="0"/>
            <a:r>
              <a:rPr lang="en-US"/>
              <a:t>This is a Calibri bold font starter for things like subheadings.</a:t>
            </a:r>
          </a:p>
        </p:txBody>
      </p:sp>
      <p:sp>
        <p:nvSpPr>
          <p:cNvPr id="16" name="Content Placeholder 31">
            <a:extLst>
              <a:ext uri="{FF2B5EF4-FFF2-40B4-BE49-F238E27FC236}">
                <a16:creationId xmlns:a16="http://schemas.microsoft.com/office/drawing/2014/main" id="{81A6D317-D59F-0C49-987F-58175418B3C6}"/>
              </a:ext>
            </a:extLst>
          </p:cNvPr>
          <p:cNvSpPr>
            <a:spLocks noGrp="1"/>
          </p:cNvSpPr>
          <p:nvPr>
            <p:ph sz="quarter" idx="16" hasCustomPrompt="1"/>
          </p:nvPr>
        </p:nvSpPr>
        <p:spPr>
          <a:xfrm>
            <a:off x="3863549" y="2938898"/>
            <a:ext cx="4979194" cy="3101541"/>
          </a:xfrm>
          <a:prstGeom prst="rect">
            <a:avLst/>
          </a:prstGeom>
        </p:spPr>
        <p:txBody>
          <a:bodyPr anchor="ctr"/>
          <a:lstStyle>
            <a:lvl1pPr algn="ctr">
              <a:buFont typeface="Arial" panose="020B0604020202020204" pitchFamily="34" charset="0"/>
              <a:buNone/>
              <a:defRPr sz="1350" b="0">
                <a:solidFill>
                  <a:schemeClr val="tx2"/>
                </a:solidFill>
              </a:defRPr>
            </a:lvl1pPr>
          </a:lstStyle>
          <a:p>
            <a:pPr lvl="0"/>
            <a:r>
              <a:rPr lang="en-US"/>
              <a:t>Click to add special content.</a:t>
            </a:r>
          </a:p>
        </p:txBody>
      </p:sp>
    </p:spTree>
    <p:extLst>
      <p:ext uri="{BB962C8B-B14F-4D97-AF65-F5344CB8AC3E}">
        <p14:creationId xmlns:p14="http://schemas.microsoft.com/office/powerpoint/2010/main" val="13723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533400" y="6324600"/>
            <a:ext cx="5695950" cy="304800"/>
          </a:xfrm>
          <a:prstGeom prst="rect">
            <a:avLst/>
          </a:prstGeom>
        </p:spPr>
        <p:txBody>
          <a:bodyPr/>
          <a:lstStyle>
            <a:lvl1pPr>
              <a:defRPr smtClean="0"/>
            </a:lvl1pPr>
          </a:lstStyle>
          <a:p>
            <a:endParaRPr lang="en-US"/>
          </a:p>
        </p:txBody>
      </p:sp>
    </p:spTree>
    <p:extLst>
      <p:ext uri="{BB962C8B-B14F-4D97-AF65-F5344CB8AC3E}">
        <p14:creationId xmlns:p14="http://schemas.microsoft.com/office/powerpoint/2010/main" val="412920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457200"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4727275"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465826"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Content Placeholder 2"/>
          <p:cNvSpPr>
            <a:spLocks noGrp="1"/>
          </p:cNvSpPr>
          <p:nvPr>
            <p:ph idx="10"/>
          </p:nvPr>
        </p:nvSpPr>
        <p:spPr>
          <a:xfrm>
            <a:off x="4718649"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with Quad Text">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4575089"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5" name="Straight Connector 4"/>
          <p:cNvCxnSpPr/>
          <p:nvPr userDrawn="1"/>
        </p:nvCxnSpPr>
        <p:spPr bwMode="auto">
          <a:xfrm rot="5400000">
            <a:off x="2153528" y="3920602"/>
            <a:ext cx="4722647"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cxnSp>
        <p:nvCxnSpPr>
          <p:cNvPr id="6" name="Straight Connector 5"/>
          <p:cNvCxnSpPr/>
          <p:nvPr userDrawn="1"/>
        </p:nvCxnSpPr>
        <p:spPr bwMode="auto">
          <a:xfrm>
            <a:off x="469900" y="3873981"/>
            <a:ext cx="8229600"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sp>
        <p:nvSpPr>
          <p:cNvPr id="7" name="Text Placeholder 12"/>
          <p:cNvSpPr>
            <a:spLocks noGrp="1"/>
          </p:cNvSpPr>
          <p:nvPr>
            <p:ph type="body" sz="quarter" idx="11"/>
          </p:nvPr>
        </p:nvSpPr>
        <p:spPr>
          <a:xfrm>
            <a:off x="469900" y="1653591"/>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2"/>
          <p:cNvSpPr>
            <a:spLocks noGrp="1"/>
          </p:cNvSpPr>
          <p:nvPr>
            <p:ph type="body" sz="quarter" idx="16"/>
          </p:nvPr>
        </p:nvSpPr>
        <p:spPr>
          <a:xfrm>
            <a:off x="4575089"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2"/>
          <p:cNvSpPr>
            <a:spLocks noGrp="1"/>
          </p:cNvSpPr>
          <p:nvPr>
            <p:ph type="body" sz="quarter" idx="17"/>
          </p:nvPr>
        </p:nvSpPr>
        <p:spPr>
          <a:xfrm>
            <a:off x="469900" y="4021969"/>
            <a:ext cx="3959225"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a:p>
          <a:p>
            <a:endParaRPr lang="en-US" dirty="0"/>
          </a:p>
          <a:p>
            <a:endParaRPr lang="en-US" dirty="0"/>
          </a:p>
          <a:p>
            <a:endParaRPr lang="en-US" dirty="0"/>
          </a:p>
        </p:txBody>
      </p:sp>
      <p:sp>
        <p:nvSpPr>
          <p:cNvPr id="6" name="Title 5"/>
          <p:cNvSpPr>
            <a:spLocks noGrp="1"/>
          </p:cNvSpPr>
          <p:nvPr>
            <p:ph type="title"/>
          </p:nvPr>
        </p:nvSpPr>
        <p:spPr>
          <a:xfrm>
            <a:off x="0" y="220136"/>
            <a:ext cx="9143999" cy="1251062"/>
          </a:xfr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457200" rIns="45720" rtlCol="0" anchor="b" anchorCtr="0">
            <a:noAutofit/>
            <a:scene3d>
              <a:camera prst="orthographicFront"/>
              <a:lightRig rig="threePt" dir="t">
                <a:rot lat="0" lon="0" rev="4800000"/>
              </a:lightRig>
            </a:scene3d>
            <a:sp3d prstMaterial="matte">
              <a:bevelT w="50800" h="10160"/>
            </a:sp3d>
          </a:bodyPr>
          <a:lstStyle>
            <a:lvl1pPr marL="233363" indent="0">
              <a:lnSpc>
                <a:spcPts val="3800"/>
              </a:lnSpc>
              <a:defRPr kumimoji="0" lang="en-US" sz="3600" b="1" i="0" u="none" strike="noStrike" kern="1200" cap="none" spc="0" normalizeH="0" baseline="0" noProof="0" dirty="0" smtClean="0">
                <a:ln>
                  <a:noFill/>
                </a:ln>
                <a:solidFill>
                  <a:srgbClr val="214A8F"/>
                </a:solidFill>
                <a:effectLst/>
                <a:uLnTx/>
                <a:uFillTx/>
                <a:latin typeface="Arial"/>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endParaRPr lang="en-US" dirty="0"/>
          </a:p>
          <a:p>
            <a:endParaRPr lang="en-US" dirty="0"/>
          </a:p>
          <a:p>
            <a:endParaRPr lang="en-US" dirty="0"/>
          </a:p>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0136"/>
            <a:ext cx="8229600" cy="1251062"/>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566863"/>
            <a:ext cx="8229600" cy="4751357"/>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8" name="Rectangle 17"/>
          <p:cNvSpPr/>
          <p:nvPr userDrawn="1"/>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0" name="Slide Number Placeholder 3"/>
          <p:cNvSpPr txBox="1">
            <a:spLocks/>
          </p:cNvSpPr>
          <p:nvPr userDrawn="1"/>
        </p:nvSpPr>
        <p:spPr>
          <a:xfrm>
            <a:off x="4213206" y="6452446"/>
            <a:ext cx="629728" cy="28702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058909-46B3-ED46-B360-E00B6B260F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703" r:id="rId4"/>
    <p:sldLayoutId id="2147483705" r:id="rId5"/>
    <p:sldLayoutId id="2147483706" r:id="rId6"/>
    <p:sldLayoutId id="2147483702" r:id="rId7"/>
    <p:sldLayoutId id="2147483698" r:id="rId8"/>
    <p:sldLayoutId id="2147483707" r:id="rId9"/>
    <p:sldLayoutId id="2147483699" r:id="rId10"/>
    <p:sldLayoutId id="2147483721" r:id="rId11"/>
    <p:sldLayoutId id="2147483722" r:id="rId12"/>
    <p:sldLayoutId id="2147483733" r:id="rId13"/>
    <p:sldLayoutId id="2147483735" r:id="rId14"/>
    <p:sldLayoutId id="2147483736" r:id="rId15"/>
  </p:sldLayoutIdLst>
  <p:hf hdr="0" ftr="0" dt="0"/>
  <p:txStyles>
    <p:titleStyle>
      <a:lvl1pPr algn="l" rtl="0" eaLnBrk="1" latinLnBrk="0" hangingPunct="1">
        <a:lnSpc>
          <a:spcPct val="100000"/>
        </a:lnSpc>
        <a:spcBef>
          <a:spcPct val="0"/>
        </a:spcBef>
        <a:buNone/>
        <a:defRPr kumimoji="0" sz="36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reactors.geoneutrinos.org/" TargetMode="External"/><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45.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3.xml"/><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video" Target="file:////Users/johnlearned/Desktop/MTC/reno/explosion.avi" TargetMode="External"/><Relationship Id="rId1" Type="http://schemas.microsoft.com/office/2007/relationships/media" Target="file:////Users/johnlearned/Desktop/MTC/reno/explosion.avi" TargetMode="Externa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notesSlide" Target="../notesSlides/notesSlide9.xml"/><Relationship Id="rId9"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hyperlink" Target="https://doi.org/10.1080/08929882.2019.1603007" TargetMode="External"/><Relationship Id="rId3" Type="http://schemas.openxmlformats.org/officeDocument/2006/relationships/image" Target="../media/image6.emf"/><Relationship Id="rId7" Type="http://schemas.openxmlformats.org/officeDocument/2006/relationships/hyperlink" Target="https://doi.org/10.1103/PhysRevLett.128.241803" TargetMode="External"/><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tiff"/><Relationship Id="rId9" Type="http://schemas.openxmlformats.org/officeDocument/2006/relationships/hyperlink" Target="https://neutrinos.llnl.gov/sites/neutrinos/files/AAP2018-IAEA-Anzelon.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546838" y="4514362"/>
            <a:ext cx="4454769" cy="897314"/>
          </a:xfrm>
          <a:prstGeom prst="rect">
            <a:avLst/>
          </a:prstGeom>
        </p:spPr>
        <p:txBody>
          <a:bodyPr vert="horz" lIns="91440" rIns="45720" rtlCol="0" anchor="b" anchorCtr="0">
            <a:noAutofit/>
          </a:bodyPr>
          <a:lstStyle/>
          <a:p>
            <a:pPr defTabSz="914400">
              <a:spcBef>
                <a:spcPct val="0"/>
              </a:spcBef>
              <a:defRPr/>
            </a:pPr>
            <a:r>
              <a:rPr lang="en-US" dirty="0">
                <a:cs typeface="Arial"/>
              </a:rPr>
              <a:t>Adam Bernstein, Vienna Center for Nonproliferation and Disarmament </a:t>
            </a:r>
            <a:endParaRPr lang="en-US" dirty="0">
              <a:solidFill>
                <a:schemeClr val="bg1"/>
              </a:solidFill>
              <a:ea typeface="+mj-ea"/>
              <a:cs typeface="Arial"/>
            </a:endParaRPr>
          </a:p>
        </p:txBody>
      </p:sp>
      <p:sp>
        <p:nvSpPr>
          <p:cNvPr id="9" name="Text Placeholder 10"/>
          <p:cNvSpPr txBox="1">
            <a:spLocks/>
          </p:cNvSpPr>
          <p:nvPr/>
        </p:nvSpPr>
        <p:spPr>
          <a:xfrm>
            <a:off x="128953" y="5923063"/>
            <a:ext cx="8642926" cy="397500"/>
          </a:xfrm>
          <a:prstGeom prst="rect">
            <a:avLst/>
          </a:prstGeom>
        </p:spPr>
        <p:txBody>
          <a:bodyPr vert="horz" lIns="54864" tIns="91440" rtlCol="0">
            <a:noAutofit/>
          </a:bodyPr>
          <a:lstStyle/>
          <a:p>
            <a:pPr lvl="0" algn="ctr">
              <a:lnSpc>
                <a:spcPct val="80000"/>
              </a:lnSpc>
            </a:pPr>
            <a:r>
              <a:rPr lang="en-US" sz="2400" dirty="0">
                <a:latin typeface="Arial"/>
                <a:cs typeface="Lucida Handwriting"/>
              </a:rPr>
              <a:t>Festschrift für Professor John G.  Learned 2025 </a:t>
            </a:r>
          </a:p>
          <a:p>
            <a:pPr lvl="0">
              <a:lnSpc>
                <a:spcPct val="80000"/>
              </a:lnSpc>
            </a:pPr>
            <a:r>
              <a:rPr lang="en-US" sz="2400" dirty="0">
                <a:latin typeface="Arial"/>
                <a:cs typeface="Lucida Handwriting"/>
              </a:rPr>
              <a:t> </a:t>
            </a:r>
          </a:p>
        </p:txBody>
      </p:sp>
      <p:sp>
        <p:nvSpPr>
          <p:cNvPr id="3" name="Title 2">
            <a:extLst>
              <a:ext uri="{FF2B5EF4-FFF2-40B4-BE49-F238E27FC236}">
                <a16:creationId xmlns:a16="http://schemas.microsoft.com/office/drawing/2014/main" id="{5820A490-C97C-3A57-EA86-B6F49D17C6A3}"/>
              </a:ext>
            </a:extLst>
          </p:cNvPr>
          <p:cNvSpPr>
            <a:spLocks noGrp="1"/>
          </p:cNvSpPr>
          <p:nvPr>
            <p:ph type="title"/>
          </p:nvPr>
        </p:nvSpPr>
        <p:spPr>
          <a:xfrm>
            <a:off x="457200" y="1306625"/>
            <a:ext cx="8229600" cy="3804636"/>
          </a:xfrm>
        </p:spPr>
        <p:txBody>
          <a:bodyPr/>
          <a:lstStyle/>
          <a:p>
            <a:r>
              <a:rPr lang="en-US" sz="2800" dirty="0"/>
              <a:t>Cooperative monitoring of reactors using antineutrinos </a:t>
            </a:r>
            <a:br>
              <a:rPr lang="en-US" sz="2800" dirty="0"/>
            </a:br>
            <a:br>
              <a:rPr lang="en-US" sz="2800" dirty="0"/>
            </a:br>
            <a:r>
              <a:rPr lang="en-US" sz="2800" dirty="0"/>
              <a:t>Niche but important applications in nuclear arms control and nonproliferation  </a:t>
            </a:r>
            <a:br>
              <a:rPr lang="en-US" sz="2800" dirty="0"/>
            </a:br>
            <a:br>
              <a:rPr lang="en-US" sz="2800" dirty="0"/>
            </a:br>
            <a:r>
              <a:rPr lang="en-US" sz="2800" dirty="0"/>
              <a:t>– which, who knows, might one day lead to World Peace</a:t>
            </a:r>
            <a:br>
              <a:rPr lang="en-US" sz="2800" dirty="0"/>
            </a:br>
            <a:br>
              <a:rPr lang="en-US" sz="2800" dirty="0"/>
            </a:br>
            <a:endParaRPr lang="en-US" sz="2800" dirty="0"/>
          </a:p>
        </p:txBody>
      </p:sp>
    </p:spTree>
    <p:extLst>
      <p:ext uri="{BB962C8B-B14F-4D97-AF65-F5344CB8AC3E}">
        <p14:creationId xmlns:p14="http://schemas.microsoft.com/office/powerpoint/2010/main" val="2398411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382D-E801-4676-FA56-16F88533DEEE}"/>
              </a:ext>
            </a:extLst>
          </p:cNvPr>
          <p:cNvSpPr>
            <a:spLocks noGrp="1"/>
          </p:cNvSpPr>
          <p:nvPr>
            <p:ph type="title"/>
          </p:nvPr>
        </p:nvSpPr>
        <p:spPr>
          <a:xfrm>
            <a:off x="288087" y="-339663"/>
            <a:ext cx="8519752" cy="1433310"/>
          </a:xfrm>
        </p:spPr>
        <p:txBody>
          <a:bodyPr/>
          <a:lstStyle/>
          <a:p>
            <a:r>
              <a:rPr lang="en-US" sz="2800" dirty="0"/>
              <a:t>Large reactor flux overcomes the small cross-section giving tractable rates </a:t>
            </a:r>
          </a:p>
        </p:txBody>
      </p:sp>
      <p:sp>
        <p:nvSpPr>
          <p:cNvPr id="3" name="Rectangle 3">
            <a:extLst>
              <a:ext uri="{FF2B5EF4-FFF2-40B4-BE49-F238E27FC236}">
                <a16:creationId xmlns:a16="http://schemas.microsoft.com/office/drawing/2014/main" id="{E93AB642-063D-F662-9113-3E82049C9C5D}"/>
              </a:ext>
            </a:extLst>
          </p:cNvPr>
          <p:cNvSpPr>
            <a:spLocks noChangeArrowheads="1"/>
          </p:cNvSpPr>
          <p:nvPr/>
        </p:nvSpPr>
        <p:spPr bwMode="auto">
          <a:xfrm>
            <a:off x="4724400" y="1708150"/>
            <a:ext cx="3765550" cy="4465638"/>
          </a:xfrm>
          <a:prstGeom prst="rect">
            <a:avLst/>
          </a:prstGeom>
          <a:solidFill>
            <a:srgbClr val="D6DDE9"/>
          </a:solidFill>
          <a:ln w="3175">
            <a:solidFill>
              <a:srgbClr val="B3B3B3"/>
            </a:solidFill>
            <a:miter lim="800000"/>
            <a:headEnd/>
            <a:tailEnd/>
          </a:ln>
          <a:effectLst>
            <a:outerShdw dist="17961" dir="2700000" algn="ctr" rotWithShape="0">
              <a:srgbClr val="B3B3B3"/>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000">
              <a:solidFill>
                <a:schemeClr val="accent2"/>
              </a:solidFill>
              <a:latin typeface="+mn-lt"/>
            </a:endParaRPr>
          </a:p>
        </p:txBody>
      </p:sp>
      <p:sp>
        <p:nvSpPr>
          <p:cNvPr id="4" name="Rectangle 4">
            <a:extLst>
              <a:ext uri="{FF2B5EF4-FFF2-40B4-BE49-F238E27FC236}">
                <a16:creationId xmlns:a16="http://schemas.microsoft.com/office/drawing/2014/main" id="{03902BEC-BC5B-6084-2BB9-A23D745DCC3C}"/>
              </a:ext>
            </a:extLst>
          </p:cNvPr>
          <p:cNvSpPr>
            <a:spLocks noChangeArrowheads="1"/>
          </p:cNvSpPr>
          <p:nvPr/>
        </p:nvSpPr>
        <p:spPr bwMode="auto">
          <a:xfrm>
            <a:off x="4706099" y="1238250"/>
            <a:ext cx="3765550" cy="484188"/>
          </a:xfrm>
          <a:prstGeom prst="rect">
            <a:avLst/>
          </a:prstGeom>
          <a:solidFill>
            <a:srgbClr val="124A91"/>
          </a:solidFill>
          <a:ln w="3175">
            <a:solidFill>
              <a:srgbClr val="B3B3B3"/>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FontTx/>
              <a:buNone/>
            </a:pPr>
            <a:r>
              <a:rPr lang="en-US" altLang="en-US" sz="1800" dirty="0">
                <a:solidFill>
                  <a:schemeClr val="bg1"/>
                </a:solidFill>
                <a:latin typeface="+mn-lt"/>
              </a:rPr>
              <a:t>Detected rates are reasonable </a:t>
            </a:r>
            <a:endParaRPr lang="en-US" altLang="en-US" sz="1800" dirty="0">
              <a:solidFill>
                <a:schemeClr val="accent2"/>
              </a:solidFill>
              <a:latin typeface="+mn-lt"/>
            </a:endParaRPr>
          </a:p>
        </p:txBody>
      </p:sp>
      <p:sp>
        <p:nvSpPr>
          <p:cNvPr id="5" name="AutoShape 11">
            <a:extLst>
              <a:ext uri="{FF2B5EF4-FFF2-40B4-BE49-F238E27FC236}">
                <a16:creationId xmlns:a16="http://schemas.microsoft.com/office/drawing/2014/main" id="{7855676D-8C1A-725C-D0F1-59D86DC0524E}"/>
              </a:ext>
            </a:extLst>
          </p:cNvPr>
          <p:cNvSpPr>
            <a:spLocks noChangeArrowheads="1"/>
          </p:cNvSpPr>
          <p:nvPr/>
        </p:nvSpPr>
        <p:spPr bwMode="auto">
          <a:xfrm flipV="1">
            <a:off x="4724400" y="1720850"/>
            <a:ext cx="3759200" cy="3562350"/>
          </a:xfrm>
          <a:prstGeom prst="triangle">
            <a:avLst>
              <a:gd name="adj" fmla="val 50000"/>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000">
              <a:solidFill>
                <a:schemeClr val="accent2"/>
              </a:solidFill>
              <a:latin typeface="+mn-lt"/>
            </a:endParaRPr>
          </a:p>
        </p:txBody>
      </p:sp>
      <p:sp>
        <p:nvSpPr>
          <p:cNvPr id="6" name="Rectangle 12">
            <a:extLst>
              <a:ext uri="{FF2B5EF4-FFF2-40B4-BE49-F238E27FC236}">
                <a16:creationId xmlns:a16="http://schemas.microsoft.com/office/drawing/2014/main" id="{B010B5B3-7F51-B080-5334-0519445C8F0B}"/>
              </a:ext>
            </a:extLst>
          </p:cNvPr>
          <p:cNvSpPr>
            <a:spLocks noChangeArrowheads="1"/>
          </p:cNvSpPr>
          <p:nvPr/>
        </p:nvSpPr>
        <p:spPr bwMode="auto">
          <a:xfrm>
            <a:off x="4921250" y="3118778"/>
            <a:ext cx="3259138" cy="273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marL="168275" indent="-168275">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spcBef>
                <a:spcPts val="3600"/>
              </a:spcBef>
              <a:buFont typeface="Times" pitchFamily="2" charset="0"/>
              <a:buChar char="•"/>
            </a:pPr>
            <a:r>
              <a:rPr lang="en-US" altLang="en-US" sz="1600" b="1" dirty="0">
                <a:latin typeface="+mn-lt"/>
              </a:rPr>
              <a:t>10</a:t>
            </a:r>
            <a:r>
              <a:rPr lang="en-US" altLang="en-US" sz="1600" b="1" baseline="30000" dirty="0">
                <a:latin typeface="+mn-lt"/>
              </a:rPr>
              <a:t>17</a:t>
            </a:r>
            <a:r>
              <a:rPr lang="en-US" altLang="en-US" sz="1600" b="1" dirty="0">
                <a:latin typeface="+mn-lt"/>
              </a:rPr>
              <a:t> </a:t>
            </a:r>
            <a:r>
              <a:rPr lang="en-US" altLang="en-US" sz="1600" dirty="0">
                <a:latin typeface="+mn-lt"/>
              </a:rPr>
              <a:t>antineutrinos per square meter per second at 25-m standoff</a:t>
            </a:r>
          </a:p>
          <a:p>
            <a:pPr>
              <a:spcBef>
                <a:spcPts val="3600"/>
              </a:spcBef>
              <a:buFont typeface="Times" pitchFamily="2" charset="0"/>
              <a:buChar char="•"/>
            </a:pPr>
            <a:r>
              <a:rPr lang="en-US" altLang="en-US" sz="1600" b="1" dirty="0">
                <a:latin typeface="+mn-lt"/>
              </a:rPr>
              <a:t>6,000 events per ton per day </a:t>
            </a:r>
            <a:r>
              <a:rPr lang="en-US" altLang="en-US" sz="1600" dirty="0">
                <a:latin typeface="+mn-lt"/>
              </a:rPr>
              <a:t>with a perfect detector</a:t>
            </a:r>
          </a:p>
          <a:p>
            <a:pPr>
              <a:spcBef>
                <a:spcPts val="3600"/>
              </a:spcBef>
              <a:buFont typeface="Times" pitchFamily="2" charset="0"/>
              <a:buChar char="•"/>
            </a:pPr>
            <a:r>
              <a:rPr lang="en-US" altLang="en-US" sz="1600" dirty="0">
                <a:latin typeface="+mn-lt"/>
              </a:rPr>
              <a:t>Modern detectors (e.g. NEOS) 2000 or more per ton per day</a:t>
            </a:r>
          </a:p>
        </p:txBody>
      </p:sp>
      <p:pic>
        <p:nvPicPr>
          <p:cNvPr id="7" name="Picture 6">
            <a:extLst>
              <a:ext uri="{FF2B5EF4-FFF2-40B4-BE49-F238E27FC236}">
                <a16:creationId xmlns:a16="http://schemas.microsoft.com/office/drawing/2014/main" id="{75622465-3BE8-B05C-61FE-2AE0C5A8C192}"/>
              </a:ext>
            </a:extLst>
          </p:cNvPr>
          <p:cNvPicPr>
            <a:picLocks noChangeAspect="1"/>
          </p:cNvPicPr>
          <p:nvPr/>
        </p:nvPicPr>
        <p:blipFill>
          <a:blip r:embed="rId2"/>
          <a:stretch>
            <a:fillRect/>
          </a:stretch>
        </p:blipFill>
        <p:spPr>
          <a:xfrm>
            <a:off x="5387648" y="1753321"/>
            <a:ext cx="2326341" cy="1320079"/>
          </a:xfrm>
          <a:prstGeom prst="rect">
            <a:avLst/>
          </a:prstGeom>
        </p:spPr>
      </p:pic>
      <p:sp>
        <p:nvSpPr>
          <p:cNvPr id="8" name="Rectangle 5">
            <a:extLst>
              <a:ext uri="{FF2B5EF4-FFF2-40B4-BE49-F238E27FC236}">
                <a16:creationId xmlns:a16="http://schemas.microsoft.com/office/drawing/2014/main" id="{2046E872-9601-E348-7294-64AFE8200D5F}"/>
              </a:ext>
            </a:extLst>
          </p:cNvPr>
          <p:cNvSpPr>
            <a:spLocks noChangeArrowheads="1"/>
          </p:cNvSpPr>
          <p:nvPr/>
        </p:nvSpPr>
        <p:spPr bwMode="auto">
          <a:xfrm>
            <a:off x="288087" y="1786890"/>
            <a:ext cx="4114800" cy="4386898"/>
          </a:xfrm>
          <a:prstGeom prst="rect">
            <a:avLst/>
          </a:prstGeom>
          <a:solidFill>
            <a:srgbClr val="D6DDE9"/>
          </a:solidFill>
          <a:ln w="3175">
            <a:solidFill>
              <a:srgbClr val="B3B3B3"/>
            </a:solidFill>
            <a:miter lim="800000"/>
            <a:headEnd/>
            <a:tailEnd/>
          </a:ln>
          <a:effectLst/>
        </p:spPr>
        <p:txBody>
          <a:bodyPr wrap="none" anchor="ctr"/>
          <a:lstStyle/>
          <a:p>
            <a:pPr>
              <a:defRPr/>
            </a:pPr>
            <a:endParaRPr lang="en-US">
              <a:latin typeface="Helvetica" pitchFamily="1" charset="0"/>
              <a:ea typeface="ＭＳ Ｐゴシック" pitchFamily="1" charset="-128"/>
              <a:cs typeface="+mn-cs"/>
            </a:endParaRPr>
          </a:p>
        </p:txBody>
      </p:sp>
      <p:sp>
        <p:nvSpPr>
          <p:cNvPr id="9" name="Rectangle 6">
            <a:extLst>
              <a:ext uri="{FF2B5EF4-FFF2-40B4-BE49-F238E27FC236}">
                <a16:creationId xmlns:a16="http://schemas.microsoft.com/office/drawing/2014/main" id="{6E9BDFF6-141E-B2B8-DFFB-87A9B2CFC3AE}"/>
              </a:ext>
            </a:extLst>
          </p:cNvPr>
          <p:cNvSpPr>
            <a:spLocks noChangeArrowheads="1"/>
          </p:cNvSpPr>
          <p:nvPr/>
        </p:nvSpPr>
        <p:spPr bwMode="auto">
          <a:xfrm>
            <a:off x="288087" y="1238250"/>
            <a:ext cx="4114800" cy="548640"/>
          </a:xfrm>
          <a:prstGeom prst="rect">
            <a:avLst/>
          </a:prstGeom>
          <a:solidFill>
            <a:srgbClr val="124A91"/>
          </a:solidFill>
          <a:ln w="3175">
            <a:solidFill>
              <a:srgbClr val="B3B3B3"/>
            </a:solidFill>
            <a:miter lim="800000"/>
            <a:headEnd/>
            <a:tailEnd/>
          </a:ln>
        </p:spPr>
        <p:txBody>
          <a:bodyPr wrap="none" anchor="ctr">
            <a:prstTxWarp prst="textNoShape">
              <a:avLst/>
            </a:prstTxWarp>
          </a:bodyPr>
          <a:lstStyle/>
          <a:p>
            <a:pPr algn="ctr">
              <a:lnSpc>
                <a:spcPct val="90000"/>
              </a:lnSpc>
            </a:pPr>
            <a:r>
              <a:rPr lang="en-US" dirty="0">
                <a:solidFill>
                  <a:schemeClr val="bg1"/>
                </a:solidFill>
              </a:rPr>
              <a:t>Reactors emit huge numbers</a:t>
            </a:r>
            <a:br>
              <a:rPr lang="en-US" dirty="0">
                <a:solidFill>
                  <a:schemeClr val="bg1"/>
                </a:solidFill>
              </a:rPr>
            </a:br>
            <a:r>
              <a:rPr lang="en-US" dirty="0">
                <a:solidFill>
                  <a:schemeClr val="bg1"/>
                </a:solidFill>
              </a:rPr>
              <a:t>of antineutrinos</a:t>
            </a:r>
          </a:p>
        </p:txBody>
      </p:sp>
      <p:sp>
        <p:nvSpPr>
          <p:cNvPr id="10" name="Rectangle 7">
            <a:extLst>
              <a:ext uri="{FF2B5EF4-FFF2-40B4-BE49-F238E27FC236}">
                <a16:creationId xmlns:a16="http://schemas.microsoft.com/office/drawing/2014/main" id="{3C93E29C-1FA3-E911-6B3C-5ACB5A322304}"/>
              </a:ext>
            </a:extLst>
          </p:cNvPr>
          <p:cNvSpPr>
            <a:spLocks noChangeArrowheads="1"/>
          </p:cNvSpPr>
          <p:nvPr/>
        </p:nvSpPr>
        <p:spPr bwMode="auto">
          <a:xfrm>
            <a:off x="495175" y="1871774"/>
            <a:ext cx="3765550" cy="6522298"/>
          </a:xfrm>
          <a:prstGeom prst="rect">
            <a:avLst/>
          </a:prstGeom>
          <a:noFill/>
          <a:ln w="12700">
            <a:noFill/>
            <a:miter lim="800000"/>
            <a:headEnd/>
            <a:tailEnd/>
          </a:ln>
        </p:spPr>
        <p:txBody>
          <a:bodyPr lIns="90487" tIns="44450" rIns="90487" bIns="44450">
            <a:prstTxWarp prst="textNoShape">
              <a:avLst/>
            </a:prstTxWarp>
            <a:spAutoFit/>
          </a:bodyPr>
          <a:lstStyle/>
          <a:p>
            <a:pPr marL="168275" indent="-168275">
              <a:spcAft>
                <a:spcPts val="1200"/>
              </a:spcAft>
              <a:buFont typeface="Times" charset="0"/>
              <a:buChar char="•"/>
            </a:pPr>
            <a:r>
              <a:rPr lang="en-US" sz="1600" dirty="0"/>
              <a:t>6 antineutrinos per fission from beta decay of neutron-rich daughters</a:t>
            </a:r>
          </a:p>
          <a:p>
            <a:pPr marL="168275" indent="-168275">
              <a:spcAft>
                <a:spcPts val="1200"/>
              </a:spcAft>
              <a:buFont typeface="Times" charset="0"/>
              <a:buChar char="•"/>
            </a:pPr>
            <a:r>
              <a:rPr lang="en-US" sz="1600" dirty="0"/>
              <a:t>10</a:t>
            </a:r>
            <a:r>
              <a:rPr lang="en-US" sz="1600" baseline="30000" dirty="0"/>
              <a:t>21 </a:t>
            </a:r>
            <a:r>
              <a:rPr lang="en-US" sz="1600" dirty="0"/>
              <a:t>fissions per second in a 3 </a:t>
            </a:r>
            <a:r>
              <a:rPr lang="en-US" sz="1600" dirty="0" err="1"/>
              <a:t>GWt</a:t>
            </a:r>
            <a:r>
              <a:rPr lang="en-US" sz="1600" dirty="0"/>
              <a:t> reactor</a:t>
            </a:r>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r>
              <a:rPr lang="en-US" sz="1600" dirty="0"/>
              <a:t>About 10</a:t>
            </a:r>
            <a:r>
              <a:rPr lang="en-US" sz="1600" baseline="30000" dirty="0"/>
              <a:t>22</a:t>
            </a:r>
            <a:r>
              <a:rPr lang="en-US" sz="1600" dirty="0"/>
              <a:t> antineutrinos are emitted per second from a typical PWR </a:t>
            </a:r>
            <a:br>
              <a:rPr lang="en-US" sz="1600" dirty="0"/>
            </a:br>
            <a:r>
              <a:rPr lang="en-US" sz="1600" dirty="0"/>
              <a:t>unattenuated and in all directions</a:t>
            </a:r>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a:p>
            <a:pPr marL="168275" indent="-168275">
              <a:spcAft>
                <a:spcPts val="1200"/>
              </a:spcAft>
              <a:buFont typeface="Times" charset="0"/>
              <a:buChar char="•"/>
            </a:pPr>
            <a:endParaRPr lang="en-US" sz="1600" dirty="0"/>
          </a:p>
        </p:txBody>
      </p:sp>
      <p:pic>
        <p:nvPicPr>
          <p:cNvPr id="11" name="Picture 10" descr="antineutrinos">
            <a:extLst>
              <a:ext uri="{FF2B5EF4-FFF2-40B4-BE49-F238E27FC236}">
                <a16:creationId xmlns:a16="http://schemas.microsoft.com/office/drawing/2014/main" id="{27F26476-310A-1F6B-0E42-BE995D0DE3B3}"/>
              </a:ext>
            </a:extLst>
          </p:cNvPr>
          <p:cNvPicPr>
            <a:picLocks noChangeAspect="1" noChangeArrowheads="1"/>
          </p:cNvPicPr>
          <p:nvPr/>
        </p:nvPicPr>
        <p:blipFill>
          <a:blip r:embed="rId3"/>
          <a:srcRect/>
          <a:stretch>
            <a:fillRect/>
          </a:stretch>
        </p:blipFill>
        <p:spPr bwMode="auto">
          <a:xfrm>
            <a:off x="778138" y="3100042"/>
            <a:ext cx="3134698" cy="1820010"/>
          </a:xfrm>
          <a:prstGeom prst="rect">
            <a:avLst/>
          </a:prstGeom>
          <a:noFill/>
          <a:ln w="9525">
            <a:noFill/>
            <a:miter lim="800000"/>
            <a:headEnd/>
            <a:tailEnd/>
          </a:ln>
        </p:spPr>
      </p:pic>
    </p:spTree>
    <p:extLst>
      <p:ext uri="{BB962C8B-B14F-4D97-AF65-F5344CB8AC3E}">
        <p14:creationId xmlns:p14="http://schemas.microsoft.com/office/powerpoint/2010/main" val="1451535823"/>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68DD58-7D3E-1348-BD9B-9F8BD0846174}"/>
              </a:ext>
            </a:extLst>
          </p:cNvPr>
          <p:cNvSpPr/>
          <p:nvPr/>
        </p:nvSpPr>
        <p:spPr bwMode="auto">
          <a:xfrm>
            <a:off x="4587340" y="5000244"/>
            <a:ext cx="942887" cy="842456"/>
          </a:xfrm>
          <a:prstGeom prst="rect">
            <a:avLst/>
          </a:prstGeom>
          <a:solidFill>
            <a:srgbClr val="FFC00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Helvetica" pitchFamily="-109" charset="0"/>
              <a:ea typeface="ＭＳ Ｐゴシック" pitchFamily="-109" charset="-128"/>
              <a:cs typeface="ＭＳ Ｐゴシック" pitchFamily="-109" charset="-128"/>
            </a:endParaRPr>
          </a:p>
        </p:txBody>
      </p:sp>
      <p:sp>
        <p:nvSpPr>
          <p:cNvPr id="23" name="Rectangle 22">
            <a:extLst>
              <a:ext uri="{FF2B5EF4-FFF2-40B4-BE49-F238E27FC236}">
                <a16:creationId xmlns:a16="http://schemas.microsoft.com/office/drawing/2014/main" id="{7E208683-A1E3-BC4D-9624-53A858E37D88}"/>
              </a:ext>
            </a:extLst>
          </p:cNvPr>
          <p:cNvSpPr/>
          <p:nvPr/>
        </p:nvSpPr>
        <p:spPr bwMode="auto">
          <a:xfrm>
            <a:off x="5900607" y="5000241"/>
            <a:ext cx="1221552" cy="842456"/>
          </a:xfrm>
          <a:prstGeom prst="rect">
            <a:avLst/>
          </a:prstGeom>
          <a:solidFill>
            <a:srgbClr val="FFC000"/>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Helvetica" pitchFamily="-109" charset="0"/>
              <a:ea typeface="ＭＳ Ｐゴシック" pitchFamily="-109" charset="-128"/>
              <a:cs typeface="ＭＳ Ｐゴシック" pitchFamily="-109" charset="-128"/>
            </a:endParaRPr>
          </a:p>
        </p:txBody>
      </p:sp>
      <p:sp>
        <p:nvSpPr>
          <p:cNvPr id="474123" name="Rectangle 11"/>
          <p:cNvSpPr>
            <a:spLocks noChangeArrowheads="1"/>
          </p:cNvSpPr>
          <p:nvPr/>
        </p:nvSpPr>
        <p:spPr bwMode="auto">
          <a:xfrm>
            <a:off x="4845751" y="1399781"/>
            <a:ext cx="3575053" cy="417357"/>
          </a:xfrm>
          <a:prstGeom prst="rect">
            <a:avLst/>
          </a:prstGeom>
          <a:solidFill>
            <a:srgbClr val="4286B6"/>
          </a:solidFill>
          <a:ln w="6350">
            <a:noFill/>
            <a:miter lim="800000"/>
            <a:headEnd/>
            <a:tailEnd/>
          </a:ln>
          <a:effectLst/>
        </p:spPr>
        <p:txBody>
          <a:bodyPr wrap="none" anchor="ctr">
            <a:prstTxWarp prst="textNoShape">
              <a:avLst/>
            </a:prstTxWarp>
          </a:bodyPr>
          <a:lstStyle/>
          <a:p>
            <a:pPr algn="ctr"/>
            <a:r>
              <a:rPr lang="en-US" sz="1400" b="1" dirty="0">
                <a:solidFill>
                  <a:schemeClr val="bg1"/>
                </a:solidFill>
                <a:latin typeface="Arial" pitchFamily="28" charset="0"/>
                <a:ea typeface="ＭＳ Ｐゴシック" pitchFamily="28" charset="-128"/>
              </a:rPr>
              <a:t>Energy spectra vary with isotope</a:t>
            </a:r>
          </a:p>
        </p:txBody>
      </p:sp>
      <p:sp>
        <p:nvSpPr>
          <p:cNvPr id="21507" name="Rectangle 2"/>
          <p:cNvSpPr>
            <a:spLocks noGrp="1" noChangeArrowheads="1"/>
          </p:cNvSpPr>
          <p:nvPr>
            <p:ph type="title"/>
          </p:nvPr>
        </p:nvSpPr>
        <p:spPr>
          <a:xfrm>
            <a:off x="599294" y="-192553"/>
            <a:ext cx="8229600" cy="1251062"/>
          </a:xfrm>
        </p:spPr>
        <p:txBody>
          <a:bodyPr/>
          <a:lstStyle/>
          <a:p>
            <a:r>
              <a:rPr lang="en-US" sz="2400" dirty="0"/>
              <a:t>Reactor antineutrino energy spectra, convolved with changing fission fractions, produce the “burnup effect”</a:t>
            </a:r>
          </a:p>
        </p:txBody>
      </p:sp>
      <p:sp>
        <p:nvSpPr>
          <p:cNvPr id="474118" name="Rectangle 6"/>
          <p:cNvSpPr>
            <a:spLocks noChangeArrowheads="1"/>
          </p:cNvSpPr>
          <p:nvPr/>
        </p:nvSpPr>
        <p:spPr bwMode="auto">
          <a:xfrm>
            <a:off x="225188" y="1398039"/>
            <a:ext cx="4035213" cy="419100"/>
          </a:xfrm>
          <a:prstGeom prst="rect">
            <a:avLst/>
          </a:prstGeom>
          <a:solidFill>
            <a:srgbClr val="4286B6"/>
          </a:solidFill>
          <a:ln w="6350">
            <a:noFill/>
            <a:miter lim="800000"/>
            <a:headEnd/>
            <a:tailEnd/>
          </a:ln>
          <a:effectLst/>
        </p:spPr>
        <p:txBody>
          <a:bodyPr wrap="none" anchor="ctr">
            <a:prstTxWarp prst="textNoShape">
              <a:avLst/>
            </a:prstTxWarp>
          </a:bodyPr>
          <a:lstStyle/>
          <a:p>
            <a:pPr algn="ctr"/>
            <a:r>
              <a:rPr lang="en-US" sz="1400" b="1" dirty="0">
                <a:solidFill>
                  <a:schemeClr val="bg1"/>
                </a:solidFill>
                <a:latin typeface="Arial" pitchFamily="28" charset="0"/>
                <a:ea typeface="ＭＳ Ｐゴシック" pitchFamily="28" charset="-128"/>
              </a:rPr>
              <a:t>For each isotope, fission rates vary with time</a:t>
            </a:r>
          </a:p>
        </p:txBody>
      </p:sp>
      <p:pic>
        <p:nvPicPr>
          <p:cNvPr id="21511" name="Picture 7" descr="nuc-eng-101"/>
          <p:cNvPicPr>
            <a:picLocks noChangeAspect="1" noChangeArrowheads="1"/>
          </p:cNvPicPr>
          <p:nvPr/>
        </p:nvPicPr>
        <p:blipFill>
          <a:blip r:embed="rId3"/>
          <a:srcRect/>
          <a:stretch>
            <a:fillRect/>
          </a:stretch>
        </p:blipFill>
        <p:spPr bwMode="auto">
          <a:xfrm>
            <a:off x="599294" y="1957501"/>
            <a:ext cx="3134562" cy="3005562"/>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9F85ED1E-23F3-3A44-BB76-07DC0D5AF624}"/>
              </a:ext>
            </a:extLst>
          </p:cNvPr>
          <p:cNvPicPr>
            <a:picLocks noChangeAspect="1"/>
          </p:cNvPicPr>
          <p:nvPr/>
        </p:nvPicPr>
        <p:blipFill>
          <a:blip r:embed="rId4"/>
          <a:stretch>
            <a:fillRect/>
          </a:stretch>
        </p:blipFill>
        <p:spPr>
          <a:xfrm>
            <a:off x="4929329" y="2108629"/>
            <a:ext cx="3407896" cy="2171350"/>
          </a:xfrm>
          <a:prstGeom prst="rect">
            <a:avLst/>
          </a:prstGeom>
          <a:ln w="12700">
            <a:solidFill>
              <a:schemeClr val="tx1"/>
            </a:solidFill>
          </a:ln>
          <a:effectLst>
            <a:outerShdw blurRad="50800" dist="38100" dir="2700000" algn="tl" rotWithShape="0">
              <a:prstClr val="black">
                <a:alpha val="40000"/>
              </a:prstClr>
            </a:outerShdw>
          </a:effectLst>
        </p:spPr>
      </p:pic>
      <p:cxnSp>
        <p:nvCxnSpPr>
          <p:cNvPr id="18" name="Straight Connector 17">
            <a:extLst>
              <a:ext uri="{FF2B5EF4-FFF2-40B4-BE49-F238E27FC236}">
                <a16:creationId xmlns:a16="http://schemas.microsoft.com/office/drawing/2014/main" id="{E7EA86C6-74ED-A443-B7B0-B3711F9BCC0C}"/>
              </a:ext>
            </a:extLst>
          </p:cNvPr>
          <p:cNvCxnSpPr>
            <a:cxnSpLocks/>
          </p:cNvCxnSpPr>
          <p:nvPr/>
        </p:nvCxnSpPr>
        <p:spPr>
          <a:xfrm flipV="1">
            <a:off x="7796517" y="2591872"/>
            <a:ext cx="243132" cy="1"/>
          </a:xfrm>
          <a:prstGeom prst="line">
            <a:avLst/>
          </a:prstGeom>
          <a:ln w="28575" cmpd="sng">
            <a:solidFill>
              <a:srgbClr val="2CFF2B"/>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E722226-1C55-0F4B-9B68-F230EB67CD3A}"/>
              </a:ext>
            </a:extLst>
          </p:cNvPr>
          <p:cNvSpPr txBox="1"/>
          <p:nvPr/>
        </p:nvSpPr>
        <p:spPr>
          <a:xfrm>
            <a:off x="4929329" y="2111092"/>
            <a:ext cx="942887" cy="307777"/>
          </a:xfrm>
          <a:prstGeom prst="rect">
            <a:avLst/>
          </a:prstGeom>
          <a:solidFill>
            <a:schemeClr val="bg1"/>
          </a:solidFill>
        </p:spPr>
        <p:txBody>
          <a:bodyPr wrap="none" rtlCol="0">
            <a:spAutoFit/>
          </a:bodyPr>
          <a:lstStyle/>
          <a:p>
            <a:r>
              <a:rPr lang="en-US" sz="700" b="1" dirty="0"/>
              <a:t>Events/MeV/fission </a:t>
            </a:r>
            <a:br>
              <a:rPr lang="en-US" sz="700" b="1" dirty="0"/>
            </a:br>
            <a:r>
              <a:rPr lang="en-US" sz="700" b="1" dirty="0"/>
              <a:t>(relative frequency)</a:t>
            </a:r>
          </a:p>
        </p:txBody>
      </p:sp>
      <p:graphicFrame>
        <p:nvGraphicFramePr>
          <p:cNvPr id="17" name="Object 2">
            <a:extLst>
              <a:ext uri="{FF2B5EF4-FFF2-40B4-BE49-F238E27FC236}">
                <a16:creationId xmlns:a16="http://schemas.microsoft.com/office/drawing/2014/main" id="{58ECF097-DB6F-A24A-8231-44D366AEAA32}"/>
              </a:ext>
            </a:extLst>
          </p:cNvPr>
          <p:cNvGraphicFramePr>
            <a:graphicFrameLocks noChangeAspect="1"/>
          </p:cNvGraphicFramePr>
          <p:nvPr/>
        </p:nvGraphicFramePr>
        <p:xfrm>
          <a:off x="2000250" y="5091881"/>
          <a:ext cx="5121908" cy="784621"/>
        </p:xfrm>
        <a:graphic>
          <a:graphicData uri="http://schemas.openxmlformats.org/presentationml/2006/ole">
            <mc:AlternateContent xmlns:mc="http://schemas.openxmlformats.org/markup-compatibility/2006">
              <mc:Choice xmlns:v="urn:schemas-microsoft-com:vml" Requires="v">
                <p:oleObj name="Equation" r:id="rId5" imgW="1409700" imgH="215900" progId="Equation.3">
                  <p:embed/>
                </p:oleObj>
              </mc:Choice>
              <mc:Fallback>
                <p:oleObj name="Equation" r:id="rId5" imgW="1409700" imgH="215900" progId="Equation.3">
                  <p:embed/>
                  <p:pic>
                    <p:nvPicPr>
                      <p:cNvPr id="17" name="Object 2">
                        <a:extLst>
                          <a:ext uri="{FF2B5EF4-FFF2-40B4-BE49-F238E27FC236}">
                            <a16:creationId xmlns:a16="http://schemas.microsoft.com/office/drawing/2014/main" id="{58ECF097-DB6F-A24A-8231-44D366AEAA32}"/>
                          </a:ext>
                        </a:extLst>
                      </p:cNvPr>
                      <p:cNvPicPr>
                        <a:picLocks noChangeAspect="1" noChangeArrowheads="1"/>
                      </p:cNvPicPr>
                      <p:nvPr/>
                    </p:nvPicPr>
                    <p:blipFill>
                      <a:blip r:embed="rId6"/>
                      <a:srcRect/>
                      <a:stretch>
                        <a:fillRect/>
                      </a:stretch>
                    </p:blipFill>
                    <p:spPr bwMode="auto">
                      <a:xfrm>
                        <a:off x="2000250" y="5091881"/>
                        <a:ext cx="5121908" cy="784621"/>
                      </a:xfrm>
                      <a:prstGeom prst="rect">
                        <a:avLst/>
                      </a:prstGeom>
                      <a:noFill/>
                      <a:ln>
                        <a:noFill/>
                      </a:ln>
                    </p:spPr>
                  </p:pic>
                </p:oleObj>
              </mc:Fallback>
            </mc:AlternateContent>
          </a:graphicData>
        </a:graphic>
      </p:graphicFrame>
      <p:sp>
        <p:nvSpPr>
          <p:cNvPr id="21" name="TextBox 20">
            <a:extLst>
              <a:ext uri="{FF2B5EF4-FFF2-40B4-BE49-F238E27FC236}">
                <a16:creationId xmlns:a16="http://schemas.microsoft.com/office/drawing/2014/main" id="{BE273BA0-110B-6440-B50B-57D5D4761B64}"/>
              </a:ext>
            </a:extLst>
          </p:cNvPr>
          <p:cNvSpPr txBox="1"/>
          <p:nvPr/>
        </p:nvSpPr>
        <p:spPr>
          <a:xfrm>
            <a:off x="108668" y="5614892"/>
            <a:ext cx="3725950" cy="523220"/>
          </a:xfrm>
          <a:prstGeom prst="rect">
            <a:avLst/>
          </a:prstGeom>
          <a:noFill/>
        </p:spPr>
        <p:txBody>
          <a:bodyPr wrap="none" rtlCol="0">
            <a:spAutoFit/>
          </a:bodyPr>
          <a:lstStyle/>
          <a:p>
            <a:r>
              <a:rPr lang="en-US" dirty="0"/>
              <a:t>First order:  ~10%</a:t>
            </a:r>
            <a:br>
              <a:rPr lang="en-US" dirty="0"/>
            </a:br>
            <a:r>
              <a:rPr lang="en-US" dirty="0"/>
              <a:t>Varying contributions from Pu/U isotopes</a:t>
            </a:r>
          </a:p>
        </p:txBody>
      </p:sp>
      <p:cxnSp>
        <p:nvCxnSpPr>
          <p:cNvPr id="22" name="Elbow Connector 21">
            <a:extLst>
              <a:ext uri="{FF2B5EF4-FFF2-40B4-BE49-F238E27FC236}">
                <a16:creationId xmlns:a16="http://schemas.microsoft.com/office/drawing/2014/main" id="{48F7BE19-D155-C041-8797-0AD97743119F}"/>
              </a:ext>
            </a:extLst>
          </p:cNvPr>
          <p:cNvCxnSpPr>
            <a:cxnSpLocks/>
          </p:cNvCxnSpPr>
          <p:nvPr/>
        </p:nvCxnSpPr>
        <p:spPr bwMode="auto">
          <a:xfrm rot="5400000">
            <a:off x="4453598" y="5555299"/>
            <a:ext cx="197298" cy="839705"/>
          </a:xfrm>
          <a:prstGeom prst="bentConnector2">
            <a:avLst/>
          </a:prstGeom>
          <a:solidFill>
            <a:schemeClr val="accent1"/>
          </a:solidFill>
          <a:ln w="28575" cap="flat" cmpd="sng" algn="ctr">
            <a:solidFill>
              <a:schemeClr val="tx1"/>
            </a:solidFill>
            <a:prstDash val="solid"/>
            <a:round/>
            <a:headEnd type="triangle" w="med" len="med"/>
            <a:tailEnd type="none"/>
          </a:ln>
          <a:effectLst/>
        </p:spPr>
      </p:cxnSp>
      <p:sp>
        <p:nvSpPr>
          <p:cNvPr id="24" name="TextBox 23">
            <a:extLst>
              <a:ext uri="{FF2B5EF4-FFF2-40B4-BE49-F238E27FC236}">
                <a16:creationId xmlns:a16="http://schemas.microsoft.com/office/drawing/2014/main" id="{0441182F-9C26-9F43-8FEF-D1EC76A2199F}"/>
              </a:ext>
            </a:extLst>
          </p:cNvPr>
          <p:cNvSpPr txBox="1"/>
          <p:nvPr/>
        </p:nvSpPr>
        <p:spPr>
          <a:xfrm>
            <a:off x="7588168" y="5091672"/>
            <a:ext cx="1371990" cy="523220"/>
          </a:xfrm>
          <a:prstGeom prst="rect">
            <a:avLst/>
          </a:prstGeom>
          <a:noFill/>
        </p:spPr>
        <p:txBody>
          <a:bodyPr wrap="none" rtlCol="0">
            <a:spAutoFit/>
          </a:bodyPr>
          <a:lstStyle/>
          <a:p>
            <a:r>
              <a:rPr lang="en-US" dirty="0"/>
              <a:t>Zeroth order: </a:t>
            </a:r>
          </a:p>
          <a:p>
            <a:r>
              <a:rPr lang="en-US" dirty="0"/>
              <a:t>reactor power</a:t>
            </a:r>
          </a:p>
        </p:txBody>
      </p:sp>
      <p:cxnSp>
        <p:nvCxnSpPr>
          <p:cNvPr id="25" name="Straight Arrow Connector 24">
            <a:extLst>
              <a:ext uri="{FF2B5EF4-FFF2-40B4-BE49-F238E27FC236}">
                <a16:creationId xmlns:a16="http://schemas.microsoft.com/office/drawing/2014/main" id="{414DDDB9-BE50-3944-BEB2-936FA84D3915}"/>
              </a:ext>
            </a:extLst>
          </p:cNvPr>
          <p:cNvCxnSpPr>
            <a:cxnSpLocks/>
          </p:cNvCxnSpPr>
          <p:nvPr/>
        </p:nvCxnSpPr>
        <p:spPr bwMode="auto">
          <a:xfrm flipH="1">
            <a:off x="7221325" y="5425652"/>
            <a:ext cx="429905"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10E68809-883B-104A-838A-EB1D6A433824}"/>
              </a:ext>
            </a:extLst>
          </p:cNvPr>
          <p:cNvSpPr txBox="1"/>
          <p:nvPr/>
        </p:nvSpPr>
        <p:spPr>
          <a:xfrm>
            <a:off x="7365129" y="2310654"/>
            <a:ext cx="479618" cy="430887"/>
          </a:xfrm>
          <a:prstGeom prst="rect">
            <a:avLst/>
          </a:prstGeom>
          <a:noFill/>
        </p:spPr>
        <p:txBody>
          <a:bodyPr wrap="none" rtlCol="0">
            <a:spAutoFit/>
          </a:bodyPr>
          <a:lstStyle/>
          <a:p>
            <a:r>
              <a:rPr lang="en-US" sz="1100" b="1" baseline="30000" dirty="0"/>
              <a:t>235</a:t>
            </a:r>
            <a:r>
              <a:rPr lang="en-US" sz="1100" b="1" dirty="0"/>
              <a:t>U</a:t>
            </a:r>
          </a:p>
          <a:p>
            <a:r>
              <a:rPr lang="en-US" sz="1100" b="1" baseline="30000" dirty="0"/>
              <a:t>239</a:t>
            </a:r>
            <a:r>
              <a:rPr lang="en-US" sz="1100" b="1" dirty="0"/>
              <a:t>Pu</a:t>
            </a:r>
          </a:p>
        </p:txBody>
      </p:sp>
      <p:cxnSp>
        <p:nvCxnSpPr>
          <p:cNvPr id="9" name="Straight Connector 8">
            <a:extLst>
              <a:ext uri="{FF2B5EF4-FFF2-40B4-BE49-F238E27FC236}">
                <a16:creationId xmlns:a16="http://schemas.microsoft.com/office/drawing/2014/main" id="{4C60A3CD-D9CC-B540-B463-C05EB6CAF523}"/>
              </a:ext>
            </a:extLst>
          </p:cNvPr>
          <p:cNvCxnSpPr>
            <a:cxnSpLocks/>
          </p:cNvCxnSpPr>
          <p:nvPr/>
        </p:nvCxnSpPr>
        <p:spPr>
          <a:xfrm flipV="1">
            <a:off x="7786997" y="2439472"/>
            <a:ext cx="243132" cy="1"/>
          </a:xfrm>
          <a:prstGeom prst="line">
            <a:avLst/>
          </a:prstGeom>
          <a:ln w="28575" cmpd="sng">
            <a:solidFill>
              <a:srgbClr val="6B6BFF"/>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E65B0DB4-7CA3-477E-9F72-A5FA2D0A3F01}"/>
              </a:ext>
            </a:extLst>
          </p:cNvPr>
          <p:cNvSpPr/>
          <p:nvPr/>
        </p:nvSpPr>
        <p:spPr bwMode="auto">
          <a:xfrm>
            <a:off x="7365129" y="2256876"/>
            <a:ext cx="801499" cy="594630"/>
          </a:xfrm>
          <a:prstGeom prst="rect">
            <a:avLst/>
          </a:prstGeom>
          <a:no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1025711221"/>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9" y="65262"/>
            <a:ext cx="8229600" cy="869628"/>
          </a:xfrm>
        </p:spPr>
        <p:txBody>
          <a:bodyPr/>
          <a:lstStyle/>
          <a:p>
            <a:r>
              <a:rPr lang="en-US" sz="2800" dirty="0"/>
              <a:t>Results from a nonproliferation demonstration in San </a:t>
            </a:r>
            <a:r>
              <a:rPr lang="en-US" sz="2800" dirty="0" err="1"/>
              <a:t>Onofre</a:t>
            </a:r>
            <a:r>
              <a:rPr lang="en-US" sz="2800" dirty="0"/>
              <a:t> California</a:t>
            </a:r>
          </a:p>
        </p:txBody>
      </p:sp>
      <p:pic>
        <p:nvPicPr>
          <p:cNvPr id="17" name="Picture 16" descr="SONGSd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56" y="821433"/>
            <a:ext cx="4640545" cy="2398344"/>
          </a:xfrm>
          <a:prstGeom prst="rect">
            <a:avLst/>
          </a:prstGeom>
        </p:spPr>
      </p:pic>
      <p:grpSp>
        <p:nvGrpSpPr>
          <p:cNvPr id="19" name="Group 18"/>
          <p:cNvGrpSpPr/>
          <p:nvPr/>
        </p:nvGrpSpPr>
        <p:grpSpPr>
          <a:xfrm>
            <a:off x="2791294" y="3043104"/>
            <a:ext cx="2715852" cy="3093415"/>
            <a:chOff x="2925762" y="2027622"/>
            <a:chExt cx="2509838" cy="3487784"/>
          </a:xfrm>
        </p:grpSpPr>
        <p:sp>
          <p:nvSpPr>
            <p:cNvPr id="20" name="Rectangle 2"/>
            <p:cNvSpPr>
              <a:spLocks noChangeArrowheads="1"/>
            </p:cNvSpPr>
            <p:nvPr/>
          </p:nvSpPr>
          <p:spPr bwMode="auto">
            <a:xfrm>
              <a:off x="2926556" y="2509437"/>
              <a:ext cx="2508250" cy="3005969"/>
            </a:xfrm>
            <a:prstGeom prst="rect">
              <a:avLst/>
            </a:prstGeom>
            <a:solidFill>
              <a:srgbClr val="D6DDE9"/>
            </a:solidFill>
            <a:ln w="3175">
              <a:solidFill>
                <a:srgbClr val="B3B3B3"/>
              </a:solidFill>
              <a:miter lim="800000"/>
              <a:headEnd/>
              <a:tailEnd/>
            </a:ln>
            <a:effectLst/>
          </p:spPr>
          <p:txBody>
            <a:bodyPr wrap="none" anchor="ctr"/>
            <a:lstStyle/>
            <a:p>
              <a:pPr>
                <a:defRPr/>
              </a:pPr>
              <a:endParaRPr lang="en-US">
                <a:latin typeface="Helvetica" pitchFamily="1" charset="0"/>
                <a:ea typeface="ＭＳ Ｐゴシック" pitchFamily="1" charset="-128"/>
                <a:cs typeface="+mn-cs"/>
              </a:endParaRPr>
            </a:p>
          </p:txBody>
        </p:sp>
        <p:sp>
          <p:nvSpPr>
            <p:cNvPr id="21" name="Rectangle 5"/>
            <p:cNvSpPr>
              <a:spLocks noChangeArrowheads="1"/>
            </p:cNvSpPr>
            <p:nvPr/>
          </p:nvSpPr>
          <p:spPr bwMode="auto">
            <a:xfrm>
              <a:off x="2925762" y="2027622"/>
              <a:ext cx="2509838" cy="547688"/>
            </a:xfrm>
            <a:prstGeom prst="rect">
              <a:avLst/>
            </a:prstGeom>
            <a:solidFill>
              <a:srgbClr val="124A91"/>
            </a:solidFill>
            <a:ln w="3175">
              <a:solidFill>
                <a:srgbClr val="B3B3B3"/>
              </a:solidFill>
              <a:miter lim="800000"/>
              <a:headEnd/>
              <a:tailEnd/>
            </a:ln>
          </p:spPr>
          <p:txBody>
            <a:bodyPr wrap="none">
              <a:prstTxWarp prst="textNoShape">
                <a:avLst/>
              </a:prstTxWarp>
            </a:bodyPr>
            <a:lstStyle/>
            <a:p>
              <a:pPr algn="ctr">
                <a:spcBef>
                  <a:spcPct val="20000"/>
                </a:spcBef>
                <a:buSzPct val="100000"/>
              </a:pPr>
              <a:r>
                <a:rPr lang="en-US" sz="1100" dirty="0">
                  <a:solidFill>
                    <a:schemeClr val="bg1"/>
                  </a:solidFill>
                </a:rPr>
                <a:t>Measure thermal </a:t>
              </a:r>
              <a:br>
                <a:rPr lang="en-US" sz="1100" dirty="0">
                  <a:solidFill>
                    <a:schemeClr val="bg1"/>
                  </a:solidFill>
                </a:rPr>
              </a:br>
              <a:r>
                <a:rPr lang="en-US" sz="1100" dirty="0">
                  <a:solidFill>
                    <a:schemeClr val="bg1"/>
                  </a:solidFill>
                </a:rPr>
                <a:t>power to 3% in one week </a:t>
              </a:r>
            </a:p>
          </p:txBody>
        </p:sp>
      </p:grpSp>
      <p:grpSp>
        <p:nvGrpSpPr>
          <p:cNvPr id="23" name="Group 22"/>
          <p:cNvGrpSpPr/>
          <p:nvPr/>
        </p:nvGrpSpPr>
        <p:grpSpPr>
          <a:xfrm>
            <a:off x="5494572" y="3043110"/>
            <a:ext cx="3294229" cy="3093409"/>
            <a:chOff x="5511800" y="2027621"/>
            <a:chExt cx="3529584" cy="3488230"/>
          </a:xfrm>
        </p:grpSpPr>
        <p:sp>
          <p:nvSpPr>
            <p:cNvPr id="24" name="Rectangle 6"/>
            <p:cNvSpPr>
              <a:spLocks noChangeArrowheads="1"/>
            </p:cNvSpPr>
            <p:nvPr/>
          </p:nvSpPr>
          <p:spPr bwMode="auto">
            <a:xfrm>
              <a:off x="5513793" y="2533978"/>
              <a:ext cx="3525598" cy="2981873"/>
            </a:xfrm>
            <a:prstGeom prst="rect">
              <a:avLst/>
            </a:prstGeom>
            <a:solidFill>
              <a:srgbClr val="D6DDE9"/>
            </a:solidFill>
            <a:ln w="3175">
              <a:solidFill>
                <a:srgbClr val="B3B3B3"/>
              </a:solidFill>
              <a:miter lim="800000"/>
              <a:headEnd/>
              <a:tailEnd/>
            </a:ln>
            <a:effectLst/>
          </p:spPr>
          <p:txBody>
            <a:bodyPr wrap="none" anchor="ctr"/>
            <a:lstStyle/>
            <a:p>
              <a:pPr>
                <a:defRPr/>
              </a:pPr>
              <a:endParaRPr lang="en-US">
                <a:latin typeface="Helvetica" pitchFamily="1" charset="0"/>
                <a:ea typeface="ＭＳ Ｐゴシック" pitchFamily="1" charset="-128"/>
                <a:cs typeface="+mn-cs"/>
              </a:endParaRPr>
            </a:p>
          </p:txBody>
        </p:sp>
        <p:sp>
          <p:nvSpPr>
            <p:cNvPr id="25" name="Rectangle 7"/>
            <p:cNvSpPr>
              <a:spLocks noChangeArrowheads="1"/>
            </p:cNvSpPr>
            <p:nvPr/>
          </p:nvSpPr>
          <p:spPr bwMode="auto">
            <a:xfrm>
              <a:off x="5511800" y="2027621"/>
              <a:ext cx="3529584" cy="547688"/>
            </a:xfrm>
            <a:prstGeom prst="rect">
              <a:avLst/>
            </a:prstGeom>
            <a:solidFill>
              <a:srgbClr val="124A91"/>
            </a:solidFill>
            <a:ln w="3175">
              <a:solidFill>
                <a:srgbClr val="B3B3B3"/>
              </a:solidFill>
              <a:miter lim="800000"/>
              <a:headEnd/>
              <a:tailEnd/>
            </a:ln>
          </p:spPr>
          <p:txBody>
            <a:bodyPr wrap="none">
              <a:prstTxWarp prst="textNoShape">
                <a:avLst/>
              </a:prstTxWarp>
            </a:bodyPr>
            <a:lstStyle/>
            <a:p>
              <a:pPr algn="ctr">
                <a:spcBef>
                  <a:spcPct val="20000"/>
                </a:spcBef>
                <a:buSzPct val="100000"/>
              </a:pPr>
              <a:r>
                <a:rPr lang="en-US" sz="1050" dirty="0">
                  <a:solidFill>
                    <a:schemeClr val="bg1"/>
                  </a:solidFill>
                </a:rPr>
                <a:t>Detect switch of 70 kg </a:t>
              </a:r>
              <a:r>
                <a:rPr lang="en-US" sz="1050" dirty="0" err="1">
                  <a:solidFill>
                    <a:schemeClr val="bg1"/>
                  </a:solidFill>
                </a:rPr>
                <a:t>Pu</a:t>
              </a:r>
              <a:r>
                <a:rPr lang="en-US" sz="1050" dirty="0">
                  <a:solidFill>
                    <a:schemeClr val="bg1"/>
                  </a:solidFill>
                </a:rPr>
                <a:t> with equivalent amount</a:t>
              </a:r>
              <a:br>
                <a:rPr lang="en-US" sz="1050" dirty="0">
                  <a:solidFill>
                    <a:schemeClr val="bg1"/>
                  </a:solidFill>
                </a:rPr>
              </a:br>
              <a:r>
                <a:rPr lang="en-US" sz="1050" dirty="0">
                  <a:solidFill>
                    <a:schemeClr val="bg1"/>
                  </a:solidFill>
                </a:rPr>
                <a:t>of </a:t>
              </a:r>
              <a:r>
                <a:rPr lang="en-US" sz="1050" baseline="30000" dirty="0">
                  <a:solidFill>
                    <a:schemeClr val="bg1"/>
                  </a:solidFill>
                </a:rPr>
                <a:t>235</a:t>
              </a:r>
              <a:r>
                <a:rPr lang="en-US" sz="1050" dirty="0">
                  <a:solidFill>
                    <a:schemeClr val="bg1"/>
                  </a:solidFill>
                </a:rPr>
                <a:t>U in three months  </a:t>
              </a:r>
            </a:p>
          </p:txBody>
        </p:sp>
        <p:pic>
          <p:nvPicPr>
            <p:cNvPr id="26" name="Picture 11" descr="Detect-Burnup of U and Pu"/>
            <p:cNvPicPr>
              <a:picLocks noChangeAspect="1" noChangeArrowheads="1"/>
            </p:cNvPicPr>
            <p:nvPr/>
          </p:nvPicPr>
          <p:blipFill>
            <a:blip r:embed="rId3"/>
            <a:srcRect/>
            <a:stretch>
              <a:fillRect/>
            </a:stretch>
          </p:blipFill>
          <p:spPr bwMode="auto">
            <a:xfrm>
              <a:off x="5540108" y="2587164"/>
              <a:ext cx="3394076" cy="2773363"/>
            </a:xfrm>
            <a:prstGeom prst="rect">
              <a:avLst/>
            </a:prstGeom>
            <a:noFill/>
            <a:ln w="9525">
              <a:noFill/>
              <a:miter lim="800000"/>
              <a:headEnd/>
              <a:tailEnd/>
            </a:ln>
          </p:spPr>
        </p:pic>
      </p:grpSp>
      <p:grpSp>
        <p:nvGrpSpPr>
          <p:cNvPr id="27" name="Group 26"/>
          <p:cNvGrpSpPr/>
          <p:nvPr/>
        </p:nvGrpSpPr>
        <p:grpSpPr>
          <a:xfrm>
            <a:off x="0" y="3033607"/>
            <a:ext cx="2816440" cy="3115485"/>
            <a:chOff x="0" y="2027621"/>
            <a:chExt cx="2862072" cy="3487785"/>
          </a:xfrm>
        </p:grpSpPr>
        <p:sp>
          <p:nvSpPr>
            <p:cNvPr id="28" name="Rectangle 3"/>
            <p:cNvSpPr>
              <a:spLocks noChangeArrowheads="1"/>
            </p:cNvSpPr>
            <p:nvPr/>
          </p:nvSpPr>
          <p:spPr bwMode="auto">
            <a:xfrm>
              <a:off x="0" y="2509437"/>
              <a:ext cx="2862072" cy="3005969"/>
            </a:xfrm>
            <a:prstGeom prst="rect">
              <a:avLst/>
            </a:prstGeom>
            <a:solidFill>
              <a:srgbClr val="D6DDE9"/>
            </a:solidFill>
            <a:ln w="3175">
              <a:solidFill>
                <a:srgbClr val="B3B3B3"/>
              </a:solidFill>
              <a:miter lim="800000"/>
              <a:headEnd/>
              <a:tailEnd/>
            </a:ln>
            <a:effectLst/>
          </p:spPr>
          <p:txBody>
            <a:bodyPr wrap="none" anchor="ctr"/>
            <a:lstStyle/>
            <a:p>
              <a:pPr>
                <a:defRPr/>
              </a:pPr>
              <a:endParaRPr lang="en-US">
                <a:latin typeface="Helvetica" pitchFamily="1" charset="0"/>
                <a:ea typeface="ＭＳ Ｐゴシック" pitchFamily="1" charset="-128"/>
                <a:cs typeface="+mn-cs"/>
              </a:endParaRPr>
            </a:p>
          </p:txBody>
        </p:sp>
        <p:sp>
          <p:nvSpPr>
            <p:cNvPr id="29" name="Rectangle 4"/>
            <p:cNvSpPr>
              <a:spLocks noChangeArrowheads="1"/>
            </p:cNvSpPr>
            <p:nvPr/>
          </p:nvSpPr>
          <p:spPr bwMode="auto">
            <a:xfrm>
              <a:off x="3874" y="2027621"/>
              <a:ext cx="2854326" cy="546100"/>
            </a:xfrm>
            <a:prstGeom prst="rect">
              <a:avLst/>
            </a:prstGeom>
            <a:solidFill>
              <a:srgbClr val="124A91"/>
            </a:solidFill>
            <a:ln w="3175">
              <a:solidFill>
                <a:srgbClr val="B3B3B3"/>
              </a:solidFill>
              <a:miter lim="800000"/>
              <a:headEnd/>
              <a:tailEnd/>
            </a:ln>
          </p:spPr>
          <p:txBody>
            <a:bodyPr wrap="none">
              <a:prstTxWarp prst="textNoShape">
                <a:avLst/>
              </a:prstTxWarp>
            </a:bodyPr>
            <a:lstStyle/>
            <a:p>
              <a:pPr algn="ctr">
                <a:spcBef>
                  <a:spcPct val="20000"/>
                </a:spcBef>
                <a:buSzPct val="100000"/>
              </a:pPr>
              <a:r>
                <a:rPr lang="en-US" sz="1050" dirty="0">
                  <a:solidFill>
                    <a:schemeClr val="bg1"/>
                  </a:solidFill>
                </a:rPr>
                <a:t>Determine reactor on/off status</a:t>
              </a:r>
              <a:br>
                <a:rPr lang="en-US" sz="1050" dirty="0">
                  <a:solidFill>
                    <a:schemeClr val="bg1"/>
                  </a:solidFill>
                </a:rPr>
              </a:br>
              <a:r>
                <a:rPr lang="en-US" sz="1050" dirty="0">
                  <a:solidFill>
                    <a:schemeClr val="bg1"/>
                  </a:solidFill>
                </a:rPr>
                <a:t>within 5 hours with 99.9% C.L.</a:t>
              </a:r>
            </a:p>
          </p:txBody>
        </p:sp>
        <p:pic>
          <p:nvPicPr>
            <p:cNvPr id="30" name="Picture 12" descr="reactor_on-off-status"/>
            <p:cNvPicPr>
              <a:picLocks noChangeAspect="1" noChangeArrowheads="1"/>
            </p:cNvPicPr>
            <p:nvPr/>
          </p:nvPicPr>
          <p:blipFill>
            <a:blip r:embed="rId4"/>
            <a:srcRect/>
            <a:stretch>
              <a:fillRect/>
            </a:stretch>
          </p:blipFill>
          <p:spPr bwMode="auto">
            <a:xfrm>
              <a:off x="79280" y="2697546"/>
              <a:ext cx="2703513" cy="2413000"/>
            </a:xfrm>
            <a:prstGeom prst="rect">
              <a:avLst/>
            </a:prstGeom>
            <a:noFill/>
            <a:ln w="9525">
              <a:noFill/>
              <a:miter lim="800000"/>
              <a:headEnd/>
              <a:tailEnd/>
            </a:ln>
          </p:spPr>
        </p:pic>
      </p:grpSp>
      <p:sp>
        <p:nvSpPr>
          <p:cNvPr id="31" name="Rectangle 30"/>
          <p:cNvSpPr/>
          <p:nvPr/>
        </p:nvSpPr>
        <p:spPr>
          <a:xfrm>
            <a:off x="2194682" y="6102849"/>
            <a:ext cx="2022069" cy="2308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900" dirty="0"/>
              <a:t>J. Appl. Phys. 103, 074905 (2008) </a:t>
            </a:r>
          </a:p>
        </p:txBody>
      </p:sp>
      <p:sp>
        <p:nvSpPr>
          <p:cNvPr id="3" name="Rectangle 2"/>
          <p:cNvSpPr/>
          <p:nvPr/>
        </p:nvSpPr>
        <p:spPr>
          <a:xfrm>
            <a:off x="6273240" y="6078191"/>
            <a:ext cx="2061625" cy="2308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hu-HU" sz="900" dirty="0"/>
              <a:t>J. Appl. Phys. </a:t>
            </a:r>
            <a:r>
              <a:rPr lang="hu-HU" sz="900" b="1" dirty="0"/>
              <a:t>105</a:t>
            </a:r>
            <a:r>
              <a:rPr lang="hu-HU" sz="900" dirty="0"/>
              <a:t>, 064902 (2009)</a:t>
            </a:r>
            <a:endParaRPr lang="en-US" sz="900" dirty="0"/>
          </a:p>
        </p:txBody>
      </p:sp>
      <p:sp>
        <p:nvSpPr>
          <p:cNvPr id="4" name="Rectangle 3"/>
          <p:cNvSpPr/>
          <p:nvPr/>
        </p:nvSpPr>
        <p:spPr>
          <a:xfrm>
            <a:off x="6150409" y="2761695"/>
            <a:ext cx="1851556" cy="2308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900" dirty="0">
                <a:solidFill>
                  <a:schemeClr val="dk1"/>
                </a:solidFill>
              </a:rPr>
              <a:t>J Appl. Phys., 109 11, Jun 2011</a:t>
            </a:r>
          </a:p>
        </p:txBody>
      </p:sp>
      <p:sp>
        <p:nvSpPr>
          <p:cNvPr id="5" name="TextBox 4"/>
          <p:cNvSpPr txBox="1"/>
          <p:nvPr/>
        </p:nvSpPr>
        <p:spPr>
          <a:xfrm>
            <a:off x="5556329" y="1143000"/>
            <a:ext cx="2749471" cy="738664"/>
          </a:xfrm>
          <a:prstGeom prst="rect">
            <a:avLst/>
          </a:prstGeom>
          <a:noFill/>
        </p:spPr>
        <p:txBody>
          <a:bodyPr wrap="none" rtlCol="0">
            <a:spAutoFit/>
          </a:bodyPr>
          <a:lstStyle/>
          <a:p>
            <a:r>
              <a:rPr lang="en-US" sz="1400" dirty="0"/>
              <a:t>0.6 ton liquid scintillator detector</a:t>
            </a:r>
          </a:p>
          <a:p>
            <a:r>
              <a:rPr lang="en-US" sz="1400" dirty="0"/>
              <a:t>Total footprint ~ 3x3x3 meter</a:t>
            </a:r>
          </a:p>
          <a:p>
            <a:r>
              <a:rPr lang="en-US" sz="1400" dirty="0"/>
              <a:t>25 electronics channels</a:t>
            </a:r>
          </a:p>
        </p:txBody>
      </p:sp>
      <p:sp>
        <p:nvSpPr>
          <p:cNvPr id="6" name="Rectangle 5"/>
          <p:cNvSpPr/>
          <p:nvPr/>
        </p:nvSpPr>
        <p:spPr>
          <a:xfrm>
            <a:off x="5384800" y="1917974"/>
            <a:ext cx="1310217" cy="2308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900" dirty="0">
                <a:solidFill>
                  <a:schemeClr val="dk1"/>
                </a:solidFill>
              </a:rPr>
              <a:t>NIM A 572, 2, (2007)</a:t>
            </a:r>
          </a:p>
        </p:txBody>
      </p:sp>
      <p:pic>
        <p:nvPicPr>
          <p:cNvPr id="7" name="Picture 6">
            <a:extLst>
              <a:ext uri="{FF2B5EF4-FFF2-40B4-BE49-F238E27FC236}">
                <a16:creationId xmlns:a16="http://schemas.microsoft.com/office/drawing/2014/main" id="{FA67810B-F752-C859-A009-149B75E425A3}"/>
              </a:ext>
            </a:extLst>
          </p:cNvPr>
          <p:cNvPicPr>
            <a:picLocks noChangeAspect="1"/>
          </p:cNvPicPr>
          <p:nvPr/>
        </p:nvPicPr>
        <p:blipFill>
          <a:blip r:embed="rId5"/>
          <a:stretch>
            <a:fillRect/>
          </a:stretch>
        </p:blipFill>
        <p:spPr>
          <a:xfrm>
            <a:off x="2837511" y="4050255"/>
            <a:ext cx="2420671" cy="1499289"/>
          </a:xfrm>
          <a:prstGeom prst="rect">
            <a:avLst/>
          </a:prstGeom>
        </p:spPr>
      </p:pic>
    </p:spTree>
    <p:extLst>
      <p:ext uri="{BB962C8B-B14F-4D97-AF65-F5344CB8AC3E}">
        <p14:creationId xmlns:p14="http://schemas.microsoft.com/office/powerpoint/2010/main" val="187246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ED10-703D-A142-8224-6A7A6E8B12B2}"/>
              </a:ext>
            </a:extLst>
          </p:cNvPr>
          <p:cNvSpPr>
            <a:spLocks noGrp="1"/>
          </p:cNvSpPr>
          <p:nvPr>
            <p:ph type="title"/>
          </p:nvPr>
        </p:nvSpPr>
        <p:spPr>
          <a:xfrm>
            <a:off x="609202" y="-230438"/>
            <a:ext cx="8229600" cy="1251062"/>
          </a:xfrm>
        </p:spPr>
        <p:txBody>
          <a:bodyPr/>
          <a:lstStyle/>
          <a:p>
            <a:pPr algn="ctr"/>
            <a:r>
              <a:rPr lang="en-US" sz="2800" dirty="0"/>
              <a:t>Antineutrino rate and shape measurements reveal properties of the core</a:t>
            </a:r>
          </a:p>
        </p:txBody>
      </p:sp>
      <p:pic>
        <p:nvPicPr>
          <p:cNvPr id="4" name="Picture 3">
            <a:extLst>
              <a:ext uri="{FF2B5EF4-FFF2-40B4-BE49-F238E27FC236}">
                <a16:creationId xmlns:a16="http://schemas.microsoft.com/office/drawing/2014/main" id="{3234A3BB-E0B1-5542-8F22-7A3C4CC479E2}"/>
              </a:ext>
            </a:extLst>
          </p:cNvPr>
          <p:cNvPicPr>
            <a:picLocks noChangeAspect="1"/>
          </p:cNvPicPr>
          <p:nvPr/>
        </p:nvPicPr>
        <p:blipFill>
          <a:blip r:embed="rId2"/>
          <a:stretch>
            <a:fillRect/>
          </a:stretch>
        </p:blipFill>
        <p:spPr>
          <a:xfrm>
            <a:off x="409842" y="1773173"/>
            <a:ext cx="3751917" cy="2449168"/>
          </a:xfrm>
          <a:prstGeom prst="rect">
            <a:avLst/>
          </a:prstGeom>
        </p:spPr>
      </p:pic>
      <p:sp>
        <p:nvSpPr>
          <p:cNvPr id="5" name="TextBox 4">
            <a:extLst>
              <a:ext uri="{FF2B5EF4-FFF2-40B4-BE49-F238E27FC236}">
                <a16:creationId xmlns:a16="http://schemas.microsoft.com/office/drawing/2014/main" id="{F6F82661-B48E-5B43-B4A7-7B49F1819260}"/>
              </a:ext>
            </a:extLst>
          </p:cNvPr>
          <p:cNvSpPr txBox="1"/>
          <p:nvPr/>
        </p:nvSpPr>
        <p:spPr>
          <a:xfrm>
            <a:off x="245742" y="4309684"/>
            <a:ext cx="335319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5 ton detector </a:t>
            </a:r>
          </a:p>
          <a:p>
            <a:pPr marL="285750" indent="-285750">
              <a:buFont typeface="Arial" panose="020B0604020202020204" pitchFamily="34" charset="0"/>
              <a:buChar char="•"/>
            </a:pPr>
            <a:r>
              <a:rPr lang="en-US" sz="1600" dirty="0"/>
              <a:t>3 </a:t>
            </a:r>
            <a:r>
              <a:rPr lang="en-US" sz="1600" dirty="0" err="1"/>
              <a:t>GWt</a:t>
            </a:r>
            <a:r>
              <a:rPr lang="en-US" sz="1600" dirty="0"/>
              <a:t> core</a:t>
            </a:r>
          </a:p>
          <a:p>
            <a:pPr marL="285750" indent="-285750">
              <a:buFont typeface="Arial" panose="020B0604020202020204" pitchFamily="34" charset="0"/>
              <a:buChar char="•"/>
            </a:pPr>
            <a:r>
              <a:rPr lang="en-US" sz="1600" dirty="0"/>
              <a:t>25 m standoff</a:t>
            </a:r>
          </a:p>
          <a:p>
            <a:pPr marL="285750" indent="-285750">
              <a:buFont typeface="Arial" panose="020B0604020202020204" pitchFamily="34" charset="0"/>
              <a:buChar char="•"/>
            </a:pPr>
            <a:r>
              <a:rPr lang="en-US" sz="1600" b="1" dirty="0"/>
              <a:t>Sensitive to an 8% change in MOX composition in 150 days</a:t>
            </a:r>
          </a:p>
          <a:p>
            <a:pPr marL="285750" indent="-285750">
              <a:buFont typeface="Arial" panose="020B0604020202020204" pitchFamily="34" charset="0"/>
              <a:buChar char="•"/>
            </a:pPr>
            <a:endParaRPr lang="en-US" sz="1600" dirty="0"/>
          </a:p>
        </p:txBody>
      </p:sp>
      <p:sp>
        <p:nvSpPr>
          <p:cNvPr id="6" name="TextBox 5">
            <a:extLst>
              <a:ext uri="{FF2B5EF4-FFF2-40B4-BE49-F238E27FC236}">
                <a16:creationId xmlns:a16="http://schemas.microsoft.com/office/drawing/2014/main" id="{0E12446B-C73A-CE45-87A0-7A9A894645C9}"/>
              </a:ext>
            </a:extLst>
          </p:cNvPr>
          <p:cNvSpPr txBox="1"/>
          <p:nvPr/>
        </p:nvSpPr>
        <p:spPr>
          <a:xfrm>
            <a:off x="855342" y="5928918"/>
            <a:ext cx="1805302" cy="369332"/>
          </a:xfrm>
          <a:prstGeom prst="rect">
            <a:avLst/>
          </a:prstGeom>
          <a:noFill/>
        </p:spPr>
        <p:txBody>
          <a:bodyPr wrap="none" rtlCol="0">
            <a:spAutoFit/>
          </a:bodyPr>
          <a:lstStyle/>
          <a:p>
            <a:r>
              <a:rPr lang="en-US" dirty="0"/>
              <a:t>arxiv:1612.00540</a:t>
            </a:r>
          </a:p>
        </p:txBody>
      </p:sp>
      <p:pic>
        <p:nvPicPr>
          <p:cNvPr id="7" name="Picture 6">
            <a:extLst>
              <a:ext uri="{FF2B5EF4-FFF2-40B4-BE49-F238E27FC236}">
                <a16:creationId xmlns:a16="http://schemas.microsoft.com/office/drawing/2014/main" id="{694B7CA9-FF77-5E42-BCF0-D1E00E82005D}"/>
              </a:ext>
            </a:extLst>
          </p:cNvPr>
          <p:cNvPicPr>
            <a:picLocks noChangeAspect="1"/>
          </p:cNvPicPr>
          <p:nvPr/>
        </p:nvPicPr>
        <p:blipFill rotWithShape="1">
          <a:blip r:embed="rId3"/>
          <a:srcRect t="2744"/>
          <a:stretch/>
        </p:blipFill>
        <p:spPr>
          <a:xfrm>
            <a:off x="5713424" y="1752439"/>
            <a:ext cx="2167750" cy="2615818"/>
          </a:xfrm>
          <a:prstGeom prst="rect">
            <a:avLst/>
          </a:prstGeom>
        </p:spPr>
      </p:pic>
      <p:sp>
        <p:nvSpPr>
          <p:cNvPr id="8" name="TextBox 7">
            <a:extLst>
              <a:ext uri="{FF2B5EF4-FFF2-40B4-BE49-F238E27FC236}">
                <a16:creationId xmlns:a16="http://schemas.microsoft.com/office/drawing/2014/main" id="{63B00DC9-AEC8-A04D-958D-65267A91F33C}"/>
              </a:ext>
            </a:extLst>
          </p:cNvPr>
          <p:cNvSpPr txBox="1"/>
          <p:nvPr/>
        </p:nvSpPr>
        <p:spPr>
          <a:xfrm>
            <a:off x="6148343" y="5928918"/>
            <a:ext cx="1826141" cy="369332"/>
          </a:xfrm>
          <a:prstGeom prst="rect">
            <a:avLst/>
          </a:prstGeom>
          <a:noFill/>
        </p:spPr>
        <p:txBody>
          <a:bodyPr wrap="none" rtlCol="0">
            <a:spAutoFit/>
          </a:bodyPr>
          <a:lstStyle/>
          <a:p>
            <a:r>
              <a:rPr lang="en-US" dirty="0"/>
              <a:t>arxiv:1403.7065</a:t>
            </a:r>
          </a:p>
        </p:txBody>
      </p:sp>
      <p:sp>
        <p:nvSpPr>
          <p:cNvPr id="9" name="TextBox 8">
            <a:extLst>
              <a:ext uri="{FF2B5EF4-FFF2-40B4-BE49-F238E27FC236}">
                <a16:creationId xmlns:a16="http://schemas.microsoft.com/office/drawing/2014/main" id="{05BE49B5-B904-CD41-BE6D-743E0367F916}"/>
              </a:ext>
            </a:extLst>
          </p:cNvPr>
          <p:cNvSpPr txBox="1"/>
          <p:nvPr/>
        </p:nvSpPr>
        <p:spPr>
          <a:xfrm>
            <a:off x="5346854" y="4309684"/>
            <a:ext cx="379714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5 ton detector</a:t>
            </a:r>
          </a:p>
          <a:p>
            <a:pPr marL="285750" indent="-285750">
              <a:buFont typeface="Arial" panose="020B0604020202020204" pitchFamily="34" charset="0"/>
              <a:buChar char="•"/>
            </a:pPr>
            <a:r>
              <a:rPr lang="en-US" sz="1600" dirty="0"/>
              <a:t>40 </a:t>
            </a:r>
            <a:r>
              <a:rPr lang="en-US" sz="1600" dirty="0" err="1"/>
              <a:t>MWt</a:t>
            </a:r>
            <a:r>
              <a:rPr lang="en-US" sz="1600" dirty="0"/>
              <a:t> core </a:t>
            </a:r>
          </a:p>
          <a:p>
            <a:pPr marL="285750" indent="-285750">
              <a:buFont typeface="Arial" panose="020B0604020202020204" pitchFamily="34" charset="0"/>
              <a:buChar char="•"/>
            </a:pPr>
            <a:r>
              <a:rPr lang="en-US" sz="1600" dirty="0"/>
              <a:t>17.5 m standoff</a:t>
            </a:r>
          </a:p>
          <a:p>
            <a:pPr marL="285750" indent="-285750">
              <a:buFont typeface="Arial" panose="020B0604020202020204" pitchFamily="34" charset="0"/>
              <a:buChar char="•"/>
            </a:pPr>
            <a:r>
              <a:rPr lang="en-US" sz="1600" b="1" dirty="0"/>
              <a:t>Sensitive to a change of 7 kg of Pu at &gt; 5 sigma</a:t>
            </a:r>
          </a:p>
        </p:txBody>
      </p:sp>
      <p:sp>
        <p:nvSpPr>
          <p:cNvPr id="10" name="Rectangle 9">
            <a:extLst>
              <a:ext uri="{FF2B5EF4-FFF2-40B4-BE49-F238E27FC236}">
                <a16:creationId xmlns:a16="http://schemas.microsoft.com/office/drawing/2014/main" id="{9CACA702-C448-DD44-89BD-FC71D0C73EA4}"/>
              </a:ext>
            </a:extLst>
          </p:cNvPr>
          <p:cNvSpPr/>
          <p:nvPr/>
        </p:nvSpPr>
        <p:spPr>
          <a:xfrm>
            <a:off x="4724002" y="1020624"/>
            <a:ext cx="4572000" cy="646331"/>
          </a:xfrm>
          <a:prstGeom prst="rect">
            <a:avLst/>
          </a:prstGeom>
        </p:spPr>
        <p:txBody>
          <a:bodyPr>
            <a:spAutoFit/>
          </a:bodyPr>
          <a:lstStyle/>
          <a:p>
            <a:r>
              <a:rPr lang="en-US" dirty="0"/>
              <a:t>Comparison of two spectra with midpoints on cycle day 45 and day 315 </a:t>
            </a:r>
          </a:p>
        </p:txBody>
      </p:sp>
      <p:sp>
        <p:nvSpPr>
          <p:cNvPr id="11" name="Rectangle 10">
            <a:extLst>
              <a:ext uri="{FF2B5EF4-FFF2-40B4-BE49-F238E27FC236}">
                <a16:creationId xmlns:a16="http://schemas.microsoft.com/office/drawing/2014/main" id="{C9D042F3-F757-634D-A5AC-C29F8EFF0BC3}"/>
              </a:ext>
            </a:extLst>
          </p:cNvPr>
          <p:cNvSpPr/>
          <p:nvPr/>
        </p:nvSpPr>
        <p:spPr>
          <a:xfrm>
            <a:off x="152002" y="1047535"/>
            <a:ext cx="4572000" cy="646331"/>
          </a:xfrm>
          <a:prstGeom prst="rect">
            <a:avLst/>
          </a:prstGeom>
        </p:spPr>
        <p:txBody>
          <a:bodyPr>
            <a:spAutoFit/>
          </a:bodyPr>
          <a:lstStyle/>
          <a:p>
            <a:r>
              <a:rPr lang="en-US" dirty="0"/>
              <a:t>Comparison of relative </a:t>
            </a:r>
            <a:r>
              <a:rPr lang="en-US" dirty="0" err="1"/>
              <a:t>nubar</a:t>
            </a:r>
            <a:r>
              <a:rPr lang="en-US" dirty="0"/>
              <a:t> rates versus time for different core types</a:t>
            </a:r>
          </a:p>
        </p:txBody>
      </p:sp>
      <p:sp>
        <p:nvSpPr>
          <p:cNvPr id="3" name="TextBox 2">
            <a:extLst>
              <a:ext uri="{FF2B5EF4-FFF2-40B4-BE49-F238E27FC236}">
                <a16:creationId xmlns:a16="http://schemas.microsoft.com/office/drawing/2014/main" id="{4BCEEC03-7F2B-06A8-6DCF-258C3C19AB90}"/>
              </a:ext>
            </a:extLst>
          </p:cNvPr>
          <p:cNvSpPr txBox="1"/>
          <p:nvPr/>
        </p:nvSpPr>
        <p:spPr>
          <a:xfrm>
            <a:off x="498674" y="5597355"/>
            <a:ext cx="2518638" cy="369332"/>
          </a:xfrm>
          <a:prstGeom prst="rect">
            <a:avLst/>
          </a:prstGeom>
          <a:noFill/>
        </p:spPr>
        <p:txBody>
          <a:bodyPr wrap="none" rtlCol="0">
            <a:spAutoFit/>
          </a:bodyPr>
          <a:lstStyle/>
          <a:p>
            <a:r>
              <a:rPr lang="en-US" dirty="0"/>
              <a:t>(Plutonium disposition)</a:t>
            </a:r>
          </a:p>
        </p:txBody>
      </p:sp>
      <p:sp>
        <p:nvSpPr>
          <p:cNvPr id="12" name="TextBox 11">
            <a:extLst>
              <a:ext uri="{FF2B5EF4-FFF2-40B4-BE49-F238E27FC236}">
                <a16:creationId xmlns:a16="http://schemas.microsoft.com/office/drawing/2014/main" id="{A7B817F3-547B-6E17-3D02-83865C74FBB7}"/>
              </a:ext>
            </a:extLst>
          </p:cNvPr>
          <p:cNvSpPr txBox="1"/>
          <p:nvPr/>
        </p:nvSpPr>
        <p:spPr>
          <a:xfrm>
            <a:off x="5346854" y="5652710"/>
            <a:ext cx="3724096" cy="369332"/>
          </a:xfrm>
          <a:prstGeom prst="rect">
            <a:avLst/>
          </a:prstGeom>
          <a:noFill/>
        </p:spPr>
        <p:txBody>
          <a:bodyPr wrap="none" rtlCol="0">
            <a:spAutoFit/>
          </a:bodyPr>
          <a:lstStyle/>
          <a:p>
            <a:r>
              <a:rPr lang="en-US" dirty="0"/>
              <a:t>(North Korean Reactor monitoring)</a:t>
            </a:r>
          </a:p>
        </p:txBody>
      </p:sp>
    </p:spTree>
    <p:extLst>
      <p:ext uri="{BB962C8B-B14F-4D97-AF65-F5344CB8AC3E}">
        <p14:creationId xmlns:p14="http://schemas.microsoft.com/office/powerpoint/2010/main" val="481830976"/>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8D5C-AFD0-4B1C-59EE-C5A7FA3947D0}"/>
              </a:ext>
            </a:extLst>
          </p:cNvPr>
          <p:cNvSpPr>
            <a:spLocks noGrp="1"/>
          </p:cNvSpPr>
          <p:nvPr>
            <p:ph type="title"/>
          </p:nvPr>
        </p:nvSpPr>
        <p:spPr>
          <a:xfrm>
            <a:off x="457200" y="124177"/>
            <a:ext cx="8229600" cy="1251062"/>
          </a:xfrm>
        </p:spPr>
        <p:txBody>
          <a:bodyPr/>
          <a:lstStyle/>
          <a:p>
            <a:r>
              <a:rPr lang="en-US" sz="3200" dirty="0"/>
              <a:t>What about coherent scatter to shrink detector size or increase rates ? </a:t>
            </a:r>
          </a:p>
        </p:txBody>
      </p:sp>
      <p:pic>
        <p:nvPicPr>
          <p:cNvPr id="3" name="Picture 2">
            <a:extLst>
              <a:ext uri="{FF2B5EF4-FFF2-40B4-BE49-F238E27FC236}">
                <a16:creationId xmlns:a16="http://schemas.microsoft.com/office/drawing/2014/main" id="{195B7F9E-919F-34D3-0564-B28A3B76A89E}"/>
              </a:ext>
            </a:extLst>
          </p:cNvPr>
          <p:cNvPicPr>
            <a:picLocks noChangeAspect="1"/>
          </p:cNvPicPr>
          <p:nvPr/>
        </p:nvPicPr>
        <p:blipFill>
          <a:blip r:embed="rId2"/>
          <a:stretch>
            <a:fillRect/>
          </a:stretch>
        </p:blipFill>
        <p:spPr>
          <a:xfrm>
            <a:off x="1161047" y="1601939"/>
            <a:ext cx="6821905" cy="3654122"/>
          </a:xfrm>
          <a:prstGeom prst="rect">
            <a:avLst/>
          </a:prstGeom>
        </p:spPr>
      </p:pic>
      <p:sp>
        <p:nvSpPr>
          <p:cNvPr id="5" name="TextBox 4">
            <a:extLst>
              <a:ext uri="{FF2B5EF4-FFF2-40B4-BE49-F238E27FC236}">
                <a16:creationId xmlns:a16="http://schemas.microsoft.com/office/drawing/2014/main" id="{1706FE08-1140-E138-0906-F6E352ABDA7B}"/>
              </a:ext>
            </a:extLst>
          </p:cNvPr>
          <p:cNvSpPr txBox="1"/>
          <p:nvPr/>
        </p:nvSpPr>
        <p:spPr>
          <a:xfrm>
            <a:off x="649705" y="5482761"/>
            <a:ext cx="8037095" cy="646331"/>
          </a:xfrm>
          <a:prstGeom prst="rect">
            <a:avLst/>
          </a:prstGeom>
          <a:noFill/>
        </p:spPr>
        <p:txBody>
          <a:bodyPr wrap="square">
            <a:spAutoFit/>
          </a:bodyPr>
          <a:lstStyle/>
          <a:p>
            <a:r>
              <a:rPr lang="en-US" dirty="0">
                <a:effectLst/>
                <a:latin typeface="Helvetica" pitchFamily="2" charset="0"/>
              </a:rPr>
              <a:t>C. </a:t>
            </a:r>
            <a:r>
              <a:rPr lang="en-US" dirty="0" err="1">
                <a:effectLst/>
                <a:latin typeface="Helvetica" pitchFamily="2" charset="0"/>
              </a:rPr>
              <a:t>Hagmann</a:t>
            </a:r>
            <a:r>
              <a:rPr lang="en-US" dirty="0">
                <a:effectLst/>
                <a:latin typeface="Helvetica" pitchFamily="2" charset="0"/>
              </a:rPr>
              <a:t> and A. Bernstein, Two-phase emission detector for measuring</a:t>
            </a:r>
          </a:p>
          <a:p>
            <a:r>
              <a:rPr lang="en-US" dirty="0">
                <a:effectLst/>
                <a:latin typeface="Helvetica" pitchFamily="2" charset="0"/>
              </a:rPr>
              <a:t>coherent neutrino nucleus scattering, IEEE TNS 51, 2151 (2004)</a:t>
            </a:r>
          </a:p>
        </p:txBody>
      </p:sp>
    </p:spTree>
    <p:extLst>
      <p:ext uri="{BB962C8B-B14F-4D97-AF65-F5344CB8AC3E}">
        <p14:creationId xmlns:p14="http://schemas.microsoft.com/office/powerpoint/2010/main" val="321092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9615-815E-3E28-EB45-1E3EC091D26C}"/>
              </a:ext>
            </a:extLst>
          </p:cNvPr>
          <p:cNvSpPr>
            <a:spLocks noGrp="1"/>
          </p:cNvSpPr>
          <p:nvPr>
            <p:ph type="title"/>
          </p:nvPr>
        </p:nvSpPr>
        <p:spPr/>
        <p:txBody>
          <a:bodyPr anchor="t"/>
          <a:lstStyle/>
          <a:p>
            <a:r>
              <a:rPr lang="en-US" dirty="0"/>
              <a:t>Near-field monitoring summary </a:t>
            </a:r>
          </a:p>
        </p:txBody>
      </p:sp>
      <p:sp>
        <p:nvSpPr>
          <p:cNvPr id="4" name="TextBox 3">
            <a:extLst>
              <a:ext uri="{FF2B5EF4-FFF2-40B4-BE49-F238E27FC236}">
                <a16:creationId xmlns:a16="http://schemas.microsoft.com/office/drawing/2014/main" id="{5C233D21-39B5-2676-3AB5-2C845BB5A5EB}"/>
              </a:ext>
            </a:extLst>
          </p:cNvPr>
          <p:cNvSpPr txBox="1"/>
          <p:nvPr/>
        </p:nvSpPr>
        <p:spPr>
          <a:xfrm>
            <a:off x="662152" y="1802974"/>
            <a:ext cx="7504386" cy="3693319"/>
          </a:xfrm>
          <a:prstGeom prst="rect">
            <a:avLst/>
          </a:prstGeom>
          <a:noFill/>
        </p:spPr>
        <p:txBody>
          <a:bodyPr wrap="square">
            <a:spAutoFit/>
          </a:bodyPr>
          <a:lstStyle/>
          <a:p>
            <a:pPr marL="285750" indent="-285750">
              <a:buFont typeface="Arial" panose="020B0604020202020204" pitchFamily="34" charset="0"/>
              <a:buChar char="•"/>
            </a:pPr>
            <a:r>
              <a:rPr lang="en-US" sz="1800" dirty="0"/>
              <a:t>In the </a:t>
            </a:r>
            <a:r>
              <a:rPr lang="en-US" sz="1800" b="1" dirty="0"/>
              <a:t>near-field</a:t>
            </a:r>
            <a:r>
              <a:rPr lang="en-US" sz="1800" dirty="0"/>
              <a:t> (&lt;100 m or so) it has been proven since Rovno/1980’s that antineutrino detectors can be used to determine </a:t>
            </a:r>
            <a:r>
              <a:rPr lang="en-US" sz="1800" b="1" dirty="0"/>
              <a:t>fissile inventories and power levels at reactors </a:t>
            </a:r>
          </a:p>
          <a:p>
            <a:endParaRPr lang="en-US" b="1" dirty="0"/>
          </a:p>
          <a:p>
            <a:pPr marL="285750" indent="-285750">
              <a:buFont typeface="Arial" panose="020B0604020202020204" pitchFamily="34" charset="0"/>
              <a:buChar char="•"/>
            </a:pPr>
            <a:r>
              <a:rPr lang="en-US" dirty="0"/>
              <a:t>Reliable long-lasting detectors are deployable now </a:t>
            </a:r>
          </a:p>
          <a:p>
            <a:endParaRPr lang="en-US" dirty="0"/>
          </a:p>
          <a:p>
            <a:pPr marL="285750" indent="-285750">
              <a:buFont typeface="Arial" panose="020B0604020202020204" pitchFamily="34" charset="0"/>
              <a:buChar char="•"/>
            </a:pPr>
            <a:r>
              <a:rPr lang="en-US" sz="1800" dirty="0"/>
              <a:t>Further steps</a:t>
            </a:r>
            <a:r>
              <a:rPr lang="en-US" dirty="0"/>
              <a:t>, such as mobile detectors and better S/B above-ground are useful  technical R&amp;D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Policy analyses are essential to gain the interest of the user community </a:t>
            </a:r>
          </a:p>
          <a:p>
            <a:endParaRPr lang="en-US" sz="1800" dirty="0"/>
          </a:p>
          <a:p>
            <a:endParaRPr lang="en-US" dirty="0"/>
          </a:p>
        </p:txBody>
      </p:sp>
      <p:sp>
        <p:nvSpPr>
          <p:cNvPr id="6" name="TextBox 5">
            <a:extLst>
              <a:ext uri="{FF2B5EF4-FFF2-40B4-BE49-F238E27FC236}">
                <a16:creationId xmlns:a16="http://schemas.microsoft.com/office/drawing/2014/main" id="{4C86A85C-AFCC-A5B3-8355-9EAD59845557}"/>
              </a:ext>
            </a:extLst>
          </p:cNvPr>
          <p:cNvSpPr txBox="1"/>
          <p:nvPr/>
        </p:nvSpPr>
        <p:spPr>
          <a:xfrm>
            <a:off x="299545" y="5219294"/>
            <a:ext cx="82296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800" b="1" dirty="0"/>
              <a:t>Political will and the attention of the policy community are the main missing ingredi</a:t>
            </a:r>
            <a:r>
              <a:rPr lang="en-US" b="1" dirty="0"/>
              <a:t>ents</a:t>
            </a:r>
            <a:endParaRPr lang="en-US" sz="1800" b="1" dirty="0"/>
          </a:p>
        </p:txBody>
      </p:sp>
    </p:spTree>
    <p:extLst>
      <p:ext uri="{BB962C8B-B14F-4D97-AF65-F5344CB8AC3E}">
        <p14:creationId xmlns:p14="http://schemas.microsoft.com/office/powerpoint/2010/main" val="209788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EE6C9-8A8F-55B2-A55C-E2648BC4E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0317A8-2650-BF59-CA7A-08F77E6DBBC0}"/>
              </a:ext>
            </a:extLst>
          </p:cNvPr>
          <p:cNvSpPr>
            <a:spLocks noGrp="1"/>
          </p:cNvSpPr>
          <p:nvPr>
            <p:ph type="title"/>
          </p:nvPr>
        </p:nvSpPr>
        <p:spPr>
          <a:xfrm>
            <a:off x="457200" y="2048936"/>
            <a:ext cx="8229600" cy="1251062"/>
          </a:xfrm>
        </p:spPr>
        <p:txBody>
          <a:bodyPr/>
          <a:lstStyle/>
          <a:p>
            <a:r>
              <a:rPr lang="en-US" dirty="0"/>
              <a:t>Mid and Far Field cooperative monitoring</a:t>
            </a:r>
          </a:p>
        </p:txBody>
      </p:sp>
    </p:spTree>
    <p:extLst>
      <p:ext uri="{BB962C8B-B14F-4D97-AF65-F5344CB8AC3E}">
        <p14:creationId xmlns:p14="http://schemas.microsoft.com/office/powerpoint/2010/main" val="199239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107900C-82A6-6799-A33C-A8008CFEAAFF}"/>
              </a:ext>
            </a:extLst>
          </p:cNvPr>
          <p:cNvSpPr txBox="1">
            <a:spLocks/>
          </p:cNvSpPr>
          <p:nvPr/>
        </p:nvSpPr>
        <p:spPr>
          <a:xfrm>
            <a:off x="173754" y="1473465"/>
            <a:ext cx="3361512" cy="3353991"/>
          </a:xfrm>
          <a:prstGeom prst="rect">
            <a:avLst/>
          </a:prstGeom>
        </p:spPr>
        <p:txBody>
          <a:bodyPr vert="horz" lIns="0" tIns="0" rIns="0" bIns="0" rtlCol="0">
            <a:normAutofit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263129" indent="-257175">
              <a:lnSpc>
                <a:spcPct val="90000"/>
              </a:lnSpc>
              <a:spcBef>
                <a:spcPts val="0"/>
              </a:spcBef>
              <a:buSzPct val="80000"/>
            </a:pPr>
            <a:endParaRPr lang="en-US" sz="1275" b="1" dirty="0">
              <a:solidFill>
                <a:schemeClr val="tx2"/>
              </a:solidFill>
              <a:latin typeface="+mn-lt"/>
              <a:cs typeface="+mn-cs"/>
            </a:endParaRPr>
          </a:p>
          <a:p>
            <a:pPr marL="344091" lvl="1" indent="-338138">
              <a:lnSpc>
                <a:spcPct val="90000"/>
              </a:lnSpc>
              <a:buSzPct val="80000"/>
              <a:buBlip>
                <a:blip r:embed="rId3"/>
              </a:buBlip>
            </a:pPr>
            <a:r>
              <a:rPr lang="en-US" sz="1275" b="1" dirty="0">
                <a:solidFill>
                  <a:schemeClr val="tx2"/>
                </a:solidFill>
                <a:latin typeface="+mn-lt"/>
                <a:cs typeface="+mn-cs"/>
              </a:rPr>
              <a:t>Site-wide exclusion of &gt; 50 </a:t>
            </a:r>
            <a:r>
              <a:rPr lang="en-US" sz="1275" b="1" dirty="0" err="1">
                <a:solidFill>
                  <a:schemeClr val="tx2"/>
                </a:solidFill>
                <a:latin typeface="+mn-lt"/>
                <a:cs typeface="+mn-cs"/>
              </a:rPr>
              <a:t>MWt</a:t>
            </a:r>
            <a:r>
              <a:rPr lang="en-US" sz="1275" b="1" dirty="0">
                <a:solidFill>
                  <a:schemeClr val="tx2"/>
                </a:solidFill>
                <a:latin typeface="+mn-lt"/>
                <a:cs typeface="+mn-cs"/>
              </a:rPr>
              <a:t> reactors</a:t>
            </a:r>
          </a:p>
          <a:p>
            <a:pPr marL="472679" lvl="2" indent="-338138">
              <a:lnSpc>
                <a:spcPct val="90000"/>
              </a:lnSpc>
              <a:spcAft>
                <a:spcPts val="450"/>
              </a:spcAft>
              <a:buSzPct val="80000"/>
              <a:buFont typeface="Wingdings" panose="05000000000000000000" pitchFamily="2" charset="2"/>
              <a:buChar char="Ø"/>
            </a:pPr>
            <a:r>
              <a:rPr lang="en-US" sz="1275" dirty="0">
                <a:solidFill>
                  <a:schemeClr val="tx2"/>
                </a:solidFill>
                <a:latin typeface="+mn-lt"/>
                <a:cs typeface="+mn-cs"/>
              </a:rPr>
              <a:t>Independent information about presence or absence of small reactors</a:t>
            </a:r>
          </a:p>
          <a:p>
            <a:pPr marL="472679" lvl="2" indent="-338138">
              <a:lnSpc>
                <a:spcPct val="90000"/>
              </a:lnSpc>
              <a:spcAft>
                <a:spcPts val="450"/>
              </a:spcAft>
              <a:buSzPct val="80000"/>
              <a:buFont typeface="Wingdings" panose="05000000000000000000" pitchFamily="2" charset="2"/>
              <a:buChar char="Ø"/>
            </a:pPr>
            <a:r>
              <a:rPr lang="en-US" sz="1275" dirty="0">
                <a:solidFill>
                  <a:schemeClr val="tx2"/>
                </a:solidFill>
                <a:latin typeface="+mn-lt"/>
                <a:cs typeface="+mn-cs"/>
              </a:rPr>
              <a:t>Confidence-building measures to support and complement NPT and future treaties</a:t>
            </a:r>
          </a:p>
          <a:p>
            <a:pPr marL="472679" lvl="2" indent="-338138">
              <a:lnSpc>
                <a:spcPct val="90000"/>
              </a:lnSpc>
              <a:buSzPct val="80000"/>
              <a:buFont typeface="Wingdings" panose="05000000000000000000" pitchFamily="2" charset="2"/>
              <a:buChar char="Ø"/>
            </a:pPr>
            <a:r>
              <a:rPr lang="en-US" sz="1275" dirty="0">
                <a:solidFill>
                  <a:schemeClr val="tx2"/>
                </a:solidFill>
                <a:latin typeface="+mn-lt"/>
                <a:cs typeface="+mn-cs"/>
              </a:rPr>
              <a:t>Threat of discovery helps deter undeclared reactor construction and operation</a:t>
            </a:r>
          </a:p>
          <a:p>
            <a:pPr marL="5954" lvl="1" indent="0">
              <a:lnSpc>
                <a:spcPct val="90000"/>
              </a:lnSpc>
              <a:buSzPct val="80000"/>
              <a:buNone/>
            </a:pPr>
            <a:endParaRPr lang="en-US" sz="1275" b="1" dirty="0">
              <a:solidFill>
                <a:schemeClr val="tx2"/>
              </a:solidFill>
              <a:latin typeface="+mn-lt"/>
              <a:cs typeface="+mn-cs"/>
            </a:endParaRPr>
          </a:p>
          <a:p>
            <a:pPr marL="344091" lvl="1" indent="-338138">
              <a:lnSpc>
                <a:spcPct val="90000"/>
              </a:lnSpc>
              <a:buSzPct val="80000"/>
              <a:buBlip>
                <a:blip r:embed="rId3"/>
              </a:buBlip>
            </a:pPr>
            <a:r>
              <a:rPr lang="en-US" sz="1275" b="1" dirty="0">
                <a:solidFill>
                  <a:schemeClr val="tx2"/>
                </a:solidFill>
                <a:latin typeface="+mn-lt"/>
                <a:cs typeface="+mn-cs"/>
              </a:rPr>
              <a:t>Monitoring of advanced reactors</a:t>
            </a:r>
          </a:p>
          <a:p>
            <a:pPr marL="472679" lvl="2" indent="-338138">
              <a:lnSpc>
                <a:spcPct val="90000"/>
              </a:lnSpc>
              <a:buSzPct val="80000"/>
              <a:buFont typeface="Wingdings" panose="05000000000000000000" pitchFamily="2" charset="2"/>
              <a:buChar char="Ø"/>
            </a:pPr>
            <a:r>
              <a:rPr lang="en-US" sz="1275" dirty="0">
                <a:solidFill>
                  <a:schemeClr val="tx2"/>
                </a:solidFill>
                <a:latin typeface="+mn-lt"/>
                <a:cs typeface="+mn-cs"/>
              </a:rPr>
              <a:t>Fill known safeguards gaps</a:t>
            </a:r>
          </a:p>
          <a:p>
            <a:pPr marL="644129" lvl="3" indent="-338138">
              <a:lnSpc>
                <a:spcPct val="90000"/>
              </a:lnSpc>
              <a:spcAft>
                <a:spcPts val="450"/>
              </a:spcAft>
              <a:buSzPct val="80000"/>
              <a:buFont typeface="Wingdings" panose="05000000000000000000" pitchFamily="2" charset="2"/>
              <a:buChar char="Ø"/>
            </a:pPr>
            <a:r>
              <a:rPr lang="en-US" sz="1275" dirty="0">
                <a:solidFill>
                  <a:schemeClr val="tx2"/>
                </a:solidFill>
                <a:latin typeface="+mn-lt"/>
                <a:cs typeface="+mn-cs"/>
              </a:rPr>
              <a:t>Small modular, Pebble bed, and Molten salt reactors</a:t>
            </a:r>
          </a:p>
          <a:p>
            <a:pPr marL="472679" lvl="2" indent="-338138">
              <a:lnSpc>
                <a:spcPct val="90000"/>
              </a:lnSpc>
              <a:buSzPct val="80000"/>
              <a:buFont typeface="Wingdings" panose="05000000000000000000" pitchFamily="2" charset="2"/>
              <a:buChar char="Ø"/>
            </a:pPr>
            <a:r>
              <a:rPr lang="en-US" sz="1275" dirty="0">
                <a:solidFill>
                  <a:schemeClr val="tx2"/>
                </a:solidFill>
                <a:latin typeface="+mn-lt"/>
                <a:cs typeface="+mn-cs"/>
              </a:rPr>
              <a:t>Provide non-intrusive and independent site-wide power and burnup information out to several kilometer standoff </a:t>
            </a:r>
          </a:p>
        </p:txBody>
      </p:sp>
      <p:sp>
        <p:nvSpPr>
          <p:cNvPr id="7" name="Text Placeholder 6">
            <a:extLst>
              <a:ext uri="{FF2B5EF4-FFF2-40B4-BE49-F238E27FC236}">
                <a16:creationId xmlns:a16="http://schemas.microsoft.com/office/drawing/2014/main" id="{59D8960D-7349-499C-8BC7-AFB98ECB30F1}"/>
              </a:ext>
            </a:extLst>
          </p:cNvPr>
          <p:cNvSpPr>
            <a:spLocks noGrp="1"/>
          </p:cNvSpPr>
          <p:nvPr>
            <p:ph type="body" sz="quarter" idx="10"/>
          </p:nvPr>
        </p:nvSpPr>
        <p:spPr>
          <a:xfrm>
            <a:off x="173754" y="0"/>
            <a:ext cx="8682985" cy="1271268"/>
          </a:xfrm>
        </p:spPr>
        <p:txBody>
          <a:bodyPr anchor="b">
            <a:noAutofit/>
          </a:bodyPr>
          <a:lstStyle/>
          <a:p>
            <a:pPr>
              <a:lnSpc>
                <a:spcPct val="100000"/>
              </a:lnSpc>
              <a:spcAft>
                <a:spcPts val="450"/>
              </a:spcAft>
            </a:pPr>
            <a:r>
              <a:rPr lang="en-US" sz="3600" b="1" dirty="0">
                <a:solidFill>
                  <a:srgbClr val="214A8F"/>
                </a:solidFill>
                <a:latin typeface="Arial"/>
                <a:ea typeface="+mj-ea"/>
              </a:rPr>
              <a:t>Mid-to-far-field - </a:t>
            </a:r>
            <a:r>
              <a:rPr lang="en-US" sz="3600" b="1" u="sng" dirty="0">
                <a:solidFill>
                  <a:srgbClr val="214A8F"/>
                </a:solidFill>
                <a:latin typeface="Arial"/>
                <a:ea typeface="+mj-ea"/>
              </a:rPr>
              <a:t>cooperative </a:t>
            </a:r>
            <a:r>
              <a:rPr lang="en-US" sz="3600" b="1" dirty="0">
                <a:solidFill>
                  <a:srgbClr val="214A8F"/>
                </a:solidFill>
                <a:latin typeface="Arial"/>
                <a:ea typeface="+mj-ea"/>
              </a:rPr>
              <a:t>discovery, exclusion and monitoring of reactors </a:t>
            </a:r>
          </a:p>
        </p:txBody>
      </p:sp>
      <p:sp>
        <p:nvSpPr>
          <p:cNvPr id="2" name="Rectangle 1">
            <a:extLst>
              <a:ext uri="{FF2B5EF4-FFF2-40B4-BE49-F238E27FC236}">
                <a16:creationId xmlns:a16="http://schemas.microsoft.com/office/drawing/2014/main" id="{A8CB5A36-F11D-D4D0-7899-8F8DC245F30C}"/>
              </a:ext>
            </a:extLst>
          </p:cNvPr>
          <p:cNvSpPr>
            <a:spLocks noChangeArrowheads="1"/>
          </p:cNvSpPr>
          <p:nvPr/>
        </p:nvSpPr>
        <p:spPr bwMode="auto">
          <a:xfrm>
            <a:off x="5002877" y="1788831"/>
            <a:ext cx="2728528" cy="290278"/>
          </a:xfrm>
          <a:prstGeom prst="rect">
            <a:avLst/>
          </a:prstGeom>
        </p:spPr>
        <p:txBody>
          <a:bodyPr anchorCtr="0">
            <a:normAutofit fontScale="70000" lnSpcReduction="20000"/>
          </a:bodyPr>
          <a:lstStyle/>
          <a:p>
            <a:pPr>
              <a:lnSpc>
                <a:spcPct val="90000"/>
              </a:lnSpc>
              <a:spcAft>
                <a:spcPts val="450"/>
              </a:spcAft>
            </a:pPr>
            <a:r>
              <a:rPr lang="en-US" sz="1275" b="1" dirty="0">
                <a:solidFill>
                  <a:schemeClr val="tx2"/>
                </a:solidFill>
              </a:rPr>
              <a:t>Examples of possible mid-to-far-field deployments</a:t>
            </a:r>
          </a:p>
        </p:txBody>
      </p:sp>
      <p:pic>
        <p:nvPicPr>
          <p:cNvPr id="3" name="Picture 2">
            <a:extLst>
              <a:ext uri="{FF2B5EF4-FFF2-40B4-BE49-F238E27FC236}">
                <a16:creationId xmlns:a16="http://schemas.microsoft.com/office/drawing/2014/main" id="{97918F51-F561-A061-FD37-56EA1E872DCF}"/>
              </a:ext>
            </a:extLst>
          </p:cNvPr>
          <p:cNvPicPr>
            <a:picLocks noChangeAspect="1"/>
          </p:cNvPicPr>
          <p:nvPr/>
        </p:nvPicPr>
        <p:blipFill rotWithShape="1">
          <a:blip r:embed="rId4">
            <a:extLst>
              <a:ext uri="{28A0092B-C50C-407E-A947-70E740481C1C}">
                <a14:useLocalDpi xmlns:a14="http://schemas.microsoft.com/office/drawing/2010/main" val="0"/>
              </a:ext>
            </a:extLst>
          </a:blip>
          <a:srcRect t="2960" r="-2" b="-1"/>
          <a:stretch/>
        </p:blipFill>
        <p:spPr>
          <a:xfrm>
            <a:off x="3877545" y="1933971"/>
            <a:ext cx="4979194" cy="2717857"/>
          </a:xfrm>
          <a:prstGeom prst="rect">
            <a:avLst/>
          </a:prstGeom>
          <a:noFill/>
          <a:ln>
            <a:solidFill>
              <a:schemeClr val="tx1"/>
            </a:solidFill>
          </a:ln>
        </p:spPr>
      </p:pic>
      <p:sp>
        <p:nvSpPr>
          <p:cNvPr id="4" name="Rectangle 3">
            <a:extLst>
              <a:ext uri="{FF2B5EF4-FFF2-40B4-BE49-F238E27FC236}">
                <a16:creationId xmlns:a16="http://schemas.microsoft.com/office/drawing/2014/main" id="{4DEDA1EE-55AA-E768-61D9-004E39E198C7}"/>
              </a:ext>
            </a:extLst>
          </p:cNvPr>
          <p:cNvSpPr>
            <a:spLocks noChangeArrowheads="1"/>
          </p:cNvSpPr>
          <p:nvPr/>
        </p:nvSpPr>
        <p:spPr bwMode="auto">
          <a:xfrm>
            <a:off x="6280" y="5096620"/>
            <a:ext cx="9144000" cy="323165"/>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1500" dirty="0">
                <a:solidFill>
                  <a:schemeClr val="bg1"/>
                </a:solidFill>
                <a:latin typeface="Calibri" panose="020F0502020204030204" pitchFamily="34" charset="0"/>
                <a:cs typeface="Calibri" panose="020F0502020204030204" pitchFamily="34" charset="0"/>
                <a:sym typeface="Wingdings" pitchFamily="2" charset="2"/>
              </a:rPr>
              <a:t>Greater standoff or lower reactor power </a:t>
            </a:r>
            <a:r>
              <a:rPr lang="en-US" sz="1500" dirty="0">
                <a:solidFill>
                  <a:schemeClr val="bg1"/>
                </a:solidFill>
                <a:latin typeface="Calibri" panose="020F0502020204030204" pitchFamily="34" charset="0"/>
                <a:cs typeface="Calibri" panose="020F0502020204030204" pitchFamily="34" charset="0"/>
              </a:rPr>
              <a:t> Reduced flux </a:t>
            </a:r>
            <a:r>
              <a:rPr lang="en-US" sz="1500" dirty="0">
                <a:solidFill>
                  <a:schemeClr val="bg1"/>
                </a:solidFill>
                <a:latin typeface="Calibri" panose="020F0502020204030204" pitchFamily="34" charset="0"/>
                <a:cs typeface="Calibri" panose="020F0502020204030204" pitchFamily="34" charset="0"/>
                <a:sym typeface="Wingdings" pitchFamily="2" charset="2"/>
              </a:rPr>
              <a:t> </a:t>
            </a:r>
            <a:r>
              <a:rPr lang="en-US" sz="1500" dirty="0">
                <a:solidFill>
                  <a:schemeClr val="bg1"/>
                </a:solidFill>
                <a:latin typeface="Calibri" panose="020F0502020204030204" pitchFamily="34" charset="0"/>
                <a:cs typeface="Calibri" panose="020F0502020204030204" pitchFamily="34" charset="0"/>
              </a:rPr>
              <a:t> larger detectors and less detailed information   </a:t>
            </a:r>
          </a:p>
        </p:txBody>
      </p:sp>
    </p:spTree>
    <p:extLst>
      <p:ext uri="{BB962C8B-B14F-4D97-AF65-F5344CB8AC3E}">
        <p14:creationId xmlns:p14="http://schemas.microsoft.com/office/powerpoint/2010/main" val="199626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D8960D-7349-499C-8BC7-AFB98ECB30F1}"/>
              </a:ext>
            </a:extLst>
          </p:cNvPr>
          <p:cNvSpPr>
            <a:spLocks noGrp="1"/>
          </p:cNvSpPr>
          <p:nvPr>
            <p:ph type="body" sz="quarter" idx="10"/>
          </p:nvPr>
        </p:nvSpPr>
        <p:spPr>
          <a:xfrm>
            <a:off x="563648" y="1390454"/>
            <a:ext cx="8016703" cy="396263"/>
          </a:xfrm>
        </p:spPr>
        <p:txBody>
          <a:bodyPr>
            <a:noAutofit/>
          </a:bodyPr>
          <a:lstStyle/>
          <a:p>
            <a:pPr>
              <a:lnSpc>
                <a:spcPct val="100000"/>
              </a:lnSpc>
            </a:pPr>
            <a:r>
              <a:rPr lang="en-US" sz="3600" b="1" dirty="0">
                <a:solidFill>
                  <a:srgbClr val="214A8F"/>
                </a:solidFill>
                <a:latin typeface="Arial"/>
                <a:ea typeface="+mj-ea"/>
              </a:rPr>
              <a:t>Mid-to-far-field antineutrino-based monitoring systems offer unique capabilities</a:t>
            </a:r>
          </a:p>
        </p:txBody>
      </p:sp>
      <p:sp>
        <p:nvSpPr>
          <p:cNvPr id="2" name="Text Placeholder 7">
            <a:extLst>
              <a:ext uri="{FF2B5EF4-FFF2-40B4-BE49-F238E27FC236}">
                <a16:creationId xmlns:a16="http://schemas.microsoft.com/office/drawing/2014/main" id="{EF408AFB-025F-E9B9-09D9-74BB9DF6D700}"/>
              </a:ext>
            </a:extLst>
          </p:cNvPr>
          <p:cNvSpPr>
            <a:spLocks noGrp="1"/>
          </p:cNvSpPr>
          <p:nvPr>
            <p:ph type="body" sz="quarter" idx="11"/>
          </p:nvPr>
        </p:nvSpPr>
        <p:spPr>
          <a:xfrm>
            <a:off x="429866" y="1898567"/>
            <a:ext cx="4702712" cy="3353991"/>
          </a:xfrm>
        </p:spPr>
        <p:txBody>
          <a:bodyPr>
            <a:normAutofit fontScale="92500"/>
          </a:bodyPr>
          <a:lstStyle/>
          <a:p>
            <a:pPr marL="344091" lvl="1" indent="-338138">
              <a:buClrTx/>
              <a:buSzPct val="80000"/>
              <a:buBlip>
                <a:blip r:embed="rId3"/>
              </a:buBlip>
            </a:pPr>
            <a:r>
              <a:rPr lang="en-US" sz="1500" b="1" dirty="0"/>
              <a:t>Less intrusive than near-field deployments or onsite inspections </a:t>
            </a:r>
            <a:endParaRPr lang="en-US" sz="1500" dirty="0"/>
          </a:p>
          <a:p>
            <a:pPr marL="344091" lvl="1" indent="-338138">
              <a:buClrTx/>
              <a:buSzPct val="80000"/>
              <a:buBlip>
                <a:blip r:embed="rId3"/>
              </a:buBlip>
            </a:pPr>
            <a:r>
              <a:rPr lang="en-US" sz="1500" b="1" dirty="0"/>
              <a:t>Potential for wide-area coverage</a:t>
            </a:r>
          </a:p>
          <a:p>
            <a:pPr marL="472679" lvl="2" indent="-338138">
              <a:spcAft>
                <a:spcPts val="900"/>
              </a:spcAft>
              <a:buClrTx/>
              <a:buSzPct val="80000"/>
              <a:buFont typeface="Wingdings" panose="05000000000000000000" pitchFamily="2" charset="2"/>
              <a:buChar char="Ø"/>
            </a:pPr>
            <a:r>
              <a:rPr lang="en-US" sz="1350" dirty="0"/>
              <a:t>Sensitivity ranges from 100 m to a maximum of 100 km</a:t>
            </a:r>
            <a:endParaRPr lang="en-US" sz="1500" dirty="0"/>
          </a:p>
          <a:p>
            <a:pPr marL="344091" lvl="1" indent="-338138">
              <a:spcAft>
                <a:spcPts val="900"/>
              </a:spcAft>
              <a:buClrTx/>
              <a:buSzPct val="80000"/>
              <a:buBlip>
                <a:blip r:embed="rId3"/>
              </a:buBlip>
            </a:pPr>
            <a:r>
              <a:rPr lang="en-US" sz="1500" b="1" dirty="0"/>
              <a:t>Persistent </a:t>
            </a:r>
          </a:p>
          <a:p>
            <a:pPr marL="344091" lvl="1" indent="-338138">
              <a:buClrTx/>
              <a:buSzPct val="80000"/>
              <a:buBlip>
                <a:blip r:embed="rId3"/>
              </a:buBlip>
            </a:pPr>
            <a:r>
              <a:rPr lang="en-US" sz="1500" b="1" dirty="0"/>
              <a:t>Definitive confirmation of absence of reactor activity</a:t>
            </a:r>
            <a:br>
              <a:rPr lang="en-US" sz="1500" b="1" dirty="0"/>
            </a:br>
            <a:endParaRPr lang="en-US" sz="1500" b="1" dirty="0"/>
          </a:p>
          <a:p>
            <a:pPr marL="344091" lvl="1" indent="-338138">
              <a:spcAft>
                <a:spcPts val="900"/>
              </a:spcAft>
              <a:buClrTx/>
              <a:buSzPct val="80000"/>
              <a:buBlip>
                <a:blip r:embed="rId3"/>
              </a:buBlip>
            </a:pPr>
            <a:r>
              <a:rPr lang="en-US" sz="1500" b="1" dirty="0"/>
              <a:t>Antineutrino emissions can’t be shielded </a:t>
            </a:r>
          </a:p>
          <a:p>
            <a:pPr marL="344091" lvl="1" indent="-338138">
              <a:buClrTx/>
              <a:buSzPct val="80000"/>
              <a:buBlip>
                <a:blip r:embed="rId3"/>
              </a:buBlip>
            </a:pPr>
            <a:r>
              <a:rPr lang="en-US" sz="1500" b="1" dirty="0"/>
              <a:t>Opportunities for scientific collaboration with inspected party </a:t>
            </a:r>
          </a:p>
          <a:p>
            <a:pPr marL="472679" lvl="2" indent="-338138">
              <a:spcAft>
                <a:spcPts val="450"/>
              </a:spcAft>
              <a:buClrTx/>
              <a:buSzPct val="80000"/>
              <a:buFont typeface="Wingdings" panose="05000000000000000000" pitchFamily="2" charset="2"/>
              <a:buChar char="Ø"/>
            </a:pPr>
            <a:r>
              <a:rPr lang="en-US" sz="1350" dirty="0"/>
              <a:t>e.g., Confidence-building measures</a:t>
            </a:r>
          </a:p>
        </p:txBody>
      </p:sp>
      <p:pic>
        <p:nvPicPr>
          <p:cNvPr id="14" name="Picture 13">
            <a:extLst>
              <a:ext uri="{FF2B5EF4-FFF2-40B4-BE49-F238E27FC236}">
                <a16:creationId xmlns:a16="http://schemas.microsoft.com/office/drawing/2014/main" id="{6B31DB81-0866-732B-964F-EF3DAB36ACE7}"/>
              </a:ext>
            </a:extLst>
          </p:cNvPr>
          <p:cNvPicPr>
            <a:picLocks noChangeAspect="1"/>
          </p:cNvPicPr>
          <p:nvPr/>
        </p:nvPicPr>
        <p:blipFill>
          <a:blip r:embed="rId4"/>
          <a:stretch>
            <a:fillRect/>
          </a:stretch>
        </p:blipFill>
        <p:spPr>
          <a:xfrm>
            <a:off x="5132578" y="2071129"/>
            <a:ext cx="1323594" cy="1628494"/>
          </a:xfrm>
          <a:prstGeom prst="rect">
            <a:avLst/>
          </a:prstGeom>
          <a:ln>
            <a:solidFill>
              <a:schemeClr val="tx1"/>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9D55B398-199B-6F10-1658-EF9F5E5616C4}"/>
              </a:ext>
            </a:extLst>
          </p:cNvPr>
          <p:cNvGrpSpPr/>
          <p:nvPr/>
        </p:nvGrpSpPr>
        <p:grpSpPr>
          <a:xfrm>
            <a:off x="6621086" y="1898566"/>
            <a:ext cx="2440458" cy="2287051"/>
            <a:chOff x="8938056" y="3726647"/>
            <a:chExt cx="3253944" cy="3049400"/>
          </a:xfrm>
        </p:grpSpPr>
        <p:sp>
          <p:nvSpPr>
            <p:cNvPr id="16" name="TextBox 15">
              <a:extLst>
                <a:ext uri="{FF2B5EF4-FFF2-40B4-BE49-F238E27FC236}">
                  <a16:creationId xmlns:a16="http://schemas.microsoft.com/office/drawing/2014/main" id="{178176BA-2CE9-2846-0803-817AA6B4787A}"/>
                </a:ext>
              </a:extLst>
            </p:cNvPr>
            <p:cNvSpPr txBox="1"/>
            <p:nvPr/>
          </p:nvSpPr>
          <p:spPr>
            <a:xfrm>
              <a:off x="8938056" y="4758401"/>
              <a:ext cx="3253944" cy="2017646"/>
            </a:xfrm>
            <a:prstGeom prst="rect">
              <a:avLst/>
            </a:prstGeom>
            <a:noFill/>
          </p:spPr>
          <p:txBody>
            <a:bodyPr wrap="square">
              <a:spAutoFit/>
            </a:bodyPr>
            <a:lstStyle>
              <a:defPPr>
                <a:defRPr lang="en-US"/>
              </a:defPPr>
              <a:lvl1pPr>
                <a:defRPr b="1">
                  <a:solidFill>
                    <a:schemeClr val="accent2"/>
                  </a:solidFill>
                </a:defRPr>
              </a:lvl1pPr>
            </a:lstStyle>
            <a:p>
              <a:pPr marL="214313" indent="-214313">
                <a:spcAft>
                  <a:spcPts val="450"/>
                </a:spcAft>
                <a:buFont typeface="Wingdings" panose="05000000000000000000" pitchFamily="2" charset="2"/>
                <a:buChar char="Ø"/>
              </a:pPr>
              <a:r>
                <a:rPr lang="en-US" sz="1050" b="0" dirty="0"/>
                <a:t>“take every precaution to protect commercial and industrial secrets and other confidential information coming to its knowledge and implementation of the Agreement”</a:t>
              </a:r>
            </a:p>
            <a:p>
              <a:pPr marL="214313" indent="-214313">
                <a:spcAft>
                  <a:spcPts val="450"/>
                </a:spcAft>
                <a:buFont typeface="Wingdings" panose="05000000000000000000" pitchFamily="2" charset="2"/>
                <a:buChar char="Ø"/>
              </a:pPr>
              <a:r>
                <a:rPr lang="en-US" sz="1050" b="0" dirty="0"/>
                <a:t>“avoid hampering economic and technological development”</a:t>
              </a:r>
            </a:p>
            <a:p>
              <a:pPr marL="214313" indent="-214313">
                <a:buFont typeface="Wingdings" panose="05000000000000000000" pitchFamily="2" charset="2"/>
                <a:buChar char="Ø"/>
              </a:pPr>
              <a:r>
                <a:rPr lang="en-US" sz="1050" b="0" dirty="0"/>
                <a:t>”avoid undue interference”</a:t>
              </a:r>
            </a:p>
          </p:txBody>
        </p:sp>
        <p:sp>
          <p:nvSpPr>
            <p:cNvPr id="18" name="TextBox 17">
              <a:extLst>
                <a:ext uri="{FF2B5EF4-FFF2-40B4-BE49-F238E27FC236}">
                  <a16:creationId xmlns:a16="http://schemas.microsoft.com/office/drawing/2014/main" id="{983AB9D9-2150-6439-C65F-A2FE0CF4E8E6}"/>
                </a:ext>
              </a:extLst>
            </p:cNvPr>
            <p:cNvSpPr txBox="1"/>
            <p:nvPr/>
          </p:nvSpPr>
          <p:spPr>
            <a:xfrm>
              <a:off x="8938056" y="3726647"/>
              <a:ext cx="3253943" cy="1234525"/>
            </a:xfrm>
            <a:prstGeom prst="rect">
              <a:avLst/>
            </a:prstGeom>
            <a:noFill/>
          </p:spPr>
          <p:txBody>
            <a:bodyPr wrap="square">
              <a:spAutoFit/>
            </a:bodyPr>
            <a:lstStyle/>
            <a:p>
              <a:pPr>
                <a:lnSpc>
                  <a:spcPts val="1275"/>
                </a:lnSpc>
              </a:pPr>
              <a:r>
                <a:rPr lang="en-US" sz="1200" b="1" dirty="0">
                  <a:solidFill>
                    <a:schemeClr val="accent2"/>
                  </a:solidFill>
                </a:rPr>
                <a:t>NPT Additional Protocols emphasize minimizing intrusiveness and burden to the state</a:t>
              </a:r>
            </a:p>
            <a:p>
              <a:pPr>
                <a:lnSpc>
                  <a:spcPts val="1275"/>
                </a:lnSpc>
              </a:pPr>
              <a:endParaRPr lang="en-US" sz="1200" b="1" dirty="0">
                <a:solidFill>
                  <a:schemeClr val="accent2"/>
                </a:solidFill>
              </a:endParaRPr>
            </a:p>
          </p:txBody>
        </p:sp>
      </p:grpSp>
      <p:sp>
        <p:nvSpPr>
          <p:cNvPr id="4" name="Rectangle 3">
            <a:extLst>
              <a:ext uri="{FF2B5EF4-FFF2-40B4-BE49-F238E27FC236}">
                <a16:creationId xmlns:a16="http://schemas.microsoft.com/office/drawing/2014/main" id="{1209E769-D840-AF16-0073-3B6857A7EF30}"/>
              </a:ext>
            </a:extLst>
          </p:cNvPr>
          <p:cNvSpPr>
            <a:spLocks noChangeArrowheads="1"/>
          </p:cNvSpPr>
          <p:nvPr/>
        </p:nvSpPr>
        <p:spPr bwMode="auto">
          <a:xfrm>
            <a:off x="0" y="5508519"/>
            <a:ext cx="9144000" cy="553998"/>
          </a:xfrm>
          <a:prstGeom prst="rect">
            <a:avLst/>
          </a:prstGeom>
          <a:solidFill>
            <a:schemeClr val="accent1">
              <a:lumMod val="75000"/>
            </a:schemeClr>
          </a:solidFill>
          <a:ln w="9525">
            <a:noFill/>
            <a:miter lim="800000"/>
            <a:headEnd/>
            <a:tailEnd/>
          </a:ln>
        </p:spPr>
        <p:txBody>
          <a:bodyPr wrap="square" anchor="b" anchorCtr="0">
            <a:spAutoFit/>
          </a:bodyPr>
          <a:lstStyle/>
          <a:p>
            <a:pPr algn="ctr"/>
            <a:r>
              <a:rPr lang="en-US" sz="1500" dirty="0">
                <a:solidFill>
                  <a:schemeClr val="bg1"/>
                </a:solidFill>
              </a:rPr>
              <a:t>No other reactor monitoring/exclusion technology – radionuclide detection, satellite imagery, onsite inspections - enjoys this unique set of features</a:t>
            </a:r>
          </a:p>
        </p:txBody>
      </p:sp>
    </p:spTree>
    <p:extLst>
      <p:ext uri="{BB962C8B-B14F-4D97-AF65-F5344CB8AC3E}">
        <p14:creationId xmlns:p14="http://schemas.microsoft.com/office/powerpoint/2010/main" val="269131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6CAC-A70B-7740-B392-C1743462BB20}"/>
              </a:ext>
            </a:extLst>
          </p:cNvPr>
          <p:cNvSpPr>
            <a:spLocks noGrp="1"/>
          </p:cNvSpPr>
          <p:nvPr>
            <p:ph type="title"/>
          </p:nvPr>
        </p:nvSpPr>
        <p:spPr>
          <a:xfrm>
            <a:off x="135087" y="610514"/>
            <a:ext cx="8907236" cy="574521"/>
          </a:xfrm>
        </p:spPr>
        <p:txBody>
          <a:bodyPr/>
          <a:lstStyle/>
          <a:p>
            <a:r>
              <a:rPr lang="en-US" dirty="0"/>
              <a:t>Timeline for Mid/Far-field Monitoring concepts</a:t>
            </a:r>
          </a:p>
        </p:txBody>
      </p:sp>
      <p:sp>
        <p:nvSpPr>
          <p:cNvPr id="3" name="TextBox 2">
            <a:extLst>
              <a:ext uri="{FF2B5EF4-FFF2-40B4-BE49-F238E27FC236}">
                <a16:creationId xmlns:a16="http://schemas.microsoft.com/office/drawing/2014/main" id="{40A4FB97-E722-FE41-B659-1C0712E5FCD6}"/>
              </a:ext>
            </a:extLst>
          </p:cNvPr>
          <p:cNvSpPr txBox="1"/>
          <p:nvPr/>
        </p:nvSpPr>
        <p:spPr>
          <a:xfrm>
            <a:off x="451972" y="2420400"/>
            <a:ext cx="8969829" cy="369332"/>
          </a:xfrm>
          <a:prstGeom prst="rect">
            <a:avLst/>
          </a:prstGeom>
          <a:noFill/>
        </p:spPr>
        <p:txBody>
          <a:bodyPr wrap="square" rtlCol="0">
            <a:spAutoFit/>
          </a:bodyPr>
          <a:lstStyle/>
          <a:p>
            <a:r>
              <a:rPr lang="en-US" dirty="0"/>
              <a:t>2000			2005			2010			2015			2020</a:t>
            </a:r>
          </a:p>
        </p:txBody>
      </p:sp>
      <p:grpSp>
        <p:nvGrpSpPr>
          <p:cNvPr id="49" name="Group 48">
            <a:extLst>
              <a:ext uri="{FF2B5EF4-FFF2-40B4-BE49-F238E27FC236}">
                <a16:creationId xmlns:a16="http://schemas.microsoft.com/office/drawing/2014/main" id="{5E49C935-56BE-354F-8014-CBDF5A3D182F}"/>
              </a:ext>
            </a:extLst>
          </p:cNvPr>
          <p:cNvGrpSpPr/>
          <p:nvPr/>
        </p:nvGrpSpPr>
        <p:grpSpPr>
          <a:xfrm>
            <a:off x="106135" y="2757505"/>
            <a:ext cx="2105067" cy="3439032"/>
            <a:chOff x="316524" y="786292"/>
            <a:chExt cx="2105067" cy="3439032"/>
          </a:xfrm>
        </p:grpSpPr>
        <p:cxnSp>
          <p:nvCxnSpPr>
            <p:cNvPr id="8" name="Straight Arrow Connector 7">
              <a:extLst>
                <a:ext uri="{FF2B5EF4-FFF2-40B4-BE49-F238E27FC236}">
                  <a16:creationId xmlns:a16="http://schemas.microsoft.com/office/drawing/2014/main" id="{43DC9621-FC65-9148-9682-06B9A6191513}"/>
                </a:ext>
              </a:extLst>
            </p:cNvPr>
            <p:cNvCxnSpPr>
              <a:cxnSpLocks/>
            </p:cNvCxnSpPr>
            <p:nvPr/>
          </p:nvCxnSpPr>
          <p:spPr>
            <a:xfrm flipV="1">
              <a:off x="1258940" y="786292"/>
              <a:ext cx="0" cy="2054038"/>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7E27D20-4D39-AA44-9852-B31A42B7A986}"/>
                </a:ext>
              </a:extLst>
            </p:cNvPr>
            <p:cNvSpPr txBox="1"/>
            <p:nvPr/>
          </p:nvSpPr>
          <p:spPr>
            <a:xfrm>
              <a:off x="316524" y="2840329"/>
              <a:ext cx="2105067" cy="1384995"/>
            </a:xfrm>
            <a:prstGeom prst="rect">
              <a:avLst/>
            </a:prstGeom>
            <a:noFill/>
            <a:ln>
              <a:noFill/>
            </a:ln>
          </p:spPr>
          <p:txBody>
            <a:bodyPr wrap="square" rtlCol="0">
              <a:spAutoFit/>
            </a:bodyPr>
            <a:lstStyle/>
            <a:p>
              <a:r>
                <a:rPr lang="en-US" sz="1200" dirty="0"/>
                <a:t>‘01: Bernstein et. al. </a:t>
              </a:r>
            </a:p>
            <a:p>
              <a:r>
                <a:rPr lang="en-US" sz="1200" dirty="0" err="1"/>
                <a:t>Gd</a:t>
              </a:r>
              <a:r>
                <a:rPr lang="en-US" sz="1200" dirty="0"/>
                <a:t>-doped water</a:t>
              </a:r>
              <a:br>
                <a:rPr lang="en-US" sz="1200" dirty="0"/>
              </a:br>
              <a:r>
                <a:rPr lang="en-US" sz="1200" dirty="0"/>
                <a:t>for CTBT monitoring applications</a:t>
              </a:r>
            </a:p>
            <a:p>
              <a:endParaRPr lang="en-US" sz="1200" dirty="0"/>
            </a:p>
            <a:p>
              <a:r>
                <a:rPr lang="en-US" sz="1200" dirty="0"/>
                <a:t>Conclusion: not worth it</a:t>
              </a:r>
              <a:br>
                <a:rPr lang="en-US" sz="1200" dirty="0"/>
              </a:br>
              <a:r>
                <a:rPr lang="en-US" sz="1200" dirty="0"/>
                <a:t>for the 1 G$ price of entry</a:t>
              </a:r>
              <a:endParaRPr lang="en-US" dirty="0"/>
            </a:p>
          </p:txBody>
        </p:sp>
      </p:grpSp>
      <p:grpSp>
        <p:nvGrpSpPr>
          <p:cNvPr id="19" name="Group 18">
            <a:extLst>
              <a:ext uri="{FF2B5EF4-FFF2-40B4-BE49-F238E27FC236}">
                <a16:creationId xmlns:a16="http://schemas.microsoft.com/office/drawing/2014/main" id="{D64CB892-9A37-3F45-B54B-E41AB49EA863}"/>
              </a:ext>
            </a:extLst>
          </p:cNvPr>
          <p:cNvGrpSpPr/>
          <p:nvPr/>
        </p:nvGrpSpPr>
        <p:grpSpPr>
          <a:xfrm>
            <a:off x="2068808" y="965442"/>
            <a:ext cx="2028119" cy="1454958"/>
            <a:chOff x="2068808" y="965442"/>
            <a:chExt cx="2028119" cy="1454958"/>
          </a:xfrm>
        </p:grpSpPr>
        <p:sp>
          <p:nvSpPr>
            <p:cNvPr id="10" name="TextBox 9">
              <a:extLst>
                <a:ext uri="{FF2B5EF4-FFF2-40B4-BE49-F238E27FC236}">
                  <a16:creationId xmlns:a16="http://schemas.microsoft.com/office/drawing/2014/main" id="{8A8014BC-0916-1A46-94ED-9D72493AD6D4}"/>
                </a:ext>
              </a:extLst>
            </p:cNvPr>
            <p:cNvSpPr txBox="1"/>
            <p:nvPr/>
          </p:nvSpPr>
          <p:spPr>
            <a:xfrm>
              <a:off x="2162864" y="965442"/>
              <a:ext cx="1540545" cy="276999"/>
            </a:xfrm>
            <a:prstGeom prst="rect">
              <a:avLst/>
            </a:prstGeom>
            <a:noFill/>
          </p:spPr>
          <p:txBody>
            <a:bodyPr wrap="square" rtlCol="0">
              <a:spAutoFit/>
            </a:bodyPr>
            <a:lstStyle/>
            <a:p>
              <a:pPr algn="ctr"/>
              <a:r>
                <a:rPr lang="en-US" sz="1200" b="1" dirty="0" err="1"/>
                <a:t>KamLAND</a:t>
              </a:r>
              <a:endParaRPr lang="en-US" sz="1200" b="1" dirty="0"/>
            </a:p>
          </p:txBody>
        </p:sp>
        <p:sp>
          <p:nvSpPr>
            <p:cNvPr id="16" name="TextBox 15">
              <a:extLst>
                <a:ext uri="{FF2B5EF4-FFF2-40B4-BE49-F238E27FC236}">
                  <a16:creationId xmlns:a16="http://schemas.microsoft.com/office/drawing/2014/main" id="{29679F46-C156-0C41-A955-807C8EFEA740}"/>
                </a:ext>
              </a:extLst>
            </p:cNvPr>
            <p:cNvSpPr txBox="1"/>
            <p:nvPr/>
          </p:nvSpPr>
          <p:spPr>
            <a:xfrm>
              <a:off x="2068808" y="1262057"/>
              <a:ext cx="2028119" cy="461665"/>
            </a:xfrm>
            <a:prstGeom prst="rect">
              <a:avLst/>
            </a:prstGeom>
            <a:noFill/>
          </p:spPr>
          <p:txBody>
            <a:bodyPr wrap="none" rtlCol="0">
              <a:spAutoFit/>
            </a:bodyPr>
            <a:lstStyle/>
            <a:p>
              <a:r>
                <a:rPr lang="en-US" sz="1200" dirty="0"/>
                <a:t>‘03 - reactor measurement </a:t>
              </a:r>
              <a:br>
                <a:rPr lang="en-US" sz="1200" dirty="0"/>
              </a:br>
              <a:r>
                <a:rPr lang="en-US" sz="1200" dirty="0"/>
                <a:t>at 200 km</a:t>
              </a:r>
            </a:p>
          </p:txBody>
        </p:sp>
        <p:cxnSp>
          <p:nvCxnSpPr>
            <p:cNvPr id="6" name="Straight Arrow Connector 5">
              <a:extLst>
                <a:ext uri="{FF2B5EF4-FFF2-40B4-BE49-F238E27FC236}">
                  <a16:creationId xmlns:a16="http://schemas.microsoft.com/office/drawing/2014/main" id="{91B3E719-0D86-B640-B262-C88E8786452A}"/>
                </a:ext>
              </a:extLst>
            </p:cNvPr>
            <p:cNvCxnSpPr>
              <a:cxnSpLocks/>
            </p:cNvCxnSpPr>
            <p:nvPr/>
          </p:nvCxnSpPr>
          <p:spPr>
            <a:xfrm>
              <a:off x="2114659" y="1816481"/>
              <a:ext cx="1" cy="603919"/>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A8699931-1A26-B344-8A28-26EAB4EA440B}"/>
              </a:ext>
            </a:extLst>
          </p:cNvPr>
          <p:cNvGrpSpPr/>
          <p:nvPr/>
        </p:nvGrpSpPr>
        <p:grpSpPr>
          <a:xfrm>
            <a:off x="1237266" y="2605066"/>
            <a:ext cx="3699620" cy="2193389"/>
            <a:chOff x="1237266" y="2605066"/>
            <a:chExt cx="3699620" cy="2193389"/>
          </a:xfrm>
        </p:grpSpPr>
        <p:sp>
          <p:nvSpPr>
            <p:cNvPr id="4" name="Rectangle 3">
              <a:extLst>
                <a:ext uri="{FF2B5EF4-FFF2-40B4-BE49-F238E27FC236}">
                  <a16:creationId xmlns:a16="http://schemas.microsoft.com/office/drawing/2014/main" id="{AE497306-1765-954E-A03C-CC59D25FE6A6}"/>
                </a:ext>
              </a:extLst>
            </p:cNvPr>
            <p:cNvSpPr/>
            <p:nvPr/>
          </p:nvSpPr>
          <p:spPr>
            <a:xfrm>
              <a:off x="1237266" y="3129958"/>
              <a:ext cx="2487602" cy="830997"/>
            </a:xfrm>
            <a:prstGeom prst="rect">
              <a:avLst/>
            </a:prstGeom>
          </p:spPr>
          <p:txBody>
            <a:bodyPr wrap="square">
              <a:spAutoFit/>
            </a:bodyPr>
            <a:lstStyle/>
            <a:p>
              <a:r>
                <a:rPr lang="en-US" sz="1200" dirty="0"/>
                <a:t>’03: Dreaming big: John Learned considers the benefits of a gigaton array of monitoring detectors </a:t>
              </a:r>
            </a:p>
          </p:txBody>
        </p:sp>
        <p:pic>
          <p:nvPicPr>
            <p:cNvPr id="15" name="Picture 14">
              <a:extLst>
                <a:ext uri="{FF2B5EF4-FFF2-40B4-BE49-F238E27FC236}">
                  <a16:creationId xmlns:a16="http://schemas.microsoft.com/office/drawing/2014/main" id="{7E7C3713-300C-3F46-8E47-92379CF1E329}"/>
                </a:ext>
              </a:extLst>
            </p:cNvPr>
            <p:cNvPicPr>
              <a:picLocks noChangeAspect="1"/>
            </p:cNvPicPr>
            <p:nvPr/>
          </p:nvPicPr>
          <p:blipFill>
            <a:blip r:embed="rId2"/>
            <a:stretch>
              <a:fillRect/>
            </a:stretch>
          </p:blipFill>
          <p:spPr>
            <a:xfrm>
              <a:off x="1300325" y="3894924"/>
              <a:ext cx="910877" cy="903531"/>
            </a:xfrm>
            <a:prstGeom prst="rect">
              <a:avLst/>
            </a:prstGeom>
          </p:spPr>
        </p:pic>
        <p:pic>
          <p:nvPicPr>
            <p:cNvPr id="17" name="Picture 16">
              <a:extLst>
                <a:ext uri="{FF2B5EF4-FFF2-40B4-BE49-F238E27FC236}">
                  <a16:creationId xmlns:a16="http://schemas.microsoft.com/office/drawing/2014/main" id="{685F7376-E488-8840-B364-40384F504CCB}"/>
                </a:ext>
              </a:extLst>
            </p:cNvPr>
            <p:cNvPicPr>
              <a:picLocks noChangeAspect="1"/>
            </p:cNvPicPr>
            <p:nvPr/>
          </p:nvPicPr>
          <p:blipFill rotWithShape="1">
            <a:blip r:embed="rId3"/>
            <a:srcRect b="51745"/>
            <a:stretch/>
          </p:blipFill>
          <p:spPr>
            <a:xfrm>
              <a:off x="2220169" y="3894924"/>
              <a:ext cx="2716717" cy="784456"/>
            </a:xfrm>
            <a:prstGeom prst="rect">
              <a:avLst/>
            </a:prstGeom>
          </p:spPr>
        </p:pic>
        <p:cxnSp>
          <p:nvCxnSpPr>
            <p:cNvPr id="18" name="Straight Arrow Connector 17">
              <a:extLst>
                <a:ext uri="{FF2B5EF4-FFF2-40B4-BE49-F238E27FC236}">
                  <a16:creationId xmlns:a16="http://schemas.microsoft.com/office/drawing/2014/main" id="{D24F948D-FF33-7640-B60B-2CC812260668}"/>
                </a:ext>
              </a:extLst>
            </p:cNvPr>
            <p:cNvCxnSpPr>
              <a:cxnSpLocks/>
            </p:cNvCxnSpPr>
            <p:nvPr/>
          </p:nvCxnSpPr>
          <p:spPr>
            <a:xfrm flipV="1">
              <a:off x="2114659" y="2605066"/>
              <a:ext cx="0" cy="491127"/>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2531A6A-2A85-0343-98A9-F7C8CD19544F}"/>
              </a:ext>
            </a:extLst>
          </p:cNvPr>
          <p:cNvGrpSpPr/>
          <p:nvPr/>
        </p:nvGrpSpPr>
        <p:grpSpPr>
          <a:xfrm>
            <a:off x="4015152" y="2757505"/>
            <a:ext cx="2798015" cy="3558355"/>
            <a:chOff x="4015152" y="2757505"/>
            <a:chExt cx="2798015" cy="3558355"/>
          </a:xfrm>
        </p:grpSpPr>
        <p:cxnSp>
          <p:nvCxnSpPr>
            <p:cNvPr id="24" name="Straight Arrow Connector 23">
              <a:extLst>
                <a:ext uri="{FF2B5EF4-FFF2-40B4-BE49-F238E27FC236}">
                  <a16:creationId xmlns:a16="http://schemas.microsoft.com/office/drawing/2014/main" id="{E8D9880A-A869-1444-BAE3-14497BEDE578}"/>
                </a:ext>
              </a:extLst>
            </p:cNvPr>
            <p:cNvCxnSpPr>
              <a:cxnSpLocks/>
            </p:cNvCxnSpPr>
            <p:nvPr/>
          </p:nvCxnSpPr>
          <p:spPr>
            <a:xfrm flipV="1">
              <a:off x="4480665" y="2757505"/>
              <a:ext cx="0" cy="2054037"/>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66AD1D49-752B-E340-88D1-81A91B636C74}"/>
                </a:ext>
              </a:extLst>
            </p:cNvPr>
            <p:cNvGrpSpPr/>
            <p:nvPr/>
          </p:nvGrpSpPr>
          <p:grpSpPr>
            <a:xfrm>
              <a:off x="4015152" y="4779610"/>
              <a:ext cx="2798015" cy="1536250"/>
              <a:chOff x="4015152" y="4779610"/>
              <a:chExt cx="2798015" cy="1536250"/>
            </a:xfrm>
          </p:grpSpPr>
          <p:sp>
            <p:nvSpPr>
              <p:cNvPr id="21" name="Rectangle 20">
                <a:extLst>
                  <a:ext uri="{FF2B5EF4-FFF2-40B4-BE49-F238E27FC236}">
                    <a16:creationId xmlns:a16="http://schemas.microsoft.com/office/drawing/2014/main" id="{9CBC4CBE-E0A3-DA46-9A35-52D890221539}"/>
                  </a:ext>
                </a:extLst>
              </p:cNvPr>
              <p:cNvSpPr/>
              <p:nvPr/>
            </p:nvSpPr>
            <p:spPr>
              <a:xfrm>
                <a:off x="4062093" y="4779610"/>
                <a:ext cx="2751074" cy="830997"/>
              </a:xfrm>
              <a:prstGeom prst="rect">
                <a:avLst/>
              </a:prstGeom>
            </p:spPr>
            <p:txBody>
              <a:bodyPr wrap="none">
                <a:spAutoFit/>
              </a:bodyPr>
              <a:lstStyle/>
              <a:p>
                <a:r>
                  <a:rPr lang="en-US" sz="1200" dirty="0"/>
                  <a:t>‘10: </a:t>
                </a:r>
                <a:r>
                  <a:rPr lang="en-US" sz="1200" dirty="0" err="1"/>
                  <a:t>Lasserre</a:t>
                </a:r>
                <a:r>
                  <a:rPr lang="en-US" sz="1200" dirty="0"/>
                  <a:t> et. al – PRC </a:t>
                </a:r>
                <a:br>
                  <a:rPr lang="en-US" sz="1200" dirty="0"/>
                </a:br>
                <a:r>
                  <a:rPr lang="en-US" sz="1200" dirty="0"/>
                  <a:t>‘Secret Neutrino Interaction Finder’</a:t>
                </a:r>
                <a:br>
                  <a:rPr lang="en-US" sz="1200" dirty="0"/>
                </a:br>
                <a:r>
                  <a:rPr lang="en-US" sz="1200" dirty="0"/>
                  <a:t>marvelously detailed treatment of</a:t>
                </a:r>
                <a:br>
                  <a:rPr lang="en-US" sz="1200" dirty="0"/>
                </a:br>
                <a:r>
                  <a:rPr lang="en-US" sz="1200" dirty="0"/>
                  <a:t>reactor and non-reactor backgrounds </a:t>
                </a:r>
              </a:p>
            </p:txBody>
          </p:sp>
          <p:pic>
            <p:nvPicPr>
              <p:cNvPr id="7" name="Picture 6">
                <a:extLst>
                  <a:ext uri="{FF2B5EF4-FFF2-40B4-BE49-F238E27FC236}">
                    <a16:creationId xmlns:a16="http://schemas.microsoft.com/office/drawing/2014/main" id="{6DD3D15A-C8EF-6140-87E6-160BCF689955}"/>
                  </a:ext>
                </a:extLst>
              </p:cNvPr>
              <p:cNvPicPr>
                <a:picLocks noChangeAspect="1"/>
              </p:cNvPicPr>
              <p:nvPr/>
            </p:nvPicPr>
            <p:blipFill>
              <a:blip r:embed="rId4"/>
              <a:stretch>
                <a:fillRect/>
              </a:stretch>
            </p:blipFill>
            <p:spPr>
              <a:xfrm>
                <a:off x="4015152" y="5610607"/>
                <a:ext cx="2419182" cy="705253"/>
              </a:xfrm>
              <a:prstGeom prst="rect">
                <a:avLst/>
              </a:prstGeom>
            </p:spPr>
          </p:pic>
        </p:grpSp>
      </p:grpSp>
      <p:sp>
        <p:nvSpPr>
          <p:cNvPr id="20" name="TextBox 19">
            <a:extLst>
              <a:ext uri="{FF2B5EF4-FFF2-40B4-BE49-F238E27FC236}">
                <a16:creationId xmlns:a16="http://schemas.microsoft.com/office/drawing/2014/main" id="{DAC20604-3503-0D4F-BA7B-0158EE304854}"/>
              </a:ext>
            </a:extLst>
          </p:cNvPr>
          <p:cNvSpPr txBox="1"/>
          <p:nvPr/>
        </p:nvSpPr>
        <p:spPr>
          <a:xfrm>
            <a:off x="4241171" y="965442"/>
            <a:ext cx="1983235" cy="1015663"/>
          </a:xfrm>
          <a:prstGeom prst="rect">
            <a:avLst/>
          </a:prstGeom>
          <a:noFill/>
        </p:spPr>
        <p:txBody>
          <a:bodyPr wrap="none" rtlCol="0">
            <a:spAutoFit/>
          </a:bodyPr>
          <a:lstStyle/>
          <a:p>
            <a:r>
              <a:rPr lang="en-US" sz="1200" dirty="0"/>
              <a:t>‘09-10</a:t>
            </a:r>
            <a:r>
              <a:rPr lang="en-US" sz="1200" b="1" dirty="0"/>
              <a:t> - LLNL/SK/EGADS</a:t>
            </a:r>
            <a:br>
              <a:rPr lang="en-US" sz="1200" b="1" dirty="0"/>
            </a:br>
            <a:r>
              <a:rPr lang="en-US" sz="1200" dirty="0"/>
              <a:t>Physics and</a:t>
            </a:r>
            <a:br>
              <a:rPr lang="en-US" sz="1200" dirty="0"/>
            </a:br>
            <a:r>
              <a:rPr lang="en-US" sz="1200" dirty="0"/>
              <a:t>engineering </a:t>
            </a:r>
            <a:br>
              <a:rPr lang="en-US" sz="1200" dirty="0"/>
            </a:br>
            <a:r>
              <a:rPr lang="en-US" sz="1200" dirty="0"/>
              <a:t>Gd-H2O demonstrators</a:t>
            </a:r>
            <a:br>
              <a:rPr lang="en-US" sz="1200" dirty="0"/>
            </a:br>
            <a:r>
              <a:rPr lang="en-US" sz="1200" dirty="0"/>
              <a:t>(1-200 tons)</a:t>
            </a:r>
          </a:p>
        </p:txBody>
      </p:sp>
      <p:sp>
        <p:nvSpPr>
          <p:cNvPr id="30" name="TextBox 29">
            <a:extLst>
              <a:ext uri="{FF2B5EF4-FFF2-40B4-BE49-F238E27FC236}">
                <a16:creationId xmlns:a16="http://schemas.microsoft.com/office/drawing/2014/main" id="{A99024E8-A54B-304B-BA3B-1D93124233D4}"/>
              </a:ext>
            </a:extLst>
          </p:cNvPr>
          <p:cNvSpPr txBox="1"/>
          <p:nvPr/>
        </p:nvSpPr>
        <p:spPr>
          <a:xfrm>
            <a:off x="96255" y="1231200"/>
            <a:ext cx="1441420" cy="646331"/>
          </a:xfrm>
          <a:prstGeom prst="rect">
            <a:avLst/>
          </a:prstGeom>
          <a:noFill/>
        </p:spPr>
        <p:txBody>
          <a:bodyPr wrap="none" rtlCol="0">
            <a:spAutoFit/>
          </a:bodyPr>
          <a:lstStyle/>
          <a:p>
            <a:r>
              <a:rPr lang="en-US" dirty="0"/>
              <a:t>relevant</a:t>
            </a:r>
            <a:br>
              <a:rPr lang="en-US" dirty="0"/>
            </a:br>
            <a:r>
              <a:rPr lang="en-US" dirty="0"/>
              <a:t>experiments</a:t>
            </a:r>
          </a:p>
        </p:txBody>
      </p:sp>
      <p:sp>
        <p:nvSpPr>
          <p:cNvPr id="35" name="TextBox 34">
            <a:extLst>
              <a:ext uri="{FF2B5EF4-FFF2-40B4-BE49-F238E27FC236}">
                <a16:creationId xmlns:a16="http://schemas.microsoft.com/office/drawing/2014/main" id="{211CD830-DD26-C14D-8AF0-BFFA806B8711}"/>
              </a:ext>
            </a:extLst>
          </p:cNvPr>
          <p:cNvSpPr txBox="1"/>
          <p:nvPr/>
        </p:nvSpPr>
        <p:spPr>
          <a:xfrm>
            <a:off x="47737" y="3426548"/>
            <a:ext cx="1095172" cy="646331"/>
          </a:xfrm>
          <a:prstGeom prst="rect">
            <a:avLst/>
          </a:prstGeom>
          <a:noFill/>
        </p:spPr>
        <p:txBody>
          <a:bodyPr wrap="none" rtlCol="0">
            <a:spAutoFit/>
          </a:bodyPr>
          <a:lstStyle/>
          <a:p>
            <a:r>
              <a:rPr lang="en-US" dirty="0"/>
              <a:t>relevant</a:t>
            </a:r>
          </a:p>
          <a:p>
            <a:r>
              <a:rPr lang="en-US" dirty="0"/>
              <a:t>analyses</a:t>
            </a:r>
          </a:p>
        </p:txBody>
      </p:sp>
      <p:grpSp>
        <p:nvGrpSpPr>
          <p:cNvPr id="37" name="Group 36">
            <a:extLst>
              <a:ext uri="{FF2B5EF4-FFF2-40B4-BE49-F238E27FC236}">
                <a16:creationId xmlns:a16="http://schemas.microsoft.com/office/drawing/2014/main" id="{97171F05-47E5-484A-A0F4-D1E848E050FC}"/>
              </a:ext>
            </a:extLst>
          </p:cNvPr>
          <p:cNvGrpSpPr/>
          <p:nvPr/>
        </p:nvGrpSpPr>
        <p:grpSpPr>
          <a:xfrm>
            <a:off x="6200795" y="2583294"/>
            <a:ext cx="2911374" cy="1161990"/>
            <a:chOff x="6200795" y="2583294"/>
            <a:chExt cx="2911374" cy="1161990"/>
          </a:xfrm>
        </p:grpSpPr>
        <p:sp>
          <p:nvSpPr>
            <p:cNvPr id="27" name="Rectangle 26">
              <a:extLst>
                <a:ext uri="{FF2B5EF4-FFF2-40B4-BE49-F238E27FC236}">
                  <a16:creationId xmlns:a16="http://schemas.microsoft.com/office/drawing/2014/main" id="{7CDFE02E-F315-3C42-BCE4-74F61AE09100}"/>
                </a:ext>
              </a:extLst>
            </p:cNvPr>
            <p:cNvSpPr/>
            <p:nvPr/>
          </p:nvSpPr>
          <p:spPr>
            <a:xfrm>
              <a:off x="6200795" y="3098953"/>
              <a:ext cx="2911374" cy="646331"/>
            </a:xfrm>
            <a:prstGeom prst="rect">
              <a:avLst/>
            </a:prstGeom>
          </p:spPr>
          <p:txBody>
            <a:bodyPr wrap="none">
              <a:spAutoFit/>
            </a:bodyPr>
            <a:lstStyle/>
            <a:p>
              <a:r>
                <a:rPr lang="en-US" sz="1200" dirty="0"/>
                <a:t>‘17: </a:t>
              </a:r>
              <a:r>
                <a:rPr lang="en-US" sz="1200" dirty="0" err="1"/>
                <a:t>Carr</a:t>
              </a:r>
              <a:r>
                <a:rPr lang="en-US" sz="1200" dirty="0"/>
                <a:t> et. al – PR Appl. 10 </a:t>
              </a:r>
              <a:br>
                <a:rPr lang="en-US" sz="1200" dirty="0"/>
              </a:br>
              <a:r>
                <a:rPr lang="en-US" sz="1200" dirty="0"/>
                <a:t>‘Seismically cued antineutrino detectors’</a:t>
              </a:r>
            </a:p>
            <a:p>
              <a:r>
                <a:rPr lang="en-US" sz="1200" dirty="0"/>
                <a:t>Modest improvement on ‘01 results</a:t>
              </a:r>
            </a:p>
          </p:txBody>
        </p:sp>
        <p:cxnSp>
          <p:nvCxnSpPr>
            <p:cNvPr id="36" name="Straight Arrow Connector 35">
              <a:extLst>
                <a:ext uri="{FF2B5EF4-FFF2-40B4-BE49-F238E27FC236}">
                  <a16:creationId xmlns:a16="http://schemas.microsoft.com/office/drawing/2014/main" id="{216760D6-5B85-2940-9A84-0493CC415F52}"/>
                </a:ext>
              </a:extLst>
            </p:cNvPr>
            <p:cNvCxnSpPr>
              <a:cxnSpLocks/>
            </p:cNvCxnSpPr>
            <p:nvPr/>
          </p:nvCxnSpPr>
          <p:spPr>
            <a:xfrm flipV="1">
              <a:off x="6939254" y="2583294"/>
              <a:ext cx="0" cy="463245"/>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3F37FBB-02D7-084C-B815-EDC4E7D02999}"/>
              </a:ext>
            </a:extLst>
          </p:cNvPr>
          <p:cNvGrpSpPr/>
          <p:nvPr/>
        </p:nvGrpSpPr>
        <p:grpSpPr>
          <a:xfrm>
            <a:off x="6193971" y="2768650"/>
            <a:ext cx="3473572" cy="3056676"/>
            <a:chOff x="6193971" y="2768650"/>
            <a:chExt cx="3473572" cy="3056676"/>
          </a:xfrm>
        </p:grpSpPr>
        <p:grpSp>
          <p:nvGrpSpPr>
            <p:cNvPr id="43" name="Group 42">
              <a:extLst>
                <a:ext uri="{FF2B5EF4-FFF2-40B4-BE49-F238E27FC236}">
                  <a16:creationId xmlns:a16="http://schemas.microsoft.com/office/drawing/2014/main" id="{67E4E32A-BD7A-3042-9220-494D65B2D6E7}"/>
                </a:ext>
              </a:extLst>
            </p:cNvPr>
            <p:cNvGrpSpPr/>
            <p:nvPr/>
          </p:nvGrpSpPr>
          <p:grpSpPr>
            <a:xfrm>
              <a:off x="6193971" y="2768650"/>
              <a:ext cx="2415760" cy="2614472"/>
              <a:chOff x="6193971" y="2768650"/>
              <a:chExt cx="2415760" cy="2614472"/>
            </a:xfrm>
          </p:grpSpPr>
          <p:pic>
            <p:nvPicPr>
              <p:cNvPr id="39" name="Picture 38">
                <a:extLst>
                  <a:ext uri="{FF2B5EF4-FFF2-40B4-BE49-F238E27FC236}">
                    <a16:creationId xmlns:a16="http://schemas.microsoft.com/office/drawing/2014/main" id="{DD0BFA98-F511-9542-9881-5C3E8F49718E}"/>
                  </a:ext>
                </a:extLst>
              </p:cNvPr>
              <p:cNvPicPr>
                <a:picLocks noChangeAspect="1"/>
              </p:cNvPicPr>
              <p:nvPr/>
            </p:nvPicPr>
            <p:blipFill>
              <a:blip r:embed="rId5"/>
              <a:stretch>
                <a:fillRect/>
              </a:stretch>
            </p:blipFill>
            <p:spPr>
              <a:xfrm>
                <a:off x="6841447" y="4132477"/>
                <a:ext cx="1768284" cy="1250645"/>
              </a:xfrm>
              <a:prstGeom prst="rect">
                <a:avLst/>
              </a:prstGeom>
            </p:spPr>
          </p:pic>
          <p:cxnSp>
            <p:nvCxnSpPr>
              <p:cNvPr id="41" name="Elbow Connector 40">
                <a:extLst>
                  <a:ext uri="{FF2B5EF4-FFF2-40B4-BE49-F238E27FC236}">
                    <a16:creationId xmlns:a16="http://schemas.microsoft.com/office/drawing/2014/main" id="{7DC5A2A2-CD63-F943-B96E-F542A8C4F5BC}"/>
                  </a:ext>
                </a:extLst>
              </p:cNvPr>
              <p:cNvCxnSpPr>
                <a:cxnSpLocks/>
              </p:cNvCxnSpPr>
              <p:nvPr/>
            </p:nvCxnSpPr>
            <p:spPr>
              <a:xfrm rot="16200000" flipV="1">
                <a:off x="5485394" y="3477227"/>
                <a:ext cx="2010960" cy="593806"/>
              </a:xfrm>
              <a:prstGeom prst="bentConnector3">
                <a:avLst>
                  <a:gd name="adj1" fmla="val 817"/>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44" name="TextBox 43">
              <a:extLst>
                <a:ext uri="{FF2B5EF4-FFF2-40B4-BE49-F238E27FC236}">
                  <a16:creationId xmlns:a16="http://schemas.microsoft.com/office/drawing/2014/main" id="{A011A025-9996-0540-8420-2806BD321F5D}"/>
                </a:ext>
              </a:extLst>
            </p:cNvPr>
            <p:cNvSpPr txBox="1"/>
            <p:nvPr/>
          </p:nvSpPr>
          <p:spPr>
            <a:xfrm>
              <a:off x="6794237" y="5363661"/>
              <a:ext cx="2873306" cy="461665"/>
            </a:xfrm>
            <a:prstGeom prst="rect">
              <a:avLst/>
            </a:prstGeom>
            <a:noFill/>
          </p:spPr>
          <p:txBody>
            <a:bodyPr wrap="square" rtlCol="0">
              <a:spAutoFit/>
            </a:bodyPr>
            <a:lstStyle/>
            <a:p>
              <a:r>
                <a:rPr lang="en-US" sz="1200" dirty="0"/>
                <a:t>AGM 2015 Usman/Learned</a:t>
              </a:r>
            </a:p>
            <a:p>
              <a:r>
                <a:rPr lang="en-US" sz="1200" dirty="0" err="1"/>
                <a:t>geoneutrino.org</a:t>
              </a:r>
              <a:r>
                <a:rPr lang="en-US" sz="1200" dirty="0"/>
                <a:t>/reactors S. Dye</a:t>
              </a:r>
            </a:p>
          </p:txBody>
        </p:sp>
      </p:grpSp>
      <p:sp>
        <p:nvSpPr>
          <p:cNvPr id="34" name="TextBox 33">
            <a:extLst>
              <a:ext uri="{FF2B5EF4-FFF2-40B4-BE49-F238E27FC236}">
                <a16:creationId xmlns:a16="http://schemas.microsoft.com/office/drawing/2014/main" id="{1189D6D8-B36C-A123-4CA5-5824548F229C}"/>
              </a:ext>
            </a:extLst>
          </p:cNvPr>
          <p:cNvSpPr txBox="1"/>
          <p:nvPr/>
        </p:nvSpPr>
        <p:spPr>
          <a:xfrm>
            <a:off x="0" y="1837536"/>
            <a:ext cx="2199641" cy="646331"/>
          </a:xfrm>
          <a:prstGeom prst="rect">
            <a:avLst/>
          </a:prstGeom>
          <a:noFill/>
        </p:spPr>
        <p:txBody>
          <a:bodyPr wrap="none" rtlCol="0">
            <a:spAutoFit/>
          </a:bodyPr>
          <a:lstStyle/>
          <a:p>
            <a:r>
              <a:rPr lang="en-US" sz="1200" b="1" dirty="0"/>
              <a:t>Palo Verde </a:t>
            </a:r>
            <a:br>
              <a:rPr lang="en-US" sz="1200" dirty="0"/>
            </a:br>
            <a:r>
              <a:rPr lang="en-US" sz="1200" dirty="0"/>
              <a:t>‘98 - reactor measurement at </a:t>
            </a:r>
          </a:p>
          <a:p>
            <a:r>
              <a:rPr lang="en-US" sz="1200" dirty="0"/>
              <a:t>~1 km  </a:t>
            </a:r>
          </a:p>
        </p:txBody>
      </p:sp>
      <p:grpSp>
        <p:nvGrpSpPr>
          <p:cNvPr id="40" name="Group 39">
            <a:extLst>
              <a:ext uri="{FF2B5EF4-FFF2-40B4-BE49-F238E27FC236}">
                <a16:creationId xmlns:a16="http://schemas.microsoft.com/office/drawing/2014/main" id="{2690CFC2-4FC6-53E2-C80B-05137E37FD56}"/>
              </a:ext>
            </a:extLst>
          </p:cNvPr>
          <p:cNvGrpSpPr/>
          <p:nvPr/>
        </p:nvGrpSpPr>
        <p:grpSpPr>
          <a:xfrm>
            <a:off x="6179940" y="845984"/>
            <a:ext cx="2685286" cy="1444343"/>
            <a:chOff x="6179940" y="845984"/>
            <a:chExt cx="2685286" cy="1444343"/>
          </a:xfrm>
        </p:grpSpPr>
        <p:sp>
          <p:nvSpPr>
            <p:cNvPr id="11" name="TextBox 10">
              <a:extLst>
                <a:ext uri="{FF2B5EF4-FFF2-40B4-BE49-F238E27FC236}">
                  <a16:creationId xmlns:a16="http://schemas.microsoft.com/office/drawing/2014/main" id="{FA788090-552B-164A-843D-7B4FF743EA7B}"/>
                </a:ext>
              </a:extLst>
            </p:cNvPr>
            <p:cNvSpPr txBox="1"/>
            <p:nvPr/>
          </p:nvSpPr>
          <p:spPr>
            <a:xfrm>
              <a:off x="6179940" y="864736"/>
              <a:ext cx="2180405" cy="646331"/>
            </a:xfrm>
            <a:prstGeom prst="rect">
              <a:avLst/>
            </a:prstGeom>
            <a:noFill/>
          </p:spPr>
          <p:txBody>
            <a:bodyPr wrap="none" rtlCol="0">
              <a:spAutoFit/>
            </a:bodyPr>
            <a:lstStyle/>
            <a:p>
              <a:r>
                <a:rPr lang="en-US" sz="1200" b="1" dirty="0"/>
                <a:t>WATCHMAN:</a:t>
              </a:r>
              <a:br>
                <a:rPr lang="en-US" dirty="0"/>
              </a:br>
              <a:r>
                <a:rPr lang="en-US" sz="1200" dirty="0"/>
                <a:t>1 </a:t>
              </a:r>
              <a:r>
                <a:rPr lang="en-US" sz="1200" dirty="0" err="1"/>
                <a:t>kT</a:t>
              </a:r>
              <a:r>
                <a:rPr lang="en-US" sz="1200" dirty="0"/>
                <a:t> </a:t>
              </a:r>
              <a:r>
                <a:rPr lang="en-US" sz="1200" dirty="0" err="1"/>
                <a:t>Gd</a:t>
              </a:r>
              <a:r>
                <a:rPr lang="en-US" sz="1200" dirty="0"/>
                <a:t>-doped water </a:t>
              </a:r>
              <a:br>
                <a:rPr lang="en-US" sz="1200" dirty="0"/>
              </a:br>
              <a:r>
                <a:rPr lang="en-US" sz="1200" dirty="0"/>
                <a:t>devoted to reactor monitoring</a:t>
              </a:r>
              <a:endParaRPr lang="en-US" dirty="0"/>
            </a:p>
          </p:txBody>
        </p:sp>
        <p:cxnSp>
          <p:nvCxnSpPr>
            <p:cNvPr id="14" name="Straight Arrow Connector 13">
              <a:extLst>
                <a:ext uri="{FF2B5EF4-FFF2-40B4-BE49-F238E27FC236}">
                  <a16:creationId xmlns:a16="http://schemas.microsoft.com/office/drawing/2014/main" id="{D09B6F9D-7CE5-4845-841C-AA0ADC3E21F4}"/>
                </a:ext>
              </a:extLst>
            </p:cNvPr>
            <p:cNvCxnSpPr>
              <a:cxnSpLocks/>
            </p:cNvCxnSpPr>
            <p:nvPr/>
          </p:nvCxnSpPr>
          <p:spPr>
            <a:xfrm>
              <a:off x="7783286" y="1995090"/>
              <a:ext cx="898287" cy="0"/>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4479551-61ED-4245-A549-73B9FE1A80E9}"/>
                </a:ext>
              </a:extLst>
            </p:cNvPr>
            <p:cNvSpPr txBox="1"/>
            <p:nvPr/>
          </p:nvSpPr>
          <p:spPr>
            <a:xfrm>
              <a:off x="6291428" y="1828662"/>
              <a:ext cx="1752852" cy="461665"/>
            </a:xfrm>
            <a:prstGeom prst="rect">
              <a:avLst/>
            </a:prstGeom>
            <a:noFill/>
          </p:spPr>
          <p:txBody>
            <a:bodyPr wrap="none" rtlCol="0">
              <a:spAutoFit/>
            </a:bodyPr>
            <a:lstStyle/>
            <a:p>
              <a:r>
                <a:rPr lang="en-US" sz="1200" b="1" dirty="0"/>
                <a:t>Super-</a:t>
              </a:r>
              <a:r>
                <a:rPr lang="en-US" sz="1200" b="1" dirty="0" err="1"/>
                <a:t>K_Gd</a:t>
              </a:r>
              <a:r>
                <a:rPr lang="en-US" sz="1200" b="1" dirty="0"/>
                <a:t>:</a:t>
              </a:r>
              <a:br>
                <a:rPr lang="en-US" dirty="0"/>
              </a:br>
              <a:r>
                <a:rPr lang="en-US" sz="1200" dirty="0"/>
                <a:t>50 </a:t>
              </a:r>
              <a:r>
                <a:rPr lang="en-US" sz="1200" dirty="0" err="1"/>
                <a:t>kT</a:t>
              </a:r>
              <a:r>
                <a:rPr lang="en-US" sz="1200" dirty="0"/>
                <a:t> </a:t>
              </a:r>
              <a:r>
                <a:rPr lang="en-US" sz="1200" dirty="0" err="1"/>
                <a:t>Gd</a:t>
              </a:r>
              <a:r>
                <a:rPr lang="en-US" sz="1200" dirty="0"/>
                <a:t>-doped water </a:t>
              </a:r>
              <a:endParaRPr lang="en-US" dirty="0"/>
            </a:p>
          </p:txBody>
        </p:sp>
        <p:cxnSp>
          <p:nvCxnSpPr>
            <p:cNvPr id="31" name="Straight Arrow Connector 30">
              <a:extLst>
                <a:ext uri="{FF2B5EF4-FFF2-40B4-BE49-F238E27FC236}">
                  <a16:creationId xmlns:a16="http://schemas.microsoft.com/office/drawing/2014/main" id="{49B5A559-AAC4-244A-B9DA-B5D685DBA9B6}"/>
                </a:ext>
              </a:extLst>
            </p:cNvPr>
            <p:cNvCxnSpPr>
              <a:cxnSpLocks/>
            </p:cNvCxnSpPr>
            <p:nvPr/>
          </p:nvCxnSpPr>
          <p:spPr>
            <a:xfrm>
              <a:off x="7734300" y="1011018"/>
              <a:ext cx="898287" cy="0"/>
            </a:xfrm>
            <a:prstGeom prst="straightConnector1">
              <a:avLst/>
            </a:prstGeom>
            <a:ln w="254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8FA8DD5-3467-F77B-92F2-3F8F6A8E6D23}"/>
                </a:ext>
              </a:extLst>
            </p:cNvPr>
            <p:cNvSpPr txBox="1"/>
            <p:nvPr/>
          </p:nvSpPr>
          <p:spPr>
            <a:xfrm>
              <a:off x="8526672" y="845984"/>
              <a:ext cx="338554" cy="369332"/>
            </a:xfrm>
            <a:prstGeom prst="rect">
              <a:avLst/>
            </a:prstGeom>
            <a:noFill/>
          </p:spPr>
          <p:txBody>
            <a:bodyPr wrap="none" rtlCol="0">
              <a:spAutoFit/>
            </a:bodyPr>
            <a:lstStyle/>
            <a:p>
              <a:r>
                <a:rPr lang="en-US" dirty="0">
                  <a:solidFill>
                    <a:srgbClr val="FF0000"/>
                  </a:solidFill>
                </a:rPr>
                <a:t>X</a:t>
              </a:r>
            </a:p>
          </p:txBody>
        </p:sp>
        <p:sp>
          <p:nvSpPr>
            <p:cNvPr id="12" name="TextBox 11">
              <a:extLst>
                <a:ext uri="{FF2B5EF4-FFF2-40B4-BE49-F238E27FC236}">
                  <a16:creationId xmlns:a16="http://schemas.microsoft.com/office/drawing/2014/main" id="{DAC6DC26-F549-58E7-22FE-C1FEB9707458}"/>
                </a:ext>
              </a:extLst>
            </p:cNvPr>
            <p:cNvSpPr txBox="1"/>
            <p:nvPr/>
          </p:nvSpPr>
          <p:spPr>
            <a:xfrm>
              <a:off x="6262475" y="1457074"/>
              <a:ext cx="1334468" cy="461665"/>
            </a:xfrm>
            <a:prstGeom prst="rect">
              <a:avLst/>
            </a:prstGeom>
            <a:noFill/>
          </p:spPr>
          <p:txBody>
            <a:bodyPr wrap="none" rtlCol="0">
              <a:spAutoFit/>
            </a:bodyPr>
            <a:lstStyle/>
            <a:p>
              <a:r>
                <a:rPr lang="en-US" sz="1200" b="1" dirty="0"/>
                <a:t>JUNO:</a:t>
              </a:r>
              <a:br>
                <a:rPr lang="en-US" dirty="0"/>
              </a:br>
              <a:r>
                <a:rPr lang="en-US" sz="1200" dirty="0"/>
                <a:t>20 </a:t>
              </a:r>
              <a:r>
                <a:rPr lang="en-US" sz="1200" dirty="0" err="1"/>
                <a:t>kT</a:t>
              </a:r>
              <a:r>
                <a:rPr lang="en-US" sz="1200" dirty="0"/>
                <a:t> scintillator </a:t>
              </a:r>
              <a:endParaRPr lang="en-US" dirty="0"/>
            </a:p>
          </p:txBody>
        </p:sp>
        <p:cxnSp>
          <p:nvCxnSpPr>
            <p:cNvPr id="38" name="Straight Arrow Connector 37">
              <a:extLst>
                <a:ext uri="{FF2B5EF4-FFF2-40B4-BE49-F238E27FC236}">
                  <a16:creationId xmlns:a16="http://schemas.microsoft.com/office/drawing/2014/main" id="{C4AD8415-0C56-00FB-2ADF-DC91980722DA}"/>
                </a:ext>
              </a:extLst>
            </p:cNvPr>
            <p:cNvCxnSpPr>
              <a:cxnSpLocks/>
            </p:cNvCxnSpPr>
            <p:nvPr/>
          </p:nvCxnSpPr>
          <p:spPr>
            <a:xfrm>
              <a:off x="7783286" y="1723722"/>
              <a:ext cx="898287" cy="0"/>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0687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EA89-64AF-6847-9349-8AFC08EE0EC3}"/>
              </a:ext>
            </a:extLst>
          </p:cNvPr>
          <p:cNvSpPr>
            <a:spLocks noGrp="1"/>
          </p:cNvSpPr>
          <p:nvPr>
            <p:ph type="title"/>
          </p:nvPr>
        </p:nvSpPr>
        <p:spPr>
          <a:xfrm>
            <a:off x="457200" y="220136"/>
            <a:ext cx="8229600" cy="535768"/>
          </a:xfrm>
        </p:spPr>
        <p:txBody>
          <a:bodyPr/>
          <a:lstStyle/>
          <a:p>
            <a:pPr algn="ctr">
              <a:defRPr/>
            </a:pPr>
            <a:r>
              <a:rPr lang="en-US" dirty="0"/>
              <a:t>Foreshadowing</a:t>
            </a:r>
          </a:p>
        </p:txBody>
      </p:sp>
      <p:sp>
        <p:nvSpPr>
          <p:cNvPr id="4" name="Rectangle 3">
            <a:extLst>
              <a:ext uri="{FF2B5EF4-FFF2-40B4-BE49-F238E27FC236}">
                <a16:creationId xmlns:a16="http://schemas.microsoft.com/office/drawing/2014/main" id="{EE9681FB-F989-024E-8DA3-7570D578B249}"/>
              </a:ext>
            </a:extLst>
          </p:cNvPr>
          <p:cNvSpPr/>
          <p:nvPr/>
        </p:nvSpPr>
        <p:spPr>
          <a:xfrm>
            <a:off x="452438" y="1271588"/>
            <a:ext cx="7775575" cy="1816100"/>
          </a:xfrm>
          <a:prstGeom prst="rect">
            <a:avLst/>
          </a:prstGeom>
        </p:spPr>
        <p:txBody>
          <a:bodyPr>
            <a:spAutoFit/>
          </a:bodyPr>
          <a:lstStyle/>
          <a:p>
            <a:pPr eaLnBrk="1" hangingPunct="1">
              <a:defRPr/>
            </a:pPr>
            <a:r>
              <a:rPr lang="en-US" sz="1600" dirty="0">
                <a:effectLst>
                  <a:outerShdw blurRad="38100" dist="38100" dir="2700000" algn="tl">
                    <a:srgbClr val="000000">
                      <a:alpha val="43137"/>
                    </a:srgbClr>
                  </a:outerShdw>
                </a:effectLst>
                <a:latin typeface="Comic Sans MS" charset="0"/>
                <a:ea typeface="ＭＳ Ｐゴシック" charset="-128"/>
              </a:rPr>
              <a:t>“</a:t>
            </a:r>
            <a:r>
              <a:rPr lang="en-US" sz="1600" dirty="0">
                <a:solidFill>
                  <a:srgbClr val="FF0000"/>
                </a:solidFill>
                <a:effectLst>
                  <a:outerShdw blurRad="38100" dist="38100" dir="2700000" algn="tl">
                    <a:srgbClr val="000000">
                      <a:alpha val="43137"/>
                    </a:srgbClr>
                  </a:outerShdw>
                </a:effectLst>
                <a:latin typeface="Comic Sans MS" charset="0"/>
                <a:ea typeface="ＭＳ Ｐゴシック" charset="-128"/>
              </a:rPr>
              <a:t>I don’t say that the neutrino is going to be a practical thing</a:t>
            </a:r>
            <a:r>
              <a:rPr lang="en-US" sz="1600" dirty="0">
                <a:effectLst>
                  <a:outerShdw blurRad="38100" dist="38100" dir="2700000" algn="tl">
                    <a:srgbClr val="000000">
                      <a:alpha val="43137"/>
                    </a:srgbClr>
                  </a:outerShdw>
                </a:effectLst>
                <a:latin typeface="Comic Sans MS" charset="0"/>
                <a:ea typeface="ＭＳ Ｐゴシック" charset="-128"/>
              </a:rPr>
              <a:t>, but it has been a time-honored pattern that science leads, and then technology comes along, and then, put together, these things make an enormous difference in how we live.” </a:t>
            </a:r>
          </a:p>
          <a:p>
            <a:pPr eaLnBrk="1" hangingPunct="1">
              <a:defRPr/>
            </a:pPr>
            <a:r>
              <a:rPr lang="en-US" sz="1600" dirty="0">
                <a:effectLst>
                  <a:outerShdw blurRad="38100" dist="38100" dir="2700000" algn="tl">
                    <a:srgbClr val="000000">
                      <a:alpha val="43137"/>
                    </a:srgbClr>
                  </a:outerShdw>
                </a:effectLst>
                <a:latin typeface="Comic Sans MS" charset="0"/>
                <a:ea typeface="ＭＳ Ｐゴシック" charset="-128"/>
              </a:rPr>
              <a:t> </a:t>
            </a:r>
          </a:p>
          <a:p>
            <a:pPr eaLnBrk="1" hangingPunct="1">
              <a:defRPr/>
            </a:pPr>
            <a:endParaRPr lang="en-US" sz="1600" dirty="0">
              <a:effectLst>
                <a:outerShdw blurRad="38100" dist="38100" dir="2700000" algn="tl">
                  <a:srgbClr val="000000">
                    <a:alpha val="43137"/>
                  </a:srgbClr>
                </a:outerShdw>
              </a:effectLst>
              <a:latin typeface="Comic Sans MS" charset="0"/>
              <a:ea typeface="ＭＳ Ｐゴシック" charset="-128"/>
            </a:endParaRPr>
          </a:p>
          <a:p>
            <a:pPr eaLnBrk="1" hangingPunct="1">
              <a:defRPr/>
            </a:pPr>
            <a:r>
              <a:rPr lang="en-US" sz="1600" dirty="0">
                <a:effectLst>
                  <a:outerShdw blurRad="38100" dist="38100" dir="2700000" algn="tl">
                    <a:srgbClr val="000000">
                      <a:alpha val="43137"/>
                    </a:srgbClr>
                  </a:outerShdw>
                </a:effectLst>
                <a:latin typeface="Comic Sans MS" charset="0"/>
                <a:ea typeface="ＭＳ Ｐゴシック" charset="-128"/>
              </a:rPr>
              <a:t>Fredrick </a:t>
            </a:r>
            <a:r>
              <a:rPr lang="en-US" sz="1600" dirty="0" err="1">
                <a:effectLst>
                  <a:outerShdw blurRad="38100" dist="38100" dir="2700000" algn="tl">
                    <a:srgbClr val="000000">
                      <a:alpha val="43137"/>
                    </a:srgbClr>
                  </a:outerShdw>
                </a:effectLst>
                <a:latin typeface="Comic Sans MS" charset="0"/>
                <a:ea typeface="ＭＳ Ｐゴシック" charset="-128"/>
              </a:rPr>
              <a:t>Reines</a:t>
            </a:r>
            <a:r>
              <a:rPr lang="en-US" sz="1600" dirty="0">
                <a:effectLst>
                  <a:outerShdw blurRad="38100" dist="38100" dir="2700000" algn="tl">
                    <a:srgbClr val="000000">
                      <a:alpha val="43137"/>
                    </a:srgbClr>
                  </a:outerShdw>
                </a:effectLst>
                <a:latin typeface="Comic Sans MS" charset="0"/>
                <a:ea typeface="ＭＳ Ｐゴシック" charset="-128"/>
              </a:rPr>
              <a:t>, winner of the Nobel Prize and co-discoverer of the neutrino</a:t>
            </a:r>
            <a:br>
              <a:rPr lang="en-US" sz="1600" dirty="0">
                <a:effectLst>
                  <a:outerShdw blurRad="38100" dist="38100" dir="2700000" algn="tl">
                    <a:srgbClr val="000000">
                      <a:alpha val="43137"/>
                    </a:srgbClr>
                  </a:outerShdw>
                </a:effectLst>
                <a:latin typeface="Comic Sans MS" charset="0"/>
                <a:ea typeface="ＭＳ Ｐゴシック" charset="-128"/>
              </a:rPr>
            </a:br>
            <a:r>
              <a:rPr lang="en-US" sz="1600" dirty="0">
                <a:effectLst>
                  <a:outerShdw blurRad="38100" dist="38100" dir="2700000" algn="tl">
                    <a:srgbClr val="000000">
                      <a:alpha val="43137"/>
                    </a:srgbClr>
                  </a:outerShdw>
                </a:effectLst>
                <a:latin typeface="Comic Sans MS" charset="0"/>
                <a:ea typeface="ＭＳ Ｐゴシック" charset="-128"/>
              </a:rPr>
              <a:t> NYT interview, 1997</a:t>
            </a:r>
          </a:p>
        </p:txBody>
      </p:sp>
      <p:pic>
        <p:nvPicPr>
          <p:cNvPr id="18435" name="Picture 2">
            <a:extLst>
              <a:ext uri="{FF2B5EF4-FFF2-40B4-BE49-F238E27FC236}">
                <a16:creationId xmlns:a16="http://schemas.microsoft.com/office/drawing/2014/main" id="{73E9D84E-769C-5541-B819-BC95015A06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191" y="2916936"/>
            <a:ext cx="39211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69BAF1C-6CC6-D54C-9AFB-4C2BB77B6E81}"/>
              </a:ext>
            </a:extLst>
          </p:cNvPr>
          <p:cNvSpPr/>
          <p:nvPr/>
        </p:nvSpPr>
        <p:spPr>
          <a:xfrm>
            <a:off x="2672271" y="6051487"/>
            <a:ext cx="4319016"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Comic Sans MS" charset="0"/>
                <a:ea typeface="ＭＳ Ｐゴシック" charset="-128"/>
              </a:rPr>
              <a:t>http://</a:t>
            </a:r>
            <a:r>
              <a:rPr lang="en-US" sz="1200" dirty="0" err="1">
                <a:effectLst>
                  <a:outerShdw blurRad="38100" dist="38100" dir="2700000" algn="tl">
                    <a:srgbClr val="000000">
                      <a:alpha val="43137"/>
                    </a:srgbClr>
                  </a:outerShdw>
                </a:effectLst>
                <a:latin typeface="Comic Sans MS" charset="0"/>
                <a:ea typeface="ＭＳ Ｐゴシック" charset="-128"/>
              </a:rPr>
              <a:t>library.lanl.gov</a:t>
            </a:r>
            <a:r>
              <a:rPr lang="en-US" sz="1200" dirty="0">
                <a:effectLst>
                  <a:outerShdw blurRad="38100" dist="38100" dir="2700000" algn="tl">
                    <a:srgbClr val="000000">
                      <a:alpha val="43137"/>
                    </a:srgbClr>
                  </a:outerShdw>
                </a:effectLst>
                <a:latin typeface="Comic Sans MS" charset="0"/>
                <a:ea typeface="ＭＳ Ｐゴシック" charset="-128"/>
              </a:rPr>
              <a:t>/</a:t>
            </a:r>
            <a:r>
              <a:rPr lang="en-US" sz="1200" dirty="0" err="1">
                <a:effectLst>
                  <a:outerShdw blurRad="38100" dist="38100" dir="2700000" algn="tl">
                    <a:srgbClr val="000000">
                      <a:alpha val="43137"/>
                    </a:srgbClr>
                  </a:outerShdw>
                </a:effectLst>
                <a:latin typeface="Comic Sans MS" charset="0"/>
                <a:ea typeface="ＭＳ Ｐゴシック" charset="-128"/>
              </a:rPr>
              <a:t>cgi</a:t>
            </a:r>
            <a:r>
              <a:rPr lang="en-US" sz="1200" dirty="0">
                <a:effectLst>
                  <a:outerShdw blurRad="38100" dist="38100" dir="2700000" algn="tl">
                    <a:srgbClr val="000000">
                      <a:alpha val="43137"/>
                    </a:srgbClr>
                  </a:outerShdw>
                </a:effectLst>
                <a:latin typeface="Comic Sans MS" charset="0"/>
                <a:ea typeface="ＭＳ Ｐゴシック" charset="-128"/>
              </a:rPr>
              <a:t>-bin/getfile?00326606.pdf</a:t>
            </a:r>
            <a:endParaRPr lang="en-US" sz="1200" dirty="0"/>
          </a:p>
        </p:txBody>
      </p:sp>
    </p:spTree>
    <p:extLst>
      <p:ext uri="{BB962C8B-B14F-4D97-AF65-F5344CB8AC3E}">
        <p14:creationId xmlns:p14="http://schemas.microsoft.com/office/powerpoint/2010/main" val="104794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1F1A60-9753-8E44-0C21-616696AF65F1}"/>
              </a:ext>
            </a:extLst>
          </p:cNvPr>
          <p:cNvSpPr>
            <a:spLocks noGrp="1"/>
          </p:cNvSpPr>
          <p:nvPr>
            <p:ph type="body" sz="quarter" idx="10"/>
          </p:nvPr>
        </p:nvSpPr>
        <p:spPr>
          <a:xfrm>
            <a:off x="370331" y="1007189"/>
            <a:ext cx="8403337" cy="548640"/>
          </a:xfrm>
        </p:spPr>
        <p:txBody>
          <a:bodyPr>
            <a:noAutofit/>
          </a:bodyPr>
          <a:lstStyle/>
          <a:p>
            <a:pPr>
              <a:lnSpc>
                <a:spcPct val="100000"/>
              </a:lnSpc>
            </a:pPr>
            <a:r>
              <a:rPr lang="en-US" sz="3200" dirty="0">
                <a:solidFill>
                  <a:schemeClr val="tx1"/>
                </a:solidFill>
              </a:rPr>
              <a:t>The world’s reactors form a limiting and essentially irreducible background for far-field exclusion and discovery applications</a:t>
            </a:r>
          </a:p>
        </p:txBody>
      </p:sp>
      <p:pic>
        <p:nvPicPr>
          <p:cNvPr id="4" name="Picture 3">
            <a:extLst>
              <a:ext uri="{FF2B5EF4-FFF2-40B4-BE49-F238E27FC236}">
                <a16:creationId xmlns:a16="http://schemas.microsoft.com/office/drawing/2014/main" id="{1A136BF2-C238-3720-742B-D19294D34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21" y="1661579"/>
            <a:ext cx="6683358" cy="3314700"/>
          </a:xfrm>
          <a:prstGeom prst="rect">
            <a:avLst/>
          </a:prstGeom>
        </p:spPr>
      </p:pic>
      <p:sp>
        <p:nvSpPr>
          <p:cNvPr id="5" name="TextBox 4">
            <a:extLst>
              <a:ext uri="{FF2B5EF4-FFF2-40B4-BE49-F238E27FC236}">
                <a16:creationId xmlns:a16="http://schemas.microsoft.com/office/drawing/2014/main" id="{230BE512-6456-C204-6881-D64D94953F40}"/>
              </a:ext>
            </a:extLst>
          </p:cNvPr>
          <p:cNvSpPr txBox="1"/>
          <p:nvPr/>
        </p:nvSpPr>
        <p:spPr>
          <a:xfrm>
            <a:off x="330334" y="5101420"/>
            <a:ext cx="8403337" cy="5078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350" dirty="0"/>
              <a:t>Due to the variability in backgrounds, the minimum dwell time and detector size changes substantially across the globe Sensitivity is highest in the </a:t>
            </a:r>
            <a:r>
              <a:rPr lang="en-US" sz="1350" b="1" dirty="0"/>
              <a:t>low and medium </a:t>
            </a:r>
            <a:r>
              <a:rPr lang="en-US" sz="1350" dirty="0"/>
              <a:t>background regions of the world </a:t>
            </a:r>
          </a:p>
        </p:txBody>
      </p:sp>
      <p:sp>
        <p:nvSpPr>
          <p:cNvPr id="2" name="TextBox 1">
            <a:extLst>
              <a:ext uri="{FF2B5EF4-FFF2-40B4-BE49-F238E27FC236}">
                <a16:creationId xmlns:a16="http://schemas.microsoft.com/office/drawing/2014/main" id="{F42B4D1E-3493-950D-B9C8-EB6BEA183DD6}"/>
              </a:ext>
            </a:extLst>
          </p:cNvPr>
          <p:cNvSpPr txBox="1"/>
          <p:nvPr/>
        </p:nvSpPr>
        <p:spPr>
          <a:xfrm>
            <a:off x="1819040" y="5775315"/>
            <a:ext cx="3630038" cy="456087"/>
          </a:xfrm>
          <a:prstGeom prst="rect">
            <a:avLst/>
          </a:prstGeom>
          <a:noFill/>
        </p:spPr>
        <p:txBody>
          <a:bodyPr wrap="square" rtlCol="0">
            <a:spAutoFit/>
          </a:bodyPr>
          <a:lstStyle/>
          <a:p>
            <a:r>
              <a:rPr lang="en-US" sz="788" b="1" dirty="0"/>
              <a:t>results from </a:t>
            </a:r>
            <a:r>
              <a:rPr lang="en-US" sz="788" b="1" dirty="0">
                <a:hlinkClick r:id="rId3"/>
              </a:rPr>
              <a:t>https://reactors.geoneutrinos.org/</a:t>
            </a:r>
            <a:r>
              <a:rPr lang="en-US" sz="788" b="1" dirty="0"/>
              <a:t>, S. Dye, A. </a:t>
            </a:r>
            <a:r>
              <a:rPr lang="en-US" sz="788" b="1" dirty="0" err="1"/>
              <a:t>Barna</a:t>
            </a:r>
            <a:endParaRPr lang="en-US" sz="788" b="1" dirty="0"/>
          </a:p>
          <a:p>
            <a:r>
              <a:rPr lang="en-US" sz="788" b="1" dirty="0"/>
              <a:t>https://</a:t>
            </a:r>
            <a:r>
              <a:rPr lang="en-US" sz="788" b="1" dirty="0" err="1"/>
              <a:t>arxiv.org</a:t>
            </a:r>
            <a:r>
              <a:rPr lang="en-US" sz="788" b="1" dirty="0"/>
              <a:t>/pdf/1510.05633.pdf</a:t>
            </a:r>
          </a:p>
          <a:p>
            <a:endParaRPr lang="en-US" sz="788" b="1" dirty="0"/>
          </a:p>
        </p:txBody>
      </p:sp>
      <p:cxnSp>
        <p:nvCxnSpPr>
          <p:cNvPr id="7" name="Straight Arrow Connector 6">
            <a:extLst>
              <a:ext uri="{FF2B5EF4-FFF2-40B4-BE49-F238E27FC236}">
                <a16:creationId xmlns:a16="http://schemas.microsoft.com/office/drawing/2014/main" id="{531013BB-1500-CB9E-847F-6D0AC9E106B7}"/>
              </a:ext>
            </a:extLst>
          </p:cNvPr>
          <p:cNvCxnSpPr/>
          <p:nvPr/>
        </p:nvCxnSpPr>
        <p:spPr>
          <a:xfrm flipH="1">
            <a:off x="4926564" y="6020423"/>
            <a:ext cx="1045028"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574FDF3-13A8-55F0-5762-51669C41914B}"/>
              </a:ext>
            </a:extLst>
          </p:cNvPr>
          <p:cNvSpPr txBox="1"/>
          <p:nvPr/>
        </p:nvSpPr>
        <p:spPr>
          <a:xfrm>
            <a:off x="6001801" y="5697258"/>
            <a:ext cx="2993127" cy="646331"/>
          </a:xfrm>
          <a:prstGeom prst="rect">
            <a:avLst/>
          </a:prstGeom>
          <a:noFill/>
        </p:spPr>
        <p:txBody>
          <a:bodyPr wrap="none" rtlCol="0">
            <a:spAutoFit/>
          </a:bodyPr>
          <a:lstStyle/>
          <a:p>
            <a:r>
              <a:rPr lang="en-US" dirty="0"/>
              <a:t>This is an enormously </a:t>
            </a:r>
            <a:br>
              <a:rPr lang="en-US" dirty="0"/>
            </a:br>
            <a:r>
              <a:rPr lang="en-US" dirty="0"/>
              <a:t>useful and convenient tool !</a:t>
            </a:r>
          </a:p>
        </p:txBody>
      </p:sp>
    </p:spTree>
    <p:extLst>
      <p:ext uri="{BB962C8B-B14F-4D97-AF65-F5344CB8AC3E}">
        <p14:creationId xmlns:p14="http://schemas.microsoft.com/office/powerpoint/2010/main" val="2441597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199D8F-C049-BFEB-E0B7-0AEE61F190B6}"/>
              </a:ext>
            </a:extLst>
          </p:cNvPr>
          <p:cNvSpPr>
            <a:spLocks noGrp="1"/>
          </p:cNvSpPr>
          <p:nvPr>
            <p:ph type="body" sz="quarter" idx="10"/>
          </p:nvPr>
        </p:nvSpPr>
        <p:spPr>
          <a:xfrm>
            <a:off x="-72896" y="1434181"/>
            <a:ext cx="9289791" cy="548640"/>
          </a:xfrm>
        </p:spPr>
        <p:txBody>
          <a:bodyPr>
            <a:noAutofit/>
          </a:bodyPr>
          <a:lstStyle/>
          <a:p>
            <a:pPr algn="ctr">
              <a:lnSpc>
                <a:spcPct val="100000"/>
              </a:lnSpc>
            </a:pPr>
            <a:r>
              <a:rPr lang="en-US" sz="3600" b="1" dirty="0">
                <a:solidFill>
                  <a:srgbClr val="214A8F"/>
                </a:solidFill>
                <a:latin typeface="Arial"/>
                <a:ea typeface="+mj-ea"/>
              </a:rPr>
              <a:t>Liquid media in homogenous or modestly segmented volumes are most relevant for mid-to-large scale antineutrino detectors  </a:t>
            </a:r>
          </a:p>
        </p:txBody>
      </p:sp>
      <p:graphicFrame>
        <p:nvGraphicFramePr>
          <p:cNvPr id="7" name="Table 6">
            <a:extLst>
              <a:ext uri="{FF2B5EF4-FFF2-40B4-BE49-F238E27FC236}">
                <a16:creationId xmlns:a16="http://schemas.microsoft.com/office/drawing/2014/main" id="{B7EA60AD-8F96-2449-83E9-CFABCE34801A}"/>
              </a:ext>
            </a:extLst>
          </p:cNvPr>
          <p:cNvGraphicFramePr>
            <a:graphicFrameLocks noGrp="1"/>
          </p:cNvGraphicFramePr>
          <p:nvPr>
            <p:extLst>
              <p:ext uri="{D42A27DB-BD31-4B8C-83A1-F6EECF244321}">
                <p14:modId xmlns:p14="http://schemas.microsoft.com/office/powerpoint/2010/main" val="3730244129"/>
              </p:ext>
            </p:extLst>
          </p:nvPr>
        </p:nvGraphicFramePr>
        <p:xfrm>
          <a:off x="2443091" y="2274027"/>
          <a:ext cx="6605554" cy="3452167"/>
        </p:xfrm>
        <a:graphic>
          <a:graphicData uri="http://schemas.openxmlformats.org/drawingml/2006/table">
            <a:tbl>
              <a:tblPr firstRow="1" firstCol="1" lastRow="1" lastCol="1" bandRow="1" bandCol="1">
                <a:tableStyleId>{5C22544A-7EE6-4342-B048-85BDC9FD1C3A}</a:tableStyleId>
              </a:tblPr>
              <a:tblGrid>
                <a:gridCol w="1485900">
                  <a:extLst>
                    <a:ext uri="{9D8B030D-6E8A-4147-A177-3AD203B41FA5}">
                      <a16:colId xmlns:a16="http://schemas.microsoft.com/office/drawing/2014/main" val="1387959382"/>
                    </a:ext>
                  </a:extLst>
                </a:gridCol>
                <a:gridCol w="2800997">
                  <a:extLst>
                    <a:ext uri="{9D8B030D-6E8A-4147-A177-3AD203B41FA5}">
                      <a16:colId xmlns:a16="http://schemas.microsoft.com/office/drawing/2014/main" val="2207251798"/>
                    </a:ext>
                  </a:extLst>
                </a:gridCol>
                <a:gridCol w="2318657">
                  <a:extLst>
                    <a:ext uri="{9D8B030D-6E8A-4147-A177-3AD203B41FA5}">
                      <a16:colId xmlns:a16="http://schemas.microsoft.com/office/drawing/2014/main" val="3256944480"/>
                    </a:ext>
                  </a:extLst>
                </a:gridCol>
              </a:tblGrid>
              <a:tr h="202501">
                <a:tc>
                  <a:txBody>
                    <a:bodyPr/>
                    <a:lstStyle/>
                    <a:p>
                      <a:pPr marL="75565" marR="0" algn="ctr">
                        <a:spcBef>
                          <a:spcPts val="45"/>
                        </a:spcBef>
                        <a:spcAft>
                          <a:spcPts val="0"/>
                        </a:spcAft>
                      </a:pPr>
                      <a:r>
                        <a:rPr lang="en-US" sz="1100" b="1" kern="100" dirty="0">
                          <a:solidFill>
                            <a:schemeClr val="tx1"/>
                          </a:solidFill>
                          <a:effectLst/>
                        </a:rPr>
                        <a:t>Medium</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72390" marR="0" algn="ctr">
                        <a:spcBef>
                          <a:spcPts val="0"/>
                        </a:spcBef>
                        <a:spcAft>
                          <a:spcPts val="0"/>
                        </a:spcAft>
                      </a:pPr>
                      <a:r>
                        <a:rPr lang="en-US" sz="1100" b="1" kern="100" dirty="0">
                          <a:solidFill>
                            <a:schemeClr val="tx1"/>
                          </a:solidFill>
                          <a:effectLst/>
                        </a:rPr>
                        <a:t>Advantages</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72390" marR="0" algn="ctr">
                        <a:spcBef>
                          <a:spcPts val="0"/>
                        </a:spcBef>
                        <a:spcAft>
                          <a:spcPts val="0"/>
                        </a:spcAft>
                      </a:pPr>
                      <a:r>
                        <a:rPr lang="en-US" sz="1100" b="1" kern="100" dirty="0">
                          <a:solidFill>
                            <a:schemeClr val="tx1"/>
                          </a:solidFill>
                          <a:effectLst/>
                        </a:rPr>
                        <a:t>Disadvantages</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306152"/>
                  </a:ext>
                </a:extLst>
              </a:tr>
              <a:tr h="1070346">
                <a:tc>
                  <a:txBody>
                    <a:bodyPr/>
                    <a:lstStyle/>
                    <a:p>
                      <a:pPr marL="75565" marR="0">
                        <a:spcBef>
                          <a:spcPts val="0"/>
                        </a:spcBef>
                        <a:spcAft>
                          <a:spcPts val="0"/>
                        </a:spcAft>
                        <a:tabLst>
                          <a:tab pos="631825" algn="l"/>
                        </a:tabLst>
                      </a:pPr>
                      <a:r>
                        <a:rPr lang="en-US" sz="1100" b="1" kern="100" dirty="0">
                          <a:solidFill>
                            <a:schemeClr val="tx1"/>
                          </a:solidFill>
                          <a:effectLst/>
                        </a:rPr>
                        <a:t>Liquid scintillator </a:t>
                      </a:r>
                      <a:r>
                        <a:rPr lang="en-US" sz="1100" b="1" kern="100" spc="-35" dirty="0">
                          <a:solidFill>
                            <a:schemeClr val="tx1"/>
                          </a:solidFill>
                          <a:effectLst/>
                        </a:rPr>
                        <a:t> </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800100" marR="0" lvl="1" indent="-342900">
                        <a:spcBef>
                          <a:spcPts val="0"/>
                        </a:spcBef>
                        <a:spcAft>
                          <a:spcPts val="0"/>
                        </a:spcAft>
                        <a:buFont typeface="Symbol" pitchFamily="2" charset="2"/>
                        <a:buChar char=""/>
                      </a:pPr>
                      <a:r>
                        <a:rPr lang="en-US" sz="1100" b="0" kern="100" dirty="0">
                          <a:solidFill>
                            <a:schemeClr val="tx1"/>
                          </a:solidFill>
                          <a:effectLst/>
                        </a:rPr>
                        <a:t>Proven design</a:t>
                      </a:r>
                      <a:endParaRPr lang="en-US" sz="1500" b="0" kern="100" dirty="0">
                        <a:solidFill>
                          <a:schemeClr val="tx1"/>
                        </a:solidFill>
                        <a:effectLst/>
                      </a:endParaRPr>
                    </a:p>
                    <a:p>
                      <a:pPr marL="800100" marR="0" lvl="1" indent="-342900">
                        <a:spcBef>
                          <a:spcPts val="0"/>
                        </a:spcBef>
                        <a:spcAft>
                          <a:spcPts val="0"/>
                        </a:spcAft>
                        <a:buFont typeface="Symbol" pitchFamily="2" charset="2"/>
                        <a:buChar char=""/>
                      </a:pPr>
                      <a:r>
                        <a:rPr lang="en-US" sz="1100" b="0" kern="100" dirty="0">
                          <a:solidFill>
                            <a:schemeClr val="tx1"/>
                          </a:solidFill>
                          <a:effectLst/>
                        </a:rPr>
                        <a:t>Fewer</a:t>
                      </a:r>
                      <a:r>
                        <a:rPr lang="en-US" sz="1100" b="0" kern="100" spc="5" dirty="0">
                          <a:solidFill>
                            <a:schemeClr val="tx1"/>
                          </a:solidFill>
                          <a:effectLst/>
                        </a:rPr>
                        <a:t> </a:t>
                      </a:r>
                      <a:r>
                        <a:rPr lang="en-US" sz="1100" b="0" kern="100" dirty="0">
                          <a:solidFill>
                            <a:schemeClr val="tx1"/>
                          </a:solidFill>
                          <a:effectLst/>
                        </a:rPr>
                        <a:t>light</a:t>
                      </a:r>
                      <a:r>
                        <a:rPr lang="en-US" sz="1100" b="0" kern="100" spc="5" dirty="0">
                          <a:solidFill>
                            <a:schemeClr val="tx1"/>
                          </a:solidFill>
                          <a:effectLst/>
                        </a:rPr>
                        <a:t> </a:t>
                      </a:r>
                      <a:r>
                        <a:rPr lang="en-US" sz="1100" b="0" kern="100" dirty="0">
                          <a:solidFill>
                            <a:schemeClr val="tx1"/>
                          </a:solidFill>
                          <a:effectLst/>
                        </a:rPr>
                        <a:t>sensors compared to alternatives</a:t>
                      </a:r>
                      <a:endParaRPr lang="en-US" sz="1500" b="0" kern="100" dirty="0">
                        <a:solidFill>
                          <a:schemeClr val="tx1"/>
                        </a:solidFill>
                        <a:effectLst/>
                      </a:endParaRPr>
                    </a:p>
                    <a:p>
                      <a:pPr marL="800100" marR="0" lvl="1" indent="-342900">
                        <a:spcBef>
                          <a:spcPts val="0"/>
                        </a:spcBef>
                        <a:spcAft>
                          <a:spcPts val="0"/>
                        </a:spcAft>
                        <a:buFont typeface="Symbol" pitchFamily="2" charset="2"/>
                        <a:buChar char=""/>
                      </a:pPr>
                      <a:r>
                        <a:rPr lang="en-US" sz="1100" b="1" kern="100" dirty="0">
                          <a:solidFill>
                            <a:schemeClr val="tx1"/>
                          </a:solidFill>
                          <a:effectLst/>
                        </a:rPr>
                        <a:t>Best</a:t>
                      </a:r>
                      <a:r>
                        <a:rPr lang="en-US" sz="1100" b="1" kern="100" spc="175" dirty="0">
                          <a:solidFill>
                            <a:schemeClr val="tx1"/>
                          </a:solidFill>
                          <a:effectLst/>
                        </a:rPr>
                        <a:t> </a:t>
                      </a:r>
                      <a:r>
                        <a:rPr lang="en-US" sz="1100" b="1" kern="100" dirty="0">
                          <a:solidFill>
                            <a:schemeClr val="tx1"/>
                          </a:solidFill>
                          <a:effectLst/>
                        </a:rPr>
                        <a:t>for</a:t>
                      </a:r>
                      <a:r>
                        <a:rPr lang="en-US" sz="1100" b="1" kern="100" spc="175" dirty="0">
                          <a:solidFill>
                            <a:schemeClr val="tx1"/>
                          </a:solidFill>
                          <a:effectLst/>
                        </a:rPr>
                        <a:t> monitoring </a:t>
                      </a:r>
                      <a:r>
                        <a:rPr lang="en-US" sz="1100" b="1" kern="100" dirty="0">
                          <a:solidFill>
                            <a:schemeClr val="tx1"/>
                          </a:solidFill>
                          <a:effectLst/>
                        </a:rPr>
                        <a:t>applications</a:t>
                      </a:r>
                      <a:r>
                        <a:rPr lang="en-US" sz="1100" b="1" kern="100" spc="5" dirty="0">
                          <a:solidFill>
                            <a:schemeClr val="tx1"/>
                          </a:solidFill>
                          <a:effectLst/>
                        </a:rPr>
                        <a:t> </a:t>
                      </a:r>
                      <a:r>
                        <a:rPr lang="en-US" sz="1100" b="1" kern="100" dirty="0">
                          <a:solidFill>
                            <a:schemeClr val="tx1"/>
                          </a:solidFill>
                          <a:effectLst/>
                        </a:rPr>
                        <a:t>requiring</a:t>
                      </a:r>
                      <a:r>
                        <a:rPr lang="en-US" sz="1100" b="1" kern="100" spc="5" dirty="0">
                          <a:solidFill>
                            <a:schemeClr val="tx1"/>
                          </a:solidFill>
                          <a:effectLst/>
                        </a:rPr>
                        <a:t> </a:t>
                      </a:r>
                      <a:r>
                        <a:rPr lang="en-US" sz="1100" b="1" kern="100" dirty="0">
                          <a:solidFill>
                            <a:schemeClr val="tx1"/>
                          </a:solidFill>
                          <a:effectLst/>
                        </a:rPr>
                        <a:t>good </a:t>
                      </a:r>
                      <a:r>
                        <a:rPr lang="en-US" sz="1100" b="1" kern="100" spc="-250" dirty="0">
                          <a:solidFill>
                            <a:schemeClr val="tx1"/>
                          </a:solidFill>
                          <a:effectLst/>
                        </a:rPr>
                        <a:t>     </a:t>
                      </a:r>
                      <a:r>
                        <a:rPr lang="en-US" sz="1100" b="1" kern="100" dirty="0">
                          <a:solidFill>
                            <a:schemeClr val="tx1"/>
                          </a:solidFill>
                          <a:effectLst/>
                        </a:rPr>
                        <a:t>energy</a:t>
                      </a:r>
                      <a:r>
                        <a:rPr lang="en-US" sz="1100" b="1" kern="100" spc="65" dirty="0">
                          <a:solidFill>
                            <a:schemeClr val="tx1"/>
                          </a:solidFill>
                          <a:effectLst/>
                        </a:rPr>
                        <a:t> </a:t>
                      </a:r>
                      <a:r>
                        <a:rPr lang="en-US" sz="1100" b="1" kern="100" dirty="0">
                          <a:solidFill>
                            <a:schemeClr val="tx1"/>
                          </a:solidFill>
                          <a:effectLst/>
                        </a:rPr>
                        <a:t>resolution</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800100" marR="0" lvl="1" indent="-342900">
                        <a:spcBef>
                          <a:spcPts val="0"/>
                        </a:spcBef>
                        <a:spcAft>
                          <a:spcPts val="0"/>
                        </a:spcAft>
                        <a:buFont typeface="Symbol" pitchFamily="2" charset="2"/>
                        <a:buChar char=""/>
                      </a:pPr>
                      <a:r>
                        <a:rPr lang="en-US" sz="1100" b="0" kern="100">
                          <a:solidFill>
                            <a:schemeClr val="tx1"/>
                          </a:solidFill>
                          <a:effectLst/>
                        </a:rPr>
                        <a:t>Combustible</a:t>
                      </a:r>
                      <a:endParaRPr lang="en-US" sz="1500" b="0" kern="100">
                        <a:solidFill>
                          <a:schemeClr val="tx1"/>
                        </a:solidFill>
                        <a:effectLst/>
                      </a:endParaRPr>
                    </a:p>
                    <a:p>
                      <a:pPr marL="800100" marR="69850" lvl="1" indent="-342900">
                        <a:spcBef>
                          <a:spcPts val="45"/>
                        </a:spcBef>
                        <a:spcAft>
                          <a:spcPts val="0"/>
                        </a:spcAft>
                        <a:buFont typeface="Symbol" pitchFamily="2" charset="2"/>
                        <a:buChar char=""/>
                      </a:pPr>
                      <a:r>
                        <a:rPr lang="en-US" sz="1100" b="0" kern="100">
                          <a:solidFill>
                            <a:schemeClr val="tx1"/>
                          </a:solidFill>
                          <a:effectLst/>
                        </a:rPr>
                        <a:t>Must</a:t>
                      </a:r>
                      <a:r>
                        <a:rPr lang="en-US" sz="1100" b="0" kern="100" spc="225">
                          <a:solidFill>
                            <a:schemeClr val="tx1"/>
                          </a:solidFill>
                          <a:effectLst/>
                        </a:rPr>
                        <a:t> </a:t>
                      </a:r>
                      <a:r>
                        <a:rPr lang="en-US" sz="1100" b="0" kern="100">
                          <a:solidFill>
                            <a:schemeClr val="tx1"/>
                          </a:solidFill>
                          <a:effectLst/>
                        </a:rPr>
                        <a:t>be</a:t>
                      </a:r>
                      <a:r>
                        <a:rPr lang="en-US" sz="1100" b="0" kern="100" spc="230">
                          <a:solidFill>
                            <a:schemeClr val="tx1"/>
                          </a:solidFill>
                          <a:effectLst/>
                        </a:rPr>
                        <a:t> </a:t>
                      </a:r>
                      <a:r>
                        <a:rPr lang="en-US" sz="1100" b="0" kern="100">
                          <a:solidFill>
                            <a:schemeClr val="tx1"/>
                          </a:solidFill>
                          <a:effectLst/>
                        </a:rPr>
                        <a:t>transported</a:t>
                      </a:r>
                      <a:r>
                        <a:rPr lang="en-US" sz="1100" b="0" kern="100" spc="230">
                          <a:solidFill>
                            <a:schemeClr val="tx1"/>
                          </a:solidFill>
                          <a:effectLst/>
                        </a:rPr>
                        <a:t> </a:t>
                      </a:r>
                      <a:r>
                        <a:rPr lang="en-US" sz="1100" b="0" kern="100">
                          <a:solidFill>
                            <a:schemeClr val="tx1"/>
                          </a:solidFill>
                          <a:effectLst/>
                        </a:rPr>
                        <a:t>or </a:t>
                      </a:r>
                      <a:r>
                        <a:rPr lang="en-US" sz="1100" b="0" kern="100" spc="-260">
                          <a:solidFill>
                            <a:schemeClr val="tx1"/>
                          </a:solidFill>
                          <a:effectLst/>
                        </a:rPr>
                        <a:t>            </a:t>
                      </a:r>
                      <a:r>
                        <a:rPr lang="en-US" sz="1100" b="0" kern="100">
                          <a:solidFill>
                            <a:schemeClr val="tx1"/>
                          </a:solidFill>
                          <a:effectLst/>
                        </a:rPr>
                        <a:t>manufactured</a:t>
                      </a:r>
                      <a:r>
                        <a:rPr lang="en-US" sz="1100" b="0" kern="100" spc="25">
                          <a:solidFill>
                            <a:schemeClr val="tx1"/>
                          </a:solidFill>
                          <a:effectLst/>
                        </a:rPr>
                        <a:t> </a:t>
                      </a:r>
                      <a:r>
                        <a:rPr lang="en-US" sz="1100" b="0" kern="100">
                          <a:solidFill>
                            <a:schemeClr val="tx1"/>
                          </a:solidFill>
                          <a:effectLst/>
                        </a:rPr>
                        <a:t>onsite</a:t>
                      </a:r>
                      <a:endParaRPr lang="en-US" sz="15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80384875"/>
                  </a:ext>
                </a:extLst>
              </a:tr>
              <a:tr h="1135626">
                <a:tc>
                  <a:txBody>
                    <a:bodyPr/>
                    <a:lstStyle/>
                    <a:p>
                      <a:pPr marL="75565" marR="0">
                        <a:spcBef>
                          <a:spcPts val="0"/>
                        </a:spcBef>
                        <a:spcAft>
                          <a:spcPts val="0"/>
                        </a:spcAft>
                      </a:pPr>
                      <a:r>
                        <a:rPr lang="en-US" sz="1100" b="1" kern="100" dirty="0">
                          <a:solidFill>
                            <a:schemeClr val="tx1"/>
                          </a:solidFill>
                          <a:effectLst/>
                        </a:rPr>
                        <a:t>Gadolinium-</a:t>
                      </a:r>
                      <a:endParaRPr lang="en-US" sz="1500" b="1" kern="100" dirty="0">
                        <a:solidFill>
                          <a:schemeClr val="tx1"/>
                        </a:solidFill>
                        <a:effectLst/>
                      </a:endParaRPr>
                    </a:p>
                    <a:p>
                      <a:pPr marL="75565" marR="0">
                        <a:spcBef>
                          <a:spcPts val="45"/>
                        </a:spcBef>
                        <a:spcAft>
                          <a:spcPts val="0"/>
                        </a:spcAft>
                      </a:pPr>
                      <a:r>
                        <a:rPr lang="en-US" sz="1100" b="1" kern="100" dirty="0">
                          <a:solidFill>
                            <a:schemeClr val="tx1"/>
                          </a:solidFill>
                          <a:effectLst/>
                        </a:rPr>
                        <a:t>doped</a:t>
                      </a:r>
                      <a:r>
                        <a:rPr lang="en-US" sz="1100" b="1" kern="100" spc="155" dirty="0">
                          <a:solidFill>
                            <a:schemeClr val="tx1"/>
                          </a:solidFill>
                          <a:effectLst/>
                        </a:rPr>
                        <a:t> </a:t>
                      </a:r>
                      <a:r>
                        <a:rPr lang="en-US" sz="1100" b="1" kern="100" dirty="0">
                          <a:solidFill>
                            <a:schemeClr val="tx1"/>
                          </a:solidFill>
                          <a:effectLst/>
                        </a:rPr>
                        <a:t>water</a:t>
                      </a:r>
                      <a:endParaRPr lang="en-US" sz="1500" b="1" kern="100" dirty="0">
                        <a:solidFill>
                          <a:schemeClr val="tx1"/>
                        </a:solidFill>
                        <a:effectLst/>
                      </a:endParaRPr>
                    </a:p>
                    <a:p>
                      <a:pPr marL="75565" marR="71120">
                        <a:spcBef>
                          <a:spcPts val="45"/>
                        </a:spcBef>
                        <a:spcAft>
                          <a:spcPts val="0"/>
                        </a:spcAft>
                      </a:pPr>
                      <a:r>
                        <a:rPr lang="en-US" sz="1100" b="1" kern="100" dirty="0">
                          <a:solidFill>
                            <a:schemeClr val="tx1"/>
                          </a:solidFill>
                          <a:effectLst/>
                        </a:rPr>
                        <a:t> </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800100" marR="0" lvl="1" indent="-342900">
                        <a:spcBef>
                          <a:spcPts val="0"/>
                        </a:spcBef>
                        <a:spcAft>
                          <a:spcPts val="0"/>
                        </a:spcAft>
                        <a:buFont typeface="Symbol" pitchFamily="2" charset="2"/>
                        <a:buChar char=""/>
                      </a:pPr>
                      <a:r>
                        <a:rPr lang="en-US" sz="1100" b="0" kern="100" dirty="0">
                          <a:solidFill>
                            <a:schemeClr val="tx1"/>
                          </a:solidFill>
                          <a:effectLst/>
                        </a:rPr>
                        <a:t>Nontoxic</a:t>
                      </a:r>
                      <a:endParaRPr lang="en-US" sz="1500" b="0" kern="100" dirty="0">
                        <a:solidFill>
                          <a:schemeClr val="tx1"/>
                        </a:solidFill>
                        <a:effectLst/>
                      </a:endParaRPr>
                    </a:p>
                    <a:p>
                      <a:pPr marL="800100" marR="0" lvl="1" indent="-342900">
                        <a:spcBef>
                          <a:spcPts val="0"/>
                        </a:spcBef>
                        <a:spcAft>
                          <a:spcPts val="0"/>
                        </a:spcAft>
                        <a:buFont typeface="Symbol" pitchFamily="2" charset="2"/>
                        <a:buChar char=""/>
                      </a:pPr>
                      <a:r>
                        <a:rPr lang="en-US" sz="1100" b="0" kern="100" dirty="0">
                          <a:solidFill>
                            <a:schemeClr val="tx1"/>
                          </a:solidFill>
                          <a:effectLst/>
                        </a:rPr>
                        <a:t>Readily</a:t>
                      </a:r>
                      <a:r>
                        <a:rPr lang="en-US" sz="1100" b="0" kern="100" spc="50" dirty="0">
                          <a:solidFill>
                            <a:schemeClr val="tx1"/>
                          </a:solidFill>
                          <a:effectLst/>
                        </a:rPr>
                        <a:t> </a:t>
                      </a:r>
                      <a:r>
                        <a:rPr lang="en-US" sz="1100" b="0" kern="100" dirty="0">
                          <a:solidFill>
                            <a:schemeClr val="tx1"/>
                          </a:solidFill>
                          <a:effectLst/>
                        </a:rPr>
                        <a:t>available</a:t>
                      </a:r>
                      <a:endParaRPr lang="en-US" sz="1500" b="0" kern="100" dirty="0">
                        <a:solidFill>
                          <a:schemeClr val="tx1"/>
                        </a:solidFill>
                        <a:effectLst/>
                      </a:endParaRPr>
                    </a:p>
                    <a:p>
                      <a:pPr marL="800100" marR="0" lvl="1" indent="-342900">
                        <a:spcBef>
                          <a:spcPts val="0"/>
                        </a:spcBef>
                        <a:spcAft>
                          <a:spcPts val="0"/>
                        </a:spcAft>
                        <a:buFont typeface="Symbol" pitchFamily="2" charset="2"/>
                        <a:buChar char=""/>
                      </a:pPr>
                      <a:r>
                        <a:rPr lang="en-US" sz="1100" b="0" kern="100" dirty="0">
                          <a:solidFill>
                            <a:schemeClr val="tx1"/>
                          </a:solidFill>
                          <a:effectLst/>
                        </a:rPr>
                        <a:t>Large detectors possible</a:t>
                      </a:r>
                      <a:r>
                        <a:rPr lang="en-US" sz="1100" b="0" kern="100" spc="5" dirty="0">
                          <a:solidFill>
                            <a:schemeClr val="tx1"/>
                          </a:solidFill>
                          <a:effectLst/>
                        </a:rPr>
                        <a:t> </a:t>
                      </a:r>
                      <a:r>
                        <a:rPr lang="en-US" sz="1100" b="0" kern="100" dirty="0">
                          <a:solidFill>
                            <a:schemeClr val="tx1"/>
                          </a:solidFill>
                          <a:effectLst/>
                        </a:rPr>
                        <a:t>due to high light transmissivity</a:t>
                      </a:r>
                      <a:endParaRPr lang="en-US" sz="1500" b="0" kern="100" dirty="0">
                        <a:solidFill>
                          <a:schemeClr val="tx1"/>
                        </a:solidFill>
                        <a:effectLst/>
                      </a:endParaRPr>
                    </a:p>
                    <a:p>
                      <a:pPr marL="800100" marR="0" lvl="1" indent="-342900">
                        <a:spcBef>
                          <a:spcPts val="0"/>
                        </a:spcBef>
                        <a:spcAft>
                          <a:spcPts val="0"/>
                        </a:spcAft>
                        <a:buFont typeface="Symbol" pitchFamily="2" charset="2"/>
                        <a:buChar char=""/>
                      </a:pPr>
                      <a:r>
                        <a:rPr lang="en-US" sz="1100" b="1" kern="100" dirty="0">
                          <a:solidFill>
                            <a:schemeClr val="tx1"/>
                          </a:solidFill>
                          <a:effectLst/>
                        </a:rPr>
                        <a:t>Attractive</a:t>
                      </a:r>
                      <a:r>
                        <a:rPr lang="en-US" sz="1100" b="1" kern="100" spc="105" dirty="0">
                          <a:solidFill>
                            <a:schemeClr val="tx1"/>
                          </a:solidFill>
                          <a:effectLst/>
                        </a:rPr>
                        <a:t> </a:t>
                      </a:r>
                      <a:r>
                        <a:rPr lang="en-US" sz="1100" b="1" kern="100" dirty="0">
                          <a:solidFill>
                            <a:schemeClr val="tx1"/>
                          </a:solidFill>
                          <a:effectLst/>
                        </a:rPr>
                        <a:t>for</a:t>
                      </a:r>
                      <a:r>
                        <a:rPr lang="en-US" sz="1100" b="1" kern="100" spc="110" dirty="0">
                          <a:solidFill>
                            <a:schemeClr val="tx1"/>
                          </a:solidFill>
                          <a:effectLst/>
                        </a:rPr>
                        <a:t> </a:t>
                      </a:r>
                      <a:r>
                        <a:rPr lang="en-US" sz="1100" b="1" kern="100" dirty="0">
                          <a:solidFill>
                            <a:schemeClr val="tx1"/>
                          </a:solidFill>
                          <a:effectLst/>
                        </a:rPr>
                        <a:t>discovery/exclusion</a:t>
                      </a:r>
                      <a:r>
                        <a:rPr lang="en-US" sz="1100" b="1" kern="100" spc="5" dirty="0">
                          <a:solidFill>
                            <a:schemeClr val="tx1"/>
                          </a:solidFill>
                          <a:effectLst/>
                        </a:rPr>
                        <a:t> </a:t>
                      </a:r>
                      <a:r>
                        <a:rPr lang="en-US" sz="1100" b="1" kern="100" dirty="0">
                          <a:solidFill>
                            <a:schemeClr val="tx1"/>
                          </a:solidFill>
                          <a:effectLst/>
                        </a:rPr>
                        <a:t>applications</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800100" marR="0" lvl="1" indent="-342900">
                        <a:spcBef>
                          <a:spcPts val="0"/>
                        </a:spcBef>
                        <a:spcAft>
                          <a:spcPts val="0"/>
                        </a:spcAft>
                        <a:buFont typeface="Symbol" pitchFamily="2" charset="2"/>
                        <a:buChar char=""/>
                      </a:pPr>
                      <a:r>
                        <a:rPr lang="en-US" sz="1100" b="0" kern="100">
                          <a:solidFill>
                            <a:schemeClr val="tx1"/>
                          </a:solidFill>
                          <a:effectLst/>
                        </a:rPr>
                        <a:t>Inferior</a:t>
                      </a:r>
                      <a:r>
                        <a:rPr lang="en-US" sz="1100" b="0" kern="100" spc="115">
                          <a:solidFill>
                            <a:schemeClr val="tx1"/>
                          </a:solidFill>
                          <a:effectLst/>
                        </a:rPr>
                        <a:t> </a:t>
                      </a:r>
                      <a:r>
                        <a:rPr lang="en-US" sz="1100" b="0" kern="100">
                          <a:solidFill>
                            <a:schemeClr val="tx1"/>
                          </a:solidFill>
                          <a:effectLst/>
                        </a:rPr>
                        <a:t>background</a:t>
                      </a:r>
                      <a:r>
                        <a:rPr lang="en-US" sz="1100" b="0" kern="100" spc="115">
                          <a:solidFill>
                            <a:schemeClr val="tx1"/>
                          </a:solidFill>
                          <a:effectLst/>
                        </a:rPr>
                        <a:t> </a:t>
                      </a:r>
                      <a:r>
                        <a:rPr lang="en-US" sz="1100" b="0" kern="100">
                          <a:solidFill>
                            <a:schemeClr val="tx1"/>
                          </a:solidFill>
                          <a:effectLst/>
                        </a:rPr>
                        <a:t>rejection</a:t>
                      </a:r>
                      <a:endParaRPr lang="en-US" sz="1500" b="0" kern="100">
                        <a:solidFill>
                          <a:schemeClr val="tx1"/>
                        </a:solidFill>
                        <a:effectLst/>
                      </a:endParaRPr>
                    </a:p>
                    <a:p>
                      <a:pPr marL="800100" marR="67310" lvl="1" indent="-342900">
                        <a:spcBef>
                          <a:spcPts val="45"/>
                        </a:spcBef>
                        <a:spcAft>
                          <a:spcPts val="0"/>
                        </a:spcAft>
                        <a:buFont typeface="Symbol" pitchFamily="2" charset="2"/>
                        <a:buChar char=""/>
                      </a:pPr>
                      <a:r>
                        <a:rPr lang="en-US" sz="1100" b="0" kern="100">
                          <a:solidFill>
                            <a:schemeClr val="tx1"/>
                          </a:solidFill>
                          <a:effectLst/>
                        </a:rPr>
                        <a:t>Poor</a:t>
                      </a:r>
                      <a:r>
                        <a:rPr lang="en-US" sz="1100" b="0" kern="100" spc="5">
                          <a:solidFill>
                            <a:schemeClr val="tx1"/>
                          </a:solidFill>
                          <a:effectLst/>
                        </a:rPr>
                        <a:t> </a:t>
                      </a:r>
                      <a:r>
                        <a:rPr lang="en-US" sz="1100" b="0" kern="100">
                          <a:solidFill>
                            <a:schemeClr val="tx1"/>
                          </a:solidFill>
                          <a:effectLst/>
                        </a:rPr>
                        <a:t>energy</a:t>
                      </a:r>
                      <a:r>
                        <a:rPr lang="en-US" sz="1100" b="0" kern="100" spc="5">
                          <a:solidFill>
                            <a:schemeClr val="tx1"/>
                          </a:solidFill>
                          <a:effectLst/>
                        </a:rPr>
                        <a:t> </a:t>
                      </a:r>
                      <a:r>
                        <a:rPr lang="en-US" sz="1100" b="0" kern="100">
                          <a:solidFill>
                            <a:schemeClr val="tx1"/>
                          </a:solidFill>
                          <a:effectLst/>
                        </a:rPr>
                        <a:t>resolution</a:t>
                      </a:r>
                      <a:endParaRPr lang="en-US" sz="1500" b="0" kern="100">
                        <a:solidFill>
                          <a:schemeClr val="tx1"/>
                        </a:solidFill>
                        <a:effectLst/>
                      </a:endParaRPr>
                    </a:p>
                    <a:p>
                      <a:pPr marL="800100" marR="67310" lvl="1" indent="-342900">
                        <a:spcBef>
                          <a:spcPts val="45"/>
                        </a:spcBef>
                        <a:spcAft>
                          <a:spcPts val="0"/>
                        </a:spcAft>
                        <a:buFont typeface="Symbol" pitchFamily="2" charset="2"/>
                        <a:buChar char=""/>
                      </a:pPr>
                      <a:r>
                        <a:rPr lang="en-US" sz="1100" b="0" kern="100">
                          <a:solidFill>
                            <a:schemeClr val="tx1"/>
                          </a:solidFill>
                          <a:effectLst/>
                        </a:rPr>
                        <a:t>More</a:t>
                      </a:r>
                      <a:r>
                        <a:rPr lang="en-US" sz="1100" b="0" kern="100" spc="190">
                          <a:solidFill>
                            <a:schemeClr val="tx1"/>
                          </a:solidFill>
                          <a:effectLst/>
                        </a:rPr>
                        <a:t> </a:t>
                      </a:r>
                      <a:r>
                        <a:rPr lang="en-US" sz="1100" b="0" kern="100">
                          <a:solidFill>
                            <a:schemeClr val="tx1"/>
                          </a:solidFill>
                          <a:effectLst/>
                        </a:rPr>
                        <a:t>light</a:t>
                      </a:r>
                      <a:r>
                        <a:rPr lang="en-US" sz="1100" b="0" kern="100" spc="190">
                          <a:solidFill>
                            <a:schemeClr val="tx1"/>
                          </a:solidFill>
                          <a:effectLst/>
                        </a:rPr>
                        <a:t> </a:t>
                      </a:r>
                      <a:r>
                        <a:rPr lang="en-US" sz="1100" b="0" kern="100">
                          <a:solidFill>
                            <a:schemeClr val="tx1"/>
                          </a:solidFill>
                          <a:effectLst/>
                        </a:rPr>
                        <a:t>sensors</a:t>
                      </a:r>
                      <a:r>
                        <a:rPr lang="en-US" sz="1100" b="0" kern="100" spc="115">
                          <a:solidFill>
                            <a:schemeClr val="tx1"/>
                          </a:solidFill>
                          <a:effectLst/>
                        </a:rPr>
                        <a:t> </a:t>
                      </a:r>
                      <a:r>
                        <a:rPr lang="en-US" sz="1100" b="0" kern="100">
                          <a:solidFill>
                            <a:schemeClr val="tx1"/>
                          </a:solidFill>
                          <a:effectLst/>
                        </a:rPr>
                        <a:t>than</a:t>
                      </a:r>
                      <a:r>
                        <a:rPr lang="en-US" sz="1100" b="0" kern="100" spc="120">
                          <a:solidFill>
                            <a:schemeClr val="tx1"/>
                          </a:solidFill>
                          <a:effectLst/>
                        </a:rPr>
                        <a:t> </a:t>
                      </a:r>
                      <a:r>
                        <a:rPr lang="en-US" sz="1100" b="0" kern="100">
                          <a:solidFill>
                            <a:schemeClr val="tx1"/>
                          </a:solidFill>
                          <a:effectLst/>
                        </a:rPr>
                        <a:t>alternatives</a:t>
                      </a:r>
                      <a:endParaRPr lang="en-US" sz="15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16062986"/>
                  </a:ext>
                </a:extLst>
              </a:tr>
              <a:tr h="960120">
                <a:tc>
                  <a:txBody>
                    <a:bodyPr/>
                    <a:lstStyle/>
                    <a:p>
                      <a:pPr marL="75565" marR="0">
                        <a:spcBef>
                          <a:spcPts val="0"/>
                        </a:spcBef>
                        <a:spcAft>
                          <a:spcPts val="0"/>
                        </a:spcAft>
                      </a:pPr>
                      <a:r>
                        <a:rPr lang="en-US" sz="1100" b="1" kern="100" dirty="0">
                          <a:solidFill>
                            <a:schemeClr val="tx1"/>
                          </a:solidFill>
                          <a:effectLst/>
                        </a:rPr>
                        <a:t>Gadolinium,</a:t>
                      </a:r>
                      <a:r>
                        <a:rPr lang="en-US" sz="1500" b="1" kern="100" dirty="0">
                          <a:solidFill>
                            <a:schemeClr val="tx1"/>
                          </a:solidFill>
                          <a:effectLst/>
                        </a:rPr>
                        <a:t> </a:t>
                      </a:r>
                      <a:r>
                        <a:rPr lang="en-US" sz="1100" b="1" kern="100" dirty="0">
                          <a:solidFill>
                            <a:schemeClr val="tx1"/>
                          </a:solidFill>
                          <a:effectLst/>
                        </a:rPr>
                        <a:t>water,</a:t>
                      </a:r>
                      <a:r>
                        <a:rPr lang="en-US" sz="1100" b="1" kern="100" spc="-5" dirty="0">
                          <a:solidFill>
                            <a:schemeClr val="tx1"/>
                          </a:solidFill>
                          <a:effectLst/>
                        </a:rPr>
                        <a:t> and </a:t>
                      </a:r>
                      <a:r>
                        <a:rPr lang="en-US" sz="1100" b="1" kern="100" spc="-260" dirty="0">
                          <a:solidFill>
                            <a:schemeClr val="tx1"/>
                          </a:solidFill>
                          <a:effectLst/>
                        </a:rPr>
                        <a:t>           </a:t>
                      </a:r>
                      <a:r>
                        <a:rPr lang="en-US" sz="1100" b="1" kern="100" dirty="0">
                          <a:solidFill>
                            <a:schemeClr val="tx1"/>
                          </a:solidFill>
                          <a:effectLst/>
                        </a:rPr>
                        <a:t>scintillator</a:t>
                      </a:r>
                      <a:r>
                        <a:rPr lang="en-US" sz="1100" b="1" kern="100" spc="5" dirty="0">
                          <a:solidFill>
                            <a:schemeClr val="tx1"/>
                          </a:solidFill>
                          <a:effectLst/>
                        </a:rPr>
                        <a:t> </a:t>
                      </a:r>
                      <a:r>
                        <a:rPr lang="en-US" sz="1100" b="1" kern="100" dirty="0">
                          <a:solidFill>
                            <a:schemeClr val="tx1"/>
                          </a:solidFill>
                          <a:effectLst/>
                        </a:rPr>
                        <a:t>mixtures (water-based liquid scintillator)</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800100" marR="0" lvl="1" indent="-342900">
                        <a:spcBef>
                          <a:spcPts val="0"/>
                        </a:spcBef>
                        <a:spcAft>
                          <a:spcPts val="0"/>
                        </a:spcAft>
                        <a:buFont typeface="Symbol" pitchFamily="2" charset="2"/>
                        <a:buChar char=""/>
                        <a:tabLst>
                          <a:tab pos="637540" algn="l"/>
                        </a:tabLst>
                      </a:pPr>
                      <a:r>
                        <a:rPr lang="en-US" sz="1100" b="0" kern="100" dirty="0">
                          <a:solidFill>
                            <a:schemeClr val="tx1"/>
                          </a:solidFill>
                          <a:effectLst/>
                        </a:rPr>
                        <a:t>Reduced environmental impact compared to </a:t>
                      </a:r>
                      <a:r>
                        <a:rPr lang="en-US" sz="1100" b="0" kern="100" spc="-260" dirty="0">
                          <a:solidFill>
                            <a:schemeClr val="tx1"/>
                          </a:solidFill>
                          <a:effectLst/>
                        </a:rPr>
                        <a:t> </a:t>
                      </a:r>
                      <a:r>
                        <a:rPr lang="en-US" sz="1100" b="0" kern="100" dirty="0">
                          <a:solidFill>
                            <a:schemeClr val="tx1"/>
                          </a:solidFill>
                          <a:effectLst/>
                        </a:rPr>
                        <a:t>pure</a:t>
                      </a:r>
                      <a:r>
                        <a:rPr lang="en-US" sz="1100" b="0" kern="100" spc="40" dirty="0">
                          <a:solidFill>
                            <a:schemeClr val="tx1"/>
                          </a:solidFill>
                          <a:effectLst/>
                        </a:rPr>
                        <a:t> </a:t>
                      </a:r>
                      <a:r>
                        <a:rPr lang="en-US" sz="1100" b="0" kern="100" dirty="0">
                          <a:solidFill>
                            <a:schemeClr val="tx1"/>
                          </a:solidFill>
                          <a:effectLst/>
                        </a:rPr>
                        <a:t>scintillator</a:t>
                      </a:r>
                      <a:endParaRPr lang="en-US" sz="1500" b="0" kern="100" dirty="0">
                        <a:solidFill>
                          <a:schemeClr val="tx1"/>
                        </a:solidFill>
                        <a:effectLst/>
                      </a:endParaRPr>
                    </a:p>
                    <a:p>
                      <a:pPr marL="800100" marR="0" lvl="1" indent="-342900">
                        <a:spcBef>
                          <a:spcPts val="0"/>
                        </a:spcBef>
                        <a:spcAft>
                          <a:spcPts val="0"/>
                        </a:spcAft>
                        <a:buFont typeface="Symbol" pitchFamily="2" charset="2"/>
                        <a:buChar char=""/>
                        <a:tabLst>
                          <a:tab pos="637540" algn="l"/>
                        </a:tabLst>
                      </a:pPr>
                      <a:r>
                        <a:rPr lang="en-US" sz="1100" b="0" kern="100" spc="5" dirty="0">
                          <a:solidFill>
                            <a:schemeClr val="tx1"/>
                          </a:solidFill>
                          <a:effectLst/>
                        </a:rPr>
                        <a:t>Possibly </a:t>
                      </a:r>
                      <a:r>
                        <a:rPr lang="en-US" sz="1100" b="0" kern="100" spc="-10" dirty="0">
                          <a:solidFill>
                            <a:schemeClr val="tx1"/>
                          </a:solidFill>
                          <a:effectLst/>
                        </a:rPr>
                        <a:t>improved </a:t>
                      </a:r>
                      <a:r>
                        <a:rPr lang="en-US" sz="1100" b="0" kern="100" dirty="0">
                          <a:solidFill>
                            <a:schemeClr val="tx1"/>
                          </a:solidFill>
                          <a:effectLst/>
                        </a:rPr>
                        <a:t>background </a:t>
                      </a:r>
                      <a:r>
                        <a:rPr lang="en-US" sz="1100" b="0" kern="100" spc="-250" dirty="0">
                          <a:solidFill>
                            <a:schemeClr val="tx1"/>
                          </a:solidFill>
                          <a:effectLst/>
                        </a:rPr>
                        <a:t> </a:t>
                      </a:r>
                      <a:r>
                        <a:rPr lang="en-US" sz="1100" b="0" kern="100" dirty="0">
                          <a:solidFill>
                            <a:schemeClr val="tx1"/>
                          </a:solidFill>
                          <a:effectLst/>
                        </a:rPr>
                        <a:t>rejection</a:t>
                      </a:r>
                      <a:r>
                        <a:rPr lang="en-US" sz="1100" b="0" kern="100" spc="225" dirty="0">
                          <a:solidFill>
                            <a:schemeClr val="tx1"/>
                          </a:solidFill>
                          <a:effectLst/>
                        </a:rPr>
                        <a:t> </a:t>
                      </a:r>
                      <a:r>
                        <a:rPr lang="en-US" sz="1100" b="0" kern="100" dirty="0">
                          <a:solidFill>
                            <a:schemeClr val="tx1"/>
                          </a:solidFill>
                          <a:effectLst/>
                        </a:rPr>
                        <a:t>compared</a:t>
                      </a:r>
                      <a:r>
                        <a:rPr lang="en-US" sz="1100" b="0" kern="100" spc="225" dirty="0">
                          <a:solidFill>
                            <a:schemeClr val="tx1"/>
                          </a:solidFill>
                          <a:effectLst/>
                        </a:rPr>
                        <a:t> </a:t>
                      </a:r>
                      <a:r>
                        <a:rPr lang="en-US" sz="1100" b="0" kern="100" dirty="0">
                          <a:solidFill>
                            <a:schemeClr val="tx1"/>
                          </a:solidFill>
                          <a:effectLst/>
                        </a:rPr>
                        <a:t>to </a:t>
                      </a:r>
                      <a:r>
                        <a:rPr lang="en-US" sz="1100" b="0" kern="100" spc="-260" dirty="0">
                          <a:solidFill>
                            <a:schemeClr val="tx1"/>
                          </a:solidFill>
                          <a:effectLst/>
                        </a:rPr>
                        <a:t>   </a:t>
                      </a:r>
                      <a:r>
                        <a:rPr lang="en-US" sz="1100" b="0" kern="100" dirty="0">
                          <a:solidFill>
                            <a:schemeClr val="tx1"/>
                          </a:solidFill>
                          <a:effectLst/>
                        </a:rPr>
                        <a:t>water</a:t>
                      </a:r>
                      <a:endParaRPr lang="en-US" sz="1500" b="0" kern="100" dirty="0">
                        <a:solidFill>
                          <a:schemeClr val="tx1"/>
                        </a:solidFill>
                        <a:effectLst/>
                      </a:endParaRPr>
                    </a:p>
                    <a:p>
                      <a:pPr marL="800100" marR="0" lvl="1" indent="-342900">
                        <a:spcBef>
                          <a:spcPts val="0"/>
                        </a:spcBef>
                        <a:spcAft>
                          <a:spcPts val="0"/>
                        </a:spcAft>
                        <a:buFont typeface="Symbol" pitchFamily="2" charset="2"/>
                        <a:buChar char=""/>
                        <a:tabLst>
                          <a:tab pos="637540" algn="l"/>
                        </a:tabLst>
                      </a:pPr>
                      <a:r>
                        <a:rPr lang="en-US" sz="1100" b="1" kern="100" dirty="0">
                          <a:solidFill>
                            <a:schemeClr val="tx1"/>
                          </a:solidFill>
                          <a:effectLst/>
                        </a:rPr>
                        <a:t>Mixture adjustment provides performance flexibility</a:t>
                      </a:r>
                      <a:endParaRPr lang="en-US" sz="15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800100" marR="0" lvl="1" indent="-342900">
                        <a:spcBef>
                          <a:spcPts val="0"/>
                        </a:spcBef>
                        <a:spcAft>
                          <a:spcPts val="0"/>
                        </a:spcAft>
                        <a:buFont typeface="Symbol" pitchFamily="2" charset="2"/>
                        <a:buChar char=""/>
                      </a:pPr>
                      <a:r>
                        <a:rPr lang="en-US" sz="1100" b="0" kern="100" dirty="0">
                          <a:solidFill>
                            <a:schemeClr val="tx1"/>
                          </a:solidFill>
                          <a:effectLst/>
                        </a:rPr>
                        <a:t>Least mature technology</a:t>
                      </a:r>
                      <a:endParaRPr lang="en-US" sz="1500" b="0" kern="100" dirty="0">
                        <a:solidFill>
                          <a:schemeClr val="tx1"/>
                        </a:solidFill>
                        <a:effectLst/>
                      </a:endParaRPr>
                    </a:p>
                    <a:p>
                      <a:pPr marL="529590" marR="0" lvl="1">
                        <a:spcBef>
                          <a:spcPts val="0"/>
                        </a:spcBef>
                        <a:spcAft>
                          <a:spcPts val="0"/>
                        </a:spcAft>
                      </a:pPr>
                      <a:r>
                        <a:rPr lang="en-US" sz="1100" b="0" kern="100" dirty="0">
                          <a:solidFill>
                            <a:schemeClr val="tx1"/>
                          </a:solidFill>
                          <a:effectLst/>
                        </a:rPr>
                        <a:t> </a:t>
                      </a:r>
                      <a:endParaRPr lang="en-US"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23750929"/>
                  </a:ext>
                </a:extLst>
              </a:tr>
            </a:tbl>
          </a:graphicData>
        </a:graphic>
      </p:graphicFrame>
      <p:pic>
        <p:nvPicPr>
          <p:cNvPr id="1026" name="Picture 2">
            <a:extLst>
              <a:ext uri="{FF2B5EF4-FFF2-40B4-BE49-F238E27FC236}">
                <a16:creationId xmlns:a16="http://schemas.microsoft.com/office/drawing/2014/main" id="{6681ACBF-C3C1-3C9F-E9B3-BB4FA901C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150" y="3351377"/>
            <a:ext cx="1053938" cy="14532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1EE3369-C8F4-59F6-B1C7-6B259E515D6B}"/>
              </a:ext>
            </a:extLst>
          </p:cNvPr>
          <p:cNvSpPr txBox="1"/>
          <p:nvPr/>
        </p:nvSpPr>
        <p:spPr>
          <a:xfrm>
            <a:off x="193622" y="3789457"/>
            <a:ext cx="1208150" cy="600164"/>
          </a:xfrm>
          <a:prstGeom prst="rect">
            <a:avLst/>
          </a:prstGeom>
          <a:noFill/>
        </p:spPr>
        <p:txBody>
          <a:bodyPr wrap="square" rtlCol="0">
            <a:spAutoFit/>
          </a:bodyPr>
          <a:lstStyle/>
          <a:p>
            <a:r>
              <a:rPr lang="en-US" sz="825" b="1" dirty="0"/>
              <a:t>The </a:t>
            </a:r>
            <a:r>
              <a:rPr lang="en-US" sz="825" b="1" dirty="0" err="1"/>
              <a:t>KamLAND</a:t>
            </a:r>
            <a:r>
              <a:rPr lang="en-US" sz="825" b="1" dirty="0"/>
              <a:t> </a:t>
            </a:r>
          </a:p>
          <a:p>
            <a:r>
              <a:rPr lang="en-US" sz="825" b="1" dirty="0"/>
              <a:t>Liquid Scintillator Detector</a:t>
            </a:r>
          </a:p>
          <a:p>
            <a:r>
              <a:rPr lang="en-US" sz="825" b="1" dirty="0"/>
              <a:t> (1000 ton mass)</a:t>
            </a:r>
          </a:p>
        </p:txBody>
      </p:sp>
      <p:pic>
        <p:nvPicPr>
          <p:cNvPr id="1028" name="Picture 4" descr="Super-Kamiokande Detector | The Secrets Of The Universe">
            <a:extLst>
              <a:ext uri="{FF2B5EF4-FFF2-40B4-BE49-F238E27FC236}">
                <a16:creationId xmlns:a16="http://schemas.microsoft.com/office/drawing/2014/main" id="{A012140D-54EB-3086-ADD1-081F0CB2C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61" y="4972034"/>
            <a:ext cx="1781423" cy="9320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DEFFF1-6AC0-E6DD-7C73-C384A21EC9A4}"/>
              </a:ext>
            </a:extLst>
          </p:cNvPr>
          <p:cNvSpPr txBox="1"/>
          <p:nvPr/>
        </p:nvSpPr>
        <p:spPr>
          <a:xfrm>
            <a:off x="0" y="5909917"/>
            <a:ext cx="2509020" cy="346249"/>
          </a:xfrm>
          <a:prstGeom prst="rect">
            <a:avLst/>
          </a:prstGeom>
          <a:noFill/>
        </p:spPr>
        <p:txBody>
          <a:bodyPr wrap="none" rtlCol="0">
            <a:spAutoFit/>
          </a:bodyPr>
          <a:lstStyle/>
          <a:p>
            <a:r>
              <a:rPr lang="en-US" sz="825" b="1" dirty="0"/>
              <a:t>The Super-</a:t>
            </a:r>
            <a:r>
              <a:rPr lang="en-US" sz="825" b="1" dirty="0" err="1"/>
              <a:t>Kamiokande</a:t>
            </a:r>
            <a:r>
              <a:rPr lang="en-US" sz="825" b="1" dirty="0"/>
              <a:t> Gadolinium-doped </a:t>
            </a:r>
            <a:br>
              <a:rPr lang="en-US" sz="825" b="1" dirty="0"/>
            </a:br>
            <a:r>
              <a:rPr lang="en-US" sz="825" b="1" dirty="0"/>
              <a:t>water Cherenkov Detector  (~50,000 ton mass)</a:t>
            </a:r>
          </a:p>
        </p:txBody>
      </p:sp>
      <p:pic>
        <p:nvPicPr>
          <p:cNvPr id="4" name="Picture 3">
            <a:extLst>
              <a:ext uri="{FF2B5EF4-FFF2-40B4-BE49-F238E27FC236}">
                <a16:creationId xmlns:a16="http://schemas.microsoft.com/office/drawing/2014/main" id="{0FB2B624-085D-9F38-23B0-DE5AD33B5D55}"/>
              </a:ext>
            </a:extLst>
          </p:cNvPr>
          <p:cNvPicPr>
            <a:picLocks noChangeAspect="1"/>
          </p:cNvPicPr>
          <p:nvPr/>
        </p:nvPicPr>
        <p:blipFill>
          <a:blip r:embed="rId4"/>
          <a:stretch>
            <a:fillRect/>
          </a:stretch>
        </p:blipFill>
        <p:spPr>
          <a:xfrm>
            <a:off x="1127607" y="2236718"/>
            <a:ext cx="1164877" cy="1060055"/>
          </a:xfrm>
          <a:prstGeom prst="rect">
            <a:avLst/>
          </a:prstGeom>
        </p:spPr>
      </p:pic>
      <p:sp>
        <p:nvSpPr>
          <p:cNvPr id="5" name="TextBox 4">
            <a:extLst>
              <a:ext uri="{FF2B5EF4-FFF2-40B4-BE49-F238E27FC236}">
                <a16:creationId xmlns:a16="http://schemas.microsoft.com/office/drawing/2014/main" id="{3D4DD134-C87A-B7C5-2A74-0C51B01A3B76}"/>
              </a:ext>
            </a:extLst>
          </p:cNvPr>
          <p:cNvSpPr txBox="1"/>
          <p:nvPr/>
        </p:nvSpPr>
        <p:spPr>
          <a:xfrm>
            <a:off x="64573" y="2274027"/>
            <a:ext cx="1208150" cy="600164"/>
          </a:xfrm>
          <a:prstGeom prst="rect">
            <a:avLst/>
          </a:prstGeom>
          <a:noFill/>
        </p:spPr>
        <p:txBody>
          <a:bodyPr wrap="square" rtlCol="0">
            <a:spAutoFit/>
          </a:bodyPr>
          <a:lstStyle/>
          <a:p>
            <a:r>
              <a:rPr lang="en-US" sz="825" b="1" dirty="0"/>
              <a:t>The Palo Verde Gadolinium-doped Scintillator detector</a:t>
            </a:r>
          </a:p>
          <a:p>
            <a:r>
              <a:rPr lang="en-US" sz="825" b="1" dirty="0"/>
              <a:t> (180 ton mass)</a:t>
            </a:r>
          </a:p>
        </p:txBody>
      </p:sp>
    </p:spTree>
    <p:extLst>
      <p:ext uri="{BB962C8B-B14F-4D97-AF65-F5344CB8AC3E}">
        <p14:creationId xmlns:p14="http://schemas.microsoft.com/office/powerpoint/2010/main" val="2890168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3942A-CA7E-2798-C40D-EC3902022769}"/>
              </a:ext>
            </a:extLst>
          </p:cNvPr>
          <p:cNvSpPr>
            <a:spLocks noGrp="1"/>
          </p:cNvSpPr>
          <p:nvPr>
            <p:ph type="body" sz="quarter" idx="10"/>
          </p:nvPr>
        </p:nvSpPr>
        <p:spPr>
          <a:xfrm>
            <a:off x="252887" y="1122489"/>
            <a:ext cx="8138306" cy="548640"/>
          </a:xfrm>
        </p:spPr>
        <p:txBody>
          <a:bodyPr>
            <a:noAutofit/>
          </a:bodyPr>
          <a:lstStyle/>
          <a:p>
            <a:pPr algn="ctr">
              <a:lnSpc>
                <a:spcPct val="100000"/>
              </a:lnSpc>
            </a:pPr>
            <a:r>
              <a:rPr lang="en-US" sz="3600" dirty="0">
                <a:solidFill>
                  <a:schemeClr val="tx1"/>
                </a:solidFill>
              </a:rPr>
              <a:t>The ideal and the real – current and future limitations on far-field detection of 50 </a:t>
            </a:r>
            <a:r>
              <a:rPr lang="en-US" sz="3600" dirty="0" err="1">
                <a:solidFill>
                  <a:schemeClr val="tx1"/>
                </a:solidFill>
              </a:rPr>
              <a:t>MWt</a:t>
            </a:r>
            <a:r>
              <a:rPr lang="en-US" sz="3600" dirty="0">
                <a:solidFill>
                  <a:schemeClr val="tx1"/>
                </a:solidFill>
              </a:rPr>
              <a:t> reactors in &lt; 1 year</a:t>
            </a:r>
          </a:p>
        </p:txBody>
      </p:sp>
      <p:sp>
        <p:nvSpPr>
          <p:cNvPr id="7" name="Content Placeholder 2">
            <a:extLst>
              <a:ext uri="{FF2B5EF4-FFF2-40B4-BE49-F238E27FC236}">
                <a16:creationId xmlns:a16="http://schemas.microsoft.com/office/drawing/2014/main" id="{C70F8FC7-299D-A288-6327-A0A7EDDCC2DE}"/>
              </a:ext>
            </a:extLst>
          </p:cNvPr>
          <p:cNvSpPr txBox="1">
            <a:spLocks/>
          </p:cNvSpPr>
          <p:nvPr/>
        </p:nvSpPr>
        <p:spPr>
          <a:xfrm>
            <a:off x="458888" y="2105182"/>
            <a:ext cx="2705201" cy="170138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solidFill>
                  <a:srgbClr val="231F20"/>
                </a:solidFill>
                <a:latin typeface="AdvOT483a8203"/>
              </a:rPr>
              <a:t>Liquid scintillator </a:t>
            </a:r>
          </a:p>
          <a:p>
            <a:r>
              <a:rPr lang="en-US" sz="1350" dirty="0">
                <a:solidFill>
                  <a:srgbClr val="231F20"/>
                </a:solidFill>
                <a:latin typeface="AdvOT483a8203"/>
              </a:rPr>
              <a:t>Only reactor and geoneutrino backgrounds  </a:t>
            </a:r>
          </a:p>
          <a:p>
            <a:r>
              <a:rPr lang="en-US" sz="1350" dirty="0">
                <a:solidFill>
                  <a:srgbClr val="231F20"/>
                </a:solidFill>
                <a:latin typeface="AdvOT483a8203"/>
              </a:rPr>
              <a:t>A 3.3 MeV energy cut is applied to remove geoneutrinos – detector records all reactor antineutrinos above this energy</a:t>
            </a:r>
          </a:p>
        </p:txBody>
      </p:sp>
      <p:sp>
        <p:nvSpPr>
          <p:cNvPr id="8" name="Content Placeholder 2">
            <a:extLst>
              <a:ext uri="{FF2B5EF4-FFF2-40B4-BE49-F238E27FC236}">
                <a16:creationId xmlns:a16="http://schemas.microsoft.com/office/drawing/2014/main" id="{742624A3-6F29-D41E-3EED-16ADFDBC2C16}"/>
              </a:ext>
            </a:extLst>
          </p:cNvPr>
          <p:cNvSpPr txBox="1">
            <a:spLocks/>
          </p:cNvSpPr>
          <p:nvPr/>
        </p:nvSpPr>
        <p:spPr>
          <a:xfrm>
            <a:off x="3957701" y="2109598"/>
            <a:ext cx="4184654" cy="1432559"/>
          </a:xfrm>
        </p:spPr>
        <p:txBody>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solidFill>
                  <a:srgbClr val="231F20"/>
                </a:solidFill>
                <a:latin typeface="AdvOT483a8203"/>
              </a:rPr>
              <a:t>(Gd-H2O detector, 40% PMT coverage)</a:t>
            </a:r>
          </a:p>
          <a:p>
            <a:r>
              <a:rPr lang="en-US" sz="1350" dirty="0">
                <a:solidFill>
                  <a:srgbClr val="231F20"/>
                </a:solidFill>
                <a:latin typeface="AdvOT483a8203"/>
              </a:rPr>
              <a:t>Detailed background model: ambient radioactivity; </a:t>
            </a:r>
            <a:r>
              <a:rPr lang="en-US" sz="1350" dirty="0" err="1">
                <a:solidFill>
                  <a:srgbClr val="231F20"/>
                </a:solidFill>
                <a:latin typeface="AdvOT483a8203"/>
              </a:rPr>
              <a:t>muogenic</a:t>
            </a:r>
            <a:r>
              <a:rPr lang="en-US" sz="1350" dirty="0">
                <a:solidFill>
                  <a:srgbClr val="231F20"/>
                </a:solidFill>
                <a:latin typeface="AdvOT483a8203"/>
              </a:rPr>
              <a:t> neutrons/</a:t>
            </a:r>
            <a:r>
              <a:rPr lang="en-US" sz="1350" dirty="0" err="1">
                <a:solidFill>
                  <a:srgbClr val="231F20"/>
                </a:solidFill>
                <a:latin typeface="AdvOT483a8203"/>
              </a:rPr>
              <a:t>pions</a:t>
            </a:r>
            <a:r>
              <a:rPr lang="en-US" sz="1350" dirty="0">
                <a:solidFill>
                  <a:srgbClr val="231F20"/>
                </a:solidFill>
                <a:latin typeface="AdvOT483a8203"/>
              </a:rPr>
              <a:t>/gammas , other reactors, </a:t>
            </a:r>
            <a:r>
              <a:rPr lang="en-US" sz="1350" dirty="0" err="1">
                <a:solidFill>
                  <a:srgbClr val="231F20"/>
                </a:solidFill>
                <a:latin typeface="AdvOT483a8203"/>
              </a:rPr>
              <a:t>geoantineutrinos</a:t>
            </a:r>
            <a:r>
              <a:rPr lang="en-US" sz="1350" dirty="0">
                <a:solidFill>
                  <a:srgbClr val="231F20"/>
                </a:solidFill>
                <a:latin typeface="AdvOT483a8203"/>
              </a:rPr>
              <a:t>  </a:t>
            </a:r>
          </a:p>
          <a:p>
            <a:r>
              <a:rPr lang="en-US" sz="1350" dirty="0">
                <a:solidFill>
                  <a:srgbClr val="231F20"/>
                </a:solidFill>
                <a:latin typeface="AdvOT483a8203"/>
              </a:rPr>
              <a:t>Full Monte Carlo including photon tracking and individual event reconstruction </a:t>
            </a:r>
          </a:p>
          <a:p>
            <a:pPr marL="0" indent="0">
              <a:buNone/>
            </a:pPr>
            <a:endParaRPr lang="en-US" sz="1800" dirty="0">
              <a:solidFill>
                <a:srgbClr val="231F20"/>
              </a:solidFill>
              <a:latin typeface="AdvOT483a8203"/>
            </a:endParaRPr>
          </a:p>
        </p:txBody>
      </p:sp>
      <p:sp>
        <p:nvSpPr>
          <p:cNvPr id="13" name="TextBox 12">
            <a:extLst>
              <a:ext uri="{FF2B5EF4-FFF2-40B4-BE49-F238E27FC236}">
                <a16:creationId xmlns:a16="http://schemas.microsoft.com/office/drawing/2014/main" id="{B65E754B-3B6F-62FB-D07E-A3805D3CA1B1}"/>
              </a:ext>
            </a:extLst>
          </p:cNvPr>
          <p:cNvSpPr txBox="1"/>
          <p:nvPr/>
        </p:nvSpPr>
        <p:spPr>
          <a:xfrm>
            <a:off x="24942" y="4433324"/>
            <a:ext cx="845103" cy="507831"/>
          </a:xfrm>
          <a:prstGeom prst="rect">
            <a:avLst/>
          </a:prstGeom>
          <a:noFill/>
        </p:spPr>
        <p:txBody>
          <a:bodyPr wrap="none" rtlCol="0">
            <a:spAutoFit/>
          </a:bodyPr>
          <a:lstStyle/>
          <a:p>
            <a:r>
              <a:rPr lang="en-US" sz="900" b="1" dirty="0"/>
              <a:t>Low </a:t>
            </a:r>
          </a:p>
          <a:p>
            <a:r>
              <a:rPr lang="en-US" sz="900" b="1" dirty="0"/>
              <a:t>background</a:t>
            </a:r>
          </a:p>
          <a:p>
            <a:r>
              <a:rPr lang="en-US" sz="900" b="1" dirty="0"/>
              <a:t>regions</a:t>
            </a:r>
          </a:p>
        </p:txBody>
      </p:sp>
      <p:sp>
        <p:nvSpPr>
          <p:cNvPr id="14" name="TextBox 13">
            <a:extLst>
              <a:ext uri="{FF2B5EF4-FFF2-40B4-BE49-F238E27FC236}">
                <a16:creationId xmlns:a16="http://schemas.microsoft.com/office/drawing/2014/main" id="{DAF6622F-8207-46D9-F30E-BDBB00A7C947}"/>
              </a:ext>
            </a:extLst>
          </p:cNvPr>
          <p:cNvSpPr txBox="1"/>
          <p:nvPr/>
        </p:nvSpPr>
        <p:spPr>
          <a:xfrm>
            <a:off x="24941" y="4879524"/>
            <a:ext cx="845103" cy="507831"/>
          </a:xfrm>
          <a:prstGeom prst="rect">
            <a:avLst/>
          </a:prstGeom>
          <a:noFill/>
        </p:spPr>
        <p:txBody>
          <a:bodyPr wrap="none" rtlCol="0">
            <a:spAutoFit/>
          </a:bodyPr>
          <a:lstStyle/>
          <a:p>
            <a:r>
              <a:rPr lang="en-US" sz="900" b="1" dirty="0"/>
              <a:t>High </a:t>
            </a:r>
          </a:p>
          <a:p>
            <a:r>
              <a:rPr lang="en-US" sz="900" b="1" dirty="0"/>
              <a:t>background</a:t>
            </a:r>
          </a:p>
          <a:p>
            <a:r>
              <a:rPr lang="en-US" sz="900" b="1" dirty="0"/>
              <a:t>regions</a:t>
            </a:r>
          </a:p>
        </p:txBody>
      </p:sp>
      <p:sp>
        <p:nvSpPr>
          <p:cNvPr id="9" name="TextBox 8">
            <a:extLst>
              <a:ext uri="{FF2B5EF4-FFF2-40B4-BE49-F238E27FC236}">
                <a16:creationId xmlns:a16="http://schemas.microsoft.com/office/drawing/2014/main" id="{C0DF27A5-22EF-7753-BA2C-EA331430048F}"/>
              </a:ext>
            </a:extLst>
          </p:cNvPr>
          <p:cNvSpPr txBox="1"/>
          <p:nvPr/>
        </p:nvSpPr>
        <p:spPr>
          <a:xfrm>
            <a:off x="897652" y="4367833"/>
            <a:ext cx="511679" cy="230832"/>
          </a:xfrm>
          <a:prstGeom prst="rect">
            <a:avLst/>
          </a:prstGeom>
          <a:noFill/>
        </p:spPr>
        <p:txBody>
          <a:bodyPr wrap="none" rtlCol="0">
            <a:spAutoFit/>
          </a:bodyPr>
          <a:lstStyle/>
          <a:p>
            <a:r>
              <a:rPr lang="en-US" sz="900" b="1" dirty="0"/>
              <a:t>10 km</a:t>
            </a:r>
          </a:p>
        </p:txBody>
      </p:sp>
      <p:sp>
        <p:nvSpPr>
          <p:cNvPr id="15" name="TextBox 14">
            <a:extLst>
              <a:ext uri="{FF2B5EF4-FFF2-40B4-BE49-F238E27FC236}">
                <a16:creationId xmlns:a16="http://schemas.microsoft.com/office/drawing/2014/main" id="{6E41AFAC-9B63-6B75-D5DA-60289F30DBC6}"/>
              </a:ext>
            </a:extLst>
          </p:cNvPr>
          <p:cNvSpPr txBox="1"/>
          <p:nvPr/>
        </p:nvSpPr>
        <p:spPr>
          <a:xfrm>
            <a:off x="819433" y="4582211"/>
            <a:ext cx="665567" cy="369332"/>
          </a:xfrm>
          <a:prstGeom prst="rect">
            <a:avLst/>
          </a:prstGeom>
          <a:noFill/>
        </p:spPr>
        <p:txBody>
          <a:bodyPr wrap="none" rtlCol="0">
            <a:spAutoFit/>
          </a:bodyPr>
          <a:lstStyle/>
          <a:p>
            <a:r>
              <a:rPr lang="en-US" sz="900" dirty="0"/>
              <a:t>1 kt</a:t>
            </a:r>
          </a:p>
          <a:p>
            <a:r>
              <a:rPr lang="en-US" sz="900" dirty="0"/>
              <a:t>1 month  </a:t>
            </a:r>
          </a:p>
        </p:txBody>
      </p:sp>
      <p:sp>
        <p:nvSpPr>
          <p:cNvPr id="16" name="TextBox 15">
            <a:extLst>
              <a:ext uri="{FF2B5EF4-FFF2-40B4-BE49-F238E27FC236}">
                <a16:creationId xmlns:a16="http://schemas.microsoft.com/office/drawing/2014/main" id="{EF147F48-9165-EB88-3948-9BB670B26BDF}"/>
              </a:ext>
            </a:extLst>
          </p:cNvPr>
          <p:cNvSpPr txBox="1"/>
          <p:nvPr/>
        </p:nvSpPr>
        <p:spPr>
          <a:xfrm>
            <a:off x="841675" y="5042198"/>
            <a:ext cx="633507" cy="369332"/>
          </a:xfrm>
          <a:prstGeom prst="rect">
            <a:avLst/>
          </a:prstGeom>
          <a:noFill/>
        </p:spPr>
        <p:txBody>
          <a:bodyPr wrap="none" rtlCol="0">
            <a:spAutoFit/>
          </a:bodyPr>
          <a:lstStyle/>
          <a:p>
            <a:r>
              <a:rPr lang="en-US" sz="900" b="1" dirty="0">
                <a:solidFill>
                  <a:srgbClr val="FF0000"/>
                </a:solidFill>
              </a:rPr>
              <a:t>1 kt</a:t>
            </a:r>
          </a:p>
          <a:p>
            <a:r>
              <a:rPr lang="en-US" sz="900" b="1" dirty="0">
                <a:solidFill>
                  <a:srgbClr val="FF0000"/>
                </a:solidFill>
              </a:rPr>
              <a:t>4 month</a:t>
            </a:r>
          </a:p>
        </p:txBody>
      </p:sp>
      <p:sp>
        <p:nvSpPr>
          <p:cNvPr id="10" name="TextBox 9">
            <a:extLst>
              <a:ext uri="{FF2B5EF4-FFF2-40B4-BE49-F238E27FC236}">
                <a16:creationId xmlns:a16="http://schemas.microsoft.com/office/drawing/2014/main" id="{D291BDF8-31E4-6275-DAD7-AD2BD9C9A059}"/>
              </a:ext>
            </a:extLst>
          </p:cNvPr>
          <p:cNvSpPr txBox="1"/>
          <p:nvPr/>
        </p:nvSpPr>
        <p:spPr>
          <a:xfrm>
            <a:off x="1772699" y="4367833"/>
            <a:ext cx="511679" cy="230832"/>
          </a:xfrm>
          <a:prstGeom prst="rect">
            <a:avLst/>
          </a:prstGeom>
          <a:noFill/>
        </p:spPr>
        <p:txBody>
          <a:bodyPr wrap="none" rtlCol="0">
            <a:spAutoFit/>
          </a:bodyPr>
          <a:lstStyle/>
          <a:p>
            <a:r>
              <a:rPr lang="en-US" sz="900" b="1" dirty="0"/>
              <a:t>20 km</a:t>
            </a:r>
          </a:p>
        </p:txBody>
      </p:sp>
      <p:sp>
        <p:nvSpPr>
          <p:cNvPr id="17" name="TextBox 16">
            <a:extLst>
              <a:ext uri="{FF2B5EF4-FFF2-40B4-BE49-F238E27FC236}">
                <a16:creationId xmlns:a16="http://schemas.microsoft.com/office/drawing/2014/main" id="{9CA11312-0420-92FE-651B-8B672560B30B}"/>
              </a:ext>
            </a:extLst>
          </p:cNvPr>
          <p:cNvSpPr txBox="1"/>
          <p:nvPr/>
        </p:nvSpPr>
        <p:spPr>
          <a:xfrm>
            <a:off x="1694480" y="4599803"/>
            <a:ext cx="665567" cy="369332"/>
          </a:xfrm>
          <a:prstGeom prst="rect">
            <a:avLst/>
          </a:prstGeom>
          <a:noFill/>
        </p:spPr>
        <p:txBody>
          <a:bodyPr wrap="none" rtlCol="0">
            <a:spAutoFit/>
          </a:bodyPr>
          <a:lstStyle/>
          <a:p>
            <a:r>
              <a:rPr lang="en-US" sz="900" dirty="0"/>
              <a:t>1 kt</a:t>
            </a:r>
          </a:p>
          <a:p>
            <a:r>
              <a:rPr lang="en-US" sz="900" dirty="0"/>
              <a:t>5 month  </a:t>
            </a:r>
          </a:p>
        </p:txBody>
      </p:sp>
      <p:sp>
        <p:nvSpPr>
          <p:cNvPr id="18" name="TextBox 17">
            <a:extLst>
              <a:ext uri="{FF2B5EF4-FFF2-40B4-BE49-F238E27FC236}">
                <a16:creationId xmlns:a16="http://schemas.microsoft.com/office/drawing/2014/main" id="{DECF5CAC-B78D-C388-5BD3-E9EB911F87D3}"/>
              </a:ext>
            </a:extLst>
          </p:cNvPr>
          <p:cNvSpPr txBox="1"/>
          <p:nvPr/>
        </p:nvSpPr>
        <p:spPr>
          <a:xfrm>
            <a:off x="1748750" y="5042198"/>
            <a:ext cx="569387" cy="369332"/>
          </a:xfrm>
          <a:prstGeom prst="rect">
            <a:avLst/>
          </a:prstGeom>
          <a:noFill/>
        </p:spPr>
        <p:txBody>
          <a:bodyPr wrap="none" rtlCol="0">
            <a:spAutoFit/>
          </a:bodyPr>
          <a:lstStyle/>
          <a:p>
            <a:r>
              <a:rPr lang="en-US" sz="900" b="1" dirty="0">
                <a:solidFill>
                  <a:srgbClr val="FF0000"/>
                </a:solidFill>
              </a:rPr>
              <a:t>5 kt</a:t>
            </a:r>
          </a:p>
          <a:p>
            <a:r>
              <a:rPr lang="en-US" sz="900" dirty="0"/>
              <a:t>1 year  </a:t>
            </a:r>
          </a:p>
        </p:txBody>
      </p:sp>
      <p:sp>
        <p:nvSpPr>
          <p:cNvPr id="11" name="TextBox 10">
            <a:extLst>
              <a:ext uri="{FF2B5EF4-FFF2-40B4-BE49-F238E27FC236}">
                <a16:creationId xmlns:a16="http://schemas.microsoft.com/office/drawing/2014/main" id="{98C3043D-AFD9-5C1B-18CA-D5156CEE6872}"/>
              </a:ext>
            </a:extLst>
          </p:cNvPr>
          <p:cNvSpPr txBox="1"/>
          <p:nvPr/>
        </p:nvSpPr>
        <p:spPr>
          <a:xfrm>
            <a:off x="2608505" y="4367833"/>
            <a:ext cx="511679" cy="230832"/>
          </a:xfrm>
          <a:prstGeom prst="rect">
            <a:avLst/>
          </a:prstGeom>
          <a:noFill/>
        </p:spPr>
        <p:txBody>
          <a:bodyPr wrap="none" rtlCol="0">
            <a:spAutoFit/>
          </a:bodyPr>
          <a:lstStyle/>
          <a:p>
            <a:r>
              <a:rPr lang="en-US" sz="900" b="1" dirty="0">
                <a:solidFill>
                  <a:srgbClr val="FF0000"/>
                </a:solidFill>
              </a:rPr>
              <a:t>50 km</a:t>
            </a:r>
          </a:p>
        </p:txBody>
      </p:sp>
      <p:sp>
        <p:nvSpPr>
          <p:cNvPr id="19" name="TextBox 18">
            <a:extLst>
              <a:ext uri="{FF2B5EF4-FFF2-40B4-BE49-F238E27FC236}">
                <a16:creationId xmlns:a16="http://schemas.microsoft.com/office/drawing/2014/main" id="{016D7F3B-8C78-2EFB-346F-EFCE3FEDF27F}"/>
              </a:ext>
            </a:extLst>
          </p:cNvPr>
          <p:cNvSpPr txBox="1"/>
          <p:nvPr/>
        </p:nvSpPr>
        <p:spPr>
          <a:xfrm>
            <a:off x="2569528" y="4599833"/>
            <a:ext cx="601447" cy="369332"/>
          </a:xfrm>
          <a:prstGeom prst="rect">
            <a:avLst/>
          </a:prstGeom>
          <a:noFill/>
        </p:spPr>
        <p:txBody>
          <a:bodyPr wrap="none" rtlCol="0">
            <a:spAutoFit/>
          </a:bodyPr>
          <a:lstStyle/>
          <a:p>
            <a:r>
              <a:rPr lang="en-US" sz="900" b="1" dirty="0">
                <a:solidFill>
                  <a:srgbClr val="FF0000"/>
                </a:solidFill>
              </a:rPr>
              <a:t>10 kt</a:t>
            </a:r>
          </a:p>
          <a:p>
            <a:r>
              <a:rPr lang="en-US" sz="900" dirty="0"/>
              <a:t> 1 year  </a:t>
            </a:r>
          </a:p>
        </p:txBody>
      </p:sp>
      <p:sp>
        <p:nvSpPr>
          <p:cNvPr id="20" name="TextBox 19">
            <a:extLst>
              <a:ext uri="{FF2B5EF4-FFF2-40B4-BE49-F238E27FC236}">
                <a16:creationId xmlns:a16="http://schemas.microsoft.com/office/drawing/2014/main" id="{7A76C3FE-6F3D-8AA2-3F5B-F7E5C8147875}"/>
              </a:ext>
            </a:extLst>
          </p:cNvPr>
          <p:cNvSpPr txBox="1"/>
          <p:nvPr/>
        </p:nvSpPr>
        <p:spPr>
          <a:xfrm>
            <a:off x="2576934" y="5042198"/>
            <a:ext cx="569387" cy="369332"/>
          </a:xfrm>
          <a:prstGeom prst="rect">
            <a:avLst/>
          </a:prstGeom>
          <a:noFill/>
        </p:spPr>
        <p:txBody>
          <a:bodyPr wrap="none" rtlCol="0">
            <a:spAutoFit/>
          </a:bodyPr>
          <a:lstStyle/>
          <a:p>
            <a:r>
              <a:rPr lang="en-US" sz="900" dirty="0"/>
              <a:t>1000 kt</a:t>
            </a:r>
          </a:p>
          <a:p>
            <a:r>
              <a:rPr lang="en-US" sz="900" dirty="0"/>
              <a:t>1 year  </a:t>
            </a:r>
          </a:p>
        </p:txBody>
      </p:sp>
      <p:cxnSp>
        <p:nvCxnSpPr>
          <p:cNvPr id="22" name="Straight Connector 21">
            <a:extLst>
              <a:ext uri="{FF2B5EF4-FFF2-40B4-BE49-F238E27FC236}">
                <a16:creationId xmlns:a16="http://schemas.microsoft.com/office/drawing/2014/main" id="{B3FBFD46-9516-9CBF-865D-28A4B95EB820}"/>
              </a:ext>
            </a:extLst>
          </p:cNvPr>
          <p:cNvCxnSpPr>
            <a:cxnSpLocks/>
          </p:cNvCxnSpPr>
          <p:nvPr/>
        </p:nvCxnSpPr>
        <p:spPr>
          <a:xfrm flipV="1">
            <a:off x="891470" y="4569000"/>
            <a:ext cx="3335480" cy="1321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210BED8-4BF7-F864-15A2-D9D0346F5890}"/>
              </a:ext>
            </a:extLst>
          </p:cNvPr>
          <p:cNvSpPr txBox="1"/>
          <p:nvPr/>
        </p:nvSpPr>
        <p:spPr>
          <a:xfrm>
            <a:off x="5246893" y="4324691"/>
            <a:ext cx="511679" cy="230832"/>
          </a:xfrm>
          <a:prstGeom prst="rect">
            <a:avLst/>
          </a:prstGeom>
          <a:noFill/>
        </p:spPr>
        <p:txBody>
          <a:bodyPr wrap="none" rtlCol="0">
            <a:spAutoFit/>
          </a:bodyPr>
          <a:lstStyle/>
          <a:p>
            <a:r>
              <a:rPr lang="en-US" sz="900" b="1" dirty="0"/>
              <a:t>10 km</a:t>
            </a:r>
          </a:p>
        </p:txBody>
      </p:sp>
      <p:sp>
        <p:nvSpPr>
          <p:cNvPr id="29" name="TextBox 28">
            <a:extLst>
              <a:ext uri="{FF2B5EF4-FFF2-40B4-BE49-F238E27FC236}">
                <a16:creationId xmlns:a16="http://schemas.microsoft.com/office/drawing/2014/main" id="{107F6B89-8477-546F-5DF5-02443EAF1C52}"/>
              </a:ext>
            </a:extLst>
          </p:cNvPr>
          <p:cNvSpPr txBox="1"/>
          <p:nvPr/>
        </p:nvSpPr>
        <p:spPr>
          <a:xfrm>
            <a:off x="5088773" y="4561691"/>
            <a:ext cx="857927" cy="230832"/>
          </a:xfrm>
          <a:prstGeom prst="rect">
            <a:avLst/>
          </a:prstGeom>
          <a:noFill/>
        </p:spPr>
        <p:txBody>
          <a:bodyPr wrap="none" rtlCol="0">
            <a:spAutoFit/>
          </a:bodyPr>
          <a:lstStyle/>
          <a:p>
            <a:r>
              <a:rPr lang="en-US" sz="900" dirty="0"/>
              <a:t>Not analyzed</a:t>
            </a:r>
          </a:p>
        </p:txBody>
      </p:sp>
      <p:sp>
        <p:nvSpPr>
          <p:cNvPr id="30" name="TextBox 29">
            <a:extLst>
              <a:ext uri="{FF2B5EF4-FFF2-40B4-BE49-F238E27FC236}">
                <a16:creationId xmlns:a16="http://schemas.microsoft.com/office/drawing/2014/main" id="{73DC1921-CD1C-BBE2-6F13-7D5900BA6A35}"/>
              </a:ext>
            </a:extLst>
          </p:cNvPr>
          <p:cNvSpPr txBox="1"/>
          <p:nvPr/>
        </p:nvSpPr>
        <p:spPr>
          <a:xfrm>
            <a:off x="5220491" y="4997962"/>
            <a:ext cx="582211" cy="369332"/>
          </a:xfrm>
          <a:prstGeom prst="rect">
            <a:avLst/>
          </a:prstGeom>
          <a:noFill/>
        </p:spPr>
        <p:txBody>
          <a:bodyPr wrap="none" rtlCol="0">
            <a:spAutoFit/>
          </a:bodyPr>
          <a:lstStyle/>
          <a:p>
            <a:r>
              <a:rPr lang="en-US" sz="900" b="1" dirty="0">
                <a:solidFill>
                  <a:srgbClr val="FF0000"/>
                </a:solidFill>
              </a:rPr>
              <a:t>1.4 kt  </a:t>
            </a:r>
          </a:p>
          <a:p>
            <a:r>
              <a:rPr lang="en-US" sz="900" b="1" dirty="0">
                <a:solidFill>
                  <a:srgbClr val="FF0000"/>
                </a:solidFill>
              </a:rPr>
              <a:t>1 year  </a:t>
            </a:r>
          </a:p>
        </p:txBody>
      </p:sp>
      <p:cxnSp>
        <p:nvCxnSpPr>
          <p:cNvPr id="35" name="Straight Connector 34">
            <a:extLst>
              <a:ext uri="{FF2B5EF4-FFF2-40B4-BE49-F238E27FC236}">
                <a16:creationId xmlns:a16="http://schemas.microsoft.com/office/drawing/2014/main" id="{68242903-51DE-587A-0AD3-B7AAA41B0E85}"/>
              </a:ext>
            </a:extLst>
          </p:cNvPr>
          <p:cNvCxnSpPr>
            <a:cxnSpLocks/>
          </p:cNvCxnSpPr>
          <p:nvPr/>
        </p:nvCxnSpPr>
        <p:spPr>
          <a:xfrm flipV="1">
            <a:off x="5160809" y="4527066"/>
            <a:ext cx="3722858" cy="346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AF4F59F-2929-9DFD-7768-D5A0CDDB8A24}"/>
              </a:ext>
            </a:extLst>
          </p:cNvPr>
          <p:cNvSpPr txBox="1"/>
          <p:nvPr/>
        </p:nvSpPr>
        <p:spPr>
          <a:xfrm>
            <a:off x="3664154" y="4367833"/>
            <a:ext cx="575799" cy="230832"/>
          </a:xfrm>
          <a:prstGeom prst="rect">
            <a:avLst/>
          </a:prstGeom>
          <a:noFill/>
        </p:spPr>
        <p:txBody>
          <a:bodyPr wrap="none" rtlCol="0">
            <a:spAutoFit/>
          </a:bodyPr>
          <a:lstStyle/>
          <a:p>
            <a:r>
              <a:rPr lang="en-US" sz="900" b="1" dirty="0"/>
              <a:t>100 km</a:t>
            </a:r>
          </a:p>
        </p:txBody>
      </p:sp>
      <p:sp>
        <p:nvSpPr>
          <p:cNvPr id="21" name="TextBox 20">
            <a:extLst>
              <a:ext uri="{FF2B5EF4-FFF2-40B4-BE49-F238E27FC236}">
                <a16:creationId xmlns:a16="http://schemas.microsoft.com/office/drawing/2014/main" id="{A913D8FC-7FD1-D26A-6E0F-FB07DA9513C3}"/>
              </a:ext>
            </a:extLst>
          </p:cNvPr>
          <p:cNvSpPr txBox="1"/>
          <p:nvPr/>
        </p:nvSpPr>
        <p:spPr>
          <a:xfrm>
            <a:off x="3682885" y="4620611"/>
            <a:ext cx="537327" cy="369332"/>
          </a:xfrm>
          <a:prstGeom prst="rect">
            <a:avLst/>
          </a:prstGeom>
          <a:noFill/>
        </p:spPr>
        <p:txBody>
          <a:bodyPr wrap="none" rtlCol="0">
            <a:spAutoFit/>
          </a:bodyPr>
          <a:lstStyle/>
          <a:p>
            <a:r>
              <a:rPr lang="en-US" sz="900" dirty="0"/>
              <a:t>100 kt</a:t>
            </a:r>
          </a:p>
          <a:p>
            <a:r>
              <a:rPr lang="en-US" sz="900" dirty="0"/>
              <a:t> 1 year</a:t>
            </a:r>
          </a:p>
        </p:txBody>
      </p:sp>
      <p:sp>
        <p:nvSpPr>
          <p:cNvPr id="36" name="TextBox 35">
            <a:extLst>
              <a:ext uri="{FF2B5EF4-FFF2-40B4-BE49-F238E27FC236}">
                <a16:creationId xmlns:a16="http://schemas.microsoft.com/office/drawing/2014/main" id="{4CCD8AB0-E759-829D-2878-4E88F8084A34}"/>
              </a:ext>
            </a:extLst>
          </p:cNvPr>
          <p:cNvSpPr txBox="1"/>
          <p:nvPr/>
        </p:nvSpPr>
        <p:spPr>
          <a:xfrm>
            <a:off x="3362484" y="5050759"/>
            <a:ext cx="1242648" cy="369332"/>
          </a:xfrm>
          <a:prstGeom prst="rect">
            <a:avLst/>
          </a:prstGeom>
          <a:noFill/>
        </p:spPr>
        <p:txBody>
          <a:bodyPr wrap="none" rtlCol="0">
            <a:spAutoFit/>
          </a:bodyPr>
          <a:lstStyle/>
          <a:p>
            <a:r>
              <a:rPr lang="en-US" sz="900" dirty="0"/>
              <a:t>Not possible with </a:t>
            </a:r>
            <a:br>
              <a:rPr lang="en-US" sz="900" dirty="0"/>
            </a:br>
            <a:r>
              <a:rPr lang="en-US" sz="900" dirty="0"/>
              <a:t>this design in 1 year </a:t>
            </a:r>
          </a:p>
        </p:txBody>
      </p:sp>
      <p:sp>
        <p:nvSpPr>
          <p:cNvPr id="24" name="TextBox 23">
            <a:extLst>
              <a:ext uri="{FF2B5EF4-FFF2-40B4-BE49-F238E27FC236}">
                <a16:creationId xmlns:a16="http://schemas.microsoft.com/office/drawing/2014/main" id="{CEF1F8BF-B8D6-2ADC-91B4-DDE19AA1CF69}"/>
              </a:ext>
            </a:extLst>
          </p:cNvPr>
          <p:cNvSpPr txBox="1"/>
          <p:nvPr/>
        </p:nvSpPr>
        <p:spPr>
          <a:xfrm>
            <a:off x="6021261" y="4324691"/>
            <a:ext cx="511679" cy="230832"/>
          </a:xfrm>
          <a:prstGeom prst="rect">
            <a:avLst/>
          </a:prstGeom>
          <a:noFill/>
        </p:spPr>
        <p:txBody>
          <a:bodyPr wrap="none" rtlCol="0">
            <a:spAutoFit/>
          </a:bodyPr>
          <a:lstStyle/>
          <a:p>
            <a:r>
              <a:rPr lang="en-US" sz="900" b="1" dirty="0"/>
              <a:t>20 km</a:t>
            </a:r>
          </a:p>
        </p:txBody>
      </p:sp>
      <p:sp>
        <p:nvSpPr>
          <p:cNvPr id="31" name="TextBox 30">
            <a:extLst>
              <a:ext uri="{FF2B5EF4-FFF2-40B4-BE49-F238E27FC236}">
                <a16:creationId xmlns:a16="http://schemas.microsoft.com/office/drawing/2014/main" id="{E575B6F1-A564-422B-6ABE-C782D750EA6E}"/>
              </a:ext>
            </a:extLst>
          </p:cNvPr>
          <p:cNvSpPr txBox="1"/>
          <p:nvPr/>
        </p:nvSpPr>
        <p:spPr>
          <a:xfrm>
            <a:off x="5997312" y="4561691"/>
            <a:ext cx="569387" cy="369332"/>
          </a:xfrm>
          <a:prstGeom prst="rect">
            <a:avLst/>
          </a:prstGeom>
          <a:noFill/>
        </p:spPr>
        <p:txBody>
          <a:bodyPr wrap="none" rtlCol="0">
            <a:spAutoFit/>
          </a:bodyPr>
          <a:lstStyle/>
          <a:p>
            <a:r>
              <a:rPr lang="en-US" sz="900" dirty="0"/>
              <a:t>1.4 kt</a:t>
            </a:r>
          </a:p>
          <a:p>
            <a:r>
              <a:rPr lang="en-US" sz="900" dirty="0"/>
              <a:t>1 year  </a:t>
            </a:r>
          </a:p>
        </p:txBody>
      </p:sp>
      <p:sp>
        <p:nvSpPr>
          <p:cNvPr id="32" name="TextBox 31">
            <a:extLst>
              <a:ext uri="{FF2B5EF4-FFF2-40B4-BE49-F238E27FC236}">
                <a16:creationId xmlns:a16="http://schemas.microsoft.com/office/drawing/2014/main" id="{6DCDE9FA-6871-5653-20AF-85A21F628D76}"/>
              </a:ext>
            </a:extLst>
          </p:cNvPr>
          <p:cNvSpPr txBox="1"/>
          <p:nvPr/>
        </p:nvSpPr>
        <p:spPr>
          <a:xfrm>
            <a:off x="6023762" y="4997962"/>
            <a:ext cx="505267" cy="369332"/>
          </a:xfrm>
          <a:prstGeom prst="rect">
            <a:avLst/>
          </a:prstGeom>
          <a:noFill/>
        </p:spPr>
        <p:txBody>
          <a:bodyPr wrap="none" rtlCol="0">
            <a:spAutoFit/>
          </a:bodyPr>
          <a:lstStyle/>
          <a:p>
            <a:r>
              <a:rPr lang="en-US" sz="900" b="1" dirty="0">
                <a:solidFill>
                  <a:srgbClr val="FF0000"/>
                </a:solidFill>
              </a:rPr>
              <a:t>25 kt</a:t>
            </a:r>
          </a:p>
          <a:p>
            <a:r>
              <a:rPr lang="en-US" sz="900" dirty="0"/>
              <a:t>1 year</a:t>
            </a:r>
          </a:p>
        </p:txBody>
      </p:sp>
      <p:sp>
        <p:nvSpPr>
          <p:cNvPr id="26" name="TextBox 25">
            <a:extLst>
              <a:ext uri="{FF2B5EF4-FFF2-40B4-BE49-F238E27FC236}">
                <a16:creationId xmlns:a16="http://schemas.microsoft.com/office/drawing/2014/main" id="{4685B1AC-83D8-7DD6-8900-0B34F8BE58C6}"/>
              </a:ext>
            </a:extLst>
          </p:cNvPr>
          <p:cNvSpPr txBox="1"/>
          <p:nvPr/>
        </p:nvSpPr>
        <p:spPr>
          <a:xfrm>
            <a:off x="8193725" y="4324691"/>
            <a:ext cx="575799" cy="230832"/>
          </a:xfrm>
          <a:prstGeom prst="rect">
            <a:avLst/>
          </a:prstGeom>
          <a:noFill/>
        </p:spPr>
        <p:txBody>
          <a:bodyPr wrap="none" rtlCol="0">
            <a:spAutoFit/>
          </a:bodyPr>
          <a:lstStyle/>
          <a:p>
            <a:r>
              <a:rPr lang="en-US" sz="900" b="1" dirty="0"/>
              <a:t>100 km</a:t>
            </a:r>
          </a:p>
        </p:txBody>
      </p:sp>
      <p:sp>
        <p:nvSpPr>
          <p:cNvPr id="34" name="TextBox 33">
            <a:extLst>
              <a:ext uri="{FF2B5EF4-FFF2-40B4-BE49-F238E27FC236}">
                <a16:creationId xmlns:a16="http://schemas.microsoft.com/office/drawing/2014/main" id="{8C04D25F-B992-433A-9238-BB9AF9C4889B}"/>
              </a:ext>
            </a:extLst>
          </p:cNvPr>
          <p:cNvSpPr txBox="1"/>
          <p:nvPr/>
        </p:nvSpPr>
        <p:spPr>
          <a:xfrm>
            <a:off x="7892055" y="4561691"/>
            <a:ext cx="1242648" cy="369332"/>
          </a:xfrm>
          <a:prstGeom prst="rect">
            <a:avLst/>
          </a:prstGeom>
          <a:noFill/>
        </p:spPr>
        <p:txBody>
          <a:bodyPr wrap="none" rtlCol="0">
            <a:spAutoFit/>
          </a:bodyPr>
          <a:lstStyle/>
          <a:p>
            <a:r>
              <a:rPr lang="en-US" sz="900" dirty="0"/>
              <a:t>Not possible with </a:t>
            </a:r>
            <a:br>
              <a:rPr lang="en-US" sz="900" dirty="0"/>
            </a:br>
            <a:r>
              <a:rPr lang="en-US" sz="900" dirty="0"/>
              <a:t>this design in 1 year </a:t>
            </a:r>
          </a:p>
        </p:txBody>
      </p:sp>
      <p:sp>
        <p:nvSpPr>
          <p:cNvPr id="37" name="TextBox 36">
            <a:extLst>
              <a:ext uri="{FF2B5EF4-FFF2-40B4-BE49-F238E27FC236}">
                <a16:creationId xmlns:a16="http://schemas.microsoft.com/office/drawing/2014/main" id="{006E1E5F-FB55-AAE6-7641-48DB19B19A5A}"/>
              </a:ext>
            </a:extLst>
          </p:cNvPr>
          <p:cNvSpPr txBox="1"/>
          <p:nvPr/>
        </p:nvSpPr>
        <p:spPr>
          <a:xfrm>
            <a:off x="7892055" y="5012761"/>
            <a:ext cx="1242648" cy="369332"/>
          </a:xfrm>
          <a:prstGeom prst="rect">
            <a:avLst/>
          </a:prstGeom>
          <a:noFill/>
        </p:spPr>
        <p:txBody>
          <a:bodyPr wrap="none" rtlCol="0">
            <a:spAutoFit/>
          </a:bodyPr>
          <a:lstStyle/>
          <a:p>
            <a:r>
              <a:rPr lang="en-US" sz="900" dirty="0"/>
              <a:t>Not possible with </a:t>
            </a:r>
            <a:br>
              <a:rPr lang="en-US" sz="900" dirty="0"/>
            </a:br>
            <a:r>
              <a:rPr lang="en-US" sz="900" dirty="0"/>
              <a:t>this design in 1 year </a:t>
            </a:r>
          </a:p>
        </p:txBody>
      </p:sp>
      <p:sp>
        <p:nvSpPr>
          <p:cNvPr id="25" name="TextBox 24">
            <a:extLst>
              <a:ext uri="{FF2B5EF4-FFF2-40B4-BE49-F238E27FC236}">
                <a16:creationId xmlns:a16="http://schemas.microsoft.com/office/drawing/2014/main" id="{EDE387A4-5A1E-E63B-8E67-CB84D43EBA8B}"/>
              </a:ext>
            </a:extLst>
          </p:cNvPr>
          <p:cNvSpPr txBox="1"/>
          <p:nvPr/>
        </p:nvSpPr>
        <p:spPr>
          <a:xfrm>
            <a:off x="6968633" y="4324691"/>
            <a:ext cx="511679" cy="230832"/>
          </a:xfrm>
          <a:prstGeom prst="rect">
            <a:avLst/>
          </a:prstGeom>
          <a:noFill/>
        </p:spPr>
        <p:txBody>
          <a:bodyPr wrap="none" rtlCol="0">
            <a:spAutoFit/>
          </a:bodyPr>
          <a:lstStyle/>
          <a:p>
            <a:r>
              <a:rPr lang="en-US" sz="900" b="1" dirty="0">
                <a:solidFill>
                  <a:srgbClr val="FF0000"/>
                </a:solidFill>
              </a:rPr>
              <a:t>35 km</a:t>
            </a:r>
          </a:p>
        </p:txBody>
      </p:sp>
      <p:sp>
        <p:nvSpPr>
          <p:cNvPr id="33" name="TextBox 32">
            <a:extLst>
              <a:ext uri="{FF2B5EF4-FFF2-40B4-BE49-F238E27FC236}">
                <a16:creationId xmlns:a16="http://schemas.microsoft.com/office/drawing/2014/main" id="{F77350BC-ABAA-0960-60E6-932842B8A7F7}"/>
              </a:ext>
            </a:extLst>
          </p:cNvPr>
          <p:cNvSpPr txBox="1"/>
          <p:nvPr/>
        </p:nvSpPr>
        <p:spPr>
          <a:xfrm>
            <a:off x="6957908" y="4565693"/>
            <a:ext cx="537327" cy="369332"/>
          </a:xfrm>
          <a:prstGeom prst="rect">
            <a:avLst/>
          </a:prstGeom>
          <a:noFill/>
        </p:spPr>
        <p:txBody>
          <a:bodyPr wrap="none" rtlCol="0">
            <a:spAutoFit/>
          </a:bodyPr>
          <a:lstStyle/>
          <a:p>
            <a:r>
              <a:rPr lang="en-US" sz="900" b="1" dirty="0">
                <a:solidFill>
                  <a:srgbClr val="FF0000"/>
                </a:solidFill>
              </a:rPr>
              <a:t>60 kt</a:t>
            </a:r>
          </a:p>
          <a:p>
            <a:r>
              <a:rPr lang="en-US" sz="900" dirty="0"/>
              <a:t> 1 year</a:t>
            </a:r>
          </a:p>
        </p:txBody>
      </p:sp>
      <p:sp>
        <p:nvSpPr>
          <p:cNvPr id="38" name="TextBox 37">
            <a:extLst>
              <a:ext uri="{FF2B5EF4-FFF2-40B4-BE49-F238E27FC236}">
                <a16:creationId xmlns:a16="http://schemas.microsoft.com/office/drawing/2014/main" id="{CE46CF15-2A8F-5242-BD2D-BB8A331319E5}"/>
              </a:ext>
            </a:extLst>
          </p:cNvPr>
          <p:cNvSpPr txBox="1"/>
          <p:nvPr/>
        </p:nvSpPr>
        <p:spPr>
          <a:xfrm>
            <a:off x="6637508" y="5014181"/>
            <a:ext cx="1242648" cy="369332"/>
          </a:xfrm>
          <a:prstGeom prst="rect">
            <a:avLst/>
          </a:prstGeom>
          <a:noFill/>
        </p:spPr>
        <p:txBody>
          <a:bodyPr wrap="none" rtlCol="0">
            <a:spAutoFit/>
          </a:bodyPr>
          <a:lstStyle/>
          <a:p>
            <a:r>
              <a:rPr lang="en-US" sz="900" dirty="0"/>
              <a:t>Not possible with </a:t>
            </a:r>
            <a:br>
              <a:rPr lang="en-US" sz="900" dirty="0"/>
            </a:br>
            <a:r>
              <a:rPr lang="en-US" sz="900" dirty="0"/>
              <a:t>this design in 1 year </a:t>
            </a:r>
          </a:p>
        </p:txBody>
      </p:sp>
      <p:sp>
        <p:nvSpPr>
          <p:cNvPr id="40" name="TextBox 39">
            <a:extLst>
              <a:ext uri="{FF2B5EF4-FFF2-40B4-BE49-F238E27FC236}">
                <a16:creationId xmlns:a16="http://schemas.microsoft.com/office/drawing/2014/main" id="{8D691FEE-6B61-CA74-FE95-89644FDEBDE0}"/>
              </a:ext>
            </a:extLst>
          </p:cNvPr>
          <p:cNvSpPr txBox="1"/>
          <p:nvPr/>
        </p:nvSpPr>
        <p:spPr>
          <a:xfrm>
            <a:off x="2639188" y="3821959"/>
            <a:ext cx="3887603" cy="300082"/>
          </a:xfrm>
          <a:prstGeom prst="rect">
            <a:avLst/>
          </a:prstGeom>
          <a:noFill/>
        </p:spPr>
        <p:txBody>
          <a:bodyPr wrap="none" rtlCol="0">
            <a:spAutoFit/>
          </a:bodyPr>
          <a:lstStyle/>
          <a:p>
            <a:r>
              <a:rPr lang="en-US" sz="1350" b="1" dirty="0"/>
              <a:t>Detector fiducial mass and dwell time results</a:t>
            </a:r>
          </a:p>
        </p:txBody>
      </p:sp>
      <p:sp>
        <p:nvSpPr>
          <p:cNvPr id="42" name="TextBox 41">
            <a:extLst>
              <a:ext uri="{FF2B5EF4-FFF2-40B4-BE49-F238E27FC236}">
                <a16:creationId xmlns:a16="http://schemas.microsoft.com/office/drawing/2014/main" id="{B918D212-257E-C0D0-CACD-311E925A1188}"/>
              </a:ext>
            </a:extLst>
          </p:cNvPr>
          <p:cNvSpPr txBox="1"/>
          <p:nvPr/>
        </p:nvSpPr>
        <p:spPr>
          <a:xfrm>
            <a:off x="467424" y="1665304"/>
            <a:ext cx="2307151" cy="300082"/>
          </a:xfrm>
          <a:prstGeom prst="rect">
            <a:avLst/>
          </a:prstGeom>
          <a:noFill/>
        </p:spPr>
        <p:txBody>
          <a:bodyPr wrap="square">
            <a:spAutoFit/>
          </a:bodyPr>
          <a:lstStyle/>
          <a:p>
            <a:r>
              <a:rPr lang="en-US" sz="1350" b="1" dirty="0">
                <a:solidFill>
                  <a:srgbClr val="231F20"/>
                </a:solidFill>
                <a:latin typeface="AdvOT483a8203"/>
              </a:rPr>
              <a:t>Ideal detector, simple model </a:t>
            </a:r>
          </a:p>
        </p:txBody>
      </p:sp>
      <p:sp>
        <p:nvSpPr>
          <p:cNvPr id="44" name="TextBox 43">
            <a:extLst>
              <a:ext uri="{FF2B5EF4-FFF2-40B4-BE49-F238E27FC236}">
                <a16:creationId xmlns:a16="http://schemas.microsoft.com/office/drawing/2014/main" id="{24373748-EF3E-8DA3-34BD-9B9A70E2EBF5}"/>
              </a:ext>
            </a:extLst>
          </p:cNvPr>
          <p:cNvSpPr txBox="1"/>
          <p:nvPr/>
        </p:nvSpPr>
        <p:spPr>
          <a:xfrm>
            <a:off x="3963607" y="1670259"/>
            <a:ext cx="4610100" cy="300082"/>
          </a:xfrm>
          <a:prstGeom prst="rect">
            <a:avLst/>
          </a:prstGeom>
          <a:noFill/>
        </p:spPr>
        <p:txBody>
          <a:bodyPr wrap="square">
            <a:spAutoFit/>
          </a:bodyPr>
          <a:lstStyle/>
          <a:p>
            <a:r>
              <a:rPr lang="en-US" sz="1350" b="1" dirty="0">
                <a:solidFill>
                  <a:srgbClr val="231F20"/>
                </a:solidFill>
                <a:latin typeface="AdvOT483a8203"/>
              </a:rPr>
              <a:t>Plausible detector, detailed model</a:t>
            </a:r>
          </a:p>
        </p:txBody>
      </p:sp>
      <p:sp>
        <p:nvSpPr>
          <p:cNvPr id="59" name="TextBox 58">
            <a:extLst>
              <a:ext uri="{FF2B5EF4-FFF2-40B4-BE49-F238E27FC236}">
                <a16:creationId xmlns:a16="http://schemas.microsoft.com/office/drawing/2014/main" id="{5D50EB27-5253-1304-64F9-B5C8F8B630A8}"/>
              </a:ext>
            </a:extLst>
          </p:cNvPr>
          <p:cNvSpPr txBox="1"/>
          <p:nvPr/>
        </p:nvSpPr>
        <p:spPr>
          <a:xfrm>
            <a:off x="1817606" y="4060596"/>
            <a:ext cx="1309974" cy="300082"/>
          </a:xfrm>
          <a:prstGeom prst="rect">
            <a:avLst/>
          </a:prstGeom>
          <a:noFill/>
        </p:spPr>
        <p:txBody>
          <a:bodyPr wrap="none" rtlCol="0">
            <a:spAutoFit/>
          </a:bodyPr>
          <a:lstStyle/>
          <a:p>
            <a:r>
              <a:rPr lang="en-US" sz="1350" b="1" dirty="0"/>
              <a:t>Ideal detector</a:t>
            </a:r>
          </a:p>
        </p:txBody>
      </p:sp>
      <p:sp>
        <p:nvSpPr>
          <p:cNvPr id="60" name="TextBox 59">
            <a:extLst>
              <a:ext uri="{FF2B5EF4-FFF2-40B4-BE49-F238E27FC236}">
                <a16:creationId xmlns:a16="http://schemas.microsoft.com/office/drawing/2014/main" id="{8A125B89-D05A-BEB6-1BA3-8E04283128F6}"/>
              </a:ext>
            </a:extLst>
          </p:cNvPr>
          <p:cNvSpPr txBox="1"/>
          <p:nvPr/>
        </p:nvSpPr>
        <p:spPr>
          <a:xfrm>
            <a:off x="6504813" y="4019257"/>
            <a:ext cx="2156360" cy="300082"/>
          </a:xfrm>
          <a:prstGeom prst="rect">
            <a:avLst/>
          </a:prstGeom>
          <a:noFill/>
        </p:spPr>
        <p:txBody>
          <a:bodyPr wrap="none" rtlCol="0">
            <a:spAutoFit/>
          </a:bodyPr>
          <a:lstStyle/>
          <a:p>
            <a:r>
              <a:rPr lang="en-US" sz="1350" b="1"/>
              <a:t>State-of-the-art detector</a:t>
            </a:r>
            <a:endParaRPr lang="en-US" sz="1350" b="1" dirty="0"/>
          </a:p>
        </p:txBody>
      </p:sp>
      <p:sp>
        <p:nvSpPr>
          <p:cNvPr id="4" name="TextBox 3">
            <a:extLst>
              <a:ext uri="{FF2B5EF4-FFF2-40B4-BE49-F238E27FC236}">
                <a16:creationId xmlns:a16="http://schemas.microsoft.com/office/drawing/2014/main" id="{B1ACDA1F-E462-C454-F6E5-3522DC8EF67C}"/>
              </a:ext>
            </a:extLst>
          </p:cNvPr>
          <p:cNvSpPr txBox="1"/>
          <p:nvPr/>
        </p:nvSpPr>
        <p:spPr>
          <a:xfrm>
            <a:off x="125944" y="5990222"/>
            <a:ext cx="6656883" cy="369332"/>
          </a:xfrm>
          <a:prstGeom prst="rect">
            <a:avLst/>
          </a:prstGeom>
          <a:noFill/>
        </p:spPr>
        <p:txBody>
          <a:bodyPr wrap="square">
            <a:spAutoFit/>
          </a:bodyPr>
          <a:lstStyle/>
          <a:p>
            <a:r>
              <a:rPr lang="en-US" dirty="0"/>
              <a:t>See Slava Li paper  - https://</a:t>
            </a:r>
            <a:r>
              <a:rPr lang="en-US" dirty="0" err="1"/>
              <a:t>arxiv.org</a:t>
            </a:r>
            <a:r>
              <a:rPr lang="en-US" dirty="0"/>
              <a:t>/abs/1907.08891</a:t>
            </a:r>
          </a:p>
        </p:txBody>
      </p:sp>
    </p:spTree>
    <p:extLst>
      <p:ext uri="{BB962C8B-B14F-4D97-AF65-F5344CB8AC3E}">
        <p14:creationId xmlns:p14="http://schemas.microsoft.com/office/powerpoint/2010/main" val="421120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2" name="Rectangle 2"/>
          <p:cNvSpPr>
            <a:spLocks noChangeArrowheads="1"/>
          </p:cNvSpPr>
          <p:nvPr/>
        </p:nvSpPr>
        <p:spPr bwMode="auto">
          <a:xfrm>
            <a:off x="-410336" y="1127111"/>
            <a:ext cx="9825939" cy="5216813"/>
          </a:xfrm>
          <a:prstGeom prst="rect">
            <a:avLst/>
          </a:prstGeom>
          <a:noFill/>
          <a:ln w="9525">
            <a:noFill/>
            <a:miter lim="800000"/>
            <a:headEnd/>
            <a:tailEnd/>
          </a:ln>
        </p:spPr>
        <p:txBody>
          <a:bodyPr wrap="square">
            <a:spAutoFit/>
          </a:bodyPr>
          <a:lstStyle/>
          <a:p>
            <a:pPr marL="457200" lvl="2" eaLnBrk="1" hangingPunct="1"/>
            <a:r>
              <a:rPr lang="en-US" sz="2400" dirty="0">
                <a:solidFill>
                  <a:srgbClr val="0070C0"/>
                </a:solidFill>
                <a:latin typeface="Cambria Math" pitchFamily="18" charset="0"/>
                <a:cs typeface="Arial" pitchFamily="34" charset="0"/>
              </a:rPr>
              <a:t>        v</a:t>
            </a:r>
            <a:r>
              <a:rPr lang="en-US" sz="2400" baseline="-25000" dirty="0">
                <a:solidFill>
                  <a:srgbClr val="0070C0"/>
                </a:solidFill>
                <a:latin typeface="Cambria Math" pitchFamily="18" charset="0"/>
                <a:cs typeface="Arial" pitchFamily="34" charset="0"/>
              </a:rPr>
              <a:t>e </a:t>
            </a:r>
            <a:r>
              <a:rPr lang="en-US" sz="2400" b="0" dirty="0">
                <a:latin typeface="Cambria Math" pitchFamily="18" charset="0"/>
                <a:cs typeface="Arial" pitchFamily="34" charset="0"/>
              </a:rPr>
              <a:t>+</a:t>
            </a:r>
            <a:r>
              <a:rPr lang="en-US" sz="2400" dirty="0">
                <a:solidFill>
                  <a:srgbClr val="0070C0"/>
                </a:solidFill>
                <a:latin typeface="Cambria Math" pitchFamily="18" charset="0"/>
                <a:cs typeface="Arial" pitchFamily="34" charset="0"/>
              </a:rPr>
              <a:t> p = e</a:t>
            </a:r>
            <a:r>
              <a:rPr lang="en-US" sz="2400" baseline="30000" dirty="0">
                <a:solidFill>
                  <a:srgbClr val="0070C0"/>
                </a:solidFill>
                <a:latin typeface="Cambria Math" pitchFamily="18" charset="0"/>
                <a:cs typeface="Arial" pitchFamily="34" charset="0"/>
              </a:rPr>
              <a:t>+ </a:t>
            </a:r>
            <a:r>
              <a:rPr lang="en-US" sz="2400" b="0" dirty="0">
                <a:latin typeface="Cambria Math" pitchFamily="18" charset="0"/>
                <a:cs typeface="Arial" pitchFamily="34" charset="0"/>
              </a:rPr>
              <a:t>+</a:t>
            </a:r>
            <a:r>
              <a:rPr lang="en-US" sz="2400" dirty="0">
                <a:solidFill>
                  <a:srgbClr val="0070C0"/>
                </a:solidFill>
                <a:latin typeface="Cambria Math" pitchFamily="18" charset="0"/>
                <a:cs typeface="Arial" pitchFamily="34" charset="0"/>
              </a:rPr>
              <a:t> </a:t>
            </a:r>
            <a:r>
              <a:rPr lang="en-US" sz="2400" dirty="0">
                <a:solidFill>
                  <a:srgbClr val="FF0000"/>
                </a:solidFill>
                <a:latin typeface="Cambria Math" pitchFamily="18" charset="0"/>
                <a:cs typeface="Arial" pitchFamily="34" charset="0"/>
              </a:rPr>
              <a:t>n</a:t>
            </a:r>
            <a:br>
              <a:rPr lang="en-US" sz="2400" dirty="0">
                <a:solidFill>
                  <a:srgbClr val="FF0000"/>
                </a:solidFill>
                <a:latin typeface="Cambria Math" pitchFamily="18" charset="0"/>
                <a:cs typeface="Arial" pitchFamily="34" charset="0"/>
              </a:rPr>
            </a:br>
            <a:endParaRPr lang="en-US" sz="2400" b="0" baseline="30000" dirty="0">
              <a:latin typeface="Cambria Math" pitchFamily="18" charset="0"/>
              <a:cs typeface="Arial" pitchFamily="34" charset="0"/>
            </a:endParaRPr>
          </a:p>
          <a:p>
            <a:pPr lvl="2" indent="-457200">
              <a:spcAft>
                <a:spcPts val="600"/>
              </a:spcAft>
              <a:buClr>
                <a:srgbClr val="0F4F97"/>
              </a:buClr>
              <a:buFont typeface="Wingdings" panose="05000000000000000000" pitchFamily="2" charset="2"/>
              <a:buChar char="§"/>
            </a:pPr>
            <a:r>
              <a:rPr lang="en-US" sz="2000" dirty="0">
                <a:cs typeface="Arial" pitchFamily="34" charset="0"/>
              </a:rPr>
              <a:t>Gadolinium nucleus captures neutrons with high efficiency and creates an intense flash of Cherenkov light </a:t>
            </a:r>
          </a:p>
          <a:p>
            <a:pPr lvl="2" indent="-457200">
              <a:spcAft>
                <a:spcPts val="600"/>
              </a:spcAft>
              <a:buClr>
                <a:srgbClr val="0F4F97"/>
              </a:buClr>
              <a:buFont typeface="Wingdings" panose="05000000000000000000" pitchFamily="2" charset="2"/>
              <a:buChar char="§"/>
            </a:pPr>
            <a:r>
              <a:rPr lang="en-US" sz="2000" dirty="0">
                <a:cs typeface="Arial" pitchFamily="34" charset="0"/>
              </a:rPr>
              <a:t>The </a:t>
            </a:r>
            <a:r>
              <a:rPr lang="en-US" sz="2000" b="0" dirty="0">
                <a:cs typeface="Arial" pitchFamily="34" charset="0"/>
              </a:rPr>
              <a:t>signal is </a:t>
            </a:r>
            <a:r>
              <a:rPr lang="en-US" sz="2000" b="0" dirty="0">
                <a:solidFill>
                  <a:srgbClr val="FF0000"/>
                </a:solidFill>
                <a:cs typeface="Arial" pitchFamily="34" charset="0"/>
              </a:rPr>
              <a:t>two flashes of Cherenkov light</a:t>
            </a:r>
            <a:r>
              <a:rPr lang="en-US" sz="2000" b="0" dirty="0">
                <a:cs typeface="Arial" pitchFamily="34" charset="0"/>
              </a:rPr>
              <a:t>, close in time (~100 μsec)</a:t>
            </a:r>
            <a:br>
              <a:rPr lang="en-US" sz="2000" b="0" dirty="0">
                <a:cs typeface="Arial" pitchFamily="34" charset="0"/>
              </a:rPr>
            </a:br>
            <a:r>
              <a:rPr lang="en-US" sz="2000" b="0" dirty="0">
                <a:cs typeface="Arial" pitchFamily="34" charset="0"/>
              </a:rPr>
              <a:t> and location (~5 cm)―the “antineutrino heartbeat”</a:t>
            </a:r>
            <a:endParaRPr lang="en-US" dirty="0"/>
          </a:p>
          <a:p>
            <a:pPr lvl="2" indent="-457200">
              <a:spcAft>
                <a:spcPts val="600"/>
              </a:spcAft>
              <a:buClr>
                <a:srgbClr val="0F4F97"/>
              </a:buClr>
              <a:buFont typeface="Wingdings" panose="05000000000000000000" pitchFamily="2" charset="2"/>
              <a:buChar char="§"/>
            </a:pPr>
            <a:r>
              <a:rPr lang="en-US" sz="2000" dirty="0">
                <a:cs typeface="Arial" pitchFamily="34" charset="0"/>
              </a:rPr>
              <a:t>Method reduces backgrounds by several orders of magnitude</a:t>
            </a:r>
          </a:p>
          <a:p>
            <a:pPr lvl="2" indent="-457200">
              <a:spcAft>
                <a:spcPts val="600"/>
              </a:spcAft>
              <a:buClr>
                <a:srgbClr val="0F4F97"/>
              </a:buClr>
              <a:buFont typeface="Wingdings" panose="05000000000000000000" pitchFamily="2" charset="2"/>
              <a:buChar char="§"/>
            </a:pPr>
            <a:r>
              <a:rPr lang="en-US" sz="2000" dirty="0">
                <a:solidFill>
                  <a:srgbClr val="FF0000"/>
                </a:solidFill>
                <a:cs typeface="Arial"/>
              </a:rPr>
              <a:t>Gadolinium-doped Water Cherenkov technology </a:t>
            </a:r>
            <a:br>
              <a:rPr lang="en-US" sz="2000" dirty="0">
                <a:solidFill>
                  <a:srgbClr val="FF0000"/>
                </a:solidFill>
                <a:cs typeface="Arial"/>
              </a:rPr>
            </a:br>
            <a:r>
              <a:rPr lang="en-US" sz="2000" dirty="0">
                <a:cs typeface="Arial"/>
              </a:rPr>
              <a:t>offers path to 100–1000 kiloton </a:t>
            </a:r>
            <a:br>
              <a:rPr lang="en-US" sz="2000" dirty="0">
                <a:cs typeface="Arial"/>
              </a:rPr>
            </a:br>
            <a:r>
              <a:rPr lang="en-US" sz="2000" dirty="0">
                <a:cs typeface="Arial"/>
              </a:rPr>
              <a:t>antineutrino detectors</a:t>
            </a:r>
          </a:p>
          <a:p>
            <a:pPr lvl="2" indent="-457200">
              <a:spcAft>
                <a:spcPts val="600"/>
              </a:spcAft>
              <a:buClr>
                <a:srgbClr val="0F4F97"/>
              </a:buClr>
              <a:buFont typeface="Wingdings" panose="05000000000000000000" pitchFamily="2" charset="2"/>
              <a:buChar char="§"/>
            </a:pPr>
            <a:r>
              <a:rPr lang="en-US" sz="2000" dirty="0">
                <a:cs typeface="Arial"/>
              </a:rPr>
              <a:t>First proposed by Bernstein in 2001</a:t>
            </a:r>
            <a:br>
              <a:rPr lang="en-US" sz="2000" dirty="0">
                <a:cs typeface="Arial"/>
              </a:rPr>
            </a:br>
            <a:r>
              <a:rPr lang="en-US" sz="1100" i="1" dirty="0"/>
              <a:t>Science &amp; Global Security </a:t>
            </a:r>
            <a:r>
              <a:rPr lang="en-US" sz="1100" b="1" dirty="0"/>
              <a:t>9, </a:t>
            </a:r>
            <a:r>
              <a:rPr lang="en-US" sz="1100" dirty="0"/>
              <a:t>235 (2001)</a:t>
            </a:r>
            <a:endParaRPr lang="en-US" sz="1400" dirty="0"/>
          </a:p>
          <a:p>
            <a:pPr lvl="2" indent="-457200">
              <a:buClr>
                <a:srgbClr val="0F4F97"/>
              </a:buClr>
              <a:buFont typeface="Wingdings" panose="05000000000000000000" pitchFamily="2" charset="2"/>
              <a:buChar char="§"/>
            </a:pPr>
            <a:r>
              <a:rPr lang="en-US" sz="2000" dirty="0">
                <a:cs typeface="Arial" pitchFamily="34" charset="0"/>
              </a:rPr>
              <a:t>Experimental verification in 2009</a:t>
            </a:r>
            <a:br>
              <a:rPr lang="en-US" sz="2000" dirty="0">
                <a:latin typeface="Arial" pitchFamily="34" charset="0"/>
                <a:cs typeface="Arial" pitchFamily="34" charset="0"/>
              </a:rPr>
            </a:br>
            <a:r>
              <a:rPr lang="en-US" sz="1100" dirty="0">
                <a:cs typeface="Arial" pitchFamily="34" charset="0"/>
              </a:rPr>
              <a:t>LLNL:</a:t>
            </a:r>
            <a:r>
              <a:rPr lang="en-US" dirty="0">
                <a:cs typeface="Arial" pitchFamily="34" charset="0"/>
              </a:rPr>
              <a:t> </a:t>
            </a:r>
            <a:r>
              <a:rPr lang="en-US" sz="1100" i="1" dirty="0">
                <a:cs typeface="Arial" pitchFamily="34" charset="0"/>
              </a:rPr>
              <a:t>NIMA</a:t>
            </a:r>
            <a:r>
              <a:rPr lang="en-US" sz="1100" dirty="0">
                <a:cs typeface="Arial" pitchFamily="34" charset="0"/>
              </a:rPr>
              <a:t> </a:t>
            </a:r>
            <a:r>
              <a:rPr lang="en-US" sz="1100" b="1" dirty="0">
                <a:cs typeface="Arial" pitchFamily="34" charset="0"/>
              </a:rPr>
              <a:t>607 </a:t>
            </a:r>
            <a:r>
              <a:rPr lang="en-US" sz="1100" dirty="0">
                <a:cs typeface="Arial" pitchFamily="34" charset="0"/>
              </a:rPr>
              <a:t>(3), 21 (August 2009)</a:t>
            </a:r>
            <a:br>
              <a:rPr lang="en-US" sz="1100" dirty="0">
                <a:cs typeface="Arial" pitchFamily="34" charset="0"/>
              </a:rPr>
            </a:br>
            <a:r>
              <a:rPr lang="en-US" sz="1100" dirty="0">
                <a:cs typeface="Arial" pitchFamily="34" charset="0"/>
              </a:rPr>
              <a:t>Super-K: </a:t>
            </a:r>
            <a:r>
              <a:rPr lang="en-US" sz="1100" i="1" dirty="0">
                <a:cs typeface="Arial" pitchFamily="34" charset="0"/>
              </a:rPr>
              <a:t>Astroparticle Physics </a:t>
            </a:r>
            <a:r>
              <a:rPr lang="en-US" sz="1100" b="1" dirty="0">
                <a:cs typeface="Arial" pitchFamily="34" charset="0"/>
              </a:rPr>
              <a:t>31</a:t>
            </a:r>
            <a:r>
              <a:rPr lang="en-US" sz="1100" dirty="0">
                <a:cs typeface="Arial" pitchFamily="34" charset="0"/>
              </a:rPr>
              <a:t>(4), 320–328 (May 2009)</a:t>
            </a:r>
            <a:br>
              <a:rPr lang="en-US" sz="1600" dirty="0"/>
            </a:br>
            <a:endParaRPr lang="en-US" sz="1600" dirty="0"/>
          </a:p>
          <a:p>
            <a:pPr lvl="2" indent="-457200" eaLnBrk="1" hangingPunct="1">
              <a:buFont typeface="Arial" pitchFamily="34" charset="0"/>
              <a:buChar char="•"/>
            </a:pPr>
            <a:endParaRPr lang="en-US" sz="1200" dirty="0"/>
          </a:p>
        </p:txBody>
      </p:sp>
      <p:pic>
        <p:nvPicPr>
          <p:cNvPr id="7" name="Picture 6"/>
          <p:cNvPicPr>
            <a:picLocks noChangeAspect="1"/>
          </p:cNvPicPr>
          <p:nvPr/>
        </p:nvPicPr>
        <p:blipFill rotWithShape="1">
          <a:blip r:embed="rId3"/>
          <a:srcRect t="4685"/>
          <a:stretch/>
        </p:blipFill>
        <p:spPr>
          <a:xfrm>
            <a:off x="5131971" y="3854596"/>
            <a:ext cx="3508214" cy="2222956"/>
          </a:xfrm>
          <a:prstGeom prst="rect">
            <a:avLst/>
          </a:prstGeom>
        </p:spPr>
      </p:pic>
      <p:sp>
        <p:nvSpPr>
          <p:cNvPr id="5" name="Rectangle 4"/>
          <p:cNvSpPr/>
          <p:nvPr/>
        </p:nvSpPr>
        <p:spPr>
          <a:xfrm>
            <a:off x="6734011" y="5190019"/>
            <a:ext cx="1706933" cy="253916"/>
          </a:xfrm>
          <a:prstGeom prst="rect">
            <a:avLst/>
          </a:prstGeom>
        </p:spPr>
        <p:txBody>
          <a:bodyPr wrap="none">
            <a:spAutoFit/>
          </a:bodyPr>
          <a:lstStyle/>
          <a:p>
            <a:r>
              <a:rPr lang="hr-HR" sz="1050" dirty="0"/>
              <a:t>10.1016/j.nima.2014.10.028</a:t>
            </a:r>
            <a:endParaRPr lang="en-US" sz="1050" dirty="0"/>
          </a:p>
        </p:txBody>
      </p:sp>
      <p:sp>
        <p:nvSpPr>
          <p:cNvPr id="534534" name="Rectangle 6"/>
          <p:cNvSpPr>
            <a:spLocks noGrp="1" noChangeArrowheads="1"/>
          </p:cNvSpPr>
          <p:nvPr>
            <p:ph type="title"/>
          </p:nvPr>
        </p:nvSpPr>
        <p:spPr>
          <a:xfrm>
            <a:off x="457200" y="-399096"/>
            <a:ext cx="8229600" cy="1251062"/>
          </a:xfrm>
        </p:spPr>
        <p:txBody>
          <a:bodyPr/>
          <a:lstStyle/>
          <a:p>
            <a:r>
              <a:rPr lang="en-US" sz="2000" dirty="0"/>
              <a:t>The gadolinium solution permits the use of the (possibly) more scalable water-based detector </a:t>
            </a:r>
          </a:p>
        </p:txBody>
      </p:sp>
      <p:cxnSp>
        <p:nvCxnSpPr>
          <p:cNvPr id="6" name="Straight Connector 5"/>
          <p:cNvCxnSpPr/>
          <p:nvPr/>
        </p:nvCxnSpPr>
        <p:spPr>
          <a:xfrm>
            <a:off x="655767" y="1252182"/>
            <a:ext cx="242887" cy="15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cxnSpLocks/>
          </p:cNvCxnSpPr>
          <p:nvPr/>
        </p:nvCxnSpPr>
        <p:spPr>
          <a:xfrm flipH="1" flipV="1">
            <a:off x="2667495" y="1521236"/>
            <a:ext cx="410683" cy="327144"/>
          </a:xfrm>
          <a:prstGeom prst="straightConnector1">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H="1" flipV="1">
            <a:off x="1962144" y="1521236"/>
            <a:ext cx="1116034" cy="327144"/>
          </a:xfrm>
          <a:prstGeom prst="straightConnector1">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bwMode="auto">
          <a:xfrm>
            <a:off x="6650244" y="3931219"/>
            <a:ext cx="1790700" cy="96194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8" name="Straight Arrow Connector 7"/>
          <p:cNvCxnSpPr>
            <a:cxnSpLocks/>
          </p:cNvCxnSpPr>
          <p:nvPr/>
        </p:nvCxnSpPr>
        <p:spPr>
          <a:xfrm flipH="1">
            <a:off x="6231941" y="4556402"/>
            <a:ext cx="311662" cy="336766"/>
          </a:xfrm>
          <a:prstGeom prst="straightConnector1">
            <a:avLst/>
          </a:prstGeom>
          <a:ln w="28575"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38240" y="3931219"/>
            <a:ext cx="1909715" cy="738664"/>
          </a:xfrm>
          <a:prstGeom prst="rect">
            <a:avLst/>
          </a:prstGeom>
          <a:noFill/>
        </p:spPr>
        <p:txBody>
          <a:bodyPr wrap="square" rtlCol="0">
            <a:spAutoFit/>
          </a:bodyPr>
          <a:lstStyle/>
          <a:p>
            <a:r>
              <a:rPr lang="en-US" sz="1400" b="1" dirty="0">
                <a:solidFill>
                  <a:schemeClr val="accent1"/>
                </a:solidFill>
              </a:rPr>
              <a:t>Neutron signal in </a:t>
            </a:r>
            <a:br>
              <a:rPr lang="en-US" sz="1400" b="1" dirty="0">
                <a:solidFill>
                  <a:schemeClr val="accent1"/>
                </a:solidFill>
              </a:rPr>
            </a:br>
            <a:r>
              <a:rPr lang="en-US" sz="1400" b="1" dirty="0">
                <a:solidFill>
                  <a:schemeClr val="accent1"/>
                </a:solidFill>
              </a:rPr>
              <a:t>LLNL Gd–H</a:t>
            </a:r>
            <a:r>
              <a:rPr lang="en-US" sz="1400" b="1" baseline="-25000" dirty="0">
                <a:solidFill>
                  <a:schemeClr val="accent1"/>
                </a:solidFill>
              </a:rPr>
              <a:t>2</a:t>
            </a:r>
            <a:r>
              <a:rPr lang="en-US" sz="1400" b="1" dirty="0">
                <a:solidFill>
                  <a:schemeClr val="accent1"/>
                </a:solidFill>
              </a:rPr>
              <a:t>O detector</a:t>
            </a:r>
          </a:p>
        </p:txBody>
      </p:sp>
    </p:spTree>
    <p:extLst>
      <p:ext uri="{BB962C8B-B14F-4D97-AF65-F5344CB8AC3E}">
        <p14:creationId xmlns:p14="http://schemas.microsoft.com/office/powerpoint/2010/main" val="2948514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64841" y="146163"/>
            <a:ext cx="7982299" cy="807913"/>
          </a:xfrm>
          <a:prstGeom prst="rect">
            <a:avLst/>
          </a:prstGeom>
        </p:spPr>
        <p:txBody>
          <a:bodyPr vert="horz" wrap="square" lIns="0" tIns="0" rIns="0" bIns="0" rtlCol="0">
            <a:spAutoFit/>
          </a:bodyPr>
          <a:lstStyle/>
          <a:p>
            <a:pPr marL="1282700" marR="5080" indent="-69850">
              <a:lnSpc>
                <a:spcPts val="2100"/>
              </a:lnSpc>
            </a:pPr>
            <a:r>
              <a:rPr sz="2000" spc="5" dirty="0">
                <a:solidFill>
                  <a:srgbClr val="000000"/>
                </a:solidFill>
              </a:rPr>
              <a:t>The </a:t>
            </a:r>
            <a:r>
              <a:rPr sz="2000" spc="-25" dirty="0">
                <a:solidFill>
                  <a:srgbClr val="000000"/>
                </a:solidFill>
              </a:rPr>
              <a:t>WATCHMAN </a:t>
            </a:r>
            <a:r>
              <a:rPr lang="en-US" sz="2000" spc="5" dirty="0">
                <a:solidFill>
                  <a:srgbClr val="000000"/>
                </a:solidFill>
              </a:rPr>
              <a:t>demonstration </a:t>
            </a:r>
            <a:br>
              <a:rPr lang="en-US" sz="2000" spc="5" dirty="0">
                <a:solidFill>
                  <a:srgbClr val="000000"/>
                </a:solidFill>
              </a:rPr>
            </a:br>
            <a:br>
              <a:rPr lang="en-US" sz="2000" spc="5" dirty="0">
                <a:solidFill>
                  <a:srgbClr val="000000"/>
                </a:solidFill>
              </a:rPr>
            </a:br>
            <a:endParaRPr sz="2000" dirty="0">
              <a:solidFill>
                <a:srgbClr val="000000"/>
              </a:solidFill>
            </a:endParaRPr>
          </a:p>
        </p:txBody>
      </p:sp>
      <p:sp>
        <p:nvSpPr>
          <p:cNvPr id="96" name="object 96"/>
          <p:cNvSpPr txBox="1">
            <a:spLocks noGrp="1"/>
          </p:cNvSpPr>
          <p:nvPr>
            <p:ph type="body" idx="1"/>
          </p:nvPr>
        </p:nvSpPr>
        <p:spPr>
          <a:xfrm>
            <a:off x="96017" y="1323488"/>
            <a:ext cx="6339075" cy="1617622"/>
          </a:xfrm>
          <a:prstGeom prst="rect">
            <a:avLst/>
          </a:prstGeom>
        </p:spPr>
        <p:txBody>
          <a:bodyPr vert="horz" wrap="square" lIns="0" tIns="0" rIns="0" bIns="0" rtlCol="0">
            <a:spAutoFit/>
          </a:bodyPr>
          <a:lstStyle/>
          <a:p>
            <a:pPr marL="0" marR="1289050" indent="0">
              <a:lnSpc>
                <a:spcPts val="1800"/>
              </a:lnSpc>
              <a:spcBef>
                <a:spcPts val="80"/>
              </a:spcBef>
              <a:buNone/>
            </a:pPr>
            <a:r>
              <a:rPr sz="1600" b="0" dirty="0">
                <a:latin typeface="Arial" charset="0"/>
                <a:ea typeface="Arial" charset="0"/>
                <a:cs typeface="Arial" charset="0"/>
              </a:rPr>
              <a:t>Detect </a:t>
            </a:r>
            <a:r>
              <a:rPr lang="en-US" sz="1600" b="0" dirty="0">
                <a:latin typeface="Arial" charset="0"/>
                <a:ea typeface="Arial" charset="0"/>
                <a:cs typeface="Arial" charset="0"/>
              </a:rPr>
              <a:t>the </a:t>
            </a:r>
            <a:r>
              <a:rPr sz="1600" b="0" dirty="0">
                <a:latin typeface="Arial" charset="0"/>
                <a:ea typeface="Arial" charset="0"/>
                <a:cs typeface="Arial" charset="0"/>
              </a:rPr>
              <a:t>ON/OFF power cycle of a</a:t>
            </a:r>
            <a:r>
              <a:rPr lang="en-US" sz="1600" b="0" dirty="0">
                <a:latin typeface="Arial" charset="0"/>
                <a:ea typeface="Arial" charset="0"/>
                <a:cs typeface="Arial" charset="0"/>
              </a:rPr>
              <a:t> single </a:t>
            </a:r>
            <a:r>
              <a:rPr sz="1600" b="0" dirty="0">
                <a:latin typeface="Arial" charset="0"/>
                <a:ea typeface="Arial" charset="0"/>
                <a:cs typeface="Arial" charset="0"/>
              </a:rPr>
              <a:t>reactor</a:t>
            </a:r>
            <a:r>
              <a:rPr lang="en-US" sz="1600" b="0" dirty="0">
                <a:latin typeface="Arial" charset="0"/>
                <a:ea typeface="Arial" charset="0"/>
                <a:cs typeface="Arial" charset="0"/>
              </a:rPr>
              <a:t>:</a:t>
            </a:r>
            <a:r>
              <a:rPr sz="1600" b="0" dirty="0">
                <a:latin typeface="Arial" charset="0"/>
                <a:ea typeface="Arial" charset="0"/>
                <a:cs typeface="Arial" charset="0"/>
              </a:rPr>
              <a:t> </a:t>
            </a:r>
            <a:endParaRPr lang="en-US" sz="1600" b="0" dirty="0">
              <a:latin typeface="Arial" charset="0"/>
              <a:ea typeface="Arial" charset="0"/>
              <a:cs typeface="Arial" charset="0"/>
            </a:endParaRPr>
          </a:p>
          <a:p>
            <a:pPr marR="1289050" indent="-285750">
              <a:lnSpc>
                <a:spcPts val="1800"/>
              </a:lnSpc>
              <a:spcBef>
                <a:spcPts val="80"/>
              </a:spcBef>
            </a:pPr>
            <a:r>
              <a:rPr sz="1600" b="0" dirty="0">
                <a:latin typeface="Arial" charset="0"/>
                <a:ea typeface="Arial" charset="0"/>
                <a:cs typeface="Arial" charset="0"/>
              </a:rPr>
              <a:t>at 10-2</a:t>
            </a:r>
            <a:r>
              <a:rPr lang="en-US" sz="1600" b="0" dirty="0">
                <a:latin typeface="Arial" charset="0"/>
                <a:ea typeface="Arial" charset="0"/>
                <a:cs typeface="Arial" charset="0"/>
              </a:rPr>
              <a:t>5</a:t>
            </a:r>
            <a:r>
              <a:rPr sz="1600" b="0" dirty="0">
                <a:latin typeface="Arial" charset="0"/>
                <a:ea typeface="Arial" charset="0"/>
                <a:cs typeface="Arial" charset="0"/>
              </a:rPr>
              <a:t> km </a:t>
            </a:r>
            <a:r>
              <a:rPr sz="1600" b="0" spc="-5" dirty="0">
                <a:latin typeface="Arial" charset="0"/>
                <a:ea typeface="Arial" charset="0"/>
                <a:cs typeface="Arial" charset="0"/>
              </a:rPr>
              <a:t>standoff </a:t>
            </a:r>
            <a:endParaRPr lang="en-US" sz="1600" spc="-5" dirty="0">
              <a:latin typeface="Arial" charset="0"/>
              <a:ea typeface="Arial" charset="0"/>
              <a:cs typeface="Arial" charset="0"/>
            </a:endParaRPr>
          </a:p>
          <a:p>
            <a:pPr marR="1289050" indent="-285750">
              <a:lnSpc>
                <a:spcPts val="1800"/>
              </a:lnSpc>
              <a:spcBef>
                <a:spcPts val="80"/>
              </a:spcBef>
            </a:pPr>
            <a:r>
              <a:rPr sz="1600" b="0" dirty="0">
                <a:latin typeface="Arial" charset="0"/>
                <a:ea typeface="Arial" charset="0"/>
                <a:cs typeface="Arial" charset="0"/>
              </a:rPr>
              <a:t>with a  </a:t>
            </a:r>
            <a:r>
              <a:rPr lang="en-US" sz="1600" b="0" dirty="0">
                <a:latin typeface="Arial" charset="0"/>
                <a:ea typeface="Arial" charset="0"/>
                <a:cs typeface="Arial" charset="0"/>
              </a:rPr>
              <a:t>kiloton-scale Gd-H2O </a:t>
            </a:r>
            <a:r>
              <a:rPr sz="1600" b="0" dirty="0">
                <a:latin typeface="Arial" charset="0"/>
                <a:ea typeface="Arial" charset="0"/>
                <a:cs typeface="Arial" charset="0"/>
              </a:rPr>
              <a:t>detector</a:t>
            </a:r>
            <a:endParaRPr lang="en-US" sz="1600" b="0" dirty="0">
              <a:latin typeface="Arial" charset="0"/>
              <a:ea typeface="Arial" charset="0"/>
              <a:cs typeface="Arial" charset="0"/>
            </a:endParaRPr>
          </a:p>
          <a:p>
            <a:pPr marR="1289050" indent="-285750">
              <a:lnSpc>
                <a:spcPts val="1800"/>
              </a:lnSpc>
              <a:spcBef>
                <a:spcPts val="80"/>
              </a:spcBef>
            </a:pPr>
            <a:r>
              <a:rPr lang="en-US" sz="1600" b="0" dirty="0">
                <a:latin typeface="Arial" charset="0"/>
                <a:ea typeface="Arial" charset="0"/>
                <a:cs typeface="Arial" charset="0"/>
              </a:rPr>
              <a:t>at 3 sigma confidence level </a:t>
            </a:r>
            <a:endParaRPr lang="en-US" sz="1600" b="0" u="sng" dirty="0">
              <a:latin typeface="Arial" charset="0"/>
              <a:ea typeface="Arial" charset="0"/>
              <a:cs typeface="Arial" charset="0"/>
            </a:endParaRPr>
          </a:p>
          <a:p>
            <a:pPr marR="1289050" indent="-285750">
              <a:lnSpc>
                <a:spcPts val="1800"/>
              </a:lnSpc>
              <a:spcBef>
                <a:spcPts val="80"/>
              </a:spcBef>
            </a:pPr>
            <a:r>
              <a:rPr lang="en-US" sz="1600" b="0" u="sng" dirty="0">
                <a:latin typeface="Arial" charset="0"/>
                <a:ea typeface="Arial" charset="0"/>
                <a:cs typeface="Arial" charset="0"/>
              </a:rPr>
              <a:t>Choose wate</a:t>
            </a:r>
            <a:r>
              <a:rPr lang="en-US" sz="1600" u="sng" dirty="0">
                <a:latin typeface="Arial" charset="0"/>
                <a:ea typeface="Arial" charset="0"/>
                <a:cs typeface="Arial" charset="0"/>
              </a:rPr>
              <a:t>r </a:t>
            </a:r>
            <a:r>
              <a:rPr lang="en-US" sz="1600" b="0" dirty="0">
                <a:latin typeface="Arial" charset="0"/>
                <a:ea typeface="Arial" charset="0"/>
                <a:cs typeface="Arial" charset="0"/>
              </a:rPr>
              <a:t>based on cost and scalability</a:t>
            </a:r>
            <a:endParaRPr lang="en-US" sz="1600" dirty="0">
              <a:latin typeface="Arial" charset="0"/>
              <a:ea typeface="Arial" charset="0"/>
              <a:cs typeface="Arial" charset="0"/>
            </a:endParaRPr>
          </a:p>
          <a:p>
            <a:pPr marL="25400">
              <a:lnSpc>
                <a:spcPct val="100000"/>
              </a:lnSpc>
              <a:spcBef>
                <a:spcPts val="414"/>
              </a:spcBef>
            </a:pPr>
            <a:endParaRPr lang="en-US" spc="-15" dirty="0">
              <a:latin typeface="Arial" charset="0"/>
              <a:ea typeface="Arial" charset="0"/>
              <a:cs typeface="Arial" charset="0"/>
            </a:endParaRPr>
          </a:p>
        </p:txBody>
      </p:sp>
      <p:sp>
        <p:nvSpPr>
          <p:cNvPr id="97" name="object 97"/>
          <p:cNvSpPr txBox="1"/>
          <p:nvPr/>
        </p:nvSpPr>
        <p:spPr>
          <a:xfrm>
            <a:off x="5183402" y="1389512"/>
            <a:ext cx="3811854" cy="1077218"/>
          </a:xfrm>
          <a:prstGeom prst="rect">
            <a:avLst/>
          </a:prstGeom>
        </p:spPr>
        <p:txBody>
          <a:bodyPr vert="horz" wrap="square" lIns="0" tIns="0" rIns="0" bIns="0" rtlCol="0">
            <a:spAutoFit/>
          </a:bodyPr>
          <a:lstStyle/>
          <a:p>
            <a:pPr marL="12700" marR="5080">
              <a:lnSpc>
                <a:spcPts val="2100"/>
              </a:lnSpc>
            </a:pPr>
            <a:r>
              <a:rPr sz="1600" dirty="0">
                <a:latin typeface="Arial" charset="0"/>
                <a:ea typeface="Arial" charset="0"/>
                <a:cs typeface="Arial" charset="0"/>
              </a:rPr>
              <a:t>Doping the water with  gadolinium greatly  increases sensitivity</a:t>
            </a:r>
            <a:r>
              <a:rPr sz="1600" spc="-100" dirty="0">
                <a:latin typeface="Arial" charset="0"/>
                <a:ea typeface="Arial" charset="0"/>
                <a:cs typeface="Arial" charset="0"/>
              </a:rPr>
              <a:t> </a:t>
            </a:r>
            <a:r>
              <a:rPr lang="en-US" sz="1600" spc="-100" dirty="0">
                <a:latin typeface="Arial" charset="0"/>
                <a:ea typeface="Arial" charset="0"/>
                <a:cs typeface="Arial" charset="0"/>
              </a:rPr>
              <a:t>to </a:t>
            </a:r>
            <a:r>
              <a:rPr lang="en-US" sz="1600" dirty="0">
                <a:latin typeface="Arial" charset="0"/>
                <a:ea typeface="Arial" charset="0"/>
                <a:cs typeface="Arial" charset="0"/>
              </a:rPr>
              <a:t>inverse beta interactions of antineutrinos </a:t>
            </a:r>
          </a:p>
          <a:p>
            <a:pPr marL="12700" marR="5080">
              <a:lnSpc>
                <a:spcPts val="2100"/>
              </a:lnSpc>
            </a:pPr>
            <a:endParaRPr sz="1600" dirty="0">
              <a:latin typeface="Arial" charset="0"/>
              <a:ea typeface="Arial" charset="0"/>
              <a:cs typeface="Arial" charset="0"/>
            </a:endParaRPr>
          </a:p>
        </p:txBody>
      </p:sp>
      <p:sp>
        <p:nvSpPr>
          <p:cNvPr id="101" name="Rectangle 100"/>
          <p:cNvSpPr/>
          <p:nvPr/>
        </p:nvSpPr>
        <p:spPr>
          <a:xfrm>
            <a:off x="5080705" y="662840"/>
            <a:ext cx="3793472" cy="646331"/>
          </a:xfrm>
          <a:prstGeom prst="rect">
            <a:avLst/>
          </a:prstGeom>
        </p:spPr>
        <p:txBody>
          <a:bodyPr wrap="square">
            <a:spAutoFit/>
          </a:bodyPr>
          <a:lstStyle/>
          <a:p>
            <a:pPr marL="25400">
              <a:lnSpc>
                <a:spcPct val="100000"/>
              </a:lnSpc>
              <a:spcBef>
                <a:spcPts val="414"/>
              </a:spcBef>
            </a:pPr>
            <a:r>
              <a:rPr lang="en-US" b="1" spc="-15" dirty="0">
                <a:latin typeface="Arial" charset="0"/>
                <a:ea typeface="Arial" charset="0"/>
                <a:cs typeface="Arial" charset="0"/>
              </a:rPr>
              <a:t>WATCHMAN: A </a:t>
            </a:r>
            <a:r>
              <a:rPr lang="en-US" b="1" spc="-15" dirty="0" err="1">
                <a:latin typeface="Arial" charset="0"/>
                <a:ea typeface="Arial" charset="0"/>
                <a:cs typeface="Arial" charset="0"/>
              </a:rPr>
              <a:t>WAter</a:t>
            </a:r>
            <a:r>
              <a:rPr lang="en-US" b="1" spc="-15" dirty="0">
                <a:latin typeface="Arial" charset="0"/>
                <a:ea typeface="Arial" charset="0"/>
                <a:cs typeface="Arial" charset="0"/>
              </a:rPr>
              <a:t> </a:t>
            </a:r>
            <a:r>
              <a:rPr lang="en-US" b="1" spc="-15" dirty="0" err="1">
                <a:latin typeface="Arial" charset="0"/>
                <a:ea typeface="Arial" charset="0"/>
                <a:cs typeface="Arial" charset="0"/>
              </a:rPr>
              <a:t>CHerenkov</a:t>
            </a:r>
            <a:r>
              <a:rPr lang="en-US" b="1" spc="-15" dirty="0">
                <a:latin typeface="Arial" charset="0"/>
                <a:ea typeface="Arial" charset="0"/>
                <a:cs typeface="Arial" charset="0"/>
              </a:rPr>
              <a:t> Monitor of Antineutrinos </a:t>
            </a:r>
            <a:endParaRPr lang="en-US" b="1" dirty="0">
              <a:latin typeface="Arial" charset="0"/>
              <a:ea typeface="Arial" charset="0"/>
              <a:cs typeface="Arial" charset="0"/>
            </a:endParaRPr>
          </a:p>
        </p:txBody>
      </p:sp>
      <p:sp>
        <p:nvSpPr>
          <p:cNvPr id="102" name="Rectangle 101"/>
          <p:cNvSpPr/>
          <p:nvPr/>
        </p:nvSpPr>
        <p:spPr>
          <a:xfrm>
            <a:off x="541732" y="662840"/>
            <a:ext cx="2723823" cy="361637"/>
          </a:xfrm>
          <a:prstGeom prst="rect">
            <a:avLst/>
          </a:prstGeom>
        </p:spPr>
        <p:txBody>
          <a:bodyPr wrap="none">
            <a:spAutoFit/>
          </a:bodyPr>
          <a:lstStyle/>
          <a:p>
            <a:pPr>
              <a:lnSpc>
                <a:spcPts val="2080"/>
              </a:lnSpc>
            </a:pPr>
            <a:r>
              <a:rPr lang="en-US" b="1" dirty="0">
                <a:latin typeface="Arial" charset="0"/>
                <a:ea typeface="Arial" charset="0"/>
                <a:cs typeface="Arial" charset="0"/>
              </a:rPr>
              <a:t>Main Project</a:t>
            </a:r>
            <a:r>
              <a:rPr lang="en-US" b="1" spc="-100" dirty="0">
                <a:latin typeface="Arial" charset="0"/>
                <a:ea typeface="Arial" charset="0"/>
                <a:cs typeface="Arial" charset="0"/>
              </a:rPr>
              <a:t> </a:t>
            </a:r>
            <a:r>
              <a:rPr lang="en-US" b="1" dirty="0">
                <a:latin typeface="Arial" charset="0"/>
                <a:ea typeface="Arial" charset="0"/>
                <a:cs typeface="Arial" charset="0"/>
              </a:rPr>
              <a:t>Objective: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291"/>
          <a:stretch/>
        </p:blipFill>
        <p:spPr>
          <a:xfrm>
            <a:off x="510503" y="2972910"/>
            <a:ext cx="7783660" cy="3685120"/>
          </a:xfrm>
          <a:prstGeom prst="rect">
            <a:avLst/>
          </a:prstGeom>
        </p:spPr>
      </p:pic>
      <p:graphicFrame>
        <p:nvGraphicFramePr>
          <p:cNvPr id="3" name="Object 2"/>
          <p:cNvGraphicFramePr>
            <a:graphicFrameLocks noChangeAspect="1"/>
          </p:cNvGraphicFramePr>
          <p:nvPr/>
        </p:nvGraphicFramePr>
        <p:xfrm>
          <a:off x="6429198" y="2088550"/>
          <a:ext cx="2348992" cy="595519"/>
        </p:xfrm>
        <a:graphic>
          <a:graphicData uri="http://schemas.openxmlformats.org/presentationml/2006/ole">
            <mc:AlternateContent xmlns:mc="http://schemas.openxmlformats.org/markup-compatibility/2006">
              <mc:Choice xmlns:v="urn:schemas-microsoft-com:vml" Requires="v">
                <p:oleObj name="Equation" r:id="rId4" imgW="901700" imgH="228600" progId="Equation.3">
                  <p:embed/>
                </p:oleObj>
              </mc:Choice>
              <mc:Fallback>
                <p:oleObj name="Equation" r:id="rId4" imgW="901700" imgH="228600" progId="Equation.3">
                  <p:embed/>
                  <p:pic>
                    <p:nvPicPr>
                      <p:cNvPr id="3" name="Object 2"/>
                      <p:cNvPicPr/>
                      <p:nvPr/>
                    </p:nvPicPr>
                    <p:blipFill>
                      <a:blip r:embed="rId5"/>
                      <a:stretch>
                        <a:fillRect/>
                      </a:stretch>
                    </p:blipFill>
                    <p:spPr>
                      <a:xfrm>
                        <a:off x="6429198" y="2088550"/>
                        <a:ext cx="2348992" cy="595519"/>
                      </a:xfrm>
                      <a:prstGeom prst="rect">
                        <a:avLst/>
                      </a:prstGeom>
                    </p:spPr>
                  </p:pic>
                </p:oleObj>
              </mc:Fallback>
            </mc:AlternateContent>
          </a:graphicData>
        </a:graphic>
      </p:graphicFrame>
      <p:grpSp>
        <p:nvGrpSpPr>
          <p:cNvPr id="8" name="Group 7"/>
          <p:cNvGrpSpPr/>
          <p:nvPr/>
        </p:nvGrpSpPr>
        <p:grpSpPr>
          <a:xfrm>
            <a:off x="5451915" y="5211587"/>
            <a:ext cx="2879224" cy="1138666"/>
            <a:chOff x="5451915" y="5211587"/>
            <a:chExt cx="2879224" cy="1138666"/>
          </a:xfrm>
        </p:grpSpPr>
        <p:sp>
          <p:nvSpPr>
            <p:cNvPr id="5" name="Rectangle 4"/>
            <p:cNvSpPr/>
            <p:nvPr/>
          </p:nvSpPr>
          <p:spPr bwMode="auto">
            <a:xfrm>
              <a:off x="5451915" y="5923254"/>
              <a:ext cx="2879224" cy="426999"/>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 name="Rounded Rectangle 6"/>
            <p:cNvSpPr/>
            <p:nvPr/>
          </p:nvSpPr>
          <p:spPr bwMode="auto">
            <a:xfrm>
              <a:off x="5506652" y="5211587"/>
              <a:ext cx="2791643" cy="711667"/>
            </a:xfrm>
            <a:prstGeom prst="roundRect">
              <a:avLst>
                <a:gd name="adj" fmla="val 3415"/>
              </a:avLst>
            </a:prstGeom>
            <a:noFill/>
            <a:ln w="28575" cmpd="sng">
              <a:solidFill>
                <a:srgbClr val="3366FF"/>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spTree>
    <p:extLst>
      <p:ext uri="{BB962C8B-B14F-4D97-AF65-F5344CB8AC3E}">
        <p14:creationId xmlns:p14="http://schemas.microsoft.com/office/powerpoint/2010/main" val="359224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981" y="138918"/>
            <a:ext cx="5316718" cy="639067"/>
          </a:xfrm>
        </p:spPr>
        <p:txBody>
          <a:bodyPr/>
          <a:lstStyle/>
          <a:p>
            <a:r>
              <a:rPr lang="en-US" sz="1600" dirty="0">
                <a:solidFill>
                  <a:schemeClr val="tx1"/>
                </a:solidFill>
                <a:latin typeface="Arial" charset="0"/>
              </a:rPr>
              <a:t>The WATCHMAN collaboration, ~2014 (</a:t>
            </a:r>
            <a:r>
              <a:rPr lang="en-US" sz="1600" dirty="0" err="1">
                <a:solidFill>
                  <a:schemeClr val="tx1"/>
                </a:solidFill>
                <a:latin typeface="Arial" charset="0"/>
              </a:rPr>
              <a:t>ish</a:t>
            </a:r>
            <a:r>
              <a:rPr lang="en-US" sz="1600">
                <a:solidFill>
                  <a:schemeClr val="tx1"/>
                </a:solidFill>
                <a:latin typeface="Arial" charset="0"/>
              </a:rPr>
              <a:t>) </a:t>
            </a:r>
            <a:endParaRPr lang="en-US" sz="1600" dirty="0">
              <a:solidFill>
                <a:schemeClr val="tx1"/>
              </a:solidFill>
            </a:endParaRPr>
          </a:p>
        </p:txBody>
      </p:sp>
      <p:sp>
        <p:nvSpPr>
          <p:cNvPr id="3" name="TextBox 2"/>
          <p:cNvSpPr txBox="1"/>
          <p:nvPr/>
        </p:nvSpPr>
        <p:spPr>
          <a:xfrm>
            <a:off x="38862" y="146148"/>
            <a:ext cx="2751578" cy="1754326"/>
          </a:xfrm>
          <a:prstGeom prst="rect">
            <a:avLst/>
          </a:prstGeom>
          <a:noFill/>
        </p:spPr>
        <p:txBody>
          <a:bodyPr wrap="square" rtlCol="0">
            <a:spAutoFit/>
          </a:bodyPr>
          <a:lstStyle/>
          <a:p>
            <a:r>
              <a:rPr lang="en-US" sz="1200" dirty="0"/>
              <a:t>32 collaborators</a:t>
            </a:r>
          </a:p>
          <a:p>
            <a:r>
              <a:rPr lang="en-US" sz="1200" dirty="0"/>
              <a:t>9 Universities</a:t>
            </a:r>
          </a:p>
          <a:p>
            <a:r>
              <a:rPr lang="en-US" sz="1200" dirty="0"/>
              <a:t>4 National Laboratories</a:t>
            </a:r>
            <a:br>
              <a:rPr lang="en-US" sz="1200" dirty="0"/>
            </a:br>
            <a:endParaRPr lang="en-US" sz="1200" dirty="0"/>
          </a:p>
          <a:p>
            <a:r>
              <a:rPr lang="en-US" sz="1200" dirty="0"/>
              <a:t>Co-spokespersons:</a:t>
            </a:r>
          </a:p>
          <a:p>
            <a:r>
              <a:rPr lang="en-US" sz="1200" dirty="0"/>
              <a:t>Adam Bernstein, LLNL</a:t>
            </a:r>
          </a:p>
          <a:p>
            <a:r>
              <a:rPr lang="en-US" sz="1200" dirty="0"/>
              <a:t>Mark </a:t>
            </a:r>
            <a:r>
              <a:rPr lang="en-US" sz="1200" dirty="0" err="1"/>
              <a:t>Vagins</a:t>
            </a:r>
            <a:r>
              <a:rPr lang="en-US" sz="1200" dirty="0"/>
              <a:t>, UC Irvine/Tokyo University</a:t>
            </a:r>
          </a:p>
          <a:p>
            <a:endParaRPr lang="en-US" sz="1200" dirty="0"/>
          </a:p>
        </p:txBody>
      </p:sp>
      <p:sp>
        <p:nvSpPr>
          <p:cNvPr id="43" name="object 20">
            <a:extLst>
              <a:ext uri="{FF2B5EF4-FFF2-40B4-BE49-F238E27FC236}">
                <a16:creationId xmlns:a16="http://schemas.microsoft.com/office/drawing/2014/main" id="{8BCC4606-C92C-7347-A494-C3C8A78547A6}"/>
              </a:ext>
            </a:extLst>
          </p:cNvPr>
          <p:cNvSpPr/>
          <p:nvPr/>
        </p:nvSpPr>
        <p:spPr>
          <a:xfrm>
            <a:off x="743970" y="1515738"/>
            <a:ext cx="5029200" cy="2482827"/>
          </a:xfrm>
          <a:prstGeom prst="rect">
            <a:avLst/>
          </a:prstGeom>
          <a:blipFill>
            <a:blip r:embed="rId2" cstate="print"/>
            <a:stretch>
              <a:fillRect/>
            </a:stretch>
          </a:blipFill>
        </p:spPr>
        <p:txBody>
          <a:bodyPr wrap="square" lIns="0" tIns="0" rIns="0" bIns="0" rtlCol="0"/>
          <a:lstStyle/>
          <a:p>
            <a:endParaRPr dirty="0"/>
          </a:p>
        </p:txBody>
      </p:sp>
      <p:sp>
        <p:nvSpPr>
          <p:cNvPr id="44" name="object 26">
            <a:extLst>
              <a:ext uri="{FF2B5EF4-FFF2-40B4-BE49-F238E27FC236}">
                <a16:creationId xmlns:a16="http://schemas.microsoft.com/office/drawing/2014/main" id="{3A0B914B-928C-2245-A97C-C7A76004BC86}"/>
              </a:ext>
            </a:extLst>
          </p:cNvPr>
          <p:cNvSpPr/>
          <p:nvPr/>
        </p:nvSpPr>
        <p:spPr>
          <a:xfrm>
            <a:off x="3158524" y="1666989"/>
            <a:ext cx="193040" cy="238760"/>
          </a:xfrm>
          <a:custGeom>
            <a:avLst/>
            <a:gdLst/>
            <a:ahLst/>
            <a:cxnLst/>
            <a:rect l="l" t="t" r="r" b="b"/>
            <a:pathLst>
              <a:path w="193039" h="238760">
                <a:moveTo>
                  <a:pt x="192887" y="238518"/>
                </a:moveTo>
                <a:lnTo>
                  <a:pt x="23075" y="238518"/>
                </a:lnTo>
                <a:lnTo>
                  <a:pt x="13642" y="236369"/>
                </a:lnTo>
                <a:lnTo>
                  <a:pt x="6570" y="231573"/>
                </a:lnTo>
                <a:lnTo>
                  <a:pt x="1982" y="224693"/>
                </a:lnTo>
                <a:lnTo>
                  <a:pt x="0" y="216293"/>
                </a:lnTo>
                <a:lnTo>
                  <a:pt x="0" y="0"/>
                </a:lnTo>
              </a:path>
            </a:pathLst>
          </a:custGeom>
          <a:ln w="6350">
            <a:solidFill>
              <a:srgbClr val="FFFFFF"/>
            </a:solidFill>
          </a:ln>
        </p:spPr>
        <p:txBody>
          <a:bodyPr wrap="square" lIns="0" tIns="0" rIns="0" bIns="0" rtlCol="0"/>
          <a:lstStyle/>
          <a:p>
            <a:endParaRPr/>
          </a:p>
        </p:txBody>
      </p:sp>
      <p:sp>
        <p:nvSpPr>
          <p:cNvPr id="45" name="object 29">
            <a:extLst>
              <a:ext uri="{FF2B5EF4-FFF2-40B4-BE49-F238E27FC236}">
                <a16:creationId xmlns:a16="http://schemas.microsoft.com/office/drawing/2014/main" id="{F8067D7B-7ECE-BB4F-832F-EAD4F93F5383}"/>
              </a:ext>
            </a:extLst>
          </p:cNvPr>
          <p:cNvSpPr/>
          <p:nvPr/>
        </p:nvSpPr>
        <p:spPr>
          <a:xfrm>
            <a:off x="2349371" y="1665834"/>
            <a:ext cx="537202" cy="367981"/>
          </a:xfrm>
          <a:prstGeom prst="rect">
            <a:avLst/>
          </a:prstGeom>
          <a:blipFill>
            <a:blip r:embed="rId3" cstate="print"/>
            <a:stretch>
              <a:fillRect/>
            </a:stretch>
          </a:blipFill>
        </p:spPr>
        <p:txBody>
          <a:bodyPr wrap="square" lIns="0" tIns="0" rIns="0" bIns="0" rtlCol="0"/>
          <a:lstStyle/>
          <a:p>
            <a:endParaRPr/>
          </a:p>
        </p:txBody>
      </p:sp>
      <p:sp>
        <p:nvSpPr>
          <p:cNvPr id="46" name="object 34">
            <a:extLst>
              <a:ext uri="{FF2B5EF4-FFF2-40B4-BE49-F238E27FC236}">
                <a16:creationId xmlns:a16="http://schemas.microsoft.com/office/drawing/2014/main" id="{3FC70238-C9A0-7642-AA54-A93C088FDD04}"/>
              </a:ext>
            </a:extLst>
          </p:cNvPr>
          <p:cNvSpPr/>
          <p:nvPr/>
        </p:nvSpPr>
        <p:spPr>
          <a:xfrm>
            <a:off x="4885482" y="2314084"/>
            <a:ext cx="316598" cy="378027"/>
          </a:xfrm>
          <a:prstGeom prst="rect">
            <a:avLst/>
          </a:prstGeom>
          <a:blipFill>
            <a:blip r:embed="rId4" cstate="print"/>
            <a:stretch>
              <a:fillRect/>
            </a:stretch>
          </a:blipFill>
        </p:spPr>
        <p:txBody>
          <a:bodyPr wrap="square" lIns="0" tIns="0" rIns="0" bIns="0" rtlCol="0"/>
          <a:lstStyle/>
          <a:p>
            <a:endParaRPr/>
          </a:p>
        </p:txBody>
      </p:sp>
      <p:sp>
        <p:nvSpPr>
          <p:cNvPr id="47" name="object 73">
            <a:extLst>
              <a:ext uri="{FF2B5EF4-FFF2-40B4-BE49-F238E27FC236}">
                <a16:creationId xmlns:a16="http://schemas.microsoft.com/office/drawing/2014/main" id="{B843960D-98BC-4C48-999B-8136E169C71B}"/>
              </a:ext>
            </a:extLst>
          </p:cNvPr>
          <p:cNvSpPr/>
          <p:nvPr/>
        </p:nvSpPr>
        <p:spPr>
          <a:xfrm>
            <a:off x="1153527" y="2856944"/>
            <a:ext cx="422519" cy="422519"/>
          </a:xfrm>
          <a:prstGeom prst="rect">
            <a:avLst/>
          </a:prstGeom>
          <a:blipFill>
            <a:blip r:embed="rId5" cstate="print"/>
            <a:stretch>
              <a:fillRect/>
            </a:stretch>
          </a:blipFill>
        </p:spPr>
        <p:txBody>
          <a:bodyPr wrap="square" lIns="0" tIns="0" rIns="0" bIns="0" rtlCol="0"/>
          <a:lstStyle/>
          <a:p>
            <a:endParaRPr/>
          </a:p>
        </p:txBody>
      </p:sp>
      <p:cxnSp>
        <p:nvCxnSpPr>
          <p:cNvPr id="48" name="Straight Connector 47">
            <a:extLst>
              <a:ext uri="{FF2B5EF4-FFF2-40B4-BE49-F238E27FC236}">
                <a16:creationId xmlns:a16="http://schemas.microsoft.com/office/drawing/2014/main" id="{B06804A5-3407-9D4D-8E6D-86F2E8205E1B}"/>
              </a:ext>
            </a:extLst>
          </p:cNvPr>
          <p:cNvCxnSpPr/>
          <p:nvPr/>
        </p:nvCxnSpPr>
        <p:spPr>
          <a:xfrm>
            <a:off x="286770" y="4335138"/>
            <a:ext cx="5943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E2ACE2DF-D5B9-9647-B6A9-161319E44FA7}"/>
              </a:ext>
            </a:extLst>
          </p:cNvPr>
          <p:cNvSpPr/>
          <p:nvPr/>
        </p:nvSpPr>
        <p:spPr>
          <a:xfrm>
            <a:off x="2085332" y="1716334"/>
            <a:ext cx="2131037" cy="2131037"/>
          </a:xfrm>
          <a:prstGeom prst="ellipse">
            <a:avLst/>
          </a:prstGeom>
          <a:gradFill flip="none" rotWithShape="1">
            <a:gsLst>
              <a:gs pos="100000">
                <a:schemeClr val="bg1">
                  <a:alpha val="4000"/>
                </a:schemeClr>
              </a:gs>
              <a:gs pos="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73745C61-8F0C-1244-B7B0-ACD1D546E0D3}"/>
              </a:ext>
            </a:extLst>
          </p:cNvPr>
          <p:cNvCxnSpPr/>
          <p:nvPr/>
        </p:nvCxnSpPr>
        <p:spPr>
          <a:xfrm>
            <a:off x="250541" y="5706738"/>
            <a:ext cx="5943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F7561C0-004B-0E4B-B8F3-B7B2A5AF0890}"/>
              </a:ext>
            </a:extLst>
          </p:cNvPr>
          <p:cNvSpPr txBox="1"/>
          <p:nvPr/>
        </p:nvSpPr>
        <p:spPr>
          <a:xfrm>
            <a:off x="2568406" y="2357908"/>
            <a:ext cx="1231900" cy="646331"/>
          </a:xfrm>
          <a:prstGeom prst="rect">
            <a:avLst/>
          </a:prstGeom>
          <a:noFill/>
        </p:spPr>
        <p:txBody>
          <a:bodyPr wrap="square" rtlCol="0">
            <a:spAutoFit/>
          </a:bodyPr>
          <a:lstStyle/>
          <a:p>
            <a:pPr algn="ctr"/>
            <a:r>
              <a:rPr lang="en-US" sz="1200" b="1" dirty="0">
                <a:solidFill>
                  <a:schemeClr val="accent1"/>
                </a:solidFill>
                <a:latin typeface="Arial Narrow" panose="020B0606020202030204" pitchFamily="34" charset="0"/>
              </a:rPr>
              <a:t>The </a:t>
            </a:r>
          </a:p>
          <a:p>
            <a:pPr algn="ctr"/>
            <a:r>
              <a:rPr lang="en-US" sz="1200" b="1" dirty="0">
                <a:solidFill>
                  <a:schemeClr val="accent1"/>
                </a:solidFill>
                <a:latin typeface="Arial Narrow" panose="020B0606020202030204" pitchFamily="34" charset="0"/>
              </a:rPr>
              <a:t>WATCHMAN</a:t>
            </a:r>
            <a:br>
              <a:rPr lang="en-US" sz="1200" b="1" dirty="0">
                <a:solidFill>
                  <a:schemeClr val="accent1"/>
                </a:solidFill>
                <a:latin typeface="Arial Narrow" panose="020B0606020202030204" pitchFamily="34" charset="0"/>
              </a:rPr>
            </a:br>
            <a:r>
              <a:rPr lang="en-US" sz="1200" b="1" dirty="0">
                <a:solidFill>
                  <a:schemeClr val="accent1"/>
                </a:solidFill>
                <a:latin typeface="Arial Narrow" panose="020B0606020202030204" pitchFamily="34" charset="0"/>
              </a:rPr>
              <a:t>Collaboration</a:t>
            </a:r>
          </a:p>
        </p:txBody>
      </p:sp>
      <p:grpSp>
        <p:nvGrpSpPr>
          <p:cNvPr id="52" name="Group 51">
            <a:extLst>
              <a:ext uri="{FF2B5EF4-FFF2-40B4-BE49-F238E27FC236}">
                <a16:creationId xmlns:a16="http://schemas.microsoft.com/office/drawing/2014/main" id="{5DCF413E-6A29-C942-8AD8-979EB003745C}"/>
              </a:ext>
            </a:extLst>
          </p:cNvPr>
          <p:cNvGrpSpPr/>
          <p:nvPr/>
        </p:nvGrpSpPr>
        <p:grpSpPr>
          <a:xfrm>
            <a:off x="3043360" y="1666989"/>
            <a:ext cx="357567" cy="356235"/>
            <a:chOff x="3822985" y="2639621"/>
            <a:chExt cx="357567" cy="356235"/>
          </a:xfrm>
        </p:grpSpPr>
        <p:sp>
          <p:nvSpPr>
            <p:cNvPr id="53" name="bk object 18">
              <a:extLst>
                <a:ext uri="{FF2B5EF4-FFF2-40B4-BE49-F238E27FC236}">
                  <a16:creationId xmlns:a16="http://schemas.microsoft.com/office/drawing/2014/main" id="{9E0126C7-C28A-7540-BE9F-22CF9BC19997}"/>
                </a:ext>
              </a:extLst>
            </p:cNvPr>
            <p:cNvSpPr/>
            <p:nvPr/>
          </p:nvSpPr>
          <p:spPr>
            <a:xfrm>
              <a:off x="3822985" y="2639621"/>
              <a:ext cx="247015" cy="356235"/>
            </a:xfrm>
            <a:custGeom>
              <a:avLst/>
              <a:gdLst/>
              <a:ahLst/>
              <a:cxnLst/>
              <a:rect l="l" t="t" r="r" b="b"/>
              <a:pathLst>
                <a:path w="247014" h="356235">
                  <a:moveTo>
                    <a:pt x="54724" y="0"/>
                  </a:moveTo>
                  <a:lnTo>
                    <a:pt x="0" y="0"/>
                  </a:lnTo>
                  <a:lnTo>
                    <a:pt x="0" y="226987"/>
                  </a:lnTo>
                  <a:lnTo>
                    <a:pt x="12957" y="284536"/>
                  </a:lnTo>
                  <a:lnTo>
                    <a:pt x="43070" y="324173"/>
                  </a:lnTo>
                  <a:lnTo>
                    <a:pt x="82001" y="347380"/>
                  </a:lnTo>
                  <a:lnTo>
                    <a:pt x="121412" y="355638"/>
                  </a:lnTo>
                  <a:lnTo>
                    <a:pt x="193217" y="355638"/>
                  </a:lnTo>
                  <a:lnTo>
                    <a:pt x="246519" y="300507"/>
                  </a:lnTo>
                  <a:lnTo>
                    <a:pt x="135788" y="300507"/>
                  </a:lnTo>
                  <a:lnTo>
                    <a:pt x="106891" y="298751"/>
                  </a:lnTo>
                  <a:lnTo>
                    <a:pt x="80824" y="288156"/>
                  </a:lnTo>
                  <a:lnTo>
                    <a:pt x="61970" y="260731"/>
                  </a:lnTo>
                  <a:lnTo>
                    <a:pt x="54711" y="208483"/>
                  </a:lnTo>
                  <a:lnTo>
                    <a:pt x="54724" y="0"/>
                  </a:lnTo>
                  <a:close/>
                </a:path>
              </a:pathLst>
            </a:custGeom>
            <a:solidFill>
              <a:srgbClr val="0038A0"/>
            </a:solidFill>
          </p:spPr>
          <p:txBody>
            <a:bodyPr wrap="square" lIns="0" tIns="0" rIns="0" bIns="0" rtlCol="0"/>
            <a:lstStyle/>
            <a:p>
              <a:endParaRPr/>
            </a:p>
          </p:txBody>
        </p:sp>
        <p:sp>
          <p:nvSpPr>
            <p:cNvPr id="54" name="bk object 19">
              <a:extLst>
                <a:ext uri="{FF2B5EF4-FFF2-40B4-BE49-F238E27FC236}">
                  <a16:creationId xmlns:a16="http://schemas.microsoft.com/office/drawing/2014/main" id="{2A79C4D5-279C-6347-9B31-BD19096CEE18}"/>
                </a:ext>
              </a:extLst>
            </p:cNvPr>
            <p:cNvSpPr/>
            <p:nvPr/>
          </p:nvSpPr>
          <p:spPr>
            <a:xfrm>
              <a:off x="3877710" y="2639621"/>
              <a:ext cx="252095" cy="300990"/>
            </a:xfrm>
            <a:custGeom>
              <a:avLst/>
              <a:gdLst/>
              <a:ahLst/>
              <a:cxnLst/>
              <a:rect l="l" t="t" r="r" b="b"/>
              <a:pathLst>
                <a:path w="252095" h="300989">
                  <a:moveTo>
                    <a:pt x="61544" y="0"/>
                  </a:moveTo>
                  <a:lnTo>
                    <a:pt x="0" y="0"/>
                  </a:lnTo>
                  <a:lnTo>
                    <a:pt x="0" y="201472"/>
                  </a:lnTo>
                  <a:lnTo>
                    <a:pt x="5837" y="254969"/>
                  </a:lnTo>
                  <a:lnTo>
                    <a:pt x="21372" y="283718"/>
                  </a:lnTo>
                  <a:lnTo>
                    <a:pt x="43639" y="296102"/>
                  </a:lnTo>
                  <a:lnTo>
                    <a:pt x="69672" y="300507"/>
                  </a:lnTo>
                  <a:lnTo>
                    <a:pt x="191795" y="300507"/>
                  </a:lnTo>
                  <a:lnTo>
                    <a:pt x="251714" y="238518"/>
                  </a:lnTo>
                  <a:lnTo>
                    <a:pt x="84632" y="238518"/>
                  </a:lnTo>
                  <a:lnTo>
                    <a:pt x="75195" y="236371"/>
                  </a:lnTo>
                  <a:lnTo>
                    <a:pt x="68125" y="231578"/>
                  </a:lnTo>
                  <a:lnTo>
                    <a:pt x="63537" y="224699"/>
                  </a:lnTo>
                  <a:lnTo>
                    <a:pt x="61544" y="216293"/>
                  </a:lnTo>
                  <a:lnTo>
                    <a:pt x="61544" y="0"/>
                  </a:lnTo>
                  <a:close/>
                </a:path>
              </a:pathLst>
            </a:custGeom>
            <a:solidFill>
              <a:srgbClr val="0038A0"/>
            </a:solidFill>
          </p:spPr>
          <p:txBody>
            <a:bodyPr wrap="square" lIns="0" tIns="0" rIns="0" bIns="0" rtlCol="0"/>
            <a:lstStyle/>
            <a:p>
              <a:endParaRPr/>
            </a:p>
          </p:txBody>
        </p:sp>
        <p:sp>
          <p:nvSpPr>
            <p:cNvPr id="55" name="bk object 20">
              <a:extLst>
                <a:ext uri="{FF2B5EF4-FFF2-40B4-BE49-F238E27FC236}">
                  <a16:creationId xmlns:a16="http://schemas.microsoft.com/office/drawing/2014/main" id="{14997A18-22AC-7541-8ACF-B5D8C1AC4515}"/>
                </a:ext>
              </a:extLst>
            </p:cNvPr>
            <p:cNvSpPr/>
            <p:nvPr/>
          </p:nvSpPr>
          <p:spPr>
            <a:xfrm>
              <a:off x="3877710" y="2639621"/>
              <a:ext cx="194945" cy="300990"/>
            </a:xfrm>
            <a:custGeom>
              <a:avLst/>
              <a:gdLst/>
              <a:ahLst/>
              <a:cxnLst/>
              <a:rect l="l" t="t" r="r" b="b"/>
              <a:pathLst>
                <a:path w="194945" h="300989">
                  <a:moveTo>
                    <a:pt x="0" y="0"/>
                  </a:moveTo>
                  <a:lnTo>
                    <a:pt x="0" y="201472"/>
                  </a:lnTo>
                  <a:lnTo>
                    <a:pt x="5837" y="254969"/>
                  </a:lnTo>
                  <a:lnTo>
                    <a:pt x="21372" y="283718"/>
                  </a:lnTo>
                  <a:lnTo>
                    <a:pt x="43639" y="296102"/>
                  </a:lnTo>
                  <a:lnTo>
                    <a:pt x="69672" y="300507"/>
                  </a:lnTo>
                  <a:lnTo>
                    <a:pt x="194525" y="300507"/>
                  </a:lnTo>
                </a:path>
              </a:pathLst>
            </a:custGeom>
            <a:ln w="6350">
              <a:solidFill>
                <a:srgbClr val="FFFFFF"/>
              </a:solidFill>
            </a:ln>
          </p:spPr>
          <p:txBody>
            <a:bodyPr wrap="square" lIns="0" tIns="0" rIns="0" bIns="0" rtlCol="0"/>
            <a:lstStyle/>
            <a:p>
              <a:endParaRPr/>
            </a:p>
          </p:txBody>
        </p:sp>
        <p:sp>
          <p:nvSpPr>
            <p:cNvPr id="56" name="bk object 21">
              <a:extLst>
                <a:ext uri="{FF2B5EF4-FFF2-40B4-BE49-F238E27FC236}">
                  <a16:creationId xmlns:a16="http://schemas.microsoft.com/office/drawing/2014/main" id="{4A321840-25D3-234A-9B17-438487B8DD30}"/>
                </a:ext>
              </a:extLst>
            </p:cNvPr>
            <p:cNvSpPr/>
            <p:nvPr/>
          </p:nvSpPr>
          <p:spPr>
            <a:xfrm>
              <a:off x="3939252" y="2639625"/>
              <a:ext cx="241300" cy="238760"/>
            </a:xfrm>
            <a:custGeom>
              <a:avLst/>
              <a:gdLst/>
              <a:ahLst/>
              <a:cxnLst/>
              <a:rect l="l" t="t" r="r" b="b"/>
              <a:pathLst>
                <a:path w="241300" h="238760">
                  <a:moveTo>
                    <a:pt x="57289" y="0"/>
                  </a:moveTo>
                  <a:lnTo>
                    <a:pt x="0" y="0"/>
                  </a:lnTo>
                  <a:lnTo>
                    <a:pt x="0" y="216293"/>
                  </a:lnTo>
                  <a:lnTo>
                    <a:pt x="1993" y="224693"/>
                  </a:lnTo>
                  <a:lnTo>
                    <a:pt x="6581" y="231573"/>
                  </a:lnTo>
                  <a:lnTo>
                    <a:pt x="13651" y="236369"/>
                  </a:lnTo>
                  <a:lnTo>
                    <a:pt x="23088" y="238518"/>
                  </a:lnTo>
                  <a:lnTo>
                    <a:pt x="190169" y="238518"/>
                  </a:lnTo>
                  <a:lnTo>
                    <a:pt x="240741" y="186194"/>
                  </a:lnTo>
                  <a:lnTo>
                    <a:pt x="240741" y="183616"/>
                  </a:lnTo>
                  <a:lnTo>
                    <a:pt x="57289" y="183616"/>
                  </a:lnTo>
                  <a:lnTo>
                    <a:pt x="57289" y="0"/>
                  </a:lnTo>
                  <a:close/>
                </a:path>
              </a:pathLst>
            </a:custGeom>
            <a:solidFill>
              <a:srgbClr val="0038A0"/>
            </a:solidFill>
          </p:spPr>
          <p:txBody>
            <a:bodyPr wrap="square" lIns="0" tIns="0" rIns="0" bIns="0" rtlCol="0"/>
            <a:lstStyle/>
            <a:p>
              <a:endParaRPr/>
            </a:p>
          </p:txBody>
        </p:sp>
        <p:sp>
          <p:nvSpPr>
            <p:cNvPr id="57" name="bk object 22">
              <a:extLst>
                <a:ext uri="{FF2B5EF4-FFF2-40B4-BE49-F238E27FC236}">
                  <a16:creationId xmlns:a16="http://schemas.microsoft.com/office/drawing/2014/main" id="{41CE829A-867C-7243-A3BD-3DA65BED965B}"/>
                </a:ext>
              </a:extLst>
            </p:cNvPr>
            <p:cNvSpPr/>
            <p:nvPr/>
          </p:nvSpPr>
          <p:spPr>
            <a:xfrm>
              <a:off x="3939263" y="2639625"/>
              <a:ext cx="193040" cy="238760"/>
            </a:xfrm>
            <a:custGeom>
              <a:avLst/>
              <a:gdLst/>
              <a:ahLst/>
              <a:cxnLst/>
              <a:rect l="l" t="t" r="r" b="b"/>
              <a:pathLst>
                <a:path w="193039" h="238760">
                  <a:moveTo>
                    <a:pt x="192887" y="238518"/>
                  </a:moveTo>
                  <a:lnTo>
                    <a:pt x="23075" y="238518"/>
                  </a:lnTo>
                  <a:lnTo>
                    <a:pt x="13644" y="236369"/>
                  </a:lnTo>
                  <a:lnTo>
                    <a:pt x="6575" y="231573"/>
                  </a:lnTo>
                  <a:lnTo>
                    <a:pt x="1987" y="224693"/>
                  </a:lnTo>
                  <a:lnTo>
                    <a:pt x="0" y="216293"/>
                  </a:lnTo>
                  <a:lnTo>
                    <a:pt x="0" y="0"/>
                  </a:lnTo>
                </a:path>
              </a:pathLst>
            </a:custGeom>
            <a:ln w="6350">
              <a:solidFill>
                <a:srgbClr val="FFFFFF"/>
              </a:solidFill>
            </a:ln>
          </p:spPr>
          <p:txBody>
            <a:bodyPr wrap="square" lIns="0" tIns="0" rIns="0" bIns="0" rtlCol="0"/>
            <a:lstStyle/>
            <a:p>
              <a:endParaRPr/>
            </a:p>
          </p:txBody>
        </p:sp>
      </p:grpSp>
      <p:sp>
        <p:nvSpPr>
          <p:cNvPr id="58" name="object 31">
            <a:extLst>
              <a:ext uri="{FF2B5EF4-FFF2-40B4-BE49-F238E27FC236}">
                <a16:creationId xmlns:a16="http://schemas.microsoft.com/office/drawing/2014/main" id="{908F176C-E2C9-304C-BE0F-33CF7CD793EB}"/>
              </a:ext>
            </a:extLst>
          </p:cNvPr>
          <p:cNvSpPr/>
          <p:nvPr/>
        </p:nvSpPr>
        <p:spPr>
          <a:xfrm>
            <a:off x="1028609" y="2306199"/>
            <a:ext cx="393792" cy="393796"/>
          </a:xfrm>
          <a:prstGeom prst="rect">
            <a:avLst/>
          </a:prstGeom>
          <a:blipFill>
            <a:blip r:embed="rId6" cstate="print"/>
            <a:stretch>
              <a:fillRect/>
            </a:stretch>
          </a:blipFill>
        </p:spPr>
        <p:txBody>
          <a:bodyPr wrap="square" lIns="0" tIns="0" rIns="0" bIns="0" rtlCol="0"/>
          <a:lstStyle/>
          <a:p>
            <a:endParaRPr/>
          </a:p>
        </p:txBody>
      </p:sp>
      <p:sp>
        <p:nvSpPr>
          <p:cNvPr id="59" name="object 67">
            <a:extLst>
              <a:ext uri="{FF2B5EF4-FFF2-40B4-BE49-F238E27FC236}">
                <a16:creationId xmlns:a16="http://schemas.microsoft.com/office/drawing/2014/main" id="{849D3B24-E495-2F4E-9F98-429EC64F4CE4}"/>
              </a:ext>
            </a:extLst>
          </p:cNvPr>
          <p:cNvSpPr/>
          <p:nvPr/>
        </p:nvSpPr>
        <p:spPr>
          <a:xfrm>
            <a:off x="3888201" y="3282463"/>
            <a:ext cx="435128" cy="435128"/>
          </a:xfrm>
          <a:prstGeom prst="rect">
            <a:avLst/>
          </a:prstGeom>
          <a:blipFill>
            <a:blip r:embed="rId7" cstate="print"/>
            <a:stretch>
              <a:fillRect/>
            </a:stretch>
          </a:blipFill>
        </p:spPr>
        <p:txBody>
          <a:bodyPr wrap="square" lIns="0" tIns="0" rIns="0" bIns="0" rtlCol="0"/>
          <a:lstStyle/>
          <a:p>
            <a:endParaRPr/>
          </a:p>
        </p:txBody>
      </p:sp>
      <p:sp>
        <p:nvSpPr>
          <p:cNvPr id="60" name="object 70">
            <a:extLst>
              <a:ext uri="{FF2B5EF4-FFF2-40B4-BE49-F238E27FC236}">
                <a16:creationId xmlns:a16="http://schemas.microsoft.com/office/drawing/2014/main" id="{581BDC5F-8D5B-3D4A-BD55-A7A74EF4D219}"/>
              </a:ext>
            </a:extLst>
          </p:cNvPr>
          <p:cNvSpPr/>
          <p:nvPr/>
        </p:nvSpPr>
        <p:spPr>
          <a:xfrm>
            <a:off x="3150850" y="3415354"/>
            <a:ext cx="456373" cy="443642"/>
          </a:xfrm>
          <a:prstGeom prst="rect">
            <a:avLst/>
          </a:prstGeom>
          <a:blipFill>
            <a:blip r:embed="rId8" cstate="print"/>
            <a:stretch>
              <a:fillRect/>
            </a:stretch>
          </a:blipFill>
        </p:spPr>
        <p:txBody>
          <a:bodyPr wrap="square" lIns="0" tIns="0" rIns="0" bIns="0" rtlCol="0"/>
          <a:lstStyle/>
          <a:p>
            <a:endParaRPr/>
          </a:p>
        </p:txBody>
      </p:sp>
      <p:sp>
        <p:nvSpPr>
          <p:cNvPr id="61" name="object 71">
            <a:extLst>
              <a:ext uri="{FF2B5EF4-FFF2-40B4-BE49-F238E27FC236}">
                <a16:creationId xmlns:a16="http://schemas.microsoft.com/office/drawing/2014/main" id="{CD5E86FD-185E-4149-A214-C8D455DACCD4}"/>
              </a:ext>
            </a:extLst>
          </p:cNvPr>
          <p:cNvSpPr/>
          <p:nvPr/>
        </p:nvSpPr>
        <p:spPr>
          <a:xfrm>
            <a:off x="2403508" y="3375500"/>
            <a:ext cx="422503" cy="421111"/>
          </a:xfrm>
          <a:prstGeom prst="rect">
            <a:avLst/>
          </a:prstGeom>
          <a:blipFill>
            <a:blip r:embed="rId9" cstate="print"/>
            <a:stretch>
              <a:fillRect/>
            </a:stretch>
          </a:blipFill>
        </p:spPr>
        <p:txBody>
          <a:bodyPr wrap="square" lIns="0" tIns="0" rIns="0" bIns="0" rtlCol="0"/>
          <a:lstStyle/>
          <a:p>
            <a:endParaRPr/>
          </a:p>
        </p:txBody>
      </p:sp>
      <p:sp>
        <p:nvSpPr>
          <p:cNvPr id="62" name="object 30">
            <a:extLst>
              <a:ext uri="{FF2B5EF4-FFF2-40B4-BE49-F238E27FC236}">
                <a16:creationId xmlns:a16="http://schemas.microsoft.com/office/drawing/2014/main" id="{4E2E93FC-BA1C-2F4D-8CF5-88BA6B929697}"/>
              </a:ext>
            </a:extLst>
          </p:cNvPr>
          <p:cNvSpPr/>
          <p:nvPr/>
        </p:nvSpPr>
        <p:spPr>
          <a:xfrm>
            <a:off x="1498953" y="1982751"/>
            <a:ext cx="897303" cy="329012"/>
          </a:xfrm>
          <a:prstGeom prst="rect">
            <a:avLst/>
          </a:prstGeom>
          <a:blipFill>
            <a:blip r:embed="rId10" cstate="print"/>
            <a:stretch>
              <a:fillRect/>
            </a:stretch>
          </a:blipFill>
        </p:spPr>
        <p:txBody>
          <a:bodyPr wrap="square" lIns="0" tIns="0" rIns="0" bIns="0" rtlCol="0"/>
          <a:lstStyle/>
          <a:p>
            <a:endParaRPr/>
          </a:p>
        </p:txBody>
      </p:sp>
      <p:sp>
        <p:nvSpPr>
          <p:cNvPr id="63" name="object 32">
            <a:extLst>
              <a:ext uri="{FF2B5EF4-FFF2-40B4-BE49-F238E27FC236}">
                <a16:creationId xmlns:a16="http://schemas.microsoft.com/office/drawing/2014/main" id="{9E3D2362-9400-F34C-BF29-9069044D815E}"/>
              </a:ext>
            </a:extLst>
          </p:cNvPr>
          <p:cNvSpPr/>
          <p:nvPr/>
        </p:nvSpPr>
        <p:spPr>
          <a:xfrm>
            <a:off x="3570968" y="1792022"/>
            <a:ext cx="386384" cy="381012"/>
          </a:xfrm>
          <a:prstGeom prst="rect">
            <a:avLst/>
          </a:prstGeom>
          <a:blipFill>
            <a:blip r:embed="rId11" cstate="print"/>
            <a:stretch>
              <a:fillRect/>
            </a:stretch>
          </a:blipFill>
        </p:spPr>
        <p:txBody>
          <a:bodyPr wrap="square" lIns="0" tIns="0" rIns="0" bIns="0" rtlCol="0"/>
          <a:lstStyle/>
          <a:p>
            <a:endParaRPr/>
          </a:p>
        </p:txBody>
      </p:sp>
      <p:sp>
        <p:nvSpPr>
          <p:cNvPr id="64" name="object 33">
            <a:extLst>
              <a:ext uri="{FF2B5EF4-FFF2-40B4-BE49-F238E27FC236}">
                <a16:creationId xmlns:a16="http://schemas.microsoft.com/office/drawing/2014/main" id="{49817312-964A-804E-9F2F-3BFF93EA213A}"/>
              </a:ext>
            </a:extLst>
          </p:cNvPr>
          <p:cNvSpPr/>
          <p:nvPr/>
        </p:nvSpPr>
        <p:spPr>
          <a:xfrm>
            <a:off x="4105765" y="1977480"/>
            <a:ext cx="1020991" cy="221216"/>
          </a:xfrm>
          <a:prstGeom prst="rect">
            <a:avLst/>
          </a:prstGeom>
          <a:blipFill>
            <a:blip r:embed="rId12" cstate="print"/>
            <a:stretch>
              <a:fillRect/>
            </a:stretch>
          </a:blipFill>
        </p:spPr>
        <p:txBody>
          <a:bodyPr wrap="square" lIns="0" tIns="0" rIns="0" bIns="0" rtlCol="0"/>
          <a:lstStyle/>
          <a:p>
            <a:endParaRPr/>
          </a:p>
        </p:txBody>
      </p:sp>
      <p:sp>
        <p:nvSpPr>
          <p:cNvPr id="65" name="object 69">
            <a:extLst>
              <a:ext uri="{FF2B5EF4-FFF2-40B4-BE49-F238E27FC236}">
                <a16:creationId xmlns:a16="http://schemas.microsoft.com/office/drawing/2014/main" id="{020CD058-883A-474F-B4A5-F198F59CBD7A}"/>
              </a:ext>
            </a:extLst>
          </p:cNvPr>
          <p:cNvSpPr/>
          <p:nvPr/>
        </p:nvSpPr>
        <p:spPr>
          <a:xfrm>
            <a:off x="4582584" y="2931431"/>
            <a:ext cx="470979" cy="427768"/>
          </a:xfrm>
          <a:prstGeom prst="rect">
            <a:avLst/>
          </a:prstGeom>
          <a:blipFill>
            <a:blip r:embed="rId13" cstate="print"/>
            <a:stretch>
              <a:fillRect/>
            </a:stretch>
          </a:blipFill>
        </p:spPr>
        <p:txBody>
          <a:bodyPr wrap="square" lIns="0" tIns="0" rIns="0" bIns="0" rtlCol="0"/>
          <a:lstStyle/>
          <a:p>
            <a:endParaRPr/>
          </a:p>
        </p:txBody>
      </p:sp>
      <p:sp>
        <p:nvSpPr>
          <p:cNvPr id="66" name="object 72">
            <a:extLst>
              <a:ext uri="{FF2B5EF4-FFF2-40B4-BE49-F238E27FC236}">
                <a16:creationId xmlns:a16="http://schemas.microsoft.com/office/drawing/2014/main" id="{EE08516B-BC07-F744-B0E3-4FBA979D6F06}"/>
              </a:ext>
            </a:extLst>
          </p:cNvPr>
          <p:cNvSpPr/>
          <p:nvPr/>
        </p:nvSpPr>
        <p:spPr>
          <a:xfrm>
            <a:off x="1719117" y="3105006"/>
            <a:ext cx="475272" cy="456573"/>
          </a:xfrm>
          <a:prstGeom prst="rect">
            <a:avLst/>
          </a:prstGeom>
          <a:blipFill>
            <a:blip r:embed="rId14" cstate="print"/>
            <a:stretch>
              <a:fillRect/>
            </a:stretch>
          </a:blipFill>
        </p:spPr>
        <p:txBody>
          <a:bodyPr wrap="square" lIns="0" tIns="0" rIns="0" bIns="0" rtlCol="0"/>
          <a:lstStyle/>
          <a:p>
            <a:endParaRPr/>
          </a:p>
        </p:txBody>
      </p:sp>
      <p:sp>
        <p:nvSpPr>
          <p:cNvPr id="67" name="TextBox 66">
            <a:extLst>
              <a:ext uri="{FF2B5EF4-FFF2-40B4-BE49-F238E27FC236}">
                <a16:creationId xmlns:a16="http://schemas.microsoft.com/office/drawing/2014/main" id="{CC2ACEE7-B93F-474F-B961-59AD4C8E7766}"/>
              </a:ext>
            </a:extLst>
          </p:cNvPr>
          <p:cNvSpPr txBox="1"/>
          <p:nvPr/>
        </p:nvSpPr>
        <p:spPr>
          <a:xfrm>
            <a:off x="250541" y="4487538"/>
            <a:ext cx="948686" cy="292388"/>
          </a:xfrm>
          <a:prstGeom prst="rect">
            <a:avLst/>
          </a:prstGeom>
          <a:noFill/>
        </p:spPr>
        <p:txBody>
          <a:bodyPr wrap="square" lIns="0" tIns="0" rIns="0" bIns="0" rtlCol="0">
            <a:spAutoFit/>
          </a:bodyPr>
          <a:lstStyle/>
          <a:p>
            <a:r>
              <a:rPr lang="en-US" sz="1000" b="1" dirty="0">
                <a:solidFill>
                  <a:schemeClr val="accent1">
                    <a:lumMod val="75000"/>
                  </a:schemeClr>
                </a:solidFill>
                <a:latin typeface="Arial Narrow" panose="020B0606020202030204" pitchFamily="34" charset="0"/>
              </a:rPr>
              <a:t>AWE</a:t>
            </a:r>
          </a:p>
          <a:p>
            <a:pPr marL="112713" indent="-112713">
              <a:buFont typeface="Arial" panose="020B0604020202020204" pitchFamily="34" charset="0"/>
              <a:buChar char="•"/>
            </a:pPr>
            <a:r>
              <a:rPr lang="en-US" sz="900" dirty="0" err="1">
                <a:latin typeface="Arial Narrow" panose="020B0606020202030204" pitchFamily="34" charset="0"/>
              </a:rPr>
              <a:t>J.Burns</a:t>
            </a:r>
            <a:r>
              <a:rPr lang="en-US" sz="900" dirty="0">
                <a:latin typeface="Arial Narrow" panose="020B0606020202030204" pitchFamily="34" charset="0"/>
              </a:rPr>
              <a:t> </a:t>
            </a:r>
          </a:p>
        </p:txBody>
      </p:sp>
      <p:sp>
        <p:nvSpPr>
          <p:cNvPr id="68" name="TextBox 67">
            <a:extLst>
              <a:ext uri="{FF2B5EF4-FFF2-40B4-BE49-F238E27FC236}">
                <a16:creationId xmlns:a16="http://schemas.microsoft.com/office/drawing/2014/main" id="{FA60CA8B-D7D5-7644-9492-E5712D481230}"/>
              </a:ext>
            </a:extLst>
          </p:cNvPr>
          <p:cNvSpPr txBox="1"/>
          <p:nvPr/>
        </p:nvSpPr>
        <p:spPr>
          <a:xfrm>
            <a:off x="989207" y="4487538"/>
            <a:ext cx="948686" cy="733534"/>
          </a:xfrm>
          <a:prstGeom prst="rect">
            <a:avLst/>
          </a:prstGeom>
          <a:noFill/>
        </p:spPr>
        <p:txBody>
          <a:bodyPr wrap="square" lIns="0" tIns="0" rIns="0" bIns="0" rtlCol="0">
            <a:spAutoFit/>
          </a:bodyPr>
          <a:lstStyle/>
          <a:p>
            <a:r>
              <a:rPr lang="en-US" sz="1000" b="1" dirty="0">
                <a:solidFill>
                  <a:schemeClr val="accent1">
                    <a:lumMod val="75000"/>
                  </a:schemeClr>
                </a:solidFill>
                <a:latin typeface="Arial Narrow" panose="020B0606020202030204" pitchFamily="34" charset="0"/>
              </a:rPr>
              <a:t>LLNL</a:t>
            </a:r>
          </a:p>
          <a:p>
            <a:pPr marL="112713" indent="-112713">
              <a:buFont typeface="Arial" panose="020B0604020202020204" pitchFamily="34" charset="0"/>
              <a:buChar char="•"/>
            </a:pPr>
            <a:r>
              <a:rPr lang="en-US" sz="900" dirty="0">
                <a:latin typeface="Arial Narrow" panose="020B0606020202030204" pitchFamily="34" charset="0"/>
              </a:rPr>
              <a:t>A. Bernstein</a:t>
            </a:r>
          </a:p>
          <a:p>
            <a:pPr marL="112713" indent="-112713">
              <a:buFont typeface="Arial" panose="020B0604020202020204" pitchFamily="34" charset="0"/>
              <a:buChar char="•"/>
            </a:pPr>
            <a:r>
              <a:rPr lang="en-US" sz="900" dirty="0">
                <a:latin typeface="Arial Narrow" panose="020B0606020202030204" pitchFamily="34" charset="0"/>
              </a:rPr>
              <a:t>M. </a:t>
            </a:r>
            <a:r>
              <a:rPr lang="en-US" sz="900" dirty="0" err="1">
                <a:latin typeface="Arial Narrow" panose="020B0606020202030204" pitchFamily="34" charset="0"/>
              </a:rPr>
              <a:t>Bergevin</a:t>
            </a:r>
            <a:endParaRPr lang="en-US" sz="900" dirty="0">
              <a:latin typeface="Arial Narrow" panose="020B0606020202030204" pitchFamily="34" charset="0"/>
            </a:endParaRPr>
          </a:p>
          <a:p>
            <a:pPr marL="112713" indent="-112713">
              <a:buFont typeface="Arial" panose="020B0604020202020204" pitchFamily="34" charset="0"/>
              <a:buChar char="•"/>
            </a:pPr>
            <a:r>
              <a:rPr lang="en-US" sz="900" dirty="0">
                <a:latin typeface="Arial Narrow" panose="020B0606020202030204" pitchFamily="34" charset="0"/>
              </a:rPr>
              <a:t>S. </a:t>
            </a:r>
            <a:r>
              <a:rPr lang="en-US" sz="900" dirty="0" err="1">
                <a:latin typeface="Arial Narrow" panose="020B0606020202030204" pitchFamily="34" charset="0"/>
              </a:rPr>
              <a:t>Dazeley</a:t>
            </a:r>
            <a:endParaRPr lang="en-US" sz="900" dirty="0">
              <a:latin typeface="Arial Narrow" panose="020B0606020202030204" pitchFamily="34" charset="0"/>
            </a:endParaRPr>
          </a:p>
          <a:p>
            <a:pPr>
              <a:spcBef>
                <a:spcPts val="200"/>
              </a:spcBef>
            </a:pPr>
            <a:endParaRPr lang="en-US" sz="900" dirty="0">
              <a:latin typeface="Arial Narrow" panose="020B0606020202030204" pitchFamily="34" charset="0"/>
            </a:endParaRPr>
          </a:p>
        </p:txBody>
      </p:sp>
      <p:sp>
        <p:nvSpPr>
          <p:cNvPr id="69" name="TextBox 68">
            <a:extLst>
              <a:ext uri="{FF2B5EF4-FFF2-40B4-BE49-F238E27FC236}">
                <a16:creationId xmlns:a16="http://schemas.microsoft.com/office/drawing/2014/main" id="{27F13C17-22F0-0941-A40A-E60AF962542F}"/>
              </a:ext>
            </a:extLst>
          </p:cNvPr>
          <p:cNvSpPr txBox="1"/>
          <p:nvPr/>
        </p:nvSpPr>
        <p:spPr>
          <a:xfrm>
            <a:off x="5446543" y="4487538"/>
            <a:ext cx="948686" cy="430887"/>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UC Berkeley</a:t>
            </a:r>
          </a:p>
          <a:p>
            <a:pPr marL="112713" indent="-112713">
              <a:buFont typeface="Arial" panose="020B0604020202020204" pitchFamily="34" charset="0"/>
              <a:buChar char="•"/>
            </a:pPr>
            <a:r>
              <a:rPr lang="en-US" sz="900" dirty="0">
                <a:latin typeface="Arial Narrow" panose="020B0606020202030204" pitchFamily="34" charset="0"/>
              </a:rPr>
              <a:t>G. </a:t>
            </a:r>
            <a:r>
              <a:rPr lang="en-US" sz="900" dirty="0" err="1">
                <a:latin typeface="Arial Narrow" panose="020B0606020202030204" pitchFamily="34" charset="0"/>
              </a:rPr>
              <a:t>Orebi</a:t>
            </a:r>
            <a:r>
              <a:rPr lang="en-US" sz="900" dirty="0">
                <a:latin typeface="Arial Narrow" panose="020B0606020202030204" pitchFamily="34" charset="0"/>
              </a:rPr>
              <a:t> Gann</a:t>
            </a:r>
          </a:p>
          <a:p>
            <a:pPr marL="112713" indent="-112713">
              <a:buFont typeface="Arial" panose="020B0604020202020204" pitchFamily="34" charset="0"/>
              <a:buChar char="•"/>
            </a:pPr>
            <a:endParaRPr lang="en-US" sz="900" dirty="0">
              <a:latin typeface="Arial Narrow" panose="020B0606020202030204" pitchFamily="34" charset="0"/>
            </a:endParaRPr>
          </a:p>
        </p:txBody>
      </p:sp>
      <p:sp>
        <p:nvSpPr>
          <p:cNvPr id="70" name="TextBox 69">
            <a:extLst>
              <a:ext uri="{FF2B5EF4-FFF2-40B4-BE49-F238E27FC236}">
                <a16:creationId xmlns:a16="http://schemas.microsoft.com/office/drawing/2014/main" id="{411C3D26-49EE-8341-85D8-99404AFEE748}"/>
              </a:ext>
            </a:extLst>
          </p:cNvPr>
          <p:cNvSpPr txBox="1"/>
          <p:nvPr/>
        </p:nvSpPr>
        <p:spPr>
          <a:xfrm>
            <a:off x="3155458" y="5173338"/>
            <a:ext cx="948686" cy="292388"/>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UC Davis</a:t>
            </a:r>
          </a:p>
          <a:p>
            <a:pPr marL="112713" indent="-112713">
              <a:buFont typeface="Arial" panose="020B0604020202020204" pitchFamily="34" charset="0"/>
              <a:buChar char="•"/>
            </a:pPr>
            <a:r>
              <a:rPr lang="en-US" sz="900" dirty="0">
                <a:latin typeface="Arial Narrow" panose="020B0606020202030204" pitchFamily="34" charset="0"/>
              </a:rPr>
              <a:t>R. Svoboda</a:t>
            </a:r>
          </a:p>
        </p:txBody>
      </p:sp>
      <p:sp>
        <p:nvSpPr>
          <p:cNvPr id="71" name="TextBox 70">
            <a:extLst>
              <a:ext uri="{FF2B5EF4-FFF2-40B4-BE49-F238E27FC236}">
                <a16:creationId xmlns:a16="http://schemas.microsoft.com/office/drawing/2014/main" id="{6BCE4290-FBD4-224D-A4C5-6B271F0E044C}"/>
              </a:ext>
            </a:extLst>
          </p:cNvPr>
          <p:cNvSpPr txBox="1"/>
          <p:nvPr/>
        </p:nvSpPr>
        <p:spPr>
          <a:xfrm>
            <a:off x="4023137" y="5173338"/>
            <a:ext cx="948686" cy="292388"/>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UC Irvine</a:t>
            </a:r>
          </a:p>
          <a:p>
            <a:pPr marL="112713" indent="-112713">
              <a:buFont typeface="Arial" panose="020B0604020202020204" pitchFamily="34" charset="0"/>
              <a:buChar char="•"/>
            </a:pPr>
            <a:r>
              <a:rPr lang="en-US" sz="900" dirty="0">
                <a:latin typeface="Arial Narrow" panose="020B0606020202030204" pitchFamily="34" charset="0"/>
              </a:rPr>
              <a:t>M. </a:t>
            </a:r>
            <a:r>
              <a:rPr lang="en-US" sz="900" dirty="0" err="1">
                <a:latin typeface="Arial Narrow" panose="020B0606020202030204" pitchFamily="34" charset="0"/>
              </a:rPr>
              <a:t>Vagins</a:t>
            </a:r>
            <a:endParaRPr lang="en-US" sz="900" dirty="0">
              <a:latin typeface="Arial Narrow" panose="020B0606020202030204" pitchFamily="34" charset="0"/>
            </a:endParaRPr>
          </a:p>
        </p:txBody>
      </p:sp>
      <p:sp>
        <p:nvSpPr>
          <p:cNvPr id="72" name="TextBox 71">
            <a:extLst>
              <a:ext uri="{FF2B5EF4-FFF2-40B4-BE49-F238E27FC236}">
                <a16:creationId xmlns:a16="http://schemas.microsoft.com/office/drawing/2014/main" id="{E1DE242F-EC53-B94E-9BDF-E1254D3BCB35}"/>
              </a:ext>
            </a:extLst>
          </p:cNvPr>
          <p:cNvSpPr txBox="1"/>
          <p:nvPr/>
        </p:nvSpPr>
        <p:spPr>
          <a:xfrm>
            <a:off x="1261866" y="5173338"/>
            <a:ext cx="948686" cy="292388"/>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U. Michigan</a:t>
            </a:r>
          </a:p>
          <a:p>
            <a:pPr marL="112713" indent="-112713">
              <a:buFont typeface="Arial" panose="020B0604020202020204" pitchFamily="34" charset="0"/>
              <a:buChar char="•"/>
            </a:pPr>
            <a:r>
              <a:rPr lang="en-US" sz="900" dirty="0">
                <a:latin typeface="Arial Narrow" panose="020B0606020202030204" pitchFamily="34" charset="0"/>
              </a:rPr>
              <a:t>I. </a:t>
            </a:r>
            <a:r>
              <a:rPr lang="en-US" sz="900" dirty="0" err="1">
                <a:latin typeface="Arial Narrow" panose="020B0606020202030204" pitchFamily="34" charset="0"/>
              </a:rPr>
              <a:t>Jovanovic</a:t>
            </a:r>
            <a:endParaRPr lang="en-US" sz="900" dirty="0">
              <a:latin typeface="Arial Narrow" panose="020B0606020202030204" pitchFamily="34" charset="0"/>
            </a:endParaRPr>
          </a:p>
        </p:txBody>
      </p:sp>
      <p:sp>
        <p:nvSpPr>
          <p:cNvPr id="73" name="Rectangle 72">
            <a:extLst>
              <a:ext uri="{FF2B5EF4-FFF2-40B4-BE49-F238E27FC236}">
                <a16:creationId xmlns:a16="http://schemas.microsoft.com/office/drawing/2014/main" id="{78302CEE-CEBB-024F-A219-267BAE6D0CA5}"/>
              </a:ext>
            </a:extLst>
          </p:cNvPr>
          <p:cNvSpPr/>
          <p:nvPr/>
        </p:nvSpPr>
        <p:spPr>
          <a:xfrm>
            <a:off x="4883662" y="5173338"/>
            <a:ext cx="1005679" cy="569387"/>
          </a:xfrm>
          <a:prstGeom prst="rect">
            <a:avLst/>
          </a:prstGeom>
        </p:spPr>
        <p:txBody>
          <a:bodyPr wrap="square" tIns="0" bIns="0">
            <a:spAutoFit/>
          </a:bodyPr>
          <a:lstStyle/>
          <a:p>
            <a:pPr>
              <a:spcBef>
                <a:spcPts val="200"/>
              </a:spcBef>
            </a:pPr>
            <a:r>
              <a:rPr lang="en-US" sz="1000" b="1" dirty="0">
                <a:solidFill>
                  <a:schemeClr val="accent1">
                    <a:lumMod val="75000"/>
                  </a:schemeClr>
                </a:solidFill>
                <a:latin typeface="Arial Narrow" panose="020B0606020202030204" pitchFamily="34" charset="0"/>
              </a:rPr>
              <a:t>U. of Sheffield</a:t>
            </a:r>
          </a:p>
          <a:p>
            <a:pPr marL="112713" indent="-112713">
              <a:buFont typeface="Arial" panose="020B0604020202020204" pitchFamily="34" charset="0"/>
              <a:buChar char="•"/>
            </a:pPr>
            <a:r>
              <a:rPr lang="en-US" sz="900" dirty="0">
                <a:latin typeface="Arial Narrow" panose="020B0606020202030204" pitchFamily="34" charset="0"/>
              </a:rPr>
              <a:t>M. Malek </a:t>
            </a:r>
          </a:p>
          <a:p>
            <a:pPr marL="112713" indent="-112713">
              <a:buFont typeface="Arial" panose="020B0604020202020204" pitchFamily="34" charset="0"/>
              <a:buChar char="•"/>
            </a:pPr>
            <a:r>
              <a:rPr lang="en-US" sz="900" dirty="0">
                <a:latin typeface="Arial Narrow" panose="020B0606020202030204" pitchFamily="34" charset="0"/>
              </a:rPr>
              <a:t>N. Spooner</a:t>
            </a:r>
          </a:p>
          <a:p>
            <a:pPr marL="112713" indent="-112713">
              <a:buFont typeface="Arial" panose="020B0604020202020204" pitchFamily="34" charset="0"/>
              <a:buChar char="•"/>
            </a:pPr>
            <a:r>
              <a:rPr lang="en-US" sz="900" dirty="0">
                <a:latin typeface="Arial Narrow" panose="020B0606020202030204" pitchFamily="34" charset="0"/>
              </a:rPr>
              <a:t>L. Thompson</a:t>
            </a:r>
          </a:p>
        </p:txBody>
      </p:sp>
      <p:sp>
        <p:nvSpPr>
          <p:cNvPr id="74" name="TextBox 73">
            <a:extLst>
              <a:ext uri="{FF2B5EF4-FFF2-40B4-BE49-F238E27FC236}">
                <a16:creationId xmlns:a16="http://schemas.microsoft.com/office/drawing/2014/main" id="{19F75294-1AC1-7E4A-8746-91385D8823B1}"/>
              </a:ext>
            </a:extLst>
          </p:cNvPr>
          <p:cNvSpPr txBox="1"/>
          <p:nvPr/>
        </p:nvSpPr>
        <p:spPr>
          <a:xfrm>
            <a:off x="2209215" y="5173338"/>
            <a:ext cx="948686" cy="292388"/>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U. Pennsylvania</a:t>
            </a:r>
          </a:p>
          <a:p>
            <a:pPr marL="112713" indent="-112713">
              <a:buFont typeface="Arial" panose="020B0604020202020204" pitchFamily="34" charset="0"/>
              <a:buChar char="•"/>
            </a:pPr>
            <a:r>
              <a:rPr lang="en-US" sz="900" dirty="0">
                <a:latin typeface="Arial Narrow" panose="020B0606020202030204" pitchFamily="34" charset="0"/>
              </a:rPr>
              <a:t>C. </a:t>
            </a:r>
            <a:r>
              <a:rPr lang="en-US" sz="900" dirty="0" err="1">
                <a:latin typeface="Arial Narrow" panose="020B0606020202030204" pitchFamily="34" charset="0"/>
              </a:rPr>
              <a:t>Mauger</a:t>
            </a:r>
            <a:endParaRPr lang="en-US" sz="900" dirty="0">
              <a:latin typeface="Arial Narrow" panose="020B0606020202030204" pitchFamily="34" charset="0"/>
            </a:endParaRPr>
          </a:p>
        </p:txBody>
      </p:sp>
      <p:sp>
        <p:nvSpPr>
          <p:cNvPr id="75" name="TextBox 74">
            <a:extLst>
              <a:ext uri="{FF2B5EF4-FFF2-40B4-BE49-F238E27FC236}">
                <a16:creationId xmlns:a16="http://schemas.microsoft.com/office/drawing/2014/main" id="{E8747AEF-CEED-8643-A9EF-D600093C8E25}"/>
              </a:ext>
            </a:extLst>
          </p:cNvPr>
          <p:cNvSpPr txBox="1"/>
          <p:nvPr/>
        </p:nvSpPr>
        <p:spPr>
          <a:xfrm>
            <a:off x="1936556" y="4487538"/>
            <a:ext cx="948686" cy="292388"/>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BNL</a:t>
            </a:r>
          </a:p>
          <a:p>
            <a:pPr marL="112713" indent="-112713">
              <a:buFont typeface="Arial" panose="020B0604020202020204" pitchFamily="34" charset="0"/>
              <a:buChar char="•"/>
            </a:pPr>
            <a:r>
              <a:rPr lang="en-US" sz="900" dirty="0">
                <a:latin typeface="Arial Narrow" panose="020B0606020202030204" pitchFamily="34" charset="0"/>
              </a:rPr>
              <a:t>M. </a:t>
            </a:r>
            <a:r>
              <a:rPr lang="en-US" sz="900" dirty="0" err="1">
                <a:latin typeface="Arial Narrow" panose="020B0606020202030204" pitchFamily="34" charset="0"/>
              </a:rPr>
              <a:t>Yeh</a:t>
            </a:r>
            <a:endParaRPr lang="en-US" sz="900" dirty="0">
              <a:latin typeface="Arial Narrow" panose="020B0606020202030204" pitchFamily="34" charset="0"/>
            </a:endParaRPr>
          </a:p>
        </p:txBody>
      </p:sp>
      <p:sp>
        <p:nvSpPr>
          <p:cNvPr id="76" name="TextBox 75">
            <a:extLst>
              <a:ext uri="{FF2B5EF4-FFF2-40B4-BE49-F238E27FC236}">
                <a16:creationId xmlns:a16="http://schemas.microsoft.com/office/drawing/2014/main" id="{6E9F9BA4-0F59-5F4C-BD5C-6936C9326BDF}"/>
              </a:ext>
            </a:extLst>
          </p:cNvPr>
          <p:cNvSpPr txBox="1"/>
          <p:nvPr/>
        </p:nvSpPr>
        <p:spPr>
          <a:xfrm>
            <a:off x="4575915" y="4487538"/>
            <a:ext cx="948686" cy="292388"/>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Iowa State U.</a:t>
            </a:r>
          </a:p>
          <a:p>
            <a:pPr marL="112713" indent="-112713">
              <a:buFont typeface="Arial" panose="020B0604020202020204" pitchFamily="34" charset="0"/>
              <a:buChar char="•"/>
            </a:pPr>
            <a:r>
              <a:rPr lang="en-US" sz="900" dirty="0">
                <a:latin typeface="Arial Narrow" panose="020B0606020202030204" pitchFamily="34" charset="0"/>
              </a:rPr>
              <a:t>M. </a:t>
            </a:r>
            <a:r>
              <a:rPr lang="en-US" sz="900" dirty="0" err="1">
                <a:latin typeface="Arial Narrow" panose="020B0606020202030204" pitchFamily="34" charset="0"/>
              </a:rPr>
              <a:t>Wetstein</a:t>
            </a:r>
            <a:endParaRPr lang="en-US" sz="900" dirty="0">
              <a:latin typeface="Arial Narrow" panose="020B0606020202030204" pitchFamily="34" charset="0"/>
            </a:endParaRPr>
          </a:p>
        </p:txBody>
      </p:sp>
      <p:sp>
        <p:nvSpPr>
          <p:cNvPr id="77" name="TextBox 76">
            <a:extLst>
              <a:ext uri="{FF2B5EF4-FFF2-40B4-BE49-F238E27FC236}">
                <a16:creationId xmlns:a16="http://schemas.microsoft.com/office/drawing/2014/main" id="{37B2B578-5AE2-0840-9BA4-ABDF51E39ECC}"/>
              </a:ext>
            </a:extLst>
          </p:cNvPr>
          <p:cNvSpPr txBox="1"/>
          <p:nvPr/>
        </p:nvSpPr>
        <p:spPr>
          <a:xfrm>
            <a:off x="3645644" y="4487538"/>
            <a:ext cx="948686" cy="456535"/>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Penn State U.</a:t>
            </a:r>
          </a:p>
          <a:p>
            <a:pPr marL="112713" indent="-112713">
              <a:buFont typeface="Arial" panose="020B0604020202020204" pitchFamily="34" charset="0"/>
              <a:buChar char="•"/>
            </a:pPr>
            <a:r>
              <a:rPr lang="en-US" sz="900" dirty="0">
                <a:latin typeface="Arial Narrow" panose="020B0606020202030204" pitchFamily="34" charset="0"/>
              </a:rPr>
              <a:t>D. Cowen</a:t>
            </a:r>
          </a:p>
          <a:p>
            <a:pPr>
              <a:spcBef>
                <a:spcPts val="200"/>
              </a:spcBef>
            </a:pPr>
            <a:endParaRPr lang="en-US" sz="900" dirty="0">
              <a:latin typeface="Arial Narrow" panose="020B0606020202030204" pitchFamily="34" charset="0"/>
            </a:endParaRPr>
          </a:p>
        </p:txBody>
      </p:sp>
      <p:sp>
        <p:nvSpPr>
          <p:cNvPr id="78" name="TextBox 77">
            <a:extLst>
              <a:ext uri="{FF2B5EF4-FFF2-40B4-BE49-F238E27FC236}">
                <a16:creationId xmlns:a16="http://schemas.microsoft.com/office/drawing/2014/main" id="{A186FCCF-04E5-4A46-ACBC-F8C1CBF517BB}"/>
              </a:ext>
            </a:extLst>
          </p:cNvPr>
          <p:cNvSpPr txBox="1"/>
          <p:nvPr/>
        </p:nvSpPr>
        <p:spPr>
          <a:xfrm>
            <a:off x="2694622" y="4487538"/>
            <a:ext cx="948686" cy="456535"/>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STFC–</a:t>
            </a:r>
            <a:r>
              <a:rPr lang="en-US" sz="1000" b="1" dirty="0" err="1">
                <a:solidFill>
                  <a:schemeClr val="accent1">
                    <a:lumMod val="75000"/>
                  </a:schemeClr>
                </a:solidFill>
                <a:latin typeface="Arial Narrow" panose="020B0606020202030204" pitchFamily="34" charset="0"/>
              </a:rPr>
              <a:t>Boulby</a:t>
            </a:r>
            <a:endParaRPr lang="en-US" sz="1000" b="1" dirty="0">
              <a:solidFill>
                <a:schemeClr val="accent1">
                  <a:lumMod val="75000"/>
                </a:schemeClr>
              </a:solidFill>
              <a:latin typeface="Arial Narrow" panose="020B0606020202030204" pitchFamily="34" charset="0"/>
            </a:endParaRPr>
          </a:p>
          <a:p>
            <a:pPr marL="112713" indent="-112713">
              <a:buFont typeface="Arial" panose="020B0604020202020204" pitchFamily="34" charset="0"/>
              <a:buChar char="•"/>
            </a:pPr>
            <a:r>
              <a:rPr lang="en-US" sz="900" dirty="0">
                <a:latin typeface="Arial Narrow" panose="020B0606020202030204" pitchFamily="34" charset="0"/>
              </a:rPr>
              <a:t>S. Paling</a:t>
            </a:r>
          </a:p>
          <a:p>
            <a:pPr>
              <a:spcBef>
                <a:spcPts val="200"/>
              </a:spcBef>
            </a:pPr>
            <a:endParaRPr lang="en-US" sz="900" dirty="0">
              <a:latin typeface="Arial Narrow" panose="020B0606020202030204" pitchFamily="34" charset="0"/>
            </a:endParaRPr>
          </a:p>
        </p:txBody>
      </p:sp>
      <p:sp>
        <p:nvSpPr>
          <p:cNvPr id="79" name="TextBox 78">
            <a:extLst>
              <a:ext uri="{FF2B5EF4-FFF2-40B4-BE49-F238E27FC236}">
                <a16:creationId xmlns:a16="http://schemas.microsoft.com/office/drawing/2014/main" id="{830718ED-47A2-1B48-9F68-19C10B7B4BEC}"/>
              </a:ext>
            </a:extLst>
          </p:cNvPr>
          <p:cNvSpPr txBox="1"/>
          <p:nvPr/>
        </p:nvSpPr>
        <p:spPr>
          <a:xfrm>
            <a:off x="510076" y="5173338"/>
            <a:ext cx="948686" cy="430887"/>
          </a:xfrm>
          <a:prstGeom prst="rect">
            <a:avLst/>
          </a:prstGeom>
          <a:noFill/>
        </p:spPr>
        <p:txBody>
          <a:bodyPr wrap="square" lIns="0" tIns="0" rIns="0" bIns="0" rtlCol="0">
            <a:spAutoFit/>
          </a:bodyPr>
          <a:lstStyle/>
          <a:p>
            <a:pPr>
              <a:spcBef>
                <a:spcPts val="200"/>
              </a:spcBef>
            </a:pPr>
            <a:r>
              <a:rPr lang="en-US" sz="1000" b="1" dirty="0">
                <a:solidFill>
                  <a:schemeClr val="accent1">
                    <a:lumMod val="75000"/>
                  </a:schemeClr>
                </a:solidFill>
                <a:latin typeface="Arial Narrow" panose="020B0606020202030204" pitchFamily="34" charset="0"/>
              </a:rPr>
              <a:t>U. Hawaii</a:t>
            </a:r>
          </a:p>
          <a:p>
            <a:pPr marL="112713" indent="-112713">
              <a:buFont typeface="Arial" panose="020B0604020202020204" pitchFamily="34" charset="0"/>
              <a:buChar char="•"/>
            </a:pPr>
            <a:r>
              <a:rPr lang="en-US" sz="900" dirty="0">
                <a:latin typeface="Arial Narrow" panose="020B0606020202030204" pitchFamily="34" charset="0"/>
              </a:rPr>
              <a:t>S. Dye </a:t>
            </a:r>
          </a:p>
          <a:p>
            <a:pPr marL="112713" indent="-112713">
              <a:buFont typeface="Arial" panose="020B0604020202020204" pitchFamily="34" charset="0"/>
              <a:buChar char="•"/>
            </a:pPr>
            <a:r>
              <a:rPr lang="en-US" sz="900" dirty="0">
                <a:latin typeface="Arial Narrow" panose="020B0606020202030204" pitchFamily="34" charset="0"/>
              </a:rPr>
              <a:t>J. Learned</a:t>
            </a:r>
          </a:p>
        </p:txBody>
      </p:sp>
      <p:sp>
        <p:nvSpPr>
          <p:cNvPr id="4" name="TextBox 3">
            <a:extLst>
              <a:ext uri="{FF2B5EF4-FFF2-40B4-BE49-F238E27FC236}">
                <a16:creationId xmlns:a16="http://schemas.microsoft.com/office/drawing/2014/main" id="{D0E5EC1F-2486-EE48-74AC-2DC5FD50CCDC}"/>
              </a:ext>
            </a:extLst>
          </p:cNvPr>
          <p:cNvSpPr txBox="1"/>
          <p:nvPr/>
        </p:nvSpPr>
        <p:spPr>
          <a:xfrm>
            <a:off x="6350884" y="489912"/>
            <a:ext cx="2751578" cy="717119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Water attenuation </a:t>
            </a:r>
            <a:br>
              <a:rPr lang="en-US" sz="1600" dirty="0"/>
            </a:br>
            <a:r>
              <a:rPr lang="en-US" sz="1600" dirty="0"/>
              <a:t>measurements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Neutron spectrometry</a:t>
            </a:r>
            <a:br>
              <a:rPr lang="en-US" sz="1600" dirty="0"/>
            </a:br>
            <a:r>
              <a:rPr lang="en-US" sz="1600" dirty="0"/>
              <a:t>at multiple depths</a:t>
            </a:r>
          </a:p>
          <a:p>
            <a:r>
              <a:rPr lang="en-US" sz="1600" dirty="0"/>
              <a:t>     (MARS spectrometer)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Tagged </a:t>
            </a:r>
            <a:r>
              <a:rPr lang="en-US" sz="1600" dirty="0" err="1"/>
              <a:t>muogenic</a:t>
            </a:r>
            <a:r>
              <a:rPr lang="en-US" sz="1600" dirty="0"/>
              <a:t> </a:t>
            </a:r>
            <a:br>
              <a:rPr lang="en-US" sz="1600" dirty="0"/>
            </a:br>
            <a:r>
              <a:rPr lang="en-US" sz="1600" dirty="0"/>
              <a:t>neutron multiplicity measurements</a:t>
            </a:r>
          </a:p>
          <a:p>
            <a:r>
              <a:rPr lang="en-US" sz="1600" dirty="0"/>
              <a:t>     (WATCHBOY)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Gd-water materials testing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err="1"/>
              <a:t>WbLS</a:t>
            </a:r>
            <a:r>
              <a:rPr lang="en-US" sz="1600" dirty="0"/>
              <a:t> development</a:t>
            </a:r>
            <a:br>
              <a:rPr lang="en-US" sz="1600" dirty="0"/>
            </a:br>
            <a:endParaRPr lang="en-US" sz="1600" dirty="0"/>
          </a:p>
          <a:p>
            <a:pPr marL="285750" indent="-285750">
              <a:buFont typeface="Arial" panose="020B0604020202020204" pitchFamily="34" charset="0"/>
              <a:buChar char="•"/>
            </a:pPr>
            <a:r>
              <a:rPr lang="en-US" sz="1600" dirty="0"/>
              <a:t>LAPPD studies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PMT purchase and </a:t>
            </a:r>
            <a:br>
              <a:rPr lang="en-US" sz="1600" dirty="0"/>
            </a:br>
            <a:r>
              <a:rPr lang="en-US" sz="1600" dirty="0"/>
              <a:t>testing</a:t>
            </a:r>
          </a:p>
          <a:p>
            <a:endParaRPr lang="en-US" sz="1600" dirty="0"/>
          </a:p>
          <a:p>
            <a:pPr marL="285750" indent="-285750">
              <a:buFont typeface="Arial" panose="020B0604020202020204" pitchFamily="34" charset="0"/>
              <a:buChar char="•"/>
            </a:pPr>
            <a:endParaRPr lang="en-US" sz="1600" dirty="0"/>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250339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DBBE82-4D56-A96C-6A91-CD46586D007D}"/>
              </a:ext>
            </a:extLst>
          </p:cNvPr>
          <p:cNvSpPr>
            <a:spLocks noGrp="1"/>
          </p:cNvSpPr>
          <p:nvPr>
            <p:ph idx="1"/>
          </p:nvPr>
        </p:nvSpPr>
        <p:spPr/>
        <p:txBody>
          <a:bodyPr>
            <a:normAutofit fontScale="92500" lnSpcReduction="20000"/>
          </a:bodyPr>
          <a:lstStyle/>
          <a:p>
            <a:r>
              <a:rPr lang="en-US" dirty="0"/>
              <a:t>Hartlepool reactor announced its shutdown for 2024 (prematurely)</a:t>
            </a:r>
          </a:p>
          <a:p>
            <a:r>
              <a:rPr lang="en-US" dirty="0"/>
              <a:t>Cost estimates in the UK where raised substantially against original $40 M </a:t>
            </a:r>
            <a:r>
              <a:rPr lang="en-US" dirty="0" err="1"/>
              <a:t>pricetag</a:t>
            </a:r>
            <a:r>
              <a:rPr lang="en-US" dirty="0"/>
              <a:t> </a:t>
            </a:r>
          </a:p>
          <a:p>
            <a:r>
              <a:rPr lang="en-US" dirty="0"/>
              <a:t>Fairport/IMB site purchased by venture capital group with no interest in nonproliferation demonstration</a:t>
            </a:r>
          </a:p>
          <a:p>
            <a:r>
              <a:rPr lang="en-US" dirty="0"/>
              <a:t>Sponsor decided that an R&amp;D program was preferable to a demonstration  </a:t>
            </a:r>
          </a:p>
          <a:p>
            <a:r>
              <a:rPr lang="en-US" dirty="0"/>
              <a:t>An enduring neutrino-related set of activities continues – advanced PMTs, better way to measure attenuation, </a:t>
            </a:r>
            <a:r>
              <a:rPr lang="en-US" dirty="0" err="1"/>
              <a:t>WbLS</a:t>
            </a:r>
            <a:r>
              <a:rPr lang="en-US" dirty="0"/>
              <a:t> etc. – see Slava’s talk  </a:t>
            </a:r>
          </a:p>
        </p:txBody>
      </p:sp>
      <p:sp>
        <p:nvSpPr>
          <p:cNvPr id="3" name="Title 2">
            <a:extLst>
              <a:ext uri="{FF2B5EF4-FFF2-40B4-BE49-F238E27FC236}">
                <a16:creationId xmlns:a16="http://schemas.microsoft.com/office/drawing/2014/main" id="{655F61F0-C6F9-9B4E-6C77-0E89658DBD4E}"/>
              </a:ext>
            </a:extLst>
          </p:cNvPr>
          <p:cNvSpPr>
            <a:spLocks noGrp="1"/>
          </p:cNvSpPr>
          <p:nvPr>
            <p:ph type="title"/>
          </p:nvPr>
        </p:nvSpPr>
        <p:spPr>
          <a:xfrm>
            <a:off x="32657" y="122165"/>
            <a:ext cx="9111343" cy="1251062"/>
          </a:xfrm>
        </p:spPr>
        <p:txBody>
          <a:bodyPr/>
          <a:lstStyle/>
          <a:p>
            <a:r>
              <a:rPr lang="en-US" sz="3200" dirty="0"/>
              <a:t>After several reversals, WATCHMAN transmuted into a long-term R&amp;D program</a:t>
            </a:r>
          </a:p>
        </p:txBody>
      </p:sp>
    </p:spTree>
    <p:extLst>
      <p:ext uri="{BB962C8B-B14F-4D97-AF65-F5344CB8AC3E}">
        <p14:creationId xmlns:p14="http://schemas.microsoft.com/office/powerpoint/2010/main" val="231659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5E55B4-A801-19CC-4990-B543BE7DBCE1}"/>
              </a:ext>
            </a:extLst>
          </p:cNvPr>
          <p:cNvSpPr>
            <a:spLocks noGrp="1"/>
          </p:cNvSpPr>
          <p:nvPr>
            <p:ph idx="1"/>
          </p:nvPr>
        </p:nvSpPr>
        <p:spPr/>
        <p:txBody>
          <a:bodyPr>
            <a:normAutofit fontScale="92500" lnSpcReduction="20000"/>
          </a:bodyPr>
          <a:lstStyle/>
          <a:p>
            <a:r>
              <a:rPr lang="en-US" dirty="0"/>
              <a:t>A demonstration involving a Non-Nuclear and Nuclear Weapons state</a:t>
            </a:r>
          </a:p>
          <a:p>
            <a:pPr lvl="1"/>
            <a:r>
              <a:rPr lang="en-US" dirty="0"/>
              <a:t>Historical precedent – UK-Norway initiative on warhead disarmament monitoring </a:t>
            </a:r>
          </a:p>
          <a:p>
            <a:r>
              <a:rPr lang="en-US" dirty="0"/>
              <a:t>Propose near and mid-field antineutrino deployments as a demonstration </a:t>
            </a:r>
          </a:p>
          <a:p>
            <a:r>
              <a:rPr lang="en-US" dirty="0"/>
              <a:t>De-emphasize R&amp;D until the deployment is complete </a:t>
            </a:r>
          </a:p>
          <a:p>
            <a:r>
              <a:rPr lang="en-US" dirty="0"/>
              <a:t>Finally, propose to Iran, North Korea or other </a:t>
            </a:r>
            <a:r>
              <a:rPr lang="en-US" u="sng" dirty="0"/>
              <a:t>adversary</a:t>
            </a:r>
            <a:r>
              <a:rPr lang="en-US" dirty="0"/>
              <a:t> as a scientific diplomacy initiative – this I consider to be the ultimate success for this technology </a:t>
            </a:r>
          </a:p>
        </p:txBody>
      </p:sp>
      <p:sp>
        <p:nvSpPr>
          <p:cNvPr id="3" name="Title 2">
            <a:extLst>
              <a:ext uri="{FF2B5EF4-FFF2-40B4-BE49-F238E27FC236}">
                <a16:creationId xmlns:a16="http://schemas.microsoft.com/office/drawing/2014/main" id="{906B178A-08BB-6E38-D616-3D4429C4DA76}"/>
              </a:ext>
            </a:extLst>
          </p:cNvPr>
          <p:cNvSpPr>
            <a:spLocks noGrp="1"/>
          </p:cNvSpPr>
          <p:nvPr>
            <p:ph type="title"/>
          </p:nvPr>
        </p:nvSpPr>
        <p:spPr/>
        <p:txBody>
          <a:bodyPr/>
          <a:lstStyle/>
          <a:p>
            <a:r>
              <a:rPr lang="en-US" dirty="0"/>
              <a:t>My prescription for an achievable next step</a:t>
            </a:r>
          </a:p>
        </p:txBody>
      </p:sp>
    </p:spTree>
    <p:extLst>
      <p:ext uri="{BB962C8B-B14F-4D97-AF65-F5344CB8AC3E}">
        <p14:creationId xmlns:p14="http://schemas.microsoft.com/office/powerpoint/2010/main" val="2161102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4D3BA5-4079-3B89-4B3E-53953B916F90}"/>
              </a:ext>
            </a:extLst>
          </p:cNvPr>
          <p:cNvSpPr>
            <a:spLocks noGrp="1"/>
          </p:cNvSpPr>
          <p:nvPr>
            <p:ph idx="1"/>
          </p:nvPr>
        </p:nvSpPr>
        <p:spPr>
          <a:xfrm>
            <a:off x="221226" y="1286643"/>
            <a:ext cx="6769510" cy="4751357"/>
          </a:xfrm>
        </p:spPr>
        <p:txBody>
          <a:bodyPr>
            <a:normAutofit lnSpcReduction="10000"/>
          </a:bodyPr>
          <a:lstStyle/>
          <a:p>
            <a:r>
              <a:rPr lang="en-US" dirty="0"/>
              <a:t>2001 and 2019  studies – not competitive in sensitivity or cost against existing CTBT methods  </a:t>
            </a:r>
          </a:p>
          <a:p>
            <a:r>
              <a:rPr lang="en-US" b="1" dirty="0"/>
              <a:t>Very limited utility </a:t>
            </a:r>
            <a:r>
              <a:rPr lang="en-US" dirty="0"/>
              <a:t>for ton-scale test exclusion</a:t>
            </a:r>
          </a:p>
          <a:p>
            <a:r>
              <a:rPr lang="en-US" b="1" dirty="0"/>
              <a:t>No utility</a:t>
            </a:r>
            <a:r>
              <a:rPr lang="en-US" dirty="0"/>
              <a:t> for differentiating sub-critical from critical tests</a:t>
            </a:r>
          </a:p>
          <a:p>
            <a:r>
              <a:rPr lang="en-US" dirty="0"/>
              <a:t>May have utility for diagnostics of kiloton-scale tests  (</a:t>
            </a:r>
            <a:r>
              <a:rPr lang="en-US" u="sng" dirty="0"/>
              <a:t>a </a:t>
            </a:r>
            <a:r>
              <a:rPr lang="en-US" u="sng" dirty="0" err="1"/>
              <a:t>proliferant</a:t>
            </a:r>
            <a:r>
              <a:rPr lang="en-US" u="sng" dirty="0"/>
              <a:t> activity in violation of the CTBT</a:t>
            </a:r>
            <a:r>
              <a:rPr lang="en-US" dirty="0"/>
              <a:t>)</a:t>
            </a:r>
          </a:p>
        </p:txBody>
      </p:sp>
      <p:sp>
        <p:nvSpPr>
          <p:cNvPr id="3" name="Title 2">
            <a:extLst>
              <a:ext uri="{FF2B5EF4-FFF2-40B4-BE49-F238E27FC236}">
                <a16:creationId xmlns:a16="http://schemas.microsoft.com/office/drawing/2014/main" id="{FD5BC34A-98F5-C8F0-6A68-3198F392F0FD}"/>
              </a:ext>
            </a:extLst>
          </p:cNvPr>
          <p:cNvSpPr>
            <a:spLocks noGrp="1"/>
          </p:cNvSpPr>
          <p:nvPr>
            <p:ph type="title"/>
          </p:nvPr>
        </p:nvSpPr>
        <p:spPr/>
        <p:txBody>
          <a:bodyPr/>
          <a:lstStyle/>
          <a:p>
            <a:r>
              <a:rPr lang="en-US" dirty="0"/>
              <a:t>Monitoring Nuclear Tests	</a:t>
            </a:r>
          </a:p>
        </p:txBody>
      </p:sp>
    </p:spTree>
    <p:extLst>
      <p:ext uri="{BB962C8B-B14F-4D97-AF65-F5344CB8AC3E}">
        <p14:creationId xmlns:p14="http://schemas.microsoft.com/office/powerpoint/2010/main" val="4267818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B9B21C-644D-D617-9E56-72279E9E3B93}"/>
              </a:ext>
            </a:extLst>
          </p:cNvPr>
          <p:cNvSpPr>
            <a:spLocks noGrp="1"/>
          </p:cNvSpPr>
          <p:nvPr>
            <p:ph type="title"/>
          </p:nvPr>
        </p:nvSpPr>
        <p:spPr>
          <a:xfrm>
            <a:off x="412268" y="0"/>
            <a:ext cx="8229600" cy="609310"/>
          </a:xfrm>
        </p:spPr>
        <p:txBody>
          <a:bodyPr/>
          <a:lstStyle/>
          <a:p>
            <a:pPr algn="ctr"/>
            <a:r>
              <a:rPr lang="en-US" dirty="0"/>
              <a:t>Coincidences in Nature </a:t>
            </a:r>
          </a:p>
        </p:txBody>
      </p:sp>
      <p:sp>
        <p:nvSpPr>
          <p:cNvPr id="7" name="TextBox 6">
            <a:extLst>
              <a:ext uri="{FF2B5EF4-FFF2-40B4-BE49-F238E27FC236}">
                <a16:creationId xmlns:a16="http://schemas.microsoft.com/office/drawing/2014/main" id="{24F08983-736A-7CB6-12F9-46525913869C}"/>
              </a:ext>
            </a:extLst>
          </p:cNvPr>
          <p:cNvSpPr txBox="1"/>
          <p:nvPr/>
        </p:nvSpPr>
        <p:spPr>
          <a:xfrm>
            <a:off x="1223319" y="1397675"/>
            <a:ext cx="6981567" cy="2031325"/>
          </a:xfrm>
          <a:prstGeom prst="rect">
            <a:avLst/>
          </a:prstGeom>
          <a:noFill/>
        </p:spPr>
        <p:txBody>
          <a:bodyPr wrap="square">
            <a:spAutoFit/>
          </a:bodyPr>
          <a:lstStyle/>
          <a:p>
            <a:r>
              <a:rPr lang="en-US" sz="1800" dirty="0">
                <a:effectLst/>
                <a:latin typeface="Times" pitchFamily="2" charset="0"/>
              </a:rPr>
              <a:t>…the </a:t>
            </a:r>
            <a:r>
              <a:rPr lang="en-US" sz="1800" i="1" dirty="0">
                <a:effectLst/>
                <a:latin typeface="Times" pitchFamily="2" charset="0"/>
              </a:rPr>
              <a:t>(Up-Down Cosmic Ray) </a:t>
            </a:r>
            <a:r>
              <a:rPr lang="en-US" sz="1800" dirty="0">
                <a:effectLst/>
                <a:latin typeface="Times" pitchFamily="2" charset="0"/>
              </a:rPr>
              <a:t>asymmetry is indeed maximal, which makes it appear that we are very lucky that the earth size and cosmic ray energies are “just so” to produce this dramatic effect. </a:t>
            </a:r>
            <a:r>
              <a:rPr lang="en-US" sz="1800" b="1" dirty="0">
                <a:effectLst/>
                <a:latin typeface="Times" pitchFamily="2" charset="0"/>
              </a:rPr>
              <a:t>This appears to this author to fall in the category of lucky co- incidences, such as the angular diameter of the moon and sun being the same from earth. ..  The phase space for “coincidences” is very large, and we humans are great recognizers of such patterns.  </a:t>
            </a:r>
            <a:endParaRPr lang="en-US" b="1" dirty="0"/>
          </a:p>
        </p:txBody>
      </p:sp>
      <p:sp>
        <p:nvSpPr>
          <p:cNvPr id="8" name="TextBox 7">
            <a:extLst>
              <a:ext uri="{FF2B5EF4-FFF2-40B4-BE49-F238E27FC236}">
                <a16:creationId xmlns:a16="http://schemas.microsoft.com/office/drawing/2014/main" id="{1F6E4462-A696-AD08-DC22-14BAD3FF6B06}"/>
              </a:ext>
            </a:extLst>
          </p:cNvPr>
          <p:cNvSpPr txBox="1"/>
          <p:nvPr/>
        </p:nvSpPr>
        <p:spPr>
          <a:xfrm>
            <a:off x="1421027" y="4309698"/>
            <a:ext cx="6019661" cy="369332"/>
          </a:xfrm>
          <a:prstGeom prst="rect">
            <a:avLst/>
          </a:prstGeom>
          <a:noFill/>
        </p:spPr>
        <p:txBody>
          <a:bodyPr wrap="none" rtlCol="0">
            <a:spAutoFit/>
          </a:bodyPr>
          <a:lstStyle/>
          <a:p>
            <a:r>
              <a:rPr lang="en-US" dirty="0"/>
              <a:t>‘Introduction to Neutrino Astronomy’, John Learned, 1999</a:t>
            </a:r>
          </a:p>
        </p:txBody>
      </p:sp>
    </p:spTree>
    <p:extLst>
      <p:ext uri="{BB962C8B-B14F-4D97-AF65-F5344CB8AC3E}">
        <p14:creationId xmlns:p14="http://schemas.microsoft.com/office/powerpoint/2010/main" val="226319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17931-B0D3-5985-9DB5-4AF573512480}"/>
              </a:ext>
            </a:extLst>
          </p:cNvPr>
          <p:cNvSpPr>
            <a:spLocks noGrp="1"/>
          </p:cNvSpPr>
          <p:nvPr>
            <p:ph idx="1"/>
          </p:nvPr>
        </p:nvSpPr>
        <p:spPr>
          <a:xfrm>
            <a:off x="457200" y="2402199"/>
            <a:ext cx="8229600" cy="630194"/>
          </a:xfrm>
        </p:spPr>
        <p:txBody>
          <a:bodyPr>
            <a:normAutofit/>
          </a:bodyPr>
          <a:lstStyle/>
          <a:p>
            <a:pPr marL="119062" indent="0">
              <a:buNone/>
            </a:pPr>
            <a:r>
              <a:rPr lang="en-US" sz="1400" i="1" dirty="0"/>
              <a:t>John H. Gibbons, Clinton head of Office and Science and Technology Policy, discussing how to deal with U.S. and Russian plutonium declared surplus to military needs, 1994</a:t>
            </a:r>
          </a:p>
        </p:txBody>
      </p:sp>
      <p:sp>
        <p:nvSpPr>
          <p:cNvPr id="3" name="Title 2">
            <a:extLst>
              <a:ext uri="{FF2B5EF4-FFF2-40B4-BE49-F238E27FC236}">
                <a16:creationId xmlns:a16="http://schemas.microsoft.com/office/drawing/2014/main" id="{D1840507-65E6-4FBA-2477-2023C5FCFEC2}"/>
              </a:ext>
            </a:extLst>
          </p:cNvPr>
          <p:cNvSpPr>
            <a:spLocks noGrp="1"/>
          </p:cNvSpPr>
          <p:nvPr>
            <p:ph type="title"/>
          </p:nvPr>
        </p:nvSpPr>
        <p:spPr>
          <a:xfrm>
            <a:off x="0" y="-25562"/>
            <a:ext cx="8686800" cy="1251062"/>
          </a:xfrm>
        </p:spPr>
        <p:txBody>
          <a:bodyPr/>
          <a:lstStyle/>
          <a:p>
            <a:pPr algn="ctr"/>
            <a:r>
              <a:rPr lang="en-US" dirty="0"/>
              <a:t>The obstacle to making neutrinos a practical thing for nuclear security</a:t>
            </a:r>
          </a:p>
        </p:txBody>
      </p:sp>
      <p:sp>
        <p:nvSpPr>
          <p:cNvPr id="5" name="TextBox 4">
            <a:extLst>
              <a:ext uri="{FF2B5EF4-FFF2-40B4-BE49-F238E27FC236}">
                <a16:creationId xmlns:a16="http://schemas.microsoft.com/office/drawing/2014/main" id="{62E12869-CF77-7455-57BF-AFD49E33DCAB}"/>
              </a:ext>
            </a:extLst>
          </p:cNvPr>
          <p:cNvSpPr txBox="1"/>
          <p:nvPr/>
        </p:nvSpPr>
        <p:spPr>
          <a:xfrm>
            <a:off x="605481" y="1421769"/>
            <a:ext cx="7797113" cy="923330"/>
          </a:xfrm>
          <a:prstGeom prst="rect">
            <a:avLst/>
          </a:prstGeom>
          <a:noFill/>
        </p:spPr>
        <p:txBody>
          <a:bodyPr wrap="square">
            <a:spAutoFit/>
          </a:bodyPr>
          <a:lstStyle/>
          <a:p>
            <a:r>
              <a:rPr lang="en-US" dirty="0"/>
              <a:t>“This is one of the most challenging policy problems I've come across, </a:t>
            </a:r>
            <a:r>
              <a:rPr lang="en-US" dirty="0">
                <a:solidFill>
                  <a:srgbClr val="FF0000"/>
                </a:solidFill>
              </a:rPr>
              <a:t>weaving together issues of technology, security, environment, energy, and international politics</a:t>
            </a:r>
            <a:r>
              <a:rPr lang="en-US" dirty="0"/>
              <a:t>.  </a:t>
            </a:r>
          </a:p>
        </p:txBody>
      </p:sp>
      <p:pic>
        <p:nvPicPr>
          <p:cNvPr id="1026" name="Picture 2" descr="Pres. Bill Clinton looking behind him a John H. Gibbons who is standing next to Vice Pres. Al Gore">
            <a:extLst>
              <a:ext uri="{FF2B5EF4-FFF2-40B4-BE49-F238E27FC236}">
                <a16:creationId xmlns:a16="http://schemas.microsoft.com/office/drawing/2014/main" id="{13AE82DC-E721-D9DF-157D-AF1D1A656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314" y="3120015"/>
            <a:ext cx="3915740" cy="2651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593320-C087-F317-A69B-BB97DF26DED9}"/>
              </a:ext>
            </a:extLst>
          </p:cNvPr>
          <p:cNvSpPr txBox="1"/>
          <p:nvPr/>
        </p:nvSpPr>
        <p:spPr>
          <a:xfrm>
            <a:off x="468324" y="5869383"/>
            <a:ext cx="8071440" cy="369332"/>
          </a:xfrm>
          <a:prstGeom prst="rect">
            <a:avLst/>
          </a:prstGeom>
          <a:noFill/>
        </p:spPr>
        <p:txBody>
          <a:bodyPr wrap="none" rtlCol="0">
            <a:spAutoFit/>
          </a:bodyPr>
          <a:lstStyle/>
          <a:p>
            <a:pPr algn="ctr"/>
            <a:r>
              <a:rPr lang="en-US" dirty="0"/>
              <a:t>Policy problems can’t be solved by physicists,  engineers or technology  alone</a:t>
            </a:r>
          </a:p>
        </p:txBody>
      </p:sp>
    </p:spTree>
    <p:extLst>
      <p:ext uri="{BB962C8B-B14F-4D97-AF65-F5344CB8AC3E}">
        <p14:creationId xmlns:p14="http://schemas.microsoft.com/office/powerpoint/2010/main" val="1553849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149F-C5A4-9B2D-D1B3-1B950153A859}"/>
              </a:ext>
            </a:extLst>
          </p:cNvPr>
          <p:cNvSpPr>
            <a:spLocks noGrp="1"/>
          </p:cNvSpPr>
          <p:nvPr>
            <p:ph type="title"/>
          </p:nvPr>
        </p:nvSpPr>
        <p:spPr>
          <a:xfrm>
            <a:off x="412268" y="0"/>
            <a:ext cx="8229600" cy="609310"/>
          </a:xfrm>
        </p:spPr>
        <p:txBody>
          <a:bodyPr/>
          <a:lstStyle/>
          <a:p>
            <a:pPr algn="ctr"/>
            <a:r>
              <a:rPr lang="en-US" dirty="0"/>
              <a:t>Coincidences in Nature </a:t>
            </a:r>
          </a:p>
        </p:txBody>
      </p:sp>
      <p:pic>
        <p:nvPicPr>
          <p:cNvPr id="5" name="Picture 4">
            <a:extLst>
              <a:ext uri="{FF2B5EF4-FFF2-40B4-BE49-F238E27FC236}">
                <a16:creationId xmlns:a16="http://schemas.microsoft.com/office/drawing/2014/main" id="{4D4A4427-802F-6DFE-E882-D3975C61E666}"/>
              </a:ext>
            </a:extLst>
          </p:cNvPr>
          <p:cNvPicPr>
            <a:picLocks noChangeAspect="1"/>
          </p:cNvPicPr>
          <p:nvPr/>
        </p:nvPicPr>
        <p:blipFill>
          <a:blip r:embed="rId2"/>
          <a:srcRect r="60199" b="5030"/>
          <a:stretch/>
        </p:blipFill>
        <p:spPr>
          <a:xfrm>
            <a:off x="457200" y="823874"/>
            <a:ext cx="1953491" cy="2610698"/>
          </a:xfrm>
          <a:prstGeom prst="rect">
            <a:avLst/>
          </a:prstGeom>
        </p:spPr>
      </p:pic>
      <p:pic>
        <p:nvPicPr>
          <p:cNvPr id="1028" name="Picture 4" descr="Nobel Prize winner sees UH at forefront of physics ...">
            <a:extLst>
              <a:ext uri="{FF2B5EF4-FFF2-40B4-BE49-F238E27FC236}">
                <a16:creationId xmlns:a16="http://schemas.microsoft.com/office/drawing/2014/main" id="{CCC5DD33-DD99-11B3-8EA6-91040A9525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568"/>
          <a:stretch/>
        </p:blipFill>
        <p:spPr bwMode="auto">
          <a:xfrm>
            <a:off x="5902036" y="689801"/>
            <a:ext cx="2598109" cy="2739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tower-of-babel-pierces-the-sun-a-spiraloid - Friedensreich Hundertwasser Painting by ...">
            <a:extLst>
              <a:ext uri="{FF2B5EF4-FFF2-40B4-BE49-F238E27FC236}">
                <a16:creationId xmlns:a16="http://schemas.microsoft.com/office/drawing/2014/main" id="{A4394CC5-4426-E447-FDA2-9B58FCAF6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29001"/>
            <a:ext cx="3167149" cy="2505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E9F1B6-5464-23BB-2679-CC009DD0F66D}"/>
              </a:ext>
            </a:extLst>
          </p:cNvPr>
          <p:cNvSpPr txBox="1"/>
          <p:nvPr/>
        </p:nvSpPr>
        <p:spPr>
          <a:xfrm>
            <a:off x="2334334" y="799452"/>
            <a:ext cx="2698175" cy="1200329"/>
          </a:xfrm>
          <a:prstGeom prst="rect">
            <a:avLst/>
          </a:prstGeom>
          <a:noFill/>
        </p:spPr>
        <p:txBody>
          <a:bodyPr wrap="none" rtlCol="0">
            <a:spAutoFit/>
          </a:bodyPr>
          <a:lstStyle/>
          <a:p>
            <a:r>
              <a:rPr lang="en-US" dirty="0"/>
              <a:t>Friedrich Hundertwasser</a:t>
            </a:r>
            <a:br>
              <a:rPr lang="en-US" dirty="0"/>
            </a:br>
            <a:r>
              <a:rPr lang="en-US" dirty="0"/>
              <a:t>Austrian painter</a:t>
            </a:r>
          </a:p>
          <a:p>
            <a:r>
              <a:rPr lang="en-US" dirty="0"/>
              <a:t>architect</a:t>
            </a:r>
          </a:p>
          <a:p>
            <a:r>
              <a:rPr lang="en-US" dirty="0"/>
              <a:t>freethinker</a:t>
            </a:r>
          </a:p>
        </p:txBody>
      </p:sp>
      <p:sp>
        <p:nvSpPr>
          <p:cNvPr id="7" name="TextBox 6">
            <a:extLst>
              <a:ext uri="{FF2B5EF4-FFF2-40B4-BE49-F238E27FC236}">
                <a16:creationId xmlns:a16="http://schemas.microsoft.com/office/drawing/2014/main" id="{565BAEFF-BB0B-64DD-CE5F-9F00165FDC06}"/>
              </a:ext>
            </a:extLst>
          </p:cNvPr>
          <p:cNvSpPr txBox="1"/>
          <p:nvPr/>
        </p:nvSpPr>
        <p:spPr>
          <a:xfrm>
            <a:off x="-80389" y="5934657"/>
            <a:ext cx="3924472" cy="338554"/>
          </a:xfrm>
          <a:prstGeom prst="rect">
            <a:avLst/>
          </a:prstGeom>
          <a:noFill/>
        </p:spPr>
        <p:txBody>
          <a:bodyPr wrap="none" rtlCol="0">
            <a:spAutoFit/>
          </a:bodyPr>
          <a:lstStyle/>
          <a:p>
            <a:r>
              <a:rPr lang="en-US" sz="1600" dirty="0"/>
              <a:t>Hundertwasser rendering of the sun in oil</a:t>
            </a:r>
          </a:p>
        </p:txBody>
      </p:sp>
      <p:sp>
        <p:nvSpPr>
          <p:cNvPr id="8" name="TextBox 7">
            <a:extLst>
              <a:ext uri="{FF2B5EF4-FFF2-40B4-BE49-F238E27FC236}">
                <a16:creationId xmlns:a16="http://schemas.microsoft.com/office/drawing/2014/main" id="{146F16BB-B7E6-EE1A-8716-0329FCA2025C}"/>
              </a:ext>
            </a:extLst>
          </p:cNvPr>
          <p:cNvSpPr txBox="1"/>
          <p:nvPr/>
        </p:nvSpPr>
        <p:spPr>
          <a:xfrm>
            <a:off x="4522124" y="5917117"/>
            <a:ext cx="4722768" cy="338554"/>
          </a:xfrm>
          <a:prstGeom prst="rect">
            <a:avLst/>
          </a:prstGeom>
          <a:noFill/>
        </p:spPr>
        <p:txBody>
          <a:bodyPr wrap="none" rtlCol="0">
            <a:spAutoFit/>
          </a:bodyPr>
          <a:lstStyle/>
          <a:p>
            <a:r>
              <a:rPr lang="en-US" sz="1600" dirty="0"/>
              <a:t>Learned-inspired rendering of the sun in neutrinos</a:t>
            </a:r>
          </a:p>
        </p:txBody>
      </p:sp>
      <p:pic>
        <p:nvPicPr>
          <p:cNvPr id="1032" name="Picture 8" descr="The sun seen through the earth in neutrino light">
            <a:extLst>
              <a:ext uri="{FF2B5EF4-FFF2-40B4-BE49-F238E27FC236}">
                <a16:creationId xmlns:a16="http://schemas.microsoft.com/office/drawing/2014/main" id="{B1756A2A-B778-19C7-B888-AAF12EF727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73" r="9422" b="6580"/>
          <a:stretch/>
        </p:blipFill>
        <p:spPr bwMode="auto">
          <a:xfrm>
            <a:off x="6118930" y="3509236"/>
            <a:ext cx="2381215" cy="23276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D1CB4D-7436-D4B9-0CDD-D9A6BF336A03}"/>
              </a:ext>
            </a:extLst>
          </p:cNvPr>
          <p:cNvSpPr txBox="1"/>
          <p:nvPr/>
        </p:nvSpPr>
        <p:spPr>
          <a:xfrm>
            <a:off x="3683422" y="2228671"/>
            <a:ext cx="2262158" cy="1200329"/>
          </a:xfrm>
          <a:prstGeom prst="rect">
            <a:avLst/>
          </a:prstGeom>
          <a:noFill/>
        </p:spPr>
        <p:txBody>
          <a:bodyPr wrap="none" rtlCol="0">
            <a:spAutoFit/>
          </a:bodyPr>
          <a:lstStyle/>
          <a:p>
            <a:pPr algn="r"/>
            <a:r>
              <a:rPr lang="en-US" dirty="0"/>
              <a:t>John Learned</a:t>
            </a:r>
            <a:br>
              <a:rPr lang="en-US" dirty="0"/>
            </a:br>
            <a:r>
              <a:rPr lang="en-US" dirty="0"/>
              <a:t>American Physicist </a:t>
            </a:r>
          </a:p>
          <a:p>
            <a:pPr algn="r"/>
            <a:r>
              <a:rPr lang="en-US" dirty="0"/>
              <a:t>woodworker</a:t>
            </a:r>
            <a:br>
              <a:rPr lang="en-US" dirty="0"/>
            </a:br>
            <a:r>
              <a:rPr lang="en-US" dirty="0"/>
              <a:t>freethinker</a:t>
            </a:r>
          </a:p>
        </p:txBody>
      </p:sp>
    </p:spTree>
    <p:extLst>
      <p:ext uri="{BB962C8B-B14F-4D97-AF65-F5344CB8AC3E}">
        <p14:creationId xmlns:p14="http://schemas.microsoft.com/office/powerpoint/2010/main" val="3397727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5D05-1536-4D3C-3C3B-B08D6B22CA7F}"/>
              </a:ext>
            </a:extLst>
          </p:cNvPr>
          <p:cNvSpPr>
            <a:spLocks noGrp="1"/>
          </p:cNvSpPr>
          <p:nvPr>
            <p:ph type="title"/>
          </p:nvPr>
        </p:nvSpPr>
        <p:spPr/>
        <p:txBody>
          <a:bodyPr/>
          <a:lstStyle/>
          <a:p>
            <a:pPr algn="ctr"/>
            <a:r>
              <a:rPr lang="en-US" dirty="0"/>
              <a:t>Backup slides </a:t>
            </a:r>
          </a:p>
        </p:txBody>
      </p:sp>
    </p:spTree>
    <p:extLst>
      <p:ext uri="{BB962C8B-B14F-4D97-AF65-F5344CB8AC3E}">
        <p14:creationId xmlns:p14="http://schemas.microsoft.com/office/powerpoint/2010/main" val="253523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91FDC-8F52-AE41-9BCF-9B0156466ED6}"/>
              </a:ext>
            </a:extLst>
          </p:cNvPr>
          <p:cNvPicPr>
            <a:picLocks noChangeAspect="1"/>
          </p:cNvPicPr>
          <p:nvPr/>
        </p:nvPicPr>
        <p:blipFill>
          <a:blip r:embed="rId2"/>
          <a:stretch>
            <a:fillRect/>
          </a:stretch>
        </p:blipFill>
        <p:spPr>
          <a:xfrm>
            <a:off x="1164773" y="794657"/>
            <a:ext cx="7380514" cy="5444641"/>
          </a:xfrm>
          <a:prstGeom prst="rect">
            <a:avLst/>
          </a:prstGeom>
        </p:spPr>
      </p:pic>
      <p:sp>
        <p:nvSpPr>
          <p:cNvPr id="3" name="Title 2">
            <a:extLst>
              <a:ext uri="{FF2B5EF4-FFF2-40B4-BE49-F238E27FC236}">
                <a16:creationId xmlns:a16="http://schemas.microsoft.com/office/drawing/2014/main" id="{67F007F6-FC2C-EC4B-9FD8-5B7C03816F09}"/>
              </a:ext>
            </a:extLst>
          </p:cNvPr>
          <p:cNvSpPr>
            <a:spLocks noGrp="1"/>
          </p:cNvSpPr>
          <p:nvPr>
            <p:ph type="title"/>
          </p:nvPr>
        </p:nvSpPr>
        <p:spPr>
          <a:xfrm>
            <a:off x="457200" y="220136"/>
            <a:ext cx="8229600" cy="574521"/>
          </a:xfrm>
        </p:spPr>
        <p:txBody>
          <a:bodyPr/>
          <a:lstStyle/>
          <a:p>
            <a:r>
              <a:rPr lang="en-US" sz="2400" dirty="0"/>
              <a:t>An Historical Artifact: J. Learned vision for remote monitoring applications, circa 2007 </a:t>
            </a:r>
          </a:p>
        </p:txBody>
      </p:sp>
    </p:spTree>
    <p:extLst>
      <p:ext uri="{BB962C8B-B14F-4D97-AF65-F5344CB8AC3E}">
        <p14:creationId xmlns:p14="http://schemas.microsoft.com/office/powerpoint/2010/main" val="372306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a:extLst>
              <a:ext uri="{FF2B5EF4-FFF2-40B4-BE49-F238E27FC236}">
                <a16:creationId xmlns:a16="http://schemas.microsoft.com/office/drawing/2014/main" id="{86DE10BA-2DBF-6A4A-AB88-0FBEA66F95FB}"/>
              </a:ext>
            </a:extLst>
          </p:cNvPr>
          <p:cNvSpPr>
            <a:spLocks noGrp="1" noChangeArrowheads="1"/>
          </p:cNvSpPr>
          <p:nvPr>
            <p:ph type="title"/>
          </p:nvPr>
        </p:nvSpPr>
        <p:spPr>
          <a:xfrm>
            <a:off x="117662" y="-787985"/>
            <a:ext cx="9098429" cy="1524001"/>
          </a:xfrm>
        </p:spPr>
        <p:txBody>
          <a:bodyPr/>
          <a:lstStyle/>
          <a:p>
            <a:pPr algn="ctr" eaLnBrk="1" hangingPunct="1">
              <a:defRPr/>
            </a:pPr>
            <a:r>
              <a:rPr lang="de-DE" altLang="en-US" sz="2800" dirty="0" err="1">
                <a:ea typeface="ＭＳ Ｐゴシック" charset="-128"/>
              </a:rPr>
              <a:t>Practicality</a:t>
            </a:r>
            <a:r>
              <a:rPr lang="de-DE" altLang="en-US" sz="2800" dirty="0">
                <a:ea typeface="ＭＳ Ｐゴシック" charset="-128"/>
              </a:rPr>
              <a:t> </a:t>
            </a:r>
            <a:r>
              <a:rPr lang="de-DE" altLang="en-US" sz="2800" dirty="0" err="1">
                <a:ea typeface="ＭＳ Ｐゴシック" charset="-128"/>
              </a:rPr>
              <a:t>can</a:t>
            </a:r>
            <a:r>
              <a:rPr lang="de-DE" altLang="en-US" sz="2800" dirty="0">
                <a:ea typeface="ＭＳ Ｐゴシック" charset="-128"/>
              </a:rPr>
              <a:t> </a:t>
            </a:r>
            <a:r>
              <a:rPr lang="de-DE" altLang="en-US" sz="2800" dirty="0" err="1">
                <a:ea typeface="ＭＳ Ｐゴシック" charset="-128"/>
              </a:rPr>
              <a:t>mean</a:t>
            </a:r>
            <a:r>
              <a:rPr lang="de-DE" altLang="en-US" sz="2800" dirty="0">
                <a:ea typeface="ＭＳ Ｐゴシック" charset="-128"/>
              </a:rPr>
              <a:t> </a:t>
            </a:r>
            <a:r>
              <a:rPr lang="de-DE" altLang="en-US" sz="2800" dirty="0" err="1">
                <a:ea typeface="ＭＳ Ｐゴシック" charset="-128"/>
              </a:rPr>
              <a:t>many</a:t>
            </a:r>
            <a:r>
              <a:rPr lang="de-DE" altLang="en-US" sz="2800" dirty="0">
                <a:ea typeface="ＭＳ Ｐゴシック" charset="-128"/>
              </a:rPr>
              <a:t> </a:t>
            </a:r>
            <a:r>
              <a:rPr lang="de-DE" altLang="en-US" sz="2800" dirty="0" err="1">
                <a:ea typeface="ＭＳ Ｐゴシック" charset="-128"/>
              </a:rPr>
              <a:t>things</a:t>
            </a:r>
            <a:endParaRPr lang="de-DE" altLang="en-US" sz="2800" dirty="0">
              <a:ea typeface="ＭＳ Ｐゴシック" charset="-128"/>
            </a:endParaRPr>
          </a:p>
        </p:txBody>
      </p:sp>
      <p:grpSp>
        <p:nvGrpSpPr>
          <p:cNvPr id="2" name="Group 3">
            <a:extLst>
              <a:ext uri="{FF2B5EF4-FFF2-40B4-BE49-F238E27FC236}">
                <a16:creationId xmlns:a16="http://schemas.microsoft.com/office/drawing/2014/main" id="{9DD6AB6D-602D-04DB-E954-FD7E4455957B}"/>
              </a:ext>
            </a:extLst>
          </p:cNvPr>
          <p:cNvGrpSpPr>
            <a:grpSpLocks/>
          </p:cNvGrpSpPr>
          <p:nvPr/>
        </p:nvGrpSpPr>
        <p:grpSpPr bwMode="auto">
          <a:xfrm>
            <a:off x="4572000" y="3886200"/>
            <a:ext cx="4419600" cy="1371600"/>
            <a:chOff x="2880" y="2448"/>
            <a:chExt cx="2784" cy="864"/>
          </a:xfrm>
        </p:grpSpPr>
        <p:sp useBgFill="1">
          <p:nvSpPr>
            <p:cNvPr id="1685508" name="Rectangle 4">
              <a:extLst>
                <a:ext uri="{FF2B5EF4-FFF2-40B4-BE49-F238E27FC236}">
                  <a16:creationId xmlns:a16="http://schemas.microsoft.com/office/drawing/2014/main" id="{08F66154-16C8-CF4F-A0A3-83FB49295576}"/>
                </a:ext>
              </a:extLst>
            </p:cNvPr>
            <p:cNvSpPr>
              <a:spLocks noChangeArrowheads="1"/>
            </p:cNvSpPr>
            <p:nvPr/>
          </p:nvSpPr>
          <p:spPr bwMode="auto">
            <a:xfrm>
              <a:off x="2880" y="2448"/>
              <a:ext cx="864" cy="864"/>
            </a:xfrm>
            <a:prstGeom prst="rect">
              <a:avLst/>
            </a:prstGeom>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solidFill>
                  <a:schemeClr val="accent2"/>
                </a:solidFill>
                <a:effectLst>
                  <a:outerShdw blurRad="38100" dist="38100" dir="2700000" algn="tl">
                    <a:srgbClr val="C0C0C0"/>
                  </a:outerShdw>
                </a:effectLst>
                <a:latin typeface="+mn-lt"/>
              </a:endParaRPr>
            </a:p>
          </p:txBody>
        </p:sp>
        <p:pic>
          <p:nvPicPr>
            <p:cNvPr id="27691" name="Picture 5" descr="accretion-jet">
              <a:extLst>
                <a:ext uri="{FF2B5EF4-FFF2-40B4-BE49-F238E27FC236}">
                  <a16:creationId xmlns:a16="http://schemas.microsoft.com/office/drawing/2014/main" id="{079EE468-F812-9AB2-06A9-9844EE64112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48"/>
              <a:ext cx="864" cy="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5510" name="Text Box 6">
              <a:extLst>
                <a:ext uri="{FF2B5EF4-FFF2-40B4-BE49-F238E27FC236}">
                  <a16:creationId xmlns:a16="http://schemas.microsoft.com/office/drawing/2014/main" id="{5C1B34A4-5EDC-B94E-9712-F24F0227548F}"/>
                </a:ext>
              </a:extLst>
            </p:cNvPr>
            <p:cNvSpPr txBox="1">
              <a:spLocks noChangeArrowheads="1"/>
            </p:cNvSpPr>
            <p:nvPr/>
          </p:nvSpPr>
          <p:spPr bwMode="auto">
            <a:xfrm>
              <a:off x="3792" y="2448"/>
              <a:ext cx="1872" cy="624"/>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FontTx/>
                <a:buNone/>
                <a:defRPr/>
              </a:pPr>
              <a:r>
                <a:rPr lang="en-GB" altLang="en-US" sz="2000" b="1" dirty="0">
                  <a:solidFill>
                    <a:schemeClr val="bg2"/>
                  </a:solidFill>
                  <a:effectLst>
                    <a:outerShdw blurRad="38100" dist="38100" dir="2700000" algn="tl">
                      <a:srgbClr val="000000"/>
                    </a:outerShdw>
                  </a:effectLst>
                  <a:latin typeface="+mn-lt"/>
                </a:rPr>
                <a:t>Astrophysical</a:t>
              </a:r>
            </a:p>
            <a:p>
              <a:pPr eaLnBrk="1" hangingPunct="1">
                <a:spcBef>
                  <a:spcPct val="0"/>
                </a:spcBef>
                <a:buFontTx/>
                <a:buNone/>
                <a:defRPr/>
              </a:pPr>
              <a:r>
                <a:rPr lang="en-GB" altLang="en-US" sz="2000" b="1" dirty="0">
                  <a:solidFill>
                    <a:schemeClr val="bg2"/>
                  </a:solidFill>
                  <a:effectLst>
                    <a:outerShdw blurRad="38100" dist="38100" dir="2700000" algn="tl">
                      <a:srgbClr val="000000"/>
                    </a:outerShdw>
                  </a:effectLst>
                  <a:latin typeface="+mn-lt"/>
                </a:rPr>
                <a:t>Accelerators</a:t>
              </a:r>
            </a:p>
          </p:txBody>
        </p:sp>
      </p:grpSp>
      <p:grpSp>
        <p:nvGrpSpPr>
          <p:cNvPr id="3" name="Group 47">
            <a:extLst>
              <a:ext uri="{FF2B5EF4-FFF2-40B4-BE49-F238E27FC236}">
                <a16:creationId xmlns:a16="http://schemas.microsoft.com/office/drawing/2014/main" id="{6DDEF29C-ADBD-176E-5579-1455AD40F2AF}"/>
              </a:ext>
            </a:extLst>
          </p:cNvPr>
          <p:cNvGrpSpPr>
            <a:grpSpLocks/>
          </p:cNvGrpSpPr>
          <p:nvPr/>
        </p:nvGrpSpPr>
        <p:grpSpPr bwMode="auto">
          <a:xfrm>
            <a:off x="152400" y="990600"/>
            <a:ext cx="4343400" cy="1371600"/>
            <a:chOff x="96" y="624"/>
            <a:chExt cx="2736" cy="864"/>
          </a:xfrm>
        </p:grpSpPr>
        <p:sp useBgFill="1">
          <p:nvSpPr>
            <p:cNvPr id="1685516" name="Rectangle 12">
              <a:extLst>
                <a:ext uri="{FF2B5EF4-FFF2-40B4-BE49-F238E27FC236}">
                  <a16:creationId xmlns:a16="http://schemas.microsoft.com/office/drawing/2014/main" id="{F9D68F65-916E-5C41-9CE8-C5D804A0CCF7}"/>
                </a:ext>
              </a:extLst>
            </p:cNvPr>
            <p:cNvSpPr>
              <a:spLocks noChangeArrowheads="1"/>
            </p:cNvSpPr>
            <p:nvPr/>
          </p:nvSpPr>
          <p:spPr bwMode="auto">
            <a:xfrm>
              <a:off x="1968" y="624"/>
              <a:ext cx="864" cy="864"/>
            </a:xfrm>
            <a:prstGeom prst="rect">
              <a:avLst/>
            </a:prstGeom>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effectLst>
                  <a:outerShdw blurRad="38100" dist="38100" dir="2700000" algn="tl">
                    <a:srgbClr val="C0C0C0"/>
                  </a:outerShdw>
                </a:effectLst>
                <a:latin typeface="+mn-lt"/>
              </a:endParaRPr>
            </a:p>
          </p:txBody>
        </p:sp>
        <p:pic>
          <p:nvPicPr>
            <p:cNvPr id="27687" name="Picture 13" descr="kernkraftwerkicon">
              <a:extLst>
                <a:ext uri="{FF2B5EF4-FFF2-40B4-BE49-F238E27FC236}">
                  <a16:creationId xmlns:a16="http://schemas.microsoft.com/office/drawing/2014/main" id="{DD1A6726-DBDC-2E9D-7AA5-2EC652BF020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 y="624"/>
              <a:ext cx="864" cy="864"/>
            </a:xfrm>
            <a:prstGeom prst="rect">
              <a:avLst/>
            </a:prstGeom>
            <a:solidFill>
              <a:srgbClr val="EAEAEA"/>
            </a:solidFill>
            <a:ln w="9525">
              <a:solidFill>
                <a:schemeClr val="tx1"/>
              </a:solidFill>
              <a:miter lim="800000"/>
              <a:headEnd/>
              <a:tailEnd/>
            </a:ln>
          </p:spPr>
        </p:pic>
        <p:sp>
          <p:nvSpPr>
            <p:cNvPr id="1685518" name="Text Box 14">
              <a:extLst>
                <a:ext uri="{FF2B5EF4-FFF2-40B4-BE49-F238E27FC236}">
                  <a16:creationId xmlns:a16="http://schemas.microsoft.com/office/drawing/2014/main" id="{967A0DAB-8B5C-924C-94EC-A7D86FB16C71}"/>
                </a:ext>
              </a:extLst>
            </p:cNvPr>
            <p:cNvSpPr txBox="1">
              <a:spLocks noChangeArrowheads="1"/>
            </p:cNvSpPr>
            <p:nvPr/>
          </p:nvSpPr>
          <p:spPr bwMode="auto">
            <a:xfrm>
              <a:off x="96" y="624"/>
              <a:ext cx="1824" cy="576"/>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sz="2000">
                  <a:solidFill>
                    <a:schemeClr val="accent2"/>
                  </a:solidFill>
                  <a:latin typeface="Comic Sans MS" charset="0"/>
                  <a:ea typeface="ＭＳ Ｐゴシック" charset="-128"/>
                </a:defRPr>
              </a:lvl1pPr>
              <a:lvl2pPr marL="742950" indent="-285750" eaLnBrk="0" hangingPunct="0">
                <a:defRPr sz="2000">
                  <a:solidFill>
                    <a:schemeClr val="accent2"/>
                  </a:solidFill>
                  <a:latin typeface="Comic Sans MS" charset="0"/>
                  <a:ea typeface="ＭＳ Ｐゴシック" charset="-128"/>
                </a:defRPr>
              </a:lvl2pPr>
              <a:lvl3pPr marL="1143000" indent="-228600" eaLnBrk="0" hangingPunct="0">
                <a:defRPr sz="2000">
                  <a:solidFill>
                    <a:schemeClr val="accent2"/>
                  </a:solidFill>
                  <a:latin typeface="Comic Sans MS" charset="0"/>
                  <a:ea typeface="ＭＳ Ｐゴシック" charset="-128"/>
                </a:defRPr>
              </a:lvl3pPr>
              <a:lvl4pPr marL="1600200" indent="-228600" eaLnBrk="0" hangingPunct="0">
                <a:defRPr sz="2000">
                  <a:solidFill>
                    <a:schemeClr val="accent2"/>
                  </a:solidFill>
                  <a:latin typeface="Comic Sans MS" charset="0"/>
                  <a:ea typeface="ＭＳ Ｐゴシック" charset="-128"/>
                </a:defRPr>
              </a:lvl4pPr>
              <a:lvl5pPr marL="2057400" indent="-228600" eaLnBrk="0" hangingPunct="0">
                <a:defRPr sz="2000">
                  <a:solidFill>
                    <a:schemeClr val="accent2"/>
                  </a:solidFill>
                  <a:latin typeface="Comic Sans MS" charset="0"/>
                  <a:ea typeface="ＭＳ Ｐゴシック" charset="-128"/>
                </a:defRPr>
              </a:lvl5pPr>
              <a:lvl6pPr marL="2514600" indent="-228600" algn="ctr" eaLnBrk="0" fontAlgn="base" hangingPunct="0">
                <a:spcBef>
                  <a:spcPct val="0"/>
                </a:spcBef>
                <a:spcAft>
                  <a:spcPct val="0"/>
                </a:spcAft>
                <a:defRPr sz="2000">
                  <a:solidFill>
                    <a:schemeClr val="accent2"/>
                  </a:solidFill>
                  <a:latin typeface="Comic Sans MS" charset="0"/>
                  <a:ea typeface="ＭＳ Ｐゴシック" charset="-128"/>
                </a:defRPr>
              </a:lvl6pPr>
              <a:lvl7pPr marL="2971800" indent="-228600" algn="ctr" eaLnBrk="0" fontAlgn="base" hangingPunct="0">
                <a:spcBef>
                  <a:spcPct val="0"/>
                </a:spcBef>
                <a:spcAft>
                  <a:spcPct val="0"/>
                </a:spcAft>
                <a:defRPr sz="2000">
                  <a:solidFill>
                    <a:schemeClr val="accent2"/>
                  </a:solidFill>
                  <a:latin typeface="Comic Sans MS" charset="0"/>
                  <a:ea typeface="ＭＳ Ｐゴシック" charset="-128"/>
                </a:defRPr>
              </a:lvl7pPr>
              <a:lvl8pPr marL="3429000" indent="-228600" algn="ctr" eaLnBrk="0" fontAlgn="base" hangingPunct="0">
                <a:spcBef>
                  <a:spcPct val="0"/>
                </a:spcBef>
                <a:spcAft>
                  <a:spcPct val="0"/>
                </a:spcAft>
                <a:defRPr sz="2000">
                  <a:solidFill>
                    <a:schemeClr val="accent2"/>
                  </a:solidFill>
                  <a:latin typeface="Comic Sans MS" charset="0"/>
                  <a:ea typeface="ＭＳ Ｐゴシック" charset="-128"/>
                </a:defRPr>
              </a:lvl8pPr>
              <a:lvl9pPr marL="3886200" indent="-228600" algn="ctr" eaLnBrk="0" fontAlgn="base" hangingPunct="0">
                <a:spcBef>
                  <a:spcPct val="0"/>
                </a:spcBef>
                <a:spcAft>
                  <a:spcPct val="0"/>
                </a:spcAft>
                <a:defRPr sz="2000">
                  <a:solidFill>
                    <a:schemeClr val="accent2"/>
                  </a:solidFill>
                  <a:latin typeface="Comic Sans MS" charset="0"/>
                  <a:ea typeface="ＭＳ Ｐゴシック" charset="-128"/>
                </a:defRPr>
              </a:lvl9pPr>
            </a:lstStyle>
            <a:p>
              <a:pPr algn="r" eaLnBrk="1" hangingPunct="1">
                <a:defRPr/>
              </a:pPr>
              <a:r>
                <a:rPr lang="en-GB" altLang="en-US" b="1" dirty="0">
                  <a:solidFill>
                    <a:schemeClr val="tx1"/>
                  </a:solidFill>
                  <a:effectLst>
                    <a:outerShdw blurRad="38100" dist="38100" dir="2700000" algn="tl">
                      <a:srgbClr val="000000"/>
                    </a:outerShdw>
                  </a:effectLst>
                  <a:latin typeface="+mn-lt"/>
                </a:rPr>
                <a:t>Nuclear Reactors</a:t>
              </a:r>
            </a:p>
            <a:p>
              <a:pPr algn="r" eaLnBrk="1" hangingPunct="1">
                <a:defRPr/>
              </a:pPr>
              <a:r>
                <a:rPr lang="en-GB" altLang="en-US" b="1" dirty="0">
                  <a:solidFill>
                    <a:schemeClr val="tx1"/>
                  </a:solidFill>
                  <a:effectLst>
                    <a:outerShdw blurRad="38100" dist="38100" dir="2700000" algn="tl">
                      <a:srgbClr val="000000"/>
                    </a:outerShdw>
                  </a:effectLst>
                  <a:latin typeface="+mn-lt"/>
                </a:rPr>
                <a:t> </a:t>
              </a:r>
            </a:p>
          </p:txBody>
        </p:sp>
      </p:grpSp>
      <p:grpSp>
        <p:nvGrpSpPr>
          <p:cNvPr id="5" name="Group 21">
            <a:extLst>
              <a:ext uri="{FF2B5EF4-FFF2-40B4-BE49-F238E27FC236}">
                <a16:creationId xmlns:a16="http://schemas.microsoft.com/office/drawing/2014/main" id="{19B19311-1E91-010E-994B-B21C0314D301}"/>
              </a:ext>
            </a:extLst>
          </p:cNvPr>
          <p:cNvGrpSpPr>
            <a:grpSpLocks/>
          </p:cNvGrpSpPr>
          <p:nvPr/>
        </p:nvGrpSpPr>
        <p:grpSpPr bwMode="auto">
          <a:xfrm>
            <a:off x="152400" y="3886200"/>
            <a:ext cx="4343400" cy="1371600"/>
            <a:chOff x="96" y="2448"/>
            <a:chExt cx="2736" cy="864"/>
          </a:xfrm>
        </p:grpSpPr>
        <p:sp useBgFill="1">
          <p:nvSpPr>
            <p:cNvPr id="1685526" name="Rectangle 22">
              <a:extLst>
                <a:ext uri="{FF2B5EF4-FFF2-40B4-BE49-F238E27FC236}">
                  <a16:creationId xmlns:a16="http://schemas.microsoft.com/office/drawing/2014/main" id="{5DD1476E-9471-6A48-AC17-174E396C285B}"/>
                </a:ext>
              </a:extLst>
            </p:cNvPr>
            <p:cNvSpPr>
              <a:spLocks noChangeArrowheads="1"/>
            </p:cNvSpPr>
            <p:nvPr/>
          </p:nvSpPr>
          <p:spPr bwMode="auto">
            <a:xfrm>
              <a:off x="1968" y="2448"/>
              <a:ext cx="864" cy="864"/>
            </a:xfrm>
            <a:prstGeom prst="rect">
              <a:avLst/>
            </a:prstGeom>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solidFill>
                  <a:schemeClr val="accent2"/>
                </a:solidFill>
                <a:effectLst>
                  <a:outerShdw blurRad="38100" dist="38100" dir="2700000" algn="tl">
                    <a:srgbClr val="C0C0C0"/>
                  </a:outerShdw>
                </a:effectLst>
                <a:latin typeface="+mn-lt"/>
              </a:endParaRPr>
            </a:p>
          </p:txBody>
        </p:sp>
        <p:pic>
          <p:nvPicPr>
            <p:cNvPr id="27679" name="Picture 23" descr="auger_logo_square">
              <a:extLst>
                <a:ext uri="{FF2B5EF4-FFF2-40B4-BE49-F238E27FC236}">
                  <a16:creationId xmlns:a16="http://schemas.microsoft.com/office/drawing/2014/main" id="{8E19B724-B19F-9376-7D16-BF3AC178E8C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 y="2448"/>
              <a:ext cx="864" cy="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5528" name="Text Box 24">
              <a:extLst>
                <a:ext uri="{FF2B5EF4-FFF2-40B4-BE49-F238E27FC236}">
                  <a16:creationId xmlns:a16="http://schemas.microsoft.com/office/drawing/2014/main" id="{2E645F44-31FE-CB42-9359-3C820A64A7BB}"/>
                </a:ext>
              </a:extLst>
            </p:cNvPr>
            <p:cNvSpPr txBox="1">
              <a:spLocks noChangeArrowheads="1"/>
            </p:cNvSpPr>
            <p:nvPr/>
          </p:nvSpPr>
          <p:spPr bwMode="auto">
            <a:xfrm>
              <a:off x="96" y="2448"/>
              <a:ext cx="1824" cy="624"/>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sz="2000">
                  <a:solidFill>
                    <a:schemeClr val="accent2"/>
                  </a:solidFill>
                  <a:latin typeface="Comic Sans MS" charset="0"/>
                  <a:ea typeface="ＭＳ Ｐゴシック" charset="-128"/>
                </a:defRPr>
              </a:lvl1pPr>
              <a:lvl2pPr marL="742950" indent="-285750" eaLnBrk="0" hangingPunct="0">
                <a:defRPr sz="2000">
                  <a:solidFill>
                    <a:schemeClr val="accent2"/>
                  </a:solidFill>
                  <a:latin typeface="Comic Sans MS" charset="0"/>
                  <a:ea typeface="ＭＳ Ｐゴシック" charset="-128"/>
                </a:defRPr>
              </a:lvl2pPr>
              <a:lvl3pPr marL="1143000" indent="-228600" eaLnBrk="0" hangingPunct="0">
                <a:defRPr sz="2000">
                  <a:solidFill>
                    <a:schemeClr val="accent2"/>
                  </a:solidFill>
                  <a:latin typeface="Comic Sans MS" charset="0"/>
                  <a:ea typeface="ＭＳ Ｐゴシック" charset="-128"/>
                </a:defRPr>
              </a:lvl3pPr>
              <a:lvl4pPr marL="1600200" indent="-228600" eaLnBrk="0" hangingPunct="0">
                <a:defRPr sz="2000">
                  <a:solidFill>
                    <a:schemeClr val="accent2"/>
                  </a:solidFill>
                  <a:latin typeface="Comic Sans MS" charset="0"/>
                  <a:ea typeface="ＭＳ Ｐゴシック" charset="-128"/>
                </a:defRPr>
              </a:lvl4pPr>
              <a:lvl5pPr marL="2057400" indent="-228600" eaLnBrk="0" hangingPunct="0">
                <a:defRPr sz="2000">
                  <a:solidFill>
                    <a:schemeClr val="accent2"/>
                  </a:solidFill>
                  <a:latin typeface="Comic Sans MS" charset="0"/>
                  <a:ea typeface="ＭＳ Ｐゴシック" charset="-128"/>
                </a:defRPr>
              </a:lvl5pPr>
              <a:lvl6pPr marL="2514600" indent="-228600" algn="ctr" eaLnBrk="0" fontAlgn="base" hangingPunct="0">
                <a:spcBef>
                  <a:spcPct val="0"/>
                </a:spcBef>
                <a:spcAft>
                  <a:spcPct val="0"/>
                </a:spcAft>
                <a:defRPr sz="2000">
                  <a:solidFill>
                    <a:schemeClr val="accent2"/>
                  </a:solidFill>
                  <a:latin typeface="Comic Sans MS" charset="0"/>
                  <a:ea typeface="ＭＳ Ｐゴシック" charset="-128"/>
                </a:defRPr>
              </a:lvl6pPr>
              <a:lvl7pPr marL="2971800" indent="-228600" algn="ctr" eaLnBrk="0" fontAlgn="base" hangingPunct="0">
                <a:spcBef>
                  <a:spcPct val="0"/>
                </a:spcBef>
                <a:spcAft>
                  <a:spcPct val="0"/>
                </a:spcAft>
                <a:defRPr sz="2000">
                  <a:solidFill>
                    <a:schemeClr val="accent2"/>
                  </a:solidFill>
                  <a:latin typeface="Comic Sans MS" charset="0"/>
                  <a:ea typeface="ＭＳ Ｐゴシック" charset="-128"/>
                </a:defRPr>
              </a:lvl7pPr>
              <a:lvl8pPr marL="3429000" indent="-228600" algn="ctr" eaLnBrk="0" fontAlgn="base" hangingPunct="0">
                <a:spcBef>
                  <a:spcPct val="0"/>
                </a:spcBef>
                <a:spcAft>
                  <a:spcPct val="0"/>
                </a:spcAft>
                <a:defRPr sz="2000">
                  <a:solidFill>
                    <a:schemeClr val="accent2"/>
                  </a:solidFill>
                  <a:latin typeface="Comic Sans MS" charset="0"/>
                  <a:ea typeface="ＭＳ Ｐゴシック" charset="-128"/>
                </a:defRPr>
              </a:lvl8pPr>
              <a:lvl9pPr marL="3886200" indent="-228600" algn="ctr" eaLnBrk="0" fontAlgn="base" hangingPunct="0">
                <a:spcBef>
                  <a:spcPct val="0"/>
                </a:spcBef>
                <a:spcAft>
                  <a:spcPct val="0"/>
                </a:spcAft>
                <a:defRPr sz="2000">
                  <a:solidFill>
                    <a:schemeClr val="accent2"/>
                  </a:solidFill>
                  <a:latin typeface="Comic Sans MS" charset="0"/>
                  <a:ea typeface="ＭＳ Ｐゴシック" charset="-128"/>
                </a:defRPr>
              </a:lvl9pPr>
            </a:lstStyle>
            <a:p>
              <a:pPr algn="r" eaLnBrk="1" hangingPunct="1">
                <a:defRPr/>
              </a:pPr>
              <a:r>
                <a:rPr lang="en-GB" altLang="en-US" b="1" dirty="0">
                  <a:solidFill>
                    <a:schemeClr val="bg2"/>
                  </a:solidFill>
                  <a:effectLst>
                    <a:outerShdw blurRad="38100" dist="38100" dir="2700000" algn="tl">
                      <a:srgbClr val="000000"/>
                    </a:outerShdw>
                  </a:effectLst>
                  <a:latin typeface="+mn-lt"/>
                </a:rPr>
                <a:t> Earth’s Atmosphere</a:t>
              </a:r>
            </a:p>
            <a:p>
              <a:pPr algn="r" eaLnBrk="1" hangingPunct="1">
                <a:defRPr/>
              </a:pPr>
              <a:r>
                <a:rPr lang="en-GB" altLang="en-US" b="1" dirty="0">
                  <a:solidFill>
                    <a:schemeClr val="bg2"/>
                  </a:solidFill>
                  <a:effectLst>
                    <a:outerShdw blurRad="38100" dist="38100" dir="2700000" algn="tl">
                      <a:srgbClr val="000000"/>
                    </a:outerShdw>
                  </a:effectLst>
                  <a:latin typeface="+mn-lt"/>
                </a:rPr>
                <a:t> </a:t>
              </a:r>
            </a:p>
          </p:txBody>
        </p:sp>
      </p:grpSp>
      <p:grpSp>
        <p:nvGrpSpPr>
          <p:cNvPr id="6" name="Group 26">
            <a:extLst>
              <a:ext uri="{FF2B5EF4-FFF2-40B4-BE49-F238E27FC236}">
                <a16:creationId xmlns:a16="http://schemas.microsoft.com/office/drawing/2014/main" id="{F5231B60-6369-2F89-E03B-1969AEB7E93D}"/>
              </a:ext>
            </a:extLst>
          </p:cNvPr>
          <p:cNvGrpSpPr>
            <a:grpSpLocks/>
          </p:cNvGrpSpPr>
          <p:nvPr/>
        </p:nvGrpSpPr>
        <p:grpSpPr bwMode="auto">
          <a:xfrm>
            <a:off x="4572000" y="990600"/>
            <a:ext cx="4419600" cy="1371600"/>
            <a:chOff x="2880" y="624"/>
            <a:chExt cx="2784" cy="864"/>
          </a:xfrm>
        </p:grpSpPr>
        <p:sp useBgFill="1">
          <p:nvSpPr>
            <p:cNvPr id="1685531" name="Rectangle 27">
              <a:extLst>
                <a:ext uri="{FF2B5EF4-FFF2-40B4-BE49-F238E27FC236}">
                  <a16:creationId xmlns:a16="http://schemas.microsoft.com/office/drawing/2014/main" id="{10615DAB-6B15-CA45-8793-217DA26FF5A8}"/>
                </a:ext>
              </a:extLst>
            </p:cNvPr>
            <p:cNvSpPr>
              <a:spLocks noChangeArrowheads="1"/>
            </p:cNvSpPr>
            <p:nvPr/>
          </p:nvSpPr>
          <p:spPr bwMode="auto">
            <a:xfrm>
              <a:off x="2880" y="624"/>
              <a:ext cx="864" cy="864"/>
            </a:xfrm>
            <a:prstGeom prst="rect">
              <a:avLst/>
            </a:prstGeom>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solidFill>
                  <a:schemeClr val="accent2"/>
                </a:solidFill>
                <a:effectLst>
                  <a:outerShdw blurRad="38100" dist="38100" dir="2700000" algn="tl">
                    <a:srgbClr val="C0C0C0"/>
                  </a:outerShdw>
                </a:effectLst>
                <a:latin typeface="+mn-lt"/>
              </a:endParaRPr>
            </a:p>
          </p:txBody>
        </p:sp>
        <p:pic>
          <p:nvPicPr>
            <p:cNvPr id="27675" name="Picture 28" descr="SOLEIL">
              <a:extLst>
                <a:ext uri="{FF2B5EF4-FFF2-40B4-BE49-F238E27FC236}">
                  <a16:creationId xmlns:a16="http://schemas.microsoft.com/office/drawing/2014/main" id="{C06E60BC-5A47-E952-6713-843E3DEDBCC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 y="624"/>
              <a:ext cx="864" cy="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5533" name="Text Box 29">
              <a:extLst>
                <a:ext uri="{FF2B5EF4-FFF2-40B4-BE49-F238E27FC236}">
                  <a16:creationId xmlns:a16="http://schemas.microsoft.com/office/drawing/2014/main" id="{86604906-1B1D-5941-84A5-7794053B65B2}"/>
                </a:ext>
              </a:extLst>
            </p:cNvPr>
            <p:cNvSpPr txBox="1">
              <a:spLocks noChangeArrowheads="1"/>
            </p:cNvSpPr>
            <p:nvPr/>
          </p:nvSpPr>
          <p:spPr bwMode="auto">
            <a:xfrm>
              <a:off x="3792" y="624"/>
              <a:ext cx="1872" cy="288"/>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sz="2000">
                  <a:solidFill>
                    <a:schemeClr val="accent2"/>
                  </a:solidFill>
                  <a:latin typeface="Comic Sans MS" charset="0"/>
                  <a:ea typeface="ＭＳ Ｐゴシック" charset="-128"/>
                </a:defRPr>
              </a:lvl1pPr>
              <a:lvl2pPr marL="742950" indent="-285750" eaLnBrk="0" hangingPunct="0">
                <a:defRPr sz="2000">
                  <a:solidFill>
                    <a:schemeClr val="accent2"/>
                  </a:solidFill>
                  <a:latin typeface="Comic Sans MS" charset="0"/>
                  <a:ea typeface="ＭＳ Ｐゴシック" charset="-128"/>
                </a:defRPr>
              </a:lvl2pPr>
              <a:lvl3pPr marL="1143000" indent="-228600" eaLnBrk="0" hangingPunct="0">
                <a:defRPr sz="2000">
                  <a:solidFill>
                    <a:schemeClr val="accent2"/>
                  </a:solidFill>
                  <a:latin typeface="Comic Sans MS" charset="0"/>
                  <a:ea typeface="ＭＳ Ｐゴシック" charset="-128"/>
                </a:defRPr>
              </a:lvl3pPr>
              <a:lvl4pPr marL="1600200" indent="-228600" eaLnBrk="0" hangingPunct="0">
                <a:defRPr sz="2000">
                  <a:solidFill>
                    <a:schemeClr val="accent2"/>
                  </a:solidFill>
                  <a:latin typeface="Comic Sans MS" charset="0"/>
                  <a:ea typeface="ＭＳ Ｐゴシック" charset="-128"/>
                </a:defRPr>
              </a:lvl4pPr>
              <a:lvl5pPr marL="2057400" indent="-228600" eaLnBrk="0" hangingPunct="0">
                <a:defRPr sz="2000">
                  <a:solidFill>
                    <a:schemeClr val="accent2"/>
                  </a:solidFill>
                  <a:latin typeface="Comic Sans MS" charset="0"/>
                  <a:ea typeface="ＭＳ Ｐゴシック" charset="-128"/>
                </a:defRPr>
              </a:lvl5pPr>
              <a:lvl6pPr marL="2514600" indent="-228600" algn="ctr" eaLnBrk="0" fontAlgn="base" hangingPunct="0">
                <a:spcBef>
                  <a:spcPct val="0"/>
                </a:spcBef>
                <a:spcAft>
                  <a:spcPct val="0"/>
                </a:spcAft>
                <a:defRPr sz="2000">
                  <a:solidFill>
                    <a:schemeClr val="accent2"/>
                  </a:solidFill>
                  <a:latin typeface="Comic Sans MS" charset="0"/>
                  <a:ea typeface="ＭＳ Ｐゴシック" charset="-128"/>
                </a:defRPr>
              </a:lvl6pPr>
              <a:lvl7pPr marL="2971800" indent="-228600" algn="ctr" eaLnBrk="0" fontAlgn="base" hangingPunct="0">
                <a:spcBef>
                  <a:spcPct val="0"/>
                </a:spcBef>
                <a:spcAft>
                  <a:spcPct val="0"/>
                </a:spcAft>
                <a:defRPr sz="2000">
                  <a:solidFill>
                    <a:schemeClr val="accent2"/>
                  </a:solidFill>
                  <a:latin typeface="Comic Sans MS" charset="0"/>
                  <a:ea typeface="ＭＳ Ｐゴシック" charset="-128"/>
                </a:defRPr>
              </a:lvl7pPr>
              <a:lvl8pPr marL="3429000" indent="-228600" algn="ctr" eaLnBrk="0" fontAlgn="base" hangingPunct="0">
                <a:spcBef>
                  <a:spcPct val="0"/>
                </a:spcBef>
                <a:spcAft>
                  <a:spcPct val="0"/>
                </a:spcAft>
                <a:defRPr sz="2000">
                  <a:solidFill>
                    <a:schemeClr val="accent2"/>
                  </a:solidFill>
                  <a:latin typeface="Comic Sans MS" charset="0"/>
                  <a:ea typeface="ＭＳ Ｐゴシック" charset="-128"/>
                </a:defRPr>
              </a:lvl8pPr>
              <a:lvl9pPr marL="3886200" indent="-228600" algn="ctr" eaLnBrk="0" fontAlgn="base" hangingPunct="0">
                <a:spcBef>
                  <a:spcPct val="0"/>
                </a:spcBef>
                <a:spcAft>
                  <a:spcPct val="0"/>
                </a:spcAft>
                <a:defRPr sz="2000">
                  <a:solidFill>
                    <a:schemeClr val="accent2"/>
                  </a:solidFill>
                  <a:latin typeface="Comic Sans MS" charset="0"/>
                  <a:ea typeface="ＭＳ Ｐゴシック" charset="-128"/>
                </a:defRPr>
              </a:lvl9pPr>
            </a:lstStyle>
            <a:p>
              <a:pPr eaLnBrk="1" hangingPunct="1">
                <a:defRPr/>
              </a:pPr>
              <a:r>
                <a:rPr lang="en-GB" altLang="en-US" b="1">
                  <a:solidFill>
                    <a:schemeClr val="bg2"/>
                  </a:solidFill>
                  <a:effectLst>
                    <a:outerShdw blurRad="38100" dist="38100" dir="2700000" algn="tl">
                      <a:srgbClr val="000000"/>
                    </a:outerShdw>
                  </a:effectLst>
                  <a:latin typeface="+mn-lt"/>
                </a:rPr>
                <a:t>Sun</a:t>
              </a:r>
            </a:p>
          </p:txBody>
        </p:sp>
      </p:grpSp>
      <p:grpSp>
        <p:nvGrpSpPr>
          <p:cNvPr id="7" name="Group 31">
            <a:extLst>
              <a:ext uri="{FF2B5EF4-FFF2-40B4-BE49-F238E27FC236}">
                <a16:creationId xmlns:a16="http://schemas.microsoft.com/office/drawing/2014/main" id="{A77CADC8-BE6A-2B11-1118-81F124FA41AD}"/>
              </a:ext>
            </a:extLst>
          </p:cNvPr>
          <p:cNvGrpSpPr>
            <a:grpSpLocks/>
          </p:cNvGrpSpPr>
          <p:nvPr/>
        </p:nvGrpSpPr>
        <p:grpSpPr bwMode="auto">
          <a:xfrm>
            <a:off x="4572000" y="2438400"/>
            <a:ext cx="4419600" cy="1371600"/>
            <a:chOff x="2880" y="1536"/>
            <a:chExt cx="2784" cy="864"/>
          </a:xfrm>
        </p:grpSpPr>
        <p:sp useBgFill="1">
          <p:nvSpPr>
            <p:cNvPr id="1685536" name="Rectangle 32">
              <a:extLst>
                <a:ext uri="{FF2B5EF4-FFF2-40B4-BE49-F238E27FC236}">
                  <a16:creationId xmlns:a16="http://schemas.microsoft.com/office/drawing/2014/main" id="{0826C56F-1004-AD42-BDBF-DEADBC87D652}"/>
                </a:ext>
              </a:extLst>
            </p:cNvPr>
            <p:cNvSpPr>
              <a:spLocks noChangeArrowheads="1"/>
            </p:cNvSpPr>
            <p:nvPr/>
          </p:nvSpPr>
          <p:spPr bwMode="auto">
            <a:xfrm>
              <a:off x="2880" y="1536"/>
              <a:ext cx="864" cy="864"/>
            </a:xfrm>
            <a:prstGeom prst="rect">
              <a:avLst/>
            </a:prstGeom>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solidFill>
                  <a:schemeClr val="accent2"/>
                </a:solidFill>
                <a:effectLst>
                  <a:outerShdw blurRad="38100" dist="38100" dir="2700000" algn="tl">
                    <a:srgbClr val="C0C0C0"/>
                  </a:outerShdw>
                </a:effectLst>
                <a:latin typeface="+mn-lt"/>
              </a:endParaRPr>
            </a:p>
          </p:txBody>
        </p:sp>
        <p:pic>
          <p:nvPicPr>
            <p:cNvPr id="27671" name="Picture 33" descr="sn87a-icon">
              <a:extLst>
                <a:ext uri="{FF2B5EF4-FFF2-40B4-BE49-F238E27FC236}">
                  <a16:creationId xmlns:a16="http://schemas.microsoft.com/office/drawing/2014/main" id="{22B89E6F-4F35-6E81-5B6C-4517B214B3B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0" y="1536"/>
              <a:ext cx="864" cy="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5538" name="Text Box 34">
              <a:extLst>
                <a:ext uri="{FF2B5EF4-FFF2-40B4-BE49-F238E27FC236}">
                  <a16:creationId xmlns:a16="http://schemas.microsoft.com/office/drawing/2014/main" id="{B749DD04-286A-F049-9CFC-1B536CF5DE2C}"/>
                </a:ext>
              </a:extLst>
            </p:cNvPr>
            <p:cNvSpPr txBox="1">
              <a:spLocks noChangeArrowheads="1"/>
            </p:cNvSpPr>
            <p:nvPr/>
          </p:nvSpPr>
          <p:spPr bwMode="auto">
            <a:xfrm>
              <a:off x="3792" y="1536"/>
              <a:ext cx="1872" cy="624"/>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FontTx/>
                <a:buNone/>
                <a:defRPr/>
              </a:pPr>
              <a:r>
                <a:rPr lang="en-GB" altLang="en-US" sz="2000" b="1" dirty="0">
                  <a:solidFill>
                    <a:schemeClr val="bg2"/>
                  </a:solidFill>
                  <a:effectLst>
                    <a:outerShdw blurRad="38100" dist="38100" dir="2700000" algn="tl">
                      <a:srgbClr val="000000"/>
                    </a:outerShdw>
                  </a:effectLst>
                  <a:latin typeface="+mn-lt"/>
                </a:rPr>
                <a:t>Supernovae</a:t>
              </a:r>
            </a:p>
            <a:p>
              <a:pPr eaLnBrk="1" hangingPunct="1">
                <a:spcBef>
                  <a:spcPct val="0"/>
                </a:spcBef>
                <a:buFontTx/>
                <a:buNone/>
                <a:defRPr/>
              </a:pPr>
              <a:r>
                <a:rPr lang="en-GB" altLang="en-US" sz="2000" b="1" dirty="0">
                  <a:solidFill>
                    <a:schemeClr val="bg2"/>
                  </a:solidFill>
                  <a:effectLst>
                    <a:outerShdw blurRad="38100" dist="38100" dir="2700000" algn="tl">
                      <a:srgbClr val="000000"/>
                    </a:outerShdw>
                  </a:effectLst>
                  <a:latin typeface="+mn-lt"/>
                </a:rPr>
                <a:t> </a:t>
              </a:r>
            </a:p>
          </p:txBody>
        </p:sp>
      </p:grpSp>
      <p:grpSp>
        <p:nvGrpSpPr>
          <p:cNvPr id="8" name="Group 36">
            <a:extLst>
              <a:ext uri="{FF2B5EF4-FFF2-40B4-BE49-F238E27FC236}">
                <a16:creationId xmlns:a16="http://schemas.microsoft.com/office/drawing/2014/main" id="{62531EF9-DC9A-72FA-31BF-2847CD3D07E1}"/>
              </a:ext>
            </a:extLst>
          </p:cNvPr>
          <p:cNvGrpSpPr>
            <a:grpSpLocks/>
          </p:cNvGrpSpPr>
          <p:nvPr/>
        </p:nvGrpSpPr>
        <p:grpSpPr bwMode="auto">
          <a:xfrm>
            <a:off x="139700" y="5334000"/>
            <a:ext cx="4356100" cy="1371600"/>
            <a:chOff x="88" y="3360"/>
            <a:chExt cx="2744" cy="864"/>
          </a:xfrm>
        </p:grpSpPr>
        <p:sp useBgFill="1">
          <p:nvSpPr>
            <p:cNvPr id="1685541" name="Rectangle 37">
              <a:extLst>
                <a:ext uri="{FF2B5EF4-FFF2-40B4-BE49-F238E27FC236}">
                  <a16:creationId xmlns:a16="http://schemas.microsoft.com/office/drawing/2014/main" id="{89786A8B-370E-3842-A1D5-152AA1706EE4}"/>
                </a:ext>
              </a:extLst>
            </p:cNvPr>
            <p:cNvSpPr>
              <a:spLocks noChangeArrowheads="1"/>
            </p:cNvSpPr>
            <p:nvPr/>
          </p:nvSpPr>
          <p:spPr bwMode="auto">
            <a:xfrm>
              <a:off x="1968" y="3360"/>
              <a:ext cx="864" cy="864"/>
            </a:xfrm>
            <a:prstGeom prst="rect">
              <a:avLst/>
            </a:prstGeom>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solidFill>
                  <a:schemeClr val="accent2"/>
                </a:solidFill>
                <a:effectLst>
                  <a:outerShdw blurRad="38100" dist="38100" dir="2700000" algn="tl">
                    <a:srgbClr val="C0C0C0"/>
                  </a:outerShdw>
                </a:effectLst>
                <a:latin typeface="+mn-lt"/>
              </a:endParaRPr>
            </a:p>
          </p:txBody>
        </p:sp>
        <p:pic>
          <p:nvPicPr>
            <p:cNvPr id="27667" name="Picture 38" descr="earth">
              <a:extLst>
                <a:ext uri="{FF2B5EF4-FFF2-40B4-BE49-F238E27FC236}">
                  <a16:creationId xmlns:a16="http://schemas.microsoft.com/office/drawing/2014/main" id="{AE91AB4B-0CD6-ADB4-7706-60CFE8B61B2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8" y="3360"/>
              <a:ext cx="864" cy="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5543" name="Text Box 39">
              <a:extLst>
                <a:ext uri="{FF2B5EF4-FFF2-40B4-BE49-F238E27FC236}">
                  <a16:creationId xmlns:a16="http://schemas.microsoft.com/office/drawing/2014/main" id="{B362C282-1FFC-C847-974F-46429E817F11}"/>
                </a:ext>
              </a:extLst>
            </p:cNvPr>
            <p:cNvSpPr txBox="1">
              <a:spLocks noChangeArrowheads="1"/>
            </p:cNvSpPr>
            <p:nvPr/>
          </p:nvSpPr>
          <p:spPr bwMode="auto">
            <a:xfrm>
              <a:off x="96" y="3360"/>
              <a:ext cx="1824" cy="624"/>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r" eaLnBrk="1" hangingPunct="1">
                <a:spcBef>
                  <a:spcPct val="0"/>
                </a:spcBef>
                <a:buFontTx/>
                <a:buNone/>
                <a:defRPr/>
              </a:pPr>
              <a:r>
                <a:rPr lang="en-GB" altLang="en-US" sz="2000" b="1" dirty="0">
                  <a:solidFill>
                    <a:schemeClr val="bg2"/>
                  </a:solidFill>
                  <a:effectLst>
                    <a:outerShdw blurRad="38100" dist="38100" dir="2700000" algn="tl">
                      <a:srgbClr val="000000"/>
                    </a:outerShdw>
                  </a:effectLst>
                  <a:latin typeface="+mn-lt"/>
                </a:rPr>
                <a:t>Earth’s Crust and </a:t>
              </a:r>
            </a:p>
            <a:p>
              <a:pPr algn="r" eaLnBrk="1" hangingPunct="1">
                <a:spcBef>
                  <a:spcPct val="0"/>
                </a:spcBef>
                <a:buFontTx/>
                <a:buNone/>
                <a:defRPr/>
              </a:pPr>
              <a:r>
                <a:rPr lang="en-GB" altLang="en-US" sz="2000" b="1" dirty="0">
                  <a:solidFill>
                    <a:schemeClr val="bg2"/>
                  </a:solidFill>
                  <a:effectLst>
                    <a:outerShdw blurRad="38100" dist="38100" dir="2700000" algn="tl">
                      <a:srgbClr val="000000"/>
                    </a:outerShdw>
                  </a:effectLst>
                  <a:latin typeface="+mn-lt"/>
                </a:rPr>
                <a:t>Mantle</a:t>
              </a:r>
              <a:r>
                <a:rPr lang="en-GB" altLang="en-US" sz="1800" b="1" dirty="0">
                  <a:solidFill>
                    <a:schemeClr val="bg2"/>
                  </a:solidFill>
                  <a:effectLst>
                    <a:outerShdw blurRad="38100" dist="38100" dir="2700000" algn="tl">
                      <a:srgbClr val="000000"/>
                    </a:outerShdw>
                  </a:effectLst>
                  <a:latin typeface="+mn-lt"/>
                </a:rPr>
                <a:t> </a:t>
              </a:r>
            </a:p>
          </p:txBody>
        </p:sp>
        <p:sp>
          <p:nvSpPr>
            <p:cNvPr id="1685544" name="Rectangle 40">
              <a:extLst>
                <a:ext uri="{FF2B5EF4-FFF2-40B4-BE49-F238E27FC236}">
                  <a16:creationId xmlns:a16="http://schemas.microsoft.com/office/drawing/2014/main" id="{DFC5227D-89CF-6640-8BC9-776B122DED70}"/>
                </a:ext>
              </a:extLst>
            </p:cNvPr>
            <p:cNvSpPr>
              <a:spLocks noChangeArrowheads="1"/>
            </p:cNvSpPr>
            <p:nvPr/>
          </p:nvSpPr>
          <p:spPr bwMode="auto">
            <a:xfrm>
              <a:off x="88" y="3552"/>
              <a:ext cx="116" cy="233"/>
            </a:xfrm>
            <a:prstGeom prst="rect">
              <a:avLst/>
            </a:prstGeom>
            <a:noFill/>
            <a:ln w="9525">
              <a:noFill/>
              <a:miter lim="800000"/>
              <a:headEnd/>
              <a:tailEnd/>
            </a:ln>
            <a:effectLst/>
          </p:spPr>
          <p:txBody>
            <a:bodyPr wrap="none">
              <a:spAutoFit/>
            </a:bodyPr>
            <a:lstStyle/>
            <a:p>
              <a:pPr eaLnBrk="1" hangingPunct="1">
                <a:defRPr/>
              </a:pPr>
              <a:endParaRPr lang="en-US" b="1">
                <a:solidFill>
                  <a:srgbClr val="FF3300"/>
                </a:solidFill>
                <a:effectLst>
                  <a:outerShdw blurRad="38100" dist="38100" dir="2700000" algn="tl">
                    <a:srgbClr val="000000"/>
                  </a:outerShdw>
                </a:effectLst>
                <a:ea typeface="+mn-ea"/>
              </a:endParaRPr>
            </a:p>
          </p:txBody>
        </p:sp>
      </p:grpSp>
      <p:grpSp>
        <p:nvGrpSpPr>
          <p:cNvPr id="9" name="Group 44">
            <a:extLst>
              <a:ext uri="{FF2B5EF4-FFF2-40B4-BE49-F238E27FC236}">
                <a16:creationId xmlns:a16="http://schemas.microsoft.com/office/drawing/2014/main" id="{959B8392-3077-3029-1290-3912D0B5E147}"/>
              </a:ext>
            </a:extLst>
          </p:cNvPr>
          <p:cNvGrpSpPr>
            <a:grpSpLocks/>
          </p:cNvGrpSpPr>
          <p:nvPr/>
        </p:nvGrpSpPr>
        <p:grpSpPr bwMode="auto">
          <a:xfrm>
            <a:off x="4572000" y="5334000"/>
            <a:ext cx="4419600" cy="1371600"/>
            <a:chOff x="2880" y="3360"/>
            <a:chExt cx="2784" cy="864"/>
          </a:xfrm>
        </p:grpSpPr>
        <p:sp>
          <p:nvSpPr>
            <p:cNvPr id="1685512" name="Rectangle 8">
              <a:extLst>
                <a:ext uri="{FF2B5EF4-FFF2-40B4-BE49-F238E27FC236}">
                  <a16:creationId xmlns:a16="http://schemas.microsoft.com/office/drawing/2014/main" id="{D5BBBCBB-31DE-EB49-AFFE-1B3AE3F31EFD}"/>
                </a:ext>
              </a:extLst>
            </p:cNvPr>
            <p:cNvSpPr>
              <a:spLocks noChangeArrowheads="1"/>
            </p:cNvSpPr>
            <p:nvPr/>
          </p:nvSpPr>
          <p:spPr bwMode="auto">
            <a:xfrm>
              <a:off x="2880" y="3360"/>
              <a:ext cx="864" cy="864"/>
            </a:xfrm>
            <a:prstGeom prst="rect">
              <a:avLst/>
            </a:prstGeom>
            <a:solidFill>
              <a:schemeClr val="tx1"/>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solidFill>
                  <a:schemeClr val="accent2"/>
                </a:solidFill>
                <a:effectLst>
                  <a:outerShdw blurRad="38100" dist="38100" dir="2700000" algn="tl">
                    <a:srgbClr val="FFFFFF"/>
                  </a:outerShdw>
                </a:effectLst>
                <a:latin typeface="+mn-lt"/>
              </a:endParaRPr>
            </a:p>
          </p:txBody>
        </p:sp>
        <p:sp>
          <p:nvSpPr>
            <p:cNvPr id="1685514" name="Text Box 10">
              <a:extLst>
                <a:ext uri="{FF2B5EF4-FFF2-40B4-BE49-F238E27FC236}">
                  <a16:creationId xmlns:a16="http://schemas.microsoft.com/office/drawing/2014/main" id="{8CCC5F0B-AADB-CD46-940B-393E43A14615}"/>
                </a:ext>
              </a:extLst>
            </p:cNvPr>
            <p:cNvSpPr txBox="1">
              <a:spLocks noChangeArrowheads="1"/>
            </p:cNvSpPr>
            <p:nvPr/>
          </p:nvSpPr>
          <p:spPr bwMode="auto">
            <a:xfrm>
              <a:off x="3792" y="3360"/>
              <a:ext cx="1872" cy="624"/>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FontTx/>
                <a:buNone/>
                <a:defRPr/>
              </a:pPr>
              <a:r>
                <a:rPr lang="en-US" altLang="en-US" sz="2000" b="1" dirty="0">
                  <a:solidFill>
                    <a:schemeClr val="bg2"/>
                  </a:solidFill>
                  <a:effectLst>
                    <a:outerShdw blurRad="38100" dist="38100" dir="2700000" algn="tl">
                      <a:srgbClr val="000000"/>
                    </a:outerShdw>
                  </a:effectLst>
                  <a:latin typeface="+mn-lt"/>
                </a:rPr>
                <a:t>Big Bang</a:t>
              </a:r>
            </a:p>
          </p:txBody>
        </p:sp>
      </p:grpSp>
      <p:pic>
        <p:nvPicPr>
          <p:cNvPr id="1685545" name="explosion.avi" descr="/Users/johnlearned/Desktop/reno/explosion.avi">
            <a:hlinkClick r:id="" action="ppaction://media"/>
            <a:extLst>
              <a:ext uri="{FF2B5EF4-FFF2-40B4-BE49-F238E27FC236}">
                <a16:creationId xmlns:a16="http://schemas.microsoft.com/office/drawing/2014/main" id="{ACF0039F-4D9D-64B1-D032-30660D2960C5}"/>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4572000" y="5334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7">
            <a:extLst>
              <a:ext uri="{FF2B5EF4-FFF2-40B4-BE49-F238E27FC236}">
                <a16:creationId xmlns:a16="http://schemas.microsoft.com/office/drawing/2014/main" id="{D039E5BC-A81B-9518-8EF3-91E59BA715FA}"/>
              </a:ext>
            </a:extLst>
          </p:cNvPr>
          <p:cNvGrpSpPr>
            <a:grpSpLocks/>
          </p:cNvGrpSpPr>
          <p:nvPr/>
        </p:nvGrpSpPr>
        <p:grpSpPr bwMode="auto">
          <a:xfrm>
            <a:off x="117662" y="2436579"/>
            <a:ext cx="4343400" cy="1371600"/>
            <a:chOff x="96" y="624"/>
            <a:chExt cx="2736" cy="864"/>
          </a:xfrm>
        </p:grpSpPr>
        <p:sp useBgFill="1">
          <p:nvSpPr>
            <p:cNvPr id="12" name="Rectangle 12">
              <a:extLst>
                <a:ext uri="{FF2B5EF4-FFF2-40B4-BE49-F238E27FC236}">
                  <a16:creationId xmlns:a16="http://schemas.microsoft.com/office/drawing/2014/main" id="{D64B1D5B-0353-1E08-8DF8-73B87D73B66F}"/>
                </a:ext>
              </a:extLst>
            </p:cNvPr>
            <p:cNvSpPr>
              <a:spLocks noChangeArrowheads="1"/>
            </p:cNvSpPr>
            <p:nvPr/>
          </p:nvSpPr>
          <p:spPr bwMode="auto">
            <a:xfrm>
              <a:off x="1968" y="624"/>
              <a:ext cx="864" cy="864"/>
            </a:xfrm>
            <a:prstGeom prst="rect">
              <a:avLst/>
            </a:prstGeom>
            <a:ln w="9525">
              <a:solidFill>
                <a:schemeClr val="tx1"/>
              </a:solidFill>
              <a:miter lim="800000"/>
              <a:headEnd/>
              <a:tailEnd/>
            </a:ln>
            <a:effectLst>
              <a:outerShdw dist="35921" dir="2700000" algn="ctr" rotWithShape="0">
                <a:schemeClr val="bg2"/>
              </a:outerShdw>
            </a:effec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FontTx/>
                <a:buNone/>
                <a:defRPr/>
              </a:pPr>
              <a:endParaRPr lang="en-US" altLang="en-US" sz="2000" b="1">
                <a:effectLst>
                  <a:outerShdw blurRad="38100" dist="38100" dir="2700000" algn="tl">
                    <a:srgbClr val="C0C0C0"/>
                  </a:outerShdw>
                </a:effectLst>
                <a:latin typeface="+mn-lt"/>
              </a:endParaRPr>
            </a:p>
          </p:txBody>
        </p:sp>
        <p:sp>
          <p:nvSpPr>
            <p:cNvPr id="14" name="Text Box 14">
              <a:extLst>
                <a:ext uri="{FF2B5EF4-FFF2-40B4-BE49-F238E27FC236}">
                  <a16:creationId xmlns:a16="http://schemas.microsoft.com/office/drawing/2014/main" id="{AE0D8387-EEDD-68FA-0699-76BF652437A8}"/>
                </a:ext>
              </a:extLst>
            </p:cNvPr>
            <p:cNvSpPr txBox="1">
              <a:spLocks noChangeArrowheads="1"/>
            </p:cNvSpPr>
            <p:nvPr/>
          </p:nvSpPr>
          <p:spPr bwMode="auto">
            <a:xfrm>
              <a:off x="96" y="624"/>
              <a:ext cx="1824" cy="576"/>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sz="2000">
                  <a:solidFill>
                    <a:schemeClr val="accent2"/>
                  </a:solidFill>
                  <a:latin typeface="Comic Sans MS" charset="0"/>
                  <a:ea typeface="ＭＳ Ｐゴシック" charset="-128"/>
                </a:defRPr>
              </a:lvl1pPr>
              <a:lvl2pPr marL="742950" indent="-285750" eaLnBrk="0" hangingPunct="0">
                <a:defRPr sz="2000">
                  <a:solidFill>
                    <a:schemeClr val="accent2"/>
                  </a:solidFill>
                  <a:latin typeface="Comic Sans MS" charset="0"/>
                  <a:ea typeface="ＭＳ Ｐゴシック" charset="-128"/>
                </a:defRPr>
              </a:lvl2pPr>
              <a:lvl3pPr marL="1143000" indent="-228600" eaLnBrk="0" hangingPunct="0">
                <a:defRPr sz="2000">
                  <a:solidFill>
                    <a:schemeClr val="accent2"/>
                  </a:solidFill>
                  <a:latin typeface="Comic Sans MS" charset="0"/>
                  <a:ea typeface="ＭＳ Ｐゴシック" charset="-128"/>
                </a:defRPr>
              </a:lvl3pPr>
              <a:lvl4pPr marL="1600200" indent="-228600" eaLnBrk="0" hangingPunct="0">
                <a:defRPr sz="2000">
                  <a:solidFill>
                    <a:schemeClr val="accent2"/>
                  </a:solidFill>
                  <a:latin typeface="Comic Sans MS" charset="0"/>
                  <a:ea typeface="ＭＳ Ｐゴシック" charset="-128"/>
                </a:defRPr>
              </a:lvl4pPr>
              <a:lvl5pPr marL="2057400" indent="-228600" eaLnBrk="0" hangingPunct="0">
                <a:defRPr sz="2000">
                  <a:solidFill>
                    <a:schemeClr val="accent2"/>
                  </a:solidFill>
                  <a:latin typeface="Comic Sans MS" charset="0"/>
                  <a:ea typeface="ＭＳ Ｐゴシック" charset="-128"/>
                </a:defRPr>
              </a:lvl5pPr>
              <a:lvl6pPr marL="2514600" indent="-228600" algn="ctr" eaLnBrk="0" fontAlgn="base" hangingPunct="0">
                <a:spcBef>
                  <a:spcPct val="0"/>
                </a:spcBef>
                <a:spcAft>
                  <a:spcPct val="0"/>
                </a:spcAft>
                <a:defRPr sz="2000">
                  <a:solidFill>
                    <a:schemeClr val="accent2"/>
                  </a:solidFill>
                  <a:latin typeface="Comic Sans MS" charset="0"/>
                  <a:ea typeface="ＭＳ Ｐゴシック" charset="-128"/>
                </a:defRPr>
              </a:lvl6pPr>
              <a:lvl7pPr marL="2971800" indent="-228600" algn="ctr" eaLnBrk="0" fontAlgn="base" hangingPunct="0">
                <a:spcBef>
                  <a:spcPct val="0"/>
                </a:spcBef>
                <a:spcAft>
                  <a:spcPct val="0"/>
                </a:spcAft>
                <a:defRPr sz="2000">
                  <a:solidFill>
                    <a:schemeClr val="accent2"/>
                  </a:solidFill>
                  <a:latin typeface="Comic Sans MS" charset="0"/>
                  <a:ea typeface="ＭＳ Ｐゴシック" charset="-128"/>
                </a:defRPr>
              </a:lvl7pPr>
              <a:lvl8pPr marL="3429000" indent="-228600" algn="ctr" eaLnBrk="0" fontAlgn="base" hangingPunct="0">
                <a:spcBef>
                  <a:spcPct val="0"/>
                </a:spcBef>
                <a:spcAft>
                  <a:spcPct val="0"/>
                </a:spcAft>
                <a:defRPr sz="2000">
                  <a:solidFill>
                    <a:schemeClr val="accent2"/>
                  </a:solidFill>
                  <a:latin typeface="Comic Sans MS" charset="0"/>
                  <a:ea typeface="ＭＳ Ｐゴシック" charset="-128"/>
                </a:defRPr>
              </a:lvl8pPr>
              <a:lvl9pPr marL="3886200" indent="-228600" algn="ctr" eaLnBrk="0" fontAlgn="base" hangingPunct="0">
                <a:spcBef>
                  <a:spcPct val="0"/>
                </a:spcBef>
                <a:spcAft>
                  <a:spcPct val="0"/>
                </a:spcAft>
                <a:defRPr sz="2000">
                  <a:solidFill>
                    <a:schemeClr val="accent2"/>
                  </a:solidFill>
                  <a:latin typeface="Comic Sans MS" charset="0"/>
                  <a:ea typeface="ＭＳ Ｐゴシック" charset="-128"/>
                </a:defRPr>
              </a:lvl9pPr>
            </a:lstStyle>
            <a:p>
              <a:pPr algn="r" eaLnBrk="1" hangingPunct="1">
                <a:defRPr/>
              </a:pPr>
              <a:r>
                <a:rPr lang="en-GB" altLang="en-US" b="1" dirty="0">
                  <a:solidFill>
                    <a:schemeClr val="tx1"/>
                  </a:solidFill>
                  <a:effectLst>
                    <a:outerShdw blurRad="38100" dist="38100" dir="2700000" algn="tl">
                      <a:srgbClr val="000000"/>
                    </a:outerShdw>
                  </a:effectLst>
                  <a:latin typeface="+mn-lt"/>
                </a:rPr>
                <a:t>Nuclear Explosions</a:t>
              </a:r>
            </a:p>
          </p:txBody>
        </p:sp>
      </p:grpSp>
      <p:pic>
        <p:nvPicPr>
          <p:cNvPr id="17" name="Picture 16">
            <a:extLst>
              <a:ext uri="{FF2B5EF4-FFF2-40B4-BE49-F238E27FC236}">
                <a16:creationId xmlns:a16="http://schemas.microsoft.com/office/drawing/2014/main" id="{7150ECEB-5809-3826-9C74-CA846B331764}"/>
              </a:ext>
            </a:extLst>
          </p:cNvPr>
          <p:cNvPicPr>
            <a:picLocks noChangeAspect="1"/>
          </p:cNvPicPr>
          <p:nvPr/>
        </p:nvPicPr>
        <p:blipFill>
          <a:blip r:embed="rId12"/>
          <a:stretch>
            <a:fillRect/>
          </a:stretch>
        </p:blipFill>
        <p:spPr>
          <a:xfrm>
            <a:off x="3067595" y="2414167"/>
            <a:ext cx="1428206" cy="1371600"/>
          </a:xfrm>
          <a:prstGeom prst="rect">
            <a:avLst/>
          </a:prstGeom>
        </p:spPr>
      </p:pic>
      <p:sp>
        <p:nvSpPr>
          <p:cNvPr id="4" name="TextBox 3">
            <a:extLst>
              <a:ext uri="{FF2B5EF4-FFF2-40B4-BE49-F238E27FC236}">
                <a16:creationId xmlns:a16="http://schemas.microsoft.com/office/drawing/2014/main" id="{52E29FEC-DA3B-4EAA-ACFF-C2ECC93D1204}"/>
              </a:ext>
            </a:extLst>
          </p:cNvPr>
          <p:cNvSpPr txBox="1"/>
          <p:nvPr/>
        </p:nvSpPr>
        <p:spPr>
          <a:xfrm>
            <a:off x="6607056" y="6478477"/>
            <a:ext cx="1914307" cy="276999"/>
          </a:xfrm>
          <a:prstGeom prst="rect">
            <a:avLst/>
          </a:prstGeom>
          <a:noFill/>
        </p:spPr>
        <p:txBody>
          <a:bodyPr wrap="none" rtlCol="0">
            <a:spAutoFit/>
          </a:bodyPr>
          <a:lstStyle/>
          <a:p>
            <a:r>
              <a:rPr lang="en-US" sz="1200" b="1" dirty="0"/>
              <a:t>Slide adapted from JGL</a:t>
            </a:r>
          </a:p>
        </p:txBody>
      </p:sp>
    </p:spTree>
  </p:cSld>
  <p:clrMapOvr>
    <a:masterClrMapping/>
  </p:clrMapOvr>
  <p:timing>
    <p:tnLst>
      <p:par>
        <p:cTn id="1" dur="indefinite" restart="never" nodeType="tmRoot">
          <p:childTnLst>
            <p:video>
              <p:cMediaNode>
                <p:cTn id="2" repeatCount="indefinite" fill="hold" display="0">
                  <p:stCondLst>
                    <p:cond delay="indefinite"/>
                  </p:stCondLst>
                  <p:endCondLst>
                    <p:cond evt="onPrev" delay="0">
                      <p:tgtEl>
                        <p:sldTgt/>
                      </p:tgtEl>
                    </p:cond>
                  </p:endCondLst>
                </p:cTn>
                <p:tgtEl>
                  <p:spTgt spid="168554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281C-9023-45AA-1855-27027270B55E}"/>
              </a:ext>
            </a:extLst>
          </p:cNvPr>
          <p:cNvSpPr>
            <a:spLocks noGrp="1"/>
          </p:cNvSpPr>
          <p:nvPr>
            <p:ph type="title"/>
          </p:nvPr>
        </p:nvSpPr>
        <p:spPr>
          <a:xfrm>
            <a:off x="457200" y="0"/>
            <a:ext cx="8229600" cy="1251062"/>
          </a:xfrm>
        </p:spPr>
        <p:txBody>
          <a:bodyPr/>
          <a:lstStyle/>
          <a:p>
            <a:r>
              <a:rPr lang="en-US" sz="3200" dirty="0"/>
              <a:t>The Problem for CNS: ‘Good-</a:t>
            </a:r>
            <a:r>
              <a:rPr lang="en-US" sz="3200" dirty="0" err="1"/>
              <a:t>ol</a:t>
            </a:r>
            <a:r>
              <a:rPr lang="en-US" sz="3200" dirty="0"/>
              <a:t>’ inverse beta’* actually works pretty well</a:t>
            </a:r>
          </a:p>
        </p:txBody>
      </p:sp>
      <p:graphicFrame>
        <p:nvGraphicFramePr>
          <p:cNvPr id="3" name="Table 2">
            <a:extLst>
              <a:ext uri="{FF2B5EF4-FFF2-40B4-BE49-F238E27FC236}">
                <a16:creationId xmlns:a16="http://schemas.microsoft.com/office/drawing/2014/main" id="{663C1115-2D36-4905-9966-EF47AA1E4677}"/>
              </a:ext>
            </a:extLst>
          </p:cNvPr>
          <p:cNvGraphicFramePr>
            <a:graphicFrameLocks noGrp="1"/>
          </p:cNvGraphicFramePr>
          <p:nvPr>
            <p:extLst>
              <p:ext uri="{D42A27DB-BD31-4B8C-83A1-F6EECF244321}">
                <p14:modId xmlns:p14="http://schemas.microsoft.com/office/powerpoint/2010/main" val="2991936446"/>
              </p:ext>
            </p:extLst>
          </p:nvPr>
        </p:nvGraphicFramePr>
        <p:xfrm>
          <a:off x="457200" y="1411719"/>
          <a:ext cx="8047264" cy="3657600"/>
        </p:xfrm>
        <a:graphic>
          <a:graphicData uri="http://schemas.openxmlformats.org/drawingml/2006/table">
            <a:tbl>
              <a:tblPr firstRow="1" bandRow="1">
                <a:tableStyleId>{5C22544A-7EE6-4342-B048-85BDC9FD1C3A}</a:tableStyleId>
              </a:tblPr>
              <a:tblGrid>
                <a:gridCol w="1714866">
                  <a:extLst>
                    <a:ext uri="{9D8B030D-6E8A-4147-A177-3AD203B41FA5}">
                      <a16:colId xmlns:a16="http://schemas.microsoft.com/office/drawing/2014/main" val="2987563607"/>
                    </a:ext>
                  </a:extLst>
                </a:gridCol>
                <a:gridCol w="1007706">
                  <a:extLst>
                    <a:ext uri="{9D8B030D-6E8A-4147-A177-3AD203B41FA5}">
                      <a16:colId xmlns:a16="http://schemas.microsoft.com/office/drawing/2014/main" val="2410961378"/>
                    </a:ext>
                  </a:extLst>
                </a:gridCol>
                <a:gridCol w="1301060">
                  <a:extLst>
                    <a:ext uri="{9D8B030D-6E8A-4147-A177-3AD203B41FA5}">
                      <a16:colId xmlns:a16="http://schemas.microsoft.com/office/drawing/2014/main" val="412216157"/>
                    </a:ext>
                  </a:extLst>
                </a:gridCol>
                <a:gridCol w="1166132">
                  <a:extLst>
                    <a:ext uri="{9D8B030D-6E8A-4147-A177-3AD203B41FA5}">
                      <a16:colId xmlns:a16="http://schemas.microsoft.com/office/drawing/2014/main" val="1516119659"/>
                    </a:ext>
                  </a:extLst>
                </a:gridCol>
                <a:gridCol w="1516289">
                  <a:extLst>
                    <a:ext uri="{9D8B030D-6E8A-4147-A177-3AD203B41FA5}">
                      <a16:colId xmlns:a16="http://schemas.microsoft.com/office/drawing/2014/main" val="273395471"/>
                    </a:ext>
                  </a:extLst>
                </a:gridCol>
                <a:gridCol w="1341211">
                  <a:extLst>
                    <a:ext uri="{9D8B030D-6E8A-4147-A177-3AD203B41FA5}">
                      <a16:colId xmlns:a16="http://schemas.microsoft.com/office/drawing/2014/main" val="3519099359"/>
                    </a:ext>
                  </a:extLst>
                </a:gridCol>
              </a:tblGrid>
              <a:tr h="370840">
                <a:tc>
                  <a:txBody>
                    <a:bodyPr/>
                    <a:lstStyle/>
                    <a:p>
                      <a:r>
                        <a:rPr lang="en-US" dirty="0"/>
                        <a:t>Detector feature</a:t>
                      </a:r>
                    </a:p>
                  </a:txBody>
                  <a:tcPr/>
                </a:tc>
                <a:tc>
                  <a:txBody>
                    <a:bodyPr/>
                    <a:lstStyle/>
                    <a:p>
                      <a:r>
                        <a:rPr lang="en-US" dirty="0"/>
                        <a:t>IBD Demonstrated</a:t>
                      </a:r>
                    </a:p>
                  </a:txBody>
                  <a:tcPr/>
                </a:tc>
                <a:tc>
                  <a:txBody>
                    <a:bodyPr/>
                    <a:lstStyle/>
                    <a:p>
                      <a:r>
                        <a:rPr lang="en-US" dirty="0"/>
                        <a:t>IBD plausible </a:t>
                      </a:r>
                    </a:p>
                  </a:txBody>
                  <a:tcPr/>
                </a:tc>
                <a:tc>
                  <a:txBody>
                    <a:bodyPr/>
                    <a:lstStyle/>
                    <a:p>
                      <a:r>
                        <a:rPr lang="en-US" dirty="0"/>
                        <a:t>Argon</a:t>
                      </a:r>
                    </a:p>
                  </a:txBody>
                  <a:tcPr/>
                </a:tc>
                <a:tc>
                  <a:txBody>
                    <a:bodyPr/>
                    <a:lstStyle/>
                    <a:p>
                      <a:r>
                        <a:rPr lang="en-US" dirty="0"/>
                        <a:t>Germanium</a:t>
                      </a:r>
                    </a:p>
                  </a:txBody>
                  <a:tcPr/>
                </a:tc>
                <a:tc>
                  <a:txBody>
                    <a:bodyPr/>
                    <a:lstStyle/>
                    <a:p>
                      <a:r>
                        <a:rPr lang="en-US" dirty="0"/>
                        <a:t>Phonon-counter</a:t>
                      </a:r>
                    </a:p>
                  </a:txBody>
                  <a:tcPr/>
                </a:tc>
                <a:extLst>
                  <a:ext uri="{0D108BD9-81ED-4DB2-BD59-A6C34878D82A}">
                    <a16:rowId xmlns:a16="http://schemas.microsoft.com/office/drawing/2014/main" val="1115634883"/>
                  </a:ext>
                </a:extLst>
              </a:tr>
              <a:tr h="370840">
                <a:tc>
                  <a:txBody>
                    <a:bodyPr/>
                    <a:lstStyle/>
                    <a:p>
                      <a:r>
                        <a:rPr lang="en-US" dirty="0"/>
                        <a:t>Footprint with shield </a:t>
                      </a:r>
                    </a:p>
                  </a:txBody>
                  <a:tcPr/>
                </a:tc>
                <a:tc>
                  <a:txBody>
                    <a:bodyPr/>
                    <a:lstStyle/>
                    <a:p>
                      <a:r>
                        <a:rPr lang="en-US" dirty="0"/>
                        <a:t>3 m </a:t>
                      </a:r>
                    </a:p>
                  </a:txBody>
                  <a:tcPr/>
                </a:tc>
                <a:tc>
                  <a:txBody>
                    <a:bodyPr/>
                    <a:lstStyle/>
                    <a:p>
                      <a:r>
                        <a:rPr lang="en-US" dirty="0"/>
                        <a:t>1.5 m</a:t>
                      </a:r>
                    </a:p>
                  </a:txBody>
                  <a:tcPr/>
                </a:tc>
                <a:tc>
                  <a:txBody>
                    <a:bodyPr/>
                    <a:lstStyle/>
                    <a:p>
                      <a:r>
                        <a:rPr lang="en-US" dirty="0"/>
                        <a:t>2 m</a:t>
                      </a:r>
                    </a:p>
                  </a:txBody>
                  <a:tcPr/>
                </a:tc>
                <a:tc>
                  <a:txBody>
                    <a:bodyPr/>
                    <a:lstStyle/>
                    <a:p>
                      <a:r>
                        <a:rPr lang="en-US" dirty="0"/>
                        <a:t>1.5 m (CONUS+) </a:t>
                      </a:r>
                    </a:p>
                  </a:txBody>
                  <a:tcPr/>
                </a:tc>
                <a:tc>
                  <a:txBody>
                    <a:bodyPr/>
                    <a:lstStyle/>
                    <a:p>
                      <a:r>
                        <a:rPr lang="en-US" dirty="0"/>
                        <a:t>0.5-1 m ? </a:t>
                      </a:r>
                    </a:p>
                  </a:txBody>
                  <a:tcPr/>
                </a:tc>
                <a:extLst>
                  <a:ext uri="{0D108BD9-81ED-4DB2-BD59-A6C34878D82A}">
                    <a16:rowId xmlns:a16="http://schemas.microsoft.com/office/drawing/2014/main" val="1473381798"/>
                  </a:ext>
                </a:extLst>
              </a:tr>
              <a:tr h="370840">
                <a:tc>
                  <a:txBody>
                    <a:bodyPr/>
                    <a:lstStyle/>
                    <a:p>
                      <a:r>
                        <a:rPr lang="en-US" dirty="0"/>
                        <a:t>Mass for 100 </a:t>
                      </a:r>
                      <a:r>
                        <a:rPr lang="en-US" dirty="0" err="1"/>
                        <a:t>cpd</a:t>
                      </a:r>
                      <a:r>
                        <a:rPr lang="en-US" dirty="0"/>
                        <a:t> at 25 m from 3.4 </a:t>
                      </a:r>
                      <a:r>
                        <a:rPr lang="en-US" dirty="0" err="1"/>
                        <a:t>GWt</a:t>
                      </a:r>
                      <a:endParaRPr lang="en-US" dirty="0"/>
                    </a:p>
                  </a:txBody>
                  <a:tcPr/>
                </a:tc>
                <a:tc>
                  <a:txBody>
                    <a:bodyPr/>
                    <a:lstStyle/>
                    <a:p>
                      <a:r>
                        <a:rPr lang="en-US" dirty="0"/>
                        <a:t>16 kg</a:t>
                      </a:r>
                    </a:p>
                  </a:txBody>
                  <a:tcPr/>
                </a:tc>
                <a:tc>
                  <a:txBody>
                    <a:bodyPr/>
                    <a:lstStyle/>
                    <a:p>
                      <a:r>
                        <a:rPr lang="en-US" dirty="0"/>
                        <a:t>16 kg</a:t>
                      </a:r>
                    </a:p>
                  </a:txBody>
                  <a:tcPr/>
                </a:tc>
                <a:tc>
                  <a:txBody>
                    <a:bodyPr/>
                    <a:lstStyle/>
                    <a:p>
                      <a:r>
                        <a:rPr lang="en-US" dirty="0"/>
                        <a:t>15 kg</a:t>
                      </a:r>
                    </a:p>
                  </a:txBody>
                  <a:tcPr/>
                </a:tc>
                <a:tc>
                  <a:txBody>
                    <a:bodyPr/>
                    <a:lstStyle/>
                    <a:p>
                      <a:r>
                        <a:rPr lang="en-US" dirty="0"/>
                        <a:t>5 kg </a:t>
                      </a:r>
                    </a:p>
                  </a:txBody>
                  <a:tcPr/>
                </a:tc>
                <a:tc>
                  <a:txBody>
                    <a:bodyPr/>
                    <a:lstStyle/>
                    <a:p>
                      <a:r>
                        <a:rPr lang="en-US" dirty="0"/>
                        <a:t>50 gram</a:t>
                      </a:r>
                    </a:p>
                  </a:txBody>
                  <a:tcPr/>
                </a:tc>
                <a:extLst>
                  <a:ext uri="{0D108BD9-81ED-4DB2-BD59-A6C34878D82A}">
                    <a16:rowId xmlns:a16="http://schemas.microsoft.com/office/drawing/2014/main" val="4035451745"/>
                  </a:ext>
                </a:extLst>
              </a:tr>
              <a:tr h="370840">
                <a:tc>
                  <a:txBody>
                    <a:bodyPr/>
                    <a:lstStyle/>
                    <a:p>
                      <a:r>
                        <a:rPr lang="en-US" dirty="0"/>
                        <a:t>Energy threshold</a:t>
                      </a:r>
                    </a:p>
                  </a:txBody>
                  <a:tcPr/>
                </a:tc>
                <a:tc gridSpan="2">
                  <a:txBody>
                    <a:bodyPr/>
                    <a:lstStyle/>
                    <a:p>
                      <a:endParaRPr lang="en-US" dirty="0"/>
                    </a:p>
                    <a:p>
                      <a:r>
                        <a:rPr lang="en-US" dirty="0"/>
                        <a:t>1.8 MeV (</a:t>
                      </a:r>
                      <a:r>
                        <a:rPr lang="en-US" dirty="0" err="1"/>
                        <a:t>nubar</a:t>
                      </a:r>
                      <a:r>
                        <a:rPr lang="en-US" dirty="0"/>
                        <a:t>)</a:t>
                      </a:r>
                    </a:p>
                  </a:txBody>
                  <a:tcPr/>
                </a:tc>
                <a:tc hMerge="1">
                  <a:txBody>
                    <a:bodyPr/>
                    <a:lstStyle/>
                    <a:p>
                      <a:endParaRPr dirty="0"/>
                    </a:p>
                  </a:txBody>
                  <a:tcPr/>
                </a:tc>
                <a:tc>
                  <a:txBody>
                    <a:bodyPr/>
                    <a:lstStyle/>
                    <a:p>
                      <a:r>
                        <a:rPr lang="en-US" dirty="0"/>
                        <a:t>&gt; 2 e-, ~200 eV threshold</a:t>
                      </a:r>
                    </a:p>
                  </a:txBody>
                  <a:tcPr/>
                </a:tc>
                <a:tc>
                  <a:txBody>
                    <a:bodyPr/>
                    <a:lstStyle/>
                    <a:p>
                      <a:r>
                        <a:rPr lang="en-US" dirty="0"/>
                        <a:t>50 eV (CONUS+ threshold is  160 eV)</a:t>
                      </a:r>
                    </a:p>
                  </a:txBody>
                  <a:tcPr/>
                </a:tc>
                <a:tc>
                  <a:txBody>
                    <a:bodyPr/>
                    <a:lstStyle/>
                    <a:p>
                      <a:r>
                        <a:rPr lang="en-US" dirty="0"/>
                        <a:t> ~</a:t>
                      </a:r>
                      <a:r>
                        <a:rPr lang="en-US" dirty="0" err="1"/>
                        <a:t>meV</a:t>
                      </a:r>
                      <a:r>
                        <a:rPr lang="en-US" dirty="0"/>
                        <a:t> scale</a:t>
                      </a:r>
                    </a:p>
                  </a:txBody>
                  <a:tcPr/>
                </a:tc>
                <a:extLst>
                  <a:ext uri="{0D108BD9-81ED-4DB2-BD59-A6C34878D82A}">
                    <a16:rowId xmlns:a16="http://schemas.microsoft.com/office/drawing/2014/main" val="2267776823"/>
                  </a:ext>
                </a:extLst>
              </a:tr>
            </a:tbl>
          </a:graphicData>
        </a:graphic>
      </p:graphicFrame>
      <p:sp>
        <p:nvSpPr>
          <p:cNvPr id="4" name="TextBox 3">
            <a:extLst>
              <a:ext uri="{FF2B5EF4-FFF2-40B4-BE49-F238E27FC236}">
                <a16:creationId xmlns:a16="http://schemas.microsoft.com/office/drawing/2014/main" id="{171BE304-937E-A1BB-D205-71FC5CA69221}"/>
              </a:ext>
            </a:extLst>
          </p:cNvPr>
          <p:cNvSpPr txBox="1"/>
          <p:nvPr/>
        </p:nvSpPr>
        <p:spPr>
          <a:xfrm>
            <a:off x="130628" y="5915530"/>
            <a:ext cx="2300758" cy="369332"/>
          </a:xfrm>
          <a:prstGeom prst="rect">
            <a:avLst/>
          </a:prstGeom>
          <a:noFill/>
        </p:spPr>
        <p:txBody>
          <a:bodyPr wrap="none" rtlCol="0">
            <a:spAutoFit/>
          </a:bodyPr>
          <a:lstStyle/>
          <a:p>
            <a:r>
              <a:rPr lang="en-US" dirty="0"/>
              <a:t>*Petr Vogel, </a:t>
            </a:r>
            <a:r>
              <a:rPr lang="en-US" dirty="0" err="1"/>
              <a:t>CalTech</a:t>
            </a:r>
            <a:endParaRPr lang="en-US" dirty="0"/>
          </a:p>
        </p:txBody>
      </p:sp>
      <p:sp>
        <p:nvSpPr>
          <p:cNvPr id="5" name="TextBox 4">
            <a:extLst>
              <a:ext uri="{FF2B5EF4-FFF2-40B4-BE49-F238E27FC236}">
                <a16:creationId xmlns:a16="http://schemas.microsoft.com/office/drawing/2014/main" id="{0D20941F-DC2D-91C4-EE87-7926AA4BBE7C}"/>
              </a:ext>
            </a:extLst>
          </p:cNvPr>
          <p:cNvSpPr txBox="1"/>
          <p:nvPr/>
        </p:nvSpPr>
        <p:spPr>
          <a:xfrm>
            <a:off x="433024" y="5123115"/>
            <a:ext cx="8071440" cy="646331"/>
          </a:xfrm>
          <a:prstGeom prst="rect">
            <a:avLst/>
          </a:prstGeom>
          <a:noFill/>
        </p:spPr>
        <p:txBody>
          <a:bodyPr wrap="none" rtlCol="0">
            <a:spAutoFit/>
          </a:bodyPr>
          <a:lstStyle/>
          <a:p>
            <a:r>
              <a:rPr lang="en-US" dirty="0"/>
              <a:t>Achievable thresholds for CNS detectors prevent realization of the advantage</a:t>
            </a:r>
            <a:br>
              <a:rPr lang="en-US" dirty="0"/>
            </a:br>
            <a:r>
              <a:rPr lang="en-US" dirty="0"/>
              <a:t>of the higher cross-sections </a:t>
            </a:r>
          </a:p>
        </p:txBody>
      </p:sp>
    </p:spTree>
    <p:extLst>
      <p:ext uri="{BB962C8B-B14F-4D97-AF65-F5344CB8AC3E}">
        <p14:creationId xmlns:p14="http://schemas.microsoft.com/office/powerpoint/2010/main" val="189227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B227-36C4-2590-2AAE-D9F9782435A0}"/>
              </a:ext>
            </a:extLst>
          </p:cNvPr>
          <p:cNvSpPr>
            <a:spLocks noGrp="1"/>
          </p:cNvSpPr>
          <p:nvPr>
            <p:ph type="title"/>
          </p:nvPr>
        </p:nvSpPr>
        <p:spPr>
          <a:xfrm>
            <a:off x="457200" y="220136"/>
            <a:ext cx="8229600" cy="607767"/>
          </a:xfrm>
        </p:spPr>
        <p:txBody>
          <a:bodyPr/>
          <a:lstStyle/>
          <a:p>
            <a:r>
              <a:rPr lang="en-US" sz="2400" dirty="0"/>
              <a:t>Spectroscopy with (ionization-based) CNNS is underwhelming</a:t>
            </a:r>
          </a:p>
        </p:txBody>
      </p:sp>
      <p:pic>
        <p:nvPicPr>
          <p:cNvPr id="3" name="Picture 2">
            <a:extLst>
              <a:ext uri="{FF2B5EF4-FFF2-40B4-BE49-F238E27FC236}">
                <a16:creationId xmlns:a16="http://schemas.microsoft.com/office/drawing/2014/main" id="{E1D54109-46C9-1159-37B6-7DE0D567E193}"/>
              </a:ext>
            </a:extLst>
          </p:cNvPr>
          <p:cNvPicPr>
            <a:picLocks noChangeAspect="1"/>
          </p:cNvPicPr>
          <p:nvPr/>
        </p:nvPicPr>
        <p:blipFill>
          <a:blip r:embed="rId3"/>
          <a:stretch>
            <a:fillRect/>
          </a:stretch>
        </p:blipFill>
        <p:spPr>
          <a:xfrm>
            <a:off x="234777" y="1569727"/>
            <a:ext cx="3846076" cy="2535561"/>
          </a:xfrm>
          <a:prstGeom prst="rect">
            <a:avLst/>
          </a:prstGeom>
        </p:spPr>
      </p:pic>
      <p:pic>
        <p:nvPicPr>
          <p:cNvPr id="4" name="Picture 3">
            <a:extLst>
              <a:ext uri="{FF2B5EF4-FFF2-40B4-BE49-F238E27FC236}">
                <a16:creationId xmlns:a16="http://schemas.microsoft.com/office/drawing/2014/main" id="{8AF6D034-354A-E042-0F41-CA9017A77C8F}"/>
              </a:ext>
            </a:extLst>
          </p:cNvPr>
          <p:cNvPicPr>
            <a:picLocks noChangeAspect="1"/>
          </p:cNvPicPr>
          <p:nvPr/>
        </p:nvPicPr>
        <p:blipFill>
          <a:blip r:embed="rId4"/>
          <a:stretch>
            <a:fillRect/>
          </a:stretch>
        </p:blipFill>
        <p:spPr>
          <a:xfrm>
            <a:off x="5202195" y="1471198"/>
            <a:ext cx="3707028" cy="2656283"/>
          </a:xfrm>
          <a:prstGeom prst="rect">
            <a:avLst/>
          </a:prstGeom>
        </p:spPr>
      </p:pic>
      <p:sp>
        <p:nvSpPr>
          <p:cNvPr id="5" name="TextBox 4">
            <a:extLst>
              <a:ext uri="{FF2B5EF4-FFF2-40B4-BE49-F238E27FC236}">
                <a16:creationId xmlns:a16="http://schemas.microsoft.com/office/drawing/2014/main" id="{99EABF95-2946-9523-4602-207C3EA9CC10}"/>
              </a:ext>
            </a:extLst>
          </p:cNvPr>
          <p:cNvSpPr txBox="1"/>
          <p:nvPr/>
        </p:nvSpPr>
        <p:spPr>
          <a:xfrm>
            <a:off x="115507" y="4196861"/>
            <a:ext cx="4352474" cy="646331"/>
          </a:xfrm>
          <a:prstGeom prst="rect">
            <a:avLst/>
          </a:prstGeom>
          <a:noFill/>
        </p:spPr>
        <p:txBody>
          <a:bodyPr wrap="none" rtlCol="0">
            <a:spAutoFit/>
          </a:bodyPr>
          <a:lstStyle/>
          <a:p>
            <a:r>
              <a:rPr lang="en-US" dirty="0"/>
              <a:t>No-threshold property doesn’t help much</a:t>
            </a:r>
            <a:br>
              <a:rPr lang="en-US" dirty="0"/>
            </a:br>
            <a:endParaRPr lang="en-US" dirty="0"/>
          </a:p>
        </p:txBody>
      </p:sp>
      <p:sp>
        <p:nvSpPr>
          <p:cNvPr id="6" name="TextBox 5">
            <a:extLst>
              <a:ext uri="{FF2B5EF4-FFF2-40B4-BE49-F238E27FC236}">
                <a16:creationId xmlns:a16="http://schemas.microsoft.com/office/drawing/2014/main" id="{E7D3B167-A207-3BAA-1AD0-BAF126F090D5}"/>
              </a:ext>
            </a:extLst>
          </p:cNvPr>
          <p:cNvSpPr txBox="1"/>
          <p:nvPr/>
        </p:nvSpPr>
        <p:spPr>
          <a:xfrm>
            <a:off x="4879472" y="4196860"/>
            <a:ext cx="4166525" cy="923330"/>
          </a:xfrm>
          <a:prstGeom prst="rect">
            <a:avLst/>
          </a:prstGeom>
          <a:noFill/>
        </p:spPr>
        <p:txBody>
          <a:bodyPr wrap="none" rtlCol="0">
            <a:spAutoFit/>
          </a:bodyPr>
          <a:lstStyle/>
          <a:p>
            <a:r>
              <a:rPr lang="en-US" dirty="0"/>
              <a:t>Few ionizations – </a:t>
            </a:r>
            <a:br>
              <a:rPr lang="en-US" dirty="0"/>
            </a:br>
            <a:r>
              <a:rPr lang="en-US" dirty="0"/>
              <a:t>~10x worse energy resolution than IBD</a:t>
            </a:r>
            <a:br>
              <a:rPr lang="en-US" dirty="0"/>
            </a:br>
            <a:r>
              <a:rPr lang="en-US" dirty="0"/>
              <a:t>detector </a:t>
            </a:r>
          </a:p>
        </p:txBody>
      </p:sp>
      <p:sp>
        <p:nvSpPr>
          <p:cNvPr id="7" name="TextBox 6">
            <a:extLst>
              <a:ext uri="{FF2B5EF4-FFF2-40B4-BE49-F238E27FC236}">
                <a16:creationId xmlns:a16="http://schemas.microsoft.com/office/drawing/2014/main" id="{F9ED4B30-0B5C-C60B-5795-7FFF2049F53A}"/>
              </a:ext>
            </a:extLst>
          </p:cNvPr>
          <p:cNvSpPr txBox="1"/>
          <p:nvPr/>
        </p:nvSpPr>
        <p:spPr>
          <a:xfrm>
            <a:off x="167526" y="5112326"/>
            <a:ext cx="8295861" cy="338554"/>
          </a:xfrm>
          <a:prstGeom prst="rect">
            <a:avLst/>
          </a:prstGeom>
          <a:noFill/>
        </p:spPr>
        <p:txBody>
          <a:bodyPr wrap="none" rtlCol="0">
            <a:spAutoFit/>
          </a:bodyPr>
          <a:lstStyle/>
          <a:p>
            <a:r>
              <a:rPr lang="en-US" sz="1600" dirty="0"/>
              <a:t>CNNS Spectrum must be unfolded, IBD spectrum is directly proportional to </a:t>
            </a:r>
            <a:r>
              <a:rPr lang="en-US" sz="1600" dirty="0" err="1"/>
              <a:t>nubar</a:t>
            </a:r>
            <a:r>
              <a:rPr lang="en-US" sz="1600" dirty="0"/>
              <a:t> energy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0EC747-BFD7-501B-45B0-3C6163A2439A}"/>
                  </a:ext>
                </a:extLst>
              </p:cNvPr>
              <p:cNvSpPr txBox="1"/>
              <p:nvPr/>
            </p:nvSpPr>
            <p:spPr>
              <a:xfrm>
                <a:off x="234777" y="5595620"/>
                <a:ext cx="3144130" cy="525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𝐶𝑁𝑁𝑆</m:t>
                          </m:r>
                          <m:r>
                            <a:rPr lang="en-US" b="0" i="1" smtClean="0">
                              <a:latin typeface="Cambria Math" panose="02040503050406030204" pitchFamily="18" charset="0"/>
                            </a:rPr>
                            <m:t>−</m:t>
                          </m:r>
                          <m:r>
                            <a:rPr lang="en-US" b="0" i="1" smtClean="0">
                              <a:latin typeface="Cambria Math" panose="02040503050406030204" pitchFamily="18" charset="0"/>
                            </a:rPr>
                            <m:t>𝑟𝑒𝑐𝑜𝑖𝑙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2 </m:t>
                          </m:r>
                          <m:sSub>
                            <m:sSubPr>
                              <m:ctrlPr>
                                <a:rPr lang="en-US" i="1">
                                  <a:latin typeface="Cambria Math" panose="02040503050406030204" pitchFamily="18" charset="0"/>
                                </a:rPr>
                              </m:ctrlPr>
                            </m:sSubPr>
                            <m:e>
                              <m:r>
                                <a:rPr lang="en-US" i="1">
                                  <a:latin typeface="Cambria Math" panose="02040503050406030204" pitchFamily="18" charset="0"/>
                                </a:rPr>
                                <m:t>𝐸</m:t>
                              </m:r>
                            </m:e>
                            <m:sub>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sub>
                          </m:sSub>
                          <m:r>
                            <a:rPr lang="en-US" i="1">
                              <a:latin typeface="Cambria Math" panose="02040503050406030204" pitchFamily="18" charset="0"/>
                            </a:rPr>
                            <m:t>(1−</m:t>
                          </m:r>
                          <m:r>
                            <m:rPr>
                              <m:sty m:val="p"/>
                            </m:rPr>
                            <a:rPr lang="en-US">
                              <a:latin typeface="Cambria Math" panose="02040503050406030204" pitchFamily="18" charset="0"/>
                            </a:rPr>
                            <m:t>cos</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2</m:t>
                          </m:r>
                          <m:r>
                            <a:rPr lang="en-US" b="0" i="1" smtClean="0">
                              <a:latin typeface="Cambria Math" panose="02040503050406030204" pitchFamily="18" charset="0"/>
                            </a:rPr>
                            <m:t>𝐴</m:t>
                          </m:r>
                        </m:den>
                      </m:f>
                    </m:oMath>
                  </m:oMathPara>
                </a14:m>
                <a:endParaRPr lang="en-US" dirty="0"/>
              </a:p>
            </p:txBody>
          </p:sp>
        </mc:Choice>
        <mc:Fallback xmlns="">
          <p:sp>
            <p:nvSpPr>
              <p:cNvPr id="8" name="TextBox 7">
                <a:extLst>
                  <a:ext uri="{FF2B5EF4-FFF2-40B4-BE49-F238E27FC236}">
                    <a16:creationId xmlns:a16="http://schemas.microsoft.com/office/drawing/2014/main" id="{6E0EC747-BFD7-501B-45B0-3C6163A2439A}"/>
                  </a:ext>
                </a:extLst>
              </p:cNvPr>
              <p:cNvSpPr txBox="1">
                <a:spLocks noRot="1" noChangeAspect="1" noMove="1" noResize="1" noEditPoints="1" noAdjustHandles="1" noChangeArrowheads="1" noChangeShapeType="1" noTextEdit="1"/>
              </p:cNvSpPr>
              <p:nvPr/>
            </p:nvSpPr>
            <p:spPr>
              <a:xfrm>
                <a:off x="234777" y="5595620"/>
                <a:ext cx="3144130" cy="525785"/>
              </a:xfrm>
              <a:prstGeom prst="rect">
                <a:avLst/>
              </a:prstGeom>
              <a:blipFill>
                <a:blip r:embed="rId5"/>
                <a:stretch>
                  <a:fillRect l="-1210" t="-7143" r="-241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3CC7EFE-7BF8-B196-A1F2-D6871401DD02}"/>
                  </a:ext>
                </a:extLst>
              </p:cNvPr>
              <p:cNvSpPr txBox="1"/>
              <p:nvPr/>
            </p:nvSpPr>
            <p:spPr>
              <a:xfrm>
                <a:off x="4572000" y="5546354"/>
                <a:ext cx="30451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𝐼𝐵𝐷</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sub>
                      </m:sSub>
                      <m:r>
                        <a:rPr lang="en-US" b="0" i="1" smtClean="0">
                          <a:latin typeface="Cambria Math" panose="02040503050406030204" pitchFamily="18" charset="0"/>
                          <a:ea typeface="Cambria Math" panose="02040503050406030204" pitchFamily="18" charset="0"/>
                        </a:rPr>
                        <m:t>−1.8</m:t>
                      </m:r>
                      <m:r>
                        <a:rPr lang="en-US" b="0" i="1" smtClean="0">
                          <a:latin typeface="Cambria Math" panose="02040503050406030204" pitchFamily="18" charset="0"/>
                          <a:ea typeface="Cambria Math" panose="02040503050406030204" pitchFamily="18" charset="0"/>
                        </a:rPr>
                        <m:t>𝑀𝑒𝑉</m:t>
                      </m:r>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𝑒</m:t>
                          </m:r>
                        </m:sub>
                      </m:sSub>
                    </m:oMath>
                  </m:oMathPara>
                </a14:m>
                <a:endParaRPr lang="en-US" dirty="0"/>
              </a:p>
            </p:txBody>
          </p:sp>
        </mc:Choice>
        <mc:Fallback xmlns="">
          <p:sp>
            <p:nvSpPr>
              <p:cNvPr id="9" name="TextBox 8">
                <a:extLst>
                  <a:ext uri="{FF2B5EF4-FFF2-40B4-BE49-F238E27FC236}">
                    <a16:creationId xmlns:a16="http://schemas.microsoft.com/office/drawing/2014/main" id="{03CC7EFE-7BF8-B196-A1F2-D6871401DD02}"/>
                  </a:ext>
                </a:extLst>
              </p:cNvPr>
              <p:cNvSpPr txBox="1">
                <a:spLocks noRot="1" noChangeAspect="1" noMove="1" noResize="1" noEditPoints="1" noAdjustHandles="1" noChangeArrowheads="1" noChangeShapeType="1" noTextEdit="1"/>
              </p:cNvSpPr>
              <p:nvPr/>
            </p:nvSpPr>
            <p:spPr>
              <a:xfrm>
                <a:off x="4572000" y="5546354"/>
                <a:ext cx="3045129" cy="276999"/>
              </a:xfrm>
              <a:prstGeom prst="rect">
                <a:avLst/>
              </a:prstGeom>
              <a:blipFill>
                <a:blip r:embed="rId6"/>
                <a:stretch>
                  <a:fillRect b="-17391"/>
                </a:stretch>
              </a:blipFill>
            </p:spPr>
            <p:txBody>
              <a:bodyPr/>
              <a:lstStyle/>
              <a:p>
                <a:r>
                  <a:rPr lang="en-US">
                    <a:noFill/>
                  </a:rPr>
                  <a:t> </a:t>
                </a:r>
              </a:p>
            </p:txBody>
          </p:sp>
        </mc:Fallback>
      </mc:AlternateContent>
    </p:spTree>
    <p:extLst>
      <p:ext uri="{BB962C8B-B14F-4D97-AF65-F5344CB8AC3E}">
        <p14:creationId xmlns:p14="http://schemas.microsoft.com/office/powerpoint/2010/main" val="2197597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63A2D2-C89D-9B4C-8389-BE62950BDD29}"/>
              </a:ext>
            </a:extLst>
          </p:cNvPr>
          <p:cNvSpPr>
            <a:spLocks noGrp="1"/>
          </p:cNvSpPr>
          <p:nvPr>
            <p:ph type="title"/>
          </p:nvPr>
        </p:nvSpPr>
        <p:spPr>
          <a:xfrm>
            <a:off x="-108857" y="-38784"/>
            <a:ext cx="9026769" cy="1251062"/>
          </a:xfrm>
        </p:spPr>
        <p:txBody>
          <a:bodyPr/>
          <a:lstStyle/>
          <a:p>
            <a:pPr algn="ctr"/>
            <a:r>
              <a:rPr lang="en-US" sz="3200" dirty="0"/>
              <a:t>A somewhat less practical thing: ‘mid-to-far-field’ reactor monitoring</a:t>
            </a:r>
          </a:p>
        </p:txBody>
      </p:sp>
      <p:sp>
        <p:nvSpPr>
          <p:cNvPr id="2" name="TextBox 1">
            <a:extLst>
              <a:ext uri="{FF2B5EF4-FFF2-40B4-BE49-F238E27FC236}">
                <a16:creationId xmlns:a16="http://schemas.microsoft.com/office/drawing/2014/main" id="{811DBEC8-C2B2-C548-BF4A-BC1588EDBD1E}"/>
              </a:ext>
            </a:extLst>
          </p:cNvPr>
          <p:cNvSpPr txBox="1"/>
          <p:nvPr/>
        </p:nvSpPr>
        <p:spPr>
          <a:xfrm>
            <a:off x="314180" y="1400782"/>
            <a:ext cx="875362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Discover, or exclude the existence of, operating reactors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Mid/‘Far’: more than 1 km, out to perhaps </a:t>
            </a:r>
            <a:r>
              <a:rPr lang="en-US" b="1" dirty="0"/>
              <a:t>100 km</a:t>
            </a:r>
            <a:r>
              <a:rPr lang="en-US" dirty="0"/>
              <a:t>  – </a:t>
            </a:r>
            <a:r>
              <a:rPr lang="en-US" u="sng" dirty="0"/>
              <a:t>varying degrees of access</a:t>
            </a:r>
          </a:p>
          <a:p>
            <a:pPr marL="285750" indent="-285750">
              <a:buFont typeface="Arial" panose="020B0604020202020204" pitchFamily="34" charset="0"/>
              <a:buChar char="•"/>
            </a:pPr>
            <a:endParaRPr lang="en-US" u="sng" dirty="0"/>
          </a:p>
          <a:p>
            <a:pPr marL="285750" indent="-285750">
              <a:buFont typeface="Arial" panose="020B0604020202020204" pitchFamily="34" charset="0"/>
              <a:buChar char="•"/>
            </a:pPr>
            <a:endParaRPr lang="en-US" u="sng" dirty="0"/>
          </a:p>
          <a:p>
            <a:pPr marL="285750" indent="-285750">
              <a:buFont typeface="Arial" panose="020B0604020202020204" pitchFamily="34" charset="0"/>
              <a:buChar char="•"/>
            </a:pPr>
            <a:r>
              <a:rPr lang="en-US" dirty="0"/>
              <a:t>‘low’ statistics: a few events per week month,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Reactor power ~</a:t>
            </a:r>
            <a:r>
              <a:rPr lang="en-US" b="1" dirty="0"/>
              <a:t>50 </a:t>
            </a:r>
            <a:r>
              <a:rPr lang="en-US" b="1" dirty="0" err="1"/>
              <a:t>MWt</a:t>
            </a:r>
            <a:r>
              <a:rPr lang="en-US" dirty="0"/>
              <a:t> – roughly generating 8 kg/one Significant Quantity per year</a:t>
            </a:r>
          </a:p>
          <a:p>
            <a:pPr marL="285750"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954407A3-C4F8-004F-82B5-1C0FAEB7335F}"/>
              </a:ext>
            </a:extLst>
          </p:cNvPr>
          <p:cNvSpPr/>
          <p:nvPr/>
        </p:nvSpPr>
        <p:spPr>
          <a:xfrm>
            <a:off x="314180" y="5134052"/>
            <a:ext cx="8256312" cy="64633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r>
              <a:rPr lang="en-US" dirty="0"/>
              <a:t>Technology: Variations on </a:t>
            </a:r>
            <a:r>
              <a:rPr lang="en-US" dirty="0" err="1"/>
              <a:t>KamLAND</a:t>
            </a:r>
            <a:r>
              <a:rPr lang="en-US" dirty="0"/>
              <a:t>, Super-</a:t>
            </a:r>
            <a:r>
              <a:rPr lang="en-US" dirty="0" err="1"/>
              <a:t>Kamiokande</a:t>
            </a:r>
            <a:r>
              <a:rPr lang="en-US" dirty="0"/>
              <a:t>, </a:t>
            </a:r>
            <a:r>
              <a:rPr lang="en-US" dirty="0" err="1"/>
              <a:t>Borexino</a:t>
            </a:r>
            <a:r>
              <a:rPr lang="en-US" dirty="0"/>
              <a:t> and other large detectors </a:t>
            </a:r>
          </a:p>
        </p:txBody>
      </p:sp>
    </p:spTree>
    <p:extLst>
      <p:ext uri="{BB962C8B-B14F-4D97-AF65-F5344CB8AC3E}">
        <p14:creationId xmlns:p14="http://schemas.microsoft.com/office/powerpoint/2010/main" val="3126026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79" y="196271"/>
            <a:ext cx="8814321" cy="639067"/>
          </a:xfrm>
        </p:spPr>
        <p:txBody>
          <a:bodyPr/>
          <a:lstStyle/>
          <a:p>
            <a:pPr algn="ctr"/>
            <a:r>
              <a:rPr lang="en-US" sz="2000" dirty="0">
                <a:solidFill>
                  <a:schemeClr val="tx1"/>
                </a:solidFill>
                <a:latin typeface="Arial" charset="0"/>
              </a:rPr>
              <a:t>Site and configuration choices</a:t>
            </a:r>
            <a:endParaRPr lang="en-US" sz="2000" dirty="0">
              <a:solidFill>
                <a:schemeClr val="tx1"/>
              </a:solidFill>
            </a:endParaRPr>
          </a:p>
        </p:txBody>
      </p:sp>
      <p:graphicFrame>
        <p:nvGraphicFramePr>
          <p:cNvPr id="6" name="Table 5"/>
          <p:cNvGraphicFramePr>
            <a:graphicFrameLocks noGrp="1"/>
          </p:cNvGraphicFramePr>
          <p:nvPr/>
        </p:nvGraphicFramePr>
        <p:xfrm>
          <a:off x="357288" y="1344544"/>
          <a:ext cx="8448355" cy="4644776"/>
        </p:xfrm>
        <a:graphic>
          <a:graphicData uri="http://schemas.openxmlformats.org/drawingml/2006/table">
            <a:tbl>
              <a:tblPr/>
              <a:tblGrid>
                <a:gridCol w="2065872">
                  <a:extLst>
                    <a:ext uri="{9D8B030D-6E8A-4147-A177-3AD203B41FA5}">
                      <a16:colId xmlns:a16="http://schemas.microsoft.com/office/drawing/2014/main" val="20000"/>
                    </a:ext>
                  </a:extLst>
                </a:gridCol>
                <a:gridCol w="3007265">
                  <a:extLst>
                    <a:ext uri="{9D8B030D-6E8A-4147-A177-3AD203B41FA5}">
                      <a16:colId xmlns:a16="http://schemas.microsoft.com/office/drawing/2014/main" val="20001"/>
                    </a:ext>
                  </a:extLst>
                </a:gridCol>
                <a:gridCol w="3375218">
                  <a:extLst>
                    <a:ext uri="{9D8B030D-6E8A-4147-A177-3AD203B41FA5}">
                      <a16:colId xmlns:a16="http://schemas.microsoft.com/office/drawing/2014/main" val="20002"/>
                    </a:ext>
                  </a:extLst>
                </a:gridCol>
              </a:tblGrid>
              <a:tr h="269825">
                <a:tc>
                  <a:txBody>
                    <a:bodyPr/>
                    <a:lstStyle/>
                    <a:p>
                      <a:pPr algn="l" fontAlgn="ctr"/>
                      <a:r>
                        <a:rPr lang="en-US" sz="1600" b="0" i="0" u="none" strike="noStrike" dirty="0">
                          <a:solidFill>
                            <a:schemeClr val="tx1"/>
                          </a:solidFill>
                          <a:effectLst/>
                          <a:latin typeface="Arial"/>
                          <a:cs typeface="Arial"/>
                        </a:rPr>
                        <a:t> </a:t>
                      </a:r>
                      <a:endParaRPr lang="en-US" sz="1600" b="1" i="0" u="none" strike="noStrike" dirty="0">
                        <a:solidFill>
                          <a:schemeClr val="tx1"/>
                        </a:solidFill>
                        <a:effectLst/>
                        <a:latin typeface="Arial"/>
                        <a:cs typeface="Arial"/>
                      </a:endParaRPr>
                    </a:p>
                  </a:txBody>
                  <a:tcPr marL="12700" marR="12700" marT="12700" marB="0">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DD9"/>
                    </a:solidFill>
                  </a:tcPr>
                </a:tc>
                <a:tc>
                  <a:txBody>
                    <a:bodyPr/>
                    <a:lstStyle/>
                    <a:p>
                      <a:pPr algn="ctr" fontAlgn="ctr"/>
                      <a:r>
                        <a:rPr lang="en-US" sz="1600" b="1" i="0" u="none" strike="noStrike" dirty="0">
                          <a:solidFill>
                            <a:schemeClr val="tx1"/>
                          </a:solidFill>
                          <a:effectLst/>
                          <a:latin typeface="Arial"/>
                          <a:cs typeface="Arial"/>
                        </a:rPr>
                        <a:t>Option 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DD9"/>
                    </a:solidFill>
                  </a:tcPr>
                </a:tc>
                <a:tc>
                  <a:txBody>
                    <a:bodyPr/>
                    <a:lstStyle/>
                    <a:p>
                      <a:pPr algn="ctr"/>
                      <a:r>
                        <a:rPr lang="en-US" sz="1600" b="1" dirty="0">
                          <a:solidFill>
                            <a:schemeClr val="tx1"/>
                          </a:solidFill>
                          <a:latin typeface="Arial"/>
                          <a:cs typeface="Arial"/>
                        </a:rPr>
                        <a:t>Option 2</a:t>
                      </a:r>
                    </a:p>
                  </a:txBody>
                  <a:tcPr marL="12700" marR="12700" marT="12700" marB="0">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DD9"/>
                    </a:solidFill>
                  </a:tcPr>
                </a:tc>
                <a:extLst>
                  <a:ext uri="{0D108BD9-81ED-4DB2-BD59-A6C34878D82A}">
                    <a16:rowId xmlns:a16="http://schemas.microsoft.com/office/drawing/2014/main" val="10000"/>
                  </a:ext>
                </a:extLst>
              </a:tr>
              <a:tr h="636764">
                <a:tc>
                  <a:txBody>
                    <a:bodyPr/>
                    <a:lstStyle/>
                    <a:p>
                      <a:pPr algn="l" fontAlgn="ctr"/>
                      <a:r>
                        <a:rPr lang="en-US" sz="1600" b="1" i="0" u="none" strike="noStrike" dirty="0">
                          <a:solidFill>
                            <a:srgbClr val="000000"/>
                          </a:solidFill>
                          <a:effectLst/>
                          <a:latin typeface="Arial"/>
                          <a:cs typeface="Arial"/>
                        </a:rPr>
                        <a:t> Reactor</a:t>
                      </a:r>
                      <a:r>
                        <a:rPr lang="en-US" sz="1600" b="1" i="0" u="none" strike="noStrike" baseline="0" dirty="0">
                          <a:solidFill>
                            <a:srgbClr val="000000"/>
                          </a:solidFill>
                          <a:effectLst/>
                          <a:latin typeface="Arial"/>
                          <a:cs typeface="Arial"/>
                        </a:rPr>
                        <a:t> Location</a:t>
                      </a:r>
                      <a:endParaRPr lang="en-US" sz="1600" b="1" i="0" u="none" strike="noStrike" dirty="0">
                        <a:solidFill>
                          <a:srgbClr val="000000"/>
                        </a:solidFill>
                        <a:effectLst/>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600" b="0" i="0" u="none" strike="noStrike" dirty="0">
                          <a:solidFill>
                            <a:srgbClr val="000000"/>
                          </a:solidFill>
                          <a:effectLst/>
                          <a:latin typeface="Arial"/>
                          <a:cs typeface="Arial"/>
                        </a:rPr>
                        <a:t>Perry, Ohio, United States</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600" b="0" i="0" u="none" strike="noStrike" dirty="0" err="1">
                          <a:solidFill>
                            <a:srgbClr val="000000"/>
                          </a:solidFill>
                          <a:effectLst/>
                          <a:latin typeface="Arial"/>
                          <a:cs typeface="Arial"/>
                        </a:rPr>
                        <a:t>Hartlepool</a:t>
                      </a:r>
                      <a:r>
                        <a:rPr lang="en-US" sz="1600" b="0" i="0" u="none" strike="noStrike" dirty="0">
                          <a:solidFill>
                            <a:srgbClr val="000000"/>
                          </a:solidFill>
                          <a:effectLst/>
                          <a:latin typeface="Arial"/>
                          <a:cs typeface="Arial"/>
                        </a:rPr>
                        <a:t>,</a:t>
                      </a:r>
                      <a:r>
                        <a:rPr lang="en-US" sz="1600" b="0" i="0" u="none" strike="noStrike" baseline="0" dirty="0">
                          <a:solidFill>
                            <a:srgbClr val="000000"/>
                          </a:solidFill>
                          <a:effectLst/>
                          <a:latin typeface="Arial"/>
                          <a:cs typeface="Arial"/>
                        </a:rPr>
                        <a:t> England, United Kingdom</a:t>
                      </a:r>
                      <a:endParaRPr lang="en-US" sz="1600" b="0" i="0" u="none" strike="noStrike" dirty="0">
                        <a:solidFill>
                          <a:srgbClr val="000000"/>
                        </a:solidFill>
                        <a:effectLst/>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337051">
                <a:tc>
                  <a:txBody>
                    <a:bodyPr/>
                    <a:lstStyle/>
                    <a:p>
                      <a:pPr algn="l" fontAlgn="ctr"/>
                      <a:r>
                        <a:rPr lang="en-US" sz="1600" b="1" i="0" u="none" strike="noStrike" dirty="0">
                          <a:solidFill>
                            <a:srgbClr val="000000"/>
                          </a:solidFill>
                          <a:effectLst/>
                          <a:latin typeface="Arial"/>
                          <a:cs typeface="Arial"/>
                        </a:rPr>
                        <a:t>Thermal Power (</a:t>
                      </a:r>
                      <a:r>
                        <a:rPr lang="en-US" sz="1600" b="1" i="0" u="none" strike="noStrike" dirty="0" err="1">
                          <a:solidFill>
                            <a:srgbClr val="000000"/>
                          </a:solidFill>
                          <a:effectLst/>
                          <a:latin typeface="Arial"/>
                          <a:cs typeface="Arial"/>
                        </a:rPr>
                        <a:t>MWt</a:t>
                      </a:r>
                      <a:r>
                        <a:rPr lang="en-US" sz="1600" b="1" i="0" u="none" strike="noStrike" dirty="0">
                          <a:solidFill>
                            <a:srgbClr val="000000"/>
                          </a:solidFill>
                          <a:effectLst/>
                          <a:latin typeface="Arial"/>
                          <a:cs typeface="Arial"/>
                        </a:rPr>
                        <a:t>)</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600" b="0" i="0" u="none" strike="noStrike" dirty="0">
                          <a:solidFill>
                            <a:srgbClr val="000000"/>
                          </a:solidFill>
                          <a:effectLst/>
                          <a:latin typeface="Arial"/>
                          <a:cs typeface="Arial"/>
                        </a:rPr>
                        <a:t>1 x</a:t>
                      </a:r>
                      <a:r>
                        <a:rPr lang="en-US" sz="1600" b="0" i="0" u="none" strike="noStrike" baseline="0" dirty="0">
                          <a:solidFill>
                            <a:srgbClr val="000000"/>
                          </a:solidFill>
                          <a:effectLst/>
                          <a:latin typeface="Arial"/>
                          <a:cs typeface="Arial"/>
                        </a:rPr>
                        <a:t> </a:t>
                      </a:r>
                      <a:r>
                        <a:rPr lang="en-US" sz="1600" b="0" i="0" u="none" strike="noStrike" dirty="0">
                          <a:solidFill>
                            <a:srgbClr val="000000"/>
                          </a:solidFill>
                          <a:effectLst/>
                          <a:latin typeface="Arial"/>
                          <a:cs typeface="Arial"/>
                        </a:rPr>
                        <a:t>3875</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600" b="0" i="0" u="none" strike="noStrike" dirty="0">
                          <a:solidFill>
                            <a:srgbClr val="000000"/>
                          </a:solidFill>
                          <a:effectLst/>
                          <a:latin typeface="Arial"/>
                          <a:cs typeface="Arial"/>
                        </a:rPr>
                        <a:t>2 x 1500</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1337736">
                <a:tc>
                  <a:txBody>
                    <a:bodyPr/>
                    <a:lstStyle/>
                    <a:p>
                      <a:pPr algn="l" fontAlgn="ctr"/>
                      <a:endParaRPr lang="en-US" sz="1600" b="1" i="0" u="none" strike="noStrike" dirty="0">
                        <a:solidFill>
                          <a:srgbClr val="000000"/>
                        </a:solidFill>
                        <a:effectLst/>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endParaRPr lang="en-US" sz="1600">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endParaRPr lang="en-US" sz="1600" dirty="0">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69825">
                <a:tc>
                  <a:txBody>
                    <a:bodyPr/>
                    <a:lstStyle/>
                    <a:p>
                      <a:pPr algn="l" fontAlgn="ctr"/>
                      <a:r>
                        <a:rPr lang="en-US" sz="1600" b="1" i="0" u="none" strike="noStrike" dirty="0">
                          <a:solidFill>
                            <a:srgbClr val="000000"/>
                          </a:solidFill>
                          <a:effectLst/>
                          <a:latin typeface="Arial"/>
                          <a:cs typeface="Arial"/>
                        </a:rPr>
                        <a:t>Detector Location </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Morton Salt/IMB mine </a:t>
                      </a:r>
                    </a:p>
                    <a:p>
                      <a:pPr algn="ctr" fontAlgn="ctr"/>
                      <a:r>
                        <a:rPr lang="en-US" sz="1600" b="0" i="0" u="none" strike="noStrike" dirty="0">
                          <a:solidFill>
                            <a:srgbClr val="000000"/>
                          </a:solidFill>
                          <a:effectLst/>
                          <a:latin typeface="Arial"/>
                          <a:cs typeface="Arial"/>
                        </a:rPr>
                        <a:t> Painesville,</a:t>
                      </a:r>
                      <a:r>
                        <a:rPr lang="en-US" sz="1600" b="0" i="0" u="none" strike="noStrike" baseline="0" dirty="0">
                          <a:solidFill>
                            <a:srgbClr val="000000"/>
                          </a:solidFill>
                          <a:effectLst/>
                          <a:latin typeface="Arial"/>
                          <a:cs typeface="Arial"/>
                        </a:rPr>
                        <a:t> Ohio</a:t>
                      </a:r>
                      <a:endParaRPr lang="en-US" sz="1600" b="0" i="0" u="none" strike="noStrike" dirty="0">
                        <a:solidFill>
                          <a:srgbClr val="000000"/>
                        </a:solidFill>
                        <a:effectLst/>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err="1">
                          <a:solidFill>
                            <a:srgbClr val="000000"/>
                          </a:solidFill>
                          <a:effectLst/>
                          <a:latin typeface="Arial"/>
                          <a:cs typeface="Arial"/>
                        </a:rPr>
                        <a:t>Boulby</a:t>
                      </a:r>
                      <a:r>
                        <a:rPr lang="en-US" sz="1600" b="0" i="0" u="none" strike="noStrike" baseline="0" dirty="0">
                          <a:solidFill>
                            <a:srgbClr val="000000"/>
                          </a:solidFill>
                          <a:effectLst/>
                          <a:latin typeface="Arial"/>
                          <a:cs typeface="Arial"/>
                        </a:rPr>
                        <a:t> underground </a:t>
                      </a:r>
                      <a:br>
                        <a:rPr lang="en-US" sz="1600" b="0" i="0" u="none" strike="noStrike" baseline="0" dirty="0">
                          <a:solidFill>
                            <a:srgbClr val="000000"/>
                          </a:solidFill>
                          <a:effectLst/>
                          <a:latin typeface="Arial"/>
                          <a:cs typeface="Arial"/>
                        </a:rPr>
                      </a:br>
                      <a:r>
                        <a:rPr lang="en-US" sz="1600" b="0" i="0" u="none" strike="noStrike" baseline="0" dirty="0">
                          <a:solidFill>
                            <a:srgbClr val="000000"/>
                          </a:solidFill>
                          <a:effectLst/>
                          <a:latin typeface="Arial"/>
                          <a:cs typeface="Arial"/>
                        </a:rPr>
                        <a:t>science lab, </a:t>
                      </a:r>
                      <a:r>
                        <a:rPr lang="en-US" sz="1600" b="0" i="0" u="none" strike="noStrike" baseline="0" dirty="0" err="1">
                          <a:solidFill>
                            <a:srgbClr val="000000"/>
                          </a:solidFill>
                          <a:effectLst/>
                          <a:latin typeface="Arial"/>
                          <a:cs typeface="Arial"/>
                        </a:rPr>
                        <a:t>Boulby</a:t>
                      </a:r>
                      <a:r>
                        <a:rPr lang="en-US" sz="1600" b="0" i="0" u="none" strike="noStrike" baseline="0" dirty="0">
                          <a:solidFill>
                            <a:srgbClr val="000000"/>
                          </a:solidFill>
                          <a:effectLst/>
                          <a:latin typeface="Arial"/>
                          <a:cs typeface="Arial"/>
                        </a:rPr>
                        <a:t>, England</a:t>
                      </a:r>
                      <a:endParaRPr lang="en-US" sz="1600" b="0" i="0" u="none" strike="noStrike" dirty="0">
                        <a:solidFill>
                          <a:srgbClr val="000000"/>
                        </a:solidFill>
                        <a:effectLst/>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32891">
                <a:tc>
                  <a:txBody>
                    <a:bodyPr/>
                    <a:lstStyle/>
                    <a:p>
                      <a:pPr algn="l" fontAlgn="ctr"/>
                      <a:r>
                        <a:rPr lang="en-US" sz="1600" b="1" i="0" u="none" strike="noStrike" dirty="0">
                          <a:solidFill>
                            <a:srgbClr val="000000"/>
                          </a:solidFill>
                          <a:effectLst/>
                          <a:latin typeface="Arial"/>
                          <a:cs typeface="Arial"/>
                        </a:rPr>
                        <a:t>Standoff </a:t>
                      </a:r>
                    </a:p>
                  </a:txBody>
                  <a:tcPr marL="12700" marR="12700" marT="1270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~13 km </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~25</a:t>
                      </a:r>
                      <a:r>
                        <a:rPr lang="en-US" sz="1600" b="0" i="0" u="none" strike="noStrike" baseline="0" dirty="0">
                          <a:solidFill>
                            <a:srgbClr val="000000"/>
                          </a:solidFill>
                          <a:effectLst/>
                          <a:latin typeface="Arial"/>
                          <a:cs typeface="Arial"/>
                        </a:rPr>
                        <a:t> km</a:t>
                      </a:r>
                      <a:endParaRPr lang="en-US" sz="1600" b="0" i="0" u="none" strike="noStrike" dirty="0">
                        <a:solidFill>
                          <a:srgbClr val="000000"/>
                        </a:solidFill>
                        <a:effectLst/>
                        <a:latin typeface="Arial"/>
                        <a:cs typeface="Arial"/>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369727">
                <a:tc>
                  <a:txBody>
                    <a:bodyPr/>
                    <a:lstStyle/>
                    <a:p>
                      <a:pPr algn="l" fontAlgn="b"/>
                      <a:r>
                        <a:rPr lang="en-US" sz="1600" b="1" i="0" u="none" strike="noStrike" dirty="0">
                          <a:solidFill>
                            <a:srgbClr val="000000"/>
                          </a:solidFill>
                          <a:effectLst/>
                          <a:latin typeface="Arial"/>
                          <a:cs typeface="Arial"/>
                        </a:rPr>
                        <a:t>Overburden (</a:t>
                      </a:r>
                      <a:r>
                        <a:rPr lang="en-US" sz="1600" b="1" i="0" u="none" strike="noStrike" dirty="0" err="1">
                          <a:solidFill>
                            <a:srgbClr val="000000"/>
                          </a:solidFill>
                          <a:effectLst/>
                          <a:latin typeface="Arial"/>
                          <a:cs typeface="Arial"/>
                        </a:rPr>
                        <a:t>mwe</a:t>
                      </a:r>
                      <a:r>
                        <a:rPr lang="en-US" sz="1600" b="1" i="0" u="none" strike="noStrike" dirty="0">
                          <a:solidFill>
                            <a:srgbClr val="000000"/>
                          </a:solidFill>
                          <a:effectLst/>
                          <a:latin typeface="Arial"/>
                          <a:cs typeface="Arial"/>
                        </a:rPr>
                        <a:t>)</a:t>
                      </a:r>
                    </a:p>
                  </a:txBody>
                  <a:tcPr marL="12700" marR="12700" marT="1270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~1500</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~3000</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361793">
                <a:tc>
                  <a:txBody>
                    <a:bodyPr/>
                    <a:lstStyle/>
                    <a:p>
                      <a:pPr algn="l" fontAlgn="ctr"/>
                      <a:r>
                        <a:rPr lang="en-US" sz="1600" b="1" i="0" u="none" strike="noStrike" dirty="0">
                          <a:solidFill>
                            <a:srgbClr val="000000"/>
                          </a:solidFill>
                          <a:effectLst/>
                          <a:latin typeface="Arial"/>
                          <a:cs typeface="Arial"/>
                        </a:rPr>
                        <a:t>Signal Events</a:t>
                      </a:r>
                    </a:p>
                  </a:txBody>
                  <a:tcPr marL="12700" marR="12700" marT="1270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chemeClr val="tx1"/>
                          </a:solidFill>
                          <a:effectLst/>
                          <a:latin typeface="Arial"/>
                          <a:cs typeface="Arial"/>
                        </a:rPr>
                        <a:t>110 per month</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11 per month</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335280">
                <a:tc>
                  <a:txBody>
                    <a:bodyPr/>
                    <a:lstStyle/>
                    <a:p>
                      <a:pPr algn="l" fontAlgn="ctr"/>
                      <a:r>
                        <a:rPr lang="en-US" sz="1600" b="1" i="0" u="none" strike="noStrike" dirty="0">
                          <a:solidFill>
                            <a:srgbClr val="000000"/>
                          </a:solidFill>
                          <a:effectLst/>
                          <a:latin typeface="Arial"/>
                          <a:cs typeface="Arial"/>
                        </a:rPr>
                        <a:t>Background</a:t>
                      </a:r>
                      <a:r>
                        <a:rPr lang="en-US" sz="1600" b="1" i="0" u="none" strike="noStrike" baseline="0" dirty="0">
                          <a:solidFill>
                            <a:srgbClr val="000000"/>
                          </a:solidFill>
                          <a:effectLst/>
                          <a:latin typeface="Arial"/>
                          <a:cs typeface="Arial"/>
                        </a:rPr>
                        <a:t> </a:t>
                      </a:r>
                      <a:r>
                        <a:rPr lang="en-US" sz="1600" b="1" i="0" u="none" strike="noStrike" dirty="0">
                          <a:solidFill>
                            <a:srgbClr val="000000"/>
                          </a:solidFill>
                          <a:effectLst/>
                          <a:latin typeface="Arial"/>
                          <a:cs typeface="Arial"/>
                        </a:rPr>
                        <a:t>Events</a:t>
                      </a:r>
                    </a:p>
                  </a:txBody>
                  <a:tcPr marL="12700" marR="12700" marT="1270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chemeClr val="tx1"/>
                          </a:solidFill>
                          <a:effectLst/>
                          <a:latin typeface="Arial"/>
                          <a:cs typeface="Arial"/>
                        </a:rPr>
                        <a:t>50 per month</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20 per month</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bl>
          </a:graphicData>
        </a:graphic>
      </p:graphicFrame>
      <p:pic>
        <p:nvPicPr>
          <p:cNvPr id="7" name="Picture 2" descr="https://encrypted-tbn2.google.com/images?q=tbn:ANd9GcTo312q4QGIvmLAl1FMTcdljvkG0SGKf1x-cCmR_9-nBnVP9jH3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723" y="2763849"/>
            <a:ext cx="1831001" cy="129696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s://www.iaea.org/PRIS/ReactorImage.aspx?image=5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053" y="2784093"/>
            <a:ext cx="2037522" cy="1256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6441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a:xfrm>
            <a:off x="457200" y="0"/>
            <a:ext cx="8229600" cy="1251062"/>
          </a:xfrm>
        </p:spPr>
        <p:txBody>
          <a:bodyPr/>
          <a:lstStyle/>
          <a:p>
            <a:pPr algn="ctr" eaLnBrk="1" hangingPunct="1"/>
            <a:r>
              <a:rPr lang="en-US" sz="2800" dirty="0"/>
              <a:t>1980s - the remarkable deployment at Rovno </a:t>
            </a:r>
          </a:p>
        </p:txBody>
      </p:sp>
      <p:pic>
        <p:nvPicPr>
          <p:cNvPr id="4" name="Picture 3">
            <a:extLst>
              <a:ext uri="{FF2B5EF4-FFF2-40B4-BE49-F238E27FC236}">
                <a16:creationId xmlns:a16="http://schemas.microsoft.com/office/drawing/2014/main" id="{D08EB099-9206-B643-81C3-B436BB80DDBA}"/>
              </a:ext>
            </a:extLst>
          </p:cNvPr>
          <p:cNvPicPr>
            <a:picLocks noChangeAspect="1"/>
          </p:cNvPicPr>
          <p:nvPr/>
        </p:nvPicPr>
        <p:blipFill rotWithShape="1">
          <a:blip r:embed="rId3"/>
          <a:srcRect l="49807"/>
          <a:stretch/>
        </p:blipFill>
        <p:spPr>
          <a:xfrm>
            <a:off x="185057" y="1251062"/>
            <a:ext cx="4038599" cy="4667805"/>
          </a:xfrm>
          <a:prstGeom prst="rect">
            <a:avLst/>
          </a:prstGeom>
        </p:spPr>
      </p:pic>
      <p:cxnSp>
        <p:nvCxnSpPr>
          <p:cNvPr id="6" name="Straight Arrow Connector 5">
            <a:extLst>
              <a:ext uri="{FF2B5EF4-FFF2-40B4-BE49-F238E27FC236}">
                <a16:creationId xmlns:a16="http://schemas.microsoft.com/office/drawing/2014/main" id="{1311E49E-D79E-E041-8D24-D2CDE09E2424}"/>
              </a:ext>
            </a:extLst>
          </p:cNvPr>
          <p:cNvCxnSpPr>
            <a:cxnSpLocks/>
          </p:cNvCxnSpPr>
          <p:nvPr/>
        </p:nvCxnSpPr>
        <p:spPr>
          <a:xfrm>
            <a:off x="4234541" y="2581333"/>
            <a:ext cx="0" cy="2405743"/>
          </a:xfrm>
          <a:prstGeom prst="straightConnector1">
            <a:avLst/>
          </a:prstGeom>
          <a:ln w="25400" cmpd="sng">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49C4935-5543-1F40-95C4-BB2ADA097800}"/>
              </a:ext>
            </a:extLst>
          </p:cNvPr>
          <p:cNvCxnSpPr>
            <a:cxnSpLocks/>
          </p:cNvCxnSpPr>
          <p:nvPr/>
        </p:nvCxnSpPr>
        <p:spPr>
          <a:xfrm flipH="1" flipV="1">
            <a:off x="2122714" y="2569029"/>
            <a:ext cx="2111827" cy="12304"/>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312A075-D6A4-CD40-B5EE-ED109458EA32}"/>
              </a:ext>
            </a:extLst>
          </p:cNvPr>
          <p:cNvSpPr txBox="1"/>
          <p:nvPr/>
        </p:nvSpPr>
        <p:spPr>
          <a:xfrm>
            <a:off x="4228261" y="2384363"/>
            <a:ext cx="1402948" cy="369332"/>
          </a:xfrm>
          <a:prstGeom prst="rect">
            <a:avLst/>
          </a:prstGeom>
          <a:noFill/>
        </p:spPr>
        <p:txBody>
          <a:bodyPr wrap="none" rtlCol="0">
            <a:spAutoFit/>
          </a:bodyPr>
          <a:lstStyle/>
          <a:p>
            <a:r>
              <a:rPr lang="en-US" dirty="0"/>
              <a:t>core center </a:t>
            </a:r>
          </a:p>
        </p:txBody>
      </p:sp>
      <p:cxnSp>
        <p:nvCxnSpPr>
          <p:cNvPr id="17" name="Straight Arrow Connector 16">
            <a:extLst>
              <a:ext uri="{FF2B5EF4-FFF2-40B4-BE49-F238E27FC236}">
                <a16:creationId xmlns:a16="http://schemas.microsoft.com/office/drawing/2014/main" id="{CF713BFF-DA42-9243-A3D3-7596B49C7BE5}"/>
              </a:ext>
            </a:extLst>
          </p:cNvPr>
          <p:cNvCxnSpPr>
            <a:cxnSpLocks/>
          </p:cNvCxnSpPr>
          <p:nvPr/>
        </p:nvCxnSpPr>
        <p:spPr>
          <a:xfrm flipH="1">
            <a:off x="2122714" y="4974772"/>
            <a:ext cx="2100942" cy="0"/>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B93F5E3-0641-EA45-AC0B-AFA96F9578D7}"/>
              </a:ext>
            </a:extLst>
          </p:cNvPr>
          <p:cNvSpPr txBox="1"/>
          <p:nvPr/>
        </p:nvSpPr>
        <p:spPr>
          <a:xfrm>
            <a:off x="4484914" y="3599539"/>
            <a:ext cx="697627" cy="369332"/>
          </a:xfrm>
          <a:prstGeom prst="rect">
            <a:avLst/>
          </a:prstGeom>
          <a:noFill/>
        </p:spPr>
        <p:txBody>
          <a:bodyPr wrap="none" rtlCol="0">
            <a:spAutoFit/>
          </a:bodyPr>
          <a:lstStyle/>
          <a:p>
            <a:r>
              <a:rPr lang="en-US" dirty="0"/>
              <a:t>18 m</a:t>
            </a:r>
          </a:p>
        </p:txBody>
      </p:sp>
      <p:sp>
        <p:nvSpPr>
          <p:cNvPr id="20" name="TextBox 19">
            <a:extLst>
              <a:ext uri="{FF2B5EF4-FFF2-40B4-BE49-F238E27FC236}">
                <a16:creationId xmlns:a16="http://schemas.microsoft.com/office/drawing/2014/main" id="{CCBF3275-D0CD-C341-972F-73043FE1DDDD}"/>
              </a:ext>
            </a:extLst>
          </p:cNvPr>
          <p:cNvSpPr txBox="1"/>
          <p:nvPr/>
        </p:nvSpPr>
        <p:spPr>
          <a:xfrm>
            <a:off x="4234541" y="4513107"/>
            <a:ext cx="1723549" cy="923330"/>
          </a:xfrm>
          <a:prstGeom prst="rect">
            <a:avLst/>
          </a:prstGeom>
          <a:noFill/>
        </p:spPr>
        <p:txBody>
          <a:bodyPr wrap="none" rtlCol="0">
            <a:spAutoFit/>
          </a:bodyPr>
          <a:lstStyle/>
          <a:p>
            <a:br>
              <a:rPr lang="en-US" dirty="0"/>
            </a:br>
            <a:r>
              <a:rPr lang="en-US" dirty="0"/>
              <a:t>detector center</a:t>
            </a:r>
          </a:p>
          <a:p>
            <a:endParaRPr lang="en-US" dirty="0"/>
          </a:p>
        </p:txBody>
      </p:sp>
      <p:sp>
        <p:nvSpPr>
          <p:cNvPr id="13" name="TextBox 12">
            <a:extLst>
              <a:ext uri="{FF2B5EF4-FFF2-40B4-BE49-F238E27FC236}">
                <a16:creationId xmlns:a16="http://schemas.microsoft.com/office/drawing/2014/main" id="{D0E533DD-B4A8-BD45-A87C-F579FD4884E5}"/>
              </a:ext>
            </a:extLst>
          </p:cNvPr>
          <p:cNvSpPr txBox="1"/>
          <p:nvPr/>
        </p:nvSpPr>
        <p:spPr>
          <a:xfrm>
            <a:off x="6161313" y="3270053"/>
            <a:ext cx="2787942" cy="2862322"/>
          </a:xfrm>
          <a:prstGeom prst="rect">
            <a:avLst/>
          </a:prstGeom>
          <a:noFill/>
        </p:spPr>
        <p:txBody>
          <a:bodyPr wrap="square" rtlCol="0">
            <a:spAutoFit/>
          </a:bodyPr>
          <a:lstStyle/>
          <a:p>
            <a:r>
              <a:rPr lang="en-US" dirty="0"/>
              <a:t>The ideal monitoring </a:t>
            </a:r>
            <a:br>
              <a:rPr lang="en-US" dirty="0"/>
            </a:br>
            <a:r>
              <a:rPr lang="en-US" dirty="0"/>
              <a:t>experiment ! </a:t>
            </a:r>
          </a:p>
          <a:p>
            <a:endParaRPr lang="en-US" dirty="0"/>
          </a:p>
          <a:p>
            <a:r>
              <a:rPr lang="en-US" dirty="0"/>
              <a:t>Reactor and Earth shield </a:t>
            </a:r>
            <a:br>
              <a:rPr lang="en-US" dirty="0"/>
            </a:br>
            <a:r>
              <a:rPr lang="en-US" dirty="0" err="1"/>
              <a:t>cosmics</a:t>
            </a:r>
            <a:endParaRPr lang="en-US" dirty="0"/>
          </a:p>
          <a:p>
            <a:endParaRPr lang="en-US" dirty="0"/>
          </a:p>
          <a:p>
            <a:r>
              <a:rPr lang="en-US" dirty="0"/>
              <a:t>Detector is close to the </a:t>
            </a:r>
            <a:br>
              <a:rPr lang="en-US" dirty="0"/>
            </a:br>
            <a:r>
              <a:rPr lang="en-US" dirty="0"/>
              <a:t>core but in a relatively low radiation environment </a:t>
            </a:r>
            <a:br>
              <a:rPr lang="en-US" dirty="0"/>
            </a:br>
            <a:endParaRPr lang="en-US" dirty="0"/>
          </a:p>
        </p:txBody>
      </p:sp>
      <p:sp>
        <p:nvSpPr>
          <p:cNvPr id="15" name="TextBox 14">
            <a:extLst>
              <a:ext uri="{FF2B5EF4-FFF2-40B4-BE49-F238E27FC236}">
                <a16:creationId xmlns:a16="http://schemas.microsoft.com/office/drawing/2014/main" id="{97B6E810-86C4-6C44-9424-42ACDF53DCA2}"/>
              </a:ext>
            </a:extLst>
          </p:cNvPr>
          <p:cNvSpPr txBox="1"/>
          <p:nvPr/>
        </p:nvSpPr>
        <p:spPr>
          <a:xfrm>
            <a:off x="5620324" y="1251062"/>
            <a:ext cx="3526928" cy="1354217"/>
          </a:xfrm>
          <a:prstGeom prst="rect">
            <a:avLst/>
          </a:prstGeom>
          <a:noFill/>
        </p:spPr>
        <p:txBody>
          <a:bodyPr wrap="none" rtlCol="0">
            <a:spAutoFit/>
          </a:bodyPr>
          <a:lstStyle/>
          <a:p>
            <a:pPr marL="285750" indent="-285750">
              <a:buFont typeface="Arial" panose="020B0604020202020204" pitchFamily="34" charset="0"/>
              <a:buChar char="•"/>
            </a:pPr>
            <a:r>
              <a:rPr lang="en-US" sz="1600" dirty="0"/>
              <a:t>1400 </a:t>
            </a:r>
            <a:r>
              <a:rPr lang="en-US" sz="1600" dirty="0" err="1"/>
              <a:t>MWt</a:t>
            </a:r>
            <a:r>
              <a:rPr lang="en-US" sz="1600" dirty="0"/>
              <a:t> reactor (VVER 440)</a:t>
            </a:r>
          </a:p>
          <a:p>
            <a:pPr marL="285750" indent="-285750">
              <a:buFont typeface="Arial" panose="020B0604020202020204" pitchFamily="34" charset="0"/>
              <a:buChar char="•"/>
            </a:pPr>
            <a:r>
              <a:rPr lang="en-US" sz="1600" dirty="0"/>
              <a:t>18 m from core</a:t>
            </a:r>
          </a:p>
          <a:p>
            <a:pPr marL="285750" indent="-285750">
              <a:buFont typeface="Arial" panose="020B0604020202020204" pitchFamily="34" charset="0"/>
              <a:buChar char="•"/>
            </a:pPr>
            <a:r>
              <a:rPr lang="en-US" sz="1600" dirty="0"/>
              <a:t>18 m of overburden</a:t>
            </a:r>
          </a:p>
          <a:p>
            <a:pPr marL="285750" indent="-285750">
              <a:buFont typeface="Arial" panose="020B0604020202020204" pitchFamily="34" charset="0"/>
              <a:buChar char="•"/>
            </a:pPr>
            <a:r>
              <a:rPr lang="en-US" sz="1600" dirty="0"/>
              <a:t>500 l liquid scintillator (</a:t>
            </a:r>
            <a:r>
              <a:rPr lang="en-US" sz="1600" dirty="0" err="1"/>
              <a:t>Gd</a:t>
            </a:r>
            <a:r>
              <a:rPr lang="en-US" sz="1600" dirty="0"/>
              <a:t>-doped)</a:t>
            </a:r>
          </a:p>
          <a:p>
            <a:pPr marL="285750" indent="-285750">
              <a:buFont typeface="Arial" panose="020B0604020202020204" pitchFamily="34" charset="0"/>
              <a:buChar char="•"/>
            </a:pPr>
            <a:r>
              <a:rPr lang="en-US" sz="1600" dirty="0"/>
              <a:t>84 PMTs</a:t>
            </a:r>
          </a:p>
        </p:txBody>
      </p:sp>
    </p:spTree>
    <p:extLst>
      <p:ext uri="{BB962C8B-B14F-4D97-AF65-F5344CB8AC3E}">
        <p14:creationId xmlns:p14="http://schemas.microsoft.com/office/powerpoint/2010/main" val="3571457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020B1D-F925-783C-1DFA-171DDA33EC09}"/>
              </a:ext>
            </a:extLst>
          </p:cNvPr>
          <p:cNvSpPr>
            <a:spLocks noGrp="1"/>
          </p:cNvSpPr>
          <p:nvPr>
            <p:ph type="body" sz="quarter" idx="10"/>
          </p:nvPr>
        </p:nvSpPr>
        <p:spPr>
          <a:xfrm>
            <a:off x="839345" y="509547"/>
            <a:ext cx="7465309" cy="731520"/>
          </a:xfrm>
        </p:spPr>
        <p:txBody>
          <a:bodyPr>
            <a:normAutofit/>
          </a:bodyPr>
          <a:lstStyle/>
          <a:p>
            <a:pPr algn="ctr"/>
            <a:r>
              <a:rPr lang="en-US" sz="3600" b="1" dirty="0">
                <a:solidFill>
                  <a:srgbClr val="214A8F"/>
                </a:solidFill>
                <a:latin typeface="Arial"/>
                <a:ea typeface="+mj-ea"/>
              </a:rPr>
              <a:t>Other challenges and mitigations</a:t>
            </a:r>
          </a:p>
        </p:txBody>
      </p:sp>
      <p:graphicFrame>
        <p:nvGraphicFramePr>
          <p:cNvPr id="8" name="Table 8">
            <a:extLst>
              <a:ext uri="{FF2B5EF4-FFF2-40B4-BE49-F238E27FC236}">
                <a16:creationId xmlns:a16="http://schemas.microsoft.com/office/drawing/2014/main" id="{0F76887F-B05F-0755-93E8-6E51824110AC}"/>
              </a:ext>
            </a:extLst>
          </p:cNvPr>
          <p:cNvGraphicFramePr>
            <a:graphicFrameLocks noGrp="1"/>
          </p:cNvGraphicFramePr>
          <p:nvPr>
            <p:extLst>
              <p:ext uri="{D42A27DB-BD31-4B8C-83A1-F6EECF244321}">
                <p14:modId xmlns:p14="http://schemas.microsoft.com/office/powerpoint/2010/main" val="3186883995"/>
              </p:ext>
            </p:extLst>
          </p:nvPr>
        </p:nvGraphicFramePr>
        <p:xfrm>
          <a:off x="346981" y="1449977"/>
          <a:ext cx="8450036" cy="3958046"/>
        </p:xfrm>
        <a:graphic>
          <a:graphicData uri="http://schemas.openxmlformats.org/drawingml/2006/table">
            <a:tbl>
              <a:tblPr firstRow="1" bandRow="1">
                <a:tableStyleId>{5C22544A-7EE6-4342-B048-85BDC9FD1C3A}</a:tableStyleId>
              </a:tblPr>
              <a:tblGrid>
                <a:gridCol w="2201376">
                  <a:extLst>
                    <a:ext uri="{9D8B030D-6E8A-4147-A177-3AD203B41FA5}">
                      <a16:colId xmlns:a16="http://schemas.microsoft.com/office/drawing/2014/main" val="2573856830"/>
                    </a:ext>
                  </a:extLst>
                </a:gridCol>
                <a:gridCol w="6248660">
                  <a:extLst>
                    <a:ext uri="{9D8B030D-6E8A-4147-A177-3AD203B41FA5}">
                      <a16:colId xmlns:a16="http://schemas.microsoft.com/office/drawing/2014/main" val="622905194"/>
                    </a:ext>
                  </a:extLst>
                </a:gridCol>
              </a:tblGrid>
              <a:tr h="335902">
                <a:tc>
                  <a:txBody>
                    <a:bodyPr/>
                    <a:lstStyle/>
                    <a:p>
                      <a:r>
                        <a:rPr lang="en-US" sz="1800" dirty="0"/>
                        <a:t>Challenge</a:t>
                      </a:r>
                    </a:p>
                  </a:txBody>
                  <a:tcPr marL="68580" marR="68580" marT="34290" marB="34290"/>
                </a:tc>
                <a:tc>
                  <a:txBody>
                    <a:bodyPr/>
                    <a:lstStyle/>
                    <a:p>
                      <a:r>
                        <a:rPr lang="en-US" sz="1800" dirty="0"/>
                        <a:t>Mitigation</a:t>
                      </a:r>
                    </a:p>
                  </a:txBody>
                  <a:tcPr marL="68580" marR="68580" marT="34290" marB="34290"/>
                </a:tc>
                <a:extLst>
                  <a:ext uri="{0D108BD9-81ED-4DB2-BD59-A6C34878D82A}">
                    <a16:rowId xmlns:a16="http://schemas.microsoft.com/office/drawing/2014/main" val="2542547165"/>
                  </a:ext>
                </a:extLst>
              </a:tr>
              <a:tr h="332291">
                <a:tc>
                  <a:txBody>
                    <a:bodyPr/>
                    <a:lstStyle/>
                    <a:p>
                      <a:r>
                        <a:rPr lang="en-US" sz="1800" dirty="0"/>
                        <a:t>Excavation costs</a:t>
                      </a:r>
                    </a:p>
                  </a:txBody>
                  <a:tcPr marL="68580" marR="68580" marT="34290" marB="34290"/>
                </a:tc>
                <a:tc>
                  <a:txBody>
                    <a:bodyPr/>
                    <a:lstStyle/>
                    <a:p>
                      <a:r>
                        <a:rPr lang="en-US" sz="1800" dirty="0"/>
                        <a:t>Improve background rejection to reduce depth</a:t>
                      </a:r>
                    </a:p>
                  </a:txBody>
                  <a:tcPr marL="68580" marR="68580" marT="34290" marB="34290"/>
                </a:tc>
                <a:extLst>
                  <a:ext uri="{0D108BD9-81ED-4DB2-BD59-A6C34878D82A}">
                    <a16:rowId xmlns:a16="http://schemas.microsoft.com/office/drawing/2014/main" val="1478251580"/>
                  </a:ext>
                </a:extLst>
              </a:tr>
              <a:tr h="726621">
                <a:tc>
                  <a:txBody>
                    <a:bodyPr/>
                    <a:lstStyle/>
                    <a:p>
                      <a:r>
                        <a:rPr lang="en-US" sz="1800" dirty="0"/>
                        <a:t>Detector costs</a:t>
                      </a:r>
                    </a:p>
                  </a:txBody>
                  <a:tcPr marL="68580" marR="68580" marT="34290" marB="34290"/>
                </a:tc>
                <a:tc>
                  <a:txBody>
                    <a:bodyPr/>
                    <a:lstStyle/>
                    <a:p>
                      <a:pPr marL="285750" indent="-285750">
                        <a:buFont typeface="Arial" panose="020B0604020202020204" pitchFamily="34" charset="0"/>
                        <a:buChar char="•"/>
                      </a:pPr>
                      <a:r>
                        <a:rPr lang="en-US" sz="1800" dirty="0"/>
                        <a:t>Reduce the number and/or increase performance of the dominant cost item – light sensors </a:t>
                      </a:r>
                    </a:p>
                    <a:p>
                      <a:pPr marL="285750" indent="-285750">
                        <a:buFont typeface="Arial" panose="020B0604020202020204" pitchFamily="34" charset="0"/>
                        <a:buChar char="•"/>
                      </a:pPr>
                      <a:r>
                        <a:rPr lang="en-US" sz="1800" dirty="0"/>
                        <a:t>Increase the usable fraction of the detector volume</a:t>
                      </a:r>
                    </a:p>
                  </a:txBody>
                  <a:tcPr marL="68580" marR="68580" marT="34290" marB="34290"/>
                </a:tc>
                <a:extLst>
                  <a:ext uri="{0D108BD9-81ED-4DB2-BD59-A6C34878D82A}">
                    <a16:rowId xmlns:a16="http://schemas.microsoft.com/office/drawing/2014/main" val="1585248794"/>
                  </a:ext>
                </a:extLst>
              </a:tr>
              <a:tr h="391886">
                <a:tc>
                  <a:txBody>
                    <a:bodyPr/>
                    <a:lstStyle/>
                    <a:p>
                      <a:r>
                        <a:rPr lang="en-US" sz="1800" dirty="0"/>
                        <a:t>Time to deploy</a:t>
                      </a:r>
                    </a:p>
                  </a:txBody>
                  <a:tcPr marL="68580" marR="68580" marT="34290" marB="34290"/>
                </a:tc>
                <a:tc>
                  <a:txBody>
                    <a:bodyPr/>
                    <a:lstStyle/>
                    <a:p>
                      <a:r>
                        <a:rPr lang="en-US" sz="1800" dirty="0"/>
                        <a:t>Use pre-built modules and existing excavation </a:t>
                      </a:r>
                    </a:p>
                  </a:txBody>
                  <a:tcPr marL="68580" marR="68580" marT="34290" marB="34290"/>
                </a:tc>
                <a:extLst>
                  <a:ext uri="{0D108BD9-81ED-4DB2-BD59-A6C34878D82A}">
                    <a16:rowId xmlns:a16="http://schemas.microsoft.com/office/drawing/2014/main" val="4034270653"/>
                  </a:ext>
                </a:extLst>
              </a:tr>
              <a:tr h="1303020">
                <a:tc>
                  <a:txBody>
                    <a:bodyPr/>
                    <a:lstStyle/>
                    <a:p>
                      <a:r>
                        <a:rPr lang="en-US" sz="1800" kern="1200" dirty="0">
                          <a:solidFill>
                            <a:schemeClr val="dk1"/>
                          </a:solidFill>
                          <a:effectLst/>
                          <a:latin typeface="+mn-lt"/>
                          <a:ea typeface="+mn-ea"/>
                          <a:cs typeface="+mn-cs"/>
                        </a:rPr>
                        <a:t>Public, political and nonproliferation community acceptance</a:t>
                      </a:r>
                      <a:endParaRPr lang="en-US" sz="1800" dirty="0"/>
                    </a:p>
                  </a:txBody>
                  <a:tcPr marL="68580" marR="68580" marT="34290" marB="34290"/>
                </a:tc>
                <a:tc>
                  <a:txBody>
                    <a:bodyPr/>
                    <a:lstStyle/>
                    <a:p>
                      <a:pPr marL="285750" indent="-285750">
                        <a:buFont typeface="Arial" panose="020B0604020202020204" pitchFamily="34" charset="0"/>
                        <a:buChar char="•"/>
                      </a:pPr>
                      <a:r>
                        <a:rPr lang="en-US" sz="1800" dirty="0"/>
                        <a:t>Host country: explain to its citizens the scientific and diplomatic benefit of the deployment </a:t>
                      </a:r>
                    </a:p>
                    <a:p>
                      <a:pPr marL="285750" indent="-285750">
                        <a:buFont typeface="Arial" panose="020B0604020202020204" pitchFamily="34" charset="0"/>
                        <a:buChar char="•"/>
                      </a:pPr>
                      <a:r>
                        <a:rPr lang="en-US" sz="1800" dirty="0"/>
                        <a:t>All: use internationally accepted techniques to validate data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All: Perform a field demonstration to provide a real-world example to the policy and technical communities  (e.g. </a:t>
                      </a:r>
                      <a:r>
                        <a:rPr lang="en-US" sz="1800" b="1" dirty="0"/>
                        <a:t>UK/Norway Initiative, Black Sea Experiment</a:t>
                      </a:r>
                      <a:r>
                        <a:rPr lang="en-US" sz="1800" b="0" dirty="0"/>
                        <a:t>,</a:t>
                      </a:r>
                      <a:r>
                        <a:rPr lang="en-US" sz="1800" b="1" dirty="0"/>
                        <a:t> </a:t>
                      </a:r>
                      <a:r>
                        <a:rPr lang="en-US" sz="1800" b="0" dirty="0"/>
                        <a:t>others</a:t>
                      </a:r>
                      <a:r>
                        <a:rPr lang="en-US" sz="1800" b="1" dirty="0"/>
                        <a:t>)</a:t>
                      </a:r>
                    </a:p>
                  </a:txBody>
                  <a:tcPr marL="68580" marR="68580" marT="34290" marB="34290"/>
                </a:tc>
                <a:extLst>
                  <a:ext uri="{0D108BD9-81ED-4DB2-BD59-A6C34878D82A}">
                    <a16:rowId xmlns:a16="http://schemas.microsoft.com/office/drawing/2014/main" val="1780646256"/>
                  </a:ext>
                </a:extLst>
              </a:tr>
            </a:tbl>
          </a:graphicData>
        </a:graphic>
      </p:graphicFrame>
      <p:sp>
        <p:nvSpPr>
          <p:cNvPr id="12" name="TextBox 11">
            <a:extLst>
              <a:ext uri="{FF2B5EF4-FFF2-40B4-BE49-F238E27FC236}">
                <a16:creationId xmlns:a16="http://schemas.microsoft.com/office/drawing/2014/main" id="{622E9816-4A9E-2F53-DAC2-F7EAB6DE0FA9}"/>
              </a:ext>
            </a:extLst>
          </p:cNvPr>
          <p:cNvSpPr txBox="1"/>
          <p:nvPr/>
        </p:nvSpPr>
        <p:spPr>
          <a:xfrm>
            <a:off x="3017288" y="6134868"/>
            <a:ext cx="5429250" cy="213585"/>
          </a:xfrm>
          <a:prstGeom prst="rect">
            <a:avLst/>
          </a:prstGeom>
          <a:noFill/>
        </p:spPr>
        <p:txBody>
          <a:bodyPr wrap="square">
            <a:spAutoFit/>
          </a:bodyPr>
          <a:lstStyle/>
          <a:p>
            <a:r>
              <a:rPr lang="en-US" sz="788" dirty="0"/>
              <a:t>https://</a:t>
            </a:r>
            <a:r>
              <a:rPr lang="en-US" sz="788" dirty="0" err="1"/>
              <a:t>scienceandglobalsecurity.org</a:t>
            </a:r>
            <a:r>
              <a:rPr lang="en-US" sz="788" dirty="0"/>
              <a:t>/archive/sgs17belyaev.pdf</a:t>
            </a:r>
          </a:p>
        </p:txBody>
      </p:sp>
      <p:sp>
        <p:nvSpPr>
          <p:cNvPr id="14" name="TextBox 13">
            <a:extLst>
              <a:ext uri="{FF2B5EF4-FFF2-40B4-BE49-F238E27FC236}">
                <a16:creationId xmlns:a16="http://schemas.microsoft.com/office/drawing/2014/main" id="{A50EA887-BF79-3502-1C3E-ECDE5D26BCB6}"/>
              </a:ext>
            </a:extLst>
          </p:cNvPr>
          <p:cNvSpPr txBox="1"/>
          <p:nvPr/>
        </p:nvSpPr>
        <p:spPr>
          <a:xfrm>
            <a:off x="3017288" y="5952788"/>
            <a:ext cx="5429250" cy="213585"/>
          </a:xfrm>
          <a:prstGeom prst="rect">
            <a:avLst/>
          </a:prstGeom>
          <a:noFill/>
        </p:spPr>
        <p:txBody>
          <a:bodyPr wrap="square">
            <a:spAutoFit/>
          </a:bodyPr>
          <a:lstStyle/>
          <a:p>
            <a:r>
              <a:rPr lang="en-US" sz="788" dirty="0"/>
              <a:t>https://</a:t>
            </a:r>
            <a:r>
              <a:rPr lang="en-US" sz="788" dirty="0" err="1"/>
              <a:t>www.gov.uk</a:t>
            </a:r>
            <a:r>
              <a:rPr lang="en-US" sz="788" dirty="0"/>
              <a:t>/government/publications/uk-norway-initiative-on-nuclear-warhead-dismantlement-verification--2</a:t>
            </a:r>
          </a:p>
        </p:txBody>
      </p:sp>
    </p:spTree>
    <p:extLst>
      <p:ext uri="{BB962C8B-B14F-4D97-AF65-F5344CB8AC3E}">
        <p14:creationId xmlns:p14="http://schemas.microsoft.com/office/powerpoint/2010/main" val="3658350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D8960D-7349-499C-8BC7-AFB98ECB30F1}"/>
              </a:ext>
            </a:extLst>
          </p:cNvPr>
          <p:cNvSpPr>
            <a:spLocks noGrp="1"/>
          </p:cNvSpPr>
          <p:nvPr>
            <p:ph type="body" sz="quarter" idx="10"/>
          </p:nvPr>
        </p:nvSpPr>
        <p:spPr>
          <a:xfrm>
            <a:off x="-399143" y="122463"/>
            <a:ext cx="9942286" cy="1039766"/>
          </a:xfrm>
        </p:spPr>
        <p:txBody>
          <a:bodyPr anchor="t">
            <a:noAutofit/>
          </a:bodyPr>
          <a:lstStyle/>
          <a:p>
            <a:pPr algn="ctr">
              <a:lnSpc>
                <a:spcPct val="100000"/>
              </a:lnSpc>
            </a:pPr>
            <a:r>
              <a:rPr lang="en-US" sz="2800" b="1" dirty="0">
                <a:solidFill>
                  <a:srgbClr val="214A8F"/>
                </a:solidFill>
                <a:latin typeface="Arial"/>
                <a:ea typeface="+mj-ea"/>
              </a:rPr>
              <a:t>Cooperative monitoring concepts sorted by distance</a:t>
            </a:r>
          </a:p>
        </p:txBody>
      </p:sp>
      <p:sp>
        <p:nvSpPr>
          <p:cNvPr id="2" name="Oval 1">
            <a:extLst>
              <a:ext uri="{FF2B5EF4-FFF2-40B4-BE49-F238E27FC236}">
                <a16:creationId xmlns:a16="http://schemas.microsoft.com/office/drawing/2014/main" id="{BB16FF6C-CB8D-B458-FBC8-3E65410ED642}"/>
              </a:ext>
            </a:extLst>
          </p:cNvPr>
          <p:cNvSpPr/>
          <p:nvPr/>
        </p:nvSpPr>
        <p:spPr>
          <a:xfrm rot="21382216">
            <a:off x="1548085" y="1433538"/>
            <a:ext cx="5405963" cy="3639088"/>
          </a:xfrm>
          <a:prstGeom prst="ellipse">
            <a:avLst/>
          </a:prstGeom>
          <a:solidFill>
            <a:srgbClr val="0EF6E6"/>
          </a:solidFill>
          <a:ln>
            <a:solidFill>
              <a:srgbClr val="FF0000"/>
            </a:solidFill>
          </a:ln>
          <a:scene3d>
            <a:camera prst="isometricOffAxis2Top"/>
            <a:lightRig rig="threePt" dir="t"/>
          </a:scene3d>
          <a:sp3d extrusionH="6985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55FD1AC7-0666-B05E-9A75-3B46210AEF8F}"/>
              </a:ext>
            </a:extLst>
          </p:cNvPr>
          <p:cNvSpPr/>
          <p:nvPr/>
        </p:nvSpPr>
        <p:spPr>
          <a:xfrm rot="21447551">
            <a:off x="3205531" y="2378191"/>
            <a:ext cx="2091070" cy="1693109"/>
          </a:xfrm>
          <a:prstGeom prst="ellipse">
            <a:avLst/>
          </a:prstGeom>
          <a:solidFill>
            <a:srgbClr val="00FA00"/>
          </a:solidFill>
          <a:ln>
            <a:solidFill>
              <a:srgbClr val="FF0000"/>
            </a:solidFill>
          </a:ln>
          <a:scene3d>
            <a:camera prst="isometricOffAxis2Top"/>
            <a:lightRig rig="threePt" dir="t"/>
          </a:scene3d>
          <a:sp3d extrusionH="69850" prstMaterial="matte">
            <a:extrusionClr>
              <a:srgbClr val="6E97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757F531-6E13-586D-05D5-C6D1A11CA298}"/>
              </a:ext>
            </a:extLst>
          </p:cNvPr>
          <p:cNvSpPr txBox="1"/>
          <p:nvPr/>
        </p:nvSpPr>
        <p:spPr>
          <a:xfrm>
            <a:off x="5223262" y="3135750"/>
            <a:ext cx="570004" cy="253916"/>
          </a:xfrm>
          <a:prstGeom prst="rect">
            <a:avLst/>
          </a:prstGeom>
          <a:noFill/>
        </p:spPr>
        <p:txBody>
          <a:bodyPr wrap="square" rtlCol="0">
            <a:spAutoFit/>
          </a:bodyPr>
          <a:lstStyle/>
          <a:p>
            <a:r>
              <a:rPr lang="en-US" sz="1050" b="1" dirty="0"/>
              <a:t>10 km</a:t>
            </a:r>
          </a:p>
        </p:txBody>
      </p:sp>
      <p:sp>
        <p:nvSpPr>
          <p:cNvPr id="5" name="TextBox 4">
            <a:extLst>
              <a:ext uri="{FF2B5EF4-FFF2-40B4-BE49-F238E27FC236}">
                <a16:creationId xmlns:a16="http://schemas.microsoft.com/office/drawing/2014/main" id="{D2180D55-12D7-2009-F012-664E77F775FF}"/>
              </a:ext>
            </a:extLst>
          </p:cNvPr>
          <p:cNvSpPr txBox="1"/>
          <p:nvPr/>
        </p:nvSpPr>
        <p:spPr>
          <a:xfrm>
            <a:off x="6769445" y="3159408"/>
            <a:ext cx="570004" cy="415498"/>
          </a:xfrm>
          <a:prstGeom prst="rect">
            <a:avLst/>
          </a:prstGeom>
          <a:noFill/>
        </p:spPr>
        <p:txBody>
          <a:bodyPr wrap="square" rtlCol="0">
            <a:spAutoFit/>
          </a:bodyPr>
          <a:lstStyle/>
          <a:p>
            <a:r>
              <a:rPr lang="en-US" sz="1050" b="1" dirty="0"/>
              <a:t>100 km</a:t>
            </a:r>
          </a:p>
        </p:txBody>
      </p:sp>
      <p:sp>
        <p:nvSpPr>
          <p:cNvPr id="8" name="TextBox 7">
            <a:extLst>
              <a:ext uri="{FF2B5EF4-FFF2-40B4-BE49-F238E27FC236}">
                <a16:creationId xmlns:a16="http://schemas.microsoft.com/office/drawing/2014/main" id="{CB9F4787-EBC0-7E26-39F5-E40DD3D63ADC}"/>
              </a:ext>
            </a:extLst>
          </p:cNvPr>
          <p:cNvSpPr txBox="1"/>
          <p:nvPr/>
        </p:nvSpPr>
        <p:spPr>
          <a:xfrm>
            <a:off x="4366345" y="3130628"/>
            <a:ext cx="905749" cy="253916"/>
          </a:xfrm>
          <a:prstGeom prst="rect">
            <a:avLst/>
          </a:prstGeom>
          <a:noFill/>
        </p:spPr>
        <p:txBody>
          <a:bodyPr wrap="square" rtlCol="0">
            <a:spAutoFit/>
          </a:bodyPr>
          <a:lstStyle/>
          <a:p>
            <a:r>
              <a:rPr lang="en-US" sz="1050" b="1" dirty="0"/>
              <a:t>100 m</a:t>
            </a:r>
          </a:p>
        </p:txBody>
      </p:sp>
      <p:sp>
        <p:nvSpPr>
          <p:cNvPr id="9" name="TextBox 8">
            <a:extLst>
              <a:ext uri="{FF2B5EF4-FFF2-40B4-BE49-F238E27FC236}">
                <a16:creationId xmlns:a16="http://schemas.microsoft.com/office/drawing/2014/main" id="{3FEA99D3-D3C5-B05B-43FF-86691AF679AF}"/>
              </a:ext>
            </a:extLst>
          </p:cNvPr>
          <p:cNvSpPr txBox="1"/>
          <p:nvPr/>
        </p:nvSpPr>
        <p:spPr>
          <a:xfrm>
            <a:off x="7198548" y="3159408"/>
            <a:ext cx="1901002" cy="415498"/>
          </a:xfrm>
          <a:prstGeom prst="rect">
            <a:avLst/>
          </a:prstGeom>
          <a:noFill/>
        </p:spPr>
        <p:txBody>
          <a:bodyPr wrap="square">
            <a:spAutoFit/>
          </a:bodyPr>
          <a:lstStyle/>
          <a:p>
            <a:r>
              <a:rPr lang="en-US" sz="1050" b="1" dirty="0"/>
              <a:t>detector distance from reactor </a:t>
            </a:r>
            <a:endParaRPr lang="en-US" sz="1050" dirty="0"/>
          </a:p>
        </p:txBody>
      </p:sp>
      <p:sp>
        <p:nvSpPr>
          <p:cNvPr id="10" name="Line Callout 2 9">
            <a:extLst>
              <a:ext uri="{FF2B5EF4-FFF2-40B4-BE49-F238E27FC236}">
                <a16:creationId xmlns:a16="http://schemas.microsoft.com/office/drawing/2014/main" id="{5D00C15B-06E5-A238-ACF2-64A3157641A3}"/>
              </a:ext>
            </a:extLst>
          </p:cNvPr>
          <p:cNvSpPr/>
          <p:nvPr/>
        </p:nvSpPr>
        <p:spPr>
          <a:xfrm>
            <a:off x="5741322" y="1365352"/>
            <a:ext cx="3189184" cy="1435905"/>
          </a:xfrm>
          <a:prstGeom prst="borderCallout2">
            <a:avLst>
              <a:gd name="adj1" fmla="val 49510"/>
              <a:gd name="adj2" fmla="val -192"/>
              <a:gd name="adj3" fmla="val 49728"/>
              <a:gd name="adj4" fmla="val -15514"/>
              <a:gd name="adj5" fmla="val 105471"/>
              <a:gd name="adj6" fmla="val -15525"/>
            </a:avLst>
          </a:prstGeom>
          <a:solidFill>
            <a:srgbClr val="0FFFEF"/>
          </a:solidFill>
          <a:ln w="12700" cmpd="sng">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depth: 100-1000 m</a:t>
            </a:r>
          </a:p>
          <a:p>
            <a:r>
              <a:rPr lang="en-US" sz="1400" b="1" dirty="0">
                <a:solidFill>
                  <a:schemeClr val="tx1"/>
                </a:solidFill>
              </a:rPr>
              <a:t>detector mass:  1 kiloton – 500 kilotons</a:t>
            </a:r>
          </a:p>
          <a:p>
            <a:r>
              <a:rPr lang="en-US" sz="1400" b="1" dirty="0">
                <a:solidFill>
                  <a:schemeClr val="tx1"/>
                </a:solidFill>
              </a:rPr>
              <a:t>dwell times: months to 1 year</a:t>
            </a:r>
          </a:p>
          <a:p>
            <a:r>
              <a:rPr lang="en-US" sz="1400" b="1" dirty="0">
                <a:solidFill>
                  <a:srgbClr val="FF0000"/>
                </a:solidFill>
              </a:rPr>
              <a:t>applicable in low-to-medium background regions only</a:t>
            </a:r>
          </a:p>
        </p:txBody>
      </p:sp>
      <p:sp>
        <p:nvSpPr>
          <p:cNvPr id="11" name="Line Callout 2 10">
            <a:extLst>
              <a:ext uri="{FF2B5EF4-FFF2-40B4-BE49-F238E27FC236}">
                <a16:creationId xmlns:a16="http://schemas.microsoft.com/office/drawing/2014/main" id="{2D45E336-668B-E098-8FA2-B3FC249F39D4}"/>
              </a:ext>
            </a:extLst>
          </p:cNvPr>
          <p:cNvSpPr/>
          <p:nvPr/>
        </p:nvSpPr>
        <p:spPr>
          <a:xfrm>
            <a:off x="153801" y="1359649"/>
            <a:ext cx="2828228" cy="973024"/>
          </a:xfrm>
          <a:prstGeom prst="borderCallout2">
            <a:avLst>
              <a:gd name="adj1" fmla="val 52159"/>
              <a:gd name="adj2" fmla="val 100212"/>
              <a:gd name="adj3" fmla="val 51707"/>
              <a:gd name="adj4" fmla="val 127255"/>
              <a:gd name="adj5" fmla="val 185807"/>
              <a:gd name="adj6" fmla="val 127271"/>
            </a:avLst>
          </a:prstGeom>
          <a:solidFill>
            <a:srgbClr val="00FF00"/>
          </a:solidFill>
          <a:ln w="12700" cmpd="sng">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depth: 10-100 m</a:t>
            </a:r>
          </a:p>
          <a:p>
            <a:r>
              <a:rPr lang="en-US" sz="1400" b="1" dirty="0">
                <a:solidFill>
                  <a:schemeClr val="tx1"/>
                </a:solidFill>
              </a:rPr>
              <a:t>detector mass:  5- 3000 tons</a:t>
            </a:r>
          </a:p>
          <a:p>
            <a:r>
              <a:rPr lang="en-US" sz="1400" b="1" dirty="0">
                <a:solidFill>
                  <a:schemeClr val="tx1"/>
                </a:solidFill>
              </a:rPr>
              <a:t>dwell times:  weeks to months</a:t>
            </a:r>
          </a:p>
          <a:p>
            <a:r>
              <a:rPr lang="en-US" sz="1400" b="1" dirty="0">
                <a:solidFill>
                  <a:srgbClr val="FF0000"/>
                </a:solidFill>
              </a:rPr>
              <a:t>applicable worldwide</a:t>
            </a:r>
          </a:p>
        </p:txBody>
      </p:sp>
      <p:sp>
        <p:nvSpPr>
          <p:cNvPr id="14" name="Oval 13">
            <a:extLst>
              <a:ext uri="{FF2B5EF4-FFF2-40B4-BE49-F238E27FC236}">
                <a16:creationId xmlns:a16="http://schemas.microsoft.com/office/drawing/2014/main" id="{AF9C6DAC-C6A6-1B6D-4824-8321AF5FD9FA}"/>
              </a:ext>
            </a:extLst>
          </p:cNvPr>
          <p:cNvSpPr/>
          <p:nvPr/>
        </p:nvSpPr>
        <p:spPr>
          <a:xfrm rot="21243098">
            <a:off x="4097269" y="3129532"/>
            <a:ext cx="307592" cy="168662"/>
          </a:xfrm>
          <a:prstGeom prst="ellipse">
            <a:avLst/>
          </a:prstGeom>
          <a:solidFill>
            <a:srgbClr val="FF0000"/>
          </a:solidFill>
          <a:ln>
            <a:solidFill>
              <a:srgbClr val="FF0000"/>
            </a:solidFill>
          </a:ln>
          <a:scene3d>
            <a:camera prst="isometricOffAxis2Top"/>
            <a:lightRig rig="threePt" dir="t"/>
          </a:scene3d>
          <a:sp3d extrusionH="69850" prstMaterial="matte">
            <a:extrusionClr>
              <a:srgbClr val="6E97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2530FB6B-6BA7-1EBC-3B45-19620DA76EBC}"/>
              </a:ext>
            </a:extLst>
          </p:cNvPr>
          <p:cNvSpPr txBox="1"/>
          <p:nvPr/>
        </p:nvSpPr>
        <p:spPr>
          <a:xfrm>
            <a:off x="2512440" y="4380714"/>
            <a:ext cx="1313180" cy="369332"/>
          </a:xfrm>
          <a:prstGeom prst="rect">
            <a:avLst/>
          </a:prstGeom>
          <a:noFill/>
        </p:spPr>
        <p:txBody>
          <a:bodyPr wrap="none" rtlCol="0">
            <a:spAutoFit/>
          </a:bodyPr>
          <a:lstStyle/>
          <a:p>
            <a:r>
              <a:rPr lang="en-US" b="1" dirty="0"/>
              <a:t>Near-field </a:t>
            </a:r>
          </a:p>
        </p:txBody>
      </p:sp>
      <p:sp>
        <p:nvSpPr>
          <p:cNvPr id="16" name="TextBox 15">
            <a:extLst>
              <a:ext uri="{FF2B5EF4-FFF2-40B4-BE49-F238E27FC236}">
                <a16:creationId xmlns:a16="http://schemas.microsoft.com/office/drawing/2014/main" id="{249B6455-C3F5-007B-9C88-7152E3806FDA}"/>
              </a:ext>
            </a:extLst>
          </p:cNvPr>
          <p:cNvSpPr txBox="1"/>
          <p:nvPr/>
        </p:nvSpPr>
        <p:spPr>
          <a:xfrm>
            <a:off x="105821" y="1054485"/>
            <a:ext cx="1197764" cy="369332"/>
          </a:xfrm>
          <a:prstGeom prst="rect">
            <a:avLst/>
          </a:prstGeom>
          <a:noFill/>
        </p:spPr>
        <p:txBody>
          <a:bodyPr wrap="none" rtlCol="0">
            <a:spAutoFit/>
          </a:bodyPr>
          <a:lstStyle/>
          <a:p>
            <a:r>
              <a:rPr lang="en-US" b="1" dirty="0"/>
              <a:t>Mid-field </a:t>
            </a:r>
          </a:p>
        </p:txBody>
      </p:sp>
      <p:sp>
        <p:nvSpPr>
          <p:cNvPr id="17" name="TextBox 16">
            <a:extLst>
              <a:ext uri="{FF2B5EF4-FFF2-40B4-BE49-F238E27FC236}">
                <a16:creationId xmlns:a16="http://schemas.microsoft.com/office/drawing/2014/main" id="{8A0C2A73-F951-CC75-0AB4-8CD20745A37C}"/>
              </a:ext>
            </a:extLst>
          </p:cNvPr>
          <p:cNvSpPr txBox="1"/>
          <p:nvPr/>
        </p:nvSpPr>
        <p:spPr>
          <a:xfrm>
            <a:off x="5597522" y="1040034"/>
            <a:ext cx="1159292" cy="369332"/>
          </a:xfrm>
          <a:prstGeom prst="rect">
            <a:avLst/>
          </a:prstGeom>
          <a:noFill/>
        </p:spPr>
        <p:txBody>
          <a:bodyPr wrap="none" rtlCol="0">
            <a:spAutoFit/>
          </a:bodyPr>
          <a:lstStyle/>
          <a:p>
            <a:r>
              <a:rPr lang="en-US" b="1" dirty="0"/>
              <a:t>Far-field </a:t>
            </a:r>
          </a:p>
        </p:txBody>
      </p:sp>
      <p:sp>
        <p:nvSpPr>
          <p:cNvPr id="12" name="TextBox 11">
            <a:extLst>
              <a:ext uri="{FF2B5EF4-FFF2-40B4-BE49-F238E27FC236}">
                <a16:creationId xmlns:a16="http://schemas.microsoft.com/office/drawing/2014/main" id="{528DD1DA-3958-7B71-A973-4E6A7DEBE86C}"/>
              </a:ext>
            </a:extLst>
          </p:cNvPr>
          <p:cNvSpPr txBox="1"/>
          <p:nvPr/>
        </p:nvSpPr>
        <p:spPr>
          <a:xfrm>
            <a:off x="1438314" y="863850"/>
            <a:ext cx="3852708" cy="523220"/>
          </a:xfrm>
          <a:prstGeom prst="rect">
            <a:avLst/>
          </a:prstGeom>
          <a:noFill/>
        </p:spPr>
        <p:txBody>
          <a:bodyPr wrap="square">
            <a:spAutoFit/>
          </a:bodyPr>
          <a:lstStyle/>
          <a:p>
            <a:r>
              <a:rPr lang="en-US" sz="1400" b="1" dirty="0"/>
              <a:t>power/burnup monitoring</a:t>
            </a:r>
          </a:p>
          <a:p>
            <a:r>
              <a:rPr lang="en-US" sz="1400" b="1" dirty="0"/>
              <a:t>exclusion for &gt;50 </a:t>
            </a:r>
            <a:r>
              <a:rPr lang="en-US" sz="1400" b="1" dirty="0" err="1"/>
              <a:t>MWt</a:t>
            </a:r>
            <a:r>
              <a:rPr lang="en-US" sz="1400" b="1" dirty="0"/>
              <a:t> reactors</a:t>
            </a:r>
          </a:p>
        </p:txBody>
      </p:sp>
      <p:sp>
        <p:nvSpPr>
          <p:cNvPr id="19" name="TextBox 18">
            <a:extLst>
              <a:ext uri="{FF2B5EF4-FFF2-40B4-BE49-F238E27FC236}">
                <a16:creationId xmlns:a16="http://schemas.microsoft.com/office/drawing/2014/main" id="{2C3AB468-9B03-6661-5B32-24150D909B20}"/>
              </a:ext>
            </a:extLst>
          </p:cNvPr>
          <p:cNvSpPr txBox="1"/>
          <p:nvPr/>
        </p:nvSpPr>
        <p:spPr>
          <a:xfrm>
            <a:off x="7074058" y="877206"/>
            <a:ext cx="2069942" cy="523220"/>
          </a:xfrm>
          <a:prstGeom prst="rect">
            <a:avLst/>
          </a:prstGeom>
          <a:noFill/>
        </p:spPr>
        <p:txBody>
          <a:bodyPr wrap="square">
            <a:spAutoFit/>
          </a:bodyPr>
          <a:lstStyle/>
          <a:p>
            <a:r>
              <a:rPr lang="en-US" sz="1400" b="1" dirty="0"/>
              <a:t>exclusion only </a:t>
            </a:r>
            <a:br>
              <a:rPr lang="en-US" sz="1400" b="1" dirty="0"/>
            </a:br>
            <a:r>
              <a:rPr lang="en-US" sz="1400" b="1" dirty="0"/>
              <a:t>for &gt;50 </a:t>
            </a:r>
            <a:r>
              <a:rPr lang="en-US" sz="1400" b="1" dirty="0" err="1"/>
              <a:t>MWt</a:t>
            </a:r>
            <a:r>
              <a:rPr lang="en-US" sz="1400" b="1" dirty="0"/>
              <a:t> reactors</a:t>
            </a:r>
          </a:p>
        </p:txBody>
      </p:sp>
      <p:sp>
        <p:nvSpPr>
          <p:cNvPr id="21" name="TextBox 20">
            <a:extLst>
              <a:ext uri="{FF2B5EF4-FFF2-40B4-BE49-F238E27FC236}">
                <a16:creationId xmlns:a16="http://schemas.microsoft.com/office/drawing/2014/main" id="{FA148982-5747-2BFB-21FE-B845B95C352B}"/>
              </a:ext>
            </a:extLst>
          </p:cNvPr>
          <p:cNvSpPr txBox="1"/>
          <p:nvPr/>
        </p:nvSpPr>
        <p:spPr>
          <a:xfrm>
            <a:off x="4685759" y="4303770"/>
            <a:ext cx="2111125" cy="523220"/>
          </a:xfrm>
          <a:prstGeom prst="rect">
            <a:avLst/>
          </a:prstGeom>
          <a:noFill/>
        </p:spPr>
        <p:txBody>
          <a:bodyPr wrap="square">
            <a:spAutoFit/>
          </a:bodyPr>
          <a:lstStyle/>
          <a:p>
            <a:pPr marL="5954"/>
            <a:r>
              <a:rPr lang="en-US" sz="1400" b="1" dirty="0"/>
              <a:t>onsite reactor monitoring</a:t>
            </a:r>
          </a:p>
        </p:txBody>
      </p:sp>
      <p:sp>
        <p:nvSpPr>
          <p:cNvPr id="22" name="Line Callout 1 21">
            <a:extLst>
              <a:ext uri="{FF2B5EF4-FFF2-40B4-BE49-F238E27FC236}">
                <a16:creationId xmlns:a16="http://schemas.microsoft.com/office/drawing/2014/main" id="{3EC7EA36-78B5-67E2-29A1-BF04895FE14D}"/>
              </a:ext>
            </a:extLst>
          </p:cNvPr>
          <p:cNvSpPr/>
          <p:nvPr/>
        </p:nvSpPr>
        <p:spPr>
          <a:xfrm>
            <a:off x="2595542" y="4785215"/>
            <a:ext cx="3197724" cy="1018468"/>
          </a:xfrm>
          <a:prstGeom prst="borderCallout1">
            <a:avLst>
              <a:gd name="adj1" fmla="val -3173"/>
              <a:gd name="adj2" fmla="val 51397"/>
              <a:gd name="adj3" fmla="val -154715"/>
              <a:gd name="adj4" fmla="val 52132"/>
            </a:avLst>
          </a:prstGeom>
          <a:solidFill>
            <a:srgbClr val="FF0000"/>
          </a:solidFill>
          <a:ln w="12700" cmpd="sng">
            <a:solidFill>
              <a:schemeClr val="tx1"/>
            </a:solidFill>
            <a:tailEnd type="triangle" w="sm" len="med"/>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00" b="1" dirty="0">
                <a:solidFill>
                  <a:schemeClr val="bg1"/>
                </a:solidFill>
              </a:rPr>
              <a:t>depth: surface/a few meters</a:t>
            </a:r>
          </a:p>
          <a:p>
            <a:r>
              <a:rPr lang="en-US" sz="1400" b="1" dirty="0">
                <a:solidFill>
                  <a:schemeClr val="bg1"/>
                </a:solidFill>
              </a:rPr>
              <a:t>detector mass 1-10 tons</a:t>
            </a:r>
          </a:p>
          <a:p>
            <a:r>
              <a:rPr lang="en-US" sz="1400" b="1" dirty="0">
                <a:solidFill>
                  <a:schemeClr val="bg1"/>
                </a:solidFill>
              </a:rPr>
              <a:t>dwell  times: hours to months</a:t>
            </a:r>
          </a:p>
          <a:p>
            <a:r>
              <a:rPr lang="en-US" sz="1400" b="1" dirty="0">
                <a:solidFill>
                  <a:schemeClr val="bg1"/>
                </a:solidFill>
              </a:rPr>
              <a:t>applicable worldwide  </a:t>
            </a:r>
          </a:p>
        </p:txBody>
      </p:sp>
    </p:spTree>
    <p:extLst>
      <p:ext uri="{BB962C8B-B14F-4D97-AF65-F5344CB8AC3E}">
        <p14:creationId xmlns:p14="http://schemas.microsoft.com/office/powerpoint/2010/main" val="3989660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apanreactormap"/>
          <p:cNvPicPr>
            <a:picLocks noChangeAspect="1" noChangeArrowheads="1"/>
          </p:cNvPicPr>
          <p:nvPr/>
        </p:nvPicPr>
        <p:blipFill>
          <a:blip r:embed="rId2"/>
          <a:srcRect r="24609" b="9496"/>
          <a:stretch>
            <a:fillRect/>
          </a:stretch>
        </p:blipFill>
        <p:spPr bwMode="auto">
          <a:xfrm>
            <a:off x="1193799" y="1476608"/>
            <a:ext cx="6733097" cy="4879812"/>
          </a:xfrm>
          <a:prstGeom prst="rect">
            <a:avLst/>
          </a:prstGeom>
          <a:noFill/>
          <a:ln w="9525">
            <a:noFill/>
            <a:miter lim="800000"/>
            <a:headEnd/>
            <a:tailEnd/>
          </a:ln>
        </p:spPr>
      </p:pic>
      <p:sp>
        <p:nvSpPr>
          <p:cNvPr id="36867" name="Rectangle 3"/>
          <p:cNvSpPr>
            <a:spLocks noGrp="1" noChangeArrowheads="1"/>
          </p:cNvSpPr>
          <p:nvPr>
            <p:ph type="title"/>
          </p:nvPr>
        </p:nvSpPr>
        <p:spPr>
          <a:xfrm>
            <a:off x="390879" y="43000"/>
            <a:ext cx="9073440" cy="875686"/>
          </a:xfrm>
          <a:noFill/>
        </p:spPr>
        <p:txBody>
          <a:bodyPr/>
          <a:lstStyle/>
          <a:p>
            <a:r>
              <a:rPr lang="en-US" sz="2000" dirty="0">
                <a:solidFill>
                  <a:srgbClr val="000000"/>
                </a:solidFill>
                <a:effectLst/>
                <a:latin typeface="Arial" pitchFamily="34" charset="0"/>
                <a:cs typeface="Arial" pitchFamily="34" charset="0"/>
              </a:rPr>
              <a:t>Long-range reactor antineutrino detection is feasible now</a:t>
            </a:r>
            <a:br>
              <a:rPr lang="en-US" sz="2000" dirty="0">
                <a:solidFill>
                  <a:srgbClr val="000000"/>
                </a:solidFill>
                <a:effectLst/>
                <a:latin typeface="Arial" pitchFamily="34" charset="0"/>
                <a:cs typeface="Arial" pitchFamily="34" charset="0"/>
              </a:rPr>
            </a:br>
            <a:r>
              <a:rPr lang="en-US" sz="2000" dirty="0">
                <a:solidFill>
                  <a:srgbClr val="000000"/>
                </a:solidFill>
                <a:effectLst/>
                <a:latin typeface="Arial" pitchFamily="34" charset="0"/>
                <a:cs typeface="Arial" pitchFamily="34" charset="0"/>
              </a:rPr>
              <a:t>with liquid scintillator </a:t>
            </a:r>
          </a:p>
        </p:txBody>
      </p:sp>
      <p:sp>
        <p:nvSpPr>
          <p:cNvPr id="45061" name="Text Box 4"/>
          <p:cNvSpPr txBox="1">
            <a:spLocks noChangeArrowheads="1"/>
          </p:cNvSpPr>
          <p:nvPr/>
        </p:nvSpPr>
        <p:spPr bwMode="auto">
          <a:xfrm>
            <a:off x="1066800" y="1676400"/>
            <a:ext cx="184150" cy="473075"/>
          </a:xfrm>
          <a:prstGeom prst="rect">
            <a:avLst/>
          </a:prstGeom>
          <a:noFill/>
          <a:ln w="9525">
            <a:noFill/>
            <a:miter lim="800000"/>
            <a:headEnd/>
            <a:tailEnd/>
          </a:ln>
        </p:spPr>
        <p:txBody>
          <a:bodyPr wrap="none" anchor="ctr">
            <a:prstTxWarp prst="textNoShape">
              <a:avLst/>
            </a:prstTxWarp>
            <a:spAutoFit/>
          </a:bodyPr>
          <a:lstStyle/>
          <a:p>
            <a:pPr>
              <a:spcBef>
                <a:spcPct val="20000"/>
              </a:spcBef>
              <a:buSzPct val="85000"/>
            </a:pPr>
            <a:endParaRPr lang="en-US" sz="2400">
              <a:solidFill>
                <a:srgbClr val="000408"/>
              </a:solidFill>
              <a:latin typeface="Arial" charset="0"/>
            </a:endParaRPr>
          </a:p>
        </p:txBody>
      </p:sp>
      <p:sp>
        <p:nvSpPr>
          <p:cNvPr id="45064" name="Text Box 7"/>
          <p:cNvSpPr txBox="1">
            <a:spLocks noChangeArrowheads="1"/>
          </p:cNvSpPr>
          <p:nvPr/>
        </p:nvSpPr>
        <p:spPr bwMode="auto">
          <a:xfrm>
            <a:off x="4046538" y="4916158"/>
            <a:ext cx="2064289" cy="1388585"/>
          </a:xfrm>
          <a:prstGeom prst="rect">
            <a:avLst/>
          </a:prstGeom>
          <a:solidFill>
            <a:srgbClr val="FFFFFF"/>
          </a:solidFill>
          <a:ln w="25400" cap="flat" cmpd="sng" algn="ctr">
            <a:solidFill>
              <a:schemeClr val="bg2">
                <a:lumMod val="90000"/>
              </a:schemeClr>
            </a:solidFill>
            <a:prstDash val="solid"/>
            <a:miter lim="800000"/>
            <a:headEnd type="none" w="med" len="med"/>
            <a:tailEnd type="none" w="med" len="med"/>
          </a:ln>
          <a:effectLst>
            <a:outerShdw blurRad="50800" dist="63500" dir="2700000">
              <a:srgbClr val="000000">
                <a:alpha val="43000"/>
              </a:srgbClr>
            </a:outerShdw>
          </a:effectLst>
        </p:spPr>
        <p:txBody>
          <a:bodyPr wrap="square">
            <a:prstTxWarp prst="textNoShape">
              <a:avLst/>
            </a:prstTxWarp>
            <a:spAutoFit/>
          </a:bodyPr>
          <a:lstStyle/>
          <a:p>
            <a:pPr eaLnBrk="0" hangingPunct="0">
              <a:lnSpc>
                <a:spcPct val="90000"/>
              </a:lnSpc>
              <a:spcBef>
                <a:spcPct val="20000"/>
              </a:spcBef>
              <a:buSzPct val="85000"/>
            </a:pPr>
            <a:r>
              <a:rPr lang="en-US" sz="1400" dirty="0">
                <a:latin typeface="Arial"/>
                <a:cs typeface="Arial"/>
              </a:rPr>
              <a:t>Per month: </a:t>
            </a:r>
          </a:p>
          <a:p>
            <a:pPr eaLnBrk="0" hangingPunct="0">
              <a:lnSpc>
                <a:spcPct val="90000"/>
              </a:lnSpc>
              <a:spcBef>
                <a:spcPct val="20000"/>
              </a:spcBef>
              <a:buSzPct val="85000"/>
              <a:buFont typeface="Arial"/>
              <a:buChar char="•"/>
            </a:pPr>
            <a:r>
              <a:rPr lang="en-US" sz="1400" dirty="0">
                <a:latin typeface="Arial"/>
                <a:cs typeface="Arial"/>
              </a:rPr>
              <a:t> 16 reactor antineutrinos</a:t>
            </a:r>
          </a:p>
          <a:p>
            <a:pPr eaLnBrk="0" hangingPunct="0">
              <a:lnSpc>
                <a:spcPct val="90000"/>
              </a:lnSpc>
              <a:spcBef>
                <a:spcPct val="20000"/>
              </a:spcBef>
              <a:buSzPct val="85000"/>
              <a:buFont typeface="Arial"/>
              <a:buChar char="•"/>
            </a:pPr>
            <a:r>
              <a:rPr lang="en-US" sz="1400" dirty="0">
                <a:latin typeface="Arial"/>
                <a:cs typeface="Arial"/>
              </a:rPr>
              <a:t> 1 background event </a:t>
            </a:r>
          </a:p>
          <a:p>
            <a:pPr eaLnBrk="0" hangingPunct="0">
              <a:lnSpc>
                <a:spcPct val="90000"/>
              </a:lnSpc>
              <a:spcBef>
                <a:spcPct val="20000"/>
              </a:spcBef>
              <a:buSzPct val="85000"/>
            </a:pPr>
            <a:r>
              <a:rPr lang="en-US" sz="1400" dirty="0">
                <a:latin typeface="Arial"/>
                <a:cs typeface="Arial"/>
              </a:rPr>
              <a:t>From 130 </a:t>
            </a:r>
            <a:r>
              <a:rPr lang="en-US" sz="1400" dirty="0" err="1">
                <a:latin typeface="Arial"/>
                <a:cs typeface="Arial"/>
              </a:rPr>
              <a:t>GWt</a:t>
            </a:r>
            <a:r>
              <a:rPr lang="en-US" sz="1400" dirty="0">
                <a:latin typeface="Arial"/>
                <a:cs typeface="Arial"/>
              </a:rPr>
              <a:t> of reactors</a:t>
            </a:r>
          </a:p>
        </p:txBody>
      </p:sp>
      <p:sp>
        <p:nvSpPr>
          <p:cNvPr id="45065" name="Rectangle 8"/>
          <p:cNvSpPr>
            <a:spLocks noChangeArrowheads="1"/>
          </p:cNvSpPr>
          <p:nvPr/>
        </p:nvSpPr>
        <p:spPr bwMode="auto">
          <a:xfrm>
            <a:off x="2730238" y="1847422"/>
            <a:ext cx="2006862" cy="677621"/>
          </a:xfrm>
          <a:prstGeom prst="rect">
            <a:avLst/>
          </a:prstGeom>
          <a:solidFill>
            <a:srgbClr val="FFFFFF"/>
          </a:solidFill>
          <a:ln w="25400" cap="flat" cmpd="sng" algn="ctr">
            <a:solidFill>
              <a:schemeClr val="bg2">
                <a:lumMod val="90000"/>
              </a:schemeClr>
            </a:solidFill>
            <a:prstDash val="solid"/>
            <a:miter lim="800000"/>
            <a:headEnd type="none" w="med" len="med"/>
            <a:tailEnd type="none" w="med" len="med"/>
          </a:ln>
          <a:effectLst>
            <a:outerShdw blurRad="50800" dist="63500" dir="2700000">
              <a:srgbClr val="000000">
                <a:alpha val="43000"/>
              </a:srgbClr>
            </a:outerShdw>
          </a:effectLst>
        </p:spPr>
        <p:txBody>
          <a:bodyPr wrap="square">
            <a:prstTxWarp prst="textNoShape">
              <a:avLst/>
            </a:prstTxWarp>
            <a:spAutoFit/>
          </a:bodyPr>
          <a:lstStyle/>
          <a:p>
            <a:pPr eaLnBrk="0" hangingPunct="0">
              <a:lnSpc>
                <a:spcPct val="90000"/>
              </a:lnSpc>
            </a:pPr>
            <a:r>
              <a:rPr lang="en-US" sz="1400" dirty="0">
                <a:latin typeface="Arial"/>
                <a:cs typeface="Arial"/>
              </a:rPr>
              <a:t>~3% of signal from South Korean reactors</a:t>
            </a:r>
            <a:br>
              <a:rPr lang="en-US" sz="1400" dirty="0">
                <a:latin typeface="Arial"/>
                <a:cs typeface="Arial"/>
              </a:rPr>
            </a:br>
            <a:r>
              <a:rPr lang="en-US" sz="1400" dirty="0">
                <a:latin typeface="Arial"/>
                <a:cs typeface="Arial"/>
              </a:rPr>
              <a:t> @ 400 km standoff</a:t>
            </a:r>
          </a:p>
        </p:txBody>
      </p:sp>
      <p:sp>
        <p:nvSpPr>
          <p:cNvPr id="45066" name="Oval 9"/>
          <p:cNvSpPr>
            <a:spLocks noChangeArrowheads="1"/>
          </p:cNvSpPr>
          <p:nvPr/>
        </p:nvSpPr>
        <p:spPr bwMode="auto">
          <a:xfrm>
            <a:off x="4927599" y="3302002"/>
            <a:ext cx="155575" cy="262467"/>
          </a:xfrm>
          <a:prstGeom prst="ellipse">
            <a:avLst/>
          </a:prstGeom>
          <a:solidFill>
            <a:srgbClr val="0066FF"/>
          </a:solidFill>
          <a:ln w="9525">
            <a:solidFill>
              <a:schemeClr val="tx1"/>
            </a:solidFill>
            <a:round/>
            <a:headEnd/>
            <a:tailEnd/>
          </a:ln>
        </p:spPr>
        <p:txBody>
          <a:bodyPr wrap="square" anchor="ctr">
            <a:prstTxWarp prst="textNoShape">
              <a:avLst/>
            </a:prstTxWarp>
            <a:spAutoFit/>
          </a:bodyPr>
          <a:lstStyle/>
          <a:p>
            <a:pPr eaLnBrk="0" hangingPunct="0">
              <a:spcBef>
                <a:spcPct val="50000"/>
              </a:spcBef>
            </a:pPr>
            <a:endParaRPr lang="en-US">
              <a:latin typeface="Arial" charset="0"/>
            </a:endParaRPr>
          </a:p>
        </p:txBody>
      </p:sp>
      <p:cxnSp>
        <p:nvCxnSpPr>
          <p:cNvPr id="36874" name="AutoShape 10"/>
          <p:cNvCxnSpPr>
            <a:cxnSpLocks noChangeShapeType="1"/>
            <a:stCxn id="45065" idx="1"/>
          </p:cNvCxnSpPr>
          <p:nvPr/>
        </p:nvCxnSpPr>
        <p:spPr bwMode="auto">
          <a:xfrm flipH="1">
            <a:off x="1670628" y="2186233"/>
            <a:ext cx="1059610" cy="488782"/>
          </a:xfrm>
          <a:prstGeom prst="straightConnector1">
            <a:avLst/>
          </a:prstGeom>
          <a:noFill/>
          <a:ln w="25400" cap="flat" cmpd="sng" algn="ctr">
            <a:solidFill>
              <a:schemeClr val="tx1"/>
            </a:solidFill>
            <a:prstDash val="solid"/>
            <a:round/>
            <a:headEnd type="none" w="med" len="med"/>
            <a:tailEnd type="triangle" w="med" len="med"/>
          </a:ln>
          <a:effectLst>
            <a:outerShdw blurRad="50800" dist="38100" dir="2700000">
              <a:srgbClr val="000000">
                <a:alpha val="43000"/>
              </a:srgbClr>
            </a:outerShdw>
          </a:effectLst>
        </p:spPr>
      </p:cxnSp>
      <p:grpSp>
        <p:nvGrpSpPr>
          <p:cNvPr id="18" name="Group 17"/>
          <p:cNvGrpSpPr/>
          <p:nvPr/>
        </p:nvGrpSpPr>
        <p:grpSpPr>
          <a:xfrm>
            <a:off x="6712094" y="2853023"/>
            <a:ext cx="2285470" cy="3163231"/>
            <a:chOff x="6718229" y="2527839"/>
            <a:chExt cx="2285470" cy="3163231"/>
          </a:xfrm>
        </p:grpSpPr>
        <p:pic>
          <p:nvPicPr>
            <p:cNvPr id="36869" name="Picture 5"/>
            <p:cNvPicPr>
              <a:picLocks noChangeAspect="1" noChangeArrowheads="1"/>
            </p:cNvPicPr>
            <p:nvPr/>
          </p:nvPicPr>
          <p:blipFill>
            <a:blip r:embed="rId3"/>
            <a:srcRect/>
            <a:stretch>
              <a:fillRect/>
            </a:stretch>
          </p:blipFill>
          <p:spPr bwMode="auto">
            <a:xfrm>
              <a:off x="6718229" y="2528384"/>
              <a:ext cx="2280740" cy="3146991"/>
            </a:xfrm>
            <a:prstGeom prst="rect">
              <a:avLst/>
            </a:prstGeom>
            <a:noFill/>
            <a:ln w="9525">
              <a:noFill/>
              <a:miter lim="800000"/>
              <a:headEnd/>
              <a:tailEnd/>
            </a:ln>
            <a:effectLst>
              <a:outerShdw blurRad="50800" dist="63500" dir="2700000">
                <a:srgbClr val="000000">
                  <a:alpha val="43000"/>
                </a:srgbClr>
              </a:outerShdw>
            </a:effectLst>
          </p:spPr>
        </p:pic>
        <p:sp>
          <p:nvSpPr>
            <p:cNvPr id="45063" name="Text Box 6"/>
            <p:cNvSpPr txBox="1">
              <a:spLocks noChangeArrowheads="1"/>
            </p:cNvSpPr>
            <p:nvPr/>
          </p:nvSpPr>
          <p:spPr bwMode="auto">
            <a:xfrm>
              <a:off x="6718229" y="5330971"/>
              <a:ext cx="2285470" cy="360099"/>
            </a:xfrm>
            <a:prstGeom prst="rect">
              <a:avLst/>
            </a:prstGeom>
            <a:solidFill>
              <a:srgbClr val="FFFFFF">
                <a:alpha val="69000"/>
              </a:srgbClr>
            </a:solidFill>
            <a:ln w="9525">
              <a:noFill/>
              <a:miter lim="800000"/>
              <a:headEnd/>
              <a:tailEnd/>
            </a:ln>
          </p:spPr>
          <p:txBody>
            <a:bodyPr wrap="square" anchor="ctr">
              <a:prstTxWarp prst="textNoShape">
                <a:avLst/>
              </a:prstTxWarp>
              <a:spAutoFit/>
            </a:bodyPr>
            <a:lstStyle/>
            <a:p>
              <a:pPr algn="ctr">
                <a:lnSpc>
                  <a:spcPct val="70000"/>
                </a:lnSpc>
                <a:buSzPct val="85000"/>
              </a:pPr>
              <a:r>
                <a:rPr lang="en-US" sz="1200" dirty="0">
                  <a:solidFill>
                    <a:srgbClr val="000000"/>
                  </a:solidFill>
                </a:rPr>
                <a:t>1000 </a:t>
              </a:r>
              <a:r>
                <a:rPr lang="en-US" sz="1200" dirty="0" err="1">
                  <a:solidFill>
                    <a:srgbClr val="000000"/>
                  </a:solidFill>
                </a:rPr>
                <a:t>tonnes</a:t>
              </a:r>
              <a:r>
                <a:rPr lang="en-US" sz="1200" dirty="0">
                  <a:solidFill>
                    <a:srgbClr val="000000"/>
                  </a:solidFill>
                </a:rPr>
                <a:t> scintillator </a:t>
              </a:r>
              <a:br>
                <a:rPr lang="en-US" sz="1200" dirty="0">
                  <a:solidFill>
                    <a:srgbClr val="000000"/>
                  </a:solidFill>
                </a:rPr>
              </a:br>
              <a:r>
                <a:rPr lang="en-US" sz="1200" dirty="0">
                  <a:solidFill>
                    <a:srgbClr val="000000"/>
                  </a:solidFill>
                </a:rPr>
                <a:t>1000 </a:t>
              </a:r>
              <a:r>
                <a:rPr lang="en-US" sz="1200" dirty="0" err="1">
                  <a:solidFill>
                    <a:srgbClr val="000000"/>
                  </a:solidFill>
                </a:rPr>
                <a:t>m</a:t>
              </a:r>
              <a:r>
                <a:rPr lang="en-US" sz="1200" dirty="0">
                  <a:solidFill>
                    <a:srgbClr val="000000"/>
                  </a:solidFill>
                </a:rPr>
                <a:t>  depth</a:t>
              </a:r>
              <a:endParaRPr lang="en-US" sz="1200" baseline="30000" dirty="0">
                <a:solidFill>
                  <a:srgbClr val="000000"/>
                </a:solidFill>
              </a:endParaRPr>
            </a:p>
          </p:txBody>
        </p:sp>
        <p:sp>
          <p:nvSpPr>
            <p:cNvPr id="45068" name="Rectangle 11"/>
            <p:cNvSpPr>
              <a:spLocks noChangeArrowheads="1"/>
            </p:cNvSpPr>
            <p:nvPr/>
          </p:nvSpPr>
          <p:spPr bwMode="auto">
            <a:xfrm>
              <a:off x="6718229" y="2527839"/>
              <a:ext cx="2282357" cy="271869"/>
            </a:xfrm>
            <a:prstGeom prst="rect">
              <a:avLst/>
            </a:prstGeom>
            <a:solidFill>
              <a:srgbClr val="FFFFFF">
                <a:alpha val="68000"/>
              </a:srgbClr>
            </a:solidFill>
            <a:ln w="9525">
              <a:noFill/>
              <a:miter lim="800000"/>
              <a:headEnd/>
              <a:tailEnd/>
            </a:ln>
          </p:spPr>
          <p:txBody>
            <a:bodyPr wrap="square">
              <a:prstTxWarp prst="textNoShape">
                <a:avLst/>
              </a:prstTxWarp>
              <a:spAutoFit/>
            </a:bodyPr>
            <a:lstStyle/>
            <a:p>
              <a:pPr algn="ctr" eaLnBrk="0" hangingPunct="0">
                <a:lnSpc>
                  <a:spcPct val="80000"/>
                </a:lnSpc>
              </a:pPr>
              <a:r>
                <a:rPr lang="en-US" sz="1400" dirty="0">
                  <a:solidFill>
                    <a:srgbClr val="000000"/>
                  </a:solidFill>
                </a:rPr>
                <a:t>The </a:t>
              </a:r>
              <a:r>
                <a:rPr lang="en-US" sz="1400" dirty="0" err="1">
                  <a:solidFill>
                    <a:srgbClr val="000000"/>
                  </a:solidFill>
                </a:rPr>
                <a:t>KamLAND</a:t>
              </a:r>
              <a:r>
                <a:rPr lang="en-US" sz="1400" dirty="0">
                  <a:solidFill>
                    <a:srgbClr val="000000"/>
                  </a:solidFill>
                </a:rPr>
                <a:t> detector</a:t>
              </a:r>
            </a:p>
          </p:txBody>
        </p:sp>
      </p:grpSp>
      <p:cxnSp>
        <p:nvCxnSpPr>
          <p:cNvPr id="19" name="AutoShape 10"/>
          <p:cNvCxnSpPr>
            <a:cxnSpLocks noChangeShapeType="1"/>
          </p:cNvCxnSpPr>
          <p:nvPr/>
        </p:nvCxnSpPr>
        <p:spPr bwMode="auto">
          <a:xfrm rot="10800000" flipV="1">
            <a:off x="5069621" y="3405225"/>
            <a:ext cx="2378716" cy="18326"/>
          </a:xfrm>
          <a:prstGeom prst="straightConnector1">
            <a:avLst/>
          </a:prstGeom>
          <a:noFill/>
          <a:ln w="25400" cap="flat" cmpd="sng" algn="ctr">
            <a:solidFill>
              <a:schemeClr val="tx1"/>
            </a:solidFill>
            <a:prstDash val="solid"/>
            <a:round/>
            <a:headEnd type="none" w="med" len="med"/>
            <a:tailEnd type="triangle" w="med" len="med"/>
          </a:ln>
          <a:effectLst>
            <a:outerShdw blurRad="50800" dist="38100" dir="2700000">
              <a:srgbClr val="000000">
                <a:alpha val="43000"/>
              </a:srgbClr>
            </a:outerShdw>
          </a:effectLst>
        </p:spPr>
      </p:cxnSp>
      <p:sp>
        <p:nvSpPr>
          <p:cNvPr id="22" name="Rectangle 21"/>
          <p:cNvSpPr/>
          <p:nvPr/>
        </p:nvSpPr>
        <p:spPr>
          <a:xfrm>
            <a:off x="1300268" y="1509343"/>
            <a:ext cx="1245480" cy="220879"/>
          </a:xfrm>
          <a:prstGeom prst="rect">
            <a:avLst/>
          </a:prstGeom>
          <a:solidFill>
            <a:srgbClr val="CCFE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323131" y="1429467"/>
            <a:ext cx="1352266" cy="369332"/>
          </a:xfrm>
          <a:prstGeom prst="rect">
            <a:avLst/>
          </a:prstGeom>
          <a:noFill/>
        </p:spPr>
        <p:txBody>
          <a:bodyPr wrap="none" rtlCol="0">
            <a:spAutoFit/>
          </a:bodyPr>
          <a:lstStyle/>
          <a:p>
            <a:r>
              <a:rPr lang="en-US" b="1" spc="-50" dirty="0">
                <a:solidFill>
                  <a:srgbClr val="981829"/>
                </a:solidFill>
                <a:effectLst>
                  <a:outerShdw blurRad="50800" dist="38100" dir="2700000">
                    <a:srgbClr val="000000">
                      <a:alpha val="43000"/>
                    </a:srgbClr>
                  </a:outerShdw>
                </a:effectLst>
              </a:rPr>
              <a:t>South Korea</a:t>
            </a:r>
          </a:p>
        </p:txBody>
      </p:sp>
    </p:spTree>
    <p:extLst>
      <p:ext uri="{BB962C8B-B14F-4D97-AF65-F5344CB8AC3E}">
        <p14:creationId xmlns:p14="http://schemas.microsoft.com/office/powerpoint/2010/main" val="3023638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0961"/>
            <a:ext cx="8229600" cy="1251062"/>
          </a:xfrm>
        </p:spPr>
        <p:txBody>
          <a:bodyPr/>
          <a:lstStyle/>
          <a:p>
            <a:r>
              <a:rPr lang="en-US" sz="2000" dirty="0">
                <a:solidFill>
                  <a:srgbClr val="000000"/>
                </a:solidFill>
              </a:rPr>
              <a:t>Today’s Water Cherenkov detectors are 50x larger than scintillator detectors, but can’t distinguish neutrino from antineutrino</a:t>
            </a:r>
          </a:p>
        </p:txBody>
      </p:sp>
      <p:pic>
        <p:nvPicPr>
          <p:cNvPr id="5" name="Picture 7" descr="sk_03_small_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15895" y="2507070"/>
            <a:ext cx="5095601" cy="367627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611496" y="3848100"/>
            <a:ext cx="3532504" cy="2392997"/>
          </a:xfrm>
          <a:prstGeom prst="rect">
            <a:avLst/>
          </a:prstGeom>
          <a:noFill/>
          <a:ln>
            <a:noFill/>
          </a:ln>
        </p:spPr>
      </p:pic>
      <p:sp>
        <p:nvSpPr>
          <p:cNvPr id="2" name="TextBox 1"/>
          <p:cNvSpPr txBox="1"/>
          <p:nvPr/>
        </p:nvSpPr>
        <p:spPr>
          <a:xfrm>
            <a:off x="1935760" y="6062056"/>
            <a:ext cx="5661976" cy="369332"/>
          </a:xfrm>
          <a:prstGeom prst="rect">
            <a:avLst/>
          </a:prstGeom>
          <a:noFill/>
        </p:spPr>
        <p:txBody>
          <a:bodyPr wrap="none" rtlCol="0">
            <a:spAutoFit/>
          </a:bodyPr>
          <a:lstStyle/>
          <a:p>
            <a:r>
              <a:rPr lang="en-US" b="1" dirty="0">
                <a:latin typeface="Arial"/>
                <a:cs typeface="Arial"/>
              </a:rPr>
              <a:t>The Super-</a:t>
            </a:r>
            <a:r>
              <a:rPr lang="en-US" b="1" dirty="0" err="1">
                <a:latin typeface="Arial"/>
                <a:cs typeface="Arial"/>
              </a:rPr>
              <a:t>Kamiokande</a:t>
            </a:r>
            <a:r>
              <a:rPr lang="en-US" b="1" dirty="0">
                <a:latin typeface="Arial"/>
                <a:cs typeface="Arial"/>
              </a:rPr>
              <a:t> water Cherenkov detector</a:t>
            </a:r>
          </a:p>
        </p:txBody>
      </p:sp>
      <p:grpSp>
        <p:nvGrpSpPr>
          <p:cNvPr id="12" name="Group 11"/>
          <p:cNvGrpSpPr/>
          <p:nvPr/>
        </p:nvGrpSpPr>
        <p:grpSpPr>
          <a:xfrm>
            <a:off x="-247326" y="1250374"/>
            <a:ext cx="2777067" cy="461665"/>
            <a:chOff x="-203196" y="1026124"/>
            <a:chExt cx="2777067" cy="461665"/>
          </a:xfrm>
        </p:grpSpPr>
        <p:sp>
          <p:nvSpPr>
            <p:cNvPr id="8" name="Rectangle 7"/>
            <p:cNvSpPr/>
            <p:nvPr/>
          </p:nvSpPr>
          <p:spPr>
            <a:xfrm>
              <a:off x="-203196" y="1026124"/>
              <a:ext cx="2777067" cy="461665"/>
            </a:xfrm>
            <a:prstGeom prst="rect">
              <a:avLst/>
            </a:prstGeom>
          </p:spPr>
          <p:txBody>
            <a:bodyPr wrap="square">
              <a:spAutoFit/>
            </a:bodyPr>
            <a:lstStyle/>
            <a:p>
              <a:pPr marL="457200" lvl="2"/>
              <a:r>
                <a:rPr lang="en-US" sz="2400" dirty="0">
                  <a:solidFill>
                    <a:srgbClr val="0070C0"/>
                  </a:solidFill>
                  <a:latin typeface="Cambria Math" pitchFamily="18" charset="0"/>
                  <a:cs typeface="Arial" pitchFamily="34" charset="0"/>
                </a:rPr>
                <a:t> </a:t>
              </a:r>
              <a:r>
                <a:rPr lang="en-US" sz="2400" dirty="0" err="1">
                  <a:solidFill>
                    <a:srgbClr val="0070C0"/>
                  </a:solidFill>
                  <a:latin typeface="Cambria Math" pitchFamily="18" charset="0"/>
                  <a:cs typeface="Arial" pitchFamily="34" charset="0"/>
                </a:rPr>
                <a:t>v</a:t>
              </a:r>
              <a:r>
                <a:rPr lang="en-US" sz="2400" baseline="-25000" dirty="0" err="1">
                  <a:solidFill>
                    <a:srgbClr val="0070C0"/>
                  </a:solidFill>
                  <a:latin typeface="Cambria Math" pitchFamily="18" charset="0"/>
                  <a:cs typeface="Arial" pitchFamily="34" charset="0"/>
                </a:rPr>
                <a:t>e</a:t>
              </a:r>
              <a:r>
                <a:rPr lang="en-US" sz="2400" baseline="-25000" dirty="0">
                  <a:solidFill>
                    <a:srgbClr val="0070C0"/>
                  </a:solidFill>
                  <a:latin typeface="Cambria Math" pitchFamily="18" charset="0"/>
                  <a:cs typeface="Arial" pitchFamily="34" charset="0"/>
                </a:rPr>
                <a:t> </a:t>
              </a:r>
              <a:r>
                <a:rPr lang="en-US" sz="2400" dirty="0">
                  <a:latin typeface="Cambria Math" pitchFamily="18" charset="0"/>
                  <a:cs typeface="Arial" pitchFamily="34" charset="0"/>
                </a:rPr>
                <a:t>+</a:t>
              </a:r>
              <a:r>
                <a:rPr lang="en-US" sz="2400" dirty="0">
                  <a:solidFill>
                    <a:srgbClr val="0070C0"/>
                  </a:solidFill>
                  <a:latin typeface="Cambria Math" pitchFamily="18" charset="0"/>
                  <a:cs typeface="Arial" pitchFamily="34" charset="0"/>
                </a:rPr>
                <a:t> p = e</a:t>
              </a:r>
              <a:r>
                <a:rPr lang="en-US" sz="2400" baseline="30000" dirty="0">
                  <a:solidFill>
                    <a:srgbClr val="0070C0"/>
                  </a:solidFill>
                  <a:latin typeface="Cambria Math" pitchFamily="18" charset="0"/>
                  <a:cs typeface="Arial" pitchFamily="34" charset="0"/>
                </a:rPr>
                <a:t>+ </a:t>
              </a:r>
              <a:r>
                <a:rPr lang="en-US" sz="2400" dirty="0">
                  <a:latin typeface="Cambria Math" pitchFamily="18" charset="0"/>
                  <a:cs typeface="Arial" pitchFamily="34" charset="0"/>
                </a:rPr>
                <a:t>+</a:t>
              </a:r>
              <a:r>
                <a:rPr lang="en-US" sz="2400" dirty="0">
                  <a:solidFill>
                    <a:srgbClr val="0070C0"/>
                  </a:solidFill>
                  <a:latin typeface="Cambria Math" pitchFamily="18" charset="0"/>
                  <a:cs typeface="Arial" pitchFamily="34" charset="0"/>
                </a:rPr>
                <a:t> </a:t>
              </a:r>
              <a:r>
                <a:rPr lang="en-US" sz="2400" dirty="0">
                  <a:solidFill>
                    <a:srgbClr val="FF0000"/>
                  </a:solidFill>
                  <a:latin typeface="Cambria Math" pitchFamily="18" charset="0"/>
                  <a:cs typeface="Arial" pitchFamily="34" charset="0"/>
                </a:rPr>
                <a:t>n</a:t>
              </a:r>
              <a:endParaRPr lang="en-US" sz="2400" baseline="30000" dirty="0">
                <a:latin typeface="Cambria Math" pitchFamily="18" charset="0"/>
                <a:cs typeface="Arial" pitchFamily="34" charset="0"/>
              </a:endParaRPr>
            </a:p>
          </p:txBody>
        </p:sp>
        <p:cxnSp>
          <p:nvCxnSpPr>
            <p:cNvPr id="10" name="Straight Connector 9"/>
            <p:cNvCxnSpPr/>
            <p:nvPr/>
          </p:nvCxnSpPr>
          <p:spPr bwMode="auto">
            <a:xfrm flipV="1">
              <a:off x="389475" y="1184562"/>
              <a:ext cx="205660" cy="68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1" name="Rectangle 10"/>
          <p:cNvSpPr/>
          <p:nvPr/>
        </p:nvSpPr>
        <p:spPr>
          <a:xfrm>
            <a:off x="5850052" y="1249529"/>
            <a:ext cx="2790624" cy="461665"/>
          </a:xfrm>
          <a:prstGeom prst="rect">
            <a:avLst/>
          </a:prstGeom>
        </p:spPr>
        <p:txBody>
          <a:bodyPr wrap="square">
            <a:spAutoFit/>
          </a:bodyPr>
          <a:lstStyle/>
          <a:p>
            <a:pPr marL="457200" lvl="2"/>
            <a:r>
              <a:rPr lang="en-US" sz="2400" dirty="0" err="1">
                <a:solidFill>
                  <a:srgbClr val="0070C0"/>
                </a:solidFill>
                <a:latin typeface="Cambria Math" pitchFamily="18" charset="0"/>
                <a:cs typeface="Arial" pitchFamily="34" charset="0"/>
              </a:rPr>
              <a:t>v</a:t>
            </a:r>
            <a:r>
              <a:rPr lang="en-US" sz="2400" baseline="-25000" dirty="0" err="1">
                <a:solidFill>
                  <a:srgbClr val="0070C0"/>
                </a:solidFill>
                <a:latin typeface="Cambria Math" pitchFamily="18" charset="0"/>
                <a:cs typeface="Arial" pitchFamily="34" charset="0"/>
              </a:rPr>
              <a:t>e</a:t>
            </a:r>
            <a:r>
              <a:rPr lang="en-US" sz="2400" baseline="-25000" dirty="0">
                <a:solidFill>
                  <a:srgbClr val="0070C0"/>
                </a:solidFill>
                <a:latin typeface="Cambria Math" pitchFamily="18" charset="0"/>
                <a:cs typeface="Arial" pitchFamily="34" charset="0"/>
              </a:rPr>
              <a:t> </a:t>
            </a:r>
            <a:r>
              <a:rPr lang="en-US" sz="2400" dirty="0">
                <a:latin typeface="Cambria Math" pitchFamily="18" charset="0"/>
                <a:cs typeface="Arial" pitchFamily="34" charset="0"/>
              </a:rPr>
              <a:t>+</a:t>
            </a:r>
            <a:r>
              <a:rPr lang="en-US" sz="2400" dirty="0">
                <a:solidFill>
                  <a:srgbClr val="0070C0"/>
                </a:solidFill>
                <a:latin typeface="Cambria Math" pitchFamily="18" charset="0"/>
                <a:cs typeface="Arial" pitchFamily="34" charset="0"/>
              </a:rPr>
              <a:t> e</a:t>
            </a:r>
            <a:r>
              <a:rPr lang="en-US" sz="2400" baseline="30000" dirty="0">
                <a:solidFill>
                  <a:srgbClr val="0070C0"/>
                </a:solidFill>
                <a:latin typeface="Cambria Math" pitchFamily="18" charset="0"/>
                <a:cs typeface="Arial" pitchFamily="34" charset="0"/>
              </a:rPr>
              <a:t>-</a:t>
            </a:r>
            <a:r>
              <a:rPr lang="en-US" sz="2400" dirty="0">
                <a:solidFill>
                  <a:srgbClr val="0070C0"/>
                </a:solidFill>
                <a:latin typeface="Cambria Math" pitchFamily="18" charset="0"/>
                <a:cs typeface="Arial" pitchFamily="34" charset="0"/>
              </a:rPr>
              <a:t>= </a:t>
            </a:r>
            <a:r>
              <a:rPr lang="en-US" sz="2400" dirty="0" err="1">
                <a:solidFill>
                  <a:srgbClr val="0070C0"/>
                </a:solidFill>
                <a:latin typeface="Cambria Math" pitchFamily="18" charset="0"/>
                <a:cs typeface="Arial" pitchFamily="34" charset="0"/>
              </a:rPr>
              <a:t>v</a:t>
            </a:r>
            <a:r>
              <a:rPr lang="en-US" sz="2400" baseline="-25000" dirty="0" err="1">
                <a:solidFill>
                  <a:srgbClr val="0070C0"/>
                </a:solidFill>
                <a:latin typeface="Cambria Math" pitchFamily="18" charset="0"/>
                <a:cs typeface="Arial" pitchFamily="34" charset="0"/>
              </a:rPr>
              <a:t>e</a:t>
            </a:r>
            <a:r>
              <a:rPr lang="en-US" sz="2400" baseline="-25000" dirty="0">
                <a:solidFill>
                  <a:srgbClr val="0070C0"/>
                </a:solidFill>
                <a:latin typeface="Cambria Math" pitchFamily="18" charset="0"/>
                <a:cs typeface="Arial" pitchFamily="34" charset="0"/>
              </a:rPr>
              <a:t> </a:t>
            </a:r>
            <a:r>
              <a:rPr lang="en-US" sz="2400" dirty="0">
                <a:latin typeface="Cambria Math" pitchFamily="18" charset="0"/>
                <a:cs typeface="Arial" pitchFamily="34" charset="0"/>
              </a:rPr>
              <a:t>+</a:t>
            </a:r>
            <a:r>
              <a:rPr lang="en-US" sz="2400" dirty="0">
                <a:solidFill>
                  <a:srgbClr val="0070C0"/>
                </a:solidFill>
                <a:latin typeface="Cambria Math" pitchFamily="18" charset="0"/>
                <a:cs typeface="Arial" pitchFamily="34" charset="0"/>
              </a:rPr>
              <a:t> e</a:t>
            </a:r>
            <a:r>
              <a:rPr lang="en-US" sz="2400" baseline="30000" dirty="0">
                <a:solidFill>
                  <a:srgbClr val="0070C0"/>
                </a:solidFill>
                <a:latin typeface="Cambria Math" pitchFamily="18" charset="0"/>
                <a:cs typeface="Arial" pitchFamily="34" charset="0"/>
              </a:rPr>
              <a:t>-</a:t>
            </a:r>
            <a:endParaRPr lang="en-US" sz="2400" baseline="30000" dirty="0">
              <a:latin typeface="Cambria Math" pitchFamily="18" charset="0"/>
              <a:cs typeface="Arial" pitchFamily="34" charset="0"/>
            </a:endParaRPr>
          </a:p>
        </p:txBody>
      </p:sp>
      <p:sp>
        <p:nvSpPr>
          <p:cNvPr id="15" name="Rectangle 14"/>
          <p:cNvSpPr/>
          <p:nvPr/>
        </p:nvSpPr>
        <p:spPr>
          <a:xfrm>
            <a:off x="3019320" y="1283967"/>
            <a:ext cx="2557686" cy="1200329"/>
          </a:xfrm>
          <a:prstGeom prst="rect">
            <a:avLst/>
          </a:prstGeom>
          <a:ln>
            <a:solidFill>
              <a:schemeClr val="tx1"/>
            </a:solidFill>
          </a:ln>
        </p:spPr>
        <p:txBody>
          <a:bodyPr wrap="none">
            <a:spAutoFit/>
          </a:bodyPr>
          <a:lstStyle/>
          <a:p>
            <a:pPr marL="119062" indent="0">
              <a:buNone/>
            </a:pPr>
            <a:r>
              <a:rPr lang="en-US" b="1" dirty="0">
                <a:latin typeface="Arial"/>
                <a:cs typeface="Arial"/>
                <a:sym typeface="Wingdings"/>
              </a:rPr>
              <a:t>Identical signals from</a:t>
            </a:r>
            <a:br>
              <a:rPr lang="en-US" b="1" dirty="0">
                <a:latin typeface="Arial"/>
                <a:cs typeface="Arial"/>
                <a:sym typeface="Wingdings"/>
              </a:rPr>
            </a:br>
            <a:r>
              <a:rPr lang="en-US" b="1" dirty="0">
                <a:latin typeface="Arial"/>
                <a:cs typeface="Arial"/>
                <a:sym typeface="Wingdings"/>
              </a:rPr>
              <a:t>both processes:</a:t>
            </a:r>
            <a:br>
              <a:rPr lang="en-US" b="1" dirty="0">
                <a:latin typeface="Arial"/>
                <a:cs typeface="Arial"/>
                <a:sym typeface="Wingdings"/>
              </a:rPr>
            </a:br>
            <a:r>
              <a:rPr lang="en-US" dirty="0">
                <a:solidFill>
                  <a:srgbClr val="FF0000"/>
                </a:solidFill>
                <a:latin typeface="Arial"/>
                <a:cs typeface="Arial"/>
                <a:sym typeface="Wingdings"/>
              </a:rPr>
              <a:t>a </a:t>
            </a:r>
            <a:r>
              <a:rPr lang="en-US" b="1" dirty="0">
                <a:solidFill>
                  <a:srgbClr val="FF0000"/>
                </a:solidFill>
                <a:latin typeface="Arial"/>
                <a:cs typeface="Arial"/>
                <a:sym typeface="Wingdings"/>
              </a:rPr>
              <a:t>single flash of </a:t>
            </a:r>
          </a:p>
          <a:p>
            <a:pPr marL="119062" indent="0">
              <a:buNone/>
            </a:pPr>
            <a:r>
              <a:rPr lang="en-US" b="1" dirty="0">
                <a:solidFill>
                  <a:srgbClr val="FF0000"/>
                </a:solidFill>
                <a:latin typeface="Arial"/>
                <a:cs typeface="Arial"/>
                <a:sym typeface="Wingdings"/>
              </a:rPr>
              <a:t>Cerenkov light</a:t>
            </a:r>
          </a:p>
        </p:txBody>
      </p:sp>
      <p:cxnSp>
        <p:nvCxnSpPr>
          <p:cNvPr id="19" name="Straight Arrow Connector 18"/>
          <p:cNvCxnSpPr/>
          <p:nvPr/>
        </p:nvCxnSpPr>
        <p:spPr bwMode="auto">
          <a:xfrm>
            <a:off x="2424367" y="1546711"/>
            <a:ext cx="584199" cy="1"/>
          </a:xfrm>
          <a:prstGeom prst="straightConnector1">
            <a:avLst/>
          </a:prstGeom>
          <a:solidFill>
            <a:schemeClr val="accent1"/>
          </a:solidFill>
          <a:ln w="9525" cap="flat" cmpd="sng" algn="ctr">
            <a:solidFill>
              <a:schemeClr val="tx1"/>
            </a:solidFill>
            <a:prstDash val="solid"/>
            <a:round/>
            <a:headEnd type="arrow" w="med" len="med"/>
            <a:tailEnd type="none"/>
          </a:ln>
          <a:effectLst/>
        </p:spPr>
      </p:cxnSp>
      <p:cxnSp>
        <p:nvCxnSpPr>
          <p:cNvPr id="21" name="Straight Arrow Connector 20"/>
          <p:cNvCxnSpPr/>
          <p:nvPr/>
        </p:nvCxnSpPr>
        <p:spPr bwMode="auto">
          <a:xfrm flipV="1">
            <a:off x="5582603" y="1557993"/>
            <a:ext cx="682540" cy="575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479311" y="1758426"/>
            <a:ext cx="2135132" cy="646331"/>
          </a:xfrm>
          <a:prstGeom prst="rect">
            <a:avLst/>
          </a:prstGeom>
          <a:noFill/>
        </p:spPr>
        <p:txBody>
          <a:bodyPr wrap="none" rtlCol="0">
            <a:spAutoFit/>
          </a:bodyPr>
          <a:lstStyle/>
          <a:p>
            <a:r>
              <a:rPr lang="en-US" dirty="0">
                <a:latin typeface="Arial"/>
                <a:cs typeface="Arial"/>
              </a:rPr>
              <a:t>Inverse beta decay</a:t>
            </a:r>
            <a:br>
              <a:rPr lang="en-US" dirty="0">
                <a:latin typeface="Arial"/>
                <a:cs typeface="Arial"/>
              </a:rPr>
            </a:br>
            <a:r>
              <a:rPr lang="en-US" dirty="0">
                <a:latin typeface="Arial"/>
                <a:cs typeface="Arial"/>
              </a:rPr>
              <a:t>from reactor </a:t>
            </a:r>
          </a:p>
        </p:txBody>
      </p:sp>
      <p:sp>
        <p:nvSpPr>
          <p:cNvPr id="24" name="TextBox 23"/>
          <p:cNvSpPr txBox="1"/>
          <p:nvPr/>
        </p:nvSpPr>
        <p:spPr>
          <a:xfrm>
            <a:off x="5839562" y="1769707"/>
            <a:ext cx="2814555" cy="646331"/>
          </a:xfrm>
          <a:prstGeom prst="rect">
            <a:avLst/>
          </a:prstGeom>
          <a:noFill/>
        </p:spPr>
        <p:txBody>
          <a:bodyPr wrap="none" rtlCol="0">
            <a:spAutoFit/>
          </a:bodyPr>
          <a:lstStyle/>
          <a:p>
            <a:r>
              <a:rPr lang="en-US" dirty="0">
                <a:latin typeface="Arial"/>
                <a:cs typeface="Arial"/>
              </a:rPr>
              <a:t>Elastic scatter </a:t>
            </a:r>
          </a:p>
          <a:p>
            <a:r>
              <a:rPr lang="en-US" dirty="0">
                <a:latin typeface="Arial"/>
                <a:cs typeface="Arial"/>
              </a:rPr>
              <a:t>(solar neutrinos, reactors)</a:t>
            </a:r>
          </a:p>
        </p:txBody>
      </p:sp>
      <p:grpSp>
        <p:nvGrpSpPr>
          <p:cNvPr id="16" name="Group 15"/>
          <p:cNvGrpSpPr/>
          <p:nvPr/>
        </p:nvGrpSpPr>
        <p:grpSpPr>
          <a:xfrm>
            <a:off x="1275720" y="1981729"/>
            <a:ext cx="959484" cy="461665"/>
            <a:chOff x="-203195" y="1026124"/>
            <a:chExt cx="959484" cy="461665"/>
          </a:xfrm>
        </p:grpSpPr>
        <p:sp>
          <p:nvSpPr>
            <p:cNvPr id="17" name="Rectangle 16"/>
            <p:cNvSpPr/>
            <p:nvPr/>
          </p:nvSpPr>
          <p:spPr>
            <a:xfrm>
              <a:off x="-203195" y="1026124"/>
              <a:ext cx="959484" cy="461665"/>
            </a:xfrm>
            <a:prstGeom prst="rect">
              <a:avLst/>
            </a:prstGeom>
          </p:spPr>
          <p:txBody>
            <a:bodyPr wrap="square">
              <a:spAutoFit/>
            </a:bodyPr>
            <a:lstStyle/>
            <a:p>
              <a:pPr marL="457200" lvl="2"/>
              <a:r>
                <a:rPr lang="en-US" sz="2400" dirty="0">
                  <a:solidFill>
                    <a:srgbClr val="0070C0"/>
                  </a:solidFill>
                  <a:latin typeface="Cambria Math" pitchFamily="18" charset="0"/>
                  <a:cs typeface="Arial" pitchFamily="34" charset="0"/>
                </a:rPr>
                <a:t> </a:t>
              </a:r>
              <a:r>
                <a:rPr lang="en-US" sz="2400" dirty="0" err="1">
                  <a:solidFill>
                    <a:srgbClr val="0070C0"/>
                  </a:solidFill>
                  <a:latin typeface="Cambria Math" pitchFamily="18" charset="0"/>
                  <a:cs typeface="Arial" pitchFamily="34" charset="0"/>
                </a:rPr>
                <a:t>v</a:t>
              </a:r>
              <a:r>
                <a:rPr lang="en-US" sz="2400" baseline="-25000" dirty="0" err="1">
                  <a:solidFill>
                    <a:srgbClr val="0070C0"/>
                  </a:solidFill>
                  <a:latin typeface="Cambria Math" pitchFamily="18" charset="0"/>
                  <a:cs typeface="Arial" pitchFamily="34" charset="0"/>
                </a:rPr>
                <a:t>e</a:t>
              </a:r>
              <a:endParaRPr lang="en-US" sz="2400" baseline="30000" dirty="0">
                <a:latin typeface="Cambria Math" pitchFamily="18" charset="0"/>
                <a:cs typeface="Arial" pitchFamily="34" charset="0"/>
              </a:endParaRPr>
            </a:p>
          </p:txBody>
        </p:sp>
        <p:cxnSp>
          <p:nvCxnSpPr>
            <p:cNvPr id="18" name="Straight Connector 17"/>
            <p:cNvCxnSpPr/>
            <p:nvPr/>
          </p:nvCxnSpPr>
          <p:spPr bwMode="auto">
            <a:xfrm flipV="1">
              <a:off x="389475" y="1174740"/>
              <a:ext cx="205660" cy="683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876313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103ED5-7E18-FB7F-3652-C40B9BEF1ED9}"/>
              </a:ext>
            </a:extLst>
          </p:cNvPr>
          <p:cNvSpPr>
            <a:spLocks noGrp="1"/>
          </p:cNvSpPr>
          <p:nvPr>
            <p:ph idx="1"/>
          </p:nvPr>
        </p:nvSpPr>
        <p:spPr>
          <a:xfrm>
            <a:off x="141110" y="1352374"/>
            <a:ext cx="8777111" cy="4751357"/>
          </a:xfrm>
        </p:spPr>
        <p:txBody>
          <a:bodyPr>
            <a:normAutofit fontScale="92500" lnSpcReduction="10000"/>
          </a:bodyPr>
          <a:lstStyle/>
          <a:p>
            <a:pPr>
              <a:buFont typeface="Arial" panose="020B0604020202020204" pitchFamily="34" charset="0"/>
              <a:buChar char="•"/>
            </a:pPr>
            <a:r>
              <a:rPr lang="en-US" sz="2000" dirty="0"/>
              <a:t>The International Atomic Energy Agency – responsible for monitoring nuclear facilities in all Non-Nuclear Weapons States (as defined by the </a:t>
            </a:r>
            <a:r>
              <a:rPr lang="en-US" sz="2000" dirty="0" err="1"/>
              <a:t>NonproliferationTreaty</a:t>
            </a:r>
            <a:r>
              <a:rPr lang="en-US" sz="2000" dirty="0"/>
              <a:t>)</a:t>
            </a:r>
          </a:p>
          <a:p>
            <a:pPr lvl="1">
              <a:buFont typeface="System Font Regular"/>
              <a:buChar char="-"/>
            </a:pPr>
            <a:r>
              <a:rPr lang="en-US" sz="1600" dirty="0"/>
              <a:t>Not relevant for current crop of reactors </a:t>
            </a:r>
          </a:p>
          <a:p>
            <a:pPr lvl="1">
              <a:buFont typeface="System Font Regular"/>
              <a:buChar char="-"/>
            </a:pPr>
            <a:r>
              <a:rPr lang="en-US" sz="1600" dirty="0"/>
              <a:t>Potentially useful for some new reactor types/special cases </a:t>
            </a:r>
          </a:p>
          <a:p>
            <a:pPr lvl="1">
              <a:buFont typeface="System Font Regular"/>
              <a:buChar char="-"/>
            </a:pPr>
            <a:r>
              <a:rPr lang="en-US" sz="1600" dirty="0">
                <a:solidFill>
                  <a:srgbClr val="FF0000"/>
                </a:solidFill>
              </a:rPr>
              <a:t>Fixed IAEA standards for time to discover, material mass,  confidence level (95%)</a:t>
            </a:r>
          </a:p>
          <a:p>
            <a:pPr>
              <a:buFont typeface="Arial" panose="020B0604020202020204" pitchFamily="34" charset="0"/>
              <a:buChar char="•"/>
            </a:pPr>
            <a:r>
              <a:rPr lang="en-US" sz="2000" dirty="0"/>
              <a:t>Pairs/groups of States interested in “Confidence-Building Measures”</a:t>
            </a:r>
          </a:p>
          <a:p>
            <a:pPr lvl="1">
              <a:buFont typeface="Arial" panose="020B0604020202020204" pitchFamily="34" charset="0"/>
              <a:buChar char="•"/>
            </a:pPr>
            <a:r>
              <a:rPr lang="en-US" sz="1600" dirty="0"/>
              <a:t>“Confidence-building Measures” are non-treaty-based, joint activities meant to lessen tensions between states </a:t>
            </a:r>
          </a:p>
          <a:p>
            <a:pPr lvl="1">
              <a:buFont typeface="Arial" panose="020B0604020202020204" pitchFamily="34" charset="0"/>
              <a:buChar char="•"/>
            </a:pPr>
            <a:r>
              <a:rPr lang="en-US" sz="1600" dirty="0"/>
              <a:t>The Iran deal, monitoring North Korea’s nuclear program, others</a:t>
            </a:r>
          </a:p>
          <a:p>
            <a:pPr lvl="1">
              <a:buFont typeface="Arial" panose="020B0604020202020204" pitchFamily="34" charset="0"/>
              <a:buChar char="•"/>
            </a:pPr>
            <a:r>
              <a:rPr lang="en-US" sz="1600" dirty="0"/>
              <a:t>Scientific diplomacy and technical engagement are key features</a:t>
            </a:r>
          </a:p>
          <a:p>
            <a:pPr lvl="1">
              <a:buFont typeface="Arial" panose="020B0604020202020204" pitchFamily="34" charset="0"/>
              <a:buChar char="•"/>
            </a:pPr>
            <a:r>
              <a:rPr lang="en-US" sz="1600" dirty="0">
                <a:solidFill>
                  <a:srgbClr val="FF0000"/>
                </a:solidFill>
              </a:rPr>
              <a:t>No fixed performance standard</a:t>
            </a:r>
          </a:p>
          <a:p>
            <a:pPr>
              <a:buFont typeface="Arial" panose="020B0604020202020204" pitchFamily="34" charset="0"/>
              <a:buChar char="•"/>
            </a:pPr>
            <a:endParaRPr lang="en-US" sz="2000" dirty="0"/>
          </a:p>
          <a:p>
            <a:pPr>
              <a:buFont typeface="Arial" panose="020B0604020202020204" pitchFamily="34" charset="0"/>
              <a:buChar char="•"/>
            </a:pPr>
            <a:r>
              <a:rPr lang="en-US" sz="2000" dirty="0" err="1"/>
              <a:t>Signators</a:t>
            </a:r>
            <a:r>
              <a:rPr lang="en-US" sz="2000" dirty="0"/>
              <a:t> to the Comprehensive Test-ban Treaty  (most countries)</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6FECCA31-D724-3494-7CB9-30AB7BE09104}"/>
              </a:ext>
            </a:extLst>
          </p:cNvPr>
          <p:cNvSpPr>
            <a:spLocks noGrp="1"/>
          </p:cNvSpPr>
          <p:nvPr>
            <p:ph type="title"/>
          </p:nvPr>
        </p:nvSpPr>
        <p:spPr>
          <a:xfrm>
            <a:off x="457200" y="0"/>
            <a:ext cx="8229600" cy="857956"/>
          </a:xfrm>
        </p:spPr>
        <p:txBody>
          <a:bodyPr/>
          <a:lstStyle/>
          <a:p>
            <a:pPr algn="ctr"/>
            <a:r>
              <a:rPr lang="en-US" dirty="0"/>
              <a:t>Possible users</a:t>
            </a:r>
          </a:p>
        </p:txBody>
      </p:sp>
    </p:spTree>
    <p:extLst>
      <p:ext uri="{BB962C8B-B14F-4D97-AF65-F5344CB8AC3E}">
        <p14:creationId xmlns:p14="http://schemas.microsoft.com/office/powerpoint/2010/main" val="4165013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1E3B60-E9FA-A043-6F91-F22EE3E42B3F}"/>
              </a:ext>
            </a:extLst>
          </p:cNvPr>
          <p:cNvSpPr>
            <a:spLocks noGrp="1"/>
          </p:cNvSpPr>
          <p:nvPr>
            <p:ph type="body" sz="quarter" idx="10"/>
          </p:nvPr>
        </p:nvSpPr>
        <p:spPr>
          <a:xfrm>
            <a:off x="166452" y="738791"/>
            <a:ext cx="8603362" cy="811798"/>
          </a:xfrm>
        </p:spPr>
        <p:txBody>
          <a:bodyPr>
            <a:noAutofit/>
          </a:bodyPr>
          <a:lstStyle/>
          <a:p>
            <a:pPr algn="ctr">
              <a:lnSpc>
                <a:spcPct val="100000"/>
              </a:lnSpc>
            </a:pPr>
            <a:r>
              <a:rPr lang="en-US" sz="3600" b="1" dirty="0">
                <a:solidFill>
                  <a:srgbClr val="214A8F"/>
                </a:solidFill>
                <a:latin typeface="Arial"/>
                <a:ea typeface="+mj-ea"/>
              </a:rPr>
              <a:t>A comparison of reactor exclusion and discovery techniques </a:t>
            </a:r>
          </a:p>
        </p:txBody>
      </p:sp>
      <p:graphicFrame>
        <p:nvGraphicFramePr>
          <p:cNvPr id="6" name="Table 2">
            <a:extLst>
              <a:ext uri="{FF2B5EF4-FFF2-40B4-BE49-F238E27FC236}">
                <a16:creationId xmlns:a16="http://schemas.microsoft.com/office/drawing/2014/main" id="{C63FDB9F-01E3-8EF6-E6DE-AEA0E9EFAE73}"/>
              </a:ext>
            </a:extLst>
          </p:cNvPr>
          <p:cNvGraphicFramePr>
            <a:graphicFrameLocks noGrp="1"/>
          </p:cNvGraphicFramePr>
          <p:nvPr>
            <p:extLst>
              <p:ext uri="{D42A27DB-BD31-4B8C-83A1-F6EECF244321}">
                <p14:modId xmlns:p14="http://schemas.microsoft.com/office/powerpoint/2010/main" val="2235559773"/>
              </p:ext>
            </p:extLst>
          </p:nvPr>
        </p:nvGraphicFramePr>
        <p:xfrm>
          <a:off x="187094" y="1671439"/>
          <a:ext cx="8769813" cy="4727448"/>
        </p:xfrm>
        <a:graphic>
          <a:graphicData uri="http://schemas.openxmlformats.org/drawingml/2006/table">
            <a:tbl>
              <a:tblPr firstRow="1"/>
              <a:tblGrid>
                <a:gridCol w="812987">
                  <a:extLst>
                    <a:ext uri="{9D8B030D-6E8A-4147-A177-3AD203B41FA5}">
                      <a16:colId xmlns:a16="http://schemas.microsoft.com/office/drawing/2014/main" val="1437912384"/>
                    </a:ext>
                  </a:extLst>
                </a:gridCol>
                <a:gridCol w="1769717">
                  <a:extLst>
                    <a:ext uri="{9D8B030D-6E8A-4147-A177-3AD203B41FA5}">
                      <a16:colId xmlns:a16="http://schemas.microsoft.com/office/drawing/2014/main" val="1224607342"/>
                    </a:ext>
                  </a:extLst>
                </a:gridCol>
                <a:gridCol w="1505779">
                  <a:extLst>
                    <a:ext uri="{9D8B030D-6E8A-4147-A177-3AD203B41FA5}">
                      <a16:colId xmlns:a16="http://schemas.microsoft.com/office/drawing/2014/main" val="2635154837"/>
                    </a:ext>
                  </a:extLst>
                </a:gridCol>
                <a:gridCol w="1401417">
                  <a:extLst>
                    <a:ext uri="{9D8B030D-6E8A-4147-A177-3AD203B41FA5}">
                      <a16:colId xmlns:a16="http://schemas.microsoft.com/office/drawing/2014/main" val="1164227806"/>
                    </a:ext>
                  </a:extLst>
                </a:gridCol>
                <a:gridCol w="3279913">
                  <a:extLst>
                    <a:ext uri="{9D8B030D-6E8A-4147-A177-3AD203B41FA5}">
                      <a16:colId xmlns:a16="http://schemas.microsoft.com/office/drawing/2014/main" val="2174220337"/>
                    </a:ext>
                  </a:extLst>
                </a:gridCol>
              </a:tblGrid>
              <a:tr h="228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a:p>
                  </a:txBody>
                  <a:tcPr marL="68580" marR="68580" marT="34290" marB="34290">
                    <a:lnL w="12700" cmpd="sng">
                      <a:solidFill>
                        <a:sysClr val="window" lastClr="FFFFFF"/>
                      </a:solidFill>
                    </a:lnL>
                    <a:lnR w="12700" cap="flat" cmpd="sng" algn="ctr">
                      <a:solidFill>
                        <a:srgbClr val="4F81BE"/>
                      </a:solidFill>
                      <a:prstDash val="solid"/>
                      <a:round/>
                      <a:headEnd type="none" w="med" len="med"/>
                      <a:tailEnd type="none" w="med" len="med"/>
                    </a:lnR>
                    <a:lnT w="12700" cmpd="sng">
                      <a:solidFill>
                        <a:sysClr val="window" lastClr="FFFFFF"/>
                      </a:solidFill>
                    </a:lnT>
                    <a:lnB w="12700" cap="flat" cmpd="sng" algn="ctr">
                      <a:solidFill>
                        <a:srgbClr val="4F81BE"/>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Non-cooperative methods</a:t>
                      </a:r>
                    </a:p>
                  </a:txBody>
                  <a:tcPr marL="68580" marR="68580" marT="34290" marB="34290">
                    <a:lnL w="12700" cap="flat" cmpd="sng" algn="ctr">
                      <a:solidFill>
                        <a:srgbClr val="4F81BE"/>
                      </a:solidFill>
                      <a:prstDash val="solid"/>
                      <a:round/>
                      <a:headEnd type="none" w="med" len="med"/>
                      <a:tailEnd type="none" w="med" len="med"/>
                    </a:lnL>
                    <a:lnR w="12700" cap="flat" cmpd="sng" algn="ctr">
                      <a:solidFill>
                        <a:srgbClr val="4F81BE"/>
                      </a:solidFill>
                      <a:prstDash val="solid"/>
                      <a:round/>
                      <a:headEnd type="none" w="med" len="med"/>
                      <a:tailEnd type="none" w="med" len="med"/>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Cooperative methods</a:t>
                      </a:r>
                    </a:p>
                  </a:txBody>
                  <a:tcPr marL="68580" marR="68580" marT="34290" marB="34290">
                    <a:lnL w="12700" cap="flat" cmpd="sng" algn="ctr">
                      <a:solidFill>
                        <a:srgbClr val="4F81BE"/>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Cooperative methods</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030845794"/>
                  </a:ext>
                </a:extLst>
              </a:tr>
              <a:tr h="3886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a:p>
                  </a:txBody>
                  <a:tcPr marL="68580" marR="68580" marT="34290" marB="34290">
                    <a:lnL w="12700" cmpd="sng">
                      <a:solidFill>
                        <a:sysClr val="window" lastClr="FFFFFF"/>
                      </a:solidFill>
                    </a:lnL>
                    <a:lnR w="12700" cap="flat" cmpd="sng" algn="ctr">
                      <a:solidFill>
                        <a:srgbClr val="4F81BE"/>
                      </a:solidFill>
                      <a:prstDash val="solid"/>
                      <a:round/>
                      <a:headEnd type="none" w="med" len="med"/>
                      <a:tailEnd type="none" w="med" len="med"/>
                    </a:lnR>
                    <a:lnT w="12700" cap="flat" cmpd="sng" algn="ctr">
                      <a:solidFill>
                        <a:srgbClr val="4F81BE"/>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t>Satellite imaging</a:t>
                      </a:r>
                    </a:p>
                  </a:txBody>
                  <a:tcPr marL="68580" marR="68580" marT="34290" marB="34290">
                    <a:lnL w="12700" cap="flat" cmpd="sng" algn="ctr">
                      <a:solidFill>
                        <a:srgbClr val="4F81BE"/>
                      </a:solidFill>
                      <a:prstDash val="solid"/>
                      <a:round/>
                      <a:headEnd type="none" w="med" len="med"/>
                      <a:tailEnd type="none" w="med" len="med"/>
                    </a:lnL>
                    <a:lnR w="12700" cap="flat" cmpd="sng" algn="ctr">
                      <a:solidFill>
                        <a:srgbClr val="4F81BE"/>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t>Radionuclide detection</a:t>
                      </a:r>
                    </a:p>
                  </a:txBody>
                  <a:tcPr marL="68580" marR="68580" marT="34290" marB="34290">
                    <a:lnL w="12700" cap="flat" cmpd="sng" algn="ctr">
                      <a:solidFill>
                        <a:srgbClr val="4F81BE"/>
                      </a:solidFill>
                      <a:prstDash val="solid"/>
                      <a:round/>
                      <a:headEnd type="none" w="med" len="med"/>
                      <a:tailEnd type="none" w="med" len="med"/>
                    </a:lnL>
                    <a:lnR w="12700" cap="flat" cmpd="sng" algn="ctr">
                      <a:solidFill>
                        <a:srgbClr val="4F81BE"/>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rPr>
                        <a:t>Onsite inspections</a:t>
                      </a:r>
                    </a:p>
                  </a:txBody>
                  <a:tcPr marL="68580" marR="68580" marT="34290" marB="34290">
                    <a:lnL w="12700" cap="flat" cmpd="sng" algn="ctr">
                      <a:solidFill>
                        <a:srgbClr val="4F81BE"/>
                      </a:solidFill>
                      <a:prstDash val="solid"/>
                      <a:round/>
                      <a:headEnd type="none" w="med" len="med"/>
                      <a:tailEnd type="none" w="med" len="med"/>
                    </a:lnL>
                    <a:lnR w="12700" cap="flat" cmpd="sng" algn="ctr">
                      <a:solidFill>
                        <a:srgbClr val="4F81BE"/>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t>Antineutrino detection</a:t>
                      </a:r>
                    </a:p>
                  </a:txBody>
                  <a:tcPr marL="68580" marR="68580" marT="34290" marB="34290">
                    <a:lnL w="12700" cap="flat" cmpd="sng" algn="ctr">
                      <a:solidFill>
                        <a:srgbClr val="4F81BE"/>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202910277"/>
                  </a:ext>
                </a:extLst>
              </a:tr>
              <a:tr h="1303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rPr>
                        <a:t>Advantages</a:t>
                      </a:r>
                    </a:p>
                  </a:txBody>
                  <a:tcPr marL="68580" marR="68580" marT="34290" marB="34290">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9527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rPr>
                        <a:t>effective at seeing plumes/heat signature/evidence of  industrial activity</a:t>
                      </a:r>
                    </a:p>
                    <a:p>
                      <a:pPr marL="29527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latin typeface="+mn-lt"/>
                      </a:endParaRPr>
                    </a:p>
                    <a:p>
                      <a:pPr marL="29527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rPr>
                        <a:t>repeat visits possible</a:t>
                      </a:r>
                    </a:p>
                    <a:p>
                      <a:pPr marL="29527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latin typeface="+mn-lt"/>
                      </a:endParaRPr>
                    </a:p>
                    <a:p>
                      <a:pPr marL="295275"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rPr>
                        <a:t>assets already fielded</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rgbClr val="DAF7E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rPr>
                        <a:t>Can qualitatively confirm the existence of reactor</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rPr>
                        <a:t>Cross-border detection possible </a:t>
                      </a:r>
                    </a:p>
                  </a:txBody>
                  <a:tcPr marL="68580" marR="68580" marT="34290" marB="34290">
                    <a:lnL w="12700" cap="flat" cmpd="sng" algn="ctr">
                      <a:solidFill>
                        <a:srgbClr val="DAF7EC"/>
                      </a:solidFill>
                      <a:prstDash val="solid"/>
                      <a:round/>
                      <a:headEnd type="none" w="med" len="med"/>
                      <a:tailEnd type="none" w="med" len="med"/>
                    </a:lnL>
                    <a:lnR w="12700" cap="flat" cmpd="sng" algn="ctr">
                      <a:solidFill>
                        <a:srgbClr val="DAF7E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rPr>
                        <a:t>Direct observations of activity/non-activity</a:t>
                      </a:r>
                      <a:br>
                        <a:rPr lang="en-US" sz="900">
                          <a:latin typeface="+mn-lt"/>
                        </a:rPr>
                      </a:br>
                      <a:endParaRPr lang="en-US" sz="90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rPr>
                        <a:t>Quantitative estimates possible (with suitable equipment)</a:t>
                      </a:r>
                    </a:p>
                  </a:txBody>
                  <a:tcPr marL="68580" marR="68580" marT="34290" marB="34290">
                    <a:lnL w="12700" cap="flat" cmpd="sng" algn="ctr">
                      <a:solidFill>
                        <a:srgbClr val="DAF7EC"/>
                      </a:solidFill>
                      <a:prstDash val="solid"/>
                      <a:round/>
                      <a:headEnd type="none" w="med" len="med"/>
                      <a:tailEnd type="none" w="med" len="med"/>
                    </a:lnL>
                    <a:lnR w="12700" cap="flat" cmpd="sng" algn="ctr">
                      <a:solidFill>
                        <a:srgbClr val="DAF7E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Exclusion, thermal power and/or fissile material measurement or constraint possible with known confidence  </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Unaffected by weather or geography</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does not depend on accidental release of radiation</a:t>
                      </a:r>
                      <a:br>
                        <a:rPr lang="en-US" sz="900" dirty="0">
                          <a:latin typeface="+mn-lt"/>
                        </a:rPr>
                      </a:b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srgbClr val="FF0000"/>
                          </a:solidFill>
                          <a:latin typeface="+mn-lt"/>
                        </a:rPr>
                        <a:t>absence of evidence is evidence of absence</a:t>
                      </a:r>
                    </a:p>
                  </a:txBody>
                  <a:tcPr marL="68580" marR="68580" marT="34290" marB="34290">
                    <a:lnL w="12700" cap="flat" cmpd="sng" algn="ctr">
                      <a:solidFill>
                        <a:srgbClr val="DAF7EC"/>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123418493"/>
                  </a:ext>
                </a:extLst>
              </a:tr>
              <a:tr h="2372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rPr>
                        <a:t>Limitations</a:t>
                      </a:r>
                    </a:p>
                  </a:txBody>
                  <a:tcPr marL="68580" marR="68580" marT="34290" marB="6858">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srgbClr val="FF0000"/>
                          </a:solidFill>
                          <a:latin typeface="+mn-lt"/>
                        </a:rPr>
                        <a:t>absence of evidence not conclusive</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Cueing often required </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Continuous or accurate power measurement not practical </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May be obscured by weather</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Burial/heat removal can hide reactor operations</a:t>
                      </a:r>
                    </a:p>
                  </a:txBody>
                  <a:tcPr marL="68580" marR="68580" marT="34290" marB="6858">
                    <a:lnL w="12700" cap="flat" cmpd="sng" algn="ctr">
                      <a:solidFill>
                        <a:sysClr val="window" lastClr="FFFFFF"/>
                      </a:solidFill>
                      <a:prstDash val="solid"/>
                      <a:round/>
                      <a:headEnd type="none" w="med" len="med"/>
                      <a:tailEnd type="none" w="med" len="med"/>
                    </a:lnL>
                    <a:lnR w="12700" cap="flat" cmpd="sng" algn="ctr">
                      <a:solidFill>
                        <a:srgbClr val="DAF7E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srgbClr val="FF0000"/>
                          </a:solidFill>
                          <a:latin typeface="+mn-lt"/>
                        </a:rPr>
                        <a:t>absence of evidence not conclusive</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Localization is difficult </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Depends on accidental release of activity from reactor</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Quantitative estimate of reactor power is difficult</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mn-lt"/>
                        </a:rPr>
                        <a:t>Detection complicated or frustrated by weather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mn-lt"/>
                      </a:endParaRPr>
                    </a:p>
                  </a:txBody>
                  <a:tcPr marL="68580" marR="68580" marT="34290" marB="6858">
                    <a:lnL w="12700" cap="flat" cmpd="sng" algn="ctr">
                      <a:solidFill>
                        <a:srgbClr val="DAF7EC"/>
                      </a:solidFill>
                      <a:prstDash val="solid"/>
                      <a:round/>
                      <a:headEnd type="none" w="med" len="med"/>
                      <a:tailEnd type="none" w="med" len="med"/>
                    </a:lnL>
                    <a:lnR w="12700" cap="flat" cmpd="sng" algn="ctr">
                      <a:solidFill>
                        <a:srgbClr val="DAF7E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tc>
                  <a:txBody>
                    <a:bodyPr/>
                    <a:lstStyle/>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solidFill>
                            <a:srgbClr val="FF0000"/>
                          </a:solidFill>
                          <a:latin typeface="+mn-lt"/>
                        </a:rPr>
                        <a:t>absence of evidence not conclusive</a:t>
                      </a:r>
                    </a:p>
                    <a:p>
                      <a:pPr marL="285750" indent="-168275">
                        <a:buFont typeface="Arial" panose="020B0604020202020204" pitchFamily="34" charset="0"/>
                        <a:buChar char="•"/>
                        <a:tabLst/>
                      </a:pPr>
                      <a:endParaRPr lang="en-US" sz="900" dirty="0">
                        <a:latin typeface="+mn-lt"/>
                      </a:endParaRPr>
                    </a:p>
                    <a:p>
                      <a:pPr marL="285750" indent="-168275">
                        <a:buFont typeface="Arial" panose="020B0604020202020204" pitchFamily="34" charset="0"/>
                        <a:buChar char="•"/>
                        <a:tabLst/>
                      </a:pPr>
                      <a:r>
                        <a:rPr lang="en-US" sz="900" dirty="0">
                          <a:latin typeface="+mn-lt"/>
                        </a:rPr>
                        <a:t>Search  is limited to agreed access areas during limited time periods (c.f.  Iraqi inspections*)</a:t>
                      </a:r>
                    </a:p>
                    <a:p>
                      <a:pPr marL="285750" indent="-285750">
                        <a:buFont typeface="Arial" panose="020B0604020202020204" pitchFamily="34" charset="0"/>
                        <a:buChar char="•"/>
                      </a:pPr>
                      <a:endParaRPr lang="en-US" sz="900" dirty="0">
                        <a:latin typeface="+mn-lt"/>
                      </a:endParaRPr>
                    </a:p>
                  </a:txBody>
                  <a:tcPr marL="68580" marR="68580" marT="34290" marB="6858">
                    <a:lnL w="12700" cap="flat" cmpd="sng" algn="ctr">
                      <a:solidFill>
                        <a:srgbClr val="DAF7EC"/>
                      </a:solidFill>
                      <a:prstDash val="solid"/>
                      <a:round/>
                      <a:headEnd type="none" w="med" len="med"/>
                      <a:tailEnd type="none" w="med" len="med"/>
                    </a:lnL>
                    <a:lnR w="12700" cap="flat" cmpd="sng" algn="ctr">
                      <a:solidFill>
                        <a:srgbClr val="DAF7E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168275">
                        <a:buFont typeface="Arial" panose="020B0604020202020204" pitchFamily="34" charset="0"/>
                        <a:buChar char="•"/>
                        <a:tabLst>
                          <a:tab pos="49213" algn="l"/>
                        </a:tabLst>
                      </a:pPr>
                      <a:r>
                        <a:rPr lang="en-US" sz="900" dirty="0">
                          <a:latin typeface="+mn-lt"/>
                        </a:rPr>
                        <a:t>Maximum geographical coverage of ~10,000 sq kilometers possible only with ~500 </a:t>
                      </a:r>
                      <a:r>
                        <a:rPr lang="en-US" sz="900" dirty="0" err="1">
                          <a:latin typeface="+mn-lt"/>
                        </a:rPr>
                        <a:t>kton</a:t>
                      </a:r>
                      <a:r>
                        <a:rPr lang="en-US" sz="900" dirty="0">
                          <a:latin typeface="+mn-lt"/>
                        </a:rPr>
                        <a:t> detectors</a:t>
                      </a:r>
                    </a:p>
                    <a:p>
                      <a:pPr marL="285750" indent="-168275">
                        <a:buFont typeface="Arial" panose="020B0604020202020204" pitchFamily="34" charset="0"/>
                        <a:buChar char="•"/>
                        <a:tabLst>
                          <a:tab pos="49213" algn="l"/>
                        </a:tabLst>
                      </a:pPr>
                      <a:endParaRPr lang="en-US" sz="900" dirty="0">
                        <a:latin typeface="+mn-lt"/>
                      </a:endParaRPr>
                    </a:p>
                    <a:p>
                      <a:pPr marL="285750" indent="-168275">
                        <a:buFont typeface="Arial" panose="020B0604020202020204" pitchFamily="34" charset="0"/>
                        <a:buChar char="•"/>
                        <a:tabLst>
                          <a:tab pos="49213" algn="l"/>
                        </a:tabLst>
                      </a:pPr>
                      <a:r>
                        <a:rPr lang="en-US" sz="900" dirty="0">
                          <a:latin typeface="+mn-lt"/>
                        </a:rPr>
                        <a:t>Overburden requirements increase with distance</a:t>
                      </a:r>
                    </a:p>
                    <a:p>
                      <a:pPr marL="285750" indent="-168275">
                        <a:buFont typeface="Arial" panose="020B0604020202020204" pitchFamily="34" charset="0"/>
                        <a:buChar char="•"/>
                        <a:tabLst>
                          <a:tab pos="49213" algn="l"/>
                        </a:tabLst>
                      </a:pPr>
                      <a:endParaRPr lang="en-US" sz="900" dirty="0">
                        <a:latin typeface="+mn-lt"/>
                      </a:endParaRPr>
                    </a:p>
                    <a:p>
                      <a:pPr marL="285750" indent="-168275">
                        <a:buFont typeface="Arial" panose="020B0604020202020204" pitchFamily="34" charset="0"/>
                        <a:buChar char="•"/>
                        <a:tabLst>
                          <a:tab pos="49213" algn="l"/>
                        </a:tabLst>
                      </a:pPr>
                      <a:r>
                        <a:rPr lang="en-US" sz="900" dirty="0">
                          <a:latin typeface="+mn-lt"/>
                        </a:rPr>
                        <a:t>Expense increases with distance</a:t>
                      </a:r>
                    </a:p>
                    <a:p>
                      <a:pPr marL="285750" indent="-168275">
                        <a:buFont typeface="Arial" panose="020B0604020202020204" pitchFamily="34" charset="0"/>
                        <a:buChar char="•"/>
                        <a:tabLst>
                          <a:tab pos="49213" algn="l"/>
                        </a:tabLst>
                      </a:pPr>
                      <a:endParaRPr lang="en-US" sz="900" dirty="0">
                        <a:latin typeface="+mn-lt"/>
                      </a:endParaRPr>
                    </a:p>
                    <a:p>
                      <a:pPr marL="285750" indent="-168275">
                        <a:buFont typeface="Arial" panose="020B0604020202020204" pitchFamily="34" charset="0"/>
                        <a:buChar char="•"/>
                        <a:tabLst>
                          <a:tab pos="49213" algn="l"/>
                        </a:tabLst>
                      </a:pPr>
                      <a:r>
                        <a:rPr lang="en-US" sz="900" dirty="0">
                          <a:latin typeface="+mn-lt"/>
                        </a:rPr>
                        <a:t>Siting options highly case-dependent</a:t>
                      </a:r>
                    </a:p>
                  </a:txBody>
                  <a:tcPr marL="68580" marR="68580" marT="34290" marB="6858">
                    <a:lnL w="12700" cap="flat" cmpd="sng" algn="ctr">
                      <a:solidFill>
                        <a:srgbClr val="DAF7EC"/>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376365349"/>
                  </a:ext>
                </a:extLst>
              </a:tr>
            </a:tbl>
          </a:graphicData>
        </a:graphic>
      </p:graphicFrame>
      <p:sp>
        <p:nvSpPr>
          <p:cNvPr id="2" name="TextBox 1">
            <a:extLst>
              <a:ext uri="{FF2B5EF4-FFF2-40B4-BE49-F238E27FC236}">
                <a16:creationId xmlns:a16="http://schemas.microsoft.com/office/drawing/2014/main" id="{3B6758C6-3EC8-D79B-D641-0419222A4D93}"/>
              </a:ext>
            </a:extLst>
          </p:cNvPr>
          <p:cNvSpPr txBox="1"/>
          <p:nvPr/>
        </p:nvSpPr>
        <p:spPr>
          <a:xfrm>
            <a:off x="4716807" y="5505561"/>
            <a:ext cx="3648756" cy="207749"/>
          </a:xfrm>
          <a:prstGeom prst="rect">
            <a:avLst/>
          </a:prstGeom>
          <a:noFill/>
        </p:spPr>
        <p:txBody>
          <a:bodyPr wrap="none" rtlCol="0">
            <a:spAutoFit/>
          </a:bodyPr>
          <a:lstStyle/>
          <a:p>
            <a:r>
              <a:rPr lang="en-US" sz="750"/>
              <a:t>*https://</a:t>
            </a:r>
            <a:r>
              <a:rPr lang="en-US" sz="750" err="1"/>
              <a:t>www.armscontrol.org</a:t>
            </a:r>
            <a:r>
              <a:rPr lang="en-US" sz="750"/>
              <a:t>/act/2002-10/features/</a:t>
            </a:r>
            <a:r>
              <a:rPr lang="en-US" sz="750" err="1"/>
              <a:t>iraq</a:t>
            </a:r>
            <a:r>
              <a:rPr lang="en-US" sz="750"/>
              <a:t>-chronology-un-inspections</a:t>
            </a:r>
          </a:p>
        </p:txBody>
      </p:sp>
    </p:spTree>
    <p:extLst>
      <p:ext uri="{BB962C8B-B14F-4D97-AF65-F5344CB8AC3E}">
        <p14:creationId xmlns:p14="http://schemas.microsoft.com/office/powerpoint/2010/main" val="218606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664DF3-FC46-982E-744F-519CCBDAF4CC}"/>
              </a:ext>
            </a:extLst>
          </p:cNvPr>
          <p:cNvSpPr>
            <a:spLocks noGrp="1"/>
          </p:cNvSpPr>
          <p:nvPr>
            <p:ph type="body" sz="quarter" idx="10"/>
          </p:nvPr>
        </p:nvSpPr>
        <p:spPr>
          <a:xfrm>
            <a:off x="-467949" y="47963"/>
            <a:ext cx="10044461" cy="566686"/>
          </a:xfrm>
        </p:spPr>
        <p:txBody>
          <a:bodyPr>
            <a:noAutofit/>
          </a:bodyPr>
          <a:lstStyle/>
          <a:p>
            <a:pPr algn="ctr">
              <a:lnSpc>
                <a:spcPct val="100000"/>
              </a:lnSpc>
              <a:spcAft>
                <a:spcPts val="0"/>
              </a:spcAft>
            </a:pPr>
            <a:r>
              <a:rPr lang="en-US" sz="2800" b="1" dirty="0">
                <a:solidFill>
                  <a:srgbClr val="214A8F"/>
                </a:solidFill>
                <a:latin typeface="Arial"/>
                <a:ea typeface="+mj-ea"/>
              </a:rPr>
              <a:t>Possible uses for antineutrino-based monitoring</a:t>
            </a:r>
          </a:p>
        </p:txBody>
      </p:sp>
      <p:pic>
        <p:nvPicPr>
          <p:cNvPr id="7" name="Picture 6">
            <a:extLst>
              <a:ext uri="{FF2B5EF4-FFF2-40B4-BE49-F238E27FC236}">
                <a16:creationId xmlns:a16="http://schemas.microsoft.com/office/drawing/2014/main" id="{4A1F14F8-F970-EA77-CAB4-E51A4573E8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1517" y="3703693"/>
            <a:ext cx="1479950" cy="739349"/>
          </a:xfrm>
          <a:prstGeom prst="rect">
            <a:avLst/>
          </a:prstGeom>
        </p:spPr>
      </p:pic>
      <p:pic>
        <p:nvPicPr>
          <p:cNvPr id="8" name="Picture 7">
            <a:extLst>
              <a:ext uri="{FF2B5EF4-FFF2-40B4-BE49-F238E27FC236}">
                <a16:creationId xmlns:a16="http://schemas.microsoft.com/office/drawing/2014/main" id="{8AC2A78A-2929-E684-969B-B049EFFF7F8D}"/>
              </a:ext>
            </a:extLst>
          </p:cNvPr>
          <p:cNvPicPr>
            <a:picLocks noChangeAspect="1"/>
          </p:cNvPicPr>
          <p:nvPr/>
        </p:nvPicPr>
        <p:blipFill rotWithShape="1">
          <a:blip r:embed="rId3">
            <a:extLst>
              <a:ext uri="{28A0092B-C50C-407E-A947-70E740481C1C}">
                <a14:useLocalDpi xmlns:a14="http://schemas.microsoft.com/office/drawing/2010/main"/>
              </a:ext>
            </a:extLst>
          </a:blip>
          <a:srcRect b="22969"/>
          <a:stretch/>
        </p:blipFill>
        <p:spPr>
          <a:xfrm>
            <a:off x="3104279" y="3849524"/>
            <a:ext cx="1945015" cy="1352848"/>
          </a:xfrm>
          <a:prstGeom prst="rect">
            <a:avLst/>
          </a:prstGeom>
        </p:spPr>
      </p:pic>
      <p:pic>
        <p:nvPicPr>
          <p:cNvPr id="9" name="Picture 8">
            <a:extLst>
              <a:ext uri="{FF2B5EF4-FFF2-40B4-BE49-F238E27FC236}">
                <a16:creationId xmlns:a16="http://schemas.microsoft.com/office/drawing/2014/main" id="{D2C3F6CC-3FF1-D80F-E13F-AAEBC0B15B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5336" y="3982573"/>
            <a:ext cx="1123828" cy="1191257"/>
          </a:xfrm>
          <a:prstGeom prst="rect">
            <a:avLst/>
          </a:prstGeom>
        </p:spPr>
      </p:pic>
      <p:pic>
        <p:nvPicPr>
          <p:cNvPr id="10" name="Picture 2" descr="AUKUS: Australia may need UK rather than US submarines">
            <a:extLst>
              <a:ext uri="{FF2B5EF4-FFF2-40B4-BE49-F238E27FC236}">
                <a16:creationId xmlns:a16="http://schemas.microsoft.com/office/drawing/2014/main" id="{8E88EBB0-E49B-B151-71C3-9A57609B6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1174" y="3920808"/>
            <a:ext cx="1945015" cy="109407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id="{1EB06D90-00E2-8E1B-7610-2F0923F78FCA}"/>
              </a:ext>
            </a:extLst>
          </p:cNvPr>
          <p:cNvSpPr txBox="1">
            <a:spLocks/>
          </p:cNvSpPr>
          <p:nvPr/>
        </p:nvSpPr>
        <p:spPr>
          <a:xfrm>
            <a:off x="2926266" y="1567383"/>
            <a:ext cx="2967926" cy="200737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3" indent="0">
              <a:spcBef>
                <a:spcPts val="225"/>
              </a:spcBef>
              <a:buNone/>
            </a:pPr>
            <a:r>
              <a:rPr lang="en-US" sz="1350" b="1" dirty="0"/>
              <a:t>    NPT and Confidence </a:t>
            </a:r>
            <a:endParaRPr lang="en-US" sz="900" b="1" dirty="0">
              <a:sym typeface="Wingdings" pitchFamily="2" charset="2"/>
            </a:endParaRPr>
          </a:p>
          <a:p>
            <a:pPr>
              <a:spcBef>
                <a:spcPts val="225"/>
              </a:spcBef>
            </a:pPr>
            <a:r>
              <a:rPr lang="en-US" sz="1350" dirty="0">
                <a:solidFill>
                  <a:srgbClr val="FF0000"/>
                </a:solidFill>
              </a:rPr>
              <a:t>Cooperatively verify a reactor shutdown or absence of reactors from outside a site (NPT AP)</a:t>
            </a:r>
          </a:p>
          <a:p>
            <a:pPr>
              <a:spcBef>
                <a:spcPts val="225"/>
              </a:spcBef>
            </a:pPr>
            <a:endParaRPr lang="en-US" sz="1350" dirty="0">
              <a:solidFill>
                <a:srgbClr val="00B050"/>
              </a:solidFill>
            </a:endParaRPr>
          </a:p>
          <a:p>
            <a:pPr>
              <a:spcBef>
                <a:spcPts val="225"/>
              </a:spcBef>
            </a:pPr>
            <a:r>
              <a:rPr lang="en-US" sz="1350" dirty="0">
                <a:solidFill>
                  <a:srgbClr val="00B050"/>
                </a:solidFill>
              </a:rPr>
              <a:t>Check status of surplus plutonium burning in civil reactors (Pu disposition</a:t>
            </a:r>
            <a:r>
              <a:rPr lang="en-US" sz="1350" dirty="0">
                <a:solidFill>
                  <a:srgbClr val="AB7942"/>
                </a:solidFill>
              </a:rPr>
              <a:t>) </a:t>
            </a:r>
          </a:p>
          <a:p>
            <a:pPr>
              <a:spcBef>
                <a:spcPts val="225"/>
              </a:spcBef>
            </a:pPr>
            <a:endParaRPr lang="en-US" sz="1350" dirty="0"/>
          </a:p>
        </p:txBody>
      </p:sp>
      <p:pic>
        <p:nvPicPr>
          <p:cNvPr id="12" name="Picture 4" descr="Figure 1">
            <a:extLst>
              <a:ext uri="{FF2B5EF4-FFF2-40B4-BE49-F238E27FC236}">
                <a16:creationId xmlns:a16="http://schemas.microsoft.com/office/drawing/2014/main" id="{26A9D08C-E550-0E46-C4C3-9F1A42CF2E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2616"/>
          <a:stretch/>
        </p:blipFill>
        <p:spPr bwMode="auto">
          <a:xfrm>
            <a:off x="5888312" y="3077322"/>
            <a:ext cx="1648854" cy="105741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
            <a:extLst>
              <a:ext uri="{FF2B5EF4-FFF2-40B4-BE49-F238E27FC236}">
                <a16:creationId xmlns:a16="http://schemas.microsoft.com/office/drawing/2014/main" id="{0F284A71-BED9-FCA0-C233-E5D2FCBCFCD1}"/>
              </a:ext>
            </a:extLst>
          </p:cNvPr>
          <p:cNvSpPr txBox="1">
            <a:spLocks/>
          </p:cNvSpPr>
          <p:nvPr/>
        </p:nvSpPr>
        <p:spPr>
          <a:xfrm>
            <a:off x="135129" y="1567383"/>
            <a:ext cx="2791138" cy="3420498"/>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42863" indent="0" defTabSz="685800">
              <a:spcBef>
                <a:spcPts val="225"/>
              </a:spcBef>
              <a:buNone/>
            </a:pPr>
            <a:r>
              <a:rPr lang="en-US" sz="1350" b="1" dirty="0"/>
              <a:t>          Advanced Reactor Fuel Safeguards</a:t>
            </a:r>
            <a:endParaRPr lang="en-US" sz="900" b="1" dirty="0">
              <a:sym typeface="Wingdings" pitchFamily="2" charset="2"/>
            </a:endParaRPr>
          </a:p>
          <a:p>
            <a:pPr defTabSz="685800">
              <a:spcBef>
                <a:spcPts val="225"/>
              </a:spcBef>
            </a:pPr>
            <a:r>
              <a:rPr lang="en-US" sz="1350" dirty="0">
                <a:solidFill>
                  <a:srgbClr val="00B050"/>
                </a:solidFill>
              </a:rPr>
              <a:t>Monitor reactors with e.g. bulk fuel or opaque coolants</a:t>
            </a:r>
          </a:p>
          <a:p>
            <a:pPr defTabSz="685800">
              <a:spcBef>
                <a:spcPts val="225"/>
              </a:spcBef>
            </a:pPr>
            <a:endParaRPr lang="en-US" sz="1350" dirty="0">
              <a:solidFill>
                <a:srgbClr val="00B050"/>
              </a:solidFill>
            </a:endParaRPr>
          </a:p>
          <a:p>
            <a:pPr defTabSz="685800">
              <a:spcBef>
                <a:spcPts val="225"/>
              </a:spcBef>
            </a:pPr>
            <a:r>
              <a:rPr lang="en-US" sz="1350" dirty="0">
                <a:solidFill>
                  <a:srgbClr val="00B050"/>
                </a:solidFill>
              </a:rPr>
              <a:t>Monitor  multiple small modular reactors on a site</a:t>
            </a:r>
          </a:p>
        </p:txBody>
      </p:sp>
      <p:sp>
        <p:nvSpPr>
          <p:cNvPr id="14" name="Content Placeholder 1">
            <a:extLst>
              <a:ext uri="{FF2B5EF4-FFF2-40B4-BE49-F238E27FC236}">
                <a16:creationId xmlns:a16="http://schemas.microsoft.com/office/drawing/2014/main" id="{EF60B09B-3821-0527-19CC-27440479680F}"/>
              </a:ext>
            </a:extLst>
          </p:cNvPr>
          <p:cNvSpPr txBox="1">
            <a:spLocks/>
          </p:cNvSpPr>
          <p:nvPr/>
        </p:nvSpPr>
        <p:spPr>
          <a:xfrm>
            <a:off x="6114219" y="1567383"/>
            <a:ext cx="2732876" cy="3420498"/>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42863" indent="0" defTabSz="685800">
              <a:spcBef>
                <a:spcPts val="225"/>
              </a:spcBef>
              <a:buNone/>
            </a:pPr>
            <a:r>
              <a:rPr lang="en-US" sz="1350" b="1" dirty="0"/>
              <a:t>           Naval Reactor Verification</a:t>
            </a:r>
            <a:endParaRPr lang="en-US" sz="900" b="1" dirty="0">
              <a:sym typeface="Wingdings" pitchFamily="2" charset="2"/>
            </a:endParaRPr>
          </a:p>
          <a:p>
            <a:pPr>
              <a:spcBef>
                <a:spcPts val="225"/>
              </a:spcBef>
            </a:pPr>
            <a:r>
              <a:rPr lang="en-US" sz="1350" dirty="0">
                <a:solidFill>
                  <a:srgbClr val="00B050"/>
                </a:solidFill>
              </a:rPr>
              <a:t>Verify reactor core presence/enrichment in a non-nuclear weapon state submarine</a:t>
            </a:r>
          </a:p>
        </p:txBody>
      </p:sp>
      <p:sp>
        <p:nvSpPr>
          <p:cNvPr id="15" name="TextBox 14">
            <a:extLst>
              <a:ext uri="{FF2B5EF4-FFF2-40B4-BE49-F238E27FC236}">
                <a16:creationId xmlns:a16="http://schemas.microsoft.com/office/drawing/2014/main" id="{2E15A921-09B0-ABCD-7613-1BDB0E42384C}"/>
              </a:ext>
            </a:extLst>
          </p:cNvPr>
          <p:cNvSpPr txBox="1"/>
          <p:nvPr/>
        </p:nvSpPr>
        <p:spPr>
          <a:xfrm>
            <a:off x="6039722" y="4968521"/>
            <a:ext cx="3104277" cy="507831"/>
          </a:xfrm>
          <a:prstGeom prst="rect">
            <a:avLst/>
          </a:prstGeom>
          <a:noFill/>
        </p:spPr>
        <p:txBody>
          <a:bodyPr wrap="square">
            <a:spAutoFit/>
          </a:bodyPr>
          <a:lstStyle/>
          <a:p>
            <a:r>
              <a:rPr lang="en-US" sz="1350" dirty="0"/>
              <a:t>Cogswell &amp; Huber, </a:t>
            </a:r>
            <a:r>
              <a:rPr lang="en-US" sz="1350" dirty="0">
                <a:hlinkClick r:id="rId7"/>
              </a:rPr>
              <a:t>PRL 128 241803 (2022)</a:t>
            </a:r>
            <a:endParaRPr lang="en-US" sz="1350" dirty="0"/>
          </a:p>
        </p:txBody>
      </p:sp>
      <p:sp>
        <p:nvSpPr>
          <p:cNvPr id="16" name="TextBox 15">
            <a:extLst>
              <a:ext uri="{FF2B5EF4-FFF2-40B4-BE49-F238E27FC236}">
                <a16:creationId xmlns:a16="http://schemas.microsoft.com/office/drawing/2014/main" id="{99AC81B0-5935-B41D-E874-C56651ADDC31}"/>
              </a:ext>
            </a:extLst>
          </p:cNvPr>
          <p:cNvSpPr txBox="1"/>
          <p:nvPr/>
        </p:nvSpPr>
        <p:spPr>
          <a:xfrm>
            <a:off x="2809063" y="5202372"/>
            <a:ext cx="3196887" cy="507831"/>
          </a:xfrm>
          <a:prstGeom prst="rect">
            <a:avLst/>
          </a:prstGeom>
          <a:noFill/>
        </p:spPr>
        <p:txBody>
          <a:bodyPr wrap="square">
            <a:spAutoFit/>
          </a:bodyPr>
          <a:lstStyle/>
          <a:p>
            <a:r>
              <a:rPr lang="en-US" sz="1350" dirty="0" err="1"/>
              <a:t>Carr</a:t>
            </a:r>
            <a:r>
              <a:rPr lang="en-US" sz="1350" dirty="0"/>
              <a:t>, et al, </a:t>
            </a:r>
            <a:r>
              <a:rPr lang="en-US" sz="1350" dirty="0">
                <a:hlinkClick r:id="rId8"/>
              </a:rPr>
              <a:t>Science &amp; Global Security (2019)</a:t>
            </a:r>
            <a:endParaRPr lang="en-US" sz="1350" dirty="0"/>
          </a:p>
        </p:txBody>
      </p:sp>
      <p:sp>
        <p:nvSpPr>
          <p:cNvPr id="17" name="Rectangle 16">
            <a:extLst>
              <a:ext uri="{FF2B5EF4-FFF2-40B4-BE49-F238E27FC236}">
                <a16:creationId xmlns:a16="http://schemas.microsoft.com/office/drawing/2014/main" id="{BEBAD510-09FD-282E-B8E5-70D0250C0B0F}"/>
              </a:ext>
            </a:extLst>
          </p:cNvPr>
          <p:cNvSpPr>
            <a:spLocks noChangeArrowheads="1"/>
          </p:cNvSpPr>
          <p:nvPr/>
        </p:nvSpPr>
        <p:spPr bwMode="auto">
          <a:xfrm>
            <a:off x="-1" y="5670698"/>
            <a:ext cx="9144000" cy="323165"/>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1500" dirty="0">
                <a:solidFill>
                  <a:schemeClr val="bg1"/>
                </a:solidFill>
                <a:latin typeface="Calibri" panose="020F0502020204030204" pitchFamily="34" charset="0"/>
                <a:cs typeface="Calibri" panose="020F0502020204030204" pitchFamily="34" charset="0"/>
              </a:rPr>
              <a:t>Non-intrusive, persistent, unattended, quantitative estimates of key reactor properties </a:t>
            </a:r>
          </a:p>
        </p:txBody>
      </p:sp>
      <p:sp>
        <p:nvSpPr>
          <p:cNvPr id="29" name="Rectangle 28">
            <a:extLst>
              <a:ext uri="{FF2B5EF4-FFF2-40B4-BE49-F238E27FC236}">
                <a16:creationId xmlns:a16="http://schemas.microsoft.com/office/drawing/2014/main" id="{EFA0CD1F-EE63-144C-D05F-1C240FD4A129}"/>
              </a:ext>
            </a:extLst>
          </p:cNvPr>
          <p:cNvSpPr/>
          <p:nvPr/>
        </p:nvSpPr>
        <p:spPr>
          <a:xfrm>
            <a:off x="41981" y="1012702"/>
            <a:ext cx="150395" cy="108284"/>
          </a:xfrm>
          <a:prstGeom prst="rect">
            <a:avLst/>
          </a:prstGeom>
          <a:solidFill>
            <a:srgbClr val="AB79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01666C1A-45B4-A0A5-A5CC-BE604FFF5FB3}"/>
              </a:ext>
            </a:extLst>
          </p:cNvPr>
          <p:cNvSpPr txBox="1"/>
          <p:nvPr/>
        </p:nvSpPr>
        <p:spPr>
          <a:xfrm>
            <a:off x="141517" y="905153"/>
            <a:ext cx="2387192" cy="300082"/>
          </a:xfrm>
          <a:prstGeom prst="rect">
            <a:avLst/>
          </a:prstGeom>
          <a:noFill/>
        </p:spPr>
        <p:txBody>
          <a:bodyPr wrap="none" rtlCol="0">
            <a:spAutoFit/>
          </a:bodyPr>
          <a:lstStyle/>
          <a:p>
            <a:r>
              <a:rPr lang="en-US" sz="1350" dirty="0">
                <a:solidFill>
                  <a:srgbClr val="00B050"/>
                </a:solidFill>
              </a:rPr>
              <a:t>near to mid-field applications</a:t>
            </a:r>
          </a:p>
        </p:txBody>
      </p:sp>
      <p:sp>
        <p:nvSpPr>
          <p:cNvPr id="31" name="Rectangle 30">
            <a:extLst>
              <a:ext uri="{FF2B5EF4-FFF2-40B4-BE49-F238E27FC236}">
                <a16:creationId xmlns:a16="http://schemas.microsoft.com/office/drawing/2014/main" id="{084812AA-4350-F315-C7DC-97A21BA5D9A2}"/>
              </a:ext>
            </a:extLst>
          </p:cNvPr>
          <p:cNvSpPr/>
          <p:nvPr/>
        </p:nvSpPr>
        <p:spPr>
          <a:xfrm>
            <a:off x="5711335" y="1017651"/>
            <a:ext cx="150395" cy="1082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extBox 31">
            <a:extLst>
              <a:ext uri="{FF2B5EF4-FFF2-40B4-BE49-F238E27FC236}">
                <a16:creationId xmlns:a16="http://schemas.microsoft.com/office/drawing/2014/main" id="{581819FC-7CF3-5DFA-8590-78FF8E4A7A75}"/>
              </a:ext>
            </a:extLst>
          </p:cNvPr>
          <p:cNvSpPr txBox="1"/>
          <p:nvPr/>
        </p:nvSpPr>
        <p:spPr>
          <a:xfrm>
            <a:off x="5820859" y="925893"/>
            <a:ext cx="2300630" cy="300082"/>
          </a:xfrm>
          <a:prstGeom prst="rect">
            <a:avLst/>
          </a:prstGeom>
          <a:noFill/>
        </p:spPr>
        <p:txBody>
          <a:bodyPr wrap="none" rtlCol="0">
            <a:spAutoFit/>
          </a:bodyPr>
          <a:lstStyle/>
          <a:p>
            <a:r>
              <a:rPr lang="en-US" sz="1350" dirty="0">
                <a:solidFill>
                  <a:srgbClr val="FF0000"/>
                </a:solidFill>
              </a:rPr>
              <a:t>mid and far-field application</a:t>
            </a:r>
          </a:p>
        </p:txBody>
      </p:sp>
      <p:sp>
        <p:nvSpPr>
          <p:cNvPr id="2" name="TextBox 1">
            <a:extLst>
              <a:ext uri="{FF2B5EF4-FFF2-40B4-BE49-F238E27FC236}">
                <a16:creationId xmlns:a16="http://schemas.microsoft.com/office/drawing/2014/main" id="{124128AE-FB46-B894-27F8-4E91169EE0A0}"/>
              </a:ext>
            </a:extLst>
          </p:cNvPr>
          <p:cNvSpPr txBox="1"/>
          <p:nvPr/>
        </p:nvSpPr>
        <p:spPr>
          <a:xfrm>
            <a:off x="192376" y="6039826"/>
            <a:ext cx="8723813" cy="261610"/>
          </a:xfrm>
          <a:prstGeom prst="rect">
            <a:avLst/>
          </a:prstGeom>
          <a:noFill/>
        </p:spPr>
        <p:txBody>
          <a:bodyPr wrap="square">
            <a:spAutoFit/>
          </a:bodyPr>
          <a:lstStyle/>
          <a:p>
            <a:r>
              <a:rPr lang="en-US" sz="1100" dirty="0"/>
              <a:t>See </a:t>
            </a:r>
            <a:r>
              <a:rPr lang="en-US" sz="1100" dirty="0">
                <a:hlinkClick r:id="rId9"/>
              </a:rPr>
              <a:t>https://neutrinos.llnl.gov/sites/neutrinos/files/AAP2018-IAEA-Anzelon.pdf</a:t>
            </a:r>
            <a:r>
              <a:rPr lang="en-US" sz="1100" dirty="0"/>
              <a:t> for existing IAEA reactor safeguards methods </a:t>
            </a:r>
          </a:p>
        </p:txBody>
      </p:sp>
      <p:sp>
        <p:nvSpPr>
          <p:cNvPr id="6" name="TextBox 5">
            <a:extLst>
              <a:ext uri="{FF2B5EF4-FFF2-40B4-BE49-F238E27FC236}">
                <a16:creationId xmlns:a16="http://schemas.microsoft.com/office/drawing/2014/main" id="{5A0AF5BB-241F-B929-95DF-6367E5B56F3B}"/>
              </a:ext>
            </a:extLst>
          </p:cNvPr>
          <p:cNvSpPr txBox="1"/>
          <p:nvPr/>
        </p:nvSpPr>
        <p:spPr>
          <a:xfrm>
            <a:off x="72647" y="5278385"/>
            <a:ext cx="4607168" cy="276999"/>
          </a:xfrm>
          <a:prstGeom prst="rect">
            <a:avLst/>
          </a:prstGeom>
          <a:noFill/>
        </p:spPr>
        <p:txBody>
          <a:bodyPr wrap="square">
            <a:spAutoFit/>
          </a:bodyPr>
          <a:lstStyle/>
          <a:p>
            <a:r>
              <a:rPr lang="en-US" sz="1200" dirty="0"/>
              <a:t>https://</a:t>
            </a:r>
            <a:r>
              <a:rPr lang="en-US" sz="1200" dirty="0" err="1"/>
              <a:t>arxiv.org</a:t>
            </a:r>
            <a:r>
              <a:rPr lang="en-US" sz="1200" dirty="0"/>
              <a:t>/abs/2308.01306</a:t>
            </a:r>
          </a:p>
        </p:txBody>
      </p:sp>
    </p:spTree>
    <p:extLst>
      <p:ext uri="{BB962C8B-B14F-4D97-AF65-F5344CB8AC3E}">
        <p14:creationId xmlns:p14="http://schemas.microsoft.com/office/powerpoint/2010/main" val="359662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D4FDB-C831-0D45-A57C-40C264B8F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AE042-71B5-A34A-4B22-755B807EC3EA}"/>
              </a:ext>
            </a:extLst>
          </p:cNvPr>
          <p:cNvSpPr>
            <a:spLocks noGrp="1"/>
          </p:cNvSpPr>
          <p:nvPr>
            <p:ph type="title"/>
          </p:nvPr>
        </p:nvSpPr>
        <p:spPr>
          <a:xfrm>
            <a:off x="457200" y="2048936"/>
            <a:ext cx="8229600" cy="1251062"/>
          </a:xfrm>
        </p:spPr>
        <p:txBody>
          <a:bodyPr/>
          <a:lstStyle/>
          <a:p>
            <a:r>
              <a:rPr lang="en-US" dirty="0"/>
              <a:t>Near-field cooperative monitoring</a:t>
            </a:r>
          </a:p>
        </p:txBody>
      </p:sp>
    </p:spTree>
    <p:extLst>
      <p:ext uri="{BB962C8B-B14F-4D97-AF65-F5344CB8AC3E}">
        <p14:creationId xmlns:p14="http://schemas.microsoft.com/office/powerpoint/2010/main" val="3549746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6CAC-A70B-7740-B392-C1743462BB20}"/>
              </a:ext>
            </a:extLst>
          </p:cNvPr>
          <p:cNvSpPr>
            <a:spLocks noGrp="1"/>
          </p:cNvSpPr>
          <p:nvPr>
            <p:ph type="title"/>
          </p:nvPr>
        </p:nvSpPr>
        <p:spPr>
          <a:xfrm>
            <a:off x="451972" y="9272"/>
            <a:ext cx="8547255" cy="574521"/>
          </a:xfrm>
        </p:spPr>
        <p:txBody>
          <a:bodyPr/>
          <a:lstStyle/>
          <a:p>
            <a:r>
              <a:rPr lang="en-US" sz="3200" dirty="0"/>
              <a:t>R&amp;D Timeline for Near-field Monitoring</a:t>
            </a:r>
          </a:p>
        </p:txBody>
      </p:sp>
      <p:sp>
        <p:nvSpPr>
          <p:cNvPr id="3" name="TextBox 2">
            <a:extLst>
              <a:ext uri="{FF2B5EF4-FFF2-40B4-BE49-F238E27FC236}">
                <a16:creationId xmlns:a16="http://schemas.microsoft.com/office/drawing/2014/main" id="{40A4FB97-E722-FE41-B659-1C0712E5FCD6}"/>
              </a:ext>
            </a:extLst>
          </p:cNvPr>
          <p:cNvSpPr txBox="1"/>
          <p:nvPr/>
        </p:nvSpPr>
        <p:spPr>
          <a:xfrm>
            <a:off x="1729154" y="2666812"/>
            <a:ext cx="728727" cy="369332"/>
          </a:xfrm>
          <a:prstGeom prst="rect">
            <a:avLst/>
          </a:prstGeom>
          <a:noFill/>
        </p:spPr>
        <p:txBody>
          <a:bodyPr wrap="square" rtlCol="0">
            <a:spAutoFit/>
          </a:bodyPr>
          <a:lstStyle/>
          <a:p>
            <a:r>
              <a:rPr lang="en-US" dirty="0"/>
              <a:t>1990</a:t>
            </a:r>
          </a:p>
        </p:txBody>
      </p:sp>
      <p:grpSp>
        <p:nvGrpSpPr>
          <p:cNvPr id="49" name="Group 48">
            <a:extLst>
              <a:ext uri="{FF2B5EF4-FFF2-40B4-BE49-F238E27FC236}">
                <a16:creationId xmlns:a16="http://schemas.microsoft.com/office/drawing/2014/main" id="{5E49C935-56BE-354F-8014-CBDF5A3D182F}"/>
              </a:ext>
            </a:extLst>
          </p:cNvPr>
          <p:cNvGrpSpPr/>
          <p:nvPr/>
        </p:nvGrpSpPr>
        <p:grpSpPr>
          <a:xfrm>
            <a:off x="65167" y="3210891"/>
            <a:ext cx="1608971" cy="1734061"/>
            <a:chOff x="315686" y="1844932"/>
            <a:chExt cx="1608971" cy="1734061"/>
          </a:xfrm>
        </p:grpSpPr>
        <p:cxnSp>
          <p:nvCxnSpPr>
            <p:cNvPr id="8" name="Straight Arrow Connector 7">
              <a:extLst>
                <a:ext uri="{FF2B5EF4-FFF2-40B4-BE49-F238E27FC236}">
                  <a16:creationId xmlns:a16="http://schemas.microsoft.com/office/drawing/2014/main" id="{43DC9621-FC65-9148-9682-06B9A6191513}"/>
                </a:ext>
              </a:extLst>
            </p:cNvPr>
            <p:cNvCxnSpPr/>
            <p:nvPr/>
          </p:nvCxnSpPr>
          <p:spPr>
            <a:xfrm flipV="1">
              <a:off x="315686" y="1844932"/>
              <a:ext cx="0" cy="990991"/>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7E27D20-4D39-AA44-9852-B31A42B7A986}"/>
                </a:ext>
              </a:extLst>
            </p:cNvPr>
            <p:cNvSpPr txBox="1"/>
            <p:nvPr/>
          </p:nvSpPr>
          <p:spPr>
            <a:xfrm>
              <a:off x="316524" y="2840329"/>
              <a:ext cx="1608133" cy="738664"/>
            </a:xfrm>
            <a:prstGeom prst="rect">
              <a:avLst/>
            </a:prstGeom>
            <a:noFill/>
            <a:ln>
              <a:solidFill>
                <a:schemeClr val="tx1"/>
              </a:solidFill>
            </a:ln>
          </p:spPr>
          <p:txBody>
            <a:bodyPr wrap="none" rtlCol="0">
              <a:spAutoFit/>
            </a:bodyPr>
            <a:lstStyle/>
            <a:p>
              <a:r>
                <a:rPr lang="en-US" sz="1200" dirty="0"/>
                <a:t>Birth of the idea:</a:t>
              </a:r>
            </a:p>
            <a:p>
              <a:r>
                <a:rPr lang="en-US" sz="1200" dirty="0"/>
                <a:t>Neutrino ’77, </a:t>
              </a:r>
              <a:r>
                <a:rPr lang="en-US" sz="1200" dirty="0" err="1"/>
                <a:t>Baksan</a:t>
              </a:r>
              <a:br>
                <a:rPr lang="en-US" sz="1200" dirty="0"/>
              </a:br>
              <a:r>
                <a:rPr lang="en-US" sz="1200" dirty="0"/>
                <a:t>(maybe ’75 ?</a:t>
              </a:r>
              <a:r>
                <a:rPr lang="en-US" dirty="0"/>
                <a:t>)</a:t>
              </a:r>
            </a:p>
          </p:txBody>
        </p:sp>
      </p:grpSp>
      <p:grpSp>
        <p:nvGrpSpPr>
          <p:cNvPr id="29" name="Group 28">
            <a:extLst>
              <a:ext uri="{FF2B5EF4-FFF2-40B4-BE49-F238E27FC236}">
                <a16:creationId xmlns:a16="http://schemas.microsoft.com/office/drawing/2014/main" id="{F915474F-A80E-9ABA-F545-1BB5A6BEACF9}"/>
              </a:ext>
            </a:extLst>
          </p:cNvPr>
          <p:cNvGrpSpPr/>
          <p:nvPr/>
        </p:nvGrpSpPr>
        <p:grpSpPr>
          <a:xfrm>
            <a:off x="1820249" y="787657"/>
            <a:ext cx="2696572" cy="577081"/>
            <a:chOff x="1132410" y="827041"/>
            <a:chExt cx="2696572" cy="577081"/>
          </a:xfrm>
        </p:grpSpPr>
        <p:sp>
          <p:nvSpPr>
            <p:cNvPr id="21" name="TextBox 20">
              <a:extLst>
                <a:ext uri="{FF2B5EF4-FFF2-40B4-BE49-F238E27FC236}">
                  <a16:creationId xmlns:a16="http://schemas.microsoft.com/office/drawing/2014/main" id="{8F4330A2-3BBE-A14E-8DCB-C3472A075EEE}"/>
                </a:ext>
              </a:extLst>
            </p:cNvPr>
            <p:cNvSpPr txBox="1"/>
            <p:nvPr/>
          </p:nvSpPr>
          <p:spPr>
            <a:xfrm>
              <a:off x="1132410" y="827041"/>
              <a:ext cx="2696572" cy="577081"/>
            </a:xfrm>
            <a:prstGeom prst="rect">
              <a:avLst/>
            </a:prstGeom>
            <a:noFill/>
          </p:spPr>
          <p:txBody>
            <a:bodyPr wrap="none" rtlCol="0">
              <a:spAutoFit/>
            </a:bodyPr>
            <a:lstStyle/>
            <a:p>
              <a:r>
                <a:rPr lang="en-US" sz="1050" b="1" dirty="0"/>
                <a:t>2004:Early (the first ?) US workshop on</a:t>
              </a:r>
              <a:br>
                <a:rPr lang="en-US" sz="1050" b="1" dirty="0"/>
              </a:br>
              <a:r>
                <a:rPr lang="en-US" sz="1050" b="1" dirty="0"/>
                <a:t>          Neutrinos and Arms control,  </a:t>
              </a:r>
              <a:br>
                <a:rPr lang="en-US" sz="1050" b="1" dirty="0"/>
              </a:br>
              <a:r>
                <a:rPr lang="en-US" sz="1050" b="1" dirty="0"/>
                <a:t>J. Learned, UH </a:t>
              </a:r>
            </a:p>
          </p:txBody>
        </p:sp>
        <p:cxnSp>
          <p:nvCxnSpPr>
            <p:cNvPr id="23" name="Straight Arrow Connector 22">
              <a:extLst>
                <a:ext uri="{FF2B5EF4-FFF2-40B4-BE49-F238E27FC236}">
                  <a16:creationId xmlns:a16="http://schemas.microsoft.com/office/drawing/2014/main" id="{FD7FBE3E-7E1E-E94C-9B34-497EC979210D}"/>
                </a:ext>
              </a:extLst>
            </p:cNvPr>
            <p:cNvCxnSpPr/>
            <p:nvPr/>
          </p:nvCxnSpPr>
          <p:spPr>
            <a:xfrm>
              <a:off x="3597596" y="1133655"/>
              <a:ext cx="0" cy="253260"/>
            </a:xfrm>
            <a:prstGeom prst="straightConnector1">
              <a:avLst/>
            </a:prstGeom>
            <a:ln w="254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2B11EDB3-7C7C-3545-A2ED-CF4E873D0B33}"/>
              </a:ext>
            </a:extLst>
          </p:cNvPr>
          <p:cNvSpPr txBox="1"/>
          <p:nvPr/>
        </p:nvSpPr>
        <p:spPr>
          <a:xfrm>
            <a:off x="4784281" y="787657"/>
            <a:ext cx="3887771" cy="430887"/>
          </a:xfrm>
          <a:prstGeom prst="rect">
            <a:avLst/>
          </a:prstGeom>
          <a:noFill/>
        </p:spPr>
        <p:txBody>
          <a:bodyPr wrap="square" rtlCol="0">
            <a:spAutoFit/>
          </a:bodyPr>
          <a:lstStyle/>
          <a:p>
            <a:r>
              <a:rPr lang="en-US" sz="1100" b="1" dirty="0"/>
              <a:t>2006 onward  Applied Antineutrino Physics workshops France, Japan, US, Brazil, India, UK,</a:t>
            </a:r>
          </a:p>
        </p:txBody>
      </p:sp>
      <p:graphicFrame>
        <p:nvGraphicFramePr>
          <p:cNvPr id="17" name="Table 16">
            <a:extLst>
              <a:ext uri="{FF2B5EF4-FFF2-40B4-BE49-F238E27FC236}">
                <a16:creationId xmlns:a16="http://schemas.microsoft.com/office/drawing/2014/main" id="{9A96F17C-512B-6246-9CF8-D49ED596431E}"/>
              </a:ext>
            </a:extLst>
          </p:cNvPr>
          <p:cNvGraphicFramePr>
            <a:graphicFrameLocks noGrp="1"/>
          </p:cNvGraphicFramePr>
          <p:nvPr>
            <p:extLst>
              <p:ext uri="{D42A27DB-BD31-4B8C-83A1-F6EECF244321}">
                <p14:modId xmlns:p14="http://schemas.microsoft.com/office/powerpoint/2010/main" val="1080895816"/>
              </p:ext>
            </p:extLst>
          </p:nvPr>
        </p:nvGraphicFramePr>
        <p:xfrm>
          <a:off x="5599326" y="3640108"/>
          <a:ext cx="918502" cy="2706905"/>
        </p:xfrm>
        <a:graphic>
          <a:graphicData uri="http://schemas.openxmlformats.org/drawingml/2006/table">
            <a:tbl>
              <a:tblPr/>
              <a:tblGrid>
                <a:gridCol w="918502">
                  <a:extLst>
                    <a:ext uri="{9D8B030D-6E8A-4147-A177-3AD203B41FA5}">
                      <a16:colId xmlns:a16="http://schemas.microsoft.com/office/drawing/2014/main" val="136411977"/>
                    </a:ext>
                  </a:extLst>
                </a:gridCol>
              </a:tblGrid>
              <a:tr h="2209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mn-lt"/>
                          <a:ea typeface="ＭＳ Ｐゴシック" charset="0"/>
                          <a:cs typeface="ＭＳ Ｐゴシック" charset="0"/>
                        </a:rPr>
                        <a:t>Country</a:t>
                      </a:r>
                    </a:p>
                  </a:txBody>
                  <a:tcPr marT="45710" marB="4571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4037929650"/>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USA</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717517597"/>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Japan</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2958065797"/>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UK</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2553685818"/>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Italy</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83679654"/>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mn-lt"/>
                          <a:ea typeface="ＭＳ Ｐゴシック" charset="0"/>
                          <a:cs typeface="ＭＳ Ｐゴシック" charset="0"/>
                        </a:rPr>
                        <a:t>France</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34783951"/>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Japan</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2875935193"/>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CA/US</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244616366"/>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mn-lt"/>
                          <a:ea typeface="ＭＳ Ｐゴシック" charset="0"/>
                          <a:cs typeface="ＭＳ Ｐゴシック" charset="0"/>
                        </a:rPr>
                        <a:t>Brazil</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88311051"/>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mn-lt"/>
                          <a:ea typeface="ＭＳ Ｐゴシック" charset="0"/>
                          <a:cs typeface="ＭＳ Ｐゴシック" charset="0"/>
                        </a:rPr>
                        <a:t>Japan</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917801951"/>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rgbClr val="000000"/>
                          </a:solidFill>
                          <a:effectLst/>
                          <a:latin typeface="+mn-lt"/>
                          <a:ea typeface="ＭＳ Ｐゴシック" charset="0"/>
                          <a:cs typeface="ＭＳ Ｐゴシック" charset="0"/>
                        </a:rPr>
                        <a:t>USA</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4000286665"/>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India</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495018321"/>
                  </a:ext>
                </a:extLst>
              </a:tr>
              <a:tr h="2071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00"/>
                          </a:solidFill>
                          <a:effectLst/>
                          <a:latin typeface="+mn-lt"/>
                          <a:ea typeface="ＭＳ Ｐゴシック" charset="0"/>
                          <a:cs typeface="ＭＳ Ｐゴシック" charset="0"/>
                        </a:rPr>
                        <a:t>Russia</a:t>
                      </a:r>
                    </a:p>
                  </a:txBody>
                  <a:tcPr marT="45710" marB="4571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772269336"/>
                  </a:ext>
                </a:extLst>
              </a:tr>
            </a:tbl>
          </a:graphicData>
        </a:graphic>
      </p:graphicFrame>
      <p:sp>
        <p:nvSpPr>
          <p:cNvPr id="20" name="TextBox 19">
            <a:extLst>
              <a:ext uri="{FF2B5EF4-FFF2-40B4-BE49-F238E27FC236}">
                <a16:creationId xmlns:a16="http://schemas.microsoft.com/office/drawing/2014/main" id="{0E57DA73-3B87-9743-86CB-0034D5341568}"/>
              </a:ext>
            </a:extLst>
          </p:cNvPr>
          <p:cNvSpPr txBox="1"/>
          <p:nvPr/>
        </p:nvSpPr>
        <p:spPr>
          <a:xfrm>
            <a:off x="4362977" y="5285177"/>
            <a:ext cx="1176803" cy="1015663"/>
          </a:xfrm>
          <a:prstGeom prst="rect">
            <a:avLst/>
          </a:prstGeom>
          <a:noFill/>
          <a:ln>
            <a:solidFill>
              <a:schemeClr val="tx1"/>
            </a:solidFill>
          </a:ln>
        </p:spPr>
        <p:txBody>
          <a:bodyPr wrap="square" rtlCol="0">
            <a:spAutoFit/>
          </a:bodyPr>
          <a:lstStyle/>
          <a:p>
            <a:r>
              <a:rPr lang="en-US" sz="1200" dirty="0"/>
              <a:t>‘Cambrian</a:t>
            </a:r>
            <a:br>
              <a:rPr lang="en-US" sz="1200" dirty="0"/>
            </a:br>
            <a:r>
              <a:rPr lang="en-US" sz="1200" dirty="0"/>
              <a:t>explosion’ for </a:t>
            </a:r>
          </a:p>
          <a:p>
            <a:r>
              <a:rPr lang="en-US" sz="1200" dirty="0"/>
              <a:t>monitoring </a:t>
            </a:r>
          </a:p>
          <a:p>
            <a:r>
              <a:rPr lang="en-US" sz="1200" dirty="0"/>
              <a:t>detectors</a:t>
            </a:r>
            <a:br>
              <a:rPr lang="en-US" sz="1200" dirty="0"/>
            </a:br>
            <a:endParaRPr lang="en-US" sz="1200" dirty="0"/>
          </a:p>
        </p:txBody>
      </p:sp>
      <p:sp>
        <p:nvSpPr>
          <p:cNvPr id="56" name="TextBox 55">
            <a:extLst>
              <a:ext uri="{FF2B5EF4-FFF2-40B4-BE49-F238E27FC236}">
                <a16:creationId xmlns:a16="http://schemas.microsoft.com/office/drawing/2014/main" id="{868A2A1A-2B6B-5144-8623-4FEA27329F1A}"/>
              </a:ext>
            </a:extLst>
          </p:cNvPr>
          <p:cNvSpPr txBox="1"/>
          <p:nvPr/>
        </p:nvSpPr>
        <p:spPr>
          <a:xfrm>
            <a:off x="5494430" y="2108014"/>
            <a:ext cx="1808806" cy="461665"/>
          </a:xfrm>
          <a:prstGeom prst="rect">
            <a:avLst/>
          </a:prstGeom>
          <a:solidFill>
            <a:srgbClr val="F6CE86"/>
          </a:solidFill>
        </p:spPr>
        <p:txBody>
          <a:bodyPr wrap="square" rtlCol="0">
            <a:spAutoFit/>
          </a:bodyPr>
          <a:lstStyle/>
          <a:p>
            <a:r>
              <a:rPr lang="en-US" sz="1200" dirty="0"/>
              <a:t>Theoretical case studies (Huber, others)</a:t>
            </a:r>
          </a:p>
        </p:txBody>
      </p:sp>
      <p:pic>
        <p:nvPicPr>
          <p:cNvPr id="11" name="Picture 10">
            <a:extLst>
              <a:ext uri="{FF2B5EF4-FFF2-40B4-BE49-F238E27FC236}">
                <a16:creationId xmlns:a16="http://schemas.microsoft.com/office/drawing/2014/main" id="{0AE7F784-FE36-BB4A-B06F-CE2CF7366E0D}"/>
              </a:ext>
            </a:extLst>
          </p:cNvPr>
          <p:cNvPicPr>
            <a:picLocks noChangeAspect="1"/>
          </p:cNvPicPr>
          <p:nvPr/>
        </p:nvPicPr>
        <p:blipFill>
          <a:blip r:embed="rId2"/>
          <a:stretch>
            <a:fillRect/>
          </a:stretch>
        </p:blipFill>
        <p:spPr>
          <a:xfrm>
            <a:off x="6547369" y="4203632"/>
            <a:ext cx="1797786" cy="2216002"/>
          </a:xfrm>
          <a:prstGeom prst="rect">
            <a:avLst/>
          </a:prstGeom>
        </p:spPr>
      </p:pic>
      <p:sp>
        <p:nvSpPr>
          <p:cNvPr id="5" name="TextBox 4">
            <a:extLst>
              <a:ext uri="{FF2B5EF4-FFF2-40B4-BE49-F238E27FC236}">
                <a16:creationId xmlns:a16="http://schemas.microsoft.com/office/drawing/2014/main" id="{C3DC0C2C-2641-8E39-97FC-B696D658517F}"/>
              </a:ext>
            </a:extLst>
          </p:cNvPr>
          <p:cNvSpPr txBox="1"/>
          <p:nvPr/>
        </p:nvSpPr>
        <p:spPr>
          <a:xfrm>
            <a:off x="3064301" y="1952885"/>
            <a:ext cx="1808806" cy="738664"/>
          </a:xfrm>
          <a:prstGeom prst="rect">
            <a:avLst/>
          </a:prstGeom>
          <a:solidFill>
            <a:srgbClr val="F6CE86"/>
          </a:solidFill>
        </p:spPr>
        <p:txBody>
          <a:bodyPr wrap="square" rtlCol="0">
            <a:spAutoFit/>
          </a:bodyPr>
          <a:lstStyle/>
          <a:p>
            <a:r>
              <a:rPr lang="en-US" sz="1050" dirty="0"/>
              <a:t>coherent-scatter based reactor monitoring (</a:t>
            </a:r>
            <a:r>
              <a:rPr lang="en-US" sz="1050" dirty="0" err="1"/>
              <a:t>Hagmann</a:t>
            </a:r>
            <a:r>
              <a:rPr lang="en-US" sz="1050" dirty="0"/>
              <a:t> </a:t>
            </a:r>
            <a:r>
              <a:rPr lang="en-US" sz="1050" i="1" dirty="0"/>
              <a:t>TNS </a:t>
            </a:r>
            <a:r>
              <a:rPr lang="en-US" sz="1050" dirty="0"/>
              <a:t>51, 5,  2004)</a:t>
            </a:r>
          </a:p>
        </p:txBody>
      </p:sp>
      <p:grpSp>
        <p:nvGrpSpPr>
          <p:cNvPr id="27" name="Group 26">
            <a:extLst>
              <a:ext uri="{FF2B5EF4-FFF2-40B4-BE49-F238E27FC236}">
                <a16:creationId xmlns:a16="http://schemas.microsoft.com/office/drawing/2014/main" id="{2FDA31F9-0BFF-3424-790D-A11BC09CEAC7}"/>
              </a:ext>
            </a:extLst>
          </p:cNvPr>
          <p:cNvGrpSpPr/>
          <p:nvPr/>
        </p:nvGrpSpPr>
        <p:grpSpPr>
          <a:xfrm>
            <a:off x="478002" y="2978790"/>
            <a:ext cx="1875827" cy="931384"/>
            <a:chOff x="100428" y="3001425"/>
            <a:chExt cx="1875827" cy="931384"/>
          </a:xfrm>
        </p:grpSpPr>
        <p:sp>
          <p:nvSpPr>
            <p:cNvPr id="15" name="TextBox 14">
              <a:extLst>
                <a:ext uri="{FF2B5EF4-FFF2-40B4-BE49-F238E27FC236}">
                  <a16:creationId xmlns:a16="http://schemas.microsoft.com/office/drawing/2014/main" id="{159E7E8E-B237-C34D-A7C7-A8133F2615DC}"/>
                </a:ext>
              </a:extLst>
            </p:cNvPr>
            <p:cNvSpPr txBox="1"/>
            <p:nvPr/>
          </p:nvSpPr>
          <p:spPr>
            <a:xfrm>
              <a:off x="182174" y="3471144"/>
              <a:ext cx="1794081" cy="461665"/>
            </a:xfrm>
            <a:prstGeom prst="rect">
              <a:avLst/>
            </a:prstGeom>
            <a:noFill/>
          </p:spPr>
          <p:txBody>
            <a:bodyPr wrap="none" rtlCol="0">
              <a:spAutoFit/>
            </a:bodyPr>
            <a:lstStyle/>
            <a:p>
              <a:r>
                <a:rPr lang="en-US" sz="1200" dirty="0"/>
                <a:t>All basic ideas explored</a:t>
              </a:r>
              <a:br>
                <a:rPr lang="en-US" sz="1200" dirty="0"/>
              </a:br>
              <a:r>
                <a:rPr lang="en-US" sz="1200" dirty="0"/>
                <a:t>with IBD detectors</a:t>
              </a:r>
            </a:p>
          </p:txBody>
        </p:sp>
        <p:sp>
          <p:nvSpPr>
            <p:cNvPr id="12" name="Left-Right Arrow 11">
              <a:extLst>
                <a:ext uri="{FF2B5EF4-FFF2-40B4-BE49-F238E27FC236}">
                  <a16:creationId xmlns:a16="http://schemas.microsoft.com/office/drawing/2014/main" id="{01CC440A-88E1-BA57-9DA8-689E9528BEDE}"/>
                </a:ext>
              </a:extLst>
            </p:cNvPr>
            <p:cNvSpPr/>
            <p:nvPr/>
          </p:nvSpPr>
          <p:spPr bwMode="auto">
            <a:xfrm>
              <a:off x="100428" y="3001425"/>
              <a:ext cx="1808805" cy="547108"/>
            </a:xfrm>
            <a:prstGeom prst="leftRightArrow">
              <a:avLst/>
            </a:prstGeom>
            <a:solidFill>
              <a:schemeClr val="accent2"/>
            </a:solidFill>
            <a:ln w="9525">
              <a:noFill/>
              <a:miter lim="800000"/>
              <a:headEnd/>
              <a:tailEnd/>
            </a:ln>
          </p:spPr>
          <p:txBody>
            <a:bodyPr rtlCol="0" anchor="ctr">
              <a:prstTxWarp prst="textNoShape">
                <a:avLst/>
              </a:prstTxWarp>
            </a:bodyPr>
            <a:lstStyle/>
            <a:p>
              <a:pPr algn="ctr"/>
              <a:r>
                <a:rPr lang="en-US" sz="1600" dirty="0"/>
                <a:t>The Rovno era</a:t>
              </a:r>
            </a:p>
          </p:txBody>
        </p:sp>
      </p:grpSp>
      <p:grpSp>
        <p:nvGrpSpPr>
          <p:cNvPr id="24" name="Group 23">
            <a:extLst>
              <a:ext uri="{FF2B5EF4-FFF2-40B4-BE49-F238E27FC236}">
                <a16:creationId xmlns:a16="http://schemas.microsoft.com/office/drawing/2014/main" id="{8589631F-3D3F-2995-A9A8-D0580EA704A5}"/>
              </a:ext>
            </a:extLst>
          </p:cNvPr>
          <p:cNvGrpSpPr/>
          <p:nvPr/>
        </p:nvGrpSpPr>
        <p:grpSpPr>
          <a:xfrm>
            <a:off x="6658795" y="3041016"/>
            <a:ext cx="1206719" cy="623248"/>
            <a:chOff x="4899716" y="3043169"/>
            <a:chExt cx="1850531" cy="623248"/>
          </a:xfrm>
        </p:grpSpPr>
        <p:sp>
          <p:nvSpPr>
            <p:cNvPr id="7" name="TextBox 6">
              <a:extLst>
                <a:ext uri="{FF2B5EF4-FFF2-40B4-BE49-F238E27FC236}">
                  <a16:creationId xmlns:a16="http://schemas.microsoft.com/office/drawing/2014/main" id="{ADE81A6D-8DFD-C6A3-F870-0141084B3035}"/>
                </a:ext>
              </a:extLst>
            </p:cNvPr>
            <p:cNvSpPr txBox="1"/>
            <p:nvPr/>
          </p:nvSpPr>
          <p:spPr>
            <a:xfrm>
              <a:off x="5094186" y="3412501"/>
              <a:ext cx="1656061" cy="253916"/>
            </a:xfrm>
            <a:prstGeom prst="rect">
              <a:avLst/>
            </a:prstGeom>
            <a:noFill/>
          </p:spPr>
          <p:txBody>
            <a:bodyPr wrap="square">
              <a:spAutoFit/>
            </a:bodyPr>
            <a:lstStyle/>
            <a:p>
              <a:r>
                <a:rPr lang="en-US" sz="1050" dirty="0"/>
                <a:t>surface-level detection </a:t>
              </a:r>
            </a:p>
          </p:txBody>
        </p:sp>
        <p:sp>
          <p:nvSpPr>
            <p:cNvPr id="14" name="Left-Right Arrow 13">
              <a:extLst>
                <a:ext uri="{FF2B5EF4-FFF2-40B4-BE49-F238E27FC236}">
                  <a16:creationId xmlns:a16="http://schemas.microsoft.com/office/drawing/2014/main" id="{AC087E0F-2C26-6F69-4AFA-7B1008375090}"/>
                </a:ext>
              </a:extLst>
            </p:cNvPr>
            <p:cNvSpPr/>
            <p:nvPr/>
          </p:nvSpPr>
          <p:spPr bwMode="auto">
            <a:xfrm>
              <a:off x="4899716" y="3043169"/>
              <a:ext cx="1808805" cy="413800"/>
            </a:xfrm>
            <a:prstGeom prst="leftRightArrow">
              <a:avLst/>
            </a:prstGeom>
            <a:solidFill>
              <a:schemeClr val="accent2"/>
            </a:solidFill>
            <a:ln w="9525">
              <a:noFill/>
              <a:miter lim="800000"/>
              <a:headEnd/>
              <a:tailEnd/>
            </a:ln>
          </p:spPr>
          <p:txBody>
            <a:bodyPr rtlCol="0" anchor="ctr">
              <a:prstTxWarp prst="textNoShape">
                <a:avLst/>
              </a:prstTxWarp>
            </a:bodyPr>
            <a:lstStyle/>
            <a:p>
              <a:pPr algn="ctr"/>
              <a:r>
                <a:rPr lang="en-US" sz="1100" dirty="0"/>
                <a:t>PROSPECT CHANDLER</a:t>
              </a:r>
            </a:p>
          </p:txBody>
        </p:sp>
      </p:grpSp>
      <p:grpSp>
        <p:nvGrpSpPr>
          <p:cNvPr id="19" name="Group 18">
            <a:extLst>
              <a:ext uri="{FF2B5EF4-FFF2-40B4-BE49-F238E27FC236}">
                <a16:creationId xmlns:a16="http://schemas.microsoft.com/office/drawing/2014/main" id="{6EA89BC4-B7AF-C43C-662E-2DF52C66797F}"/>
              </a:ext>
            </a:extLst>
          </p:cNvPr>
          <p:cNvGrpSpPr/>
          <p:nvPr/>
        </p:nvGrpSpPr>
        <p:grpSpPr>
          <a:xfrm>
            <a:off x="7724725" y="3166765"/>
            <a:ext cx="2440880" cy="673711"/>
            <a:chOff x="6943065" y="3166765"/>
            <a:chExt cx="2440880" cy="673711"/>
          </a:xfrm>
        </p:grpSpPr>
        <p:sp>
          <p:nvSpPr>
            <p:cNvPr id="22" name="Lightning Bolt 21">
              <a:extLst>
                <a:ext uri="{FF2B5EF4-FFF2-40B4-BE49-F238E27FC236}">
                  <a16:creationId xmlns:a16="http://schemas.microsoft.com/office/drawing/2014/main" id="{E0E09AE9-6B9B-FF8D-A3E1-3F1961D721E0}"/>
                </a:ext>
              </a:extLst>
            </p:cNvPr>
            <p:cNvSpPr/>
            <p:nvPr/>
          </p:nvSpPr>
          <p:spPr bwMode="auto">
            <a:xfrm rot="12417124">
              <a:off x="6943065" y="3166765"/>
              <a:ext cx="666658" cy="423960"/>
            </a:xfrm>
            <a:prstGeom prst="lightningBolt">
              <a:avLst/>
            </a:prstGeom>
            <a:solidFill>
              <a:schemeClr val="accent2"/>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6" name="TextBox 5">
              <a:extLst>
                <a:ext uri="{FF2B5EF4-FFF2-40B4-BE49-F238E27FC236}">
                  <a16:creationId xmlns:a16="http://schemas.microsoft.com/office/drawing/2014/main" id="{2CBCF639-6937-A9CD-739E-CA52F86B4B1C}"/>
                </a:ext>
              </a:extLst>
            </p:cNvPr>
            <p:cNvSpPr txBox="1"/>
            <p:nvPr/>
          </p:nvSpPr>
          <p:spPr>
            <a:xfrm>
              <a:off x="7210667" y="3286478"/>
              <a:ext cx="2173278" cy="553998"/>
            </a:xfrm>
            <a:prstGeom prst="rect">
              <a:avLst/>
            </a:prstGeom>
            <a:noFill/>
          </p:spPr>
          <p:txBody>
            <a:bodyPr wrap="square">
              <a:spAutoFit/>
            </a:bodyPr>
            <a:lstStyle/>
            <a:p>
              <a:r>
                <a:rPr lang="en-US" sz="1000" dirty="0"/>
                <a:t>Conus+ </a:t>
              </a:r>
            </a:p>
            <a:p>
              <a:r>
                <a:rPr lang="en-US" sz="1000" dirty="0"/>
                <a:t>coherent scatter </a:t>
              </a:r>
            </a:p>
            <a:p>
              <a:r>
                <a:rPr lang="en-US" sz="1000" dirty="0"/>
                <a:t>measurement</a:t>
              </a:r>
            </a:p>
          </p:txBody>
        </p:sp>
      </p:grpSp>
      <p:sp>
        <p:nvSpPr>
          <p:cNvPr id="10" name="TextBox 9">
            <a:extLst>
              <a:ext uri="{FF2B5EF4-FFF2-40B4-BE49-F238E27FC236}">
                <a16:creationId xmlns:a16="http://schemas.microsoft.com/office/drawing/2014/main" id="{BCA801A3-2A61-449D-553C-B08D88B9E759}"/>
              </a:ext>
            </a:extLst>
          </p:cNvPr>
          <p:cNvSpPr txBox="1"/>
          <p:nvPr/>
        </p:nvSpPr>
        <p:spPr>
          <a:xfrm>
            <a:off x="8089644" y="3471144"/>
            <a:ext cx="184731" cy="369332"/>
          </a:xfrm>
          <a:prstGeom prst="rect">
            <a:avLst/>
          </a:prstGeom>
          <a:noFill/>
        </p:spPr>
        <p:txBody>
          <a:bodyPr wrap="none" rtlCol="0">
            <a:spAutoFit/>
          </a:bodyPr>
          <a:lstStyle/>
          <a:p>
            <a:endParaRPr lang="en-US" dirty="0"/>
          </a:p>
        </p:txBody>
      </p:sp>
      <p:sp>
        <p:nvSpPr>
          <p:cNvPr id="30" name="TextBox 29">
            <a:extLst>
              <a:ext uri="{FF2B5EF4-FFF2-40B4-BE49-F238E27FC236}">
                <a16:creationId xmlns:a16="http://schemas.microsoft.com/office/drawing/2014/main" id="{629FFEBB-70A1-6B3D-3E43-E5928087D5BD}"/>
              </a:ext>
            </a:extLst>
          </p:cNvPr>
          <p:cNvSpPr txBox="1"/>
          <p:nvPr/>
        </p:nvSpPr>
        <p:spPr>
          <a:xfrm>
            <a:off x="-16002" y="2666812"/>
            <a:ext cx="728727" cy="369332"/>
          </a:xfrm>
          <a:prstGeom prst="rect">
            <a:avLst/>
          </a:prstGeom>
          <a:noFill/>
        </p:spPr>
        <p:txBody>
          <a:bodyPr wrap="square" rtlCol="0">
            <a:spAutoFit/>
          </a:bodyPr>
          <a:lstStyle/>
          <a:p>
            <a:r>
              <a:rPr lang="en-US" dirty="0"/>
              <a:t>1980</a:t>
            </a:r>
          </a:p>
        </p:txBody>
      </p:sp>
      <p:sp>
        <p:nvSpPr>
          <p:cNvPr id="32" name="TextBox 31">
            <a:extLst>
              <a:ext uri="{FF2B5EF4-FFF2-40B4-BE49-F238E27FC236}">
                <a16:creationId xmlns:a16="http://schemas.microsoft.com/office/drawing/2014/main" id="{3E299139-2E79-3621-C36D-1D0DCEC3E300}"/>
              </a:ext>
            </a:extLst>
          </p:cNvPr>
          <p:cNvSpPr txBox="1"/>
          <p:nvPr/>
        </p:nvSpPr>
        <p:spPr>
          <a:xfrm>
            <a:off x="3474310" y="2666812"/>
            <a:ext cx="728727" cy="369332"/>
          </a:xfrm>
          <a:prstGeom prst="rect">
            <a:avLst/>
          </a:prstGeom>
          <a:noFill/>
        </p:spPr>
        <p:txBody>
          <a:bodyPr wrap="square" rtlCol="0">
            <a:spAutoFit/>
          </a:bodyPr>
          <a:lstStyle/>
          <a:p>
            <a:r>
              <a:rPr lang="en-US" dirty="0"/>
              <a:t>2000</a:t>
            </a:r>
          </a:p>
        </p:txBody>
      </p:sp>
      <p:sp>
        <p:nvSpPr>
          <p:cNvPr id="34" name="TextBox 33">
            <a:extLst>
              <a:ext uri="{FF2B5EF4-FFF2-40B4-BE49-F238E27FC236}">
                <a16:creationId xmlns:a16="http://schemas.microsoft.com/office/drawing/2014/main" id="{EA5037FB-863C-D150-9F43-C9BEFCB65B69}"/>
              </a:ext>
            </a:extLst>
          </p:cNvPr>
          <p:cNvSpPr txBox="1"/>
          <p:nvPr/>
        </p:nvSpPr>
        <p:spPr>
          <a:xfrm>
            <a:off x="5251702" y="2667735"/>
            <a:ext cx="728727" cy="369332"/>
          </a:xfrm>
          <a:prstGeom prst="rect">
            <a:avLst/>
          </a:prstGeom>
          <a:noFill/>
        </p:spPr>
        <p:txBody>
          <a:bodyPr wrap="square" rtlCol="0">
            <a:spAutoFit/>
          </a:bodyPr>
          <a:lstStyle/>
          <a:p>
            <a:r>
              <a:rPr lang="en-US" dirty="0"/>
              <a:t>2010</a:t>
            </a:r>
          </a:p>
        </p:txBody>
      </p:sp>
      <p:sp>
        <p:nvSpPr>
          <p:cNvPr id="35" name="TextBox 34">
            <a:extLst>
              <a:ext uri="{FF2B5EF4-FFF2-40B4-BE49-F238E27FC236}">
                <a16:creationId xmlns:a16="http://schemas.microsoft.com/office/drawing/2014/main" id="{47317C33-BB10-90A6-9517-B8A5724CD094}"/>
              </a:ext>
            </a:extLst>
          </p:cNvPr>
          <p:cNvSpPr txBox="1"/>
          <p:nvPr/>
        </p:nvSpPr>
        <p:spPr>
          <a:xfrm>
            <a:off x="6964621" y="2664497"/>
            <a:ext cx="728727" cy="369332"/>
          </a:xfrm>
          <a:prstGeom prst="rect">
            <a:avLst/>
          </a:prstGeom>
          <a:noFill/>
        </p:spPr>
        <p:txBody>
          <a:bodyPr wrap="square" rtlCol="0">
            <a:spAutoFit/>
          </a:bodyPr>
          <a:lstStyle/>
          <a:p>
            <a:r>
              <a:rPr lang="en-US" dirty="0"/>
              <a:t>2020</a:t>
            </a:r>
          </a:p>
        </p:txBody>
      </p:sp>
      <p:grpSp>
        <p:nvGrpSpPr>
          <p:cNvPr id="41" name="Group 40">
            <a:extLst>
              <a:ext uri="{FF2B5EF4-FFF2-40B4-BE49-F238E27FC236}">
                <a16:creationId xmlns:a16="http://schemas.microsoft.com/office/drawing/2014/main" id="{9CCC9A5D-A000-6E82-5DB3-C92EF4F49209}"/>
              </a:ext>
            </a:extLst>
          </p:cNvPr>
          <p:cNvGrpSpPr/>
          <p:nvPr/>
        </p:nvGrpSpPr>
        <p:grpSpPr>
          <a:xfrm>
            <a:off x="4910889" y="1550524"/>
            <a:ext cx="3479251" cy="1553366"/>
            <a:chOff x="4910889" y="1550524"/>
            <a:chExt cx="3479251" cy="1553366"/>
          </a:xfrm>
        </p:grpSpPr>
        <p:grpSp>
          <p:nvGrpSpPr>
            <p:cNvPr id="25" name="Group 24">
              <a:extLst>
                <a:ext uri="{FF2B5EF4-FFF2-40B4-BE49-F238E27FC236}">
                  <a16:creationId xmlns:a16="http://schemas.microsoft.com/office/drawing/2014/main" id="{DE775AE6-1626-D57A-FACF-B3DD957B5B98}"/>
                </a:ext>
              </a:extLst>
            </p:cNvPr>
            <p:cNvGrpSpPr/>
            <p:nvPr/>
          </p:nvGrpSpPr>
          <p:grpSpPr>
            <a:xfrm>
              <a:off x="4910889" y="1550524"/>
              <a:ext cx="3479251" cy="1553366"/>
              <a:chOff x="3296353" y="1623190"/>
              <a:chExt cx="3479251" cy="1553366"/>
            </a:xfrm>
          </p:grpSpPr>
          <p:sp>
            <p:nvSpPr>
              <p:cNvPr id="36" name="TextBox 35">
                <a:extLst>
                  <a:ext uri="{FF2B5EF4-FFF2-40B4-BE49-F238E27FC236}">
                    <a16:creationId xmlns:a16="http://schemas.microsoft.com/office/drawing/2014/main" id="{946CF2DE-F711-7E4B-AC9A-E3BF8E5F0D82}"/>
                  </a:ext>
                </a:extLst>
              </p:cNvPr>
              <p:cNvSpPr txBox="1"/>
              <p:nvPr/>
            </p:nvSpPr>
            <p:spPr>
              <a:xfrm>
                <a:off x="3336842" y="1623190"/>
                <a:ext cx="3438762" cy="253916"/>
              </a:xfrm>
              <a:prstGeom prst="rect">
                <a:avLst/>
              </a:prstGeom>
              <a:noFill/>
            </p:spPr>
            <p:txBody>
              <a:bodyPr wrap="none" rtlCol="0">
                <a:spAutoFit/>
              </a:bodyPr>
              <a:lstStyle/>
              <a:p>
                <a:r>
                  <a:rPr lang="en-US" sz="1050" b="1" dirty="0"/>
                  <a:t>IAEA workshops on antineutrino-based monitoring</a:t>
                </a:r>
              </a:p>
            </p:txBody>
          </p:sp>
          <p:sp>
            <p:nvSpPr>
              <p:cNvPr id="38" name="Rectangle 37">
                <a:extLst>
                  <a:ext uri="{FF2B5EF4-FFF2-40B4-BE49-F238E27FC236}">
                    <a16:creationId xmlns:a16="http://schemas.microsoft.com/office/drawing/2014/main" id="{A335DB02-94A0-D449-85EC-2C6445D8AC9A}"/>
                  </a:ext>
                </a:extLst>
              </p:cNvPr>
              <p:cNvSpPr/>
              <p:nvPr/>
            </p:nvSpPr>
            <p:spPr>
              <a:xfrm>
                <a:off x="3296353" y="2807224"/>
                <a:ext cx="479618" cy="369332"/>
              </a:xfrm>
              <a:prstGeom prst="rect">
                <a:avLst/>
              </a:prstGeom>
            </p:spPr>
            <p:txBody>
              <a:bodyPr wrap="none">
                <a:spAutoFit/>
              </a:bodyPr>
              <a:lstStyle/>
              <a:p>
                <a:r>
                  <a:rPr lang="en-US" dirty="0"/>
                  <a:t>🏈 </a:t>
                </a:r>
              </a:p>
            </p:txBody>
          </p:sp>
          <p:sp>
            <p:nvSpPr>
              <p:cNvPr id="39" name="Rectangle 38">
                <a:extLst>
                  <a:ext uri="{FF2B5EF4-FFF2-40B4-BE49-F238E27FC236}">
                    <a16:creationId xmlns:a16="http://schemas.microsoft.com/office/drawing/2014/main" id="{3ADA30AC-81A0-5240-95B3-7A32A2B602BD}"/>
                  </a:ext>
                </a:extLst>
              </p:cNvPr>
              <p:cNvSpPr/>
              <p:nvPr/>
            </p:nvSpPr>
            <p:spPr>
              <a:xfrm flipH="1" flipV="1">
                <a:off x="4212193" y="2698739"/>
                <a:ext cx="466376" cy="369332"/>
              </a:xfrm>
              <a:prstGeom prst="rect">
                <a:avLst/>
              </a:prstGeom>
            </p:spPr>
            <p:txBody>
              <a:bodyPr wrap="square">
                <a:spAutoFit/>
              </a:bodyPr>
              <a:lstStyle/>
              <a:p>
                <a:r>
                  <a:rPr lang="en-US" dirty="0"/>
                  <a:t>🏈 </a:t>
                </a:r>
              </a:p>
            </p:txBody>
          </p:sp>
        </p:grpSp>
        <p:sp>
          <p:nvSpPr>
            <p:cNvPr id="40" name="Rectangle 39">
              <a:extLst>
                <a:ext uri="{FF2B5EF4-FFF2-40B4-BE49-F238E27FC236}">
                  <a16:creationId xmlns:a16="http://schemas.microsoft.com/office/drawing/2014/main" id="{1DCCE62A-F776-D0F1-854C-887BC183194B}"/>
                </a:ext>
              </a:extLst>
            </p:cNvPr>
            <p:cNvSpPr/>
            <p:nvPr/>
          </p:nvSpPr>
          <p:spPr>
            <a:xfrm flipH="1" flipV="1">
              <a:off x="6672303" y="2630991"/>
              <a:ext cx="466376" cy="369332"/>
            </a:xfrm>
            <a:prstGeom prst="rect">
              <a:avLst/>
            </a:prstGeom>
          </p:spPr>
          <p:txBody>
            <a:bodyPr wrap="square">
              <a:spAutoFit/>
            </a:bodyPr>
            <a:lstStyle/>
            <a:p>
              <a:r>
                <a:rPr lang="en-US" dirty="0"/>
                <a:t>🏈 </a:t>
              </a:r>
            </a:p>
          </p:txBody>
        </p:sp>
      </p:grpSp>
      <p:grpSp>
        <p:nvGrpSpPr>
          <p:cNvPr id="33" name="Group 32">
            <a:extLst>
              <a:ext uri="{FF2B5EF4-FFF2-40B4-BE49-F238E27FC236}">
                <a16:creationId xmlns:a16="http://schemas.microsoft.com/office/drawing/2014/main" id="{475F0B31-41D1-637C-F831-454B9C9A109E}"/>
              </a:ext>
            </a:extLst>
          </p:cNvPr>
          <p:cNvGrpSpPr/>
          <p:nvPr/>
        </p:nvGrpSpPr>
        <p:grpSpPr>
          <a:xfrm>
            <a:off x="2111168" y="1455039"/>
            <a:ext cx="3504898" cy="3828696"/>
            <a:chOff x="2111168" y="1455039"/>
            <a:chExt cx="3504898" cy="3828696"/>
          </a:xfrm>
        </p:grpSpPr>
        <p:grpSp>
          <p:nvGrpSpPr>
            <p:cNvPr id="28" name="Group 27">
              <a:extLst>
                <a:ext uri="{FF2B5EF4-FFF2-40B4-BE49-F238E27FC236}">
                  <a16:creationId xmlns:a16="http://schemas.microsoft.com/office/drawing/2014/main" id="{D9F84A74-F8A1-3FB0-B63F-65BC26455C44}"/>
                </a:ext>
              </a:extLst>
            </p:cNvPr>
            <p:cNvGrpSpPr/>
            <p:nvPr/>
          </p:nvGrpSpPr>
          <p:grpSpPr>
            <a:xfrm>
              <a:off x="2419266" y="1455039"/>
              <a:ext cx="3196800" cy="3392324"/>
              <a:chOff x="1253904" y="1454499"/>
              <a:chExt cx="3196800" cy="3392324"/>
            </a:xfrm>
          </p:grpSpPr>
          <p:sp>
            <p:nvSpPr>
              <p:cNvPr id="16" name="TextBox 15">
                <a:extLst>
                  <a:ext uri="{FF2B5EF4-FFF2-40B4-BE49-F238E27FC236}">
                    <a16:creationId xmlns:a16="http://schemas.microsoft.com/office/drawing/2014/main" id="{29679F46-C156-0C41-A955-807C8EFEA740}"/>
                  </a:ext>
                </a:extLst>
              </p:cNvPr>
              <p:cNvSpPr txBox="1"/>
              <p:nvPr/>
            </p:nvSpPr>
            <p:spPr>
              <a:xfrm>
                <a:off x="2303584" y="3456969"/>
                <a:ext cx="1949573" cy="646331"/>
              </a:xfrm>
              <a:prstGeom prst="rect">
                <a:avLst/>
              </a:prstGeom>
              <a:noFill/>
            </p:spPr>
            <p:txBody>
              <a:bodyPr wrap="none" rtlCol="0">
                <a:spAutoFit/>
              </a:bodyPr>
              <a:lstStyle/>
              <a:p>
                <a:r>
                  <a:rPr lang="en-US" sz="1200" dirty="0"/>
                  <a:t>basic ideas re-explored</a:t>
                </a:r>
                <a:br>
                  <a:rPr lang="en-US" sz="1200" dirty="0"/>
                </a:br>
                <a:r>
                  <a:rPr lang="en-US" sz="1200" dirty="0"/>
                  <a:t>- some simplifications and</a:t>
                </a:r>
                <a:br>
                  <a:rPr lang="en-US" sz="1200" dirty="0"/>
                </a:br>
                <a:r>
                  <a:rPr lang="en-US" sz="1200" dirty="0"/>
                  <a:t>attention of the IAEA</a:t>
                </a:r>
              </a:p>
            </p:txBody>
          </p:sp>
          <p:sp>
            <p:nvSpPr>
              <p:cNvPr id="31" name="TextBox 30">
                <a:extLst>
                  <a:ext uri="{FF2B5EF4-FFF2-40B4-BE49-F238E27FC236}">
                    <a16:creationId xmlns:a16="http://schemas.microsoft.com/office/drawing/2014/main" id="{91951364-52B7-B544-9A2D-D0F86B746F87}"/>
                  </a:ext>
                </a:extLst>
              </p:cNvPr>
              <p:cNvSpPr txBox="1"/>
              <p:nvPr/>
            </p:nvSpPr>
            <p:spPr>
              <a:xfrm>
                <a:off x="2303584" y="4077382"/>
                <a:ext cx="2147120" cy="769441"/>
              </a:xfrm>
              <a:prstGeom prst="rect">
                <a:avLst/>
              </a:prstGeom>
              <a:noFill/>
            </p:spPr>
            <p:txBody>
              <a:bodyPr wrap="square" rtlCol="0">
                <a:spAutoFit/>
              </a:bodyPr>
              <a:lstStyle/>
              <a:p>
                <a:r>
                  <a:rPr lang="en-US" sz="1100" dirty="0" err="1"/>
                  <a:t>Gd</a:t>
                </a:r>
                <a:r>
                  <a:rPr lang="en-US" sz="1100" dirty="0"/>
                  <a:t>-scintillator</a:t>
                </a:r>
                <a:br>
                  <a:rPr lang="en-US" sz="1100" dirty="0"/>
                </a:br>
                <a:r>
                  <a:rPr lang="en-US" sz="1100" dirty="0"/>
                  <a:t>donated by </a:t>
                </a:r>
                <a:br>
                  <a:rPr lang="en-US" sz="1100" dirty="0"/>
                </a:br>
                <a:r>
                  <a:rPr lang="en-US" sz="1100" dirty="0"/>
                  <a:t>F. Boehm/</a:t>
                </a:r>
                <a:r>
                  <a:rPr lang="en-US" sz="1100" dirty="0" err="1"/>
                  <a:t>Gratta</a:t>
                </a:r>
                <a:r>
                  <a:rPr lang="en-US" sz="1100" dirty="0"/>
                  <a:t> from Palo Verde experiment</a:t>
                </a:r>
              </a:p>
            </p:txBody>
          </p:sp>
          <p:sp>
            <p:nvSpPr>
              <p:cNvPr id="18" name="TextBox 17">
                <a:extLst>
                  <a:ext uri="{FF2B5EF4-FFF2-40B4-BE49-F238E27FC236}">
                    <a16:creationId xmlns:a16="http://schemas.microsoft.com/office/drawing/2014/main" id="{EDA6E916-A76C-85E9-81FB-517E68434429}"/>
                  </a:ext>
                </a:extLst>
              </p:cNvPr>
              <p:cNvSpPr txBox="1"/>
              <p:nvPr/>
            </p:nvSpPr>
            <p:spPr>
              <a:xfrm>
                <a:off x="1253904" y="1454499"/>
                <a:ext cx="2466053" cy="430887"/>
              </a:xfrm>
              <a:prstGeom prst="rect">
                <a:avLst/>
              </a:prstGeom>
              <a:solidFill>
                <a:srgbClr val="F6CE86"/>
              </a:solidFill>
            </p:spPr>
            <p:txBody>
              <a:bodyPr wrap="square" rtlCol="0">
                <a:spAutoFit/>
              </a:bodyPr>
              <a:lstStyle/>
              <a:p>
                <a:r>
                  <a:rPr lang="en-US" sz="1050" dirty="0"/>
                  <a:t>IAEA safeguards applications </a:t>
                </a:r>
              </a:p>
              <a:p>
                <a:r>
                  <a:rPr lang="en-US" sz="1050" dirty="0"/>
                  <a:t>Bernstein </a:t>
                </a:r>
                <a:r>
                  <a:rPr lang="en-US" sz="1050" i="1" dirty="0"/>
                  <a:t>JAP.</a:t>
                </a:r>
                <a:r>
                  <a:rPr lang="en-US" sz="1050" dirty="0"/>
                  <a:t> 91, 4672–4676 (2002)</a:t>
                </a:r>
              </a:p>
            </p:txBody>
          </p:sp>
          <p:sp>
            <p:nvSpPr>
              <p:cNvPr id="13" name="Left-Right Arrow 12">
                <a:extLst>
                  <a:ext uri="{FF2B5EF4-FFF2-40B4-BE49-F238E27FC236}">
                    <a16:creationId xmlns:a16="http://schemas.microsoft.com/office/drawing/2014/main" id="{DDFB2C31-6D01-A02E-D631-B938F57E927E}"/>
                  </a:ext>
                </a:extLst>
              </p:cNvPr>
              <p:cNvSpPr/>
              <p:nvPr/>
            </p:nvSpPr>
            <p:spPr bwMode="auto">
              <a:xfrm>
                <a:off x="2565613" y="3015200"/>
                <a:ext cx="1808805" cy="413800"/>
              </a:xfrm>
              <a:prstGeom prst="leftRightArrow">
                <a:avLst/>
              </a:prstGeom>
              <a:solidFill>
                <a:schemeClr val="accent2"/>
              </a:solidFill>
              <a:ln w="9525">
                <a:noFill/>
                <a:miter lim="800000"/>
                <a:headEnd/>
                <a:tailEnd/>
              </a:ln>
            </p:spPr>
            <p:txBody>
              <a:bodyPr rtlCol="0" anchor="ctr">
                <a:prstTxWarp prst="textNoShape">
                  <a:avLst/>
                </a:prstTxWarp>
              </a:bodyPr>
              <a:lstStyle/>
              <a:p>
                <a:pPr algn="ctr"/>
                <a:r>
                  <a:rPr lang="en-US" sz="1600" dirty="0"/>
                  <a:t>SONGS</a:t>
                </a:r>
              </a:p>
            </p:txBody>
          </p:sp>
        </p:grpSp>
        <p:pic>
          <p:nvPicPr>
            <p:cNvPr id="4" name="Picture 3">
              <a:extLst>
                <a:ext uri="{FF2B5EF4-FFF2-40B4-BE49-F238E27FC236}">
                  <a16:creationId xmlns:a16="http://schemas.microsoft.com/office/drawing/2014/main" id="{82E52B1D-34D0-ED76-A55E-B6E14F1DF07E}"/>
                </a:ext>
              </a:extLst>
            </p:cNvPr>
            <p:cNvPicPr>
              <a:picLocks noChangeAspect="1"/>
            </p:cNvPicPr>
            <p:nvPr/>
          </p:nvPicPr>
          <p:blipFill>
            <a:blip r:embed="rId3"/>
            <a:stretch>
              <a:fillRect/>
            </a:stretch>
          </p:blipFill>
          <p:spPr>
            <a:xfrm>
              <a:off x="2111168" y="4491172"/>
              <a:ext cx="1396714" cy="792563"/>
            </a:xfrm>
            <a:prstGeom prst="rect">
              <a:avLst/>
            </a:prstGeom>
          </p:spPr>
        </p:pic>
      </p:grpSp>
    </p:spTree>
    <p:extLst>
      <p:ext uri="{BB962C8B-B14F-4D97-AF65-F5344CB8AC3E}">
        <p14:creationId xmlns:p14="http://schemas.microsoft.com/office/powerpoint/2010/main" val="26615901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ppt_x"/>
                                          </p:val>
                                        </p:tav>
                                        <p:tav tm="100000">
                                          <p:val>
                                            <p:strVal val="#ppt_x"/>
                                          </p:val>
                                        </p:tav>
                                      </p:tavLst>
                                    </p:anim>
                                    <p:anim calcmode="lin" valueType="num">
                                      <p:cBhvr additive="base">
                                        <p:cTn id="7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animBg="1"/>
      <p:bldP spid="56"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A4B19045-BBA9-4753-8453-D961BC097080}"/>
              </a:ext>
            </a:extLst>
          </p:cNvPr>
          <p:cNvCxnSpPr>
            <a:cxnSpLocks/>
          </p:cNvCxnSpPr>
          <p:nvPr/>
        </p:nvCxnSpPr>
        <p:spPr>
          <a:xfrm flipH="1">
            <a:off x="5588758" y="2975791"/>
            <a:ext cx="101241" cy="375333"/>
          </a:xfrm>
          <a:prstGeom prst="straightConnector1">
            <a:avLst/>
          </a:prstGeom>
          <a:ln w="28575"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2455C1E-E349-427B-8532-89FF87F3C5FD}"/>
              </a:ext>
            </a:extLst>
          </p:cNvPr>
          <p:cNvCxnSpPr>
            <a:cxnSpLocks/>
          </p:cNvCxnSpPr>
          <p:nvPr/>
        </p:nvCxnSpPr>
        <p:spPr>
          <a:xfrm flipH="1">
            <a:off x="5984543" y="3203818"/>
            <a:ext cx="54591" cy="192396"/>
          </a:xfrm>
          <a:prstGeom prst="straightConnector1">
            <a:avLst/>
          </a:prstGeom>
          <a:ln w="28575"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7EB504D-A1A5-433C-95BF-ACE88079A291}"/>
              </a:ext>
            </a:extLst>
          </p:cNvPr>
          <p:cNvCxnSpPr/>
          <p:nvPr/>
        </p:nvCxnSpPr>
        <p:spPr>
          <a:xfrm>
            <a:off x="6605516" y="2969163"/>
            <a:ext cx="211541" cy="343985"/>
          </a:xfrm>
          <a:prstGeom prst="straightConnector1">
            <a:avLst/>
          </a:prstGeom>
          <a:ln w="28575"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2532" name="Rectangle 3"/>
          <p:cNvSpPr>
            <a:spLocks noChangeArrowheads="1"/>
          </p:cNvSpPr>
          <p:nvPr/>
        </p:nvSpPr>
        <p:spPr bwMode="auto">
          <a:xfrm>
            <a:off x="198651" y="1621788"/>
            <a:ext cx="2210937"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800" dirty="0">
                <a:solidFill>
                  <a:schemeClr val="accent1"/>
                </a:solidFill>
              </a:rPr>
              <a:t>(1–1.5 years)</a:t>
            </a:r>
          </a:p>
        </p:txBody>
      </p:sp>
      <p:sp>
        <p:nvSpPr>
          <p:cNvPr id="22534" name="Rectangle 5"/>
          <p:cNvSpPr>
            <a:spLocks noChangeArrowheads="1"/>
          </p:cNvSpPr>
          <p:nvPr/>
        </p:nvSpPr>
        <p:spPr bwMode="auto">
          <a:xfrm>
            <a:off x="5469678" y="1621788"/>
            <a:ext cx="1552095"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800" dirty="0">
                <a:solidFill>
                  <a:schemeClr val="accent3">
                    <a:lumMod val="75000"/>
                  </a:schemeClr>
                </a:solidFill>
              </a:rPr>
              <a:t>(months)</a:t>
            </a:r>
          </a:p>
        </p:txBody>
      </p:sp>
      <p:sp>
        <p:nvSpPr>
          <p:cNvPr id="22535" name="Rectangle 6"/>
          <p:cNvSpPr>
            <a:spLocks noChangeArrowheads="1"/>
          </p:cNvSpPr>
          <p:nvPr/>
        </p:nvSpPr>
        <p:spPr bwMode="auto">
          <a:xfrm>
            <a:off x="7219666" y="1621788"/>
            <a:ext cx="1685498"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800" dirty="0">
                <a:solidFill>
                  <a:schemeClr val="accent3">
                    <a:lumMod val="75000"/>
                  </a:schemeClr>
                </a:solidFill>
              </a:rPr>
              <a:t>(forever</a:t>
            </a:r>
            <a:r>
              <a:rPr lang="en-US" sz="1600" dirty="0">
                <a:solidFill>
                  <a:schemeClr val="accent3">
                    <a:lumMod val="75000"/>
                  </a:schemeClr>
                </a:solidFill>
              </a:rPr>
              <a:t>)</a:t>
            </a:r>
          </a:p>
        </p:txBody>
      </p:sp>
      <p:sp>
        <p:nvSpPr>
          <p:cNvPr id="22536" name="Text Box 7"/>
          <p:cNvSpPr txBox="1">
            <a:spLocks noChangeArrowheads="1"/>
          </p:cNvSpPr>
          <p:nvPr/>
        </p:nvSpPr>
        <p:spPr bwMode="auto">
          <a:xfrm>
            <a:off x="215900" y="3452858"/>
            <a:ext cx="2438400" cy="1311128"/>
          </a:xfrm>
          <a:prstGeom prst="rect">
            <a:avLst/>
          </a:prstGeom>
          <a:noFill/>
          <a:ln w="9525">
            <a:noFill/>
            <a:miter lim="800000"/>
            <a:headEnd/>
            <a:tailEnd/>
          </a:ln>
        </p:spPr>
        <p:txBody>
          <a:bodyPr wrap="square">
            <a:prstTxWarp prst="textNoShape">
              <a:avLst/>
            </a:prstTxWarp>
            <a:spAutoFit/>
          </a:bodyPr>
          <a:lstStyle/>
          <a:p>
            <a:pPr marL="174625" indent="-174625" eaLnBrk="1" hangingPunct="1">
              <a:spcBef>
                <a:spcPct val="20000"/>
              </a:spcBef>
              <a:buSzPct val="85000"/>
              <a:buFont typeface="Arial"/>
              <a:buChar char="•"/>
            </a:pPr>
            <a:r>
              <a:rPr lang="en-US" sz="1800" b="0" dirty="0">
                <a:solidFill>
                  <a:schemeClr val="accent1"/>
                </a:solidFill>
              </a:rPr>
              <a:t>Check </a:t>
            </a:r>
            <a:r>
              <a:rPr lang="en-US" sz="1800" dirty="0">
                <a:solidFill>
                  <a:schemeClr val="accent1"/>
                </a:solidFill>
              </a:rPr>
              <a:t>declarations</a:t>
            </a:r>
          </a:p>
          <a:p>
            <a:pPr marL="174625" indent="-174625" eaLnBrk="1" hangingPunct="1">
              <a:spcBef>
                <a:spcPct val="20000"/>
              </a:spcBef>
              <a:buSzPct val="85000"/>
              <a:buFont typeface="Arial"/>
              <a:buChar char="•"/>
            </a:pPr>
            <a:r>
              <a:rPr lang="en-US" sz="1800" dirty="0">
                <a:solidFill>
                  <a:schemeClr val="accent1"/>
                </a:solidFill>
              </a:rPr>
              <a:t>Item accountancy</a:t>
            </a:r>
          </a:p>
          <a:p>
            <a:pPr marL="174625" indent="-174625" eaLnBrk="1" hangingPunct="1">
              <a:spcBef>
                <a:spcPct val="20000"/>
              </a:spcBef>
              <a:buSzPct val="85000"/>
              <a:buFont typeface="Arial"/>
              <a:buChar char="•"/>
            </a:pPr>
            <a:r>
              <a:rPr lang="en-US" sz="1800" dirty="0">
                <a:solidFill>
                  <a:schemeClr val="accent1"/>
                </a:solidFill>
              </a:rPr>
              <a:t>Containment and   </a:t>
            </a:r>
            <a:br>
              <a:rPr lang="en-US" sz="1800" dirty="0">
                <a:solidFill>
                  <a:schemeClr val="accent1"/>
                </a:solidFill>
              </a:rPr>
            </a:br>
            <a:r>
              <a:rPr lang="en-US" sz="1800" dirty="0">
                <a:solidFill>
                  <a:schemeClr val="accent1"/>
                </a:solidFill>
              </a:rPr>
              <a:t>surveillance</a:t>
            </a:r>
          </a:p>
        </p:txBody>
      </p:sp>
      <p:sp>
        <p:nvSpPr>
          <p:cNvPr id="22537" name="Text Box 8"/>
          <p:cNvSpPr txBox="1">
            <a:spLocks noChangeArrowheads="1"/>
          </p:cNvSpPr>
          <p:nvPr/>
        </p:nvSpPr>
        <p:spPr bwMode="auto">
          <a:xfrm>
            <a:off x="2803919" y="3429000"/>
            <a:ext cx="2438400" cy="1588127"/>
          </a:xfrm>
          <a:prstGeom prst="rect">
            <a:avLst/>
          </a:prstGeom>
          <a:noFill/>
          <a:ln w="9525">
            <a:noFill/>
            <a:miter lim="800000"/>
            <a:headEnd/>
            <a:tailEnd/>
          </a:ln>
        </p:spPr>
        <p:txBody>
          <a:bodyPr wrap="square">
            <a:prstTxWarp prst="textNoShape">
              <a:avLst/>
            </a:prstTxWarp>
            <a:spAutoFit/>
          </a:bodyPr>
          <a:lstStyle/>
          <a:p>
            <a:pPr marL="342900" indent="-342900" eaLnBrk="1" hangingPunct="1">
              <a:spcBef>
                <a:spcPct val="20000"/>
              </a:spcBef>
              <a:buSzPct val="85000"/>
              <a:buFont typeface="Arial"/>
              <a:buChar char="•"/>
            </a:pPr>
            <a:r>
              <a:rPr lang="en-US" sz="1800" dirty="0">
                <a:solidFill>
                  <a:schemeClr val="accent5"/>
                </a:solidFill>
              </a:rPr>
              <a:t>Gross defect detection</a:t>
            </a:r>
          </a:p>
          <a:p>
            <a:pPr marL="342900" indent="-342900" eaLnBrk="1" hangingPunct="1">
              <a:spcBef>
                <a:spcPct val="20000"/>
              </a:spcBef>
              <a:buSzPct val="85000"/>
              <a:buFont typeface="Arial"/>
              <a:buChar char="•"/>
            </a:pPr>
            <a:r>
              <a:rPr lang="en-US" sz="1800" b="0" dirty="0">
                <a:solidFill>
                  <a:schemeClr val="accent5"/>
                </a:solidFill>
              </a:rPr>
              <a:t>Item accountancy</a:t>
            </a:r>
          </a:p>
          <a:p>
            <a:pPr marL="342900" indent="-342900" eaLnBrk="1" hangingPunct="1">
              <a:spcBef>
                <a:spcPct val="20000"/>
              </a:spcBef>
              <a:buSzPct val="85000"/>
              <a:buFont typeface="Arial"/>
              <a:buChar char="•"/>
            </a:pPr>
            <a:r>
              <a:rPr lang="en-US" sz="1800" b="0" dirty="0">
                <a:solidFill>
                  <a:schemeClr val="accent5"/>
                </a:solidFill>
              </a:rPr>
              <a:t>Containment and surveillance</a:t>
            </a:r>
          </a:p>
        </p:txBody>
      </p:sp>
      <p:sp>
        <p:nvSpPr>
          <p:cNvPr id="22541" name="Rectangle 12"/>
          <p:cNvSpPr>
            <a:spLocks noChangeArrowheads="1"/>
          </p:cNvSpPr>
          <p:nvPr/>
        </p:nvSpPr>
        <p:spPr bwMode="auto">
          <a:xfrm>
            <a:off x="2744790" y="1621788"/>
            <a:ext cx="2466177"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800" dirty="0">
                <a:solidFill>
                  <a:schemeClr val="accent5"/>
                </a:solidFill>
              </a:rPr>
              <a:t>(months to years)</a:t>
            </a:r>
          </a:p>
        </p:txBody>
      </p:sp>
      <p:sp>
        <p:nvSpPr>
          <p:cNvPr id="22542" name="Text Box 13"/>
          <p:cNvSpPr txBox="1">
            <a:spLocks noChangeArrowheads="1"/>
          </p:cNvSpPr>
          <p:nvPr/>
        </p:nvSpPr>
        <p:spPr bwMode="auto">
          <a:xfrm>
            <a:off x="203200" y="5180251"/>
            <a:ext cx="8382000" cy="929485"/>
          </a:xfrm>
          <a:prstGeom prst="rect">
            <a:avLst/>
          </a:prstGeom>
          <a:noFill/>
          <a:ln w="9525">
            <a:noFill/>
            <a:miter lim="800000"/>
            <a:headEnd/>
            <a:tailEnd/>
          </a:ln>
        </p:spPr>
        <p:txBody>
          <a:bodyPr>
            <a:prstTxWarp prst="textNoShape">
              <a:avLst/>
            </a:prstTxWarp>
            <a:spAutoFit/>
          </a:bodyPr>
          <a:lstStyle/>
          <a:p>
            <a:pPr marL="342900" indent="-342900" eaLnBrk="1" hangingPunct="1">
              <a:spcBef>
                <a:spcPct val="20000"/>
              </a:spcBef>
              <a:buClr>
                <a:srgbClr val="0F4F97"/>
              </a:buClr>
              <a:buSzPct val="85000"/>
              <a:buFont typeface="Wingdings" panose="05000000000000000000" pitchFamily="2" charset="2"/>
              <a:buChar char="§"/>
            </a:pPr>
            <a:r>
              <a:rPr lang="en-US" sz="1600" dirty="0">
                <a:cs typeface="Arial" pitchFamily="-65" charset="0"/>
              </a:rPr>
              <a:t>Operators only declare fuel burn up and power history</a:t>
            </a:r>
          </a:p>
          <a:p>
            <a:pPr marL="342900" indent="-342900">
              <a:spcBef>
                <a:spcPct val="20000"/>
              </a:spcBef>
              <a:buClr>
                <a:srgbClr val="0F4F97"/>
              </a:buClr>
              <a:buSzPct val="85000"/>
              <a:buFont typeface="Wingdings" panose="05000000000000000000" pitchFamily="2" charset="2"/>
              <a:buChar char="§"/>
            </a:pPr>
            <a:r>
              <a:rPr lang="en-US" sz="1600" dirty="0">
                <a:solidFill>
                  <a:srgbClr val="FF0000"/>
                </a:solidFill>
                <a:cs typeface="Arial" pitchFamily="-65" charset="0"/>
              </a:rPr>
              <a:t>No direct Pu inventory measurement is made unless the fuel is reprocessed</a:t>
            </a:r>
          </a:p>
          <a:p>
            <a:pPr marL="342900" indent="-342900" eaLnBrk="1" hangingPunct="1">
              <a:spcBef>
                <a:spcPct val="20000"/>
              </a:spcBef>
              <a:buClr>
                <a:srgbClr val="0F4F97"/>
              </a:buClr>
              <a:buSzPct val="85000"/>
              <a:buFont typeface="Wingdings" panose="05000000000000000000" pitchFamily="2" charset="2"/>
              <a:buChar char="§"/>
            </a:pPr>
            <a:r>
              <a:rPr lang="en-US" sz="1600" b="1" dirty="0">
                <a:ea typeface="Arial" pitchFamily="-65" charset="0"/>
                <a:cs typeface="Arial" pitchFamily="-65" charset="0"/>
              </a:rPr>
              <a:t>Can antineutrino detectors provide real-time inventory estimates? </a:t>
            </a:r>
          </a:p>
        </p:txBody>
      </p:sp>
      <p:sp>
        <p:nvSpPr>
          <p:cNvPr id="4" name="Title 3">
            <a:extLst>
              <a:ext uri="{FF2B5EF4-FFF2-40B4-BE49-F238E27FC236}">
                <a16:creationId xmlns:a16="http://schemas.microsoft.com/office/drawing/2014/main" id="{234ECB20-D4AB-304D-9DFC-55174310837A}"/>
              </a:ext>
            </a:extLst>
          </p:cNvPr>
          <p:cNvSpPr>
            <a:spLocks noGrp="1"/>
          </p:cNvSpPr>
          <p:nvPr>
            <p:ph type="title"/>
          </p:nvPr>
        </p:nvSpPr>
        <p:spPr/>
        <p:txBody>
          <a:bodyPr/>
          <a:lstStyle/>
          <a:p>
            <a:r>
              <a:rPr lang="en-US" dirty="0"/>
              <a:t>Current IAEA safeguards practice at reactors (220 worldwide) </a:t>
            </a:r>
          </a:p>
        </p:txBody>
      </p:sp>
      <p:sp>
        <p:nvSpPr>
          <p:cNvPr id="16" name="Rectangle 3">
            <a:extLst>
              <a:ext uri="{FF2B5EF4-FFF2-40B4-BE49-F238E27FC236}">
                <a16:creationId xmlns:a16="http://schemas.microsoft.com/office/drawing/2014/main" id="{D6D3064F-857E-45F8-9827-1865CE10AC78}"/>
              </a:ext>
            </a:extLst>
          </p:cNvPr>
          <p:cNvSpPr>
            <a:spLocks noChangeArrowheads="1"/>
          </p:cNvSpPr>
          <p:nvPr/>
        </p:nvSpPr>
        <p:spPr bwMode="auto">
          <a:xfrm>
            <a:off x="238836" y="1314943"/>
            <a:ext cx="2170752"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800" b="1" dirty="0">
                <a:solidFill>
                  <a:schemeClr val="accent1"/>
                </a:solidFill>
              </a:rPr>
              <a:t>Reactor</a:t>
            </a:r>
          </a:p>
        </p:txBody>
      </p:sp>
      <p:sp>
        <p:nvSpPr>
          <p:cNvPr id="17" name="Rectangle 3">
            <a:extLst>
              <a:ext uri="{FF2B5EF4-FFF2-40B4-BE49-F238E27FC236}">
                <a16:creationId xmlns:a16="http://schemas.microsoft.com/office/drawing/2014/main" id="{1B00B7E6-4B0E-4C6B-AF3D-6354AADEF66B}"/>
              </a:ext>
            </a:extLst>
          </p:cNvPr>
          <p:cNvSpPr>
            <a:spLocks noChangeArrowheads="1"/>
          </p:cNvSpPr>
          <p:nvPr/>
        </p:nvSpPr>
        <p:spPr bwMode="auto">
          <a:xfrm>
            <a:off x="2658091" y="1314943"/>
            <a:ext cx="2552876"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800" b="1" dirty="0">
                <a:solidFill>
                  <a:schemeClr val="accent5"/>
                </a:solidFill>
              </a:rPr>
              <a:t>Onsite Fuel Storage</a:t>
            </a:r>
          </a:p>
        </p:txBody>
      </p:sp>
      <p:sp>
        <p:nvSpPr>
          <p:cNvPr id="18" name="Rectangle 3">
            <a:extLst>
              <a:ext uri="{FF2B5EF4-FFF2-40B4-BE49-F238E27FC236}">
                <a16:creationId xmlns:a16="http://schemas.microsoft.com/office/drawing/2014/main" id="{5B763D30-D731-4744-8B2C-DA491791C243}"/>
              </a:ext>
            </a:extLst>
          </p:cNvPr>
          <p:cNvSpPr>
            <a:spLocks noChangeArrowheads="1"/>
          </p:cNvSpPr>
          <p:nvPr/>
        </p:nvSpPr>
        <p:spPr bwMode="auto">
          <a:xfrm>
            <a:off x="5260097" y="1314943"/>
            <a:ext cx="1757410"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800" b="1" dirty="0">
                <a:solidFill>
                  <a:schemeClr val="accent3">
                    <a:lumMod val="75000"/>
                  </a:schemeClr>
                </a:solidFill>
              </a:rPr>
              <a:t>Reprocessing</a:t>
            </a:r>
          </a:p>
        </p:txBody>
      </p:sp>
      <p:sp>
        <p:nvSpPr>
          <p:cNvPr id="19" name="Rectangle 3">
            <a:extLst>
              <a:ext uri="{FF2B5EF4-FFF2-40B4-BE49-F238E27FC236}">
                <a16:creationId xmlns:a16="http://schemas.microsoft.com/office/drawing/2014/main" id="{6B85E73B-7CE9-4530-869A-522DA36402B4}"/>
              </a:ext>
            </a:extLst>
          </p:cNvPr>
          <p:cNvSpPr>
            <a:spLocks noChangeArrowheads="1"/>
          </p:cNvSpPr>
          <p:nvPr/>
        </p:nvSpPr>
        <p:spPr bwMode="auto">
          <a:xfrm>
            <a:off x="5242319" y="3313148"/>
            <a:ext cx="2419859" cy="307777"/>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sz="1400" dirty="0">
                <a:solidFill>
                  <a:schemeClr val="bg1">
                    <a:lumMod val="50000"/>
                  </a:schemeClr>
                </a:solidFill>
              </a:rPr>
              <a:t>U	Pu	Radwaste	</a:t>
            </a:r>
          </a:p>
        </p:txBody>
      </p:sp>
      <p:sp>
        <p:nvSpPr>
          <p:cNvPr id="20" name="Rectangle 3">
            <a:extLst>
              <a:ext uri="{FF2B5EF4-FFF2-40B4-BE49-F238E27FC236}">
                <a16:creationId xmlns:a16="http://schemas.microsoft.com/office/drawing/2014/main" id="{5312044B-765D-4AAE-9DB6-C2B173815742}"/>
              </a:ext>
            </a:extLst>
          </p:cNvPr>
          <p:cNvSpPr>
            <a:spLocks noChangeArrowheads="1"/>
          </p:cNvSpPr>
          <p:nvPr/>
        </p:nvSpPr>
        <p:spPr bwMode="auto">
          <a:xfrm>
            <a:off x="6960955" y="1314943"/>
            <a:ext cx="2133600" cy="369332"/>
          </a:xfrm>
          <a:prstGeom prst="rect">
            <a:avLst/>
          </a:prstGeom>
          <a:noFill/>
          <a:ln w="9525">
            <a:noFill/>
            <a:miter lim="800000"/>
            <a:headEnd/>
            <a:tailEnd/>
          </a:ln>
        </p:spPr>
        <p:txBody>
          <a:bodyPr wrap="square">
            <a:prstTxWarp prst="textNoShape">
              <a:avLst/>
            </a:prstTxWarp>
            <a:spAutoFit/>
          </a:bodyPr>
          <a:lstStyle/>
          <a:p>
            <a:pPr marL="342900" indent="-342900" algn="ctr" eaLnBrk="1" hangingPunct="1">
              <a:spcBef>
                <a:spcPct val="20000"/>
              </a:spcBef>
              <a:buSzPct val="85000"/>
            </a:pPr>
            <a:r>
              <a:rPr lang="en-US" b="1" dirty="0">
                <a:solidFill>
                  <a:schemeClr val="accent3">
                    <a:lumMod val="75000"/>
                  </a:schemeClr>
                </a:solidFill>
              </a:rPr>
              <a:t>Waste Repository</a:t>
            </a:r>
            <a:endParaRPr lang="en-US" sz="1800" b="1" dirty="0">
              <a:solidFill>
                <a:schemeClr val="accent3">
                  <a:lumMod val="75000"/>
                </a:schemeClr>
              </a:solidFill>
            </a:endParaRPr>
          </a:p>
        </p:txBody>
      </p:sp>
      <p:pic>
        <p:nvPicPr>
          <p:cNvPr id="3" name="Graphic 2">
            <a:extLst>
              <a:ext uri="{FF2B5EF4-FFF2-40B4-BE49-F238E27FC236}">
                <a16:creationId xmlns:a16="http://schemas.microsoft.com/office/drawing/2014/main" id="{30264B7F-8E5E-4A9E-A724-CF6BB3CEF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157" y="2050066"/>
            <a:ext cx="1426261" cy="1368046"/>
          </a:xfrm>
          <a:prstGeom prst="rect">
            <a:avLst/>
          </a:prstGeom>
        </p:spPr>
      </p:pic>
      <p:pic>
        <p:nvPicPr>
          <p:cNvPr id="5" name="Graphic 4">
            <a:extLst>
              <a:ext uri="{FF2B5EF4-FFF2-40B4-BE49-F238E27FC236}">
                <a16:creationId xmlns:a16="http://schemas.microsoft.com/office/drawing/2014/main" id="{F9EA0E84-6E58-49D1-A25E-941C038834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6020" y="2399820"/>
            <a:ext cx="1435980" cy="996394"/>
          </a:xfrm>
          <a:prstGeom prst="rect">
            <a:avLst/>
          </a:prstGeom>
        </p:spPr>
      </p:pic>
      <p:pic>
        <p:nvPicPr>
          <p:cNvPr id="6" name="Graphic 5">
            <a:extLst>
              <a:ext uri="{FF2B5EF4-FFF2-40B4-BE49-F238E27FC236}">
                <a16:creationId xmlns:a16="http://schemas.microsoft.com/office/drawing/2014/main" id="{A02C311C-BFD0-4B3C-8336-B998F9F73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7852" y="2019788"/>
            <a:ext cx="1534304" cy="1353798"/>
          </a:xfrm>
          <a:prstGeom prst="rect">
            <a:avLst/>
          </a:prstGeom>
        </p:spPr>
      </p:pic>
      <p:pic>
        <p:nvPicPr>
          <p:cNvPr id="26" name="Graphic 25">
            <a:extLst>
              <a:ext uri="{FF2B5EF4-FFF2-40B4-BE49-F238E27FC236}">
                <a16:creationId xmlns:a16="http://schemas.microsoft.com/office/drawing/2014/main" id="{3F1144A9-F44B-451A-A70F-8C34D6EC9E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6798" y="2228698"/>
            <a:ext cx="1762448" cy="1151836"/>
          </a:xfrm>
          <a:prstGeom prst="rect">
            <a:avLst/>
          </a:prstGeom>
        </p:spPr>
      </p:pic>
      <p:sp>
        <p:nvSpPr>
          <p:cNvPr id="39" name="Text Box 9">
            <a:extLst>
              <a:ext uri="{FF2B5EF4-FFF2-40B4-BE49-F238E27FC236}">
                <a16:creationId xmlns:a16="http://schemas.microsoft.com/office/drawing/2014/main" id="{6B55365A-B369-4858-8090-E8A204DD921E}"/>
              </a:ext>
            </a:extLst>
          </p:cNvPr>
          <p:cNvSpPr txBox="1">
            <a:spLocks noChangeArrowheads="1"/>
          </p:cNvSpPr>
          <p:nvPr/>
        </p:nvSpPr>
        <p:spPr bwMode="auto">
          <a:xfrm>
            <a:off x="5551254" y="3795447"/>
            <a:ext cx="3543301" cy="1034129"/>
          </a:xfrm>
          <a:prstGeom prst="rect">
            <a:avLst/>
          </a:prstGeom>
          <a:noFill/>
          <a:ln w="9525">
            <a:noFill/>
            <a:miter lim="800000"/>
            <a:headEnd/>
            <a:tailEnd/>
          </a:ln>
        </p:spPr>
        <p:txBody>
          <a:bodyPr wrap="square">
            <a:prstTxWarp prst="textNoShape">
              <a:avLst/>
            </a:prstTxWarp>
            <a:spAutoFit/>
          </a:bodyPr>
          <a:lstStyle/>
          <a:p>
            <a:pPr marL="342900" indent="-342900" eaLnBrk="1" hangingPunct="1">
              <a:spcBef>
                <a:spcPct val="20000"/>
              </a:spcBef>
              <a:buSzPct val="85000"/>
              <a:buFont typeface="Arial"/>
              <a:buChar char="•"/>
            </a:pPr>
            <a:r>
              <a:rPr lang="en-US" sz="1800" b="0" dirty="0">
                <a:solidFill>
                  <a:schemeClr val="accent3">
                    <a:lumMod val="75000"/>
                  </a:schemeClr>
                </a:solidFill>
              </a:rPr>
              <a:t>Check declarations</a:t>
            </a:r>
          </a:p>
          <a:p>
            <a:pPr marL="342900" indent="-342900" eaLnBrk="1" hangingPunct="1">
              <a:spcBef>
                <a:spcPct val="20000"/>
              </a:spcBef>
              <a:buSzPct val="85000"/>
              <a:buFont typeface="Arial"/>
              <a:buChar char="•"/>
            </a:pPr>
            <a:r>
              <a:rPr lang="en-US" sz="1800" dirty="0">
                <a:solidFill>
                  <a:schemeClr val="accent3">
                    <a:lumMod val="75000"/>
                  </a:schemeClr>
                </a:solidFill>
              </a:rPr>
              <a:t>Bulk accountancy</a:t>
            </a:r>
          </a:p>
          <a:p>
            <a:pPr marL="342900" indent="-342900" eaLnBrk="1" hangingPunct="1">
              <a:spcBef>
                <a:spcPct val="20000"/>
              </a:spcBef>
              <a:buSzPct val="85000"/>
              <a:buFont typeface="Arial"/>
              <a:buChar char="•"/>
            </a:pPr>
            <a:r>
              <a:rPr lang="en-US" sz="1800" dirty="0">
                <a:solidFill>
                  <a:schemeClr val="accent3">
                    <a:lumMod val="75000"/>
                  </a:schemeClr>
                </a:solidFill>
              </a:rPr>
              <a:t>Japan </a:t>
            </a:r>
            <a:r>
              <a:rPr lang="en-US" dirty="0">
                <a:solidFill>
                  <a:schemeClr val="accent3">
                    <a:lumMod val="75000"/>
                  </a:schemeClr>
                </a:solidFill>
              </a:rPr>
              <a:t>only</a:t>
            </a:r>
            <a:endParaRPr lang="en-US" sz="1800" b="0" dirty="0">
              <a:solidFill>
                <a:schemeClr val="accent3">
                  <a:lumMod val="75000"/>
                </a:schemeClr>
              </a:solidFill>
            </a:endParaRPr>
          </a:p>
        </p:txBody>
      </p:sp>
    </p:spTree>
    <p:extLst>
      <p:ext uri="{BB962C8B-B14F-4D97-AF65-F5344CB8AC3E}">
        <p14:creationId xmlns:p14="http://schemas.microsoft.com/office/powerpoint/2010/main" val="14449920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89F391-9AC4-BC4B-9EDA-AC7405182FA7}"/>
              </a:ext>
            </a:extLst>
          </p:cNvPr>
          <p:cNvSpPr>
            <a:spLocks noGrp="1"/>
          </p:cNvSpPr>
          <p:nvPr>
            <p:ph type="title"/>
          </p:nvPr>
        </p:nvSpPr>
        <p:spPr>
          <a:xfrm>
            <a:off x="257906" y="33433"/>
            <a:ext cx="8229600" cy="1251062"/>
          </a:xfrm>
        </p:spPr>
        <p:txBody>
          <a:bodyPr/>
          <a:lstStyle/>
          <a:p>
            <a:r>
              <a:rPr lang="en-US" sz="2800" dirty="0"/>
              <a:t>An early description of near-field reactor monitoring - Neutrino ‘77 conference, </a:t>
            </a:r>
            <a:r>
              <a:rPr lang="en-US" sz="2800" dirty="0" err="1"/>
              <a:t>Baksan</a:t>
            </a:r>
            <a:r>
              <a:rPr lang="en-US" sz="2800" dirty="0"/>
              <a:t>	</a:t>
            </a:r>
          </a:p>
        </p:txBody>
      </p:sp>
      <p:pic>
        <p:nvPicPr>
          <p:cNvPr id="7" name="Content Placeholder 6">
            <a:extLst>
              <a:ext uri="{FF2B5EF4-FFF2-40B4-BE49-F238E27FC236}">
                <a16:creationId xmlns:a16="http://schemas.microsoft.com/office/drawing/2014/main" id="{754CBA45-E1D9-4340-B44E-6F15F015F730}"/>
              </a:ext>
            </a:extLst>
          </p:cNvPr>
          <p:cNvPicPr>
            <a:picLocks noGrp="1" noChangeAspect="1"/>
          </p:cNvPicPr>
          <p:nvPr>
            <p:ph idx="1"/>
          </p:nvPr>
        </p:nvPicPr>
        <p:blipFill rotWithShape="1">
          <a:blip r:embed="rId2"/>
          <a:srcRect b="24756"/>
          <a:stretch/>
        </p:blipFill>
        <p:spPr>
          <a:xfrm>
            <a:off x="2529118" y="1283226"/>
            <a:ext cx="6549202" cy="3695907"/>
          </a:xfrm>
        </p:spPr>
      </p:pic>
      <p:sp>
        <p:nvSpPr>
          <p:cNvPr id="5" name="Freeform 4">
            <a:extLst>
              <a:ext uri="{FF2B5EF4-FFF2-40B4-BE49-F238E27FC236}">
                <a16:creationId xmlns:a16="http://schemas.microsoft.com/office/drawing/2014/main" id="{F3D2295B-BBC3-C544-8DD8-AE7E4B8C55DF}"/>
              </a:ext>
            </a:extLst>
          </p:cNvPr>
          <p:cNvSpPr/>
          <p:nvPr/>
        </p:nvSpPr>
        <p:spPr bwMode="auto">
          <a:xfrm>
            <a:off x="2584723" y="4418698"/>
            <a:ext cx="6437991" cy="586153"/>
          </a:xfrm>
          <a:custGeom>
            <a:avLst/>
            <a:gdLst>
              <a:gd name="connsiteX0" fmla="*/ 3915508 w 8030308"/>
              <a:gd name="connsiteY0" fmla="*/ 211015 h 586153"/>
              <a:gd name="connsiteX1" fmla="*/ 3927231 w 8030308"/>
              <a:gd name="connsiteY1" fmla="*/ 0 h 586153"/>
              <a:gd name="connsiteX2" fmla="*/ 8030308 w 8030308"/>
              <a:gd name="connsiteY2" fmla="*/ 35169 h 586153"/>
              <a:gd name="connsiteX3" fmla="*/ 8006862 w 8030308"/>
              <a:gd name="connsiteY3" fmla="*/ 586153 h 586153"/>
              <a:gd name="connsiteX4" fmla="*/ 0 w 8030308"/>
              <a:gd name="connsiteY4" fmla="*/ 539261 h 586153"/>
              <a:gd name="connsiteX5" fmla="*/ 0 w 8030308"/>
              <a:gd name="connsiteY5" fmla="*/ 269630 h 586153"/>
              <a:gd name="connsiteX6" fmla="*/ 3927231 w 8030308"/>
              <a:gd name="connsiteY6" fmla="*/ 328246 h 586153"/>
              <a:gd name="connsiteX7" fmla="*/ 3915508 w 8030308"/>
              <a:gd name="connsiteY7" fmla="*/ 211015 h 5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0308" h="586153">
                <a:moveTo>
                  <a:pt x="3915508" y="211015"/>
                </a:moveTo>
                <a:lnTo>
                  <a:pt x="3927231" y="0"/>
                </a:lnTo>
                <a:lnTo>
                  <a:pt x="8030308" y="35169"/>
                </a:lnTo>
                <a:lnTo>
                  <a:pt x="8006862" y="586153"/>
                </a:lnTo>
                <a:lnTo>
                  <a:pt x="0" y="539261"/>
                </a:lnTo>
                <a:lnTo>
                  <a:pt x="0" y="269630"/>
                </a:lnTo>
                <a:lnTo>
                  <a:pt x="3927231" y="328246"/>
                </a:lnTo>
                <a:lnTo>
                  <a:pt x="3915508" y="211015"/>
                </a:lnTo>
                <a:close/>
              </a:path>
            </a:pathLst>
          </a:custGeom>
          <a:noFill/>
          <a:ln w="38100">
            <a:solidFill>
              <a:srgbClr val="FF0000"/>
            </a:solid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cxnSp>
        <p:nvCxnSpPr>
          <p:cNvPr id="13" name="Straight Connector 12">
            <a:extLst>
              <a:ext uri="{FF2B5EF4-FFF2-40B4-BE49-F238E27FC236}">
                <a16:creationId xmlns:a16="http://schemas.microsoft.com/office/drawing/2014/main" id="{5C836B4E-E456-EF49-9058-149CAEE05BAE}"/>
              </a:ext>
            </a:extLst>
          </p:cNvPr>
          <p:cNvCxnSpPr>
            <a:cxnSpLocks/>
          </p:cNvCxnSpPr>
          <p:nvPr/>
        </p:nvCxnSpPr>
        <p:spPr>
          <a:xfrm>
            <a:off x="3554729" y="2532027"/>
            <a:ext cx="4090087" cy="0"/>
          </a:xfrm>
          <a:prstGeom prst="line">
            <a:avLst/>
          </a:prstGeom>
          <a:ln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6758A90-EC78-A546-98DA-D909AA7171DC}"/>
              </a:ext>
            </a:extLst>
          </p:cNvPr>
          <p:cNvCxnSpPr>
            <a:cxnSpLocks/>
          </p:cNvCxnSpPr>
          <p:nvPr/>
        </p:nvCxnSpPr>
        <p:spPr>
          <a:xfrm>
            <a:off x="5408243" y="2972435"/>
            <a:ext cx="3015048" cy="0"/>
          </a:xfrm>
          <a:prstGeom prst="line">
            <a:avLst/>
          </a:prstGeom>
          <a:ln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74048C4-6F31-DF4F-80DC-0433BD94F828}"/>
              </a:ext>
            </a:extLst>
          </p:cNvPr>
          <p:cNvCxnSpPr>
            <a:cxnSpLocks/>
          </p:cNvCxnSpPr>
          <p:nvPr/>
        </p:nvCxnSpPr>
        <p:spPr>
          <a:xfrm>
            <a:off x="3554729" y="1896129"/>
            <a:ext cx="4681625" cy="0"/>
          </a:xfrm>
          <a:prstGeom prst="line">
            <a:avLst/>
          </a:prstGeom>
          <a:ln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F21BF756-9129-0BB0-3264-7C6F2888B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8" y="1297195"/>
            <a:ext cx="2442080" cy="37203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A546E38-8C91-ED79-4CB0-823129230BB9}"/>
              </a:ext>
            </a:extLst>
          </p:cNvPr>
          <p:cNvSpPr txBox="1"/>
          <p:nvPr/>
        </p:nvSpPr>
        <p:spPr>
          <a:xfrm>
            <a:off x="1153710" y="5317582"/>
            <a:ext cx="6437991" cy="646331"/>
          </a:xfrm>
          <a:prstGeom prst="rect">
            <a:avLst/>
          </a:prstGeom>
          <a:noFill/>
        </p:spPr>
        <p:txBody>
          <a:bodyPr wrap="square">
            <a:spAutoFit/>
          </a:bodyPr>
          <a:lstStyle/>
          <a:p>
            <a:r>
              <a:rPr lang="en-US" dirty="0" err="1"/>
              <a:t>Borovoi</a:t>
            </a:r>
            <a:r>
              <a:rPr lang="en-US" dirty="0"/>
              <a:t>, A.A., </a:t>
            </a:r>
            <a:r>
              <a:rPr lang="en-US" dirty="0" err="1"/>
              <a:t>Mikaélyan</a:t>
            </a:r>
            <a:r>
              <a:rPr lang="en-US" dirty="0"/>
              <a:t>, L.A. Possibilities of the practical use of neutrinos. </a:t>
            </a:r>
            <a:r>
              <a:rPr lang="en-US" sz="1200" i="1" dirty="0"/>
              <a:t>At Energy</a:t>
            </a:r>
            <a:r>
              <a:rPr lang="en-US" sz="1200" dirty="0"/>
              <a:t> </a:t>
            </a:r>
            <a:r>
              <a:rPr lang="en-US" sz="1200" b="1" dirty="0"/>
              <a:t>44</a:t>
            </a:r>
            <a:r>
              <a:rPr lang="en-US" sz="1200" dirty="0"/>
              <a:t>, 589–592 (1978). https://</a:t>
            </a:r>
            <a:r>
              <a:rPr lang="en-US" sz="1200" dirty="0" err="1"/>
              <a:t>doi.org</a:t>
            </a:r>
            <a:r>
              <a:rPr lang="en-US" sz="1200" dirty="0"/>
              <a:t>/10.1007/BF01117861</a:t>
            </a:r>
            <a:endParaRPr lang="en-US" dirty="0"/>
          </a:p>
        </p:txBody>
      </p:sp>
    </p:spTree>
    <p:extLst>
      <p:ext uri="{BB962C8B-B14F-4D97-AF65-F5344CB8AC3E}">
        <p14:creationId xmlns:p14="http://schemas.microsoft.com/office/powerpoint/2010/main" val="18520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 Background">
  <a:themeElements>
    <a:clrScheme name="Custom">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432FF"/>
      </a:hlink>
      <a:folHlink>
        <a:srgbClr val="008E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ln w="25400" cmpd="sng">
          <a:solidFill>
            <a:schemeClr val="tx1"/>
          </a:solidFill>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44817</TotalTime>
  <Words>4264</Words>
  <Application>Microsoft Macintosh PowerPoint</Application>
  <PresentationFormat>On-screen Show (4:3)</PresentationFormat>
  <Paragraphs>674</Paragraphs>
  <Slides>43</Slides>
  <Notes>13</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62" baseType="lpstr">
      <vt:lpstr>ＭＳ Ｐゴシック</vt:lpstr>
      <vt:lpstr>.Lucida Grande UI Regular</vt:lpstr>
      <vt:lpstr>AdvOT483a8203</vt:lpstr>
      <vt:lpstr>Arial</vt:lpstr>
      <vt:lpstr>Arial Narrow</vt:lpstr>
      <vt:lpstr>Calibri</vt:lpstr>
      <vt:lpstr>Cambria Math</vt:lpstr>
      <vt:lpstr>Comic Sans MS</vt:lpstr>
      <vt:lpstr>Helvetica</vt:lpstr>
      <vt:lpstr>Lucida Grande</vt:lpstr>
      <vt:lpstr>STIXGeneral-Regular</vt:lpstr>
      <vt:lpstr>Symbol</vt:lpstr>
      <vt:lpstr>System Font Regular</vt:lpstr>
      <vt:lpstr>Times</vt:lpstr>
      <vt:lpstr>Times New Roman</vt:lpstr>
      <vt:lpstr>Wingdings</vt:lpstr>
      <vt:lpstr>Wingdings 2</vt:lpstr>
      <vt:lpstr>Standard Background</vt:lpstr>
      <vt:lpstr>Equation</vt:lpstr>
      <vt:lpstr>Cooperative monitoring of reactors using antineutrinos   Niche but important applications in nuclear arms control and nonproliferation    – which, who knows, might one day lead to World Peace  </vt:lpstr>
      <vt:lpstr>Foreshadowing</vt:lpstr>
      <vt:lpstr>The obstacle to making neutrinos a practical thing for nuclear security</vt:lpstr>
      <vt:lpstr>PowerPoint Presentation</vt:lpstr>
      <vt:lpstr>PowerPoint Presentation</vt:lpstr>
      <vt:lpstr>Near-field cooperative monitoring</vt:lpstr>
      <vt:lpstr>R&amp;D Timeline for Near-field Monitoring</vt:lpstr>
      <vt:lpstr>Current IAEA safeguards practice at reactors (220 worldwide) </vt:lpstr>
      <vt:lpstr>An early description of near-field reactor monitoring - Neutrino ‘77 conference, Baksan </vt:lpstr>
      <vt:lpstr>Large reactor flux overcomes the small cross-section giving tractable rates </vt:lpstr>
      <vt:lpstr>Reactor antineutrino energy spectra, convolved with changing fission fractions, produce the “burnup effect”</vt:lpstr>
      <vt:lpstr>Results from a nonproliferation demonstration in San Onofre California</vt:lpstr>
      <vt:lpstr>Antineutrino rate and shape measurements reveal properties of the core</vt:lpstr>
      <vt:lpstr>What about coherent scatter to shrink detector size or increase rates ? </vt:lpstr>
      <vt:lpstr>Near-field monitoring summary </vt:lpstr>
      <vt:lpstr>Mid and Far Field cooperative monitoring</vt:lpstr>
      <vt:lpstr>PowerPoint Presentation</vt:lpstr>
      <vt:lpstr>PowerPoint Presentation</vt:lpstr>
      <vt:lpstr>Timeline for Mid/Far-field Monitoring concepts</vt:lpstr>
      <vt:lpstr>PowerPoint Presentation</vt:lpstr>
      <vt:lpstr>PowerPoint Presentation</vt:lpstr>
      <vt:lpstr>PowerPoint Presentation</vt:lpstr>
      <vt:lpstr>The gadolinium solution permits the use of the (possibly) more scalable water-based detector </vt:lpstr>
      <vt:lpstr>The WATCHMAN demonstration   </vt:lpstr>
      <vt:lpstr>The WATCHMAN collaboration, ~2014 (ish) </vt:lpstr>
      <vt:lpstr>After several reversals, WATCHMAN transmuted into a long-term R&amp;D program</vt:lpstr>
      <vt:lpstr>My prescription for an achievable next step</vt:lpstr>
      <vt:lpstr>Monitoring Nuclear Tests </vt:lpstr>
      <vt:lpstr>Coincidences in Nature </vt:lpstr>
      <vt:lpstr>Coincidences in Nature </vt:lpstr>
      <vt:lpstr>Backup slides </vt:lpstr>
      <vt:lpstr>An Historical Artifact: J. Learned vision for remote monitoring applications, circa 2007 </vt:lpstr>
      <vt:lpstr>Practicality can mean many things</vt:lpstr>
      <vt:lpstr>The Problem for CNS: ‘Good-ol’ inverse beta’* actually works pretty well</vt:lpstr>
      <vt:lpstr>Spectroscopy with (ionization-based) CNNS is underwhelming</vt:lpstr>
      <vt:lpstr>A somewhat less practical thing: ‘mid-to-far-field’ reactor monitoring</vt:lpstr>
      <vt:lpstr>Site and configuration choices</vt:lpstr>
      <vt:lpstr>1980s - the remarkable deployment at Rovno </vt:lpstr>
      <vt:lpstr>PowerPoint Presentation</vt:lpstr>
      <vt:lpstr>Long-range reactor antineutrino detection is feasible now with liquid scintillator </vt:lpstr>
      <vt:lpstr>Today’s Water Cherenkov detectors are 50x larger than scintillator detectors, but can’t distinguish neutrino from antineutrino</vt:lpstr>
      <vt:lpstr>Possible users</vt:lpstr>
      <vt:lpstr>PowerPoint Presentation</vt:lpstr>
    </vt:vector>
  </TitlesOfParts>
  <Company>LLNL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LLNL Template</dc:title>
  <dc:creator>TID</dc:creator>
  <cp:lastModifiedBy>Adam Bernstein</cp:lastModifiedBy>
  <cp:revision>1606</cp:revision>
  <cp:lastPrinted>2018-09-07T04:56:19Z</cp:lastPrinted>
  <dcterms:created xsi:type="dcterms:W3CDTF">2010-07-01T20:56:41Z</dcterms:created>
  <dcterms:modified xsi:type="dcterms:W3CDTF">2025-05-03T00:25:09Z</dcterms:modified>
</cp:coreProperties>
</file>