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70" r:id="rId4"/>
    <p:sldId id="279" r:id="rId5"/>
    <p:sldId id="259" r:id="rId6"/>
    <p:sldId id="261" r:id="rId7"/>
    <p:sldId id="271" r:id="rId8"/>
    <p:sldId id="273" r:id="rId9"/>
    <p:sldId id="274" r:id="rId10"/>
    <p:sldId id="276" r:id="rId11"/>
    <p:sldId id="275" r:id="rId12"/>
    <p:sldId id="277" r:id="rId13"/>
    <p:sldId id="262" r:id="rId14"/>
    <p:sldId id="309" r:id="rId15"/>
    <p:sldId id="263" r:id="rId16"/>
    <p:sldId id="280" r:id="rId17"/>
    <p:sldId id="278" r:id="rId18"/>
    <p:sldId id="310" r:id="rId19"/>
    <p:sldId id="281" r:id="rId20"/>
    <p:sldId id="282" r:id="rId21"/>
    <p:sldId id="269" r:id="rId22"/>
    <p:sldId id="286" r:id="rId23"/>
    <p:sldId id="285" r:id="rId24"/>
    <p:sldId id="312" r:id="rId25"/>
    <p:sldId id="314" r:id="rId26"/>
    <p:sldId id="313" r:id="rId27"/>
    <p:sldId id="265" r:id="rId28"/>
    <p:sldId id="292" r:id="rId29"/>
    <p:sldId id="311" r:id="rId30"/>
    <p:sldId id="288" r:id="rId31"/>
    <p:sldId id="289" r:id="rId32"/>
    <p:sldId id="291" r:id="rId33"/>
    <p:sldId id="293" r:id="rId34"/>
    <p:sldId id="294" r:id="rId35"/>
    <p:sldId id="266" r:id="rId36"/>
    <p:sldId id="295" r:id="rId37"/>
    <p:sldId id="296" r:id="rId38"/>
    <p:sldId id="297" r:id="rId39"/>
    <p:sldId id="299" r:id="rId40"/>
    <p:sldId id="300" r:id="rId41"/>
    <p:sldId id="302" r:id="rId42"/>
    <p:sldId id="307" r:id="rId43"/>
    <p:sldId id="303" r:id="rId44"/>
    <p:sldId id="267" r:id="rId45"/>
    <p:sldId id="304" r:id="rId46"/>
    <p:sldId id="306" r:id="rId47"/>
    <p:sldId id="308" r:id="rId48"/>
    <p:sldId id="305" r:id="rId49"/>
    <p:sldId id="301" r:id="rId50"/>
    <p:sldId id="28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79121-7E52-427C-912D-F9C0B226126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8141D-C210-4151-8BA2-6702753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0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8141D-C210-4151-8BA2-6702753D3F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68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8141D-C210-4151-8BA2-6702753D3F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5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8141D-C210-4151-8BA2-6702753D3F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2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4A8C4-F496-AF5C-6E46-26F0A2CB0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256B1-2602-C092-969E-AC02F1FEA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677F3-6EC3-356B-6F2D-46C71102D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30711-E398-BCAD-E190-0B83D7371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8141D-C210-4151-8BA2-6702753D3F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84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8141D-C210-4151-8BA2-6702753D3F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16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8141D-C210-4151-8BA2-6702753D3F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5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8141D-C210-4151-8BA2-6702753D3FA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44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9D172-98FE-F7AA-361C-6C40A3DD7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8A0138-AEBA-4A26-9A26-E0FAAF78A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5BF1B-3FE0-BF73-7A95-7431FF588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462B3-B299-F64C-9B5F-409C9CD91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8141D-C210-4151-8BA2-6702753D3F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1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8141D-C210-4151-8BA2-6702753D3F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7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92C4-5256-398A-A919-F41745408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01132-445D-0E6F-871A-01BCDFA34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02957-A07F-A6F3-E43C-FCA230B10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AABE-3EF3-4096-9ED0-C643101CB495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5B2B9-ADB4-52FF-0705-55C22655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3A1C5-E85B-7FF1-80CC-31004EE8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79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378B8-ACF2-2159-A4F1-CA1912A8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82BC7-6D14-A083-5794-8B5D25093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16895-610F-63D0-49B1-14CA5C62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3CD6-1FDE-4522-BA99-DDEFF9E66DA2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FDE35-768F-BF44-58C8-49BA08B6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735D1-FDD6-124A-D178-A80B7674B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5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D9F22B-7514-E560-F9DC-69B0B80392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D680E6-A599-2B5D-F841-F93864526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62958-D5FF-74D6-855E-BA8C441FD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FFE6-0B40-468B-B088-359D6668B23F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A8A5E-3CCF-77DE-3762-164501406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96956-2207-7857-7F6D-893FB95A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9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6C9F-FFC5-C2B5-6EF9-D27599B80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ED7D0-20F6-CDFD-B993-43BF21E6F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24CB0-8796-1AF8-EA59-81F5CDAF9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824A-E5BF-4529-BA0D-A95A2740F664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8C208-18E9-E849-739A-EA621FEC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E3709-BB1B-B54C-13E4-CE5CF0557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2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D163E-734B-C15C-95CD-8FCCDA60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CF57D-35D3-7B51-2934-9B402D714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A7878-D39F-ED11-EADD-353148220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585BD-0302-4FC4-B5CB-8594E6377158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231A7-5F88-3949-B072-E628E7BD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4ACE8-1702-7FA3-AE1D-3C5C09C49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7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A4C6-AE82-263D-406C-E3EF38756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5989E-74C2-F3DB-3764-00DC50736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52147-9E76-1FD8-4197-155CC08AF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B9147-64DB-DC8C-59D9-5DF8C77F4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A32C-90B9-4C7E-A61E-F89C71E3C7A5}" type="datetime1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6EBDE-98E0-F9D8-09E5-F48A3D95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8A3B1-3265-6AD7-47FD-46CCD106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5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910A5-6D97-2D58-E7EA-ED1FECC0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6564C-A516-E327-672C-9D87B803E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FCF24-316A-8922-697E-ECBA1837B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CCDAD3-48A4-2978-15B8-2AAEAB94F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E4D7F7-D28E-0CA4-2D74-A104BFB0F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13A0F3-9631-E967-5365-BF16D582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C225F-588A-4F13-A238-E8E4CFE61BBB}" type="datetime1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B5D715-680D-5F6E-55ED-38732B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B4E0CD-C9D8-081E-F3F3-F51D38FD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19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5C90B-1A6B-88E3-B4E9-350C8F00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74905A-F3C0-3A75-C63B-40A7D1A09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6DD6-7862-4947-A25F-9E463F26E8A3}" type="datetime1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0BBAFC-1762-0BB1-4CCE-782E7AFAB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BA213-97F3-3AE4-6B32-244B40B0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6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913ACE-9B80-9D12-A89F-E60544A9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E459-2FDF-4AA4-ABD3-CF1725A2F3C7}" type="datetime1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CE190-094E-152F-14EB-1E4AA2C03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A3922-38A5-003D-3853-9DD0CC80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93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26A21-3616-5CA1-8E8B-36F102657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03EF6-0078-A196-7AD4-59CBAF0A1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C0D08-9191-979B-B6F1-F174CDC8C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A2AD2-0128-34FF-6887-E5DB5B38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BCE3-A59F-4997-AD0B-38C7A8D08D4E}" type="datetime1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E94F2-F4CF-5D81-F751-461EA269A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7B1CC-098F-8177-92DD-5FB4322D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A976-D488-1E8F-78AA-0E42CFCA9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0A32B-0E2F-FD0C-5282-FDACCB771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9DB92-974E-8928-08CC-534C94B97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C3190-A627-69A1-F5CF-EB5611B09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24377-02C6-4DB8-ADFB-412B7C9DCCF6}" type="datetime1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2D6AD-6392-46EF-79FC-B38A45D5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C7E43-B031-D3FC-C014-1FB885466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6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1F32FA-3E38-D920-BBAD-922A0DA5A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E2346-12D0-307D-8F58-B3507A596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A5ACE-5429-0176-A6C5-448832917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BDB805-A0B6-40BF-BDFE-8E08EC1FAB25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34B47-66DA-2CB3-B18D-4C10FADF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E5328-D25C-3678-9BF8-7225828A4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11150A-217D-4CF9-BFAB-D4CEAE1D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1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A close-up of a hexagon shaped structure&#10;&#10;AI-generated content may be incorrect.">
            <a:extLst>
              <a:ext uri="{FF2B5EF4-FFF2-40B4-BE49-F238E27FC236}">
                <a16:creationId xmlns:a16="http://schemas.microsoft.com/office/drawing/2014/main" id="{8370E76F-7417-4982-57F3-2830545CF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r="18126" b="365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09156-CA0C-C2AF-6D5B-0FDEB9078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3921632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/>
              <a:t>Reactor Neutrino Oscillations</a:t>
            </a:r>
            <a:r>
              <a:rPr lang="en-US" sz="3700" dirty="0"/>
              <a:t> </a:t>
            </a:r>
            <a:br>
              <a:rPr lang="en-US" sz="3700" dirty="0"/>
            </a:br>
            <a:br>
              <a:rPr lang="en-US" sz="3700" dirty="0"/>
            </a:br>
            <a:r>
              <a:rPr lang="en-US" sz="3200" dirty="0"/>
              <a:t>Discovery with KamLAND, Status, and Future Outlook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F99DA-E3D1-40F9-83DC-09B21F6A8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133097" cy="1208141"/>
          </a:xfrm>
        </p:spPr>
        <p:txBody>
          <a:bodyPr>
            <a:normAutofit/>
          </a:bodyPr>
          <a:lstStyle/>
          <a:p>
            <a:pPr algn="l"/>
            <a:r>
              <a:rPr lang="en-US" sz="1700" dirty="0"/>
              <a:t>Jason Detwiler, University of Washington</a:t>
            </a:r>
          </a:p>
          <a:p>
            <a:pPr algn="l"/>
            <a:r>
              <a:rPr lang="en-US" sz="1700" dirty="0" err="1"/>
              <a:t>LearnedFest</a:t>
            </a:r>
            <a:r>
              <a:rPr lang="en-US" sz="1700" dirty="0"/>
              <a:t> ‘25, Honolulu HI, May 2,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20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144D5-7981-CD66-0015-9E08BA715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A0DE1-8FCC-462A-8455-8F115B37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KamLAND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F1296-1706-9C5A-96B7-CFCAD216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6943" cy="4351338"/>
          </a:xfrm>
        </p:spPr>
        <p:txBody>
          <a:bodyPr>
            <a:normAutofit/>
          </a:bodyPr>
          <a:lstStyle/>
          <a:p>
            <a:r>
              <a:rPr lang="en-US" sz="2000" dirty="0"/>
              <a:t>‘94: KamLAND proposal in Japanese</a:t>
            </a:r>
          </a:p>
          <a:p>
            <a:r>
              <a:rPr lang="en-US" sz="2000" dirty="0"/>
              <a:t>’97: funded in Japan</a:t>
            </a:r>
          </a:p>
          <a:p>
            <a:r>
              <a:rPr lang="en-US" sz="2000" dirty="0"/>
              <a:t>‘98: Kamiokande dismantling/ PMT production</a:t>
            </a:r>
            <a:br>
              <a:rPr lang="en-US" sz="2000" dirty="0"/>
            </a:br>
            <a:r>
              <a:rPr lang="en-US" sz="2000" dirty="0"/>
              <a:t>US physicists express interest</a:t>
            </a:r>
          </a:p>
          <a:p>
            <a:r>
              <a:rPr lang="en-US" sz="2000" dirty="0"/>
              <a:t>’99: major infrastructure construction</a:t>
            </a:r>
            <a:br>
              <a:rPr lang="en-US" sz="2000" dirty="0"/>
            </a:br>
            <a:r>
              <a:rPr lang="en-US" sz="2000" dirty="0"/>
              <a:t>DOE funding approval</a:t>
            </a:r>
          </a:p>
          <a:p>
            <a:r>
              <a:rPr lang="en-US" sz="2000" dirty="0"/>
              <a:t>‘00: </a:t>
            </a:r>
            <a:r>
              <a:rPr lang="en-US" sz="2000" b="1" dirty="0"/>
              <a:t>PMT / balloon installation</a:t>
            </a:r>
          </a:p>
          <a:p>
            <a:r>
              <a:rPr lang="en-US" sz="2000" dirty="0"/>
              <a:t>’01: filling, commissioning</a:t>
            </a:r>
          </a:p>
          <a:p>
            <a:r>
              <a:rPr lang="en-US" sz="2000" dirty="0"/>
              <a:t>‘02: start of data taking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DC40D-0EE1-C8AD-F435-31FD67853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42" y="3646713"/>
            <a:ext cx="4196444" cy="2797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0A3D11-DFA5-96DC-9499-798ED1D9A6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10" t="23166" r="-181" b="38472"/>
          <a:stretch/>
        </p:blipFill>
        <p:spPr>
          <a:xfrm>
            <a:off x="6821714" y="362857"/>
            <a:ext cx="4151086" cy="3122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C820FE-CF0E-58D6-3B91-5B65BA801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t="75685" r="72971" b="17735"/>
          <a:stretch/>
        </p:blipFill>
        <p:spPr>
          <a:xfrm>
            <a:off x="4582217" y="4920343"/>
            <a:ext cx="1535553" cy="13643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474F24-0351-68EB-8746-F7AA5EB4DD12}"/>
              </a:ext>
            </a:extLst>
          </p:cNvPr>
          <p:cNvSpPr txBox="1"/>
          <p:nvPr/>
        </p:nvSpPr>
        <p:spPr>
          <a:xfrm>
            <a:off x="4717144" y="6275864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yours truly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BD3847-45F4-5AB0-0594-1549B354D35B}"/>
              </a:ext>
            </a:extLst>
          </p:cNvPr>
          <p:cNvCxnSpPr/>
          <p:nvPr/>
        </p:nvCxnSpPr>
        <p:spPr>
          <a:xfrm>
            <a:off x="5929086" y="5820229"/>
            <a:ext cx="1828800" cy="2322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C1CF0E5-17ED-DE76-F559-D2EC95F32245}"/>
              </a:ext>
            </a:extLst>
          </p:cNvPr>
          <p:cNvSpPr txBox="1"/>
          <p:nvPr/>
        </p:nvSpPr>
        <p:spPr>
          <a:xfrm>
            <a:off x="7043448" y="6421119"/>
            <a:ext cx="4535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NASA Astro Pic of the Day, June 23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8A898-2A21-CF6D-6528-13EF9F92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25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B5996-E607-ACEE-20C2-655F650AD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1F15A-AD36-9544-A958-A789A04B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KamLAND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22AA9-4475-7C91-2557-DE87AE77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6943" cy="4351338"/>
          </a:xfrm>
        </p:spPr>
        <p:txBody>
          <a:bodyPr>
            <a:normAutofit/>
          </a:bodyPr>
          <a:lstStyle/>
          <a:p>
            <a:r>
              <a:rPr lang="en-US" sz="2000" dirty="0"/>
              <a:t>‘94: KamLAND proposal in Japanese</a:t>
            </a:r>
          </a:p>
          <a:p>
            <a:r>
              <a:rPr lang="en-US" sz="2000" dirty="0"/>
              <a:t>’97: funded in Japan</a:t>
            </a:r>
          </a:p>
          <a:p>
            <a:r>
              <a:rPr lang="en-US" sz="2000" dirty="0"/>
              <a:t>‘98: Kamiokande dismantling/ PMT production</a:t>
            </a:r>
            <a:br>
              <a:rPr lang="en-US" sz="2000" dirty="0"/>
            </a:br>
            <a:r>
              <a:rPr lang="en-US" sz="2000" dirty="0"/>
              <a:t>US physicists express interest</a:t>
            </a:r>
          </a:p>
          <a:p>
            <a:r>
              <a:rPr lang="en-US" sz="2000" dirty="0"/>
              <a:t>’99: major infrastructure construction</a:t>
            </a:r>
            <a:br>
              <a:rPr lang="en-US" sz="2000" dirty="0"/>
            </a:br>
            <a:r>
              <a:rPr lang="en-US" sz="2000" dirty="0"/>
              <a:t>DOE funding approval</a:t>
            </a:r>
          </a:p>
          <a:p>
            <a:r>
              <a:rPr lang="en-US" sz="2000" dirty="0"/>
              <a:t>‘00: PMT / balloon installation</a:t>
            </a:r>
          </a:p>
          <a:p>
            <a:r>
              <a:rPr lang="en-US" sz="2000" b="1" dirty="0"/>
              <a:t>’01: filling, commissioning</a:t>
            </a:r>
          </a:p>
          <a:p>
            <a:r>
              <a:rPr lang="en-US" sz="2000" dirty="0"/>
              <a:t>‘02: start of data taking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CFC754D4-DFE2-D7CE-2191-38DA84EF7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241" y="248332"/>
            <a:ext cx="3819525" cy="29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28">
            <a:extLst>
              <a:ext uri="{FF2B5EF4-FFF2-40B4-BE49-F238E27FC236}">
                <a16:creationId xmlns:a16="http://schemas.microsoft.com/office/drawing/2014/main" id="{5F6C9D60-5D66-A9D3-081F-ECDB54CF0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6350" r="6768" b="2520"/>
          <a:stretch/>
        </p:blipFill>
        <p:spPr bwMode="auto">
          <a:xfrm>
            <a:off x="8113485" y="3737427"/>
            <a:ext cx="3817258" cy="265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559F60C-ACA1-E118-B77D-1664BABC763B}"/>
              </a:ext>
            </a:extLst>
          </p:cNvPr>
          <p:cNvSpPr txBox="1"/>
          <p:nvPr/>
        </p:nvSpPr>
        <p:spPr>
          <a:xfrm>
            <a:off x="9332686" y="6343134"/>
            <a:ext cx="1553028" cy="31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samples [~1.5 ns]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5344AC-DD4E-E751-E563-89617C62C717}"/>
              </a:ext>
            </a:extLst>
          </p:cNvPr>
          <p:cNvSpPr txBox="1"/>
          <p:nvPr/>
        </p:nvSpPr>
        <p:spPr>
          <a:xfrm rot="16200000">
            <a:off x="7155544" y="4724792"/>
            <a:ext cx="1553028" cy="31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adc</a:t>
            </a:r>
            <a:r>
              <a:rPr lang="en-US" sz="1400" dirty="0"/>
              <a:t> [~120 </a:t>
            </a:r>
            <a:r>
              <a:rPr lang="el-GR" sz="1400" dirty="0"/>
              <a:t>μ</a:t>
            </a:r>
            <a:r>
              <a:rPr lang="en-US" sz="1400" dirty="0"/>
              <a:t>V]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1DD402-6B17-DFEF-8CD3-C44E036ACB38}"/>
              </a:ext>
            </a:extLst>
          </p:cNvPr>
          <p:cNvSpPr txBox="1"/>
          <p:nvPr/>
        </p:nvSpPr>
        <p:spPr>
          <a:xfrm>
            <a:off x="10638972" y="4746562"/>
            <a:ext cx="15530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– raw</a:t>
            </a:r>
          </a:p>
          <a:p>
            <a:r>
              <a:rPr lang="en-US" sz="1400" dirty="0">
                <a:solidFill>
                  <a:srgbClr val="FF0000"/>
                </a:solidFill>
              </a:rPr>
              <a:t>– pedestal</a:t>
            </a:r>
          </a:p>
          <a:p>
            <a:r>
              <a:rPr lang="en-US" sz="1400" dirty="0">
                <a:solidFill>
                  <a:srgbClr val="00B050"/>
                </a:solidFill>
              </a:rPr>
              <a:t>– subtracted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230911B-F9C9-BF10-4FF4-034DABB68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62" y="3819379"/>
            <a:ext cx="3141784" cy="2356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5F827-E248-7C39-C916-BE49258F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27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DDA79-5952-56DC-A03C-F5A9AC82B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141C-297C-3EE2-8136-3F2178E63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KamLAND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84D99-7B9D-08F2-678A-508429F5A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6943" cy="4351338"/>
          </a:xfrm>
        </p:spPr>
        <p:txBody>
          <a:bodyPr>
            <a:normAutofit/>
          </a:bodyPr>
          <a:lstStyle/>
          <a:p>
            <a:r>
              <a:rPr lang="en-US" sz="2000" dirty="0"/>
              <a:t>‘94: KamLAND proposal in Japanese</a:t>
            </a:r>
          </a:p>
          <a:p>
            <a:r>
              <a:rPr lang="en-US" sz="2000" dirty="0"/>
              <a:t>’97: funded in Japan</a:t>
            </a:r>
          </a:p>
          <a:p>
            <a:r>
              <a:rPr lang="en-US" sz="2000" dirty="0"/>
              <a:t>‘98: Kamiokande dismantling/ PMT production</a:t>
            </a:r>
            <a:br>
              <a:rPr lang="en-US" sz="2000" dirty="0"/>
            </a:br>
            <a:r>
              <a:rPr lang="en-US" sz="2000" dirty="0"/>
              <a:t>US physicists express interest</a:t>
            </a:r>
          </a:p>
          <a:p>
            <a:r>
              <a:rPr lang="en-US" sz="2000" dirty="0"/>
              <a:t>’99: major infrastructure construction</a:t>
            </a:r>
            <a:br>
              <a:rPr lang="en-US" sz="2000" dirty="0"/>
            </a:br>
            <a:r>
              <a:rPr lang="en-US" sz="2000" dirty="0"/>
              <a:t>DOE funding approval</a:t>
            </a:r>
          </a:p>
          <a:p>
            <a:r>
              <a:rPr lang="en-US" sz="2000" dirty="0"/>
              <a:t>‘00: PMT / balloon installation</a:t>
            </a:r>
          </a:p>
          <a:p>
            <a:r>
              <a:rPr lang="en-US" sz="2000" dirty="0"/>
              <a:t>’01: filling, commissioning</a:t>
            </a:r>
          </a:p>
          <a:p>
            <a:r>
              <a:rPr lang="en-US" sz="2000" b="1" dirty="0"/>
              <a:t>‘02: start of data taking!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638F7-053E-47C6-2EA7-BEF439423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64" t="21550" r="18855" b="6975"/>
          <a:stretch/>
        </p:blipFill>
        <p:spPr>
          <a:xfrm>
            <a:off x="6607285" y="1451078"/>
            <a:ext cx="5136029" cy="4419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48801E-C904-3C7F-0B89-2CC668B3C5BB}"/>
              </a:ext>
            </a:extLst>
          </p:cNvPr>
          <p:cNvSpPr txBox="1"/>
          <p:nvPr/>
        </p:nvSpPr>
        <p:spPr>
          <a:xfrm>
            <a:off x="6821714" y="1509878"/>
            <a:ext cx="1908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Jan ‘02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891DC-EECA-BE37-94F4-AA432933F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12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3FD4A-FBB2-5BC3-E8E8-6720903FD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Data</a:t>
            </a:r>
          </a:p>
        </p:txBody>
      </p:sp>
      <p:pic>
        <p:nvPicPr>
          <p:cNvPr id="8" name="Picture 1029">
            <a:extLst>
              <a:ext uri="{FF2B5EF4-FFF2-40B4-BE49-F238E27FC236}">
                <a16:creationId xmlns:a16="http://schemas.microsoft.com/office/drawing/2014/main" id="{E35EF4BB-CB3A-04C2-4462-28D95C68E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2" b="3233"/>
          <a:stretch>
            <a:fillRect/>
          </a:stretch>
        </p:blipFill>
        <p:spPr bwMode="auto">
          <a:xfrm>
            <a:off x="4480595" y="1882537"/>
            <a:ext cx="2936205" cy="293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FB990AB-7C91-5918-DDBA-B9A816F67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8" y="1920647"/>
            <a:ext cx="2952297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3F92962-4DDE-7052-E104-58B7B7E0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769" y="1882628"/>
            <a:ext cx="2957431" cy="295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9C1952-F677-A9BB-B02E-96CE0BDC62B8}"/>
              </a:ext>
            </a:extLst>
          </p:cNvPr>
          <p:cNvSpPr txBox="1"/>
          <p:nvPr/>
        </p:nvSpPr>
        <p:spPr>
          <a:xfrm>
            <a:off x="1453716" y="4871324"/>
            <a:ext cx="1906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stopping </a:t>
            </a:r>
            <a:r>
              <a:rPr lang="el-GR" sz="1800" dirty="0"/>
              <a:t>μ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1FE37-DAA9-201C-5851-FF8961DAE2AD}"/>
              </a:ext>
            </a:extLst>
          </p:cNvPr>
          <p:cNvSpPr txBox="1"/>
          <p:nvPr/>
        </p:nvSpPr>
        <p:spPr>
          <a:xfrm>
            <a:off x="4562578" y="4845153"/>
            <a:ext cx="2912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buffer oil muon </a:t>
            </a:r>
            <a:br>
              <a:rPr lang="en-US" sz="1800" dirty="0"/>
            </a:br>
            <a:r>
              <a:rPr lang="en-US" sz="1800" dirty="0"/>
              <a:t>with Cherenkov ring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730785-402D-0884-8CA5-538BF37FFF78}"/>
              </a:ext>
            </a:extLst>
          </p:cNvPr>
          <p:cNvSpPr txBox="1"/>
          <p:nvPr/>
        </p:nvSpPr>
        <p:spPr>
          <a:xfrm>
            <a:off x="8292750" y="4954010"/>
            <a:ext cx="3166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first antineutrino candidate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6903F-5EAF-6C69-A64E-F7A4FB22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8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7AE41-2825-C473-ABCF-4EF5B9CD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85" y="103868"/>
            <a:ext cx="10515600" cy="1325563"/>
          </a:xfrm>
        </p:spPr>
        <p:txBody>
          <a:bodyPr/>
          <a:lstStyle/>
          <a:p>
            <a:r>
              <a:rPr lang="en-US" dirty="0"/>
              <a:t>Working in Japan</a:t>
            </a:r>
          </a:p>
        </p:txBody>
      </p:sp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A17AB4F9-2233-38F3-BC65-4FE3A4B1B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4"/>
          <a:stretch/>
        </p:blipFill>
        <p:spPr>
          <a:xfrm>
            <a:off x="4889154" y="705618"/>
            <a:ext cx="3938209" cy="2082800"/>
          </a:xfrm>
          <a:prstGeom prst="rect">
            <a:avLst/>
          </a:prstGeom>
        </p:spPr>
      </p:pic>
      <p:pic>
        <p:nvPicPr>
          <p:cNvPr id="7" name="Picture 6" descr="A group of people sitting on the floor&#10;&#10;AI-generated content may be incorrect.">
            <a:extLst>
              <a:ext uri="{FF2B5EF4-FFF2-40B4-BE49-F238E27FC236}">
                <a16:creationId xmlns:a16="http://schemas.microsoft.com/office/drawing/2014/main" id="{011C83FD-40E2-5312-6679-A94858E8B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4" y="1306284"/>
            <a:ext cx="3638248" cy="2728686"/>
          </a:xfrm>
          <a:prstGeom prst="rect">
            <a:avLst/>
          </a:prstGeom>
        </p:spPr>
      </p:pic>
      <p:pic>
        <p:nvPicPr>
          <p:cNvPr id="9" name="Picture 8" descr="Men sitting at a desk in a room&#10;&#10;AI-generated content may be incorrect.">
            <a:extLst>
              <a:ext uri="{FF2B5EF4-FFF2-40B4-BE49-F238E27FC236}">
                <a16:creationId xmlns:a16="http://schemas.microsoft.com/office/drawing/2014/main" id="{ECEE0588-BDED-8E9A-87BC-40BF75445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t="30629"/>
          <a:stretch/>
        </p:blipFill>
        <p:spPr>
          <a:xfrm>
            <a:off x="9434286" y="183150"/>
            <a:ext cx="2136949" cy="2636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DD4874-88B1-AD97-92E4-8AB94D646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227" y="3368035"/>
            <a:ext cx="3884431" cy="2875610"/>
          </a:xfrm>
          <a:prstGeom prst="rect">
            <a:avLst/>
          </a:prstGeom>
        </p:spPr>
      </p:pic>
      <p:pic>
        <p:nvPicPr>
          <p:cNvPr id="13" name="Picture 12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C0F83DD4-114C-A29F-EF83-B278F74AE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19" y="2939142"/>
            <a:ext cx="2846615" cy="37954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EDEAB8-843D-C23F-202A-CD57D3C6F9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2" y="4321600"/>
            <a:ext cx="3566746" cy="23778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B9D7A-E466-1988-D821-CA1EDC41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B33CD-E874-F670-A0DA-EEE49BBA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results: reactor neutrino disappearance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A11EC2-B15E-90A3-24D6-CEFD5E0B1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286" y="2037912"/>
            <a:ext cx="4796972" cy="39203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0788B26-57E0-A975-4A3A-D8EA7CEC5E8B}"/>
              </a:ext>
            </a:extLst>
          </p:cNvPr>
          <p:cNvGrpSpPr>
            <a:grpSpLocks noChangeAspect="1"/>
          </p:cNvGrpSpPr>
          <p:nvPr/>
        </p:nvGrpSpPr>
        <p:grpSpPr>
          <a:xfrm>
            <a:off x="355905" y="2133600"/>
            <a:ext cx="6204551" cy="4014688"/>
            <a:chOff x="588135" y="1364343"/>
            <a:chExt cx="8490244" cy="54936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3C675E5-0CDA-917D-7306-3ACA2B5876E1}"/>
                </a:ext>
              </a:extLst>
            </p:cNvPr>
            <p:cNvGrpSpPr/>
            <p:nvPr/>
          </p:nvGrpSpPr>
          <p:grpSpPr>
            <a:xfrm>
              <a:off x="588135" y="1436914"/>
              <a:ext cx="8490244" cy="5421086"/>
              <a:chOff x="588135" y="1436914"/>
              <a:chExt cx="8490244" cy="542108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0C1337F-5FBF-4579-72F8-9A1346F9C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140" t="20952"/>
              <a:stretch/>
            </p:blipFill>
            <p:spPr>
              <a:xfrm>
                <a:off x="914399" y="1436914"/>
                <a:ext cx="8163980" cy="542108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E249559-98F0-5C61-8ECC-831CE58AF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93173" b="55450"/>
              <a:stretch/>
            </p:blipFill>
            <p:spPr>
              <a:xfrm>
                <a:off x="588135" y="1683658"/>
                <a:ext cx="587523" cy="3055256"/>
              </a:xfrm>
              <a:prstGeom prst="rect">
                <a:avLst/>
              </a:prstGeom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D130ED3-5811-4C44-0040-33044FCCB2E6}"/>
                </a:ext>
              </a:extLst>
            </p:cNvPr>
            <p:cNvSpPr/>
            <p:nvPr/>
          </p:nvSpPr>
          <p:spPr>
            <a:xfrm>
              <a:off x="1030514" y="1364343"/>
              <a:ext cx="449943" cy="377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31C1470-F9BD-AF8D-00EC-A2FC750C314A}"/>
              </a:ext>
            </a:extLst>
          </p:cNvPr>
          <p:cNvSpPr txBox="1"/>
          <p:nvPr/>
        </p:nvSpPr>
        <p:spPr>
          <a:xfrm>
            <a:off x="146593" y="6428042"/>
            <a:ext cx="2399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PRL </a:t>
            </a:r>
            <a:r>
              <a:rPr lang="en-US" b="1" dirty="0"/>
              <a:t>90</a:t>
            </a:r>
            <a:r>
              <a:rPr lang="en-US" dirty="0"/>
              <a:t>, 021802 (2003)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76CD9-18DB-9825-6DE8-E699166B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8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41D2B-FC60-CB99-E447-93E9D141A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4393-67DE-AB58-92C4-EFF087572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results: reactor neutrino disappearance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B6677A-776A-D96C-CD0A-B8779372D440}"/>
              </a:ext>
            </a:extLst>
          </p:cNvPr>
          <p:cNvGrpSpPr>
            <a:grpSpLocks noChangeAspect="1"/>
          </p:cNvGrpSpPr>
          <p:nvPr/>
        </p:nvGrpSpPr>
        <p:grpSpPr>
          <a:xfrm>
            <a:off x="355905" y="2133600"/>
            <a:ext cx="6204551" cy="4014688"/>
            <a:chOff x="588135" y="1364343"/>
            <a:chExt cx="8490244" cy="54936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43E3C30-5143-16FE-7C4F-B87CB12D51F9}"/>
                </a:ext>
              </a:extLst>
            </p:cNvPr>
            <p:cNvGrpSpPr/>
            <p:nvPr/>
          </p:nvGrpSpPr>
          <p:grpSpPr>
            <a:xfrm>
              <a:off x="588135" y="1436914"/>
              <a:ext cx="8490244" cy="5421086"/>
              <a:chOff x="588135" y="1436914"/>
              <a:chExt cx="8490244" cy="542108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F04B59B-FD54-4B8E-CC50-DD5DFE2D1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140" t="20952"/>
              <a:stretch/>
            </p:blipFill>
            <p:spPr>
              <a:xfrm>
                <a:off x="914399" y="1436914"/>
                <a:ext cx="8163980" cy="542108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CC807B3-BE57-C393-E2FA-A5E239B14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93173" b="55450"/>
              <a:stretch/>
            </p:blipFill>
            <p:spPr>
              <a:xfrm>
                <a:off x="588135" y="1683658"/>
                <a:ext cx="587523" cy="3055256"/>
              </a:xfrm>
              <a:prstGeom prst="rect">
                <a:avLst/>
              </a:prstGeom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7E3603-43ED-3EAE-8896-DB79AA689937}"/>
                </a:ext>
              </a:extLst>
            </p:cNvPr>
            <p:cNvSpPr/>
            <p:nvPr/>
          </p:nvSpPr>
          <p:spPr>
            <a:xfrm>
              <a:off x="1030514" y="1364343"/>
              <a:ext cx="449943" cy="377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B2FBFC5-9126-69BC-FE29-8D8D2D3AD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247" y="1669144"/>
            <a:ext cx="4640613" cy="44268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93F68-A44F-EA7A-D926-0C663640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85016A-F1F7-B179-6805-10997BEF94FC}"/>
              </a:ext>
            </a:extLst>
          </p:cNvPr>
          <p:cNvSpPr txBox="1"/>
          <p:nvPr/>
        </p:nvSpPr>
        <p:spPr>
          <a:xfrm>
            <a:off x="146593" y="6428042"/>
            <a:ext cx="2399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PRL </a:t>
            </a:r>
            <a:r>
              <a:rPr lang="en-US" b="1" dirty="0"/>
              <a:t>90</a:t>
            </a:r>
            <a:r>
              <a:rPr lang="en-US" dirty="0"/>
              <a:t>, 021802 (2003)</a:t>
            </a:r>
          </a:p>
        </p:txBody>
      </p:sp>
    </p:spTree>
    <p:extLst>
      <p:ext uri="{BB962C8B-B14F-4D97-AF65-F5344CB8AC3E}">
        <p14:creationId xmlns:p14="http://schemas.microsoft.com/office/powerpoint/2010/main" val="687660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1A74D-DFDD-40F3-6A23-44517980E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26FDC-2C00-E32F-1373-EB2029F4B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Result: spectral distortion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8DA642-8FE8-0F7E-5F6A-43CAC50EE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344" y="1538514"/>
            <a:ext cx="4529440" cy="45574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95C89E-3E60-C247-4CD8-D192AF1FAB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2"/>
          <a:stretch/>
        </p:blipFill>
        <p:spPr>
          <a:xfrm>
            <a:off x="242257" y="1640115"/>
            <a:ext cx="7081715" cy="45066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10F66D-6D6A-A026-8FF9-A759317D603F}"/>
              </a:ext>
            </a:extLst>
          </p:cNvPr>
          <p:cNvSpPr/>
          <p:nvPr/>
        </p:nvSpPr>
        <p:spPr>
          <a:xfrm>
            <a:off x="653143" y="1502229"/>
            <a:ext cx="406400" cy="319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53B3C3-72C4-778C-76CD-0CDF049ABA3E}"/>
              </a:ext>
            </a:extLst>
          </p:cNvPr>
          <p:cNvSpPr txBox="1"/>
          <p:nvPr/>
        </p:nvSpPr>
        <p:spPr>
          <a:xfrm>
            <a:off x="193598" y="6421008"/>
            <a:ext cx="2471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PRL </a:t>
            </a:r>
            <a:r>
              <a:rPr lang="en-US" b="1" dirty="0"/>
              <a:t>94</a:t>
            </a:r>
            <a:r>
              <a:rPr lang="en-US" dirty="0"/>
              <a:t>, 081801 (2005)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C7296-B266-E8E1-7305-02662A50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44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E5555-DB71-9C45-1FA8-423F26301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6385D-7EAE-E87F-1E9C-B53B11AF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Result: spectral distortion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3C5A80-C77B-C0F2-8E28-F220ACDEA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344" y="1538514"/>
            <a:ext cx="4529440" cy="45574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0268B9-91A0-CB51-5792-0720B0EB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2"/>
          <a:stretch/>
        </p:blipFill>
        <p:spPr>
          <a:xfrm>
            <a:off x="242257" y="1640115"/>
            <a:ext cx="7081715" cy="45066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05DC34A-D197-7218-54D5-106A6C2BEC87}"/>
              </a:ext>
            </a:extLst>
          </p:cNvPr>
          <p:cNvSpPr/>
          <p:nvPr/>
        </p:nvSpPr>
        <p:spPr>
          <a:xfrm>
            <a:off x="653143" y="1502229"/>
            <a:ext cx="406400" cy="319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5F9EA8-AB8B-EE13-5B3D-22DA4DA87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629" y="246743"/>
            <a:ext cx="2043365" cy="20433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C3DF9-44DE-2D6B-B3B4-5195DC1D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75C4C7-F3F9-9716-D558-A3157732CBBB}"/>
              </a:ext>
            </a:extLst>
          </p:cNvPr>
          <p:cNvSpPr txBox="1"/>
          <p:nvPr/>
        </p:nvSpPr>
        <p:spPr>
          <a:xfrm>
            <a:off x="193598" y="6421008"/>
            <a:ext cx="2471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PRL </a:t>
            </a:r>
            <a:r>
              <a:rPr lang="en-US" b="1" dirty="0"/>
              <a:t>94</a:t>
            </a:r>
            <a:r>
              <a:rPr lang="en-US" dirty="0"/>
              <a:t>, 081801 (2005)</a:t>
            </a:r>
          </a:p>
        </p:txBody>
      </p:sp>
    </p:spTree>
    <p:extLst>
      <p:ext uri="{BB962C8B-B14F-4D97-AF65-F5344CB8AC3E}">
        <p14:creationId xmlns:p14="http://schemas.microsoft.com/office/powerpoint/2010/main" val="3406274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8124A-C8E4-2BF4-D748-C20A75005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6C18-D2E9-4499-E486-45EEE3952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Result: spectral distortion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9B24D-95B5-969A-AD4D-A9BB0967B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8" y="1596571"/>
            <a:ext cx="6651570" cy="4680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97C351-5359-7682-AA5A-58D8214E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344" y="1538514"/>
            <a:ext cx="4529440" cy="4557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61C093-2D5E-363F-E60E-7E5F4738FA61}"/>
              </a:ext>
            </a:extLst>
          </p:cNvPr>
          <p:cNvSpPr txBox="1"/>
          <p:nvPr/>
        </p:nvSpPr>
        <p:spPr>
          <a:xfrm>
            <a:off x="6059715" y="2415066"/>
            <a:ext cx="2471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(JGL)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665289-E2E9-08A4-40FE-CC04E7329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629" y="246743"/>
            <a:ext cx="2043365" cy="204336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1501D-914C-BAF5-BDA2-E3BF323E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CDD0CB-1359-CFA3-4F9C-657423AED160}"/>
              </a:ext>
            </a:extLst>
          </p:cNvPr>
          <p:cNvSpPr txBox="1"/>
          <p:nvPr/>
        </p:nvSpPr>
        <p:spPr>
          <a:xfrm>
            <a:off x="193598" y="6421008"/>
            <a:ext cx="2471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PRL </a:t>
            </a:r>
            <a:r>
              <a:rPr lang="en-US" b="1" dirty="0"/>
              <a:t>94</a:t>
            </a:r>
            <a:r>
              <a:rPr lang="en-US" dirty="0"/>
              <a:t>, 081801 (2005)</a:t>
            </a:r>
          </a:p>
        </p:txBody>
      </p:sp>
    </p:spTree>
    <p:extLst>
      <p:ext uri="{BB962C8B-B14F-4D97-AF65-F5344CB8AC3E}">
        <p14:creationId xmlns:p14="http://schemas.microsoft.com/office/powerpoint/2010/main" val="103798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C2636-9E2A-1828-CB5B-792C8706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</p:spPr>
        <p:txBody>
          <a:bodyPr>
            <a:normAutofit/>
          </a:bodyPr>
          <a:lstStyle/>
          <a:p>
            <a:r>
              <a:rPr lang="en-US" sz="4000"/>
              <a:t>Neutrino ‘98: SuperKamiokande!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C99A-20BF-FFF5-25C2-4CA26B94F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87" y="2400472"/>
            <a:ext cx="6358432" cy="3728615"/>
          </a:xfrm>
        </p:spPr>
        <p:txBody>
          <a:bodyPr>
            <a:normAutofit/>
          </a:bodyPr>
          <a:lstStyle/>
          <a:p>
            <a:r>
              <a:rPr lang="en-US" sz="2000" dirty="0"/>
              <a:t>Kajita-sensei announced the first evidence of neutrino oscillation on June 5 at the Neutrino conference in Takayama.</a:t>
            </a:r>
          </a:p>
          <a:p>
            <a:r>
              <a:rPr lang="en-US" sz="2000" dirty="0"/>
              <a:t>I was still an undergrad and was working at LANL that summer in condensed matter experiment. I remember this being the most exciting science news of that summer.</a:t>
            </a:r>
          </a:p>
          <a:p>
            <a:r>
              <a:rPr lang="en-US" sz="2000" dirty="0"/>
              <a:t>I believe it was in 1999 I was presenting at the APS meeting in Atlanta and attended a session on neutrino oscillation where a young Giorgio Gratta mentioned this new reactor neutrino experiment in Japan during his presentation…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22CED-B884-D575-3CFF-A7996D4B1271}"/>
              </a:ext>
            </a:extLst>
          </p:cNvPr>
          <p:cNvSpPr txBox="1"/>
          <p:nvPr/>
        </p:nvSpPr>
        <p:spPr>
          <a:xfrm>
            <a:off x="9711396" y="160774"/>
            <a:ext cx="1586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Kajita, Nu ‘98</a:t>
            </a:r>
          </a:p>
        </p:txBody>
      </p:sp>
      <p:pic>
        <p:nvPicPr>
          <p:cNvPr id="9" name="Picture 8" descr="A close-up of a gold coin&#10;&#10;AI-generated content may be incorrect.">
            <a:extLst>
              <a:ext uri="{FF2B5EF4-FFF2-40B4-BE49-F238E27FC236}">
                <a16:creationId xmlns:a16="http://schemas.microsoft.com/office/drawing/2014/main" id="{41E5C4E1-2C07-3494-9EDB-B7491FA02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873" y="147857"/>
            <a:ext cx="371841" cy="365080"/>
          </a:xfrm>
          <a:prstGeom prst="rect">
            <a:avLst/>
          </a:prstGeom>
        </p:spPr>
      </p:pic>
      <p:pic>
        <p:nvPicPr>
          <p:cNvPr id="15" name="Picture 14" descr="A white paper with writing on it&#10;&#10;AI-generated content may be incorrect.">
            <a:extLst>
              <a:ext uri="{FF2B5EF4-FFF2-40B4-BE49-F238E27FC236}">
                <a16:creationId xmlns:a16="http://schemas.microsoft.com/office/drawing/2014/main" id="{8455F3C5-9635-8FBD-2BF2-4705454B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37" y="566056"/>
            <a:ext cx="4001665" cy="55081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08C5A-A32F-C0D3-C7EA-590E30C24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92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8888C-2A9C-1FB0-DA1A-C034CB022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A62DA-785B-98BF-5ACC-B9E3D449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Result: precision oscillation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14EA1-A8C2-69F1-1557-7C1F14C3DFBB}"/>
              </a:ext>
            </a:extLst>
          </p:cNvPr>
          <p:cNvSpPr txBox="1"/>
          <p:nvPr/>
        </p:nvSpPr>
        <p:spPr>
          <a:xfrm>
            <a:off x="108299" y="6435076"/>
            <a:ext cx="2500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PRL </a:t>
            </a:r>
            <a:r>
              <a:rPr lang="en-US" b="1" dirty="0"/>
              <a:t>100</a:t>
            </a:r>
            <a:r>
              <a:rPr lang="en-US" dirty="0"/>
              <a:t>, 221803 (2008)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64D0D-9CED-EB19-AE11-10370E6DC2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16" r="1685"/>
          <a:stretch/>
        </p:blipFill>
        <p:spPr>
          <a:xfrm>
            <a:off x="6618859" y="1712686"/>
            <a:ext cx="5072398" cy="463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0D2020-CA92-E32D-05C4-5CF45BCBC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28" y="1714446"/>
            <a:ext cx="5973102" cy="43888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43D46-888B-CA6A-B0E0-215824A9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83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68BA1-DA03-9ECC-2A88-AF7A7C9B0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86" y="82097"/>
            <a:ext cx="10515600" cy="1325563"/>
          </a:xfrm>
        </p:spPr>
        <p:txBody>
          <a:bodyPr/>
          <a:lstStyle/>
          <a:p>
            <a:r>
              <a:rPr lang="en-US" dirty="0"/>
              <a:t>Key Contributions</a:t>
            </a:r>
          </a:p>
        </p:txBody>
      </p:sp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E546CEE-E399-7A49-CBE9-4E3EEB6D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87" y="308267"/>
            <a:ext cx="6220078" cy="3670559"/>
          </a:xfrm>
          <a:prstGeom prst="rect">
            <a:avLst/>
          </a:prstGeom>
        </p:spPr>
      </p:pic>
      <p:pic>
        <p:nvPicPr>
          <p:cNvPr id="11" name="Picture 10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B5517180-DE43-998D-1C5A-3441DDE9E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36" y="4275201"/>
            <a:ext cx="3890536" cy="2295862"/>
          </a:xfrm>
          <a:prstGeom prst="rect">
            <a:avLst/>
          </a:prstGeom>
        </p:spPr>
      </p:pic>
      <p:pic>
        <p:nvPicPr>
          <p:cNvPr id="13" name="Picture 12" descr="A group of men having a conversation&#10;&#10;AI-generated content may be incorrect.">
            <a:extLst>
              <a:ext uri="{FF2B5EF4-FFF2-40B4-BE49-F238E27FC236}">
                <a16:creationId xmlns:a16="http://schemas.microsoft.com/office/drawing/2014/main" id="{A6DDA6F5-4AB5-DD70-667A-82214E864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6" y="1557600"/>
            <a:ext cx="4147692" cy="24701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00D4D-37E0-E7C8-7AEA-6EE876E57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67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74DB-630D-F1FC-BC60-D5A4EC2B7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16D4BC-034B-C121-3F05-42EE8F59D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3"/>
          <a:stretch/>
        </p:blipFill>
        <p:spPr>
          <a:xfrm>
            <a:off x="911980" y="1431120"/>
            <a:ext cx="3870477" cy="2123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2FE76C-074E-D946-59C8-34EEA2168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1"/>
          <a:stretch/>
        </p:blipFill>
        <p:spPr>
          <a:xfrm>
            <a:off x="904723" y="3911600"/>
            <a:ext cx="4327678" cy="2681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ACABCB-CFB4-98EB-7D17-FB9025BF4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64"/>
          <a:stretch/>
        </p:blipFill>
        <p:spPr>
          <a:xfrm>
            <a:off x="5672664" y="354722"/>
            <a:ext cx="6120193" cy="3439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B2FF25-3652-73A3-A0F6-E2E87524A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0"/>
          <a:stretch/>
        </p:blipFill>
        <p:spPr>
          <a:xfrm>
            <a:off x="6408056" y="4089706"/>
            <a:ext cx="4230913" cy="24598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C427BE-B478-8A0B-338B-9C095544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86" y="82097"/>
            <a:ext cx="10515600" cy="1325563"/>
          </a:xfrm>
        </p:spPr>
        <p:txBody>
          <a:bodyPr/>
          <a:lstStyle/>
          <a:p>
            <a:r>
              <a:rPr lang="en-US" dirty="0"/>
              <a:t>Key Contributions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1595A-1745-9EBC-1BB0-CA2EEDD6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0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888D5-2DD0-D953-9F54-9FB5FC1F4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709CCEB-2CCD-8A4C-767F-0E3983E14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9" y="1494970"/>
            <a:ext cx="2917372" cy="2188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344633-14C3-4DED-FA91-9E3053DAB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32" y="1886856"/>
            <a:ext cx="2902861" cy="2177145"/>
          </a:xfrm>
          <a:prstGeom prst="rect">
            <a:avLst/>
          </a:prstGeom>
        </p:spPr>
      </p:pic>
      <p:pic>
        <p:nvPicPr>
          <p:cNvPr id="21" name="Picture 20" descr="A person standing on a railing over water&#10;&#10;AI-generated content may be incorrect.">
            <a:extLst>
              <a:ext uri="{FF2B5EF4-FFF2-40B4-BE49-F238E27FC236}">
                <a16:creationId xmlns:a16="http://schemas.microsoft.com/office/drawing/2014/main" id="{F878B39A-2157-1CB3-73C4-F5BDDFCA4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1" y="413657"/>
            <a:ext cx="1654628" cy="1240971"/>
          </a:xfrm>
          <a:prstGeom prst="rect">
            <a:avLst/>
          </a:prstGeom>
        </p:spPr>
      </p:pic>
      <p:pic>
        <p:nvPicPr>
          <p:cNvPr id="25" name="Picture 24" descr="A group of men posing for a picture&#10;&#10;AI-generated content may be incorrect.">
            <a:extLst>
              <a:ext uri="{FF2B5EF4-FFF2-40B4-BE49-F238E27FC236}">
                <a16:creationId xmlns:a16="http://schemas.microsoft.com/office/drawing/2014/main" id="{A0039E25-C652-F936-32CF-E987522D8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64" y="4285343"/>
            <a:ext cx="3304421" cy="2478316"/>
          </a:xfrm>
          <a:prstGeom prst="rect">
            <a:avLst/>
          </a:prstGeom>
        </p:spPr>
      </p:pic>
      <p:pic>
        <p:nvPicPr>
          <p:cNvPr id="29" name="Picture 28" descr="A person standing in front of a pond with a fish&#10;&#10;AI-generated content may be incorrect.">
            <a:extLst>
              <a:ext uri="{FF2B5EF4-FFF2-40B4-BE49-F238E27FC236}">
                <a16:creationId xmlns:a16="http://schemas.microsoft.com/office/drawing/2014/main" id="{3AD16EED-89DD-6E56-92E0-F2E23481C3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7" y="4426856"/>
            <a:ext cx="3067353" cy="230051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5315DB00-AF52-9ED6-EA68-83E0854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86" y="82097"/>
            <a:ext cx="10515600" cy="1325563"/>
          </a:xfrm>
        </p:spPr>
        <p:txBody>
          <a:bodyPr/>
          <a:lstStyle/>
          <a:p>
            <a:r>
              <a:rPr lang="en-US" dirty="0"/>
              <a:t>Key Contributions</a:t>
            </a:r>
          </a:p>
        </p:txBody>
      </p:sp>
      <p:pic>
        <p:nvPicPr>
          <p:cNvPr id="34" name="Picture 33" descr="A couple of men sitting at a table&#10;&#10;AI-generated content may be incorrect.">
            <a:extLst>
              <a:ext uri="{FF2B5EF4-FFF2-40B4-BE49-F238E27FC236}">
                <a16:creationId xmlns:a16="http://schemas.microsoft.com/office/drawing/2014/main" id="{2579343E-8672-F261-941A-368056149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57" y="304801"/>
            <a:ext cx="3447142" cy="2585356"/>
          </a:xfrm>
          <a:prstGeom prst="rect">
            <a:avLst/>
          </a:prstGeom>
        </p:spPr>
      </p:pic>
      <p:pic>
        <p:nvPicPr>
          <p:cNvPr id="38" name="Picture 37" descr="A group of men standing in the back of a car&#10;&#10;AI-generated content may be incorrect.">
            <a:extLst>
              <a:ext uri="{FF2B5EF4-FFF2-40B4-BE49-F238E27FC236}">
                <a16:creationId xmlns:a16="http://schemas.microsoft.com/office/drawing/2014/main" id="{A05FC2B7-F283-38A0-6043-6521564C52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80" y="3165231"/>
            <a:ext cx="4764259" cy="35731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C5483-8029-0F1A-55D2-854E388B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91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35D1B-35C8-D991-87E7-C241E8B4B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AEAAF-CCFF-E394-D3C0-EFC444F2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Strikes…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8A4D5-7D13-999E-4827-7C04F2214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9171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D55325-D662-D80D-4EFB-5C3663D1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81" y="420913"/>
            <a:ext cx="3978607" cy="3599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341EA7-2864-C9A2-0DAE-5DFF2E1ED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8" y="1677507"/>
            <a:ext cx="6231931" cy="4498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D0098-3488-3D31-D711-B3185B79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47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6A716-B525-5CF4-A530-9837724AC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3548-0F88-6974-D186-BD83DD0F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Strikes…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6A400-76BE-D35A-C55B-E3DD4B82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9171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6E610D-69E2-4D94-8804-4AC3E8850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81" y="420913"/>
            <a:ext cx="3978607" cy="3599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4B2BA1-09EE-E36E-FD7A-1EF97C79C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8" y="1677507"/>
            <a:ext cx="6231931" cy="4498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741455-2141-A2B1-5D73-3BCD07F7F142}"/>
              </a:ext>
            </a:extLst>
          </p:cNvPr>
          <p:cNvSpPr txBox="1"/>
          <p:nvPr/>
        </p:nvSpPr>
        <p:spPr>
          <a:xfrm>
            <a:off x="7620001" y="4613980"/>
            <a:ext cx="39551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My memory</a:t>
            </a:r>
            <a:r>
              <a:rPr lang="en-US" dirty="0"/>
              <a:t>: John was one of the most active on the collaboration in monitoring and communicating the situation, and in working to find ways to help!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9DA09-D719-58C8-578B-DBA7BB2D4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50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EF8D-9183-3695-F0E5-84296C7D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61" y="251433"/>
            <a:ext cx="10515600" cy="2525486"/>
          </a:xfrm>
        </p:spPr>
        <p:txBody>
          <a:bodyPr>
            <a:normAutofit/>
          </a:bodyPr>
          <a:lstStyle/>
          <a:p>
            <a:r>
              <a:rPr lang="en-US" dirty="0"/>
              <a:t>Purification </a:t>
            </a: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Reactor-Off </a:t>
            </a:r>
            <a:br>
              <a:rPr lang="en-US" dirty="0"/>
            </a:br>
            <a:r>
              <a:rPr lang="en-US" dirty="0"/>
              <a:t>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263499-3700-5668-B1A5-5186C31CE6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644" r="-798"/>
          <a:stretch/>
        </p:blipFill>
        <p:spPr>
          <a:xfrm>
            <a:off x="3618858" y="334292"/>
            <a:ext cx="3534564" cy="32650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AEE0109-BFD4-25B8-CFB7-1F76B59B74CE}"/>
              </a:ext>
            </a:extLst>
          </p:cNvPr>
          <p:cNvGrpSpPr/>
          <p:nvPr/>
        </p:nvGrpSpPr>
        <p:grpSpPr>
          <a:xfrm>
            <a:off x="7399290" y="312821"/>
            <a:ext cx="4444147" cy="6363750"/>
            <a:chOff x="7399290" y="312821"/>
            <a:chExt cx="4444147" cy="6363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1FA68E-D37B-7543-6C3A-4E4192583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41"/>
            <a:stretch/>
          </p:blipFill>
          <p:spPr>
            <a:xfrm>
              <a:off x="7399290" y="385313"/>
              <a:ext cx="4444147" cy="62912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12E3E4-7EDB-A8F4-C207-DF979FA75B4F}"/>
                </a:ext>
              </a:extLst>
            </p:cNvPr>
            <p:cNvSpPr/>
            <p:nvPr/>
          </p:nvSpPr>
          <p:spPr>
            <a:xfrm>
              <a:off x="7401827" y="312821"/>
              <a:ext cx="226194" cy="235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4A8344B-C549-5586-41CA-0EAFC781D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21" y="3759215"/>
            <a:ext cx="6727793" cy="2754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CC2D0F-FCF7-09A4-D820-C139A913404F}"/>
              </a:ext>
            </a:extLst>
          </p:cNvPr>
          <p:cNvSpPr txBox="1"/>
          <p:nvPr/>
        </p:nvSpPr>
        <p:spPr>
          <a:xfrm>
            <a:off x="115332" y="6488668"/>
            <a:ext cx="2500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PRD </a:t>
            </a:r>
            <a:r>
              <a:rPr lang="en-US" b="1" dirty="0"/>
              <a:t>88</a:t>
            </a:r>
            <a:r>
              <a:rPr lang="en-US" dirty="0"/>
              <a:t>, 033001 (2013)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E0BFB2-B54B-C569-1315-838FCBA94D2F}"/>
              </a:ext>
            </a:extLst>
          </p:cNvPr>
          <p:cNvSpPr txBox="1"/>
          <p:nvPr/>
        </p:nvSpPr>
        <p:spPr>
          <a:xfrm>
            <a:off x="6063621" y="2477031"/>
            <a:ext cx="674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DEB1D5-8F41-9117-A275-BF91FFDD5430}"/>
              </a:ext>
            </a:extLst>
          </p:cNvPr>
          <p:cNvSpPr txBox="1"/>
          <p:nvPr/>
        </p:nvSpPr>
        <p:spPr>
          <a:xfrm>
            <a:off x="9353117" y="4612975"/>
            <a:ext cx="674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E5DF7A-4478-E3E7-BAAA-2EB6D9E1B8AF}"/>
              </a:ext>
            </a:extLst>
          </p:cNvPr>
          <p:cNvSpPr txBox="1"/>
          <p:nvPr/>
        </p:nvSpPr>
        <p:spPr>
          <a:xfrm>
            <a:off x="3972224" y="4022134"/>
            <a:ext cx="674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B38893-E83F-FECA-6522-A73E59D279BE}"/>
              </a:ext>
            </a:extLst>
          </p:cNvPr>
          <p:cNvCxnSpPr/>
          <p:nvPr/>
        </p:nvCxnSpPr>
        <p:spPr>
          <a:xfrm>
            <a:off x="4044462" y="4353951"/>
            <a:ext cx="9636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8DB5C4D-4BDE-E259-3160-DCB288A380C3}"/>
              </a:ext>
            </a:extLst>
          </p:cNvPr>
          <p:cNvGrpSpPr/>
          <p:nvPr/>
        </p:nvGrpSpPr>
        <p:grpSpPr>
          <a:xfrm>
            <a:off x="2823362" y="2106584"/>
            <a:ext cx="1059321" cy="369332"/>
            <a:chOff x="2928870" y="2254295"/>
            <a:chExt cx="1059321" cy="3693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328C39-38B7-79BF-D168-D4DA18421187}"/>
                </a:ext>
              </a:extLst>
            </p:cNvPr>
            <p:cNvSpPr txBox="1"/>
            <p:nvPr/>
          </p:nvSpPr>
          <p:spPr>
            <a:xfrm>
              <a:off x="2928870" y="2254295"/>
              <a:ext cx="10030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PDG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BABCB0D-2A53-8969-B7A9-317CAE88CAB9}"/>
                </a:ext>
              </a:extLst>
            </p:cNvPr>
            <p:cNvCxnSpPr>
              <a:cxnSpLocks/>
            </p:cNvCxnSpPr>
            <p:nvPr/>
          </p:nvCxnSpPr>
          <p:spPr>
            <a:xfrm>
              <a:off x="3556782" y="2431367"/>
              <a:ext cx="43140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B603BBA-38A2-A9D4-123F-E612156ACC56}"/>
              </a:ext>
            </a:extLst>
          </p:cNvPr>
          <p:cNvSpPr txBox="1"/>
          <p:nvPr/>
        </p:nvSpPr>
        <p:spPr>
          <a:xfrm>
            <a:off x="8591117" y="3703264"/>
            <a:ext cx="674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E8F09-F922-7724-EC78-50FDA9CF9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71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166A-D842-DABF-8BF0-6E0B859E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 to measure </a:t>
            </a:r>
            <a:r>
              <a:rPr lang="el-GR" i="1" dirty="0"/>
              <a:t>θ</a:t>
            </a:r>
            <a:r>
              <a:rPr lang="en-US" baseline="-25000" dirty="0"/>
              <a:t>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51CD6-4073-0A6B-3974-28C0424BD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9171" cy="4351338"/>
          </a:xfrm>
        </p:spPr>
        <p:txBody>
          <a:bodyPr/>
          <a:lstStyle/>
          <a:p>
            <a:r>
              <a:rPr lang="en-US" dirty="0"/>
              <a:t>Stringent CHOOZ limit: is </a:t>
            </a:r>
            <a:r>
              <a:rPr lang="el-GR" i="1" dirty="0"/>
              <a:t>θ</a:t>
            </a:r>
            <a:r>
              <a:rPr lang="en-US" baseline="-25000" dirty="0"/>
              <a:t>13</a:t>
            </a:r>
            <a:r>
              <a:rPr lang="en-US" dirty="0"/>
              <a:t> too small for CPV to be measured?</a:t>
            </a:r>
          </a:p>
          <a:p>
            <a:r>
              <a:rPr lang="en-US" dirty="0">
                <a:solidFill>
                  <a:schemeClr val="bg1"/>
                </a:solidFill>
              </a:rPr>
              <a:t>Non-zero </a:t>
            </a:r>
            <a:r>
              <a:rPr lang="el-GR" i="1" dirty="0">
                <a:solidFill>
                  <a:schemeClr val="bg1"/>
                </a:solidFill>
              </a:rPr>
              <a:t>θ</a:t>
            </a:r>
            <a:r>
              <a:rPr lang="en-US" baseline="-25000" dirty="0">
                <a:solidFill>
                  <a:schemeClr val="bg1"/>
                </a:solidFill>
              </a:rPr>
              <a:t>13</a:t>
            </a:r>
            <a:r>
              <a:rPr lang="en-US" dirty="0">
                <a:solidFill>
                  <a:schemeClr val="bg1"/>
                </a:solidFill>
              </a:rPr>
              <a:t> relieved tension between KamLAND &amp; solar </a:t>
            </a:r>
            <a:r>
              <a:rPr lang="el-GR" i="1" dirty="0">
                <a:solidFill>
                  <a:schemeClr val="bg1"/>
                </a:solidFill>
              </a:rPr>
              <a:t>θ</a:t>
            </a:r>
            <a:r>
              <a:rPr lang="en-US" baseline="-25000" dirty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Daya Bay, RENO, and Double-</a:t>
            </a:r>
            <a:r>
              <a:rPr lang="en-US" dirty="0" err="1">
                <a:solidFill>
                  <a:schemeClr val="bg1"/>
                </a:solidFill>
              </a:rPr>
              <a:t>Chooz</a:t>
            </a:r>
            <a:r>
              <a:rPr lang="en-US" dirty="0">
                <a:solidFill>
                  <a:schemeClr val="bg1"/>
                </a:solidFill>
              </a:rPr>
              <a:t> performed definitive measurements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A50329-8F45-4FC6-88FC-5A18BBA4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706" y="1900490"/>
            <a:ext cx="5841305" cy="473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6164F-628C-E425-0319-85C21925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2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6FD6B-1934-97FA-20A8-92A54AACF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62BB-1820-81FA-5066-3930969F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 to measure </a:t>
            </a:r>
            <a:r>
              <a:rPr lang="el-GR" i="1" dirty="0"/>
              <a:t>θ</a:t>
            </a:r>
            <a:r>
              <a:rPr lang="en-US" baseline="-25000" dirty="0"/>
              <a:t>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BF1E1-EC34-C605-5C0F-D68A0097F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9171" cy="4351338"/>
          </a:xfrm>
        </p:spPr>
        <p:txBody>
          <a:bodyPr/>
          <a:lstStyle/>
          <a:p>
            <a:r>
              <a:rPr lang="en-US" dirty="0"/>
              <a:t>Stringent CHOOZ limit: is </a:t>
            </a:r>
            <a:r>
              <a:rPr lang="el-GR" i="1" dirty="0"/>
              <a:t>θ</a:t>
            </a:r>
            <a:r>
              <a:rPr lang="en-US" baseline="-25000" dirty="0"/>
              <a:t>13</a:t>
            </a:r>
            <a:r>
              <a:rPr lang="en-US" dirty="0"/>
              <a:t> too small for CPV to be measured?</a:t>
            </a:r>
          </a:p>
          <a:p>
            <a:r>
              <a:rPr lang="en-US" dirty="0"/>
              <a:t>Non-zero </a:t>
            </a:r>
            <a:r>
              <a:rPr lang="el-GR" i="1" dirty="0"/>
              <a:t>θ</a:t>
            </a:r>
            <a:r>
              <a:rPr lang="en-US" baseline="-25000" dirty="0"/>
              <a:t>13</a:t>
            </a:r>
            <a:r>
              <a:rPr lang="en-US" dirty="0"/>
              <a:t> relieved tension between KamLAND &amp; solar </a:t>
            </a:r>
            <a:r>
              <a:rPr lang="el-GR" i="1" dirty="0"/>
              <a:t>θ</a:t>
            </a:r>
            <a:r>
              <a:rPr lang="en-US" baseline="-25000" dirty="0"/>
              <a:t>12</a:t>
            </a: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Daya Bay, RENO, and Double-</a:t>
            </a:r>
            <a:r>
              <a:rPr lang="en-US" dirty="0" err="1">
                <a:solidFill>
                  <a:schemeClr val="bg1"/>
                </a:solidFill>
              </a:rPr>
              <a:t>Chooz</a:t>
            </a:r>
            <a:r>
              <a:rPr lang="en-US" dirty="0">
                <a:solidFill>
                  <a:schemeClr val="bg1"/>
                </a:solidFill>
              </a:rPr>
              <a:t> performed definitive 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3965C-A3D8-90AD-FA98-0EEC2F7AA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940" y="1407885"/>
            <a:ext cx="5191362" cy="4920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E9F6E-E8A1-8D51-C8A5-6DE4689CB5E3}"/>
              </a:ext>
            </a:extLst>
          </p:cNvPr>
          <p:cNvSpPr txBox="1"/>
          <p:nvPr/>
        </p:nvSpPr>
        <p:spPr>
          <a:xfrm>
            <a:off x="265276" y="6413975"/>
            <a:ext cx="2428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PRD </a:t>
            </a:r>
            <a:r>
              <a:rPr lang="en-US" b="1" dirty="0"/>
              <a:t>83</a:t>
            </a:r>
            <a:r>
              <a:rPr lang="en-US" dirty="0"/>
              <a:t>, 052002 (2011)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B465D-C15C-742A-1DEC-B487E874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80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D2697-84EE-122F-A8AB-0503D8F9D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26DCF-F4F7-FAED-5295-6E1FB951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 to measure </a:t>
            </a:r>
            <a:r>
              <a:rPr lang="el-GR" i="1" dirty="0"/>
              <a:t>θ</a:t>
            </a:r>
            <a:r>
              <a:rPr lang="en-US" baseline="-25000" dirty="0"/>
              <a:t>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D2916-C4B9-D7CA-D893-3CC4021A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9171" cy="4351338"/>
          </a:xfrm>
        </p:spPr>
        <p:txBody>
          <a:bodyPr/>
          <a:lstStyle/>
          <a:p>
            <a:r>
              <a:rPr lang="en-US" dirty="0"/>
              <a:t>Stringent CHOOZ limit: is </a:t>
            </a:r>
            <a:r>
              <a:rPr lang="el-GR" i="1" dirty="0"/>
              <a:t>θ</a:t>
            </a:r>
            <a:r>
              <a:rPr lang="en-US" baseline="-25000" dirty="0"/>
              <a:t>13</a:t>
            </a:r>
            <a:r>
              <a:rPr lang="en-US" dirty="0"/>
              <a:t> too small for CPV to be measured?</a:t>
            </a:r>
          </a:p>
          <a:p>
            <a:r>
              <a:rPr lang="en-US" dirty="0"/>
              <a:t>Non-zero </a:t>
            </a:r>
            <a:r>
              <a:rPr lang="el-GR" i="1" dirty="0"/>
              <a:t>θ</a:t>
            </a:r>
            <a:r>
              <a:rPr lang="en-US" baseline="-25000" dirty="0"/>
              <a:t>13</a:t>
            </a:r>
            <a:r>
              <a:rPr lang="en-US" dirty="0"/>
              <a:t> relieved tension between KamLAND &amp; solar </a:t>
            </a:r>
            <a:r>
              <a:rPr lang="el-GR" i="1" dirty="0"/>
              <a:t>θ</a:t>
            </a:r>
            <a:r>
              <a:rPr lang="en-US" baseline="-25000" dirty="0"/>
              <a:t>12</a:t>
            </a:r>
            <a:endParaRPr lang="en-US" dirty="0"/>
          </a:p>
          <a:p>
            <a:r>
              <a:rPr lang="en-US" dirty="0"/>
              <a:t>Daya Bay, RENO, and Double-</a:t>
            </a:r>
            <a:r>
              <a:rPr lang="en-US" dirty="0" err="1"/>
              <a:t>Chooz</a:t>
            </a:r>
            <a:r>
              <a:rPr lang="en-US" dirty="0"/>
              <a:t> performed definitive 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59E48-BBF7-3DAB-AECE-3E38EF9F7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940" y="1407885"/>
            <a:ext cx="5191362" cy="492034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7CDAE-2697-5798-B5A7-234EAB03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B76C1-62DA-CA86-8E24-5C79972E2ADF}"/>
              </a:ext>
            </a:extLst>
          </p:cNvPr>
          <p:cNvSpPr txBox="1"/>
          <p:nvPr/>
        </p:nvSpPr>
        <p:spPr>
          <a:xfrm>
            <a:off x="265276" y="6413975"/>
            <a:ext cx="2428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PRD </a:t>
            </a:r>
            <a:r>
              <a:rPr lang="en-US" b="1" dirty="0"/>
              <a:t>83</a:t>
            </a:r>
            <a:r>
              <a:rPr lang="en-US" dirty="0"/>
              <a:t>, 052002 (2011)</a:t>
            </a:r>
          </a:p>
        </p:txBody>
      </p:sp>
    </p:spTree>
    <p:extLst>
      <p:ext uri="{BB962C8B-B14F-4D97-AF65-F5344CB8AC3E}">
        <p14:creationId xmlns:p14="http://schemas.microsoft.com/office/powerpoint/2010/main" val="486200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3BA28-C22C-0D58-A66A-6E32793CC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CE620-66C5-B5DF-6261-AB6CE951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</p:spPr>
        <p:txBody>
          <a:bodyPr>
            <a:normAutofit/>
          </a:bodyPr>
          <a:lstStyle/>
          <a:p>
            <a:r>
              <a:rPr lang="en-US" sz="4000" dirty="0"/>
              <a:t>Neutrino Oscillation </a:t>
            </a:r>
            <a:br>
              <a:rPr lang="en-US" sz="4000" dirty="0"/>
            </a:br>
            <a:r>
              <a:rPr lang="en-US" sz="4000" dirty="0"/>
              <a:t>Pre-KamLAND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BB56B-52FC-4286-FFDC-6B19500A0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87" y="2400472"/>
            <a:ext cx="6358432" cy="3728615"/>
          </a:xfrm>
        </p:spPr>
        <p:txBody>
          <a:bodyPr>
            <a:noAutofit/>
          </a:bodyPr>
          <a:lstStyle/>
          <a:p>
            <a:r>
              <a:rPr lang="en-US" dirty="0" err="1"/>
              <a:t>SuperK</a:t>
            </a:r>
            <a:r>
              <a:rPr lang="en-US" dirty="0"/>
              <a:t> oscillations at </a:t>
            </a:r>
            <a:r>
              <a:rPr lang="el-GR" dirty="0"/>
              <a:t>Δ</a:t>
            </a:r>
            <a:r>
              <a:rPr lang="en-US" i="1" dirty="0"/>
              <a:t>m</a:t>
            </a:r>
            <a:r>
              <a:rPr lang="en-US" baseline="30000" dirty="0"/>
              <a:t>2</a:t>
            </a:r>
            <a:r>
              <a:rPr lang="en-US" dirty="0"/>
              <a:t> ~ 10</a:t>
            </a:r>
            <a:r>
              <a:rPr lang="en-US" baseline="30000" dirty="0"/>
              <a:t>-3</a:t>
            </a:r>
            <a:endParaRPr lang="en-US" dirty="0"/>
          </a:p>
          <a:p>
            <a:r>
              <a:rPr lang="en-US" dirty="0"/>
              <a:t>LSND hints at higher</a:t>
            </a:r>
            <a:r>
              <a:rPr lang="el-GR" dirty="0"/>
              <a:t> Δ</a:t>
            </a:r>
            <a:r>
              <a:rPr lang="en-US" i="1" dirty="0"/>
              <a:t>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Solar neutrino problem solutions:</a:t>
            </a:r>
          </a:p>
          <a:p>
            <a:pPr lvl="1"/>
            <a:r>
              <a:rPr lang="en-US" dirty="0"/>
              <a:t>MSW flavor transformation </a:t>
            </a:r>
          </a:p>
          <a:p>
            <a:pPr lvl="2"/>
            <a:r>
              <a:rPr lang="en-US" sz="2400" dirty="0"/>
              <a:t>Small mixing angle</a:t>
            </a:r>
          </a:p>
          <a:p>
            <a:pPr lvl="2"/>
            <a:r>
              <a:rPr lang="en-US" sz="2400" dirty="0"/>
              <a:t>Large mixing angle</a:t>
            </a:r>
          </a:p>
          <a:p>
            <a:pPr lvl="2"/>
            <a:r>
              <a:rPr lang="en-US" sz="2400" dirty="0"/>
              <a:t>Low </a:t>
            </a:r>
            <a:r>
              <a:rPr lang="el-GR" sz="2400" dirty="0"/>
              <a:t>Δ</a:t>
            </a:r>
            <a:r>
              <a:rPr lang="en-US" sz="2400" i="1" dirty="0"/>
              <a:t>m</a:t>
            </a:r>
            <a:r>
              <a:rPr lang="en-US" sz="2400" baseline="30000" dirty="0"/>
              <a:t>2</a:t>
            </a:r>
            <a:endParaRPr lang="en-US" sz="2400" dirty="0"/>
          </a:p>
          <a:p>
            <a:pPr lvl="1"/>
            <a:r>
              <a:rPr lang="en-US" dirty="0"/>
              <a:t>Vacuum oscillations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55604A-CA9F-7518-B265-A218540DD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10" y="423472"/>
            <a:ext cx="38576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5099B-21E7-3CAF-D6B4-F4466EA8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96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DF15B-7219-0772-39D8-AA8062070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E3AE-0CAE-581D-5FBB-73C1D508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 to measure </a:t>
            </a:r>
            <a:r>
              <a:rPr lang="el-GR" i="1" dirty="0"/>
              <a:t>θ</a:t>
            </a:r>
            <a:r>
              <a:rPr lang="en-US" baseline="-25000" dirty="0"/>
              <a:t>13</a:t>
            </a:r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E5443E8B-941F-4AA1-8310-7CBA8D649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95" y="1856799"/>
            <a:ext cx="3788984" cy="2840542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14A60702-1715-4069-BFF9-5E48FC7117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1"/>
          <a:stretch/>
        </p:blipFill>
        <p:spPr>
          <a:xfrm>
            <a:off x="4056741" y="1863117"/>
            <a:ext cx="3910305" cy="2841482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DD33BFDC-D845-422E-BA32-66234D67D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105" y="1898372"/>
            <a:ext cx="3814553" cy="28405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B742DB-FCE7-571B-6215-26185AB15EF1}"/>
              </a:ext>
            </a:extLst>
          </p:cNvPr>
          <p:cNvSpPr txBox="1"/>
          <p:nvPr/>
        </p:nvSpPr>
        <p:spPr>
          <a:xfrm>
            <a:off x="143245" y="6425364"/>
            <a:ext cx="1680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Neutrino 2008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B99115-AE12-F7A5-C113-904265FF96A9}"/>
              </a:ext>
            </a:extLst>
          </p:cNvPr>
          <p:cNvSpPr txBox="1"/>
          <p:nvPr/>
        </p:nvSpPr>
        <p:spPr>
          <a:xfrm>
            <a:off x="1371599" y="4737351"/>
            <a:ext cx="1680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Daya Bay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F6FAD-49AD-0781-18A3-4555DEFC448F}"/>
              </a:ext>
            </a:extLst>
          </p:cNvPr>
          <p:cNvSpPr txBox="1"/>
          <p:nvPr/>
        </p:nvSpPr>
        <p:spPr>
          <a:xfrm>
            <a:off x="5529943" y="4650265"/>
            <a:ext cx="1680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C3BAB-9E79-F9DF-0D21-631E073072E8}"/>
              </a:ext>
            </a:extLst>
          </p:cNvPr>
          <p:cNvSpPr txBox="1"/>
          <p:nvPr/>
        </p:nvSpPr>
        <p:spPr>
          <a:xfrm>
            <a:off x="9223828" y="4744607"/>
            <a:ext cx="1680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Double </a:t>
            </a:r>
            <a:r>
              <a:rPr lang="en-US" dirty="0" err="1"/>
              <a:t>Chooz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436F5-72AE-3480-A252-4B27ECCC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24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2E1F4-E578-CEBB-0614-FE3AC269B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0A0C-409A-0A95-CA75-335C9F814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 to measure </a:t>
            </a:r>
            <a:r>
              <a:rPr lang="el-GR" i="1" dirty="0"/>
              <a:t>θ</a:t>
            </a:r>
            <a:r>
              <a:rPr lang="en-US" baseline="-25000" dirty="0"/>
              <a:t>13</a:t>
            </a: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C543B2D8-82E3-4F91-BE9A-8D230E3A5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72" y="1634498"/>
            <a:ext cx="3612514" cy="3537494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AD59D65A-36B9-436E-91E8-AF7D9B2E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957" y="1641478"/>
            <a:ext cx="3889264" cy="3626553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62A77F23-2A05-402D-ACB7-F18AB0D31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381" y="1589969"/>
            <a:ext cx="3847048" cy="3626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E1DB0D-E57B-A751-D653-0F2CE9A48C6E}"/>
              </a:ext>
            </a:extLst>
          </p:cNvPr>
          <p:cNvSpPr txBox="1"/>
          <p:nvPr/>
        </p:nvSpPr>
        <p:spPr>
          <a:xfrm>
            <a:off x="1015998" y="5223580"/>
            <a:ext cx="2510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Daya Bay</a:t>
            </a:r>
          </a:p>
          <a:p>
            <a:pPr algn="ctr"/>
            <a:r>
              <a:rPr lang="en-US" dirty="0"/>
              <a:t>PRL </a:t>
            </a:r>
            <a:r>
              <a:rPr lang="en-US" b="1" dirty="0"/>
              <a:t>108</a:t>
            </a:r>
            <a:r>
              <a:rPr lang="en-US" dirty="0"/>
              <a:t>, 171803 (2012)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3A1513-0C1C-0BEF-0DD6-890DE4CA9E7A}"/>
              </a:ext>
            </a:extLst>
          </p:cNvPr>
          <p:cNvSpPr txBox="1"/>
          <p:nvPr/>
        </p:nvSpPr>
        <p:spPr>
          <a:xfrm>
            <a:off x="4876798" y="5267122"/>
            <a:ext cx="2510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RENO</a:t>
            </a:r>
          </a:p>
          <a:p>
            <a:pPr algn="ctr"/>
            <a:r>
              <a:rPr lang="en-US" dirty="0"/>
              <a:t>PRL </a:t>
            </a:r>
            <a:r>
              <a:rPr lang="en-US" b="1" dirty="0"/>
              <a:t>108</a:t>
            </a:r>
            <a:r>
              <a:rPr lang="en-US" dirty="0"/>
              <a:t>, 191802 (2012)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B3C81A-425C-2A66-0DDC-DBB0D46171E8}"/>
              </a:ext>
            </a:extLst>
          </p:cNvPr>
          <p:cNvSpPr txBox="1"/>
          <p:nvPr/>
        </p:nvSpPr>
        <p:spPr>
          <a:xfrm>
            <a:off x="8991599" y="5288894"/>
            <a:ext cx="2510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Double </a:t>
            </a:r>
            <a:r>
              <a:rPr lang="en-US" dirty="0" err="1"/>
              <a:t>Chooz</a:t>
            </a:r>
            <a:endParaRPr lang="en-US" dirty="0"/>
          </a:p>
          <a:p>
            <a:pPr algn="ctr"/>
            <a:r>
              <a:rPr lang="en-US" dirty="0"/>
              <a:t>PRL </a:t>
            </a:r>
            <a:r>
              <a:rPr lang="en-US" b="1" dirty="0"/>
              <a:t>108</a:t>
            </a:r>
            <a:r>
              <a:rPr lang="en-US" dirty="0"/>
              <a:t>, 131801 (2012)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EE2BFE-A9D7-6F8B-3570-F00DCF9C7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03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F48A2-3C43-1FCD-6684-317F1523A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555A-813C-E4CE-A400-50C876D7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 to measure </a:t>
            </a:r>
            <a:r>
              <a:rPr lang="el-GR" i="1" dirty="0"/>
              <a:t>θ</a:t>
            </a:r>
            <a:r>
              <a:rPr lang="en-US" baseline="-25000" dirty="0"/>
              <a:t>13</a:t>
            </a:r>
          </a:p>
        </p:txBody>
      </p:sp>
      <p:pic>
        <p:nvPicPr>
          <p:cNvPr id="6" name="图形 9">
            <a:extLst>
              <a:ext uri="{FF2B5EF4-FFF2-40B4-BE49-F238E27FC236}">
                <a16:creationId xmlns:a16="http://schemas.microsoft.com/office/drawing/2014/main" id="{61B8AD8E-E0B8-455C-A6C8-5E6F61F24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7507"/>
          <a:stretch/>
        </p:blipFill>
        <p:spPr>
          <a:xfrm>
            <a:off x="4916547" y="1828699"/>
            <a:ext cx="6665853" cy="4318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63423-6D92-4699-E10E-58A53AF6D20C}"/>
              </a:ext>
            </a:extLst>
          </p:cNvPr>
          <p:cNvSpPr txBox="1"/>
          <p:nvPr/>
        </p:nvSpPr>
        <p:spPr>
          <a:xfrm>
            <a:off x="10225315" y="1863523"/>
            <a:ext cx="2496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Credit: H. Yu</a:t>
            </a: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DBC0D796-D527-496A-88D7-65BA725B9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2036103"/>
            <a:ext cx="4869842" cy="3613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190AA-F820-C9EB-FCBE-B7276E823DA8}"/>
              </a:ext>
            </a:extLst>
          </p:cNvPr>
          <p:cNvSpPr txBox="1"/>
          <p:nvPr/>
        </p:nvSpPr>
        <p:spPr>
          <a:xfrm>
            <a:off x="1625598" y="5702551"/>
            <a:ext cx="2510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Daya Bay</a:t>
            </a:r>
          </a:p>
          <a:p>
            <a:pPr algn="ctr"/>
            <a:r>
              <a:rPr lang="en-US" dirty="0"/>
              <a:t>PRL </a:t>
            </a:r>
            <a:r>
              <a:rPr lang="en-US" b="1" dirty="0"/>
              <a:t>130</a:t>
            </a:r>
            <a:r>
              <a:rPr lang="en-US" dirty="0"/>
              <a:t>, 161802 (2023)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D0A6D-A829-1C79-5CD2-376F25FD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73DC8-2858-9637-A452-26F6BEEA6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7C773-888C-29E7-E92F-42A0B8CE4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Mass Hierarchy with Reactors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B8B9F4-AA18-F00E-1921-5E8C86A47088}"/>
              </a:ext>
            </a:extLst>
          </p:cNvPr>
          <p:cNvGrpSpPr/>
          <p:nvPr/>
        </p:nvGrpSpPr>
        <p:grpSpPr>
          <a:xfrm>
            <a:off x="4722214" y="1467602"/>
            <a:ext cx="7072819" cy="4603517"/>
            <a:chOff x="2651751" y="1350036"/>
            <a:chExt cx="7072819" cy="460351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2619F2-939E-1FEF-9F3A-9F21AEC1DF31}"/>
                </a:ext>
              </a:extLst>
            </p:cNvPr>
            <p:cNvGrpSpPr/>
            <p:nvPr/>
          </p:nvGrpSpPr>
          <p:grpSpPr>
            <a:xfrm>
              <a:off x="4100142" y="1355387"/>
              <a:ext cx="5624428" cy="4589911"/>
              <a:chOff x="4100142" y="1355387"/>
              <a:chExt cx="5624428" cy="4589911"/>
            </a:xfrm>
          </p:grpSpPr>
          <p:pic>
            <p:nvPicPr>
              <p:cNvPr id="4" name="图形 11">
                <a:extLst>
                  <a:ext uri="{FF2B5EF4-FFF2-40B4-BE49-F238E27FC236}">
                    <a16:creationId xmlns:a16="http://schemas.microsoft.com/office/drawing/2014/main" id="{EF375233-B7AE-4706-903D-8935E5CB6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r="27299"/>
              <a:stretch/>
            </p:blipFill>
            <p:spPr>
              <a:xfrm>
                <a:off x="4100142" y="1355387"/>
                <a:ext cx="5624428" cy="4277854"/>
              </a:xfrm>
              <a:prstGeom prst="rect">
                <a:avLst/>
              </a:prstGeom>
            </p:spPr>
          </p:pic>
          <p:pic>
            <p:nvPicPr>
              <p:cNvPr id="6" name="图形 11">
                <a:extLst>
                  <a:ext uri="{FF2B5EF4-FFF2-40B4-BE49-F238E27FC236}">
                    <a16:creationId xmlns:a16="http://schemas.microsoft.com/office/drawing/2014/main" id="{6E6F1F42-89AB-F169-4478-4C1585DB3D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t="72308" r="27299"/>
              <a:stretch/>
            </p:blipFill>
            <p:spPr>
              <a:xfrm>
                <a:off x="4100142" y="4760686"/>
                <a:ext cx="5624428" cy="1184612"/>
              </a:xfrm>
              <a:prstGeom prst="rect">
                <a:avLst/>
              </a:prstGeom>
            </p:spPr>
          </p:pic>
          <p:pic>
            <p:nvPicPr>
              <p:cNvPr id="7" name="图形 11">
                <a:extLst>
                  <a:ext uri="{FF2B5EF4-FFF2-40B4-BE49-F238E27FC236}">
                    <a16:creationId xmlns:a16="http://schemas.microsoft.com/office/drawing/2014/main" id="{62E67298-C13C-F1FE-5D84-6C3333D2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61355" t="66031" r="33425" b="16835"/>
              <a:stretch/>
            </p:blipFill>
            <p:spPr>
              <a:xfrm>
                <a:off x="8151063" y="4252685"/>
                <a:ext cx="403906" cy="732972"/>
              </a:xfrm>
              <a:prstGeom prst="rect">
                <a:avLst/>
              </a:prstGeom>
            </p:spPr>
          </p:pic>
        </p:grpSp>
        <p:pic>
          <p:nvPicPr>
            <p:cNvPr id="5" name="图形 12">
              <a:extLst>
                <a:ext uri="{FF2B5EF4-FFF2-40B4-BE49-F238E27FC236}">
                  <a16:creationId xmlns:a16="http://schemas.microsoft.com/office/drawing/2014/main" id="{A90D5907-484D-4E0B-BA7A-8EB7D6549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1308" r="33261"/>
            <a:stretch/>
          </p:blipFill>
          <p:spPr>
            <a:xfrm>
              <a:off x="3429000" y="1354391"/>
              <a:ext cx="3513909" cy="4599162"/>
            </a:xfrm>
            <a:prstGeom prst="rect">
              <a:avLst/>
            </a:prstGeom>
          </p:spPr>
        </p:pic>
        <p:pic>
          <p:nvPicPr>
            <p:cNvPr id="9" name="图形 12">
              <a:extLst>
                <a:ext uri="{FF2B5EF4-FFF2-40B4-BE49-F238E27FC236}">
                  <a16:creationId xmlns:a16="http://schemas.microsoft.com/office/drawing/2014/main" id="{BECB4D7D-4DC9-2761-9362-BD5DE21DC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72978"/>
            <a:stretch/>
          </p:blipFill>
          <p:spPr>
            <a:xfrm>
              <a:off x="2651751" y="1350036"/>
              <a:ext cx="2090055" cy="4599162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2A719-C12B-6B20-C37B-0C23E6747B12}"/>
              </a:ext>
            </a:extLst>
          </p:cNvPr>
          <p:cNvSpPr/>
          <p:nvPr/>
        </p:nvSpPr>
        <p:spPr>
          <a:xfrm>
            <a:off x="8967652" y="5068389"/>
            <a:ext cx="209005" cy="87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D2C16D-52BF-569C-247F-4D2E1901FADF}"/>
              </a:ext>
            </a:extLst>
          </p:cNvPr>
          <p:cNvSpPr/>
          <p:nvPr/>
        </p:nvSpPr>
        <p:spPr>
          <a:xfrm>
            <a:off x="8871858" y="1347652"/>
            <a:ext cx="209005" cy="87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形 11">
            <a:extLst>
              <a:ext uri="{FF2B5EF4-FFF2-40B4-BE49-F238E27FC236}">
                <a16:creationId xmlns:a16="http://schemas.microsoft.com/office/drawing/2014/main" id="{F01169B0-4D88-0EEB-AC4E-8E8381BE0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133" r="35591" b="92495"/>
          <a:stretch/>
        </p:blipFill>
        <p:spPr>
          <a:xfrm>
            <a:off x="8876213" y="1475130"/>
            <a:ext cx="2651760" cy="321013"/>
          </a:xfrm>
          <a:prstGeom prst="rect">
            <a:avLst/>
          </a:prstGeom>
        </p:spPr>
      </p:pic>
      <p:pic>
        <p:nvPicPr>
          <p:cNvPr id="14" name="图形 11">
            <a:extLst>
              <a:ext uri="{FF2B5EF4-FFF2-40B4-BE49-F238E27FC236}">
                <a16:creationId xmlns:a16="http://schemas.microsoft.com/office/drawing/2014/main" id="{62142668-D375-EDC9-6942-4CB65970A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101" t="94413" r="40572" b="-367"/>
          <a:stretch/>
        </p:blipFill>
        <p:spPr>
          <a:xfrm>
            <a:off x="9143999" y="5832566"/>
            <a:ext cx="1959429" cy="2547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02719F-1ECB-C59E-A7BB-B5E79A299FD0}"/>
              </a:ext>
            </a:extLst>
          </p:cNvPr>
          <p:cNvSpPr txBox="1"/>
          <p:nvPr/>
        </p:nvSpPr>
        <p:spPr>
          <a:xfrm>
            <a:off x="191031" y="6379252"/>
            <a:ext cx="2496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Credit: H. Yu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7ADA811-5E6F-089D-0EC3-D263A9097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733799" cy="450986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Daya Bay + RENO gives a weak preference for the normal ordering when combined with accelerator and atmospheric measurements</a:t>
            </a:r>
          </a:p>
          <a:p>
            <a:r>
              <a:rPr lang="en-US" sz="2000" dirty="0">
                <a:solidFill>
                  <a:schemeClr val="bg1"/>
                </a:solidFill>
              </a:rPr>
              <a:t>JUNO is mounting a definitive test with reactor neutrinos using a 20 </a:t>
            </a:r>
            <a:r>
              <a:rPr lang="en-US" sz="2000" dirty="0" err="1">
                <a:solidFill>
                  <a:schemeClr val="bg1"/>
                </a:solidFill>
              </a:rPr>
              <a:t>kton</a:t>
            </a:r>
            <a:r>
              <a:rPr lang="en-US" sz="2000" dirty="0">
                <a:solidFill>
                  <a:schemeClr val="bg1"/>
                </a:solidFill>
              </a:rPr>
              <a:t> (!) LS detector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 requires x2 improvement in E scale systematic uncertainty over KamLAND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JUNO will also make precision measurements of all oscillation parameters</a:t>
            </a:r>
          </a:p>
          <a:p>
            <a:r>
              <a:rPr lang="en-US" sz="2000" dirty="0">
                <a:solidFill>
                  <a:schemeClr val="bg1"/>
                </a:solidFill>
              </a:rPr>
              <a:t>Currently in commissioning!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1D721F2-146B-4613-58EA-DC299192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08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93DA9-28E8-8491-7AF6-29CD86644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09696-ECF8-4781-7390-EF033F57D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Mass Hierarchy with Reactors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9EC53-01F1-4174-0B74-D26A34D4E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733799" cy="450986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Daya Bay + RENO gives a weak preference for the normal ordering when combined with accelerator and atmospheric measurements</a:t>
            </a:r>
          </a:p>
          <a:p>
            <a:r>
              <a:rPr lang="en-US" sz="2000" dirty="0"/>
              <a:t>JUNO is mounting a definitive test with reactor neutrinos using a 20 </a:t>
            </a:r>
            <a:r>
              <a:rPr lang="en-US" sz="2000" dirty="0" err="1"/>
              <a:t>kton</a:t>
            </a:r>
            <a:r>
              <a:rPr lang="en-US" sz="2000" dirty="0"/>
              <a:t> (!) LS detector </a:t>
            </a:r>
            <a:br>
              <a:rPr lang="en-US" sz="2000" dirty="0"/>
            </a:br>
            <a:r>
              <a:rPr lang="en-US" sz="2000" dirty="0">
                <a:sym typeface="Wingdings" panose="05000000000000000000" pitchFamily="2" charset="2"/>
              </a:rPr>
              <a:t> requires x2 improvement in E scale systematic uncertainty over KamLAND</a:t>
            </a:r>
            <a:endParaRPr lang="en-US" sz="2000" dirty="0"/>
          </a:p>
          <a:p>
            <a:r>
              <a:rPr lang="en-US" sz="2000" dirty="0"/>
              <a:t>JUNO will also make precision measurements of all oscillation parameters</a:t>
            </a:r>
          </a:p>
          <a:p>
            <a:r>
              <a:rPr lang="en-US" sz="2000" dirty="0"/>
              <a:t>Currently in commissioning!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CADE57-9A71-5618-982D-4FD2767A215B}"/>
              </a:ext>
            </a:extLst>
          </p:cNvPr>
          <p:cNvSpPr/>
          <p:nvPr/>
        </p:nvSpPr>
        <p:spPr>
          <a:xfrm>
            <a:off x="8967652" y="5068389"/>
            <a:ext cx="209005" cy="87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7D90BD-6ECE-D1BA-60ED-19DE4887BA98}"/>
              </a:ext>
            </a:extLst>
          </p:cNvPr>
          <p:cNvSpPr/>
          <p:nvPr/>
        </p:nvSpPr>
        <p:spPr>
          <a:xfrm>
            <a:off x="8871858" y="1347652"/>
            <a:ext cx="209005" cy="87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FD2CF5-073B-86E3-EDAE-9E3F406B6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803" y="1410789"/>
            <a:ext cx="4237413" cy="2540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40BF49-4DB5-66D0-6474-094678B63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160" y="1430383"/>
            <a:ext cx="3162178" cy="25142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CB9D59-1FF4-AA29-9C74-AA032AE1E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845" y="4021991"/>
            <a:ext cx="3495951" cy="27593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B63CE3-7B2E-B480-96E6-75B360031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481" y="4395651"/>
            <a:ext cx="4167015" cy="16931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113B9D-B69C-C24B-D53D-461BEAC1C7CE}"/>
              </a:ext>
            </a:extLst>
          </p:cNvPr>
          <p:cNvSpPr txBox="1"/>
          <p:nvPr/>
        </p:nvSpPr>
        <p:spPr>
          <a:xfrm>
            <a:off x="157761" y="6400857"/>
            <a:ext cx="1997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Malyshkin</a:t>
            </a:r>
            <a:r>
              <a:rPr lang="en-US" dirty="0"/>
              <a:t>, Nu ‘24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D33DF-F27E-96BB-CFFD-2CB0B26C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50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6233-67D5-EEE7-2D0A-2D8C40CBD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Reactor Antineutrino 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6225-A347-1457-D78D-C894130EF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Re-evaluation of reactor antineutrino spectra combining global nuclear data with fission beta spectral measurements revealed a global suppression relative to expectations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940F35-79E9-5A29-4F86-1065F765C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246" y="3177599"/>
            <a:ext cx="7783285" cy="3419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A164EC-EDD8-405C-A4F5-8B2387AE4B55}"/>
              </a:ext>
            </a:extLst>
          </p:cNvPr>
          <p:cNvSpPr txBox="1"/>
          <p:nvPr/>
        </p:nvSpPr>
        <p:spPr>
          <a:xfrm>
            <a:off x="156253" y="6427988"/>
            <a:ext cx="2449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PRD </a:t>
            </a:r>
            <a:r>
              <a:rPr lang="en-US" b="1" dirty="0"/>
              <a:t>83</a:t>
            </a:r>
            <a:r>
              <a:rPr lang="en-US" dirty="0"/>
              <a:t>, 073006 (2011)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5E172D-277A-5254-D226-DE2777CC4D0B}"/>
                  </a:ext>
                </a:extLst>
              </p:cNvPr>
              <p:cNvSpPr txBox="1"/>
              <p:nvPr/>
            </p:nvSpPr>
            <p:spPr>
              <a:xfrm>
                <a:off x="6544493" y="3613947"/>
                <a:ext cx="222068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– re-evaluation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–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𝑛𝑒𝑤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=0.12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5E172D-277A-5254-D226-DE2777CC4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493" y="3613947"/>
                <a:ext cx="2220684" cy="646331"/>
              </a:xfrm>
              <a:prstGeom prst="rect">
                <a:avLst/>
              </a:prstGeom>
              <a:blipFill>
                <a:blip r:embed="rId3"/>
                <a:stretch>
                  <a:fillRect l="-2473" t="-471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C6B27-42FE-D342-ADED-F291B3C1B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64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D041C-378E-C1C0-1E3E-91C8A5472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9406B-1E90-E256-79CE-16A5178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Reactor Antineutrino 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D6C3A-111E-A7EF-63B7-EFE5BD3BB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Re-evaluation of reactor antineutrino spectra combining global nuclear data with fission beta spectral measurements revealed a global suppression relative to expectations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Reactor antineutrino measurements?</a:t>
            </a:r>
          </a:p>
          <a:p>
            <a:r>
              <a:rPr lang="en-US" dirty="0"/>
              <a:t>Nuclear data / nuclear theory?</a:t>
            </a:r>
          </a:p>
          <a:p>
            <a:r>
              <a:rPr lang="en-US" dirty="0"/>
              <a:t>Beta spectrum measurements?</a:t>
            </a:r>
          </a:p>
          <a:p>
            <a:r>
              <a:rPr lang="en-US" dirty="0"/>
              <a:t>Sterile neutrinos??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3E85B-00F1-8C9B-7F6C-EFE752E2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57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020BE-67D4-81D3-2D45-8A5CBCD0F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97D5-FA3A-D62E-120F-1F651F06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Reactor Antineutrino 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47D03-17C4-D5F4-8250-B897843B2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strike="sngStrike" dirty="0">
                <a:solidFill>
                  <a:srgbClr val="00B050"/>
                </a:solidFill>
              </a:rPr>
              <a:t>Reactor antineutrino measurements</a:t>
            </a:r>
          </a:p>
          <a:p>
            <a:r>
              <a:rPr lang="en-US" sz="2000" dirty="0"/>
              <a:t>Nuclear data / nuclear theory?</a:t>
            </a:r>
          </a:p>
          <a:p>
            <a:r>
              <a:rPr lang="en-US" sz="2000" dirty="0"/>
              <a:t>Beta spectrum measurements?</a:t>
            </a:r>
          </a:p>
          <a:p>
            <a:r>
              <a:rPr lang="en-US" sz="2000" dirty="0"/>
              <a:t>Sterile neutrinos??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All reactor data is consistent with a global</a:t>
            </a:r>
            <a:br>
              <a:rPr lang="en-US" sz="2000" dirty="0"/>
            </a:br>
            <a:r>
              <a:rPr lang="en-US" sz="2000" dirty="0"/>
              <a:t>average with 0.5% uncertainty!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2F7D7-5CD0-076A-10F3-C4EED0AAC914}"/>
              </a:ext>
            </a:extLst>
          </p:cNvPr>
          <p:cNvSpPr txBox="1"/>
          <p:nvPr/>
        </p:nvSpPr>
        <p:spPr>
          <a:xfrm>
            <a:off x="130126" y="6387793"/>
            <a:ext cx="4023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Prog Part </a:t>
            </a:r>
            <a:r>
              <a:rPr lang="en-US" dirty="0" err="1"/>
              <a:t>Nucl</a:t>
            </a:r>
            <a:r>
              <a:rPr lang="en-US" dirty="0"/>
              <a:t> Phys </a:t>
            </a:r>
            <a:r>
              <a:rPr lang="en-US" b="1" dirty="0"/>
              <a:t>136</a:t>
            </a:r>
            <a:r>
              <a:rPr lang="en-US" dirty="0"/>
              <a:t>, 104016 (2024)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B826F-7215-6C4A-481B-51D377B1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950" y="1617267"/>
            <a:ext cx="6330835" cy="464989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CE9FB-B81D-A139-D88F-29A5DA58C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2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EF30A-33A9-4341-E465-214242DFA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DFDB-1CED-F782-9B64-F83DCB423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Reactor Antineutrino 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CA451-3379-B1FB-3FC0-65E343F8B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strike="sngStrike" dirty="0">
                <a:solidFill>
                  <a:srgbClr val="00B050"/>
                </a:solidFill>
              </a:rPr>
              <a:t>Reactor antineutrino measurements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Nuclear data / nuclear theory?</a:t>
            </a:r>
          </a:p>
          <a:p>
            <a:r>
              <a:rPr lang="en-US" sz="2000" dirty="0"/>
              <a:t>Beta spectrum measurements?</a:t>
            </a:r>
          </a:p>
          <a:p>
            <a:r>
              <a:rPr lang="en-US" sz="2000" dirty="0"/>
              <a:t>Sterile neutrinos??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Reactor experiments also consistently show </a:t>
            </a:r>
            <a:br>
              <a:rPr lang="en-US" sz="2000" dirty="0"/>
            </a:br>
            <a:r>
              <a:rPr lang="en-US" sz="2000" dirty="0"/>
              <a:t>a “6 MeV bump” not in the model, agreeing </a:t>
            </a:r>
            <a:br>
              <a:rPr lang="en-US" sz="2000" dirty="0"/>
            </a:br>
            <a:r>
              <a:rPr lang="en-US" sz="2000" dirty="0"/>
              <a:t>with each other within uncertainties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FDE12-BC87-49D2-7771-7FECA6B3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856" y="1477609"/>
            <a:ext cx="5642727" cy="505812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3FA68-717E-DB2E-15CD-1E3061B0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1AC4C-1690-19BD-D8FE-8E8BFBD9522C}"/>
              </a:ext>
            </a:extLst>
          </p:cNvPr>
          <p:cNvSpPr txBox="1"/>
          <p:nvPr/>
        </p:nvSpPr>
        <p:spPr>
          <a:xfrm>
            <a:off x="130126" y="6387793"/>
            <a:ext cx="4023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Prog Part </a:t>
            </a:r>
            <a:r>
              <a:rPr lang="en-US" dirty="0" err="1"/>
              <a:t>Nucl</a:t>
            </a:r>
            <a:r>
              <a:rPr lang="en-US" dirty="0"/>
              <a:t> Phys </a:t>
            </a:r>
            <a:r>
              <a:rPr lang="en-US" b="1" dirty="0"/>
              <a:t>136</a:t>
            </a:r>
            <a:r>
              <a:rPr lang="en-US" dirty="0"/>
              <a:t>, 104016 (2024)</a:t>
            </a:r>
          </a:p>
        </p:txBody>
      </p:sp>
    </p:spTree>
    <p:extLst>
      <p:ext uri="{BB962C8B-B14F-4D97-AF65-F5344CB8AC3E}">
        <p14:creationId xmlns:p14="http://schemas.microsoft.com/office/powerpoint/2010/main" val="2930256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B0A65-48BD-2B35-32FD-71691B5BC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392F-0B06-92C6-BFDB-8D7EA8445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Reactor Antineutrino 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32E69-F102-C34E-AA90-9511F584C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strike="sngStrike" dirty="0">
                <a:solidFill>
                  <a:srgbClr val="00B050"/>
                </a:solidFill>
              </a:rPr>
              <a:t>Reactor antineutrino measurements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Nuclear data / nuclear theory?</a:t>
            </a:r>
          </a:p>
          <a:p>
            <a:r>
              <a:rPr lang="en-US" sz="2000" dirty="0"/>
              <a:t>Beta spectrum measurements?</a:t>
            </a:r>
          </a:p>
          <a:p>
            <a:r>
              <a:rPr lang="en-US" sz="2000" dirty="0"/>
              <a:t>Sterile neutrinos??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Theory uncertainties also appear to have</a:t>
            </a:r>
            <a:br>
              <a:rPr lang="en-US" sz="2000" dirty="0"/>
            </a:br>
            <a:r>
              <a:rPr lang="en-US" sz="2000" dirty="0"/>
              <a:t>been underestimated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FB12A-1B72-AD15-0D3C-E0D08FC105D7}"/>
              </a:ext>
            </a:extLst>
          </p:cNvPr>
          <p:cNvSpPr txBox="1"/>
          <p:nvPr/>
        </p:nvSpPr>
        <p:spPr>
          <a:xfrm>
            <a:off x="147710" y="6408895"/>
            <a:ext cx="2627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PRL </a:t>
            </a:r>
            <a:r>
              <a:rPr lang="en-US" b="1" dirty="0"/>
              <a:t>112</a:t>
            </a:r>
            <a:r>
              <a:rPr lang="en-US" dirty="0"/>
              <a:t>, 202501 (2014)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3D5A33-1249-9A69-26A1-8A9EF72A8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68" y="1688123"/>
            <a:ext cx="6104378" cy="40022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A35A8-4A89-B25A-CD34-8B9812BC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4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4EFAE-F381-2456-35C1-E46EFC531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6491-3D06-A3A0-6DEF-D6F820D4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KamLAND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E23A5-C2FA-E7C0-BD66-7795881E9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825625"/>
            <a:ext cx="5504543" cy="4351338"/>
          </a:xfrm>
        </p:spPr>
        <p:txBody>
          <a:bodyPr/>
          <a:lstStyle/>
          <a:p>
            <a:r>
              <a:rPr lang="en-US" dirty="0"/>
              <a:t>Atsuto Suzuki: “let’s build a </a:t>
            </a:r>
            <a:br>
              <a:rPr lang="en-US" dirty="0"/>
            </a:br>
            <a:r>
              <a:rPr lang="en-US" dirty="0"/>
              <a:t>1 </a:t>
            </a:r>
            <a:r>
              <a:rPr lang="en-US" dirty="0" err="1"/>
              <a:t>kton</a:t>
            </a:r>
            <a:r>
              <a:rPr lang="en-US" dirty="0"/>
              <a:t> LS detector in the old Kamiokande cavern”</a:t>
            </a:r>
          </a:p>
          <a:p>
            <a:r>
              <a:rPr lang="en-US" dirty="0"/>
              <a:t>“Free beam” from the Japanese nuclear power industry, with convenient distribution</a:t>
            </a:r>
          </a:p>
          <a:p>
            <a:r>
              <a:rPr lang="en-US" dirty="0"/>
              <a:t>Sensitive to LMA solution</a:t>
            </a:r>
          </a:p>
          <a:p>
            <a:pPr lvl="1"/>
            <a:r>
              <a:rPr lang="en-US" dirty="0"/>
              <a:t>Early ‘90’s theorists: “Don’t waste your time, it’s obviously SMA like the quarks…”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96221A-013C-87D3-8127-A62AA19EF0D0}"/>
              </a:ext>
            </a:extLst>
          </p:cNvPr>
          <p:cNvGrpSpPr/>
          <p:nvPr/>
        </p:nvGrpSpPr>
        <p:grpSpPr>
          <a:xfrm>
            <a:off x="6437086" y="341085"/>
            <a:ext cx="5421313" cy="6173788"/>
            <a:chOff x="6437086" y="341085"/>
            <a:chExt cx="5421313" cy="6173788"/>
          </a:xfrm>
        </p:grpSpPr>
        <p:graphicFrame>
          <p:nvGraphicFramePr>
            <p:cNvPr id="4" name="Object 2">
              <a:extLst>
                <a:ext uri="{FF2B5EF4-FFF2-40B4-BE49-F238E27FC236}">
                  <a16:creationId xmlns:a16="http://schemas.microsoft.com/office/drawing/2014/main" id="{BE614ABA-36D7-CE68-DBBE-FA9837C45F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437086" y="341085"/>
            <a:ext cx="5421313" cy="6173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" imgW="4819048" imgH="5485714" progId="MS_ClipArt_Gallery.2">
                    <p:embed/>
                  </p:oleObj>
                </mc:Choice>
                <mc:Fallback>
                  <p:oleObj name="Clip" r:id="rId2" imgW="4819048" imgH="5485714" progId="MS_ClipArt_Gallery.2">
                    <p:embed/>
                    <p:pic>
                      <p:nvPicPr>
                        <p:cNvPr id="4" name="Object 2">
                          <a:extLst>
                            <a:ext uri="{FF2B5EF4-FFF2-40B4-BE49-F238E27FC236}">
                              <a16:creationId xmlns:a16="http://schemas.microsoft.com/office/drawing/2014/main" id="{589B6C45-52F5-D47B-78BB-4DD36880D2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37086" y="341085"/>
                          <a:ext cx="5421313" cy="6173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04200A-8335-B9EB-6665-0CFDD651B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8894" y="3936642"/>
              <a:ext cx="348307" cy="47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64451E0-DECE-9CBB-29AA-FE8B626A4E33}"/>
              </a:ext>
            </a:extLst>
          </p:cNvPr>
          <p:cNvSpPr>
            <a:spLocks noChangeAspect="1"/>
          </p:cNvSpPr>
          <p:nvPr/>
        </p:nvSpPr>
        <p:spPr>
          <a:xfrm>
            <a:off x="8541658" y="3548742"/>
            <a:ext cx="1313542" cy="1317712"/>
          </a:xfrm>
          <a:prstGeom prst="ellipse">
            <a:avLst/>
          </a:prstGeom>
          <a:noFill/>
          <a:ln w="381000">
            <a:solidFill>
              <a:srgbClr val="FFFF00">
                <a:alpha val="52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B2E142-4EB6-36C1-66DA-56BBD6A2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70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C93E-A745-9DAE-65F3-B7A08BFCE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6768-B3D3-BCA1-4D4E-18483D140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Reactor Antineutrino 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6958B-115C-EB35-4857-45BE3C2E5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strike="sngStrike" dirty="0">
                <a:solidFill>
                  <a:srgbClr val="00B050"/>
                </a:solidFill>
              </a:rPr>
              <a:t>Reactor antineutrino measurements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Nuclear data / nuclear theory?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Beta spectrum measurements?</a:t>
            </a:r>
          </a:p>
          <a:p>
            <a:r>
              <a:rPr lang="en-US" sz="2000" dirty="0"/>
              <a:t>Sterile neutrinos??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beta spectra also appear to be </a:t>
            </a:r>
            <a:br>
              <a:rPr lang="en-US" sz="2000" dirty="0"/>
            </a:br>
            <a:r>
              <a:rPr lang="en-US" sz="2000" dirty="0"/>
              <a:t>questionable, especially for </a:t>
            </a:r>
            <a:r>
              <a:rPr lang="en-US" sz="2000" baseline="30000" dirty="0"/>
              <a:t>235</a:t>
            </a:r>
            <a:r>
              <a:rPr lang="en-US" sz="2000" dirty="0"/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B36ED-6AD8-C8F0-87E7-B3E6A85D12FD}"/>
              </a:ext>
            </a:extLst>
          </p:cNvPr>
          <p:cNvSpPr txBox="1"/>
          <p:nvPr/>
        </p:nvSpPr>
        <p:spPr>
          <a:xfrm>
            <a:off x="8011551" y="1267153"/>
            <a:ext cx="48498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Daya Bay + PROSPECT, PRL  </a:t>
            </a:r>
            <a:r>
              <a:rPr lang="en-US" sz="1400" b="1" dirty="0"/>
              <a:t>128</a:t>
            </a:r>
            <a:r>
              <a:rPr lang="en-US" sz="1400" dirty="0"/>
              <a:t>, 081801 (2022)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05317-5876-4F57-D636-FC011761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639" y="1519310"/>
            <a:ext cx="4809527" cy="4782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DDB39E-FE40-2F2C-CCBB-D7D3AF29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22" y="4611630"/>
            <a:ext cx="4602480" cy="19970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9FB978-98C8-3C8B-E00E-CE0AD37703D6}"/>
              </a:ext>
            </a:extLst>
          </p:cNvPr>
          <p:cNvSpPr txBox="1"/>
          <p:nvPr/>
        </p:nvSpPr>
        <p:spPr>
          <a:xfrm>
            <a:off x="2825262" y="4669190"/>
            <a:ext cx="3139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Phys. Atom. </a:t>
            </a:r>
            <a:r>
              <a:rPr lang="en-US" sz="1400" dirty="0" err="1"/>
              <a:t>Nucl</a:t>
            </a:r>
            <a:r>
              <a:rPr lang="en-US" sz="1400" dirty="0"/>
              <a:t>. </a:t>
            </a:r>
            <a:r>
              <a:rPr lang="en-US" sz="1400" b="1" dirty="0"/>
              <a:t>84</a:t>
            </a:r>
            <a:r>
              <a:rPr lang="en-US" sz="1400" dirty="0"/>
              <a:t>, 1 (2021)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3F76A-03B7-960F-BA93-EFD461C8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2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96E2A-F2DE-FBCD-A14F-CAE3C4F25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9D70-7A97-6898-C2E0-54605E5D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Reactor Antineutrino 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F1E1B-A978-ED2C-0C24-0BD43A93F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strike="sngStrike" dirty="0">
                <a:solidFill>
                  <a:srgbClr val="00B050"/>
                </a:solidFill>
              </a:rPr>
              <a:t>Reactor antineutrino measurements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Nuclear data / nuclear theory?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Beta spectrum measurements?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Sterile neutrinos??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Vigorous efforts to search for a neutrino-</a:t>
            </a:r>
            <a:br>
              <a:rPr lang="en-US" sz="2000" dirty="0"/>
            </a:br>
            <a:r>
              <a:rPr lang="en-US" sz="2000" dirty="0"/>
              <a:t>based solution remain inconclusive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FAF523-AE55-789F-7F59-0935DE0A438C}"/>
              </a:ext>
            </a:extLst>
          </p:cNvPr>
          <p:cNvSpPr txBox="1"/>
          <p:nvPr/>
        </p:nvSpPr>
        <p:spPr>
          <a:xfrm>
            <a:off x="140678" y="6387794"/>
            <a:ext cx="1909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arXiv:2503.18667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F41D4-7F7C-B635-4D01-0D1912A48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81" y="1723292"/>
            <a:ext cx="6146958" cy="406556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0EF54-2F7E-0BFB-B7EA-550E28631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04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6325C-DEC7-5B35-BF8F-CC8000080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F1328-9509-17FC-3AC2-1F23BBC0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biased list of other exciting reactor measurements in progress: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806D7-E38D-FE69-B64A-30190BD8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15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B0C50-5D94-FDB7-B183-4A84806AA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E32F6-CBC3-8BB2-7B56-BA6E9383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biased list of other exciting reactor measurements in progress: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2DAB89-97B1-358D-9FFD-6FAD90CBF2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SNO+: first qualitative test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2DAB89-97B1-358D-9FFD-6FAD90CBF2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A88C53F-8AAC-3450-2C06-AB63874E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642" y="2792435"/>
            <a:ext cx="3908318" cy="2792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09754-3F2D-5E2B-B774-3E2B5AC98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8" y="2827606"/>
            <a:ext cx="3198599" cy="3099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E79459-F9B0-40EA-C256-D08782114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791" y="2827607"/>
            <a:ext cx="4007885" cy="2862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317466-0180-ECFB-228D-317270461BE1}"/>
              </a:ext>
            </a:extLst>
          </p:cNvPr>
          <p:cNvSpPr txBox="1"/>
          <p:nvPr/>
        </p:nvSpPr>
        <p:spPr>
          <a:xfrm>
            <a:off x="108524" y="6355025"/>
            <a:ext cx="1997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EPJC </a:t>
            </a:r>
            <a:r>
              <a:rPr lang="en-US" b="1" dirty="0"/>
              <a:t>85</a:t>
            </a:r>
            <a:r>
              <a:rPr lang="en-US" dirty="0"/>
              <a:t>, 17 (2025)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60295A-BBE6-F480-84D7-8636772A3ACC}"/>
              </a:ext>
            </a:extLst>
          </p:cNvPr>
          <p:cNvSpPr/>
          <p:nvPr/>
        </p:nvSpPr>
        <p:spPr>
          <a:xfrm>
            <a:off x="10251402" y="2912533"/>
            <a:ext cx="169855" cy="2419569"/>
          </a:xfrm>
          <a:prstGeom prst="rect">
            <a:avLst/>
          </a:prstGeom>
          <a:solidFill>
            <a:srgbClr val="CC00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AB5CD4-03DF-3CE5-3173-69F98BB37444}"/>
                  </a:ext>
                </a:extLst>
              </p:cNvPr>
              <p:cNvSpPr txBox="1"/>
              <p:nvPr/>
            </p:nvSpPr>
            <p:spPr>
              <a:xfrm rot="16200000">
                <a:off x="9244233" y="4145689"/>
                <a:ext cx="2171700" cy="279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CC0099"/>
                    </a:solidFill>
                  </a:rPr>
                  <a:t>KamLAND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sz="120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1200" dirty="0">
                  <a:solidFill>
                    <a:srgbClr val="CC0099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AB5CD4-03DF-3CE5-3173-69F98BB37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244233" y="4145689"/>
                <a:ext cx="2171700" cy="279564"/>
              </a:xfrm>
              <a:prstGeom prst="rect">
                <a:avLst/>
              </a:prstGeom>
              <a:blipFill>
                <a:blip r:embed="rId6"/>
                <a:stretch>
                  <a:fillRect r="-20000" b="-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6A18A-EB4D-5700-2276-59D20134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60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B10A8-26B4-2D48-A763-EB97D628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biased list of other exciting reactor measurements in progress: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518B4-A86C-BBA2-B7EC-951DAC4E18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SNO+</a:t>
                </a:r>
              </a:p>
              <a:p>
                <a:r>
                  <a:rPr lang="en-US" dirty="0"/>
                  <a:t>KamLAND </a:t>
                </a:r>
                <a:br>
                  <a:rPr lang="en-US" dirty="0"/>
                </a:br>
                <a:r>
                  <a:rPr lang="en-US" dirty="0"/>
                  <a:t>full-dataset: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measure</a:t>
                </a:r>
                <a:br>
                  <a:rPr lang="en-US" dirty="0"/>
                </a:b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at 3</a:t>
                </a:r>
                <a:br>
                  <a:rPr lang="en-US" dirty="0"/>
                </a:br>
                <a:r>
                  <a:rPr lang="en-US" dirty="0"/>
                  <a:t>effective</a:t>
                </a:r>
                <a:br>
                  <a:rPr lang="en-US" dirty="0"/>
                </a:br>
                <a:r>
                  <a:rPr lang="en-US" dirty="0"/>
                  <a:t>baselines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518B4-A86C-BBA2-B7EC-951DAC4E18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89B3154-F9BB-62A0-31AD-9F4DE92D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08" y="2223674"/>
            <a:ext cx="8672732" cy="4341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C45FDA-139C-17BA-D826-E97FD5BF7804}"/>
                  </a:ext>
                </a:extLst>
              </p:cNvPr>
              <p:cNvSpPr txBox="1"/>
              <p:nvPr/>
            </p:nvSpPr>
            <p:spPr>
              <a:xfrm>
                <a:off x="4795412" y="1790056"/>
                <a:ext cx="212120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200</m:t>
                    </m:r>
                  </m:oMath>
                </a14:m>
                <a:r>
                  <a:rPr lang="en-US" dirty="0"/>
                  <a:t> km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C45FDA-139C-17BA-D826-E97FD5BF7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412" y="1790056"/>
                <a:ext cx="2121205" cy="369332"/>
              </a:xfrm>
              <a:prstGeom prst="rect">
                <a:avLst/>
              </a:prstGeom>
              <a:blipFill>
                <a:blip r:embed="rId4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E4C968-A233-FF4C-FE2E-B1397DC6462A}"/>
                  </a:ext>
                </a:extLst>
              </p:cNvPr>
              <p:cNvSpPr txBox="1"/>
              <p:nvPr/>
            </p:nvSpPr>
            <p:spPr>
              <a:xfrm>
                <a:off x="9709725" y="1787712"/>
                <a:ext cx="212120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350</m:t>
                    </m:r>
                  </m:oMath>
                </a14:m>
                <a:r>
                  <a:rPr lang="en-US" dirty="0"/>
                  <a:t> km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E4C968-A233-FF4C-FE2E-B1397DC64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725" y="1787712"/>
                <a:ext cx="2121205" cy="369332"/>
              </a:xfrm>
              <a:prstGeom prst="rect">
                <a:avLst/>
              </a:prstGeom>
              <a:blipFill>
                <a:blip r:embed="rId5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C1CE3E-F06B-B536-13F9-EB17F8FD8FCD}"/>
                  </a:ext>
                </a:extLst>
              </p:cNvPr>
              <p:cNvSpPr txBox="1"/>
              <p:nvPr/>
            </p:nvSpPr>
            <p:spPr>
              <a:xfrm>
                <a:off x="7358075" y="1785366"/>
                <a:ext cx="212120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800</m:t>
                    </m:r>
                  </m:oMath>
                </a14:m>
                <a:r>
                  <a:rPr lang="en-US" dirty="0"/>
                  <a:t> km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C1CE3E-F06B-B536-13F9-EB17F8FD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075" y="1785366"/>
                <a:ext cx="2121205" cy="369332"/>
              </a:xfrm>
              <a:prstGeom prst="rect">
                <a:avLst/>
              </a:prstGeom>
              <a:blipFill>
                <a:blip r:embed="rId6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2C41CB-4346-A849-D125-6D4EF3D58BC7}"/>
              </a:ext>
            </a:extLst>
          </p:cNvPr>
          <p:cNvCxnSpPr>
            <a:cxnSpLocks/>
          </p:cNvCxnSpPr>
          <p:nvPr/>
        </p:nvCxnSpPr>
        <p:spPr>
          <a:xfrm>
            <a:off x="3967089" y="2166421"/>
            <a:ext cx="2975317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CF5D2D-A61D-B1FF-E955-1663373F1F8B}"/>
              </a:ext>
            </a:extLst>
          </p:cNvPr>
          <p:cNvCxnSpPr>
            <a:cxnSpLocks/>
          </p:cNvCxnSpPr>
          <p:nvPr/>
        </p:nvCxnSpPr>
        <p:spPr>
          <a:xfrm>
            <a:off x="6954129" y="2164076"/>
            <a:ext cx="2281311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91E719-E9B2-8BE6-C392-CF6D29507E8A}"/>
              </a:ext>
            </a:extLst>
          </p:cNvPr>
          <p:cNvCxnSpPr>
            <a:cxnSpLocks/>
          </p:cNvCxnSpPr>
          <p:nvPr/>
        </p:nvCxnSpPr>
        <p:spPr>
          <a:xfrm>
            <a:off x="9251852" y="2168765"/>
            <a:ext cx="2281311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612F5-F40A-707B-6ABA-FF51E64F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4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FC075-D05C-2068-E953-EF203D9A7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D1D9E-9660-8A22-6926-71398C2A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biased list of other exciting reactor measurements in progress: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283B1-E7C8-8A26-3ABC-503128A0B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SNO+</a:t>
            </a:r>
          </a:p>
          <a:p>
            <a:r>
              <a:rPr lang="en-US" dirty="0"/>
              <a:t>KamLAND full-dataset</a:t>
            </a:r>
          </a:p>
          <a:p>
            <a:r>
              <a:rPr lang="en-US" dirty="0"/>
              <a:t>GADZOOKS! (SK-Gd)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846DD-0903-1576-FB2F-2EB75172526E}"/>
              </a:ext>
            </a:extLst>
          </p:cNvPr>
          <p:cNvSpPr txBox="1"/>
          <p:nvPr/>
        </p:nvSpPr>
        <p:spPr>
          <a:xfrm>
            <a:off x="9676900" y="1508705"/>
            <a:ext cx="2121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Izumiyama</a:t>
            </a:r>
            <a:r>
              <a:rPr lang="en-US" dirty="0"/>
              <a:t>, Nu ‘24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ECE506-A87D-75E2-B747-E9B41E3521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5"/>
          <a:stretch/>
        </p:blipFill>
        <p:spPr>
          <a:xfrm>
            <a:off x="6003287" y="1914504"/>
            <a:ext cx="6042159" cy="44300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0FEF46-239D-91D0-5A6D-78201630A0B4}"/>
              </a:ext>
            </a:extLst>
          </p:cNvPr>
          <p:cNvGrpSpPr/>
          <p:nvPr/>
        </p:nvGrpSpPr>
        <p:grpSpPr>
          <a:xfrm>
            <a:off x="1398122" y="3516922"/>
            <a:ext cx="3771755" cy="2936191"/>
            <a:chOff x="821347" y="3685735"/>
            <a:chExt cx="3771755" cy="29361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C3F856-DE6F-C2D9-9C3E-FCD4FAE2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2"/>
            <a:stretch/>
          </p:blipFill>
          <p:spPr>
            <a:xfrm>
              <a:off x="821347" y="3788152"/>
              <a:ext cx="3771755" cy="2833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E44A35-95E0-D6DC-F964-F247645DFD11}"/>
                </a:ext>
              </a:extLst>
            </p:cNvPr>
            <p:cNvSpPr/>
            <p:nvPr/>
          </p:nvSpPr>
          <p:spPr>
            <a:xfrm>
              <a:off x="1308295" y="3685735"/>
              <a:ext cx="274320" cy="112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606AED6-9AD6-9352-6E04-F6E9B72E0BC9}"/>
              </a:ext>
            </a:extLst>
          </p:cNvPr>
          <p:cNvSpPr txBox="1"/>
          <p:nvPr/>
        </p:nvSpPr>
        <p:spPr>
          <a:xfrm>
            <a:off x="1902155" y="6458187"/>
            <a:ext cx="4153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Nucl</a:t>
            </a:r>
            <a:r>
              <a:rPr lang="en-US" sz="1400" dirty="0"/>
              <a:t> Part Phys Proc </a:t>
            </a:r>
            <a:r>
              <a:rPr lang="en-US" sz="1400" b="1" dirty="0"/>
              <a:t>273-275</a:t>
            </a:r>
            <a:r>
              <a:rPr lang="en-US" sz="1400" dirty="0"/>
              <a:t>, 353 (2016)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4BEC6-B36D-3A5F-5E5E-51EB67C62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69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8638D-E141-1E55-F6BF-65449664E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CEB3-678D-4B99-2139-73103F6F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biased list of other exciting reactor measurements in progress: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5649A-4800-D415-D055-16488CFA5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0318"/>
          </a:xfrm>
        </p:spPr>
        <p:txBody>
          <a:bodyPr>
            <a:normAutofit/>
          </a:bodyPr>
          <a:lstStyle/>
          <a:p>
            <a:r>
              <a:rPr lang="en-US" dirty="0"/>
              <a:t>SNO+</a:t>
            </a:r>
          </a:p>
          <a:p>
            <a:r>
              <a:rPr lang="en-US" dirty="0"/>
              <a:t>KamLAND full-dataset</a:t>
            </a:r>
          </a:p>
          <a:p>
            <a:r>
              <a:rPr lang="en-US" dirty="0"/>
              <a:t>GADZOOKS! (SK-Gd)</a:t>
            </a:r>
          </a:p>
          <a:p>
            <a:r>
              <a:rPr lang="en-US" dirty="0"/>
              <a:t>KamLAND2</a:t>
            </a:r>
          </a:p>
          <a:p>
            <a:endParaRPr lang="en-US" dirty="0"/>
          </a:p>
          <a:p>
            <a:r>
              <a:rPr lang="en-US" dirty="0"/>
              <a:t>x2 resolution, lower </a:t>
            </a:r>
            <a:r>
              <a:rPr lang="en-US" dirty="0" err="1"/>
              <a:t>bg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improved calibration (UH!)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qualitatively better </a:t>
            </a:r>
            <a:r>
              <a:rPr lang="el-GR" dirty="0">
                <a:sym typeface="Wingdings" panose="05000000000000000000" pitchFamily="2" charset="2"/>
              </a:rPr>
              <a:t>Δ</a:t>
            </a:r>
            <a:r>
              <a:rPr lang="en-US" i="1" dirty="0">
                <a:sym typeface="Wingdings" panose="05000000000000000000" pitchFamily="2" charset="2"/>
              </a:rPr>
              <a:t>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measurement!</a:t>
            </a:r>
          </a:p>
          <a:p>
            <a:r>
              <a:rPr lang="en-US" dirty="0">
                <a:sym typeface="Wingdings" panose="05000000000000000000" pitchFamily="2" charset="2"/>
              </a:rPr>
              <a:t>Data taking start in 2027</a:t>
            </a:r>
            <a:endParaRPr lang="en-US" dirty="0"/>
          </a:p>
        </p:txBody>
      </p:sp>
      <p:pic>
        <p:nvPicPr>
          <p:cNvPr id="4" name="Google Shape;544;p40">
            <a:extLst>
              <a:ext uri="{FF2B5EF4-FFF2-40B4-BE49-F238E27FC236}">
                <a16:creationId xmlns:a16="http://schemas.microsoft.com/office/drawing/2014/main" id="{1AEC3115-0337-3700-0FDF-A101643E3DB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9247" r="27271" b="40515"/>
          <a:stretch/>
        </p:blipFill>
        <p:spPr>
          <a:xfrm>
            <a:off x="5368790" y="2344055"/>
            <a:ext cx="6714352" cy="33745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67B87-A89A-A895-8957-534690F4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02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B6E79-C83E-EDA5-5262-82583A38E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2464-C424-6A6D-4B3F-E16F1BBD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biased list of other exciting reactor measurements in progress: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39BA3-F7F9-517C-C51F-3994B2919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0318"/>
          </a:xfrm>
        </p:spPr>
        <p:txBody>
          <a:bodyPr>
            <a:normAutofit/>
          </a:bodyPr>
          <a:lstStyle/>
          <a:p>
            <a:r>
              <a:rPr lang="en-US" dirty="0"/>
              <a:t>SNO+</a:t>
            </a:r>
          </a:p>
          <a:p>
            <a:r>
              <a:rPr lang="en-US" dirty="0"/>
              <a:t>KamLAND full-dataset</a:t>
            </a:r>
          </a:p>
          <a:p>
            <a:r>
              <a:rPr lang="en-US" dirty="0"/>
              <a:t>GADZOOKS! (SK-Gd)</a:t>
            </a:r>
          </a:p>
          <a:p>
            <a:r>
              <a:rPr lang="en-US" dirty="0"/>
              <a:t>KamLAND2</a:t>
            </a:r>
          </a:p>
          <a:p>
            <a:endParaRPr lang="en-US" dirty="0"/>
          </a:p>
          <a:p>
            <a:r>
              <a:rPr lang="en-US" dirty="0"/>
              <a:t>x2 resolution, lower </a:t>
            </a:r>
            <a:r>
              <a:rPr lang="en-US" dirty="0" err="1"/>
              <a:t>bg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improved calibration (UH!)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qualitatively better </a:t>
            </a:r>
            <a:r>
              <a:rPr lang="el-GR" dirty="0">
                <a:sym typeface="Wingdings" panose="05000000000000000000" pitchFamily="2" charset="2"/>
              </a:rPr>
              <a:t>Δ</a:t>
            </a:r>
            <a:r>
              <a:rPr lang="en-US" i="1" dirty="0">
                <a:sym typeface="Wingdings" panose="05000000000000000000" pitchFamily="2" charset="2"/>
              </a:rPr>
              <a:t>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measurement!</a:t>
            </a:r>
          </a:p>
          <a:p>
            <a:r>
              <a:rPr lang="en-US" dirty="0">
                <a:sym typeface="Wingdings" panose="05000000000000000000" pitchFamily="2" charset="2"/>
              </a:rPr>
              <a:t>Data taking start in 2027</a:t>
            </a:r>
            <a:endParaRPr lang="en-US" dirty="0"/>
          </a:p>
        </p:txBody>
      </p:sp>
      <p:pic>
        <p:nvPicPr>
          <p:cNvPr id="7" name="Picture 6" descr="A video of a video of a tunnel&#10;&#10;AI-generated content may be incorrect.">
            <a:extLst>
              <a:ext uri="{FF2B5EF4-FFF2-40B4-BE49-F238E27FC236}">
                <a16:creationId xmlns:a16="http://schemas.microsoft.com/office/drawing/2014/main" id="{227DBA0E-5CFE-1A44-2A00-FFA5BA1DF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700" y="4230914"/>
            <a:ext cx="3505201" cy="2336800"/>
          </a:xfrm>
          <a:prstGeom prst="rect">
            <a:avLst/>
          </a:prstGeom>
        </p:spPr>
      </p:pic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458CD7F-C5C7-D7F8-DA55-8A4DDF94C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5914571" y="1799771"/>
            <a:ext cx="3193144" cy="2075543"/>
          </a:xfrm>
          <a:prstGeom prst="rect">
            <a:avLst/>
          </a:prstGeom>
        </p:spPr>
      </p:pic>
      <p:pic>
        <p:nvPicPr>
          <p:cNvPr id="13" name="Picture 12" descr="A person in a tube&#10;&#10;AI-generated content may be incorrect.">
            <a:extLst>
              <a:ext uri="{FF2B5EF4-FFF2-40B4-BE49-F238E27FC236}">
                <a16:creationId xmlns:a16="http://schemas.microsoft.com/office/drawing/2014/main" id="{6300920F-2DBF-3590-D6AB-0EC70EA20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765" y="965197"/>
            <a:ext cx="2104382" cy="2721429"/>
          </a:xfrm>
          <a:prstGeom prst="rect">
            <a:avLst/>
          </a:prstGeom>
        </p:spPr>
      </p:pic>
      <p:pic>
        <p:nvPicPr>
          <p:cNvPr id="6" name="Picture 5" descr="A person wearing a mask and kneeling in front of a large round object&#10;&#10;AI-generated content may be incorrect.">
            <a:extLst>
              <a:ext uri="{FF2B5EF4-FFF2-40B4-BE49-F238E27FC236}">
                <a16:creationId xmlns:a16="http://schemas.microsoft.com/office/drawing/2014/main" id="{39F3E239-14E9-98CA-2B53-08924FDC9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r="8419"/>
          <a:stretch/>
        </p:blipFill>
        <p:spPr>
          <a:xfrm>
            <a:off x="5515429" y="4463142"/>
            <a:ext cx="2634343" cy="18723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387C5-E9E6-C46A-854D-5BCD221F5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47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A1101-8085-19EC-654C-753CCA44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2543-2EAF-2AA2-3B13-2EE47EBEA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biased list of other exciting reactor measurements in progress: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93841-02E4-91C4-BB69-4173D5D58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SNO+</a:t>
            </a:r>
          </a:p>
          <a:p>
            <a:r>
              <a:rPr lang="en-US" dirty="0"/>
              <a:t>KamLAND full-dataset</a:t>
            </a:r>
          </a:p>
          <a:p>
            <a:r>
              <a:rPr lang="en-US" dirty="0"/>
              <a:t>GADZOOKS! (SK-Gd)</a:t>
            </a:r>
          </a:p>
          <a:p>
            <a:r>
              <a:rPr lang="en-US" dirty="0"/>
              <a:t>KamLAND2</a:t>
            </a:r>
          </a:p>
          <a:p>
            <a:r>
              <a:rPr lang="en-US" dirty="0"/>
              <a:t>And of course: JUNO!</a:t>
            </a:r>
            <a:br>
              <a:rPr lang="en-US" dirty="0"/>
            </a:br>
            <a:r>
              <a:rPr lang="en-US" dirty="0"/>
              <a:t>(see Wei’s and Benda’s</a:t>
            </a:r>
            <a:br>
              <a:rPr lang="en-US" dirty="0"/>
            </a:br>
            <a:r>
              <a:rPr lang="en-US" dirty="0"/>
              <a:t> talks!)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17A43-C3F3-23DF-AE34-92079D5299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79" t="6769" r="7004" b="42769"/>
          <a:stretch/>
        </p:blipFill>
        <p:spPr>
          <a:xfrm>
            <a:off x="4908449" y="2173458"/>
            <a:ext cx="7147563" cy="4037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441DE6-93F1-599B-2369-127F02797C9E}"/>
              </a:ext>
            </a:extLst>
          </p:cNvPr>
          <p:cNvSpPr txBox="1"/>
          <p:nvPr/>
        </p:nvSpPr>
        <p:spPr>
          <a:xfrm>
            <a:off x="9969977" y="1920296"/>
            <a:ext cx="1997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Malyshkin</a:t>
            </a:r>
            <a:r>
              <a:rPr lang="en-US" dirty="0"/>
              <a:t>, Nu ‘24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3F539-F7A6-0038-41D8-B1EFCA1EF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3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the ocean&#10;&#10;AI-generated content may be incorrect.">
            <a:extLst>
              <a:ext uri="{FF2B5EF4-FFF2-40B4-BE49-F238E27FC236}">
                <a16:creationId xmlns:a16="http://schemas.microsoft.com/office/drawing/2014/main" id="{345AEE10-AFCB-FC61-FCF3-07892B9FCB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23"/>
          <a:stretch/>
        </p:blipFill>
        <p:spPr>
          <a:xfrm>
            <a:off x="-1" y="-1"/>
            <a:ext cx="1219587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EE804-DD33-5AE4-04D5-28F4E616F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6F80D-E5AB-1489-01B8-F7C719BD3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Reactors continue to reveal to us new secrets about the neutrino!</a:t>
            </a:r>
          </a:p>
          <a:p>
            <a:r>
              <a:rPr lang="en-US" dirty="0"/>
              <a:t>A new generation of reactor experiments is poised to determine the mass ordering, measure neutrino oscillation with unprecedented precision, and reveal the source of the RAA</a:t>
            </a:r>
          </a:p>
          <a:p>
            <a:r>
              <a:rPr lang="en-US" dirty="0"/>
              <a:t>Reactor neutrino measurement in general, and KamLAND in particular, rely on the techniques pioneered by John, and greatly benefitted from his contributions (including the non-technical ones!)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09327-B5FA-E233-D4A2-984B7AD9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4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4CA26-6685-98BD-0A07-7C8867A4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KamLAND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FCFB8-239E-01D8-ED2A-815B82863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825625"/>
            <a:ext cx="5504543" cy="4351338"/>
          </a:xfrm>
        </p:spPr>
        <p:txBody>
          <a:bodyPr/>
          <a:lstStyle/>
          <a:p>
            <a:r>
              <a:rPr lang="en-US" dirty="0"/>
              <a:t>Atsuto Suzuki: “let’s build a </a:t>
            </a:r>
            <a:br>
              <a:rPr lang="en-US" dirty="0"/>
            </a:br>
            <a:r>
              <a:rPr lang="en-US" dirty="0"/>
              <a:t>1 </a:t>
            </a:r>
            <a:r>
              <a:rPr lang="en-US" dirty="0" err="1"/>
              <a:t>kton</a:t>
            </a:r>
            <a:r>
              <a:rPr lang="en-US" dirty="0"/>
              <a:t> LS detector in the Kamiokande cavern”</a:t>
            </a:r>
          </a:p>
          <a:p>
            <a:r>
              <a:rPr lang="en-US" dirty="0"/>
              <a:t>“Free beam” from the Japanese nuclear power industry, with convenient distribution</a:t>
            </a:r>
          </a:p>
          <a:p>
            <a:r>
              <a:rPr lang="en-US" dirty="0"/>
              <a:t>Sensitive to LMA solution</a:t>
            </a:r>
          </a:p>
          <a:p>
            <a:pPr lvl="1"/>
            <a:r>
              <a:rPr lang="en-US" dirty="0"/>
              <a:t>Early ‘90’s theorists: “Don’t waste your time, it’s obviously SMA like the quarks…”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C8E2C9-BDC7-4DF6-4063-9A001410F450}"/>
              </a:ext>
            </a:extLst>
          </p:cNvPr>
          <p:cNvGrpSpPr/>
          <p:nvPr/>
        </p:nvGrpSpPr>
        <p:grpSpPr>
          <a:xfrm>
            <a:off x="6080703" y="1690915"/>
            <a:ext cx="5791983" cy="4751238"/>
            <a:chOff x="5986360" y="1335315"/>
            <a:chExt cx="5791983" cy="47512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A410B5-E8ED-3815-56D2-E16CF98CE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227"/>
            <a:stretch/>
          </p:blipFill>
          <p:spPr>
            <a:xfrm>
              <a:off x="5986360" y="1335315"/>
              <a:ext cx="5791983" cy="475123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DCF3CA-4961-BBDF-CF5E-742ADE9AD8D5}"/>
                </a:ext>
              </a:extLst>
            </p:cNvPr>
            <p:cNvSpPr/>
            <p:nvPr/>
          </p:nvSpPr>
          <p:spPr>
            <a:xfrm>
              <a:off x="7206343" y="4905829"/>
              <a:ext cx="1640114" cy="312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1490E65-0323-249F-69E8-3AF891AF24E2}"/>
                </a:ext>
              </a:extLst>
            </p:cNvPr>
            <p:cNvCxnSpPr/>
            <p:nvPr/>
          </p:nvCxnSpPr>
          <p:spPr>
            <a:xfrm flipV="1">
              <a:off x="11321145" y="1458686"/>
              <a:ext cx="0" cy="3926114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4E37215-6E9E-2284-407B-20AEFAC33F58}"/>
                    </a:ext>
                  </a:extLst>
                </p:cNvPr>
                <p:cNvSpPr txBox="1"/>
                <p:nvPr/>
              </p:nvSpPr>
              <p:spPr>
                <a:xfrm rot="16200000">
                  <a:off x="10319656" y="2052208"/>
                  <a:ext cx="158652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KamLAND </a:t>
                  </a:r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4E37215-6E9E-2284-407B-20AEFAC33F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0319656" y="2052208"/>
                  <a:ext cx="1586523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6557" r="-26230" b="-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2E8CB-E1A1-A11D-7FDD-ED04D187B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69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86AF73-AF56-6F7E-DF51-BBB4AF63EB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265"/>
          <a:stretch/>
        </p:blipFill>
        <p:spPr>
          <a:xfrm>
            <a:off x="1712684" y="183445"/>
            <a:ext cx="8636001" cy="6575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B8041F-9A03-3D1D-3D6C-5D920D57F8A2}"/>
              </a:ext>
            </a:extLst>
          </p:cNvPr>
          <p:cNvSpPr txBox="1"/>
          <p:nvPr/>
        </p:nvSpPr>
        <p:spPr>
          <a:xfrm>
            <a:off x="9158515" y="4635752"/>
            <a:ext cx="2641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Special message to John from Atsuto Suzuki, speaking for all of us on KamLAND!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DC80D-B916-7FA8-8D0A-1185EC2B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84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C210-82FA-6A0B-9DC3-AD9CE2E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KamLAND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F49E0-7D17-665B-99AC-2FA1491B9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6943" cy="4351338"/>
          </a:xfrm>
        </p:spPr>
        <p:txBody>
          <a:bodyPr>
            <a:normAutofit/>
          </a:bodyPr>
          <a:lstStyle/>
          <a:p>
            <a:r>
              <a:rPr lang="en-US" sz="2000" dirty="0"/>
              <a:t>‘94: KamLAND proposal in Japanese</a:t>
            </a:r>
          </a:p>
          <a:p>
            <a:r>
              <a:rPr lang="en-US" sz="2000" dirty="0"/>
              <a:t>’97: funded in Japan</a:t>
            </a:r>
          </a:p>
          <a:p>
            <a:r>
              <a:rPr lang="en-US" sz="2000" dirty="0"/>
              <a:t>‘98: Kamiokande dismantling/ PMT production</a:t>
            </a:r>
            <a:br>
              <a:rPr lang="en-US" sz="2000" dirty="0"/>
            </a:br>
            <a:r>
              <a:rPr lang="en-US" sz="2000" dirty="0"/>
              <a:t>US physicists express interest</a:t>
            </a:r>
          </a:p>
          <a:p>
            <a:r>
              <a:rPr lang="en-US" sz="2000" dirty="0"/>
              <a:t>’99: major infrastructure construction</a:t>
            </a:r>
            <a:br>
              <a:rPr lang="en-US" sz="2000" dirty="0"/>
            </a:br>
            <a:r>
              <a:rPr lang="en-US" sz="2000" dirty="0"/>
              <a:t>DOE funding approval</a:t>
            </a:r>
          </a:p>
          <a:p>
            <a:r>
              <a:rPr lang="en-US" sz="2000" dirty="0"/>
              <a:t>‘00: PMT / balloon installation</a:t>
            </a:r>
          </a:p>
          <a:p>
            <a:r>
              <a:rPr lang="en-US" sz="2000" dirty="0"/>
              <a:t>’01: filling, commissioning</a:t>
            </a:r>
          </a:p>
          <a:p>
            <a:r>
              <a:rPr lang="en-US" sz="2000" dirty="0"/>
              <a:t>‘02: start of data taking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A4A0B-0DBA-18D5-119B-50FE0DDC83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8007" r="1035"/>
          <a:stretch/>
        </p:blipFill>
        <p:spPr>
          <a:xfrm>
            <a:off x="7315201" y="834571"/>
            <a:ext cx="4223657" cy="5329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262D8A-AE6B-74ED-0378-14BECC71B7B9}"/>
              </a:ext>
            </a:extLst>
          </p:cNvPr>
          <p:cNvSpPr txBox="1"/>
          <p:nvPr/>
        </p:nvSpPr>
        <p:spPr>
          <a:xfrm>
            <a:off x="9379466" y="561926"/>
            <a:ext cx="1586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Suzuki, Nu ‘98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D6101-3015-AD56-5C97-2C946E46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5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DBBC5-EF7E-5AAC-A8BC-BEA79354D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39109-5A51-BD6A-BB94-3F86742E2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KamLAND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79017-0DB3-56FB-6A6C-5928C34A9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2086" cy="4351338"/>
          </a:xfrm>
        </p:spPr>
        <p:txBody>
          <a:bodyPr>
            <a:normAutofit/>
          </a:bodyPr>
          <a:lstStyle/>
          <a:p>
            <a:r>
              <a:rPr lang="en-US" sz="2000" dirty="0"/>
              <a:t>‘94: KamLAND proposal in Japanese</a:t>
            </a:r>
          </a:p>
          <a:p>
            <a:r>
              <a:rPr lang="en-US" sz="2000" dirty="0"/>
              <a:t>’97: funded in Japan</a:t>
            </a:r>
          </a:p>
          <a:p>
            <a:r>
              <a:rPr lang="en-US" sz="2000" dirty="0"/>
              <a:t>‘98: </a:t>
            </a:r>
            <a:r>
              <a:rPr lang="en-US" sz="2000" b="1" dirty="0"/>
              <a:t>Kamiokande dismantling/ PMT production</a:t>
            </a:r>
            <a:br>
              <a:rPr lang="en-US" sz="2000" dirty="0"/>
            </a:br>
            <a:r>
              <a:rPr lang="en-US" sz="2000" dirty="0"/>
              <a:t>US physicists express interest</a:t>
            </a:r>
          </a:p>
          <a:p>
            <a:r>
              <a:rPr lang="en-US" sz="2000" dirty="0"/>
              <a:t>’99: major infrastructure construction</a:t>
            </a:r>
            <a:br>
              <a:rPr lang="en-US" sz="2000" dirty="0"/>
            </a:br>
            <a:r>
              <a:rPr lang="en-US" sz="2000" dirty="0"/>
              <a:t>DOE funding approval</a:t>
            </a:r>
          </a:p>
          <a:p>
            <a:r>
              <a:rPr lang="en-US" sz="2000" dirty="0"/>
              <a:t>‘00: PMT / balloon installation</a:t>
            </a:r>
          </a:p>
          <a:p>
            <a:r>
              <a:rPr lang="en-US" sz="2000" dirty="0"/>
              <a:t>’01: filling, commissioning</a:t>
            </a:r>
          </a:p>
          <a:p>
            <a:r>
              <a:rPr lang="en-US" sz="2000" dirty="0"/>
              <a:t>‘02: start of data taking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08FC5-C7C0-FCBA-2FBE-A09A3AF15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215" r="51072"/>
          <a:stretch/>
        </p:blipFill>
        <p:spPr>
          <a:xfrm>
            <a:off x="7141028" y="428172"/>
            <a:ext cx="4274457" cy="287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190436-2C0A-A43A-E89A-A00F4FA292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267" t="49196"/>
          <a:stretch/>
        </p:blipFill>
        <p:spPr>
          <a:xfrm>
            <a:off x="7271658" y="3298811"/>
            <a:ext cx="4069038" cy="2969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ED2E9-024C-0283-1479-5D03AA5B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13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3E829-36D1-74A3-73E9-F4766D8A0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E7F9E-C7AF-7D72-0BE4-D2F0EB6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KamLAND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A3C23-23D6-D83C-BB12-6CF3D579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6943" cy="4351338"/>
          </a:xfrm>
        </p:spPr>
        <p:txBody>
          <a:bodyPr>
            <a:normAutofit/>
          </a:bodyPr>
          <a:lstStyle/>
          <a:p>
            <a:r>
              <a:rPr lang="en-US" sz="2000" dirty="0"/>
              <a:t>‘94: KamLAND proposal in Japanese</a:t>
            </a:r>
          </a:p>
          <a:p>
            <a:r>
              <a:rPr lang="en-US" sz="2000" dirty="0"/>
              <a:t>’97: funded in Japan</a:t>
            </a:r>
          </a:p>
          <a:p>
            <a:r>
              <a:rPr lang="en-US" sz="2000" dirty="0"/>
              <a:t>‘98: Kamiokande dismantling/ PMT production</a:t>
            </a:r>
            <a:br>
              <a:rPr lang="en-US" sz="2000" dirty="0"/>
            </a:br>
            <a:r>
              <a:rPr lang="en-US" sz="2000" dirty="0"/>
              <a:t>US physicists express interest</a:t>
            </a:r>
          </a:p>
          <a:p>
            <a:r>
              <a:rPr lang="en-US" sz="2000" dirty="0"/>
              <a:t>’99: </a:t>
            </a:r>
            <a:r>
              <a:rPr lang="en-US" sz="2000" b="1" dirty="0"/>
              <a:t>major infrastructure construction</a:t>
            </a:r>
            <a:br>
              <a:rPr lang="en-US" sz="2000" dirty="0"/>
            </a:br>
            <a:r>
              <a:rPr lang="en-US" sz="2000" dirty="0"/>
              <a:t>DOE funding approval</a:t>
            </a:r>
          </a:p>
          <a:p>
            <a:r>
              <a:rPr lang="en-US" sz="2000" dirty="0"/>
              <a:t>‘00: PMT / balloon installation</a:t>
            </a:r>
          </a:p>
          <a:p>
            <a:r>
              <a:rPr lang="en-US" sz="2000" dirty="0"/>
              <a:t>’01: filling, commissioning</a:t>
            </a:r>
          </a:p>
          <a:p>
            <a:r>
              <a:rPr lang="en-US" sz="2000" dirty="0"/>
              <a:t>‘02: start of data taking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34D596F-2D87-5748-F263-0B0C340B8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96" y="468766"/>
            <a:ext cx="3959225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1FB7F65-C693-BF2A-3797-601CFBEB4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71" y="3693886"/>
            <a:ext cx="3966493" cy="266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3544A-7357-9B86-5893-D4190E45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33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750FF-1161-D5C8-098F-10DAE7340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0DC80-90EE-5C95-E58D-A62B866AE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KamLAND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25CA7-C7B2-48D5-5E8A-6E11B745D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6943" cy="4351338"/>
          </a:xfrm>
        </p:spPr>
        <p:txBody>
          <a:bodyPr>
            <a:normAutofit/>
          </a:bodyPr>
          <a:lstStyle/>
          <a:p>
            <a:r>
              <a:rPr lang="en-US" sz="2000" dirty="0"/>
              <a:t>‘94: KamLAND proposal in Japanese</a:t>
            </a:r>
          </a:p>
          <a:p>
            <a:r>
              <a:rPr lang="en-US" sz="2000" dirty="0"/>
              <a:t>’97: funded in Japan</a:t>
            </a:r>
          </a:p>
          <a:p>
            <a:r>
              <a:rPr lang="en-US" sz="2000" dirty="0"/>
              <a:t>‘98: Kamiokande dismantling/ PMT production</a:t>
            </a:r>
            <a:br>
              <a:rPr lang="en-US" sz="2000" dirty="0"/>
            </a:br>
            <a:r>
              <a:rPr lang="en-US" sz="2000" dirty="0"/>
              <a:t>US physicists express interest</a:t>
            </a:r>
          </a:p>
          <a:p>
            <a:r>
              <a:rPr lang="en-US" sz="2000" dirty="0"/>
              <a:t>’99: major infrastructure construction</a:t>
            </a:r>
            <a:br>
              <a:rPr lang="en-US" sz="2000" dirty="0"/>
            </a:br>
            <a:r>
              <a:rPr lang="en-US" sz="2000" b="1" dirty="0"/>
              <a:t>DOE funding approval</a:t>
            </a:r>
          </a:p>
          <a:p>
            <a:r>
              <a:rPr lang="en-US" sz="2000" dirty="0"/>
              <a:t>‘00: PMT / balloon installation</a:t>
            </a:r>
          </a:p>
          <a:p>
            <a:r>
              <a:rPr lang="en-US" sz="2000" dirty="0"/>
              <a:t>’01: filling, commissioning</a:t>
            </a:r>
          </a:p>
          <a:p>
            <a:r>
              <a:rPr lang="en-US" sz="2000" dirty="0"/>
              <a:t>‘02: start of data taking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D135B-C2C0-F11B-A39A-674187B2D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2850"/>
          <a:stretch/>
        </p:blipFill>
        <p:spPr>
          <a:xfrm>
            <a:off x="7097486" y="459417"/>
            <a:ext cx="4152380" cy="1674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78068A-20E7-8476-E317-3882167499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712"/>
          <a:stretch/>
        </p:blipFill>
        <p:spPr>
          <a:xfrm>
            <a:off x="7230272" y="2256971"/>
            <a:ext cx="3684470" cy="37579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E092A7-F893-76BB-F839-852CC4BB3C1E}"/>
              </a:ext>
            </a:extLst>
          </p:cNvPr>
          <p:cNvSpPr txBox="1"/>
          <p:nvPr/>
        </p:nvSpPr>
        <p:spPr>
          <a:xfrm>
            <a:off x="7170057" y="6196036"/>
            <a:ext cx="4535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UH contribution: optical calibration system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25E697-E21C-D7C2-E81F-97391A45059A}"/>
              </a:ext>
            </a:extLst>
          </p:cNvPr>
          <p:cNvSpPr/>
          <p:nvPr/>
        </p:nvSpPr>
        <p:spPr>
          <a:xfrm>
            <a:off x="6865257" y="4579257"/>
            <a:ext cx="362857" cy="1596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89114-B9A6-D813-5DD4-C8B1D1862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150A-217D-4CF9-BFAB-D4CEAE1D9F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8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1922</Words>
  <Application>Microsoft Office PowerPoint</Application>
  <PresentationFormat>Widescreen</PresentationFormat>
  <Paragraphs>324</Paragraphs>
  <Slides>50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Aptos</vt:lpstr>
      <vt:lpstr>Aptos Display</vt:lpstr>
      <vt:lpstr>Arial</vt:lpstr>
      <vt:lpstr>Calibri</vt:lpstr>
      <vt:lpstr>Cambria Math</vt:lpstr>
      <vt:lpstr>Wingdings</vt:lpstr>
      <vt:lpstr>Office Theme</vt:lpstr>
      <vt:lpstr>Clip</vt:lpstr>
      <vt:lpstr>Reactor Neutrino Oscillations   Discovery with KamLAND, Status, and Future Outlook</vt:lpstr>
      <vt:lpstr>Neutrino ‘98: SuperKamiokande!</vt:lpstr>
      <vt:lpstr>Neutrino Oscillation  Pre-KamLAND</vt:lpstr>
      <vt:lpstr>KamLAND Strategy</vt:lpstr>
      <vt:lpstr>KamLAND Strategy</vt:lpstr>
      <vt:lpstr>KamLAND History</vt:lpstr>
      <vt:lpstr>KamLAND History</vt:lpstr>
      <vt:lpstr>KamLAND History</vt:lpstr>
      <vt:lpstr>KamLAND History</vt:lpstr>
      <vt:lpstr>KamLAND History</vt:lpstr>
      <vt:lpstr>KamLAND History</vt:lpstr>
      <vt:lpstr>KamLAND History</vt:lpstr>
      <vt:lpstr>First Data</vt:lpstr>
      <vt:lpstr>Working in Japan</vt:lpstr>
      <vt:lpstr>First results: reactor neutrino disappearance</vt:lpstr>
      <vt:lpstr>First results: reactor neutrino disappearance</vt:lpstr>
      <vt:lpstr>Second Result: spectral distortion</vt:lpstr>
      <vt:lpstr>Second Result: spectral distortion</vt:lpstr>
      <vt:lpstr>Second Result: spectral distortion</vt:lpstr>
      <vt:lpstr>Third Result: precision oscillation</vt:lpstr>
      <vt:lpstr>Key Contributions</vt:lpstr>
      <vt:lpstr>Key Contributions</vt:lpstr>
      <vt:lpstr>Key Contributions</vt:lpstr>
      <vt:lpstr>Disaster Strikes…</vt:lpstr>
      <vt:lpstr>Disaster Strikes…</vt:lpstr>
      <vt:lpstr>Purification  and  Reactor-Off  Data</vt:lpstr>
      <vt:lpstr>The quest to measure θ13</vt:lpstr>
      <vt:lpstr>The quest to measure θ13</vt:lpstr>
      <vt:lpstr>The quest to measure θ13</vt:lpstr>
      <vt:lpstr>The quest to measure θ13</vt:lpstr>
      <vt:lpstr>The quest to measure θ13</vt:lpstr>
      <vt:lpstr>The quest to measure θ13</vt:lpstr>
      <vt:lpstr>Neutrino Mass Hierarchy with Reactors</vt:lpstr>
      <vt:lpstr>Neutrino Mass Hierarchy with Reactors</vt:lpstr>
      <vt:lpstr>The Reactor Antineutrino Anomaly</vt:lpstr>
      <vt:lpstr>The Reactor Antineutrino Anomaly</vt:lpstr>
      <vt:lpstr>The Reactor Antineutrino Anomaly</vt:lpstr>
      <vt:lpstr>The Reactor Antineutrino Anomaly</vt:lpstr>
      <vt:lpstr>The Reactor Antineutrino Anomaly</vt:lpstr>
      <vt:lpstr>The Reactor Antineutrino Anomaly</vt:lpstr>
      <vt:lpstr>The Reactor Antineutrino Anomaly</vt:lpstr>
      <vt:lpstr>My biased list of other exciting reactor measurements in progress:</vt:lpstr>
      <vt:lpstr>My biased list of other exciting reactor measurements in progress:</vt:lpstr>
      <vt:lpstr>My biased list of other exciting reactor measurements in progress:</vt:lpstr>
      <vt:lpstr>My biased list of other exciting reactor measurements in progress:</vt:lpstr>
      <vt:lpstr>My biased list of other exciting reactor measurements in progress:</vt:lpstr>
      <vt:lpstr>My biased list of other exciting reactor measurements in progress:</vt:lpstr>
      <vt:lpstr>My biased list of other exciting reactor measurements in progress: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Detwiler</dc:creator>
  <cp:lastModifiedBy>Jason Detwiler</cp:lastModifiedBy>
  <cp:revision>33</cp:revision>
  <dcterms:created xsi:type="dcterms:W3CDTF">2025-04-30T21:21:34Z</dcterms:created>
  <dcterms:modified xsi:type="dcterms:W3CDTF">2025-05-02T20:54:04Z</dcterms:modified>
</cp:coreProperties>
</file>