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62" r:id="rId3"/>
    <p:sldId id="263" r:id="rId4"/>
    <p:sldId id="264" r:id="rId5"/>
    <p:sldId id="266" r:id="rId6"/>
    <p:sldId id="270" r:id="rId7"/>
    <p:sldId id="267" r:id="rId8"/>
    <p:sldId id="269" r:id="rId9"/>
    <p:sldId id="272" r:id="rId10"/>
    <p:sldId id="275" r:id="rId11"/>
    <p:sldId id="285" r:id="rId12"/>
    <p:sldId id="273" r:id="rId13"/>
    <p:sldId id="286" r:id="rId14"/>
    <p:sldId id="260" r:id="rId15"/>
    <p:sldId id="287" r:id="rId16"/>
    <p:sldId id="289" r:id="rId17"/>
    <p:sldId id="276" r:id="rId18"/>
    <p:sldId id="281" r:id="rId19"/>
    <p:sldId id="282" r:id="rId20"/>
    <p:sldId id="283" r:id="rId21"/>
    <p:sldId id="257" r:id="rId22"/>
    <p:sldId id="288" r:id="rId23"/>
    <p:sldId id="279" r:id="rId24"/>
    <p:sldId id="274" r:id="rId25"/>
    <p:sldId id="277" r:id="rId26"/>
    <p:sldId id="280" r:id="rId27"/>
    <p:sldId id="271" r:id="rId28"/>
    <p:sldId id="261" r:id="rId29"/>
    <p:sldId id="25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0F7"/>
    <a:srgbClr val="D8A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94"/>
  </p:normalViewPr>
  <p:slideViewPr>
    <p:cSldViewPr snapToGrid="0">
      <p:cViewPr varScale="1">
        <p:scale>
          <a:sx n="117" d="100"/>
          <a:sy n="117" d="100"/>
        </p:scale>
        <p:origin x="1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A7EA9-106C-8347-9C90-7DC02F1D5957}" type="datetimeFigureOut">
              <a:rPr lang="en-US" smtClean="0"/>
              <a:t>4/29/25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9D367-C31C-EB47-A006-2AED6E179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97C8F-5C33-BC4C-8C47-937381EB9579}" type="datetime1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7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4713-2B3C-CD45-896E-3A2A59D4A035}" type="datetime1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2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6CCB-DEB7-C245-8160-E6DB5B555018}" type="datetime1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DDC8-BFE0-4445-B6B2-9B81C28BF5EA}" type="datetime1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4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9EB1-3055-054F-AA40-AD16636002D3}" type="datetime1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6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A8D9-F6A5-5643-99E7-C6C47528A6FF}" type="datetime1">
              <a:rPr lang="en-US" smtClean="0"/>
              <a:t>4/29/25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0EC1-95FC-154A-837B-8908D18F6264}" type="datetime1">
              <a:rPr lang="en-US" smtClean="0"/>
              <a:t>4/29/25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6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62E2-75D0-B749-B3C6-1409CEAC37A3}" type="datetime1">
              <a:rPr lang="en-US" smtClean="0"/>
              <a:t>4/29/25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89C4-C0D2-B548-989A-909404765CE8}" type="datetime1">
              <a:rPr lang="en-US" smtClean="0"/>
              <a:t>4/29/25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335D7-7E6E-434D-AFC2-E780E2273AB9}" type="datetime1">
              <a:rPr lang="en-US" smtClean="0"/>
              <a:t>4/29/25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7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C07B-DA2B-E145-B47A-E22DC2B2CDD8}" type="datetime1">
              <a:rPr lang="en-US" smtClean="0"/>
              <a:t>4/29/25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6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A33B6B-8BB0-3B40-B4D4-82D6B4814967}" type="datetime1">
              <a:rPr lang="en-US" smtClean="0"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726558-BAFA-0E42-87C4-2AE0FD570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7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C542-BA04-F24B-33ED-4A281339E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82566"/>
            <a:ext cx="7772400" cy="24273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A30F7"/>
                </a:solidFill>
              </a:rPr>
              <a:t>John’s early career:</a:t>
            </a:r>
            <a:br>
              <a:rPr lang="en-US" dirty="0">
                <a:solidFill>
                  <a:srgbClr val="1A30F7"/>
                </a:solidFill>
              </a:rPr>
            </a:br>
            <a:r>
              <a:rPr lang="en-US" dirty="0">
                <a:solidFill>
                  <a:srgbClr val="1A30F7"/>
                </a:solidFill>
              </a:rPr>
              <a:t>Physics at Two Lakes</a:t>
            </a:r>
            <a:br>
              <a:rPr lang="en-US" dirty="0"/>
            </a:br>
            <a:r>
              <a:rPr lang="en-US" sz="4000" dirty="0"/>
              <a:t>Lake Chelan, WA</a:t>
            </a:r>
            <a:br>
              <a:rPr lang="en-US" sz="4000" dirty="0"/>
            </a:br>
            <a:r>
              <a:rPr lang="en-US" sz="4000" dirty="0"/>
              <a:t>Echo Lake, CO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46E93-E1E8-13D9-67C1-9C07BBCD2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Jeffrey Wilkes</a:t>
            </a:r>
          </a:p>
          <a:p>
            <a:r>
              <a:rPr lang="en-US" dirty="0"/>
              <a:t>Dept of Physics (emeritus)</a:t>
            </a:r>
          </a:p>
          <a:p>
            <a:r>
              <a:rPr lang="en-US" dirty="0"/>
              <a:t>University of Washington, Seattle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F0F4B-D1C6-0330-FBCA-67EA11C1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62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 cabin in the woods&#10;&#10;AI-generated content may be incorrect.">
            <a:extLst>
              <a:ext uri="{FF2B5EF4-FFF2-40B4-BE49-F238E27FC236}">
                <a16:creationId xmlns:a16="http://schemas.microsoft.com/office/drawing/2014/main" id="{4967B141-8848-6992-A074-B18CBEE1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72" y="1391089"/>
            <a:ext cx="3707656" cy="2475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55043-BF82-9115-3670-A3A5886F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67480" cy="516617"/>
          </a:xfrm>
        </p:spPr>
        <p:txBody>
          <a:bodyPr>
            <a:normAutofit/>
          </a:bodyPr>
          <a:lstStyle/>
          <a:p>
            <a:r>
              <a:rPr lang="en-US" sz="2800" dirty="0"/>
              <a:t>Life on the mountain: Ranch and dorm, natural beauty...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5567C-236E-BF8D-E6AF-CB74B07F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log cabin with cars parked in front of it&#10;&#10;AI-generated content may be incorrect.">
            <a:extLst>
              <a:ext uri="{FF2B5EF4-FFF2-40B4-BE49-F238E27FC236}">
                <a16:creationId xmlns:a16="http://schemas.microsoft.com/office/drawing/2014/main" id="{06DFA30B-5066-D736-F669-1963B45A0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6" y="3577954"/>
            <a:ext cx="3707657" cy="2475223"/>
          </a:xfrm>
          <a:prstGeom prst="rect">
            <a:avLst/>
          </a:prstGeom>
        </p:spPr>
      </p:pic>
      <p:pic>
        <p:nvPicPr>
          <p:cNvPr id="6" name="Picture 5" descr="A house in a forest&#10;&#10;AI-generated content may be incorrect.">
            <a:extLst>
              <a:ext uri="{FF2B5EF4-FFF2-40B4-BE49-F238E27FC236}">
                <a16:creationId xmlns:a16="http://schemas.microsoft.com/office/drawing/2014/main" id="{227CDE68-F17F-E23B-4DD9-278C7F4CD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86" y="1202166"/>
            <a:ext cx="3707657" cy="2475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7B6FB-0E01-4317-849C-C93789FF7396}"/>
              </a:ext>
            </a:extLst>
          </p:cNvPr>
          <p:cNvSpPr txBox="1"/>
          <p:nvPr/>
        </p:nvSpPr>
        <p:spPr>
          <a:xfrm>
            <a:off x="5268685" y="6053177"/>
            <a:ext cx="3622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Bachelor housing: dormitory at lab</a:t>
            </a:r>
          </a:p>
        </p:txBody>
      </p:sp>
      <p:pic>
        <p:nvPicPr>
          <p:cNvPr id="10" name="Picture 9" descr="A person and person standing on a mountain&#10;&#10;AI-generated content may be incorrect.">
            <a:extLst>
              <a:ext uri="{FF2B5EF4-FFF2-40B4-BE49-F238E27FC236}">
                <a16:creationId xmlns:a16="http://schemas.microsoft.com/office/drawing/2014/main" id="{7EA9C097-33DA-4449-3519-E59E0F52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230"/>
          <a:stretch/>
        </p:blipFill>
        <p:spPr>
          <a:xfrm>
            <a:off x="419540" y="1666969"/>
            <a:ext cx="2356317" cy="2367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F2DB37-2CAC-5DE2-DA44-294C0D400475}"/>
              </a:ext>
            </a:extLst>
          </p:cNvPr>
          <p:cNvSpPr txBox="1"/>
          <p:nvPr/>
        </p:nvSpPr>
        <p:spPr>
          <a:xfrm>
            <a:off x="241549" y="1103967"/>
            <a:ext cx="2762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Jeff &amp; Roberta Wilkes at Summit Lake</a:t>
            </a:r>
          </a:p>
        </p:txBody>
      </p:sp>
      <p:pic>
        <p:nvPicPr>
          <p:cNvPr id="13" name="Picture 12" descr="A group of people lying under a tree&#10;&#10;AI-generated content may be incorrect.">
            <a:extLst>
              <a:ext uri="{FF2B5EF4-FFF2-40B4-BE49-F238E27FC236}">
                <a16:creationId xmlns:a16="http://schemas.microsoft.com/office/drawing/2014/main" id="{87481A62-1765-0C52-47F6-955D519A24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00" t="27311" r="5280" b="4202"/>
          <a:stretch/>
        </p:blipFill>
        <p:spPr>
          <a:xfrm>
            <a:off x="398090" y="3979098"/>
            <a:ext cx="4838834" cy="2443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169D0E-A076-356C-B5F2-4D2F51DAC74B}"/>
              </a:ext>
            </a:extLst>
          </p:cNvPr>
          <p:cNvSpPr txBox="1"/>
          <p:nvPr/>
        </p:nvSpPr>
        <p:spPr>
          <a:xfrm>
            <a:off x="3003686" y="826213"/>
            <a:ext cx="5611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A30F7"/>
                </a:solidFill>
              </a:rPr>
              <a:t>Family housing at “the Ranch”, 10 min drive below lab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7D5EF4-D557-F06F-81CB-DCF75E895D44}"/>
              </a:ext>
            </a:extLst>
          </p:cNvPr>
          <p:cNvSpPr txBox="1"/>
          <p:nvPr/>
        </p:nvSpPr>
        <p:spPr>
          <a:xfrm>
            <a:off x="380056" y="5985434"/>
            <a:ext cx="50168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JGL and JW napping on the trail, with Alison Learned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246B5-F370-FAFF-B5FC-405DEABAF278}"/>
              </a:ext>
            </a:extLst>
          </p:cNvPr>
          <p:cNvSpPr txBox="1"/>
          <p:nvPr/>
        </p:nvSpPr>
        <p:spPr>
          <a:xfrm>
            <a:off x="6902843" y="1871463"/>
            <a:ext cx="1513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Ranch house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51022-C93A-2F35-3EDF-732AA7205796}"/>
              </a:ext>
            </a:extLst>
          </p:cNvPr>
          <p:cNvSpPr txBox="1"/>
          <p:nvPr/>
        </p:nvSpPr>
        <p:spPr>
          <a:xfrm>
            <a:off x="3614057" y="1605844"/>
            <a:ext cx="1513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“Two</a:t>
            </a:r>
            <a:r>
              <a:rPr lang="en-US" sz="1800" dirty="0">
                <a:solidFill>
                  <a:srgbClr val="FFFF00"/>
                </a:solidFill>
              </a:rPr>
              <a:t>-story”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5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570BA9-CD4E-B813-4FB8-4385615E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5" y="2316967"/>
            <a:ext cx="3472543" cy="165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3408EB-D8B0-C95A-43A9-6385B1DD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34" y="365126"/>
            <a:ext cx="7568293" cy="581931"/>
          </a:xfrm>
        </p:spPr>
        <p:txBody>
          <a:bodyPr>
            <a:noAutofit/>
          </a:bodyPr>
          <a:lstStyle/>
          <a:p>
            <a:r>
              <a:rPr lang="en-US" sz="2400" dirty="0"/>
              <a:t>Collaboration members: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13FE0-B70A-A0AF-4D18-755175E6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BDFAC-9E5D-EA0D-292A-09056356C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98" y="188890"/>
            <a:ext cx="5149537" cy="3662588"/>
          </a:xfrm>
          <a:prstGeom prst="rect">
            <a:avLst/>
          </a:prstGeom>
          <a:ln>
            <a:solidFill>
              <a:srgbClr val="1A30F7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93BCF0-C718-01D2-7434-A33463D08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302" y="3714956"/>
            <a:ext cx="4974771" cy="29541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47530-3879-D19A-B816-D4F2F9B7D829}"/>
              </a:ext>
            </a:extLst>
          </p:cNvPr>
          <p:cNvSpPr txBox="1"/>
          <p:nvPr/>
        </p:nvSpPr>
        <p:spPr>
          <a:xfrm>
            <a:off x="198665" y="1670636"/>
            <a:ext cx="334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Lab is now an official APS historic site: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362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6EF84-9499-BC71-C257-386B8F770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B7489-73FA-C78D-02B4-8948A252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6268"/>
            <a:ext cx="7886700" cy="342445"/>
          </a:xfrm>
        </p:spPr>
        <p:txBody>
          <a:bodyPr>
            <a:noAutofit/>
          </a:bodyPr>
          <a:lstStyle/>
          <a:p>
            <a:r>
              <a:rPr lang="en-US" sz="3200" dirty="0"/>
              <a:t>Echo Lake experiment, 1968-72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A2D2B-02C5-49E3-AE70-29328253C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68" y="734651"/>
            <a:ext cx="3704860" cy="5621700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sz="2100" b="1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Hydrogen target: 10/68 - 5/69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LH2 topped off every 7~10 days  (by Nitro drivers from Boulder)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Wide-gap chambers: 2.0 m × 2.0 m, with two 20 cm gaps</a:t>
            </a:r>
          </a:p>
          <a:p>
            <a:pPr marL="520700" lvl="2">
              <a:spcAft>
                <a:spcPts val="300"/>
              </a:spcAft>
            </a:pPr>
            <a:r>
              <a:rPr lang="en-US" sz="18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Beautiful chambers made by Billy Loo at U. Michigan — excellent multi-track efficiency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Narrow-gap chambers (E-M calorimeter): ten-layer spark chamber with 20 g-cm</a:t>
            </a:r>
            <a:r>
              <a:rPr lang="en-US" sz="1900" baseline="30000" dirty="0">
                <a:latin typeface="Chalkboard" panose="03050602040202020205" pitchFamily="66" charset="77"/>
                <a:cs typeface="Arial" panose="020B0604020202020204" pitchFamily="34" charset="0"/>
              </a:rPr>
              <a:t>2 </a:t>
            </a: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Fe between gaps.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Hadronic calorimeter: 10 layers of iron with graduated thickness from 40 ~ 160 g-cm</a:t>
            </a:r>
            <a:r>
              <a:rPr lang="en-US" sz="1900" baseline="30000" dirty="0">
                <a:latin typeface="Chalkboard" panose="03050602040202020205" pitchFamily="66" charset="77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, total 1130 g-cm</a:t>
            </a:r>
            <a:r>
              <a:rPr lang="en-US" sz="1900" baseline="30000" dirty="0">
                <a:latin typeface="Chalkboard" panose="03050602040202020205" pitchFamily="66" charset="77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, scintillators with 8 PMTs per layer 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Trigger = Top counter + sum of nine calorimeter layers (dynodes) + side counters in anticoincidence</a:t>
            </a:r>
          </a:p>
          <a:p>
            <a:pPr marL="520700" lvl="2">
              <a:spcAft>
                <a:spcPts val="300"/>
              </a:spcAft>
            </a:pPr>
            <a:r>
              <a:rPr lang="en-US" sz="18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Hadron trigger rate ~ 20/</a:t>
            </a:r>
            <a:r>
              <a:rPr lang="en-US" sz="1800" dirty="0" err="1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hr</a:t>
            </a:r>
            <a:r>
              <a:rPr lang="en-US" sz="18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, with 90 GeV (nominal) threshold.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Recorded summed anode signals for each of the 10 layers with 7 bit (127 channel!) logarithmic ADCs</a:t>
            </a:r>
          </a:p>
          <a:p>
            <a:pPr marL="0" indent="0">
              <a:spcAft>
                <a:spcPts val="300"/>
              </a:spcAft>
              <a:buNone/>
            </a:pPr>
            <a:endParaRPr lang="en-US" sz="1800" dirty="0">
              <a:latin typeface="Chalkboard" panose="03050602040202020205" pitchFamily="66" charset="77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6CF52-5828-F365-5520-2D490DC2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diagram of a hydrogen tank&#10;&#10;AI-generated content may be incorrect.">
            <a:extLst>
              <a:ext uri="{FF2B5EF4-FFF2-40B4-BE49-F238E27FC236}">
                <a16:creationId xmlns:a16="http://schemas.microsoft.com/office/drawing/2014/main" id="{2D8A82E4-03B5-BF2B-2AD6-6DF1E396B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166" y="686119"/>
            <a:ext cx="5103066" cy="60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2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4C660-F890-530D-128A-A8E3ECFE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259167" cy="559213"/>
          </a:xfrm>
        </p:spPr>
        <p:txBody>
          <a:bodyPr>
            <a:normAutofit/>
          </a:bodyPr>
          <a:lstStyle/>
          <a:p>
            <a:r>
              <a:rPr lang="en-US" sz="3200" dirty="0"/>
              <a:t>Hydrogen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C871A-2AF2-A80C-2D13-0BBEF73C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7F53F-5956-4614-CDE4-E97F9073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3" y="2653749"/>
            <a:ext cx="5387999" cy="3546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0565B-3056-D993-3A19-75A538E7D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828" y="155516"/>
            <a:ext cx="4960060" cy="3114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C46ED1-D215-A87C-DED7-79E593C2C622}"/>
              </a:ext>
            </a:extLst>
          </p:cNvPr>
          <p:cNvSpPr txBox="1"/>
          <p:nvPr/>
        </p:nvSpPr>
        <p:spPr>
          <a:xfrm>
            <a:off x="516618" y="2253639"/>
            <a:ext cx="3150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A30F7"/>
                </a:solidFill>
              </a:rPr>
              <a:t>LH2 truck filling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8A10E-7253-B880-F889-6B6E533B930C}"/>
              </a:ext>
            </a:extLst>
          </p:cNvPr>
          <p:cNvSpPr txBox="1"/>
          <p:nvPr/>
        </p:nvSpPr>
        <p:spPr>
          <a:xfrm>
            <a:off x="2246243" y="1394071"/>
            <a:ext cx="4534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A30F7"/>
                </a:solidFill>
              </a:rPr>
              <a:t>Installation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86311-E24E-BE53-D30C-1E11F048646D}"/>
              </a:ext>
            </a:extLst>
          </p:cNvPr>
          <p:cNvSpPr txBox="1"/>
          <p:nvPr/>
        </p:nvSpPr>
        <p:spPr>
          <a:xfrm>
            <a:off x="716112" y="621785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Chalkboard" panose="03050602040202020205" pitchFamily="66" charset="77"/>
                <a:cs typeface="Arial" panose="020B0604020202020204" pitchFamily="34" charset="0"/>
              </a:rPr>
              <a:t>BW Photos from Larry Jones history of ELL</a:t>
            </a:r>
            <a:endParaRPr lang="en-US" sz="1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DDF9E-7AFC-162B-3B90-75D8C85BAAFA}"/>
              </a:ext>
            </a:extLst>
          </p:cNvPr>
          <p:cNvSpPr txBox="1"/>
          <p:nvPr/>
        </p:nvSpPr>
        <p:spPr>
          <a:xfrm>
            <a:off x="716112" y="1077459"/>
            <a:ext cx="263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A30F7"/>
                </a:solidFill>
              </a:rPr>
              <a:t>Fred Mills supervising...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95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F577-4109-2752-D827-0DE322D4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C832C-0F50-B825-9278-4978B2CC3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7429"/>
            <a:ext cx="7886700" cy="4979534"/>
          </a:xfrm>
        </p:spPr>
        <p:txBody>
          <a:bodyPr>
            <a:norm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836B9-F5F6-6DE7-A445-FF89061A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14</a:t>
            </a:fld>
            <a:endParaRPr lang="en-US"/>
          </a:p>
        </p:txBody>
      </p:sp>
      <p:pic>
        <p:nvPicPr>
          <p:cNvPr id="26" name="Picture 25" descr="A close-up of a rack of electrical equipment&#10;&#10;AI-generated content may be incorrect.">
            <a:extLst>
              <a:ext uri="{FF2B5EF4-FFF2-40B4-BE49-F238E27FC236}">
                <a16:creationId xmlns:a16="http://schemas.microsoft.com/office/drawing/2014/main" id="{200F02D7-97A4-7004-AE85-C9C59255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07" r="15227"/>
          <a:stretch/>
        </p:blipFill>
        <p:spPr>
          <a:xfrm>
            <a:off x="5674055" y="3573078"/>
            <a:ext cx="3230692" cy="3141012"/>
          </a:xfrm>
          <a:prstGeom prst="rect">
            <a:avLst/>
          </a:prstGeom>
        </p:spPr>
      </p:pic>
      <p:pic>
        <p:nvPicPr>
          <p:cNvPr id="32" name="Picture 31" descr="A metal shelf in a room&#10;&#10;AI-generated content may be incorrect.">
            <a:extLst>
              <a:ext uri="{FF2B5EF4-FFF2-40B4-BE49-F238E27FC236}">
                <a16:creationId xmlns:a16="http://schemas.microsoft.com/office/drawing/2014/main" id="{F871A3EE-11E1-78F6-510E-EEC3D507A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3" r="13567" b="14026"/>
          <a:stretch/>
        </p:blipFill>
        <p:spPr>
          <a:xfrm>
            <a:off x="4713880" y="573392"/>
            <a:ext cx="3873355" cy="2676209"/>
          </a:xfrm>
          <a:prstGeom prst="rect">
            <a:avLst/>
          </a:prstGeom>
        </p:spPr>
      </p:pic>
      <p:pic>
        <p:nvPicPr>
          <p:cNvPr id="6" name="Picture 5" descr="A ladder next to a building&#10;&#10;AI-generated content may be incorrect.">
            <a:extLst>
              <a:ext uri="{FF2B5EF4-FFF2-40B4-BE49-F238E27FC236}">
                <a16:creationId xmlns:a16="http://schemas.microsoft.com/office/drawing/2014/main" id="{FF9A9450-9EC3-FE69-48A9-D8915AED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0" y="630345"/>
            <a:ext cx="4545080" cy="3034285"/>
          </a:xfrm>
          <a:prstGeom prst="rect">
            <a:avLst/>
          </a:prstGeom>
        </p:spPr>
      </p:pic>
      <p:pic>
        <p:nvPicPr>
          <p:cNvPr id="7" name="Picture 6" descr="A machine with many tubes and gauges&#10;&#10;AI-generated content may be incorrect.">
            <a:extLst>
              <a:ext uri="{FF2B5EF4-FFF2-40B4-BE49-F238E27FC236}">
                <a16:creationId xmlns:a16="http://schemas.microsoft.com/office/drawing/2014/main" id="{63A32262-8B2C-A0A0-419F-2BF2656DF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97" t="8567" b="7430"/>
          <a:stretch/>
        </p:blipFill>
        <p:spPr>
          <a:xfrm flipH="1">
            <a:off x="2428510" y="3979178"/>
            <a:ext cx="3294944" cy="2661326"/>
          </a:xfrm>
          <a:prstGeom prst="rect">
            <a:avLst/>
          </a:prstGeom>
        </p:spPr>
      </p:pic>
      <p:pic>
        <p:nvPicPr>
          <p:cNvPr id="11" name="Picture 10" descr="A large machine with many wires&#10;&#10;AI-generated content may be incorrect.">
            <a:extLst>
              <a:ext uri="{FF2B5EF4-FFF2-40B4-BE49-F238E27FC236}">
                <a16:creationId xmlns:a16="http://schemas.microsoft.com/office/drawing/2014/main" id="{DF246A21-7D46-A251-A1DB-12449C53EA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157" t="19661" r="13650"/>
          <a:stretch/>
        </p:blipFill>
        <p:spPr>
          <a:xfrm rot="5400000">
            <a:off x="-305716" y="3925287"/>
            <a:ext cx="3252285" cy="225971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849218-79A7-4CEF-6728-9DC60A613B7F}"/>
              </a:ext>
            </a:extLst>
          </p:cNvPr>
          <p:cNvSpPr txBox="1"/>
          <p:nvPr/>
        </p:nvSpPr>
        <p:spPr>
          <a:xfrm>
            <a:off x="170421" y="2744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Lab building with electronics trailer in front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9474AF-BBC9-55E1-42FB-F5973F1DB117}"/>
              </a:ext>
            </a:extLst>
          </p:cNvPr>
          <p:cNvSpPr txBox="1"/>
          <p:nvPr/>
        </p:nvSpPr>
        <p:spPr>
          <a:xfrm>
            <a:off x="4923064" y="204060"/>
            <a:ext cx="376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Wide-gap spark chambers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ED97D-FE33-F7E5-FA31-D78E5704DEF2}"/>
              </a:ext>
            </a:extLst>
          </p:cNvPr>
          <p:cNvSpPr txBox="1"/>
          <p:nvPr/>
        </p:nvSpPr>
        <p:spPr>
          <a:xfrm>
            <a:off x="5723455" y="3249973"/>
            <a:ext cx="3181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EM and hadronic c</a:t>
            </a:r>
            <a:r>
              <a:rPr lang="en-US" sz="1800" dirty="0"/>
              <a:t>alorimeters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E0524E-5816-01F7-0D07-F4061D286C75}"/>
              </a:ext>
            </a:extLst>
          </p:cNvPr>
          <p:cNvSpPr txBox="1"/>
          <p:nvPr/>
        </p:nvSpPr>
        <p:spPr>
          <a:xfrm>
            <a:off x="2802225" y="3668078"/>
            <a:ext cx="2852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Spark chamber gas system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983AE-B941-D6B9-9CC9-1286B3A133E7}"/>
              </a:ext>
            </a:extLst>
          </p:cNvPr>
          <p:cNvSpPr txBox="1"/>
          <p:nvPr/>
        </p:nvSpPr>
        <p:spPr>
          <a:xfrm>
            <a:off x="215628" y="5994173"/>
            <a:ext cx="218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Electronics trailer interior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35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CD266-2314-CE74-01C1-6ED11844B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2583-DDD6-B43B-7357-22F47CB4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21" y="330075"/>
            <a:ext cx="4119923" cy="631042"/>
          </a:xfrm>
        </p:spPr>
        <p:txBody>
          <a:bodyPr>
            <a:noAutofit/>
          </a:bodyPr>
          <a:lstStyle/>
          <a:p>
            <a:pPr algn="r"/>
            <a:r>
              <a:rPr lang="en-US" sz="2800" dirty="0"/>
              <a:t>Wide-gap spark chambers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1F769-7899-D038-765C-F5BF21BC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D5659-AD82-F65B-6294-A0B8101A185B}"/>
              </a:ext>
            </a:extLst>
          </p:cNvPr>
          <p:cNvSpPr txBox="1"/>
          <p:nvPr/>
        </p:nvSpPr>
        <p:spPr>
          <a:xfrm>
            <a:off x="4981989" y="6377884"/>
            <a:ext cx="3019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Chalkboard" panose="03050602040202020205" pitchFamily="66" charset="77"/>
                <a:cs typeface="Arial" panose="020B0604020202020204" pitchFamily="34" charset="0"/>
              </a:rPr>
              <a:t>from Gordon DeMeester U.M. PhD thesis</a:t>
            </a:r>
            <a:endParaRPr lang="en-US" sz="12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000BDD-B5F7-A546-A081-97AA546F088F}"/>
              </a:ext>
            </a:extLst>
          </p:cNvPr>
          <p:cNvGrpSpPr/>
          <p:nvPr/>
        </p:nvGrpSpPr>
        <p:grpSpPr>
          <a:xfrm>
            <a:off x="4572000" y="328553"/>
            <a:ext cx="4223760" cy="5990555"/>
            <a:chOff x="4023525" y="242943"/>
            <a:chExt cx="4696035" cy="6411641"/>
          </a:xfrm>
        </p:grpSpPr>
        <p:pic>
          <p:nvPicPr>
            <p:cNvPr id="5" name="Picture 4" descr="A close-up of a plane&#10;&#10;AI-generated content may be incorrect.">
              <a:extLst>
                <a:ext uri="{FF2B5EF4-FFF2-40B4-BE49-F238E27FC236}">
                  <a16:creationId xmlns:a16="http://schemas.microsoft.com/office/drawing/2014/main" id="{CB13D982-D9EE-5DBC-B6B0-52801F6C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8757" y="242943"/>
              <a:ext cx="4620798" cy="311846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9" name="Picture 8" descr="A close-up of a diagram&#10;&#10;AI-generated content may be incorrect.">
              <a:extLst>
                <a:ext uri="{FF2B5EF4-FFF2-40B4-BE49-F238E27FC236}">
                  <a16:creationId xmlns:a16="http://schemas.microsoft.com/office/drawing/2014/main" id="{4878AB87-9AF4-BFD3-9468-71BEF59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3525" y="3396348"/>
              <a:ext cx="4696035" cy="325823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D48B176-C3F2-B14B-4CC4-3348A3D4DACF}"/>
              </a:ext>
            </a:extLst>
          </p:cNvPr>
          <p:cNvSpPr txBox="1"/>
          <p:nvPr/>
        </p:nvSpPr>
        <p:spPr>
          <a:xfrm>
            <a:off x="2288701" y="2224722"/>
            <a:ext cx="23257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</a:rPr>
              <a:t>Narrow-gap iron plate spark chambers </a:t>
            </a: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(E-M calorimeter)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0E715-0948-76C9-8892-170F31C9FAA3}"/>
              </a:ext>
            </a:extLst>
          </p:cNvPr>
          <p:cNvSpPr txBox="1"/>
          <p:nvPr/>
        </p:nvSpPr>
        <p:spPr>
          <a:xfrm>
            <a:off x="758086" y="949907"/>
            <a:ext cx="3856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1A30F7"/>
                </a:solidFill>
              </a:rPr>
              <a:t>"Typical" multiparticle production interaction in H target, seen in 90</a:t>
            </a:r>
            <a:r>
              <a:rPr lang="en-US" sz="2400" baseline="30000" dirty="0">
                <a:solidFill>
                  <a:srgbClr val="1A30F7"/>
                </a:solidFill>
              </a:rPr>
              <a:t>o</a:t>
            </a:r>
            <a:r>
              <a:rPr lang="en-US" sz="2400" dirty="0">
                <a:solidFill>
                  <a:srgbClr val="1A30F7"/>
                </a:solidFill>
              </a:rPr>
              <a:t> stereo</a:t>
            </a:r>
          </a:p>
        </p:txBody>
      </p:sp>
      <p:pic>
        <p:nvPicPr>
          <p:cNvPr id="26" name="Picture 25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4696D5E1-2174-87F8-646C-12E27091C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0187" y="2680270"/>
            <a:ext cx="3135666" cy="42595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B45E3B5-9E4A-1FCE-665D-9AD87D66B6B6}"/>
              </a:ext>
            </a:extLst>
          </p:cNvPr>
          <p:cNvSpPr txBox="1"/>
          <p:nvPr/>
        </p:nvSpPr>
        <p:spPr>
          <a:xfrm>
            <a:off x="1142449" y="6377883"/>
            <a:ext cx="2671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Chalkboard" panose="03050602040202020205" pitchFamily="66" charset="77"/>
                <a:cs typeface="Arial" panose="020B0604020202020204" pitchFamily="34" charset="0"/>
              </a:rPr>
              <a:t>from Billy Loo U.M. PhD thesis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16128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5BD91-5F1F-3D3D-829E-1C06F553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AC32-92E3-020A-884B-67B35863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49" y="186128"/>
            <a:ext cx="7279322" cy="631042"/>
          </a:xfrm>
        </p:spPr>
        <p:txBody>
          <a:bodyPr>
            <a:noAutofit/>
          </a:bodyPr>
          <a:lstStyle/>
          <a:p>
            <a:pPr algn="r"/>
            <a:r>
              <a:rPr lang="en-US" sz="2800" dirty="0"/>
              <a:t>Calorimeter data for energy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DA70D-8DE1-67A0-63AB-C6407759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EEFB0B0A-EC6B-10BB-2247-2D17A73B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96"/>
          <a:stretch/>
        </p:blipFill>
        <p:spPr>
          <a:xfrm rot="5400000">
            <a:off x="1758102" y="45595"/>
            <a:ext cx="57635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22F62-9000-11A9-981C-9E41C182A5FC}"/>
              </a:ext>
            </a:extLst>
          </p:cNvPr>
          <p:cNvSpPr txBox="1"/>
          <p:nvPr/>
        </p:nvSpPr>
        <p:spPr>
          <a:xfrm>
            <a:off x="4981989" y="6377884"/>
            <a:ext cx="3019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Chalkboard" panose="03050602040202020205" pitchFamily="66" charset="77"/>
                <a:cs typeface="Arial" panose="020B0604020202020204" pitchFamily="34" charset="0"/>
              </a:rPr>
              <a:t>from Gordon DeMeester U.M. PhD thesis</a:t>
            </a:r>
            <a:endParaRPr lang="en-US" sz="1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12892-D473-393C-F126-02A218ECAF4F}"/>
              </a:ext>
            </a:extLst>
          </p:cNvPr>
          <p:cNvSpPr txBox="1"/>
          <p:nvPr/>
        </p:nvSpPr>
        <p:spPr>
          <a:xfrm>
            <a:off x="3958731" y="5267541"/>
            <a:ext cx="3389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W. V. Jones, Phys. Rev. </a:t>
            </a:r>
            <a:r>
              <a:rPr lang="en-US" sz="1400" i="1" u="sng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187</a:t>
            </a:r>
            <a:r>
              <a:rPr lang="en-US" sz="1400" i="1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, 1868 (1969)</a:t>
            </a:r>
            <a:endParaRPr lang="en-US" sz="1400" i="1" dirty="0">
              <a:solidFill>
                <a:srgbClr val="1A30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ADFF5-B839-901F-8308-61E1CC3D3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CDC1-A0EA-4E8B-E446-3C2931E7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42445"/>
          </a:xfrm>
        </p:spPr>
        <p:txBody>
          <a:bodyPr>
            <a:noAutofit/>
          </a:bodyPr>
          <a:lstStyle/>
          <a:p>
            <a:r>
              <a:rPr lang="en-US" sz="3200" dirty="0"/>
              <a:t>Additional equipment needed (or just wanted)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42A49-54C6-0614-5ABC-99DDF386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military truck on a dirt road&#10;&#10;AI-generated content may be incorrect.">
            <a:extLst>
              <a:ext uri="{FF2B5EF4-FFF2-40B4-BE49-F238E27FC236}">
                <a16:creationId xmlns:a16="http://schemas.microsoft.com/office/drawing/2014/main" id="{61427DD1-D5C7-B2CA-1873-FFF4256BE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216" y="3363971"/>
            <a:ext cx="4352134" cy="2905475"/>
          </a:xfrm>
          <a:prstGeom prst="rect">
            <a:avLst/>
          </a:prstGeom>
        </p:spPr>
      </p:pic>
      <p:pic>
        <p:nvPicPr>
          <p:cNvPr id="6" name="Picture 5" descr="A machine outside with a chain&#10;&#10;AI-generated content may be incorrect.">
            <a:extLst>
              <a:ext uri="{FF2B5EF4-FFF2-40B4-BE49-F238E27FC236}">
                <a16:creationId xmlns:a16="http://schemas.microsoft.com/office/drawing/2014/main" id="{3D70F979-E9A6-8B21-3944-082F082A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72" y="735564"/>
            <a:ext cx="4067288" cy="2715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2E65CA-01D5-24B5-84CC-94D125DC5AEE}"/>
              </a:ext>
            </a:extLst>
          </p:cNvPr>
          <p:cNvSpPr txBox="1"/>
          <p:nvPr/>
        </p:nvSpPr>
        <p:spPr>
          <a:xfrm>
            <a:off x="304800" y="924379"/>
            <a:ext cx="40672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Backup generator – allowed 95% up-time, even when heavy snowfall brought down utility lines </a:t>
            </a:r>
          </a:p>
          <a:p>
            <a:endParaRPr lang="en-US" dirty="0"/>
          </a:p>
          <a:p>
            <a:r>
              <a:rPr lang="en-US" dirty="0"/>
              <a:t>Step 1: dig out of dorm and put on snowshoes to go start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26A35-5E9D-079E-2FDA-7C5D21A83F8A}"/>
              </a:ext>
            </a:extLst>
          </p:cNvPr>
          <p:cNvSpPr txBox="1"/>
          <p:nvPr/>
        </p:nvSpPr>
        <p:spPr>
          <a:xfrm>
            <a:off x="167595" y="3494029"/>
            <a:ext cx="40672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JGL's hobby: scanning US government surplus lists for free goodies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supported by AEC (remember that?), so we qualified for federal surplus...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30F7"/>
                </a:solidFill>
              </a:rPr>
              <a:t>One great find: ex-Army "6x6" truck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30F7"/>
                </a:solidFill>
              </a:rPr>
              <a:t>Could go anywhere!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this photo, painted Michigan </a:t>
            </a:r>
            <a:r>
              <a:rPr lang="en-US" dirty="0">
                <a:solidFill>
                  <a:srgbClr val="D8A317"/>
                </a:solidFill>
              </a:rPr>
              <a:t>Maize</a:t>
            </a:r>
            <a:r>
              <a:rPr lang="en-US" dirty="0"/>
              <a:t> &amp; </a:t>
            </a:r>
            <a:r>
              <a:rPr lang="en-US" dirty="0">
                <a:solidFill>
                  <a:srgbClr val="1A30F7"/>
                </a:solidFill>
              </a:rPr>
              <a:t>Blue</a:t>
            </a:r>
            <a:r>
              <a:rPr lang="en-US" dirty="0"/>
              <a:t> by UM Motor Pool</a:t>
            </a:r>
          </a:p>
        </p:txBody>
      </p:sp>
    </p:spTree>
    <p:extLst>
      <p:ext uri="{BB962C8B-B14F-4D97-AF65-F5344CB8AC3E}">
        <p14:creationId xmlns:p14="http://schemas.microsoft.com/office/powerpoint/2010/main" val="126025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8AB5F-5540-F1DF-9967-26B2E1E3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1923-D81B-C7EE-4394-3B60783F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85988"/>
          </a:xfrm>
        </p:spPr>
        <p:txBody>
          <a:bodyPr>
            <a:noAutofit/>
          </a:bodyPr>
          <a:lstStyle/>
          <a:p>
            <a:r>
              <a:rPr lang="en-US" sz="3200" dirty="0"/>
              <a:t>Echo Lake: Results from hydrogen target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6E76E-248F-B499-70E6-5AA18852C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5286"/>
            <a:ext cx="7886700" cy="556758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A30F7"/>
                </a:solidFill>
              </a:rPr>
              <a:t>p-p inelastic cross section 100 – 1000 GeV </a:t>
            </a:r>
          </a:p>
          <a:p>
            <a:pPr lvl="2"/>
            <a:r>
              <a:rPr lang="en-US" sz="1600" dirty="0"/>
              <a:t>Corrections from Vern Jones monte </a:t>
            </a:r>
            <a:r>
              <a:rPr lang="en-US" sz="1600" dirty="0" err="1"/>
              <a:t>carlo</a:t>
            </a:r>
            <a:r>
              <a:rPr lang="en-US" sz="1600" dirty="0"/>
              <a:t> </a:t>
            </a:r>
            <a:r>
              <a:rPr lang="en-US" sz="1600" i="1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W. V. Jones, Phys. Rev. </a:t>
            </a:r>
            <a:r>
              <a:rPr lang="en-US" sz="1600" i="1" u="sng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187</a:t>
            </a:r>
            <a:r>
              <a:rPr lang="en-US" sz="1600" i="1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, 1868 (1969)</a:t>
            </a:r>
            <a:endParaRPr lang="en-US" sz="1600" i="1" dirty="0">
              <a:solidFill>
                <a:srgbClr val="1A30F7"/>
              </a:solidFill>
            </a:endParaRPr>
          </a:p>
          <a:p>
            <a:pPr lvl="2"/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ED17-7F55-CD58-E892-5C535E90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1E9B23-A787-16E9-7DB6-12F5E462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9878"/>
            <a:ext cx="8225400" cy="46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5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5F042-CF99-C79E-5BB1-3602CE78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59568-E0EC-66D1-92F4-4460F937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85988"/>
          </a:xfrm>
        </p:spPr>
        <p:txBody>
          <a:bodyPr>
            <a:noAutofit/>
          </a:bodyPr>
          <a:lstStyle/>
          <a:p>
            <a:r>
              <a:rPr lang="en-US" sz="3200" dirty="0"/>
              <a:t>Echo Lake: Results from hydrogen target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DA9E0-C0F2-E242-6FF1-45EAE3259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5286"/>
            <a:ext cx="7886700" cy="5567588"/>
          </a:xfrm>
        </p:spPr>
        <p:txBody>
          <a:bodyPr>
            <a:normAutofit/>
          </a:bodyPr>
          <a:lstStyle/>
          <a:p>
            <a:r>
              <a:rPr lang="en-US" sz="2000" dirty="0"/>
              <a:t>p-p angular distributions (log</a:t>
            </a:r>
            <a:r>
              <a:rPr lang="en-US" sz="2000" baseline="-25000" dirty="0"/>
              <a:t>10</a:t>
            </a:r>
            <a:r>
              <a:rPr lang="en-US" sz="2000" dirty="0"/>
              <a:t> tan </a:t>
            </a:r>
            <a:r>
              <a:rPr lang="en-US" sz="2000" dirty="0">
                <a:latin typeface="Symbol" pitchFamily="2" charset="2"/>
              </a:rPr>
              <a:t>q</a:t>
            </a:r>
            <a:r>
              <a:rPr lang="en-US" sz="2000" dirty="0"/>
              <a:t> 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1A30F7"/>
                </a:solidFill>
              </a:rPr>
              <a:t>For low and high multiplicity events @ 200 GeV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7CD6D-C3AA-77E1-5DE1-BF4291FF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C5483F-BDC8-7AEE-3BC3-15C12DBD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434" y="751115"/>
            <a:ext cx="2142129" cy="5948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694CF-211E-248E-299C-758147318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25" r="10677" b="8926"/>
          <a:stretch/>
        </p:blipFill>
        <p:spPr>
          <a:xfrm>
            <a:off x="628649" y="1543303"/>
            <a:ext cx="4596493" cy="50239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E3FF5D-6C7F-BEDE-ACCC-E3152F952D34}"/>
              </a:ext>
            </a:extLst>
          </p:cNvPr>
          <p:cNvSpPr txBox="1"/>
          <p:nvPr/>
        </p:nvSpPr>
        <p:spPr>
          <a:xfrm>
            <a:off x="4836891" y="2798985"/>
            <a:ext cx="1948543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all n &gt;3 events vs energy</a:t>
            </a:r>
          </a:p>
        </p:txBody>
      </p:sp>
    </p:spTree>
    <p:extLst>
      <p:ext uri="{BB962C8B-B14F-4D97-AF65-F5344CB8AC3E}">
        <p14:creationId xmlns:p14="http://schemas.microsoft.com/office/powerpoint/2010/main" val="138511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686C0-5628-3126-729C-A531F3A78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199A-BCE2-5C08-491D-942C6B32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696"/>
            <a:ext cx="7886700" cy="422829"/>
          </a:xfrm>
        </p:spPr>
        <p:txBody>
          <a:bodyPr>
            <a:normAutofit/>
          </a:bodyPr>
          <a:lstStyle/>
          <a:p>
            <a:r>
              <a:rPr lang="en-US" sz="2800" dirty="0"/>
              <a:t>1. Lake Chelan experiment, 1966-67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E5813-77C6-E1A6-0E07-1DC60C16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72" y="1242002"/>
            <a:ext cx="4314352" cy="429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450m deep glacial lake east of Cascade range, 170 miles E of Seattle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4683B-26FC-B250-07C5-5880CFD3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F24831-0D41-0820-F5D8-4FDA7A2942E2}"/>
              </a:ext>
            </a:extLst>
          </p:cNvPr>
          <p:cNvGrpSpPr/>
          <p:nvPr/>
        </p:nvGrpSpPr>
        <p:grpSpPr>
          <a:xfrm>
            <a:off x="314148" y="1907152"/>
            <a:ext cx="5363181" cy="1782140"/>
            <a:chOff x="314148" y="1907152"/>
            <a:chExt cx="5363181" cy="1782140"/>
          </a:xfrm>
        </p:grpSpPr>
        <p:pic>
          <p:nvPicPr>
            <p:cNvPr id="10" name="Picture 9" descr="A lake surrounded by mountains&#10;&#10;AI-generated content may be incorrect.">
              <a:extLst>
                <a:ext uri="{FF2B5EF4-FFF2-40B4-BE49-F238E27FC236}">
                  <a16:creationId xmlns:a16="http://schemas.microsoft.com/office/drawing/2014/main" id="{BE2027C8-0C13-6AF2-D854-506740E0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148" y="1907152"/>
              <a:ext cx="5363181" cy="17821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2BF812-E45A-BBA6-ED94-2C0171BE9231}"/>
                </a:ext>
              </a:extLst>
            </p:cNvPr>
            <p:cNvSpPr txBox="1"/>
            <p:nvPr/>
          </p:nvSpPr>
          <p:spPr>
            <a:xfrm>
              <a:off x="1515281" y="2419194"/>
              <a:ext cx="148045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Lake Chelan</a:t>
              </a:r>
            </a:p>
          </p:txBody>
        </p:sp>
      </p:grpSp>
      <p:pic>
        <p:nvPicPr>
          <p:cNvPr id="8" name="Picture 7" descr="A diagram of a glacier&#10;&#10;AI-generated content may be incorrect.">
            <a:extLst>
              <a:ext uri="{FF2B5EF4-FFF2-40B4-BE49-F238E27FC236}">
                <a16:creationId xmlns:a16="http://schemas.microsoft.com/office/drawing/2014/main" id="{B98450E0-CE13-BF33-C859-133768C2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" y="3848782"/>
            <a:ext cx="5753257" cy="21939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58D8B6-3E15-F7C6-9C26-28E5842062BF}"/>
              </a:ext>
            </a:extLst>
          </p:cNvPr>
          <p:cNvGrpSpPr/>
          <p:nvPr/>
        </p:nvGrpSpPr>
        <p:grpSpPr>
          <a:xfrm>
            <a:off x="4826624" y="1129621"/>
            <a:ext cx="4175797" cy="4632668"/>
            <a:chOff x="4826624" y="1129621"/>
            <a:chExt cx="4175797" cy="46326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63B17E-66BC-55B4-BBA3-C1DB45C92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420" t="11429" r="8095" b="50000"/>
            <a:stretch/>
          </p:blipFill>
          <p:spPr>
            <a:xfrm>
              <a:off x="5495291" y="3313344"/>
              <a:ext cx="3507130" cy="2448945"/>
            </a:xfrm>
            <a:prstGeom prst="rect">
              <a:avLst/>
            </a:prstGeom>
            <a:ln w="15875">
              <a:solidFill>
                <a:srgbClr val="FF0000"/>
              </a:solidFill>
            </a:ln>
          </p:spPr>
        </p:pic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BEBCC70-87C2-AF4A-0E9B-073660D14F8E}"/>
                </a:ext>
              </a:extLst>
            </p:cNvPr>
            <p:cNvSpPr/>
            <p:nvPr/>
          </p:nvSpPr>
          <p:spPr>
            <a:xfrm>
              <a:off x="7434841" y="4247162"/>
              <a:ext cx="196553" cy="42729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BE9F2-9B76-C740-1993-3EA193A604E4}"/>
                </a:ext>
              </a:extLst>
            </p:cNvPr>
            <p:cNvSpPr txBox="1"/>
            <p:nvPr/>
          </p:nvSpPr>
          <p:spPr>
            <a:xfrm>
              <a:off x="6948018" y="3705654"/>
              <a:ext cx="148045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</a:rPr>
                <a:t>Data taking site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1C2DA9F-9256-DE0C-93DB-4B7BD44CEF64}"/>
                </a:ext>
              </a:extLst>
            </p:cNvPr>
            <p:cNvGrpSpPr/>
            <p:nvPr/>
          </p:nvGrpSpPr>
          <p:grpSpPr>
            <a:xfrm>
              <a:off x="4826624" y="1129621"/>
              <a:ext cx="4076929" cy="2406277"/>
              <a:chOff x="5096394" y="1129622"/>
              <a:chExt cx="3807159" cy="212632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43FDD23-DC79-B2E7-7882-1B6C18606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7763" r="12961" b="48462"/>
              <a:stretch/>
            </p:blipFill>
            <p:spPr>
              <a:xfrm>
                <a:off x="5096394" y="1129622"/>
                <a:ext cx="3807159" cy="1911861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C2E50C5-BE4C-B47B-EA44-3CA34C76F729}"/>
                  </a:ext>
                </a:extLst>
              </p:cNvPr>
              <p:cNvGrpSpPr/>
              <p:nvPr/>
            </p:nvGrpSpPr>
            <p:grpSpPr>
              <a:xfrm>
                <a:off x="7875320" y="1284235"/>
                <a:ext cx="856466" cy="1971713"/>
                <a:chOff x="1981200" y="1422063"/>
                <a:chExt cx="856466" cy="1971713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2B27359-2793-D93B-340C-4FA40EE339D7}"/>
                    </a:ext>
                  </a:extLst>
                </p:cNvPr>
                <p:cNvSpPr/>
                <p:nvPr/>
              </p:nvSpPr>
              <p:spPr>
                <a:xfrm>
                  <a:off x="1981200" y="1422063"/>
                  <a:ext cx="856466" cy="46593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67240DB0-9292-EAEE-112C-065E1EB94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2572" y="1888001"/>
                  <a:ext cx="363566" cy="150577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F9361A-0531-AD28-B11A-F7752502288D}"/>
              </a:ext>
            </a:extLst>
          </p:cNvPr>
          <p:cNvSpPr txBox="1"/>
          <p:nvPr/>
        </p:nvSpPr>
        <p:spPr>
          <a:xfrm>
            <a:off x="621180" y="731891"/>
            <a:ext cx="7173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JGL’s thesis project: underwater muons in Lake Chelan, WA</a:t>
            </a:r>
          </a:p>
        </p:txBody>
      </p:sp>
    </p:spTree>
    <p:extLst>
      <p:ext uri="{BB962C8B-B14F-4D97-AF65-F5344CB8AC3E}">
        <p14:creationId xmlns:p14="http://schemas.microsoft.com/office/powerpoint/2010/main" val="254508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BD606-BABE-615F-641D-3DD113B8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1FE4-9A6F-193B-52E3-2A33C3F3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85988"/>
          </a:xfrm>
        </p:spPr>
        <p:txBody>
          <a:bodyPr>
            <a:noAutofit/>
          </a:bodyPr>
          <a:lstStyle/>
          <a:p>
            <a:r>
              <a:rPr lang="en-US" sz="2800" dirty="0"/>
              <a:t>Echo Lake: Results from hydrogen target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A4206-D9AD-1AC3-1FC6-6FE778031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1115"/>
            <a:ext cx="7886700" cy="574175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A30F7"/>
                </a:solidFill>
              </a:rPr>
              <a:t>p-p inelastic average charged multiplicity &lt;</a:t>
            </a:r>
            <a:r>
              <a:rPr lang="en-US" sz="2400" dirty="0" err="1">
                <a:solidFill>
                  <a:srgbClr val="1A30F7"/>
                </a:solidFill>
              </a:rPr>
              <a:t>n</a:t>
            </a:r>
            <a:r>
              <a:rPr lang="en-US" sz="2400" baseline="-25000" dirty="0" err="1">
                <a:solidFill>
                  <a:srgbClr val="1A30F7"/>
                </a:solidFill>
              </a:rPr>
              <a:t>CH</a:t>
            </a:r>
            <a:r>
              <a:rPr lang="en-US" sz="2400" dirty="0">
                <a:solidFill>
                  <a:srgbClr val="1A30F7"/>
                </a:solidFill>
              </a:rPr>
              <a:t> &gt;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52400-B493-505C-EF47-3B856FAA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20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B4D61D-C335-2589-4B42-E3195415E950}"/>
              </a:ext>
            </a:extLst>
          </p:cNvPr>
          <p:cNvGrpSpPr/>
          <p:nvPr/>
        </p:nvGrpSpPr>
        <p:grpSpPr>
          <a:xfrm>
            <a:off x="0" y="1115331"/>
            <a:ext cx="5042807" cy="3217929"/>
            <a:chOff x="628650" y="983957"/>
            <a:chExt cx="5042807" cy="3217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6320F8-45C9-2B3B-98C3-719D52F1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991" r="9861" b="15955"/>
            <a:stretch/>
          </p:blipFill>
          <p:spPr>
            <a:xfrm>
              <a:off x="628650" y="983957"/>
              <a:ext cx="5042807" cy="32179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46407-D889-5088-B1DE-FCEE67C68C2C}"/>
                </a:ext>
              </a:extLst>
            </p:cNvPr>
            <p:cNvSpPr txBox="1"/>
            <p:nvPr/>
          </p:nvSpPr>
          <p:spPr>
            <a:xfrm>
              <a:off x="807733" y="3090446"/>
              <a:ext cx="42994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2"/>
              <a:r>
                <a:rPr lang="en-US" sz="1600" dirty="0">
                  <a:solidFill>
                    <a:srgbClr val="1A30F7"/>
                  </a:solidFill>
                </a:rPr>
                <a:t>Echo Lake </a:t>
              </a:r>
              <a:r>
                <a:rPr lang="en-US" sz="1600" dirty="0" err="1">
                  <a:solidFill>
                    <a:srgbClr val="1A30F7"/>
                  </a:solidFill>
                </a:rPr>
                <a:t>Nucl</a:t>
              </a:r>
              <a:r>
                <a:rPr lang="en-US" sz="1600" dirty="0">
                  <a:solidFill>
                    <a:srgbClr val="1A30F7"/>
                  </a:solidFill>
                </a:rPr>
                <a:t>. Phys. B 1972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3C0BE7-13DA-F02A-01AB-4C9E23520B73}"/>
              </a:ext>
            </a:extLst>
          </p:cNvPr>
          <p:cNvGrpSpPr/>
          <p:nvPr/>
        </p:nvGrpSpPr>
        <p:grpSpPr>
          <a:xfrm>
            <a:off x="4802790" y="2905038"/>
            <a:ext cx="4299463" cy="3744366"/>
            <a:chOff x="4802790" y="2905038"/>
            <a:chExt cx="4299463" cy="37443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16DFDB-64EF-EE7A-9996-BD12037FF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0225" y="3172100"/>
              <a:ext cx="4162127" cy="34773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CF4C68-7B80-D0D7-7129-E6EC5989EA14}"/>
                </a:ext>
              </a:extLst>
            </p:cNvPr>
            <p:cNvSpPr txBox="1"/>
            <p:nvPr/>
          </p:nvSpPr>
          <p:spPr>
            <a:xfrm>
              <a:off x="4802790" y="2905038"/>
              <a:ext cx="42994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2"/>
              <a:r>
                <a:rPr lang="en-US" sz="1600" dirty="0">
                  <a:solidFill>
                    <a:srgbClr val="1A30F7"/>
                  </a:solidFill>
                </a:rPr>
                <a:t> M. Jacob review, ICHEP 1972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0C6388-7A8E-3968-3580-BE34CC50DF90}"/>
                </a:ext>
              </a:extLst>
            </p:cNvPr>
            <p:cNvSpPr txBox="1"/>
            <p:nvPr/>
          </p:nvSpPr>
          <p:spPr>
            <a:xfrm>
              <a:off x="6134733" y="5286195"/>
              <a:ext cx="29675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2"/>
              <a:r>
                <a:rPr lang="en-US" sz="1600" dirty="0">
                  <a:solidFill>
                    <a:srgbClr val="C00000"/>
                  </a:solidFill>
                </a:rPr>
                <a:t>Systematic undercounting...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361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84C7-0706-8EB8-65B6-605275D0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73" y="636834"/>
            <a:ext cx="8676145" cy="49795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700" dirty="0"/>
              <a:t>UCB Alvarez group built large-gap superconducting magnet, for emulsion balloon flights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</a:rPr>
              <a:t>High Altitude Particle Physics Experiment (</a:t>
            </a:r>
            <a:r>
              <a:rPr lang="en-US" sz="1600" b="1" dirty="0">
                <a:solidFill>
                  <a:srgbClr val="1A30F7"/>
                </a:solidFill>
              </a:rPr>
              <a:t>HAPPE</a:t>
            </a:r>
            <a:r>
              <a:rPr lang="en-US" sz="1600" dirty="0">
                <a:solidFill>
                  <a:srgbClr val="1A30F7"/>
                </a:solidFill>
              </a:rPr>
              <a:t>), 1 m bore,2m long, 1 T field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</a:rPr>
              <a:t>Crashed in attempted flight, abandoned for experiment with smaller SC magnet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700" dirty="0"/>
              <a:t>Available as surplus... put it above our target and we have a magnetic spectrometer! </a:t>
            </a:r>
            <a:r>
              <a:rPr lang="en-US" sz="1700" b="1" dirty="0">
                <a:solidFill>
                  <a:srgbClr val="1A30F7"/>
                </a:solidFill>
              </a:rPr>
              <a:t>But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</a:rPr>
              <a:t>Nobody had made a helium liquefier work at such high altitude before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</a:rPr>
              <a:t>Magnet design focused on light weight...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</a:rPr>
              <a:t>Superconductor was 1960s alloy, none too stable </a:t>
            </a:r>
            <a:endParaRPr lang="en-US" sz="1400" dirty="0">
              <a:solidFill>
                <a:srgbClr val="1A30F7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218C3-7684-9A75-DF96-3941EF00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21</a:t>
            </a:fld>
            <a:endParaRPr lang="en-US"/>
          </a:p>
        </p:txBody>
      </p:sp>
      <p:pic>
        <p:nvPicPr>
          <p:cNvPr id="39" name="Picture 38" descr="A large green tank in a building&#10;&#10;AI-generated content may be incorrect.">
            <a:extLst>
              <a:ext uri="{FF2B5EF4-FFF2-40B4-BE49-F238E27FC236}">
                <a16:creationId xmlns:a16="http://schemas.microsoft.com/office/drawing/2014/main" id="{BD07255D-0ED8-29A2-4285-9B6E3EF3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8"/>
          <a:stretch/>
        </p:blipFill>
        <p:spPr>
          <a:xfrm>
            <a:off x="5609632" y="4214102"/>
            <a:ext cx="3373986" cy="23506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75A514-7268-61D0-510F-45CDBA693C83}"/>
              </a:ext>
            </a:extLst>
          </p:cNvPr>
          <p:cNvSpPr txBox="1">
            <a:spLocks/>
          </p:cNvSpPr>
          <p:nvPr/>
        </p:nvSpPr>
        <p:spPr>
          <a:xfrm>
            <a:off x="628650" y="267648"/>
            <a:ext cx="7886700" cy="342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Alvarez Magnet adventure</a:t>
            </a:r>
          </a:p>
        </p:txBody>
      </p:sp>
      <p:pic>
        <p:nvPicPr>
          <p:cNvPr id="9" name="Picture 8" descr="A building with a metal structure and a ladder&#10;&#10;AI-generated content may be incorrect.">
            <a:extLst>
              <a:ext uri="{FF2B5EF4-FFF2-40B4-BE49-F238E27FC236}">
                <a16:creationId xmlns:a16="http://schemas.microsoft.com/office/drawing/2014/main" id="{0514626C-297E-EED8-042F-8F3DD916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2" t="-1662" r="29417" b="1662"/>
          <a:stretch/>
        </p:blipFill>
        <p:spPr>
          <a:xfrm rot="16200000">
            <a:off x="5891153" y="1797648"/>
            <a:ext cx="2600386" cy="316342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 descr="A building with a chimney&#10;&#10;AI-generated content may be incorrect.">
            <a:extLst>
              <a:ext uri="{FF2B5EF4-FFF2-40B4-BE49-F238E27FC236}">
                <a16:creationId xmlns:a16="http://schemas.microsoft.com/office/drawing/2014/main" id="{1AB1FFBE-4E80-D461-5079-0458BA4F2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080" y="4339198"/>
            <a:ext cx="3372022" cy="225115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11" name="Picture 10" descr="A building in the woods&#10;&#10;AI-generated content may be incorrect.">
            <a:extLst>
              <a:ext uri="{FF2B5EF4-FFF2-40B4-BE49-F238E27FC236}">
                <a16:creationId xmlns:a16="http://schemas.microsoft.com/office/drawing/2014/main" id="{574572B4-8036-B057-4EAC-AAD0E49B5A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955" t="288" r="22371" b="19910"/>
          <a:stretch/>
        </p:blipFill>
        <p:spPr>
          <a:xfrm>
            <a:off x="374005" y="2551460"/>
            <a:ext cx="2935159" cy="41507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96AA47-2061-D8D3-3CB9-F35167E7737F}"/>
              </a:ext>
            </a:extLst>
          </p:cNvPr>
          <p:cNvSpPr txBox="1"/>
          <p:nvPr/>
        </p:nvSpPr>
        <p:spPr>
          <a:xfrm>
            <a:off x="3255457" y="2581387"/>
            <a:ext cx="2217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Lab building roof was raised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A94BC-5DD1-97AB-45C3-E415418608D7}"/>
              </a:ext>
            </a:extLst>
          </p:cNvPr>
          <p:cNvSpPr txBox="1"/>
          <p:nvPr/>
        </p:nvSpPr>
        <p:spPr>
          <a:xfrm>
            <a:off x="4082144" y="3331846"/>
            <a:ext cx="202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Magnet arrived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3DFB9-4C2C-8856-81FA-969C1FF74E01}"/>
              </a:ext>
            </a:extLst>
          </p:cNvPr>
          <p:cNvSpPr txBox="1"/>
          <p:nvPr/>
        </p:nvSpPr>
        <p:spPr>
          <a:xfrm>
            <a:off x="3436038" y="4010143"/>
            <a:ext cx="1899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 liquefier shed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C620B6-318E-D498-49FF-8D976E1850D9}"/>
              </a:ext>
            </a:extLst>
          </p:cNvPr>
          <p:cNvSpPr txBox="1"/>
          <p:nvPr/>
        </p:nvSpPr>
        <p:spPr>
          <a:xfrm>
            <a:off x="6936899" y="5863029"/>
            <a:ext cx="2046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He gas tank looming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958492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30999-F26B-4398-4E9A-9C1CDFB72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46504-7EF0-5C52-4C0E-B8A66745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16" y="238860"/>
            <a:ext cx="4068534" cy="1200328"/>
          </a:xfrm>
        </p:spPr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Echo Lake: Superconducting magnetic spectrometer layout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5A4AA-62A8-27DE-F00E-4916783F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7DEE0-F10A-6333-A2C6-D9AED75DA377}"/>
              </a:ext>
            </a:extLst>
          </p:cNvPr>
          <p:cNvSpPr txBox="1"/>
          <p:nvPr/>
        </p:nvSpPr>
        <p:spPr>
          <a:xfrm>
            <a:off x="4572000" y="1502906"/>
            <a:ext cx="3463290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New, larger wide-gap spark chambers for tracking</a:t>
            </a:r>
            <a:endParaRPr lang="en-US" dirty="0">
              <a:solidFill>
                <a:srgbClr val="1A30F7"/>
              </a:solidFill>
              <a:latin typeface="Chalkboard" panose="03050602040202020205" pitchFamily="66" charset="77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Air-core magnet! Significant B field outside magnet shell</a:t>
            </a:r>
          </a:p>
        </p:txBody>
      </p:sp>
      <p:pic>
        <p:nvPicPr>
          <p:cNvPr id="5" name="Picture 4" descr="A diagram of a magnet&#10;&#10;AI-generated content may be incorrect.">
            <a:extLst>
              <a:ext uri="{FF2B5EF4-FFF2-40B4-BE49-F238E27FC236}">
                <a16:creationId xmlns:a16="http://schemas.microsoft.com/office/drawing/2014/main" id="{889881F7-ED6F-317E-791E-125AD21B7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01" y="175142"/>
            <a:ext cx="4050015" cy="6507716"/>
          </a:xfrm>
          <a:prstGeom prst="rect">
            <a:avLst/>
          </a:prstGeom>
        </p:spPr>
      </p:pic>
      <p:pic>
        <p:nvPicPr>
          <p:cNvPr id="9" name="Picture 8" descr="A diagram of a hydrogen tank&#10;&#10;AI-generated content may be incorrect.">
            <a:extLst>
              <a:ext uri="{FF2B5EF4-FFF2-40B4-BE49-F238E27FC236}">
                <a16:creationId xmlns:a16="http://schemas.microsoft.com/office/drawing/2014/main" id="{7391BBA1-5BB2-BACA-2183-6118E184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65"/>
          <a:stretch/>
        </p:blipFill>
        <p:spPr>
          <a:xfrm>
            <a:off x="5564279" y="2993460"/>
            <a:ext cx="3341822" cy="3625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549400-0FF5-1C6E-4999-1300F7F2AE3A}"/>
              </a:ext>
            </a:extLst>
          </p:cNvPr>
          <p:cNvSpPr txBox="1"/>
          <p:nvPr/>
        </p:nvSpPr>
        <p:spPr>
          <a:xfrm>
            <a:off x="4376105" y="5884527"/>
            <a:ext cx="1393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Chalkboard" panose="03050602040202020205" pitchFamily="66" charset="77"/>
                <a:cs typeface="Arial" panose="020B0604020202020204" pitchFamily="34" charset="0"/>
              </a:rPr>
              <a:t>from Larry Jones history of ELL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03331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06B09-27AB-281D-8C96-1F2684487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9874"/>
            <a:ext cx="7886700" cy="49484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A30F7"/>
                </a:solidFill>
              </a:rPr>
              <a:t>The first time I blew up an experiment with JGL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B190-FDAB-6727-13B2-A2A06F3A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48" y="764719"/>
            <a:ext cx="6695342" cy="5153706"/>
          </a:xfrm>
        </p:spPr>
        <p:txBody>
          <a:bodyPr>
            <a:noAutofit/>
          </a:bodyPr>
          <a:lstStyle/>
          <a:p>
            <a:r>
              <a:rPr lang="en-US" sz="2000" dirty="0"/>
              <a:t>Brilliant technician from CTI (refrigerator company) made his machine produce </a:t>
            </a:r>
            <a:r>
              <a:rPr lang="en-US" sz="2000" dirty="0" err="1"/>
              <a:t>LHe</a:t>
            </a:r>
            <a:r>
              <a:rPr lang="en-US" sz="2000" dirty="0"/>
              <a:t>, albeit slowly</a:t>
            </a:r>
          </a:p>
          <a:p>
            <a:r>
              <a:rPr lang="en-US" sz="2000" dirty="0"/>
              <a:t>Intense effort recommissioned detector, put magnet system in place, and filled it with </a:t>
            </a:r>
            <a:r>
              <a:rPr lang="en-US" sz="2000" dirty="0" err="1"/>
              <a:t>Lhe</a:t>
            </a:r>
            <a:endParaRPr lang="en-US" sz="2000" dirty="0"/>
          </a:p>
          <a:p>
            <a:pPr lvl="1"/>
            <a:r>
              <a:rPr lang="en-US" sz="1800" dirty="0">
                <a:solidFill>
                  <a:srgbClr val="1A30F7"/>
                </a:solidFill>
              </a:rPr>
              <a:t>Successfully charged magnet, mapped field, ran for a week</a:t>
            </a:r>
          </a:p>
          <a:p>
            <a:pPr lvl="1"/>
            <a:r>
              <a:rPr lang="en-US" sz="1800" dirty="0">
                <a:solidFill>
                  <a:srgbClr val="1A30F7"/>
                </a:solidFill>
              </a:rPr>
              <a:t>Magnet went normal, relief valve worked, no damage</a:t>
            </a:r>
          </a:p>
          <a:p>
            <a:r>
              <a:rPr lang="en-US" sz="2000" dirty="0"/>
              <a:t>One snowy night on Mt Evans, we charged the magnet for data-taking successfully, then...</a:t>
            </a:r>
          </a:p>
          <a:p>
            <a:pPr lvl="1"/>
            <a:r>
              <a:rPr lang="en-US" sz="1800" dirty="0">
                <a:solidFill>
                  <a:srgbClr val="1A30F7"/>
                </a:solidFill>
              </a:rPr>
              <a:t>I dropped a large (non-ferrous) wrench, and a moment later the magnet went normal</a:t>
            </a:r>
          </a:p>
          <a:p>
            <a:pPr marL="914400" lvl="2" indent="0">
              <a:buNone/>
            </a:pPr>
            <a:r>
              <a:rPr lang="en-US" sz="1600" dirty="0"/>
              <a:t>	(John bugs me to this day...)</a:t>
            </a:r>
          </a:p>
          <a:p>
            <a:pPr lvl="1"/>
            <a:r>
              <a:rPr lang="en-US" sz="1800" dirty="0">
                <a:solidFill>
                  <a:srgbClr val="1A30F7"/>
                </a:solidFill>
              </a:rPr>
              <a:t>Relief valve failed, rupture disk failed, magnet's end cap blew off from sudden gas pressure</a:t>
            </a:r>
          </a:p>
          <a:p>
            <a:pPr lvl="1"/>
            <a:r>
              <a:rPr lang="en-US" sz="1800" dirty="0">
                <a:solidFill>
                  <a:srgbClr val="1A30F7"/>
                </a:solidFill>
              </a:rPr>
              <a:t>Lab filled with cold He vapor, superinsulation shreds, and fog</a:t>
            </a:r>
          </a:p>
          <a:p>
            <a:pPr lvl="1"/>
            <a:r>
              <a:rPr lang="en-US" sz="1800" dirty="0"/>
              <a:t>Team bailed from 2</a:t>
            </a:r>
            <a:r>
              <a:rPr lang="en-US" sz="1800" baseline="30000" dirty="0"/>
              <a:t>nd</a:t>
            </a:r>
            <a:r>
              <a:rPr lang="en-US" sz="1800" dirty="0"/>
              <a:t> story – a technician followed me to the ladder but beat me to ground</a:t>
            </a:r>
          </a:p>
          <a:p>
            <a:pPr lvl="1"/>
            <a:r>
              <a:rPr lang="en-US" sz="1800" dirty="0"/>
              <a:t>JGL heroically kept his thumb on the "recover gas" button until his voice went Donald Duck, slid out roof door onto a snowbank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0C171-B3F9-E922-DEEA-89F7303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25D3A-BAA1-D171-E612-31811A8E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78" y="1043609"/>
            <a:ext cx="2004074" cy="2878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68F94-4B95-076C-3C75-836902CCF10F}"/>
              </a:ext>
            </a:extLst>
          </p:cNvPr>
          <p:cNvSpPr txBox="1"/>
          <p:nvPr/>
        </p:nvSpPr>
        <p:spPr>
          <a:xfrm>
            <a:off x="7099024" y="3969459"/>
            <a:ext cx="16412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CTI 1400 helium refrigerator </a:t>
            </a:r>
          </a:p>
          <a:p>
            <a:r>
              <a:rPr lang="en-US" sz="1600" i="1" dirty="0">
                <a:latin typeface="Chalkboard" panose="03050602040202020205" pitchFamily="66" charset="77"/>
                <a:cs typeface="Arial" panose="020B0604020202020204" pitchFamily="34" charset="0"/>
              </a:rPr>
              <a:t>(Not ours! Buy it on </a:t>
            </a:r>
            <a:r>
              <a:rPr lang="en-US" sz="1600" i="1" dirty="0" err="1">
                <a:latin typeface="Chalkboard" panose="03050602040202020205" pitchFamily="66" charset="77"/>
                <a:cs typeface="Arial" panose="020B0604020202020204" pitchFamily="34" charset="0"/>
              </a:rPr>
              <a:t>ebay</a:t>
            </a:r>
            <a:r>
              <a:rPr lang="en-US" sz="1600" i="1" dirty="0">
                <a:latin typeface="Chalkboard" panose="03050602040202020205" pitchFamily="66" charset="77"/>
                <a:cs typeface="Arial" panose="020B0604020202020204" pitchFamily="34" charset="0"/>
              </a:rPr>
              <a:t> for $3500)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203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FD6AC-50BD-8D00-24CF-2C9C3DA9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2F8B-3A72-65C7-C235-341C8230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85988"/>
          </a:xfrm>
        </p:spPr>
        <p:txBody>
          <a:bodyPr>
            <a:normAutofit/>
          </a:bodyPr>
          <a:lstStyle/>
          <a:p>
            <a:r>
              <a:rPr lang="en-US" sz="3600" dirty="0"/>
              <a:t>After the Happe-ness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09B9-EBDD-8BFF-EDE7-893A0C613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5286"/>
            <a:ext cx="7886700" cy="5567588"/>
          </a:xfrm>
        </p:spPr>
        <p:txBody>
          <a:bodyPr>
            <a:normAutofit/>
          </a:bodyPr>
          <a:lstStyle/>
          <a:p>
            <a:r>
              <a:rPr lang="en-US" sz="2400" dirty="0"/>
              <a:t>Results from magnet installation</a:t>
            </a:r>
          </a:p>
          <a:p>
            <a:pPr lvl="1"/>
            <a:r>
              <a:rPr lang="en-US" sz="2000" dirty="0"/>
              <a:t>CON: Two extra years to get data for my thesis...</a:t>
            </a:r>
          </a:p>
          <a:p>
            <a:pPr lvl="1"/>
            <a:r>
              <a:rPr lang="en-US" sz="2000" dirty="0"/>
              <a:t>PRO: </a:t>
            </a:r>
            <a:r>
              <a:rPr lang="en-US" sz="2000" b="1" dirty="0">
                <a:solidFill>
                  <a:srgbClr val="C00000"/>
                </a:solidFill>
              </a:rPr>
              <a:t>Francis </a:t>
            </a:r>
            <a:r>
              <a:rPr lang="en-US" sz="2000" b="1" dirty="0" err="1">
                <a:solidFill>
                  <a:srgbClr val="C00000"/>
                </a:solidFill>
              </a:rPr>
              <a:t>Halzen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joins </a:t>
            </a:r>
            <a:r>
              <a:rPr lang="en-US" sz="2000" dirty="0" err="1">
                <a:solidFill>
                  <a:srgbClr val="C00000"/>
                </a:solidFill>
              </a:rPr>
              <a:t>UWis</a:t>
            </a:r>
            <a:r>
              <a:rPr lang="en-US" sz="2000" dirty="0">
                <a:solidFill>
                  <a:srgbClr val="C00000"/>
                </a:solidFill>
              </a:rPr>
              <a:t> faculty – and my committee!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C4B9D-B3AB-51E4-D466-A2AC0B12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A person standing in front of a chalkboard&#10;&#10;AI-generated content may be incorrect.">
            <a:extLst>
              <a:ext uri="{FF2B5EF4-FFF2-40B4-BE49-F238E27FC236}">
                <a16:creationId xmlns:a16="http://schemas.microsoft.com/office/drawing/2014/main" id="{56AC0F4C-0B0E-C1CE-8DEC-71C36826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214"/>
          <a:stretch/>
        </p:blipFill>
        <p:spPr>
          <a:xfrm>
            <a:off x="301171" y="2334847"/>
            <a:ext cx="2529115" cy="3441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F27C0F-2E41-1172-556F-A727089054C8}"/>
              </a:ext>
            </a:extLst>
          </p:cNvPr>
          <p:cNvSpPr txBox="1"/>
          <p:nvPr/>
        </p:nvSpPr>
        <p:spPr>
          <a:xfrm>
            <a:off x="116114" y="6095123"/>
            <a:ext cx="9027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from</a:t>
            </a:r>
          </a:p>
          <a:p>
            <a:r>
              <a:rPr lang="en-US" sz="1400" dirty="0" err="1">
                <a:solidFill>
                  <a:srgbClr val="C00000"/>
                </a:solidFill>
              </a:rPr>
              <a:t>www.jotdown.es</a:t>
            </a:r>
            <a:r>
              <a:rPr lang="en-US" sz="1400" dirty="0">
                <a:solidFill>
                  <a:srgbClr val="C00000"/>
                </a:solidFill>
              </a:rPr>
              <a:t>/2014/05/francis-halzen-i-always-advise-to-my-students-dont-read-too-many-books-do-things/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9907F-6900-086D-E827-8F3F1ED7F3C1}"/>
              </a:ext>
            </a:extLst>
          </p:cNvPr>
          <p:cNvSpPr txBox="1"/>
          <p:nvPr/>
        </p:nvSpPr>
        <p:spPr>
          <a:xfrm>
            <a:off x="2830286" y="2525827"/>
            <a:ext cx="5910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1800" i="1" dirty="0">
                <a:solidFill>
                  <a:srgbClr val="1A30F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first paper I wrote on the subject was with </a:t>
            </a:r>
            <a:r>
              <a:rPr lang="en-US" sz="1800" b="1" i="1" dirty="0">
                <a:solidFill>
                  <a:srgbClr val="1A30F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Learned</a:t>
            </a:r>
            <a:r>
              <a:rPr lang="en-US" sz="1800" i="1" dirty="0">
                <a:solidFill>
                  <a:srgbClr val="1A30F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because he knew all the detection techniques, so in fact if you look at the ICE CUBE optical module it looks very much like one of DUMAND</a:t>
            </a:r>
            <a:r>
              <a:rPr lang="en-US" i="1" dirty="0">
                <a:solidFill>
                  <a:srgbClr val="1A30F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Luckily </a:t>
            </a:r>
            <a:r>
              <a:rPr lang="en-US" sz="1800" i="1" dirty="0">
                <a:solidFill>
                  <a:srgbClr val="1A30F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was quite naive and had not read all the books that I had to read before making the proposal. For example, should I have read the standard textbook of the time, called “The optics of water and ice”, I would have never started the experiment… In fact, ever since I always advise, specially to High Schools and undergraduates, “don’t read too many books, do things!”</a:t>
            </a:r>
          </a:p>
        </p:txBody>
      </p:sp>
    </p:spTree>
    <p:extLst>
      <p:ext uri="{BB962C8B-B14F-4D97-AF65-F5344CB8AC3E}">
        <p14:creationId xmlns:p14="http://schemas.microsoft.com/office/powerpoint/2010/main" val="2067325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2F534-6F01-331E-0718-FA410DF77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9969-7B89-757B-E696-7E875D75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6268"/>
            <a:ext cx="7886700" cy="342445"/>
          </a:xfrm>
        </p:spPr>
        <p:txBody>
          <a:bodyPr>
            <a:noAutofit/>
          </a:bodyPr>
          <a:lstStyle/>
          <a:p>
            <a:r>
              <a:rPr lang="en-US" sz="3200" dirty="0"/>
              <a:t>Echo Lake experiment, 1968-72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7A239-EC5E-1076-BAE9-0B8BF384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40" y="822643"/>
            <a:ext cx="3574231" cy="5621700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sz="19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Metal plate targets: 1969 - 1970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Same basic configuration, with LH2 target replaced by sheets of various metals side-by-side, spaced 15 cm</a:t>
            </a:r>
          </a:p>
          <a:p>
            <a:pPr marL="749300" lvl="2" indent="-227013"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Preliminary run with carbon slab</a:t>
            </a:r>
          </a:p>
          <a:p>
            <a:pPr marL="749300" lvl="2" indent="-227013"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Run 1: Al and Fe</a:t>
            </a:r>
          </a:p>
          <a:p>
            <a:pPr marL="749300" lvl="2" indent="-227013">
              <a:spcAft>
                <a:spcPts val="300"/>
              </a:spcAft>
            </a:pPr>
            <a:r>
              <a:rPr lang="en-US" sz="1600" dirty="0">
                <a:solidFill>
                  <a:srgbClr val="1A30F7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Run 2: Pb and SN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Total target thickness ~0.2 </a:t>
            </a:r>
            <a:r>
              <a:rPr lang="en-US" sz="1900" dirty="0" err="1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1900" baseline="-25000" dirty="0" err="1">
                <a:latin typeface="Chalkboard" panose="03050602040202020205" pitchFamily="66" charset="77"/>
                <a:cs typeface="Arial" panose="020B0604020202020204" pitchFamily="34" charset="0"/>
              </a:rPr>
              <a:t>mfp</a:t>
            </a: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 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latin typeface="Chalkboard" panose="03050602040202020205" pitchFamily="66" charset="77"/>
                <a:cs typeface="Arial" panose="020B0604020202020204" pitchFamily="34" charset="0"/>
              </a:rPr>
              <a:t>Wide-gap chambers allowed reconstruction of event vertex accurate enough to identify which metal plate was target</a:t>
            </a:r>
          </a:p>
          <a:p>
            <a:pPr marL="292100" lvl="1" indent="-227013">
              <a:spcAft>
                <a:spcPts val="300"/>
              </a:spcAft>
            </a:pPr>
            <a:r>
              <a:rPr lang="en-US" sz="1900" dirty="0">
                <a:solidFill>
                  <a:srgbClr val="C00000"/>
                </a:solidFill>
                <a:latin typeface="Chalkboard" panose="03050602040202020205" pitchFamily="66" charset="77"/>
                <a:cs typeface="Arial" panose="020B0604020202020204" pitchFamily="34" charset="0"/>
              </a:rPr>
              <a:t>Provided thesis data for P.R. Vishwanath and J. Wilkes</a:t>
            </a:r>
            <a:endParaRPr lang="en-US" sz="1800" dirty="0">
              <a:solidFill>
                <a:srgbClr val="C00000"/>
              </a:solidFill>
              <a:latin typeface="Chalkboard" panose="03050602040202020205" pitchFamily="66" charset="77"/>
              <a:cs typeface="Arial" panose="020B0604020202020204" pitchFamily="34" charset="0"/>
            </a:endParaRPr>
          </a:p>
          <a:p>
            <a:pPr marL="292100" lvl="1" indent="-227013">
              <a:spcAft>
                <a:spcPts val="300"/>
              </a:spcAft>
            </a:pPr>
            <a:endParaRPr lang="en-US" sz="1600" dirty="0">
              <a:solidFill>
                <a:srgbClr val="1A30F7"/>
              </a:solidFill>
              <a:latin typeface="Chalkboard" panose="03050602040202020205" pitchFamily="66" charset="77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4194-1DC5-FD2B-ED57-2402018F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A diagram of different types of objects&#10;&#10;AI-generated content may be incorrect.">
            <a:extLst>
              <a:ext uri="{FF2B5EF4-FFF2-40B4-BE49-F238E27FC236}">
                <a16:creationId xmlns:a16="http://schemas.microsoft.com/office/drawing/2014/main" id="{2C213DBD-5280-A2E6-F937-A38CD1DCB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71" y="637107"/>
            <a:ext cx="5190302" cy="56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1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0C0F3-AE25-9DFF-74BE-D2EC6D167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FB2A1A-71AE-9A06-42ED-6CC97793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72" r="12301" b="12111"/>
          <a:stretch/>
        </p:blipFill>
        <p:spPr>
          <a:xfrm>
            <a:off x="354231" y="1644283"/>
            <a:ext cx="4196961" cy="2539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F89C-6129-BE17-BD29-C91E49A9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85988"/>
          </a:xfrm>
        </p:spPr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Echo Lake: p-A data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34140-CECD-E3F0-3EC7-C537D384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167DF-A998-721D-541B-ADA5FF6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72" y="136524"/>
            <a:ext cx="4621398" cy="6492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A85BDE-C173-0CC1-BFD8-0F151302A84B}"/>
              </a:ext>
            </a:extLst>
          </p:cNvPr>
          <p:cNvSpPr txBox="1"/>
          <p:nvPr/>
        </p:nvSpPr>
        <p:spPr>
          <a:xfrm>
            <a:off x="526774" y="81554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A30F7"/>
                </a:solidFill>
              </a:rPr>
              <a:t>p-Fe inelastic cross section vs E from interactions in Fe plate narrow-gap spark chambers, H target runs</a:t>
            </a:r>
            <a:endParaRPr lang="en-US" dirty="0">
              <a:solidFill>
                <a:srgbClr val="1A30F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9A586-5EB9-7216-BE8D-850F8906B059}"/>
              </a:ext>
            </a:extLst>
          </p:cNvPr>
          <p:cNvSpPr txBox="1"/>
          <p:nvPr/>
        </p:nvSpPr>
        <p:spPr>
          <a:xfrm>
            <a:off x="526774" y="4752052"/>
            <a:ext cx="39160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A30F7"/>
                </a:solidFill>
              </a:rPr>
              <a:t> </a:t>
            </a:r>
            <a:r>
              <a:rPr lang="en-US" sz="1800" dirty="0">
                <a:solidFill>
                  <a:srgbClr val="1A30F7"/>
                </a:solidFill>
                <a:latin typeface="Symbol" pitchFamily="2" charset="2"/>
              </a:rPr>
              <a:t>h</a:t>
            </a:r>
            <a:r>
              <a:rPr lang="en-US" sz="1800" dirty="0">
                <a:solidFill>
                  <a:srgbClr val="1A30F7"/>
                </a:solidFill>
              </a:rPr>
              <a:t>' = log</a:t>
            </a:r>
            <a:r>
              <a:rPr lang="en-US" sz="1800" baseline="-25000" dirty="0">
                <a:solidFill>
                  <a:srgbClr val="1A30F7"/>
                </a:solidFill>
              </a:rPr>
              <a:t>10</a:t>
            </a:r>
            <a:r>
              <a:rPr lang="en-US" sz="1800" dirty="0">
                <a:solidFill>
                  <a:srgbClr val="1A30F7"/>
                </a:solidFill>
              </a:rPr>
              <a:t> tan(</a:t>
            </a:r>
            <a:r>
              <a:rPr lang="en-US" sz="1800" dirty="0">
                <a:solidFill>
                  <a:srgbClr val="1A30F7"/>
                </a:solidFill>
                <a:latin typeface="Symbol" pitchFamily="2" charset="2"/>
              </a:rPr>
              <a:t>q)</a:t>
            </a:r>
            <a:r>
              <a:rPr lang="en-US" sz="1800" dirty="0">
                <a:solidFill>
                  <a:srgbClr val="1A30F7"/>
                </a:solidFill>
              </a:rPr>
              <a:t> plots for p-A data:</a:t>
            </a:r>
          </a:p>
          <a:p>
            <a:r>
              <a:rPr lang="en-US" dirty="0">
                <a:solidFill>
                  <a:srgbClr val="1A30F7"/>
                </a:solidFill>
              </a:rPr>
              <a:t>&lt;E&gt; = 200 GeV</a:t>
            </a:r>
            <a:endParaRPr lang="en-US" sz="1800" dirty="0">
              <a:solidFill>
                <a:srgbClr val="1A30F7"/>
              </a:solidFill>
            </a:endParaRPr>
          </a:p>
          <a:p>
            <a:r>
              <a:rPr lang="en-US" dirty="0">
                <a:solidFill>
                  <a:srgbClr val="1A30F7"/>
                </a:solidFill>
              </a:rPr>
              <a:t>"Leading particle" = most negative </a:t>
            </a:r>
            <a:r>
              <a:rPr lang="en-US" sz="1800" dirty="0">
                <a:solidFill>
                  <a:srgbClr val="1A30F7"/>
                </a:solidFill>
                <a:latin typeface="Symbol" pitchFamily="2" charset="2"/>
              </a:rPr>
              <a:t>h</a:t>
            </a:r>
            <a:r>
              <a:rPr lang="en-US" sz="1800" dirty="0">
                <a:solidFill>
                  <a:srgbClr val="1A30F7"/>
                </a:solidFill>
              </a:rPr>
              <a:t>' in each event</a:t>
            </a:r>
          </a:p>
          <a:p>
            <a:r>
              <a:rPr lang="en-US" dirty="0">
                <a:solidFill>
                  <a:srgbClr val="1A30F7"/>
                </a:solidFill>
              </a:rPr>
              <a:t>Low multiplicity = </a:t>
            </a:r>
            <a:r>
              <a:rPr lang="en-US" dirty="0" err="1">
                <a:solidFill>
                  <a:srgbClr val="1A30F7"/>
                </a:solidFill>
              </a:rPr>
              <a:t>n</a:t>
            </a:r>
            <a:r>
              <a:rPr lang="en-US" baseline="-25000" dirty="0" err="1">
                <a:solidFill>
                  <a:srgbClr val="1A30F7"/>
                </a:solidFill>
              </a:rPr>
              <a:t>CH</a:t>
            </a:r>
            <a:r>
              <a:rPr lang="en-US" dirty="0">
                <a:solidFill>
                  <a:srgbClr val="1A30F7"/>
                </a:solidFill>
              </a:rPr>
              <a:t>  </a:t>
            </a:r>
            <a:r>
              <a:rPr lang="en-US" u="sng" dirty="0">
                <a:solidFill>
                  <a:srgbClr val="1A30F7"/>
                </a:solidFill>
              </a:rPr>
              <a:t>&lt;</a:t>
            </a:r>
            <a:r>
              <a:rPr lang="en-US" dirty="0">
                <a:solidFill>
                  <a:srgbClr val="1A30F7"/>
                </a:solidFill>
              </a:rPr>
              <a:t> 6</a:t>
            </a:r>
          </a:p>
          <a:p>
            <a:r>
              <a:rPr lang="en-US" dirty="0">
                <a:solidFill>
                  <a:srgbClr val="1A30F7"/>
                </a:solidFill>
              </a:rPr>
              <a:t>High multiplicity = </a:t>
            </a:r>
            <a:r>
              <a:rPr lang="en-US" dirty="0" err="1">
                <a:solidFill>
                  <a:srgbClr val="1A30F7"/>
                </a:solidFill>
              </a:rPr>
              <a:t>n</a:t>
            </a:r>
            <a:r>
              <a:rPr lang="en-US" baseline="-25000" dirty="0" err="1">
                <a:solidFill>
                  <a:srgbClr val="1A30F7"/>
                </a:solidFill>
              </a:rPr>
              <a:t>CH</a:t>
            </a:r>
            <a:r>
              <a:rPr lang="en-US" dirty="0">
                <a:solidFill>
                  <a:srgbClr val="1A30F7"/>
                </a:solidFill>
              </a:rPr>
              <a:t> &gt; 6</a:t>
            </a:r>
          </a:p>
        </p:txBody>
      </p:sp>
    </p:spTree>
    <p:extLst>
      <p:ext uri="{BB962C8B-B14F-4D97-AF65-F5344CB8AC3E}">
        <p14:creationId xmlns:p14="http://schemas.microsoft.com/office/powerpoint/2010/main" val="253462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0D4D-5F17-7FB6-32B7-ADD1B133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06423"/>
          </a:xfrm>
        </p:spPr>
        <p:txBody>
          <a:bodyPr>
            <a:normAutofit/>
          </a:bodyPr>
          <a:lstStyle/>
          <a:p>
            <a:r>
              <a:rPr lang="en-US" sz="2800" dirty="0"/>
              <a:t>Value of our metal-target results was recently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A515-1F2C-AB09-4BC5-ADAAF054B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971550"/>
            <a:ext cx="8263890" cy="5205413"/>
          </a:xfrm>
        </p:spPr>
        <p:txBody>
          <a:bodyPr>
            <a:normAutofit fontScale="92500" lnSpcReduction="200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9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(Thanks to P.R. Vishwanath for pointing me to this recent paper)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“… It was in this context that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pseudorapidity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 now ubiquitous in the field, was introduced as a variable of necessity....</a:t>
            </a:r>
            <a:r>
              <a:rPr lang="en-US" sz="1800" kern="100" dirty="0">
                <a:solidFill>
                  <a:srgbClr val="1A30F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major advance in these studies was made by Jones and collaborators in a cosmic ray experiment at Echo Lake which solved one of the problems, resolving for each collision the nature of the target </a:t>
            </a:r>
            <a:r>
              <a:rPr lang="en-US" sz="1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[16]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...</a:t>
            </a:r>
            <a:r>
              <a:rPr lang="en-US" sz="1800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</a:p>
          <a:p>
            <a:pPr marL="0" marR="0" lvl="0" indent="-2286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</a:t>
            </a:r>
            <a:r>
              <a:rPr kumimoji="0" lang="en-US" sz="1800" b="0" i="0" u="sng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Early History of the Quark-Gluon Plasma,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W. 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Busza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W.A. Zajc, </a:t>
            </a:r>
            <a:r>
              <a:rPr kumimoji="0" lang="en-US" sz="1800" b="0" i="1" u="none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Contribution to "Quark Gluon Plasma at Fifty - A Commemorative Journey", Springer Nature Switzerland AG, Eds: Tapan Nayak, et al, </a:t>
            </a:r>
            <a:r>
              <a:rPr kumimoji="0" lang="en-US" sz="1800" b="0" i="0" u="sng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arXiv:2504.08720 [</a:t>
            </a:r>
            <a:r>
              <a:rPr kumimoji="0" lang="en-US" sz="1800" b="0" i="0" u="sng" strike="noStrike" kern="100" cap="none" spc="0" normalizeH="0" baseline="0" noProof="0" dirty="0" err="1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nucl-th</a:t>
            </a:r>
            <a:r>
              <a:rPr kumimoji="0" lang="en-US" sz="1800" b="0" i="0" u="sng" strike="noStrike" kern="1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 </a:t>
            </a:r>
            <a:endParaRPr lang="en-US" sz="1700" i="1" kern="100" dirty="0">
              <a:solidFill>
                <a:srgbClr val="1A30F7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700" b="1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[16]  </a:t>
            </a:r>
            <a:r>
              <a:rPr lang="en-US" sz="17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P. R. Vishwanath, A. E. Bussian, L. W. Jones, D. E. Lyon, Jr., J. G. Learned, D. D. Reeder, and R. J. Wilkes, Cosmic Ray Results on the A-Dependence of Multiplicity and Angular</a:t>
            </a:r>
            <a:r>
              <a:rPr lang="en-US" sz="17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Distributions in Proton Nuclear Interactions Above 100-GeV, Phys. Lett. B 53 (1975) 479–483.</a:t>
            </a:r>
          </a:p>
          <a:p>
            <a:pPr marL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Initially we used </a:t>
            </a:r>
            <a:r>
              <a:rPr lang="en-US" sz="1700" kern="100" dirty="0">
                <a:latin typeface="Symbol" pitchFamily="2" charset="2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1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' = log</a:t>
            </a:r>
            <a:r>
              <a:rPr lang="en-US" sz="1700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n-US" sz="1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tan(</a:t>
            </a:r>
            <a:r>
              <a:rPr lang="en-US" sz="1700" kern="100" dirty="0">
                <a:latin typeface="Symbol" pitchFamily="2" charset="2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en-US" sz="1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familiar from emulsion experiments; later </a:t>
            </a:r>
            <a:r>
              <a:rPr lang="en-US" sz="1700" kern="100" dirty="0">
                <a:latin typeface="Symbol" pitchFamily="2" charset="2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1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ln tan(</a:t>
            </a:r>
            <a:r>
              <a:rPr lang="en-US" sz="1700" kern="100" dirty="0">
                <a:latin typeface="Symbol" pitchFamily="2" charset="2"/>
                <a:ea typeface="Aptos" panose="020B0004020202020204" pitchFamily="34" charset="0"/>
                <a:cs typeface="Times New Roman" panose="02020603050405020304" pitchFamily="18" charset="0"/>
              </a:rPr>
              <a:t>q/2</a:t>
            </a:r>
            <a:r>
              <a:rPr lang="en-US" sz="1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1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1F0DE-AF5A-3E1F-08AD-51C85C6D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3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B501C-2D08-E0D4-17BF-5A2FC781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418F-CA69-E95D-942E-79798583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0788"/>
          </a:xfrm>
        </p:spPr>
        <p:txBody>
          <a:bodyPr>
            <a:normAutofit/>
          </a:bodyPr>
          <a:lstStyle/>
          <a:p>
            <a:r>
              <a:rPr lang="en-US" sz="3600" dirty="0"/>
              <a:t>...and then we did DUMAND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75D3E-8511-E4CE-1DC9-1EA8419F3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8106"/>
            <a:ext cx="7886700" cy="4979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Loyal </a:t>
            </a:r>
            <a:r>
              <a:rPr lang="en-US" sz="2000" dirty="0" err="1"/>
              <a:t>UWa</a:t>
            </a:r>
            <a:r>
              <a:rPr lang="en-US" sz="2000" dirty="0"/>
              <a:t> tribe delivering traditional Spam® tribute to our Chief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8E8F0-57DE-8482-2F69-482A006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28</a:t>
            </a:fld>
            <a:endParaRPr lang="en-US"/>
          </a:p>
        </p:txBody>
      </p:sp>
      <p:pic>
        <p:nvPicPr>
          <p:cNvPr id="12" name="Picture 11" descr="Two men standing next to a table with food and flowers&#10;&#10;AI-generated content may be incorrect.">
            <a:extLst>
              <a:ext uri="{FF2B5EF4-FFF2-40B4-BE49-F238E27FC236}">
                <a16:creationId xmlns:a16="http://schemas.microsoft.com/office/drawing/2014/main" id="{8D2FE3E3-2F2E-4CE5-B236-9745DAE8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74" r="8517"/>
          <a:stretch/>
        </p:blipFill>
        <p:spPr>
          <a:xfrm rot="5400000" flipH="1" flipV="1">
            <a:off x="574107" y="1431356"/>
            <a:ext cx="4979534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6571C-A995-DF6D-6F63-36D1E77D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74" y="3571875"/>
            <a:ext cx="2658577" cy="1956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73CBBC-F41A-D2CA-2424-28BA0854800F}"/>
              </a:ext>
            </a:extLst>
          </p:cNvPr>
          <p:cNvSpPr txBox="1"/>
          <p:nvPr/>
        </p:nvSpPr>
        <p:spPr>
          <a:xfrm>
            <a:off x="5772150" y="2248436"/>
            <a:ext cx="327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UWa</a:t>
            </a:r>
            <a:r>
              <a:rPr lang="en-US" sz="2000" dirty="0"/>
              <a:t> team led by our late dear friend and colleague Ken Young (joined UW HEP faculty and met JGL in 1966)</a:t>
            </a:r>
          </a:p>
        </p:txBody>
      </p:sp>
    </p:spTree>
    <p:extLst>
      <p:ext uri="{BB962C8B-B14F-4D97-AF65-F5344CB8AC3E}">
        <p14:creationId xmlns:p14="http://schemas.microsoft.com/office/powerpoint/2010/main" val="3505627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81EC8-9C1B-48F3-7ADC-155D551D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8B27-67BB-E99F-E41B-1A70E4DD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07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Thanks for the ride, John!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3E40-A4F2-0805-320E-CFEAA6590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7429"/>
            <a:ext cx="7886700" cy="4979534"/>
          </a:xfrm>
        </p:spPr>
        <p:txBody>
          <a:bodyPr>
            <a:normAutofit/>
          </a:bodyPr>
          <a:lstStyle/>
          <a:p>
            <a:r>
              <a:rPr lang="en-US" sz="2400" dirty="0"/>
              <a:t>JGL taught me every practical thing I know about doing physics</a:t>
            </a:r>
          </a:p>
          <a:p>
            <a:r>
              <a:rPr lang="en-US" sz="2400" dirty="0"/>
              <a:t>Taught me to choose what's interesting, potentially very important, and </a:t>
            </a:r>
            <a:r>
              <a:rPr lang="en-US" sz="2400" b="1" dirty="0"/>
              <a:t>fun</a:t>
            </a:r>
            <a:r>
              <a:rPr lang="en-US" sz="2400" dirty="0"/>
              <a:t> – instead of what's safe</a:t>
            </a:r>
          </a:p>
          <a:p>
            <a:r>
              <a:rPr lang="en-US" sz="2400" dirty="0"/>
              <a:t>All the best for this year, and let's do this again when your odometer rolls over in 5 years...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1A30F7"/>
                </a:solidFill>
              </a:rPr>
              <a:t>And thanks to Jelena and friends for organizing this wonderful event and letting me babble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13B1C-C868-3BF1-80FC-1D3A2B7C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0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CC75-0D94-0F94-D114-8B404BB96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28EB8-820F-9E4B-F58A-6642AE94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8EDE1-8F0B-E903-5D63-D12F6533C9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88" t="8571" r="3728" b="13968"/>
          <a:stretch/>
        </p:blipFill>
        <p:spPr>
          <a:xfrm rot="16260000">
            <a:off x="5480983" y="1180803"/>
            <a:ext cx="2851919" cy="3731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6CB27E-7524-BA98-D3D1-B9690E723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76" t="9526" r="5748" b="19615"/>
          <a:stretch/>
        </p:blipFill>
        <p:spPr>
          <a:xfrm rot="16200000">
            <a:off x="5366683" y="4012000"/>
            <a:ext cx="2263744" cy="3043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9F5D75-C103-8CFE-03DC-0FC5A9E366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74" t="24155" r="10765" b="25842"/>
          <a:stretch/>
        </p:blipFill>
        <p:spPr>
          <a:xfrm rot="16200000">
            <a:off x="2228618" y="4033321"/>
            <a:ext cx="2718218" cy="26580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427438-42A6-5F54-C8C9-2655DECB047F}"/>
              </a:ext>
            </a:extLst>
          </p:cNvPr>
          <p:cNvSpPr/>
          <p:nvPr/>
        </p:nvSpPr>
        <p:spPr>
          <a:xfrm>
            <a:off x="538870" y="2707342"/>
            <a:ext cx="3725016" cy="52803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CA8B8-A0EF-F143-C35A-4DF953D582E8}"/>
              </a:ext>
            </a:extLst>
          </p:cNvPr>
          <p:cNvGrpSpPr/>
          <p:nvPr/>
        </p:nvGrpSpPr>
        <p:grpSpPr>
          <a:xfrm>
            <a:off x="456702" y="343315"/>
            <a:ext cx="4830904" cy="4265973"/>
            <a:chOff x="456702" y="273742"/>
            <a:chExt cx="4830904" cy="42659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0E02C2-CC71-C2FF-2687-2B85D2CE7157}"/>
                </a:ext>
              </a:extLst>
            </p:cNvPr>
            <p:cNvGrpSpPr/>
            <p:nvPr/>
          </p:nvGrpSpPr>
          <p:grpSpPr>
            <a:xfrm>
              <a:off x="456702" y="273742"/>
              <a:ext cx="3996028" cy="4265973"/>
              <a:chOff x="783768" y="1534885"/>
              <a:chExt cx="3962402" cy="425447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03BCAEE-3853-4BE6-D68A-3634CEDEC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9119" t="35555" r="9119" b="14287"/>
              <a:stretch/>
            </p:blipFill>
            <p:spPr>
              <a:xfrm flipH="1" flipV="1">
                <a:off x="783768" y="1534885"/>
                <a:ext cx="3962402" cy="3439886"/>
              </a:xfrm>
              <a:prstGeom prst="rect">
                <a:avLst/>
              </a:prstGeom>
            </p:spPr>
          </p:pic>
          <p:pic>
            <p:nvPicPr>
              <p:cNvPr id="9" name="Picture 8" descr="A close-up of a signature&#10;&#10;AI-generated content may be incorrect.">
                <a:extLst>
                  <a:ext uri="{FF2B5EF4-FFF2-40B4-BE49-F238E27FC236}">
                    <a16:creationId xmlns:a16="http://schemas.microsoft.com/office/drawing/2014/main" id="{C4DE1F55-1D59-AE74-4B25-CDF809E6C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3768" y="4835092"/>
                <a:ext cx="3962402" cy="954270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FDEA5C-96F9-2180-6F8E-9668DEFE1CB9}"/>
                </a:ext>
              </a:extLst>
            </p:cNvPr>
            <p:cNvSpPr txBox="1"/>
            <p:nvPr/>
          </p:nvSpPr>
          <p:spPr>
            <a:xfrm>
              <a:off x="3807149" y="3374618"/>
              <a:ext cx="1480457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500" dirty="0">
                  <a:solidFill>
                    <a:srgbClr val="FF0000"/>
                  </a:solidFill>
                </a:rPr>
                <a:t>Committee:</a:t>
              </a:r>
            </a:p>
            <a:p>
              <a:pPr>
                <a:spcAft>
                  <a:spcPts val="200"/>
                </a:spcAft>
              </a:pPr>
              <a:r>
                <a:rPr lang="en-US" sz="1500" dirty="0">
                  <a:solidFill>
                    <a:srgbClr val="FF0000"/>
                  </a:solidFill>
                </a:rPr>
                <a:t>Howard Davis</a:t>
              </a:r>
            </a:p>
            <a:p>
              <a:pPr>
                <a:spcAft>
                  <a:spcPts val="200"/>
                </a:spcAft>
              </a:pPr>
              <a:r>
                <a:rPr lang="en-US" sz="1500" dirty="0">
                  <a:solidFill>
                    <a:srgbClr val="FF0000"/>
                  </a:solidFill>
                </a:rPr>
                <a:t>Jere Lord</a:t>
              </a:r>
            </a:p>
            <a:p>
              <a:pPr>
                <a:spcAft>
                  <a:spcPts val="200"/>
                </a:spcAft>
              </a:pPr>
              <a:r>
                <a:rPr lang="en-US" sz="1500" dirty="0">
                  <a:solidFill>
                    <a:srgbClr val="FF0000"/>
                  </a:solidFill>
                </a:rPr>
                <a:t>Phil Peters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AD0EC4C-A3DB-F71D-E766-600567F9E01C}"/>
              </a:ext>
            </a:extLst>
          </p:cNvPr>
          <p:cNvSpPr txBox="1"/>
          <p:nvPr/>
        </p:nvSpPr>
        <p:spPr>
          <a:xfrm>
            <a:off x="4452730" y="683448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sto MT" panose="02040603050505030304" pitchFamily="18" charset="77"/>
              </a:rPr>
              <a:t>"For many decades, measurements of muons have been conducted underwater and underground to study the energy spectrum and composition of primary cosmic rays..."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58838-4E90-9850-769A-4209460C5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251" y="156270"/>
            <a:ext cx="5908479" cy="50680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1A30F7"/>
                </a:solidFill>
                <a:latin typeface="+mn-lt"/>
              </a:rPr>
              <a:t>Goal: measure muon depth-intensity curve with a water Cherenkov detector  -- Paleo-DUMAND 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61B540-1DE1-9BE1-0FB3-1E30AC810759}"/>
              </a:ext>
            </a:extLst>
          </p:cNvPr>
          <p:cNvSpPr txBox="1"/>
          <p:nvPr/>
        </p:nvSpPr>
        <p:spPr>
          <a:xfrm>
            <a:off x="7017026" y="2755953"/>
            <a:ext cx="1670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A30F7"/>
                </a:solidFill>
                <a:effectLst/>
                <a:uLnTx/>
                <a:uFillTx/>
                <a:latin typeface="Calisto MT" panose="02040603050505030304" pitchFamily="18" charset="77"/>
                <a:ea typeface="+mn-ea"/>
                <a:cs typeface="+mn-cs"/>
              </a:rPr>
              <a:t>Mark I detector: single optical module (OM) with 3 small PMTs </a:t>
            </a:r>
            <a:endParaRPr lang="en-US" dirty="0">
              <a:solidFill>
                <a:srgbClr val="1A30F7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EE0FCE-A620-5D67-7396-E17D6D7A55E0}"/>
              </a:ext>
            </a:extLst>
          </p:cNvPr>
          <p:cNvSpPr/>
          <p:nvPr/>
        </p:nvSpPr>
        <p:spPr>
          <a:xfrm>
            <a:off x="3266285" y="5362366"/>
            <a:ext cx="381903" cy="828115"/>
          </a:xfrm>
          <a:prstGeom prst="rect">
            <a:avLst/>
          </a:prstGeom>
          <a:noFill/>
          <a:ln w="44450">
            <a:solidFill>
              <a:srgbClr val="FFFF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81903"/>
                      <a:gd name="connsiteY0" fmla="*/ 0 h 828115"/>
                      <a:gd name="connsiteX1" fmla="*/ 381903 w 381903"/>
                      <a:gd name="connsiteY1" fmla="*/ 0 h 828115"/>
                      <a:gd name="connsiteX2" fmla="*/ 381903 w 381903"/>
                      <a:gd name="connsiteY2" fmla="*/ 389214 h 828115"/>
                      <a:gd name="connsiteX3" fmla="*/ 381903 w 381903"/>
                      <a:gd name="connsiteY3" fmla="*/ 828115 h 828115"/>
                      <a:gd name="connsiteX4" fmla="*/ 0 w 381903"/>
                      <a:gd name="connsiteY4" fmla="*/ 828115 h 828115"/>
                      <a:gd name="connsiteX5" fmla="*/ 0 w 381903"/>
                      <a:gd name="connsiteY5" fmla="*/ 422339 h 828115"/>
                      <a:gd name="connsiteX6" fmla="*/ 0 w 381903"/>
                      <a:gd name="connsiteY6" fmla="*/ 0 h 828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1903" h="828115" extrusionOk="0">
                        <a:moveTo>
                          <a:pt x="0" y="0"/>
                        </a:moveTo>
                        <a:cubicBezTo>
                          <a:pt x="137035" y="-11990"/>
                          <a:pt x="208876" y="29582"/>
                          <a:pt x="381903" y="0"/>
                        </a:cubicBezTo>
                        <a:cubicBezTo>
                          <a:pt x="390969" y="173723"/>
                          <a:pt x="351754" y="224576"/>
                          <a:pt x="381903" y="389214"/>
                        </a:cubicBezTo>
                        <a:cubicBezTo>
                          <a:pt x="412052" y="553852"/>
                          <a:pt x="379185" y="737657"/>
                          <a:pt x="381903" y="828115"/>
                        </a:cubicBezTo>
                        <a:cubicBezTo>
                          <a:pt x="230487" y="873083"/>
                          <a:pt x="136577" y="788646"/>
                          <a:pt x="0" y="828115"/>
                        </a:cubicBezTo>
                        <a:cubicBezTo>
                          <a:pt x="-16958" y="646191"/>
                          <a:pt x="47292" y="617625"/>
                          <a:pt x="0" y="422339"/>
                        </a:cubicBezTo>
                        <a:cubicBezTo>
                          <a:pt x="-47292" y="227053"/>
                          <a:pt x="27931" y="1749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FE5779-BCCA-8DE1-A16B-777F812646C6}"/>
              </a:ext>
            </a:extLst>
          </p:cNvPr>
          <p:cNvCxnSpPr>
            <a:cxnSpLocks/>
          </p:cNvCxnSpPr>
          <p:nvPr/>
        </p:nvCxnSpPr>
        <p:spPr>
          <a:xfrm flipV="1">
            <a:off x="3667296" y="3491706"/>
            <a:ext cx="2778859" cy="1870660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63486F6-EAA5-E22F-EB17-A3AD40BA7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" y="5043011"/>
            <a:ext cx="1210355" cy="6579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839548-AA82-6BA1-B161-FC405035A6E8}"/>
              </a:ext>
            </a:extLst>
          </p:cNvPr>
          <p:cNvSpPr txBox="1"/>
          <p:nvPr/>
        </p:nvSpPr>
        <p:spPr>
          <a:xfrm>
            <a:off x="786570" y="5729226"/>
            <a:ext cx="10908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1A30F7"/>
                </a:solidFill>
                <a:latin typeface="Calisto MT" panose="02040603050505030304" pitchFamily="18" charset="77"/>
              </a:rPr>
              <a:t>56AVP 42mm PMTs</a:t>
            </a:r>
            <a:endParaRPr lang="en-US" dirty="0">
              <a:solidFill>
                <a:srgbClr val="1A30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4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5AB56-4E47-AA83-37E3-B39BB3D81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0FFEF-4578-B6BA-5B0A-1ECDAA64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318E24-30E8-16C0-78F9-04A935B4B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79" t="16652" r="3216" b="22941"/>
          <a:stretch/>
        </p:blipFill>
        <p:spPr>
          <a:xfrm flipH="1" flipV="1">
            <a:off x="144226" y="857157"/>
            <a:ext cx="4108286" cy="43677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81CCC-4BB2-1FF5-55CA-D7B7211CD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30" y="5224877"/>
            <a:ext cx="2988517" cy="1020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Now </a:t>
            </a:r>
            <a:r>
              <a:rPr lang="en-US" sz="2000" dirty="0">
                <a:solidFill>
                  <a:srgbClr val="C00000"/>
                </a:solidFill>
              </a:rPr>
              <a:t>2 OMs </a:t>
            </a:r>
            <a:r>
              <a:rPr lang="en-US" sz="2000" dirty="0"/>
              <a:t>in improved reflectors, lowered from raft towed by the boat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0FB3D-932E-E116-A293-92E04ACD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91" t="16341" r="17260" b="23811"/>
          <a:stretch/>
        </p:blipFill>
        <p:spPr>
          <a:xfrm rot="16200000">
            <a:off x="4135026" y="2687275"/>
            <a:ext cx="3229858" cy="4473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677A4-3D65-7EB0-5ED8-7FFF31DE4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85" t="12916" r="8800" b="21545"/>
          <a:stretch/>
        </p:blipFill>
        <p:spPr>
          <a:xfrm rot="10800000">
            <a:off x="6084212" y="857157"/>
            <a:ext cx="2997781" cy="36818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955503-3558-6316-2C3B-57594815E3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18" t="10567" r="4353" b="23196"/>
          <a:stretch/>
        </p:blipFill>
        <p:spPr>
          <a:xfrm rot="16200000">
            <a:off x="4266130" y="691719"/>
            <a:ext cx="2236058" cy="2615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29A8D9-D649-527E-934B-A41F2EBC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62" y="190757"/>
            <a:ext cx="7886700" cy="690788"/>
          </a:xfrm>
        </p:spPr>
        <p:txBody>
          <a:bodyPr>
            <a:normAutofit/>
          </a:bodyPr>
          <a:lstStyle/>
          <a:p>
            <a:r>
              <a:rPr lang="en-US" sz="2800" dirty="0"/>
              <a:t>Mark II: improved instrument (1967)</a:t>
            </a:r>
          </a:p>
        </p:txBody>
      </p:sp>
    </p:spTree>
    <p:extLst>
      <p:ext uri="{BB962C8B-B14F-4D97-AF65-F5344CB8AC3E}">
        <p14:creationId xmlns:p14="http://schemas.microsoft.com/office/powerpoint/2010/main" val="272124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E94D-2F23-D09C-BDFB-B9922F94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A508-C20E-0532-060B-DB7B2BAE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1" y="202323"/>
            <a:ext cx="6870805" cy="690788"/>
          </a:xfrm>
        </p:spPr>
        <p:txBody>
          <a:bodyPr>
            <a:noAutofit/>
          </a:bodyPr>
          <a:lstStyle/>
          <a:p>
            <a:r>
              <a:rPr lang="en-US" sz="2400" dirty="0"/>
              <a:t>Look Ma, no chips!  Hand-made DAQ with diodes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C8505-FC7C-E499-EF5B-BA977CCA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038" y="819364"/>
            <a:ext cx="2419190" cy="611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Remember “microseconds”?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6DE68-4C01-14F1-7F7A-1394A838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1B9CC-5C75-D619-80ED-D7AE778B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41" t="18149" r="25995" b="24972"/>
          <a:stretch/>
        </p:blipFill>
        <p:spPr>
          <a:xfrm rot="5400000">
            <a:off x="2746227" y="3615227"/>
            <a:ext cx="2179156" cy="3816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8AEB19-C9FD-20EA-01CC-96E281C1BD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39" t="6605" r="5097" b="12534"/>
          <a:stretch/>
        </p:blipFill>
        <p:spPr>
          <a:xfrm rot="10800000">
            <a:off x="396258" y="842812"/>
            <a:ext cx="2771478" cy="3921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8AC36-17E3-52B8-E40D-5B7E3FE00C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63" t="13196" r="-4460" b="16100"/>
          <a:stretch/>
        </p:blipFill>
        <p:spPr>
          <a:xfrm rot="10800000">
            <a:off x="3066610" y="838820"/>
            <a:ext cx="3135428" cy="3821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A7244A-FCAE-074D-383B-593AD9FE7A46}"/>
              </a:ext>
            </a:extLst>
          </p:cNvPr>
          <p:cNvSpPr txBox="1"/>
          <p:nvPr/>
        </p:nvSpPr>
        <p:spPr>
          <a:xfrm>
            <a:off x="2477716" y="6228588"/>
            <a:ext cx="205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Front end DAQ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5917F-4293-D789-55ED-2C2A5B7B64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04" t="8766" r="12409" b="11006"/>
          <a:stretch/>
        </p:blipFill>
        <p:spPr>
          <a:xfrm rot="10800000">
            <a:off x="6071044" y="3502741"/>
            <a:ext cx="2216666" cy="3218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D3F58D-C3D7-72F7-D443-A487360139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46" t="12440" r="9503" b="17677"/>
          <a:stretch/>
        </p:blipFill>
        <p:spPr>
          <a:xfrm rot="10800000">
            <a:off x="7506529" y="1709296"/>
            <a:ext cx="1393882" cy="1913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64CE99-904A-CE82-93B0-7593B5FBBC20}"/>
              </a:ext>
            </a:extLst>
          </p:cNvPr>
          <p:cNvSpPr txBox="1"/>
          <p:nvPr/>
        </p:nvSpPr>
        <p:spPr>
          <a:xfrm>
            <a:off x="6913710" y="5936646"/>
            <a:ext cx="1185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Nixie tubes </a:t>
            </a:r>
            <a:r>
              <a:rPr lang="en-US" sz="1400" dirty="0">
                <a:solidFill>
                  <a:srgbClr val="FFFF00"/>
                </a:solidFill>
              </a:rPr>
              <a:t>for event numbers...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51BFB-8190-01AA-B457-81502EBC9107}"/>
              </a:ext>
            </a:extLst>
          </p:cNvPr>
          <p:cNvSpPr txBox="1"/>
          <p:nvPr/>
        </p:nvSpPr>
        <p:spPr>
          <a:xfrm>
            <a:off x="5743871" y="1836148"/>
            <a:ext cx="1780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600" dirty="0">
                <a:solidFill>
                  <a:srgbClr val="0070C0"/>
                </a:solidFill>
              </a:rPr>
              <a:t>Used spark chambers on raft to check OM effective area vs </a:t>
            </a:r>
            <a:r>
              <a:rPr lang="en-US" sz="1600" dirty="0">
                <a:solidFill>
                  <a:srgbClr val="0070C0"/>
                </a:solidFill>
                <a:latin typeface="Symbol" pitchFamily="2" charset="2"/>
              </a:rPr>
              <a:t>q</a:t>
            </a:r>
            <a:r>
              <a:rPr lang="en-US" sz="1600" dirty="0">
                <a:solidFill>
                  <a:srgbClr val="0070C0"/>
                </a:solidFill>
              </a:rPr>
              <a:t> – Photos scanned and measured by hand</a:t>
            </a:r>
          </a:p>
        </p:txBody>
      </p:sp>
    </p:spTree>
    <p:extLst>
      <p:ext uri="{BB962C8B-B14F-4D97-AF65-F5344CB8AC3E}">
        <p14:creationId xmlns:p14="http://schemas.microsoft.com/office/powerpoint/2010/main" val="51846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8E5B7-8CCA-000A-7477-B5702486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830D35-3414-839F-E3F2-C7EFDD7AC776}"/>
              </a:ext>
            </a:extLst>
          </p:cNvPr>
          <p:cNvGrpSpPr/>
          <p:nvPr/>
        </p:nvGrpSpPr>
        <p:grpSpPr>
          <a:xfrm>
            <a:off x="468630" y="1920556"/>
            <a:ext cx="7480253" cy="4618357"/>
            <a:chOff x="468630" y="1920556"/>
            <a:chExt cx="7480253" cy="4618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611D89-7980-FF50-9503-355864DE7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593" t="4183" r="11084" b="11895"/>
            <a:stretch/>
          </p:blipFill>
          <p:spPr>
            <a:xfrm rot="16200000">
              <a:off x="1899579" y="489608"/>
              <a:ext cx="4618356" cy="748025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26A32F-1914-1630-8F5F-C726273ED1F4}"/>
                </a:ext>
              </a:extLst>
            </p:cNvPr>
            <p:cNvSpPr/>
            <p:nvPr/>
          </p:nvSpPr>
          <p:spPr>
            <a:xfrm>
              <a:off x="3265714" y="1920556"/>
              <a:ext cx="3043646" cy="848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432E005-FE46-AD57-9DC8-6F6B9A99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59" t="1" r="11059" b="45542"/>
          <a:stretch/>
        </p:blipFill>
        <p:spPr>
          <a:xfrm>
            <a:off x="4958171" y="149587"/>
            <a:ext cx="3997235" cy="2959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DD757-F72A-685E-66C5-B0BD9CFE22D3}"/>
              </a:ext>
            </a:extLst>
          </p:cNvPr>
          <p:cNvSpPr txBox="1"/>
          <p:nvPr/>
        </p:nvSpPr>
        <p:spPr>
          <a:xfrm>
            <a:off x="386171" y="124411"/>
            <a:ext cx="457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77"/>
                <a:ea typeface="+mj-ea"/>
                <a:cs typeface="+mj-cs"/>
              </a:rPr>
              <a:t>Example of data file: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77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77"/>
                <a:ea typeface="+mj-ea"/>
                <a:cs typeface="+mj-cs"/>
              </a:rPr>
              <a:t>counts from scalers,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77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77"/>
                <a:ea typeface="+mj-ea"/>
                <a:cs typeface="+mj-cs"/>
              </a:rPr>
              <a:t>hand-written in logbook: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77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B8257-316F-F070-DF55-40C89738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00" y="1081108"/>
            <a:ext cx="4827543" cy="99962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sto MT" panose="02040603050505030304" pitchFamily="18" charset="77"/>
              </a:rPr>
              <a:t>Choose: count 3-PMT coincidences, or summed pulse heights above a threshold</a:t>
            </a:r>
            <a:br>
              <a:rPr lang="en-US" sz="2000" dirty="0">
                <a:latin typeface="Calisto MT" panose="02040603050505030304" pitchFamily="18" charset="77"/>
              </a:rPr>
            </a:br>
            <a:r>
              <a:rPr lang="en-US" sz="2000" dirty="0">
                <a:solidFill>
                  <a:srgbClr val="1A30F7"/>
                </a:solidFill>
                <a:latin typeface="Calisto MT" panose="02040603050505030304" pitchFamily="18" charset="77"/>
              </a:rPr>
              <a:t>1000 ft cable softens pulse shapes...</a:t>
            </a:r>
          </a:p>
        </p:txBody>
      </p:sp>
    </p:spTree>
    <p:extLst>
      <p:ext uri="{BB962C8B-B14F-4D97-AF65-F5344CB8AC3E}">
        <p14:creationId xmlns:p14="http://schemas.microsoft.com/office/powerpoint/2010/main" val="402423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F7F87-F266-1F7C-55E0-CE9EB6893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9FB4-EB97-1A28-ACFB-827BC0E2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7"/>
            <a:ext cx="8105447" cy="690788"/>
          </a:xfrm>
        </p:spPr>
        <p:txBody>
          <a:bodyPr>
            <a:noAutofit/>
          </a:bodyPr>
          <a:lstStyle/>
          <a:p>
            <a:r>
              <a:rPr lang="en-US" sz="2400" dirty="0"/>
              <a:t>Results: comparable to other underground muon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C39EC-3E15-4AB6-CDE4-4310A90E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BF591-72A5-8401-ECAE-09D8E4C9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05" r="8561" b="20674"/>
          <a:stretch/>
        </p:blipFill>
        <p:spPr>
          <a:xfrm rot="10800000">
            <a:off x="5988427" y="1698080"/>
            <a:ext cx="2974207" cy="4016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3F3BC-A1EA-80C3-7C75-6D48B36A4F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00" t="5958" r="21498" b="12123"/>
          <a:stretch/>
        </p:blipFill>
        <p:spPr>
          <a:xfrm rot="10860000">
            <a:off x="228668" y="1092311"/>
            <a:ext cx="2974208" cy="5446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09B34-A001-D22E-CD8B-432117679C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87" t="4829" r="13088" b="13648"/>
          <a:stretch/>
        </p:blipFill>
        <p:spPr>
          <a:xfrm rot="10800000">
            <a:off x="2891854" y="875895"/>
            <a:ext cx="3151985" cy="49795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A8047B-273F-09F9-8AD1-C78FEE3ABA68}"/>
              </a:ext>
            </a:extLst>
          </p:cNvPr>
          <p:cNvSpPr/>
          <p:nvPr/>
        </p:nvSpPr>
        <p:spPr>
          <a:xfrm>
            <a:off x="874123" y="4741133"/>
            <a:ext cx="640051" cy="12409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7C957-EC15-C792-3996-28FA40F9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31057-2DFE-7BC8-C7B2-746DB192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827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A30F7"/>
                </a:solidFill>
              </a:rPr>
              <a:t>2. Echo Lake experiment, 1968-72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ED01-389D-5734-44F9-E88EF615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73405"/>
            <a:ext cx="7886700" cy="561946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Key question in mid-60s: does the p-p cross section in the 100-1000 GeV range rise, stay flat, or fall?</a:t>
            </a:r>
          </a:p>
          <a:p>
            <a:pPr lvl="2"/>
            <a:r>
              <a:rPr lang="en-US" dirty="0"/>
              <a:t>Important theory implications</a:t>
            </a:r>
          </a:p>
          <a:p>
            <a:pPr lvl="2"/>
            <a:r>
              <a:rPr lang="en-US" dirty="0"/>
              <a:t>Well-measured at lower energies at CERN, BNL, Serpukhov</a:t>
            </a:r>
          </a:p>
          <a:p>
            <a:pPr lvl="2"/>
            <a:r>
              <a:rPr lang="en-US" dirty="0"/>
              <a:t>Fermilab under construction – not expected until 70s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5042D-B1D9-0730-88E2-9FFDD83E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diagram of a laboratory&#10;&#10;AI-generated content may be incorrect.">
            <a:extLst>
              <a:ext uri="{FF2B5EF4-FFF2-40B4-BE49-F238E27FC236}">
                <a16:creationId xmlns:a16="http://schemas.microsoft.com/office/drawing/2014/main" id="{38EDF951-C19E-6BAA-8310-6B2D29BA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1" y="2680713"/>
            <a:ext cx="6226629" cy="3986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CB7C1-2580-4F2E-5AC3-2380233C4FE7}"/>
              </a:ext>
            </a:extLst>
          </p:cNvPr>
          <p:cNvSpPr txBox="1"/>
          <p:nvPr/>
        </p:nvSpPr>
        <p:spPr>
          <a:xfrm>
            <a:off x="1148441" y="6465211"/>
            <a:ext cx="788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"/>
              </a:rPr>
              <a:t>U. Amaldi, 60 Years of CERN Experiments and Discoveries (2015) in </a:t>
            </a:r>
            <a:r>
              <a:rPr lang="en-US" sz="1200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"/>
              </a:rPr>
              <a:t>worldscientific.com</a:t>
            </a:r>
            <a:r>
              <a:rPr lang="en-US" sz="1200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"/>
              </a:rPr>
              <a:t>/</a:t>
            </a:r>
            <a:r>
              <a:rPr lang="en-US" sz="1200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"/>
              </a:rPr>
              <a:t>worldscibooks</a:t>
            </a:r>
            <a:r>
              <a:rPr lang="en-US" sz="1200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"/>
              </a:rPr>
              <a:t>/10.1142/9441</a:t>
            </a:r>
            <a:endParaRPr lang="en-US" sz="12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FA053-AADA-B2A2-1007-1BB5282AEC40}"/>
              </a:ext>
            </a:extLst>
          </p:cNvPr>
          <p:cNvSpPr txBox="1"/>
          <p:nvPr/>
        </p:nvSpPr>
        <p:spPr>
          <a:xfrm>
            <a:off x="5355769" y="2813773"/>
            <a:ext cx="3646713" cy="304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Larry Jones et al: use cosmic rays to get an early view</a:t>
            </a:r>
          </a:p>
          <a:p>
            <a:pPr marL="1377950" marR="0" lvl="3" indent="-2270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mountain altitudes a (very) few primary protons survive </a:t>
            </a:r>
          </a:p>
          <a:p>
            <a:pPr marL="1377950" marR="0" lvl="3" indent="-2270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Accessible mountain lab exists in Colorado: Echo Lake on Mt. Evans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15BB96-5CAD-93AD-BAE9-82B1657E93A7}"/>
              </a:ext>
            </a:extLst>
          </p:cNvPr>
          <p:cNvCxnSpPr/>
          <p:nvPr/>
        </p:nvCxnSpPr>
        <p:spPr>
          <a:xfrm>
            <a:off x="1774371" y="3009496"/>
            <a:ext cx="0" cy="246017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F15BA6-9C36-E8B2-E6FA-3C8CC3FFD350}"/>
              </a:ext>
            </a:extLst>
          </p:cNvPr>
          <p:cNvSpPr txBox="1"/>
          <p:nvPr/>
        </p:nvSpPr>
        <p:spPr>
          <a:xfrm>
            <a:off x="930731" y="4063178"/>
            <a:ext cx="963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ptos" panose="02110004020202020204"/>
              </a:rPr>
              <a:t>Before Echo Lake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26E803-7CC7-3B34-73DC-26733CBE8986}"/>
              </a:ext>
            </a:extLst>
          </p:cNvPr>
          <p:cNvCxnSpPr/>
          <p:nvPr/>
        </p:nvCxnSpPr>
        <p:spPr>
          <a:xfrm flipH="1">
            <a:off x="1524000" y="2993571"/>
            <a:ext cx="261257" cy="0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18D83B-C4AC-B955-3AD0-57678F94BC52}"/>
              </a:ext>
            </a:extLst>
          </p:cNvPr>
          <p:cNvCxnSpPr/>
          <p:nvPr/>
        </p:nvCxnSpPr>
        <p:spPr>
          <a:xfrm flipH="1">
            <a:off x="1513115" y="5497282"/>
            <a:ext cx="261257" cy="0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9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84555-85E9-AF5E-03FB-0E93E330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E019A-85A3-0273-5D31-604503094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37047"/>
            <a:ext cx="7886700" cy="5963409"/>
          </a:xfrm>
        </p:spPr>
        <p:txBody>
          <a:bodyPr>
            <a:normAutofit/>
          </a:bodyPr>
          <a:lstStyle/>
          <a:p>
            <a:pPr lvl="1">
              <a:spcBef>
                <a:spcPts val="200"/>
              </a:spcBef>
            </a:pPr>
            <a:r>
              <a:rPr lang="en-US" dirty="0">
                <a:solidFill>
                  <a:srgbClr val="1A30F7"/>
                </a:solidFill>
              </a:rPr>
              <a:t>Echo Lake Laboratory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11,000 ft (3230 m) altitude, atmospheric depth 715 g/cm2 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Used for </a:t>
            </a:r>
            <a:r>
              <a:rPr lang="en-US" dirty="0"/>
              <a:t>cosmic</a:t>
            </a:r>
            <a:r>
              <a:rPr lang="en-US" sz="1800" dirty="0"/>
              <a:t> ray research since 1930s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Year-round accessible by plowed highway</a:t>
            </a:r>
          </a:p>
          <a:p>
            <a:pPr lvl="3">
              <a:spcBef>
                <a:spcPts val="200"/>
              </a:spcBef>
            </a:pPr>
            <a:r>
              <a:rPr lang="en-US" sz="1600" dirty="0"/>
              <a:t>Mt Evans summit (14,000 ft) is impractical</a:t>
            </a:r>
          </a:p>
          <a:p>
            <a:pPr lvl="1">
              <a:spcBef>
                <a:spcPts val="200"/>
              </a:spcBef>
            </a:pPr>
            <a:endParaRPr lang="en-US" sz="2000" dirty="0"/>
          </a:p>
          <a:p>
            <a:pPr lvl="1">
              <a:spcBef>
                <a:spcPts val="200"/>
              </a:spcBef>
            </a:pPr>
            <a:endParaRPr lang="en-US" sz="2000" dirty="0"/>
          </a:p>
          <a:p>
            <a:pPr lvl="1">
              <a:spcBef>
                <a:spcPts val="200"/>
              </a:spcBef>
            </a:pPr>
            <a:endParaRPr lang="en-US" sz="20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endParaRPr lang="en-US" sz="1400" dirty="0"/>
          </a:p>
          <a:p>
            <a:pPr marL="457200" lvl="1" indent="0">
              <a:spcBef>
                <a:spcPts val="200"/>
              </a:spcBef>
              <a:buNone/>
            </a:pPr>
            <a:endParaRPr lang="en-US" sz="1400" dirty="0"/>
          </a:p>
          <a:p>
            <a:pPr lvl="2">
              <a:spcBef>
                <a:spcPts val="200"/>
              </a:spcBef>
            </a:pPr>
            <a:endParaRPr lang="en-US" sz="1400" dirty="0"/>
          </a:p>
          <a:p>
            <a:pPr lvl="2">
              <a:spcBef>
                <a:spcPts val="200"/>
              </a:spcBef>
            </a:pPr>
            <a:endParaRPr lang="en-US" sz="1400" dirty="0"/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rgbClr val="1A30F7"/>
                </a:solidFill>
              </a:rPr>
              <a:t>Idaho Springs, CO </a:t>
            </a:r>
            <a:r>
              <a:rPr lang="en-US" sz="1800" dirty="0"/>
              <a:t>— nearby small town with basic amenities (supported by gold and molybdenum mines nearby!)</a:t>
            </a:r>
          </a:p>
          <a:p>
            <a:pPr lvl="2">
              <a:spcBef>
                <a:spcPts val="200"/>
              </a:spcBef>
            </a:pPr>
            <a:r>
              <a:rPr lang="en-US" sz="1600" dirty="0"/>
              <a:t>40 miles W of Denver, 1 hour by freeway from (Stapleton) airport</a:t>
            </a:r>
          </a:p>
          <a:p>
            <a:pPr lvl="2">
              <a:spcBef>
                <a:spcPts val="200"/>
              </a:spcBef>
            </a:pPr>
            <a:r>
              <a:rPr lang="en-US" sz="1600" dirty="0"/>
              <a:t>13 miles (30 min) to Echo Lake lab by state highway kept open year-round </a:t>
            </a:r>
          </a:p>
          <a:p>
            <a:pPr marL="1371600" lvl="3" indent="0">
              <a:spcBef>
                <a:spcPts val="200"/>
              </a:spcBef>
              <a:buNone/>
            </a:pPr>
            <a:r>
              <a:rPr lang="en-US" sz="1600" dirty="0"/>
              <a:t>(but 4WD vehicle useful in winter)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8F5A4C-9214-11BC-0C34-06014CAD7363}"/>
              </a:ext>
            </a:extLst>
          </p:cNvPr>
          <p:cNvGrpSpPr/>
          <p:nvPr/>
        </p:nvGrpSpPr>
        <p:grpSpPr>
          <a:xfrm>
            <a:off x="337457" y="2230665"/>
            <a:ext cx="8177893" cy="2969941"/>
            <a:chOff x="337457" y="2230665"/>
            <a:chExt cx="8177893" cy="2969941"/>
          </a:xfrm>
        </p:grpSpPr>
        <p:pic>
          <p:nvPicPr>
            <p:cNvPr id="6" name="Picture 5" descr="A map with a location on it&#10;&#10;AI-generated content may be incorrect.">
              <a:extLst>
                <a:ext uri="{FF2B5EF4-FFF2-40B4-BE49-F238E27FC236}">
                  <a16:creationId xmlns:a16="http://schemas.microsoft.com/office/drawing/2014/main" id="{406289BB-1C83-8C03-FB6E-8255B896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2230665"/>
              <a:ext cx="7772400" cy="2969941"/>
            </a:xfrm>
            <a:prstGeom prst="rect">
              <a:avLst/>
            </a:prstGeom>
          </p:spPr>
        </p:pic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F810EED7-BECC-ABA0-D6F8-3678BF74085A}"/>
                </a:ext>
              </a:extLst>
            </p:cNvPr>
            <p:cNvSpPr/>
            <p:nvPr/>
          </p:nvSpPr>
          <p:spPr>
            <a:xfrm>
              <a:off x="1796143" y="4071575"/>
              <a:ext cx="206828" cy="217714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C28308-E3A5-5173-6AD1-AA6B8613B99A}"/>
                </a:ext>
              </a:extLst>
            </p:cNvPr>
            <p:cNvSpPr txBox="1"/>
            <p:nvPr/>
          </p:nvSpPr>
          <p:spPr>
            <a:xfrm>
              <a:off x="337457" y="3550585"/>
              <a:ext cx="228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600" b="1" dirty="0">
                  <a:solidFill>
                    <a:srgbClr val="C00000"/>
                  </a:solidFill>
                </a:rPr>
                <a:t>Echo Lake Laboratory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A06904-E826-6F77-21DC-46E33C2AA224}"/>
                </a:ext>
              </a:extLst>
            </p:cNvPr>
            <p:cNvSpPr txBox="1"/>
            <p:nvPr/>
          </p:nvSpPr>
          <p:spPr>
            <a:xfrm>
              <a:off x="1796143" y="2621915"/>
              <a:ext cx="47244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600" b="1" dirty="0">
                  <a:solidFill>
                    <a:srgbClr val="1A30F7"/>
                  </a:solidFill>
                </a:rPr>
                <a:t>1 </a:t>
              </a:r>
              <a:r>
                <a:rPr lang="en-US" sz="1600" b="1" dirty="0" err="1">
                  <a:solidFill>
                    <a:srgbClr val="1A30F7"/>
                  </a:solidFill>
                </a:rPr>
                <a:t>hr</a:t>
              </a:r>
              <a:r>
                <a:rPr lang="en-US" sz="1600" b="1" dirty="0">
                  <a:solidFill>
                    <a:srgbClr val="1A30F7"/>
                  </a:solidFill>
                </a:rPr>
                <a:t> to Idaho Springs from Denver Airport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02CC62-1D06-CCDA-FB8B-B91FB3BF00A9}"/>
                </a:ext>
              </a:extLst>
            </p:cNvPr>
            <p:cNvSpPr txBox="1"/>
            <p:nvPr/>
          </p:nvSpPr>
          <p:spPr>
            <a:xfrm>
              <a:off x="1480457" y="3482562"/>
              <a:ext cx="38317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600" b="1" dirty="0">
                  <a:solidFill>
                    <a:srgbClr val="1A30F7"/>
                  </a:solidFill>
                </a:rPr>
                <a:t>30 min from Idaho Springs to lab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E9E306-3241-1F71-907D-BD40781C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92941"/>
          </a:xfrm>
        </p:spPr>
        <p:txBody>
          <a:bodyPr>
            <a:noAutofit/>
          </a:bodyPr>
          <a:lstStyle/>
          <a:p>
            <a:r>
              <a:rPr lang="en-US" sz="2400" dirty="0"/>
              <a:t>Echo Lake experiment, 1968-72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D7B69-0BB2-3029-FD2E-631FCE51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6558-BAFA-0E42-87C4-2AE0FD570A9D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0942D-0806-6480-B801-49103B50AD22}"/>
              </a:ext>
            </a:extLst>
          </p:cNvPr>
          <p:cNvSpPr txBox="1"/>
          <p:nvPr/>
        </p:nvSpPr>
        <p:spPr>
          <a:xfrm>
            <a:off x="2398225" y="3950756"/>
            <a:ext cx="314804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Road to summit @ 14,000 ft</a:t>
            </a:r>
          </a:p>
          <a:p>
            <a:r>
              <a:rPr lang="en-US" sz="1400" dirty="0"/>
              <a:t>(Mt Evans is now officially Mt Blue Sky)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96458A-2B82-1DA3-0019-123CE4BBCDE7}"/>
              </a:ext>
            </a:extLst>
          </p:cNvPr>
          <p:cNvCxnSpPr>
            <a:stCxn id="5" idx="1"/>
          </p:cNvCxnSpPr>
          <p:nvPr/>
        </p:nvCxnSpPr>
        <p:spPr>
          <a:xfrm flipH="1">
            <a:off x="2002971" y="4212366"/>
            <a:ext cx="395254" cy="2616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61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10303</TotalTime>
  <Words>2046</Words>
  <Application>Microsoft Macintosh PowerPoint</Application>
  <PresentationFormat>On-screen Show (4:3)</PresentationFormat>
  <Paragraphs>225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Calisto MT</vt:lpstr>
      <vt:lpstr>Chalkboard</vt:lpstr>
      <vt:lpstr>Symbol</vt:lpstr>
      <vt:lpstr>Times</vt:lpstr>
      <vt:lpstr>Times New Roman</vt:lpstr>
      <vt:lpstr>Office Theme</vt:lpstr>
      <vt:lpstr>John’s early career: Physics at Two Lakes Lake Chelan, WA Echo Lake, CO</vt:lpstr>
      <vt:lpstr>1. Lake Chelan experiment, 1966-67</vt:lpstr>
      <vt:lpstr>Goal: measure muon depth-intensity curve with a water Cherenkov detector  -- Paleo-DUMAND !</vt:lpstr>
      <vt:lpstr>Mark II: improved instrument (1967)</vt:lpstr>
      <vt:lpstr>Look Ma, no chips!  Hand-made DAQ with diodes</vt:lpstr>
      <vt:lpstr>Choose: count 3-PMT coincidences, or summed pulse heights above a threshold 1000 ft cable softens pulse shapes...</vt:lpstr>
      <vt:lpstr>Results: comparable to other underground muon measurements</vt:lpstr>
      <vt:lpstr>2. Echo Lake experiment, 1968-72</vt:lpstr>
      <vt:lpstr>Echo Lake experiment, 1968-72</vt:lpstr>
      <vt:lpstr>Life on the mountain: Ranch and dorm, natural beauty...</vt:lpstr>
      <vt:lpstr>Collaboration members: </vt:lpstr>
      <vt:lpstr>Echo Lake experiment, 1968-72</vt:lpstr>
      <vt:lpstr>Hydrogen target</vt:lpstr>
      <vt:lpstr>PowerPoint Presentation</vt:lpstr>
      <vt:lpstr>Wide-gap spark chambers</vt:lpstr>
      <vt:lpstr>Calorimeter data for energy estimation</vt:lpstr>
      <vt:lpstr>Additional equipment needed (or just wanted)</vt:lpstr>
      <vt:lpstr>Echo Lake: Results from hydrogen target runs</vt:lpstr>
      <vt:lpstr>Echo Lake: Results from hydrogen target runs</vt:lpstr>
      <vt:lpstr>Echo Lake: Results from hydrogen target runs</vt:lpstr>
      <vt:lpstr>PowerPoint Presentation</vt:lpstr>
      <vt:lpstr>Echo Lake: Superconducting magnetic spectrometer layout</vt:lpstr>
      <vt:lpstr>The first time I blew up an experiment with JGL</vt:lpstr>
      <vt:lpstr>After the Happe-ness</vt:lpstr>
      <vt:lpstr>Echo Lake experiment, 1968-72</vt:lpstr>
      <vt:lpstr>Echo Lake: p-A data</vt:lpstr>
      <vt:lpstr>Value of our metal-target results was recently cited</vt:lpstr>
      <vt:lpstr>...and then we did DUMAND</vt:lpstr>
      <vt:lpstr>Thanks for the ride, John!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R. Jeffrey Wilkes</dc:creator>
  <cp:lastModifiedBy>R. Jeffrey Wilkes</cp:lastModifiedBy>
  <cp:revision>30</cp:revision>
  <cp:lastPrinted>2025-04-30T03:38:18Z</cp:lastPrinted>
  <dcterms:created xsi:type="dcterms:W3CDTF">2025-04-02T23:39:04Z</dcterms:created>
  <dcterms:modified xsi:type="dcterms:W3CDTF">2025-04-30T03:38:56Z</dcterms:modified>
</cp:coreProperties>
</file>