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301" r:id="rId5"/>
    <p:sldId id="303" r:id="rId6"/>
    <p:sldId id="304" r:id="rId7"/>
    <p:sldId id="300" r:id="rId8"/>
    <p:sldId id="305" r:id="rId9"/>
    <p:sldId id="306" r:id="rId10"/>
    <p:sldId id="260" r:id="rId11"/>
    <p:sldId id="262" r:id="rId12"/>
    <p:sldId id="280" r:id="rId13"/>
    <p:sldId id="307" r:id="rId14"/>
    <p:sldId id="308" r:id="rId15"/>
    <p:sldId id="286" r:id="rId16"/>
    <p:sldId id="309" r:id="rId17"/>
    <p:sldId id="321" r:id="rId18"/>
    <p:sldId id="284" r:id="rId19"/>
    <p:sldId id="322" r:id="rId20"/>
    <p:sldId id="288" r:id="rId21"/>
    <p:sldId id="311" r:id="rId22"/>
    <p:sldId id="312" r:id="rId23"/>
    <p:sldId id="268" r:id="rId24"/>
    <p:sldId id="323" r:id="rId25"/>
    <p:sldId id="273" r:id="rId26"/>
    <p:sldId id="269" r:id="rId27"/>
    <p:sldId id="317" r:id="rId28"/>
    <p:sldId id="318" r:id="rId29"/>
    <p:sldId id="267" r:id="rId30"/>
    <p:sldId id="289" r:id="rId31"/>
    <p:sldId id="290" r:id="rId32"/>
    <p:sldId id="270" r:id="rId33"/>
    <p:sldId id="314" r:id="rId34"/>
    <p:sldId id="324" r:id="rId35"/>
    <p:sldId id="296" r:id="rId36"/>
    <p:sldId id="316" r:id="rId37"/>
    <p:sldId id="319" r:id="rId38"/>
    <p:sldId id="297"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1" autoAdjust="0"/>
    <p:restoredTop sz="92147" autoAdjust="0"/>
  </p:normalViewPr>
  <p:slideViewPr>
    <p:cSldViewPr snapToGrid="0">
      <p:cViewPr>
        <p:scale>
          <a:sx n="60" d="100"/>
          <a:sy n="60" d="100"/>
        </p:scale>
        <p:origin x="-504" y="-202"/>
      </p:cViewPr>
      <p:guideLst>
        <p:guide orient="horz" pos="2160"/>
        <p:guide pos="3840"/>
      </p:guideLst>
    </p:cSldViewPr>
  </p:slideViewPr>
  <p:notesTextViewPr>
    <p:cViewPr>
      <p:scale>
        <a:sx n="1" d="1"/>
        <a:sy n="1" d="1"/>
      </p:scale>
      <p:origin x="0" y="0"/>
    </p:cViewPr>
  </p:notesTextViewPr>
  <p:sorterViewPr>
    <p:cViewPr>
      <p:scale>
        <a:sx n="66" d="100"/>
        <a:sy n="66" d="100"/>
      </p:scale>
      <p:origin x="0" y="3547"/>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549D69-37C2-C7FE-E414-22CC4E38F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3B5873F-E76D-F3FD-2916-B52086B16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E4B28FE-EA07-7EFD-86A6-0C6D8E803D60}"/>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D73A5CA8-4650-717C-4350-50AA030A6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E4F8A9-4C5E-5306-2385-463EB9B9BA10}"/>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314334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78CFED-96B8-617D-2658-31140A8B00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E5BD2C0-6C16-93A0-742B-729244CFE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45A06DD-0B93-98DC-DC91-8491ABF9B549}"/>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A9D98DD9-3C52-5084-B966-CA1DA87E9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AA245F2-C56B-C05C-2690-CDDD101F7B23}"/>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49623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C4571BE-0B13-8F50-9F62-121882892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4122333-0911-4441-EFC0-CB1114D6F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E201F32-68EF-2EC8-A15F-F897C95C5425}"/>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702EA2ED-48E6-C152-1A6F-5D60A049E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615743-5465-5088-8E2A-BF5C791FFEED}"/>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328436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06E34-1E34-CF44-C169-07BACE5040EA}"/>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 xmlns:a16="http://schemas.microsoft.com/office/drawing/2014/main" id="{897C6142-97D6-DEB2-FAB5-AE230E724D60}"/>
              </a:ext>
            </a:extLst>
          </p:cNvPr>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9ADE11A1-F189-EA4A-BA02-E48164E4C849}"/>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7070032A-192C-905C-E665-5562D7825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BE6B3D9-0B83-8D15-CF57-DDC479B17D02}"/>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18515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C1F44C-A556-D661-49D6-2AC1AF513C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4F67142-42B5-0337-7987-7F9714A2F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C6EDE99-A98E-73FD-3620-D51ACDD7B55A}"/>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A071E9B3-2126-EA8B-F97A-70388DEB6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D5AE64-EDD1-D478-A14F-A065F3F766AA}"/>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78327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F03E0-01B3-B47F-0F7C-09762DD28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EEA04B6-4940-04F7-2255-1B0AADC80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1192FAD-0A45-D77E-30D2-D904EE30A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6EBEDFF-F5AA-0BF0-21CB-1492ED6FF7D6}"/>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6" name="Footer Placeholder 5">
            <a:extLst>
              <a:ext uri="{FF2B5EF4-FFF2-40B4-BE49-F238E27FC236}">
                <a16:creationId xmlns="" xmlns:a16="http://schemas.microsoft.com/office/drawing/2014/main" id="{8A81B6B6-9287-A67D-1B50-7DFC2ADCD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78D17A2-2C70-CF41-8957-DADC72573E37}"/>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5272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FCDA0C-E064-59AB-E77C-D86C065F5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57CA23E-7B2E-17F6-913A-55EEE28678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378F556-ECEC-FE4E-FC0F-D88514AD4FDC}"/>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554D7F95-9BEF-D06A-AA29-57C8D5137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EE9A2A-A399-6E37-0670-41BF394922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92F43D9-4857-533B-FC23-0B46DA5A9D79}"/>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8" name="Footer Placeholder 7">
            <a:extLst>
              <a:ext uri="{FF2B5EF4-FFF2-40B4-BE49-F238E27FC236}">
                <a16:creationId xmlns="" xmlns:a16="http://schemas.microsoft.com/office/drawing/2014/main" id="{C8AA00F4-00C6-7527-E65A-DC184DF4AC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858583F-E569-5D23-E91B-FED90C4D9F16}"/>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201966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15BF3C-EAD7-CADE-2E74-3D719A98B1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378CC70-9032-52AD-50BA-ECA60E90817E}"/>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4" name="Footer Placeholder 3">
            <a:extLst>
              <a:ext uri="{FF2B5EF4-FFF2-40B4-BE49-F238E27FC236}">
                <a16:creationId xmlns="" xmlns:a16="http://schemas.microsoft.com/office/drawing/2014/main" id="{3796B73A-372E-AB06-D3B4-9DDDE3EF8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A55B6CE-C68C-D469-4ADD-CA961E587320}"/>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24876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53410D1-EBE1-111E-81D8-05DAB98DEBE3}"/>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3" name="Footer Placeholder 2">
            <a:extLst>
              <a:ext uri="{FF2B5EF4-FFF2-40B4-BE49-F238E27FC236}">
                <a16:creationId xmlns="" xmlns:a16="http://schemas.microsoft.com/office/drawing/2014/main" id="{B6296A7F-B7C1-EF46-4C8C-86E91C6BCB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DE1A74D-CAE5-2851-2F3C-BAE7344C7004}"/>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8433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53A520-05FA-8BDA-C803-E8BC8C0CF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1F9E966-B65E-8C05-7416-50E765A0C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E9F4931-F464-A6FA-B8EC-020BB31250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5BA5896-C741-F0AC-06B9-6294DBDB1237}"/>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6" name="Footer Placeholder 5">
            <a:extLst>
              <a:ext uri="{FF2B5EF4-FFF2-40B4-BE49-F238E27FC236}">
                <a16:creationId xmlns="" xmlns:a16="http://schemas.microsoft.com/office/drawing/2014/main" id="{D36F347E-987E-DD78-845A-506E6132C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18D21EB-CE8C-6BC8-28B3-B3E4613AB628}"/>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30100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A7666A-28BB-A9A5-555C-A1E986F68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175AE4B-93F6-40D1-7794-C7CAD232B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8E04282-B4C7-8AEB-667D-185F844F9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68C0EDF-E715-B0C9-3C2E-12F08F6E67C5}"/>
              </a:ext>
            </a:extLst>
          </p:cNvPr>
          <p:cNvSpPr>
            <a:spLocks noGrp="1"/>
          </p:cNvSpPr>
          <p:nvPr>
            <p:ph type="dt" sz="half" idx="10"/>
          </p:nvPr>
        </p:nvSpPr>
        <p:spPr/>
        <p:txBody>
          <a:bodyPr/>
          <a:lstStyle/>
          <a:p>
            <a:fld id="{1396EAA2-7814-4F44-A813-E148D9AC7C07}" type="datetimeFigureOut">
              <a:rPr lang="en-US" smtClean="0"/>
              <a:pPr/>
              <a:t>4/21/2025</a:t>
            </a:fld>
            <a:endParaRPr lang="en-US"/>
          </a:p>
        </p:txBody>
      </p:sp>
      <p:sp>
        <p:nvSpPr>
          <p:cNvPr id="6" name="Footer Placeholder 5">
            <a:extLst>
              <a:ext uri="{FF2B5EF4-FFF2-40B4-BE49-F238E27FC236}">
                <a16:creationId xmlns="" xmlns:a16="http://schemas.microsoft.com/office/drawing/2014/main" id="{7312A1CB-9C01-68D3-2AD4-6E834054D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F312E53-54D6-62B0-397F-267FDDAF08A8}"/>
              </a:ext>
            </a:extLst>
          </p:cNvPr>
          <p:cNvSpPr>
            <a:spLocks noGrp="1"/>
          </p:cNvSpPr>
          <p:nvPr>
            <p:ph type="sldNum" sz="quarter" idx="12"/>
          </p:nvPr>
        </p:nvSpPr>
        <p:spPr/>
        <p:txBody>
          <a:body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10063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C54D098-9CF1-3C1D-DCBD-C81E683B2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 xmlns:a16="http://schemas.microsoft.com/office/drawing/2014/main" id="{3AD58451-2C17-14E3-F667-F4040018C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AEC18FAE-C080-5023-0B31-10178F286A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6EAA2-7814-4F44-A813-E148D9AC7C07}" type="datetimeFigureOut">
              <a:rPr lang="en-US" smtClean="0"/>
              <a:pPr/>
              <a:t>4/21/2025</a:t>
            </a:fld>
            <a:endParaRPr lang="en-US"/>
          </a:p>
        </p:txBody>
      </p:sp>
      <p:sp>
        <p:nvSpPr>
          <p:cNvPr id="5" name="Footer Placeholder 4">
            <a:extLst>
              <a:ext uri="{FF2B5EF4-FFF2-40B4-BE49-F238E27FC236}">
                <a16:creationId xmlns="" xmlns:a16="http://schemas.microsoft.com/office/drawing/2014/main" id="{0B0CC5BC-B3E8-1563-E1F5-7EECDDB7B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FEF1322-48DC-2B01-7FA6-6821AC860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B85C8-1F7D-4274-900D-0AF4DA5A59A7}" type="slidenum">
              <a:rPr lang="en-US" smtClean="0"/>
              <a:pPr/>
              <a:t>‹#›</a:t>
            </a:fld>
            <a:endParaRPr lang="en-US"/>
          </a:p>
        </p:txBody>
      </p:sp>
    </p:spTree>
    <p:extLst>
      <p:ext uri="{BB962C8B-B14F-4D97-AF65-F5344CB8AC3E}">
        <p14:creationId xmlns="" xmlns:p14="http://schemas.microsoft.com/office/powerpoint/2010/main" val="380047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10937" y="560659"/>
            <a:ext cx="9144000" cy="5226187"/>
          </a:xfrm>
        </p:spPr>
        <p:txBody>
          <a:bodyPr>
            <a:normAutofit/>
          </a:bodyPr>
          <a:lstStyle/>
          <a:p>
            <a:r>
              <a:rPr lang="en-US" sz="4000" b="1" i="1" dirty="0" smtClean="0">
                <a:solidFill>
                  <a:schemeClr val="accent1">
                    <a:lumMod val="75000"/>
                  </a:schemeClr>
                </a:solidFill>
                <a:latin typeface="Arial" pitchFamily="34" charset="0"/>
                <a:cs typeface="Arial" pitchFamily="34" charset="0"/>
              </a:rPr>
              <a:t>DUMAND contributions to the field of Neutrino Astronomy</a:t>
            </a:r>
            <a:br>
              <a:rPr lang="en-US" sz="4000" b="1" i="1" dirty="0" smtClean="0">
                <a:solidFill>
                  <a:schemeClr val="accent1">
                    <a:lumMod val="75000"/>
                  </a:schemeClr>
                </a:solidFill>
                <a:latin typeface="Arial" pitchFamily="34" charset="0"/>
                <a:cs typeface="Arial" pitchFamily="34" charset="0"/>
              </a:rPr>
            </a:br>
            <a:r>
              <a:rPr lang="en-US" sz="4000" b="1" i="1" dirty="0" smtClean="0">
                <a:solidFill>
                  <a:schemeClr val="accent1">
                    <a:lumMod val="75000"/>
                  </a:schemeClr>
                </a:solidFill>
                <a:latin typeface="Arial" pitchFamily="34" charset="0"/>
                <a:cs typeface="Arial" pitchFamily="34" charset="0"/>
              </a:rPr>
              <a:t>and the</a:t>
            </a:r>
            <a:r>
              <a:rPr lang="en-US" dirty="0" smtClean="0">
                <a:solidFill>
                  <a:schemeClr val="accent1">
                    <a:lumMod val="75000"/>
                  </a:schemeClr>
                </a:solidFill>
              </a:rPr>
              <a:t/>
            </a:r>
            <a:br>
              <a:rPr lang="en-US" dirty="0" smtClean="0">
                <a:solidFill>
                  <a:schemeClr val="accent1">
                    <a:lumMod val="75000"/>
                  </a:schemeClr>
                </a:solidFill>
              </a:rPr>
            </a:br>
            <a:r>
              <a:rPr lang="en-US" sz="4000" b="1" i="1" dirty="0" smtClean="0">
                <a:solidFill>
                  <a:schemeClr val="accent1">
                    <a:lumMod val="75000"/>
                  </a:schemeClr>
                </a:solidFill>
                <a:latin typeface="Arial" pitchFamily="34" charset="0"/>
                <a:cs typeface="Arial" pitchFamily="34" charset="0"/>
              </a:rPr>
              <a:t>NESTOR PROJECT</a:t>
            </a:r>
            <a:r>
              <a:rPr lang="en-US" b="1" i="1" dirty="0" smtClean="0">
                <a:solidFill>
                  <a:schemeClr val="accent1">
                    <a:lumMod val="75000"/>
                  </a:schemeClr>
                </a:solidFill>
                <a:latin typeface="Arial" pitchFamily="34" charset="0"/>
                <a:cs typeface="Arial" pitchFamily="34" charset="0"/>
              </a:rPr>
              <a:t/>
            </a:r>
            <a:br>
              <a:rPr lang="en-US" b="1" i="1" dirty="0" smtClean="0">
                <a:solidFill>
                  <a:schemeClr val="accent1">
                    <a:lumMod val="75000"/>
                  </a:schemeClr>
                </a:solidFill>
                <a:latin typeface="Arial" pitchFamily="34" charset="0"/>
                <a:cs typeface="Arial" pitchFamily="34" charset="0"/>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sz="2800" b="1" dirty="0" smtClean="0">
                <a:solidFill>
                  <a:schemeClr val="accent1">
                    <a:lumMod val="75000"/>
                  </a:schemeClr>
                </a:solidFill>
                <a:latin typeface="Arial" pitchFamily="34" charset="0"/>
                <a:cs typeface="Arial" pitchFamily="34" charset="0"/>
              </a:rPr>
              <a:t>L.K. RESVANIS, University of Athens</a:t>
            </a:r>
            <a:r>
              <a:rPr lang="en-US" sz="2800" i="1" dirty="0" smtClean="0">
                <a:solidFill>
                  <a:srgbClr val="00B0F0"/>
                </a:solidFill>
              </a:rPr>
              <a:t/>
            </a:r>
            <a:br>
              <a:rPr lang="en-US" sz="2800" i="1" dirty="0" smtClean="0">
                <a:solidFill>
                  <a:srgbClr val="00B0F0"/>
                </a:solidFill>
              </a:rPr>
            </a:br>
            <a:endParaRPr lang="en-GB" sz="2800" b="1" dirty="0">
              <a:solidFill>
                <a:schemeClr val="accent1">
                  <a:lumMod val="75000"/>
                </a:schemeClr>
              </a:solidFill>
              <a:latin typeface="Arial" pitchFamily="34" charset="0"/>
              <a:cs typeface="Arial" pitchFamily="34" charset="0"/>
            </a:endParaRPr>
          </a:p>
        </p:txBody>
      </p:sp>
      <p:sp>
        <p:nvSpPr>
          <p:cNvPr id="3" name="Rectangle 2"/>
          <p:cNvSpPr/>
          <p:nvPr/>
        </p:nvSpPr>
        <p:spPr>
          <a:xfrm>
            <a:off x="4953000" y="5709335"/>
            <a:ext cx="6896100" cy="369332"/>
          </a:xfrm>
          <a:prstGeom prst="rect">
            <a:avLst/>
          </a:prstGeom>
        </p:spPr>
        <p:txBody>
          <a:bodyPr wrap="square">
            <a:spAutoFit/>
          </a:bodyPr>
          <a:lstStyle/>
          <a:p>
            <a:r>
              <a:rPr lang="en-US" b="1" i="1" dirty="0" smtClean="0">
                <a:solidFill>
                  <a:srgbClr val="00B0F0"/>
                </a:solidFill>
              </a:rPr>
              <a:t>http://km3net.phys.uoa.gr/NESTORreport/NESTOR%20PROJECT.pdf</a:t>
            </a:r>
            <a:endParaRPr lang="en-GB" dirty="0"/>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94255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44A1CEA-A502-BDF2-7651-6159D9EB26DB}"/>
              </a:ext>
            </a:extLst>
          </p:cNvPr>
          <p:cNvSpPr>
            <a:spLocks noGrp="1"/>
          </p:cNvSpPr>
          <p:nvPr>
            <p:ph idx="1"/>
          </p:nvPr>
        </p:nvSpPr>
        <p:spPr>
          <a:xfrm>
            <a:off x="8699862" y="4669204"/>
            <a:ext cx="3202577" cy="1862226"/>
          </a:xfrm>
        </p:spPr>
        <p:txBody>
          <a:bodyPr/>
          <a:lstStyle/>
          <a:p>
            <a:pPr marL="0" indent="0">
              <a:buNone/>
            </a:pPr>
            <a:r>
              <a:rPr lang="en-US" sz="2000" i="1" dirty="0">
                <a:solidFill>
                  <a:schemeClr val="accent1">
                    <a:lumMod val="75000"/>
                  </a:schemeClr>
                </a:solidFill>
              </a:rPr>
              <a:t>Figure </a:t>
            </a:r>
            <a:r>
              <a:rPr lang="en-US" sz="2000" i="1" dirty="0" smtClean="0">
                <a:solidFill>
                  <a:schemeClr val="accent1">
                    <a:lumMod val="75000"/>
                  </a:schemeClr>
                </a:solidFill>
              </a:rPr>
              <a:t>1.The </a:t>
            </a:r>
            <a:r>
              <a:rPr lang="en-US" sz="2000" i="1" dirty="0">
                <a:solidFill>
                  <a:schemeClr val="accent1">
                    <a:lumMod val="75000"/>
                  </a:schemeClr>
                </a:solidFill>
              </a:rPr>
              <a:t>NESTOR sites (Co-ordinates at 4550 m depth: 36° 33’N, 21°30’E). Detailed map produced </a:t>
            </a:r>
            <a:r>
              <a:rPr lang="en-US" sz="2000" i="1" dirty="0" smtClean="0">
                <a:solidFill>
                  <a:schemeClr val="accent1">
                    <a:lumMod val="75000"/>
                  </a:schemeClr>
                </a:solidFill>
              </a:rPr>
              <a:t>by HCMR (Hellenic Centre for Marine Research). </a:t>
            </a:r>
            <a:endParaRPr lang="en-US" sz="2000" i="1" dirty="0">
              <a:solidFill>
                <a:schemeClr val="accent1">
                  <a:lumMod val="75000"/>
                </a:schemeClr>
              </a:solidFill>
            </a:endParaRPr>
          </a:p>
        </p:txBody>
      </p:sp>
      <p:pic>
        <p:nvPicPr>
          <p:cNvPr id="5" name="Picture 4" descr="map_ak.jpg"/>
          <p:cNvPicPr>
            <a:picLocks noChangeAspect="1"/>
          </p:cNvPicPr>
          <p:nvPr/>
        </p:nvPicPr>
        <p:blipFill>
          <a:blip r:embed="rId2" cstate="screen">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0"/>
            <a:ext cx="8397875" cy="6858000"/>
          </a:xfrm>
          <a:prstGeom prst="rect">
            <a:avLst/>
          </a:prstGeom>
          <a:noFill/>
          <a:ln>
            <a:noFill/>
          </a:ln>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Lst>
        </p:spPr>
      </p:pic>
      <p:sp>
        <p:nvSpPr>
          <p:cNvPr id="4" name="TextBox 3"/>
          <p:cNvSpPr txBox="1"/>
          <p:nvPr/>
        </p:nvSpPr>
        <p:spPr>
          <a:xfrm>
            <a:off x="3619500" y="6211669"/>
            <a:ext cx="3886200" cy="369332"/>
          </a:xfrm>
          <a:prstGeom prst="rect">
            <a:avLst/>
          </a:prstGeom>
          <a:solidFill>
            <a:schemeClr val="accent5">
              <a:lumMod val="20000"/>
              <a:lumOff val="80000"/>
            </a:schemeClr>
          </a:solid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323381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07EBAF8-33E7-E6E1-E01D-54792E5A1198}"/>
              </a:ext>
            </a:extLst>
          </p:cNvPr>
          <p:cNvSpPr>
            <a:spLocks noGrp="1"/>
          </p:cNvSpPr>
          <p:nvPr>
            <p:ph idx="1"/>
          </p:nvPr>
        </p:nvSpPr>
        <p:spPr/>
        <p:txBody>
          <a:bodyPr/>
          <a:lstStyle/>
          <a:p>
            <a:r>
              <a:rPr lang="el-GR" dirty="0">
                <a:solidFill>
                  <a:schemeClr val="accent1">
                    <a:lumMod val="75000"/>
                  </a:schemeClr>
                </a:solidFill>
              </a:rPr>
              <a:t> </a:t>
            </a:r>
            <a:r>
              <a:rPr lang="en-US" dirty="0" err="1">
                <a:solidFill>
                  <a:schemeClr val="accent1">
                    <a:lumMod val="75000"/>
                  </a:schemeClr>
                </a:solidFill>
              </a:rPr>
              <a:t>Resvanis</a:t>
            </a:r>
            <a:r>
              <a:rPr lang="en-US" dirty="0">
                <a:solidFill>
                  <a:schemeClr val="accent1">
                    <a:lumMod val="75000"/>
                  </a:schemeClr>
                </a:solidFill>
              </a:rPr>
              <a:t> </a:t>
            </a:r>
            <a:r>
              <a:rPr lang="en-US" dirty="0" smtClean="0">
                <a:solidFill>
                  <a:schemeClr val="accent1">
                    <a:lumMod val="75000"/>
                  </a:schemeClr>
                </a:solidFill>
              </a:rPr>
              <a:t>is</a:t>
            </a:r>
            <a:r>
              <a:rPr lang="en-US" dirty="0" smtClean="0">
                <a:solidFill>
                  <a:srgbClr val="FF0000"/>
                </a:solidFill>
              </a:rPr>
              <a:t> </a:t>
            </a:r>
            <a:r>
              <a:rPr lang="en-US" dirty="0" smtClean="0">
                <a:solidFill>
                  <a:schemeClr val="accent1">
                    <a:lumMod val="75000"/>
                  </a:schemeClr>
                </a:solidFill>
              </a:rPr>
              <a:t>an </a:t>
            </a:r>
            <a:r>
              <a:rPr lang="en-US" dirty="0">
                <a:solidFill>
                  <a:schemeClr val="accent1">
                    <a:lumMod val="75000"/>
                  </a:schemeClr>
                </a:solidFill>
              </a:rPr>
              <a:t>early convert to NEUTRINO ASTRONOMY due to his long association and collaboration with John Learned and had participated in the 1980 DUMAND </a:t>
            </a:r>
            <a:r>
              <a:rPr lang="en-US" dirty="0" smtClean="0">
                <a:solidFill>
                  <a:schemeClr val="accent1">
                    <a:lumMod val="75000"/>
                  </a:schemeClr>
                </a:solidFill>
              </a:rPr>
              <a:t>Workshop </a:t>
            </a:r>
            <a:r>
              <a:rPr lang="en-US" dirty="0">
                <a:solidFill>
                  <a:schemeClr val="accent1">
                    <a:lumMod val="75000"/>
                  </a:schemeClr>
                </a:solidFill>
              </a:rPr>
              <a:t>in Hawaii.</a:t>
            </a:r>
          </a:p>
          <a:p>
            <a:r>
              <a:rPr lang="en-US" dirty="0">
                <a:solidFill>
                  <a:schemeClr val="accent1">
                    <a:lumMod val="75000"/>
                  </a:schemeClr>
                </a:solidFill>
              </a:rPr>
              <a:t>At that time the </a:t>
            </a:r>
            <a:r>
              <a:rPr lang="en-US" dirty="0" smtClean="0">
                <a:solidFill>
                  <a:schemeClr val="accent1">
                    <a:lumMod val="75000"/>
                  </a:schemeClr>
                </a:solidFill>
              </a:rPr>
              <a:t>West </a:t>
            </a:r>
            <a:r>
              <a:rPr lang="en-US" dirty="0">
                <a:solidFill>
                  <a:schemeClr val="accent1">
                    <a:lumMod val="75000"/>
                  </a:schemeClr>
                </a:solidFill>
              </a:rPr>
              <a:t>European HEP community was not aware of this exciting new field of HEP/ASTROPHYSICS and </a:t>
            </a:r>
            <a:r>
              <a:rPr lang="en-US" dirty="0" err="1">
                <a:solidFill>
                  <a:schemeClr val="accent1">
                    <a:lumMod val="75000"/>
                  </a:schemeClr>
                </a:solidFill>
              </a:rPr>
              <a:t>Resvanis</a:t>
            </a:r>
            <a:r>
              <a:rPr lang="en-US" dirty="0">
                <a:solidFill>
                  <a:schemeClr val="accent1">
                    <a:lumMod val="75000"/>
                  </a:schemeClr>
                </a:solidFill>
              </a:rPr>
              <a:t> started to tour many countries </a:t>
            </a:r>
            <a:r>
              <a:rPr lang="en-US" i="1" dirty="0">
                <a:solidFill>
                  <a:schemeClr val="accent1">
                    <a:lumMod val="75000"/>
                  </a:schemeClr>
                </a:solidFill>
              </a:rPr>
              <a:t>preaching the gospel of Neutrino Astronomy</a:t>
            </a:r>
            <a:r>
              <a:rPr lang="en-US" dirty="0">
                <a:solidFill>
                  <a:schemeClr val="accent1">
                    <a:lumMod val="75000"/>
                  </a:schemeClr>
                </a:solidFill>
              </a:rPr>
              <a:t>.</a:t>
            </a:r>
          </a:p>
          <a:p>
            <a:r>
              <a:rPr lang="en-US" dirty="0" err="1">
                <a:solidFill>
                  <a:schemeClr val="accent1">
                    <a:lumMod val="75000"/>
                  </a:schemeClr>
                </a:solidFill>
              </a:rPr>
              <a:t>Resvanis</a:t>
            </a:r>
            <a:r>
              <a:rPr lang="en-US" dirty="0">
                <a:solidFill>
                  <a:schemeClr val="accent1">
                    <a:lumMod val="75000"/>
                  </a:schemeClr>
                </a:solidFill>
              </a:rPr>
              <a:t> hit the seminar circuit in Europe trying to proselytize new converts to Neutrino Astronomy </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391388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E98C6FC-80C4-8A8F-3889-BF300F7CDD71}"/>
              </a:ext>
            </a:extLst>
          </p:cNvPr>
          <p:cNvSpPr>
            <a:spLocks noGrp="1"/>
          </p:cNvSpPr>
          <p:nvPr>
            <p:ph idx="1"/>
          </p:nvPr>
        </p:nvSpPr>
        <p:spPr>
          <a:xfrm>
            <a:off x="785949" y="440962"/>
            <a:ext cx="10515600" cy="5894524"/>
          </a:xfrm>
        </p:spPr>
        <p:txBody>
          <a:bodyPr>
            <a:noAutofit/>
          </a:bodyPr>
          <a:lstStyle/>
          <a:p>
            <a:r>
              <a:rPr lang="en-US" sz="2400" dirty="0">
                <a:solidFill>
                  <a:schemeClr val="accent1">
                    <a:lumMod val="75000"/>
                  </a:schemeClr>
                </a:solidFill>
              </a:rPr>
              <a:t>BUT allow me to concentrate on NESTOR……. An experiment which was inspired by DUMAND and was helped by  “a technology knowhow umbilical” connected to </a:t>
            </a:r>
            <a:r>
              <a:rPr lang="en-US" sz="2400" dirty="0" smtClean="0">
                <a:solidFill>
                  <a:schemeClr val="accent1">
                    <a:lumMod val="75000"/>
                  </a:schemeClr>
                </a:solidFill>
              </a:rPr>
              <a:t>DUMAND.</a:t>
            </a:r>
            <a:endParaRPr lang="en-US" sz="2400" dirty="0">
              <a:solidFill>
                <a:schemeClr val="accent1">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27257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E98C6FC-80C4-8A8F-3889-BF300F7CDD71}"/>
              </a:ext>
            </a:extLst>
          </p:cNvPr>
          <p:cNvSpPr>
            <a:spLocks noGrp="1"/>
          </p:cNvSpPr>
          <p:nvPr>
            <p:ph idx="1"/>
          </p:nvPr>
        </p:nvSpPr>
        <p:spPr>
          <a:xfrm>
            <a:off x="785949" y="440962"/>
            <a:ext cx="10515600" cy="5894524"/>
          </a:xfrm>
        </p:spPr>
        <p:txBody>
          <a:bodyPr>
            <a:noAutofit/>
          </a:bodyPr>
          <a:lstStyle/>
          <a:p>
            <a:r>
              <a:rPr lang="en-US" sz="2400" dirty="0">
                <a:solidFill>
                  <a:schemeClr val="accent1">
                    <a:lumMod val="75000"/>
                  </a:schemeClr>
                </a:solidFill>
              </a:rPr>
              <a:t>BUT allow me to concentrate on NESTOR……. An experiment which was inspired by DUMAND and was helped by  “a technology knowhow umbilical” connected to </a:t>
            </a:r>
            <a:r>
              <a:rPr lang="en-US" sz="2400" dirty="0" smtClean="0">
                <a:solidFill>
                  <a:schemeClr val="accent1">
                    <a:lumMod val="75000"/>
                  </a:schemeClr>
                </a:solidFill>
              </a:rPr>
              <a:t>DUMAND.</a:t>
            </a:r>
            <a:endParaRPr lang="en-US" sz="2400" dirty="0">
              <a:solidFill>
                <a:schemeClr val="accent1">
                  <a:lumMod val="75000"/>
                </a:schemeClr>
              </a:solidFill>
            </a:endParaRPr>
          </a:p>
          <a:p>
            <a:r>
              <a:rPr lang="en-US" sz="2400" dirty="0">
                <a:solidFill>
                  <a:schemeClr val="accent1">
                    <a:lumMod val="75000"/>
                  </a:schemeClr>
                </a:solidFill>
              </a:rPr>
              <a:t>A Collaboration was set up between the Physics Laboratory of the University of Athens and the </a:t>
            </a:r>
            <a:r>
              <a:rPr lang="en-US" sz="2400" dirty="0" err="1">
                <a:solidFill>
                  <a:schemeClr val="accent1">
                    <a:lumMod val="75000"/>
                  </a:schemeClr>
                </a:solidFill>
              </a:rPr>
              <a:t>M.Markov</a:t>
            </a:r>
            <a:r>
              <a:rPr lang="en-US" sz="2400" dirty="0">
                <a:solidFill>
                  <a:schemeClr val="accent1">
                    <a:lumMod val="75000"/>
                  </a:schemeClr>
                </a:solidFill>
              </a:rPr>
              <a:t> - </a:t>
            </a:r>
            <a:r>
              <a:rPr lang="en-US" sz="2400" dirty="0" err="1">
                <a:solidFill>
                  <a:schemeClr val="accent1">
                    <a:lumMod val="75000"/>
                  </a:schemeClr>
                </a:solidFill>
              </a:rPr>
              <a:t>I.Zheleznykh</a:t>
            </a:r>
            <a:r>
              <a:rPr lang="en-US" sz="2400" dirty="0">
                <a:solidFill>
                  <a:schemeClr val="accent1">
                    <a:lumMod val="75000"/>
                  </a:schemeClr>
                </a:solidFill>
              </a:rPr>
              <a:t> group of the Institute for Nuclear Physics of the USSR Academy. </a:t>
            </a:r>
          </a:p>
          <a:p>
            <a:r>
              <a:rPr lang="en-US" sz="2400" dirty="0">
                <a:solidFill>
                  <a:schemeClr val="accent1">
                    <a:lumMod val="75000"/>
                  </a:schemeClr>
                </a:solidFill>
              </a:rPr>
              <a:t>Markov is credited for </a:t>
            </a:r>
            <a:r>
              <a:rPr lang="en-US" sz="2400" i="1" dirty="0">
                <a:solidFill>
                  <a:schemeClr val="accent1">
                    <a:lumMod val="75000"/>
                  </a:schemeClr>
                </a:solidFill>
              </a:rPr>
              <a:t>first proposing</a:t>
            </a:r>
            <a:r>
              <a:rPr lang="en-US" sz="2400" dirty="0">
                <a:solidFill>
                  <a:schemeClr val="accent1">
                    <a:lumMod val="75000"/>
                  </a:schemeClr>
                </a:solidFill>
              </a:rPr>
              <a:t>, in the 1960s, the construction of a deep sea/lake neutrino </a:t>
            </a:r>
            <a:r>
              <a:rPr lang="en-US" sz="2400" dirty="0" smtClean="0">
                <a:solidFill>
                  <a:schemeClr val="accent1">
                    <a:lumMod val="75000"/>
                  </a:schemeClr>
                </a:solidFill>
              </a:rPr>
              <a:t>telescope </a:t>
            </a:r>
            <a:r>
              <a:rPr lang="en-US" sz="2400" dirty="0">
                <a:solidFill>
                  <a:schemeClr val="accent1">
                    <a:lumMod val="75000"/>
                  </a:schemeClr>
                </a:solidFill>
              </a:rPr>
              <a:t>and </a:t>
            </a:r>
            <a:r>
              <a:rPr lang="en-US" sz="2400" dirty="0" smtClean="0">
                <a:solidFill>
                  <a:schemeClr val="accent1">
                    <a:lumMod val="75000"/>
                  </a:schemeClr>
                </a:solidFill>
              </a:rPr>
              <a:t>use </a:t>
            </a:r>
            <a:r>
              <a:rPr lang="en-US" sz="2400" dirty="0">
                <a:solidFill>
                  <a:schemeClr val="accent1">
                    <a:lumMod val="75000"/>
                  </a:schemeClr>
                </a:solidFill>
              </a:rPr>
              <a:t>Cherenkov radiation to detect the muons produced by the interacting neutrinos. Upcoming muons would be the signature of particles that interacted after having traversed the </a:t>
            </a:r>
            <a:r>
              <a:rPr lang="en-US" sz="2400" dirty="0" smtClean="0">
                <a:solidFill>
                  <a:schemeClr val="accent1">
                    <a:lumMod val="75000"/>
                  </a:schemeClr>
                </a:solidFill>
              </a:rPr>
              <a:t>Earth (from </a:t>
            </a:r>
            <a:r>
              <a:rPr lang="en-US" sz="2400" dirty="0">
                <a:solidFill>
                  <a:schemeClr val="accent1">
                    <a:lumMod val="75000"/>
                  </a:schemeClr>
                </a:solidFill>
              </a:rPr>
              <a:t>the host of known elementary particles only neutrinos can do </a:t>
            </a:r>
            <a:r>
              <a:rPr lang="en-US" sz="2400" dirty="0" smtClean="0">
                <a:solidFill>
                  <a:schemeClr val="accent1">
                    <a:lumMod val="75000"/>
                  </a:schemeClr>
                </a:solidFill>
              </a:rPr>
              <a:t>this). </a:t>
            </a:r>
            <a:endParaRPr lang="en-US" sz="2400" dirty="0">
              <a:solidFill>
                <a:schemeClr val="accent1">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2725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E98C6FC-80C4-8A8F-3889-BF300F7CDD71}"/>
              </a:ext>
            </a:extLst>
          </p:cNvPr>
          <p:cNvSpPr>
            <a:spLocks noGrp="1"/>
          </p:cNvSpPr>
          <p:nvPr>
            <p:ph idx="1"/>
          </p:nvPr>
        </p:nvSpPr>
        <p:spPr>
          <a:xfrm>
            <a:off x="785949" y="440962"/>
            <a:ext cx="10515600" cy="5894524"/>
          </a:xfrm>
        </p:spPr>
        <p:txBody>
          <a:bodyPr>
            <a:noAutofit/>
          </a:bodyPr>
          <a:lstStyle/>
          <a:p>
            <a:r>
              <a:rPr lang="en-US" sz="2400" dirty="0">
                <a:solidFill>
                  <a:schemeClr val="accent1">
                    <a:lumMod val="75000"/>
                  </a:schemeClr>
                </a:solidFill>
              </a:rPr>
              <a:t>BUT allow me to concentrate on NESTOR……. An experiment which was inspired by DUMAND and was helped by  “a technology knowhow umbilical” connected to </a:t>
            </a:r>
            <a:r>
              <a:rPr lang="en-US" sz="2400" dirty="0" smtClean="0">
                <a:solidFill>
                  <a:schemeClr val="accent1">
                    <a:lumMod val="75000"/>
                  </a:schemeClr>
                </a:solidFill>
              </a:rPr>
              <a:t>DUMAND.</a:t>
            </a:r>
            <a:endParaRPr lang="en-US" sz="2400" dirty="0">
              <a:solidFill>
                <a:schemeClr val="accent1">
                  <a:lumMod val="75000"/>
                </a:schemeClr>
              </a:solidFill>
            </a:endParaRPr>
          </a:p>
          <a:p>
            <a:r>
              <a:rPr lang="en-US" sz="2400" dirty="0">
                <a:solidFill>
                  <a:schemeClr val="accent1">
                    <a:lumMod val="75000"/>
                  </a:schemeClr>
                </a:solidFill>
              </a:rPr>
              <a:t>A Collaboration was set up between the Physics Laboratory of the University of Athens and the </a:t>
            </a:r>
            <a:r>
              <a:rPr lang="en-US" sz="2400" dirty="0" err="1">
                <a:solidFill>
                  <a:schemeClr val="accent1">
                    <a:lumMod val="75000"/>
                  </a:schemeClr>
                </a:solidFill>
              </a:rPr>
              <a:t>M.Markov</a:t>
            </a:r>
            <a:r>
              <a:rPr lang="en-US" sz="2400" dirty="0">
                <a:solidFill>
                  <a:schemeClr val="accent1">
                    <a:lumMod val="75000"/>
                  </a:schemeClr>
                </a:solidFill>
              </a:rPr>
              <a:t> - </a:t>
            </a:r>
            <a:r>
              <a:rPr lang="en-US" sz="2400" dirty="0" err="1">
                <a:solidFill>
                  <a:schemeClr val="accent1">
                    <a:lumMod val="75000"/>
                  </a:schemeClr>
                </a:solidFill>
              </a:rPr>
              <a:t>I.Zheleznykh</a:t>
            </a:r>
            <a:r>
              <a:rPr lang="en-US" sz="2400" dirty="0">
                <a:solidFill>
                  <a:schemeClr val="accent1">
                    <a:lumMod val="75000"/>
                  </a:schemeClr>
                </a:solidFill>
              </a:rPr>
              <a:t> group of the Institute for Nuclear Physics of the USSR Academy. </a:t>
            </a:r>
          </a:p>
          <a:p>
            <a:r>
              <a:rPr lang="en-US" sz="2400" dirty="0">
                <a:solidFill>
                  <a:schemeClr val="accent1">
                    <a:lumMod val="75000"/>
                  </a:schemeClr>
                </a:solidFill>
              </a:rPr>
              <a:t>Markov is credited for </a:t>
            </a:r>
            <a:r>
              <a:rPr lang="en-US" sz="2400" i="1" dirty="0">
                <a:solidFill>
                  <a:schemeClr val="accent1">
                    <a:lumMod val="75000"/>
                  </a:schemeClr>
                </a:solidFill>
              </a:rPr>
              <a:t>first proposing</a:t>
            </a:r>
            <a:r>
              <a:rPr lang="en-US" sz="2400" dirty="0">
                <a:solidFill>
                  <a:schemeClr val="accent1">
                    <a:lumMod val="75000"/>
                  </a:schemeClr>
                </a:solidFill>
              </a:rPr>
              <a:t>, in the 1960s, the construction of a deep sea/lake neutrino </a:t>
            </a:r>
            <a:r>
              <a:rPr lang="en-US" sz="2400" dirty="0" smtClean="0">
                <a:solidFill>
                  <a:schemeClr val="accent1">
                    <a:lumMod val="75000"/>
                  </a:schemeClr>
                </a:solidFill>
              </a:rPr>
              <a:t>telescope </a:t>
            </a:r>
            <a:r>
              <a:rPr lang="en-US" sz="2400" dirty="0">
                <a:solidFill>
                  <a:schemeClr val="accent1">
                    <a:lumMod val="75000"/>
                  </a:schemeClr>
                </a:solidFill>
              </a:rPr>
              <a:t>and </a:t>
            </a:r>
            <a:r>
              <a:rPr lang="en-US" sz="2400" dirty="0" smtClean="0">
                <a:solidFill>
                  <a:schemeClr val="accent1">
                    <a:lumMod val="75000"/>
                  </a:schemeClr>
                </a:solidFill>
              </a:rPr>
              <a:t>use </a:t>
            </a:r>
            <a:r>
              <a:rPr lang="en-US" sz="2400" dirty="0">
                <a:solidFill>
                  <a:schemeClr val="accent1">
                    <a:lumMod val="75000"/>
                  </a:schemeClr>
                </a:solidFill>
              </a:rPr>
              <a:t>Cherenkov radiation to detect the muons produced by the interacting neutrinos. Upcoming muons would be the signature of particles that interacted after having traversed the </a:t>
            </a:r>
            <a:r>
              <a:rPr lang="en-US" sz="2400" dirty="0" smtClean="0">
                <a:solidFill>
                  <a:schemeClr val="accent1">
                    <a:lumMod val="75000"/>
                  </a:schemeClr>
                </a:solidFill>
              </a:rPr>
              <a:t>Earth (from </a:t>
            </a:r>
            <a:r>
              <a:rPr lang="en-US" sz="2400" dirty="0">
                <a:solidFill>
                  <a:schemeClr val="accent1">
                    <a:lumMod val="75000"/>
                  </a:schemeClr>
                </a:solidFill>
              </a:rPr>
              <a:t>the host of known elementary particles only neutrinos can do </a:t>
            </a:r>
            <a:r>
              <a:rPr lang="en-US" sz="2400" dirty="0" smtClean="0">
                <a:solidFill>
                  <a:schemeClr val="accent1">
                    <a:lumMod val="75000"/>
                  </a:schemeClr>
                </a:solidFill>
              </a:rPr>
              <a:t>this). </a:t>
            </a:r>
            <a:endParaRPr lang="en-US" sz="2400" dirty="0">
              <a:solidFill>
                <a:schemeClr val="accent1">
                  <a:lumMod val="75000"/>
                </a:schemeClr>
              </a:solidFill>
            </a:endParaRPr>
          </a:p>
          <a:p>
            <a:r>
              <a:rPr lang="en-US" sz="2400" dirty="0">
                <a:solidFill>
                  <a:schemeClr val="accent1">
                    <a:lumMod val="75000"/>
                  </a:schemeClr>
                </a:solidFill>
              </a:rPr>
              <a:t>This activity was supported also by the </a:t>
            </a:r>
            <a:r>
              <a:rPr lang="en-US" sz="2400" dirty="0" err="1">
                <a:solidFill>
                  <a:schemeClr val="accent1">
                    <a:lumMod val="75000"/>
                  </a:schemeClr>
                </a:solidFill>
              </a:rPr>
              <a:t>Shirshov</a:t>
            </a:r>
            <a:r>
              <a:rPr lang="en-US" sz="2400" dirty="0">
                <a:solidFill>
                  <a:schemeClr val="accent1">
                    <a:lumMod val="75000"/>
                  </a:schemeClr>
                </a:solidFill>
              </a:rPr>
              <a:t> Institute of Oceanology of the Academy with its extensive deep sea expertise and infrastructure which included a fleet of well-equipped large oceanographic vessels including bathyscaphs like the MIRs, the world’s best, capable of operating at water depths down to 6000 m. </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2725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508AAFF-13B5-6445-3714-251369F7C76C}"/>
              </a:ext>
            </a:extLst>
          </p:cNvPr>
          <p:cNvSpPr>
            <a:spLocks noGrp="1"/>
          </p:cNvSpPr>
          <p:nvPr>
            <p:ph idx="1"/>
          </p:nvPr>
        </p:nvSpPr>
        <p:spPr>
          <a:xfrm>
            <a:off x="733697" y="192768"/>
            <a:ext cx="10515600" cy="5659392"/>
          </a:xfrm>
        </p:spPr>
        <p:txBody>
          <a:bodyPr>
            <a:noAutofit/>
          </a:bodyPr>
          <a:lstStyle/>
          <a:p>
            <a:r>
              <a:rPr lang="en-US" sz="2400" dirty="0" smtClean="0">
                <a:solidFill>
                  <a:schemeClr val="tx2">
                    <a:lumMod val="75000"/>
                  </a:schemeClr>
                </a:solidFill>
              </a:rPr>
              <a:t>A </a:t>
            </a:r>
            <a:r>
              <a:rPr lang="en-US" sz="2400" dirty="0">
                <a:solidFill>
                  <a:schemeClr val="tx2">
                    <a:lumMod val="75000"/>
                  </a:schemeClr>
                </a:solidFill>
              </a:rPr>
              <a:t>Russian made autonomous titanium star of 7 m radius equipped with 15 inch HAMAMATSU upward looking photomultiplier tubes in glass pressure housing was suspended from the "VITYAZ", at depths of 3300, 3700 and 4100 m and then, in the </a:t>
            </a:r>
            <a:r>
              <a:rPr lang="en-US" sz="2400" dirty="0" smtClean="0">
                <a:solidFill>
                  <a:schemeClr val="tx2">
                    <a:lumMod val="75000"/>
                  </a:schemeClr>
                </a:solidFill>
              </a:rPr>
              <a:t>following year, </a:t>
            </a:r>
            <a:r>
              <a:rPr lang="en-US" sz="2400" dirty="0">
                <a:solidFill>
                  <a:schemeClr val="tx2">
                    <a:lumMod val="75000"/>
                  </a:schemeClr>
                </a:solidFill>
              </a:rPr>
              <a:t>a linear string of five 15 inch photomultiplier tubes in glass pressure housing to depths of 3700 and 3900 m suspended from the "AKADEMIK MSTISLAV KELDYSH".</a:t>
            </a:r>
          </a:p>
          <a:p>
            <a:r>
              <a:rPr lang="en-US" sz="2400" dirty="0" smtClean="0">
                <a:solidFill>
                  <a:schemeClr val="tx2">
                    <a:lumMod val="75000"/>
                  </a:schemeClr>
                </a:solidFill>
              </a:rPr>
              <a:t>The </a:t>
            </a:r>
            <a:r>
              <a:rPr lang="en-US" sz="2400" dirty="0">
                <a:solidFill>
                  <a:schemeClr val="tx2">
                    <a:lumMod val="75000"/>
                  </a:schemeClr>
                </a:solidFill>
              </a:rPr>
              <a:t>down coming rate of cosmic ray muons and the angular distribution were measured, at depths of 3300, </a:t>
            </a:r>
            <a:r>
              <a:rPr lang="en-US" sz="2400" dirty="0" smtClean="0">
                <a:solidFill>
                  <a:schemeClr val="tx2">
                    <a:lumMod val="75000"/>
                  </a:schemeClr>
                </a:solidFill>
              </a:rPr>
              <a:t>3700, 3900 </a:t>
            </a:r>
            <a:r>
              <a:rPr lang="en-US" sz="2400" dirty="0">
                <a:solidFill>
                  <a:schemeClr val="tx2">
                    <a:lumMod val="75000"/>
                  </a:schemeClr>
                </a:solidFill>
              </a:rPr>
              <a:t>and 4100 m</a:t>
            </a:r>
            <a:r>
              <a:rPr lang="en-US" sz="2400" dirty="0" smtClean="0">
                <a:solidFill>
                  <a:schemeClr val="tx2">
                    <a:lumMod val="75000"/>
                  </a:schemeClr>
                </a:solidFill>
              </a:rPr>
              <a:t>.</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033793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508AAFF-13B5-6445-3714-251369F7C76C}"/>
              </a:ext>
            </a:extLst>
          </p:cNvPr>
          <p:cNvSpPr>
            <a:spLocks noGrp="1"/>
          </p:cNvSpPr>
          <p:nvPr>
            <p:ph idx="1"/>
          </p:nvPr>
        </p:nvSpPr>
        <p:spPr>
          <a:xfrm>
            <a:off x="733697" y="192768"/>
            <a:ext cx="10515600" cy="5659392"/>
          </a:xfrm>
        </p:spPr>
        <p:txBody>
          <a:bodyPr>
            <a:noAutofit/>
          </a:bodyPr>
          <a:lstStyle/>
          <a:p>
            <a:r>
              <a:rPr lang="en-US" sz="2400" dirty="0" smtClean="0">
                <a:solidFill>
                  <a:schemeClr val="tx2">
                    <a:lumMod val="75000"/>
                  </a:schemeClr>
                </a:solidFill>
              </a:rPr>
              <a:t>A </a:t>
            </a:r>
            <a:r>
              <a:rPr lang="en-US" sz="2400" dirty="0">
                <a:solidFill>
                  <a:schemeClr val="tx2">
                    <a:lumMod val="75000"/>
                  </a:schemeClr>
                </a:solidFill>
              </a:rPr>
              <a:t>Russian made autonomous titanium star of 7 m radius equipped with 15 inch HAMAMATSU upward looking photomultiplier tubes in glass pressure housing was suspended from the "VITYAZ", at depths of 3300, 3700 and 4100 m and then, in the </a:t>
            </a:r>
            <a:r>
              <a:rPr lang="en-US" sz="2400" dirty="0" smtClean="0">
                <a:solidFill>
                  <a:schemeClr val="tx2">
                    <a:lumMod val="75000"/>
                  </a:schemeClr>
                </a:solidFill>
              </a:rPr>
              <a:t>following year, </a:t>
            </a:r>
            <a:r>
              <a:rPr lang="en-US" sz="2400" dirty="0">
                <a:solidFill>
                  <a:schemeClr val="tx2">
                    <a:lumMod val="75000"/>
                  </a:schemeClr>
                </a:solidFill>
              </a:rPr>
              <a:t>a linear string of five 15 inch photomultiplier tubes in glass pressure housing to depths of 3700 and 3900 m suspended from the "AKADEMIK MSTISLAV KELDYSH".</a:t>
            </a:r>
          </a:p>
          <a:p>
            <a:r>
              <a:rPr lang="en-US" sz="2400" dirty="0" smtClean="0">
                <a:solidFill>
                  <a:schemeClr val="tx2">
                    <a:lumMod val="75000"/>
                  </a:schemeClr>
                </a:solidFill>
              </a:rPr>
              <a:t>The </a:t>
            </a:r>
            <a:r>
              <a:rPr lang="en-US" sz="2400" dirty="0">
                <a:solidFill>
                  <a:schemeClr val="tx2">
                    <a:lumMod val="75000"/>
                  </a:schemeClr>
                </a:solidFill>
              </a:rPr>
              <a:t>down coming rate of cosmic ray muons and the angular distribution were measured, at depths of 3300, </a:t>
            </a:r>
            <a:r>
              <a:rPr lang="en-US" sz="2400" dirty="0" smtClean="0">
                <a:solidFill>
                  <a:schemeClr val="tx2">
                    <a:lumMod val="75000"/>
                  </a:schemeClr>
                </a:solidFill>
              </a:rPr>
              <a:t>3700, 3900 </a:t>
            </a:r>
            <a:r>
              <a:rPr lang="en-US" sz="2400" dirty="0">
                <a:solidFill>
                  <a:schemeClr val="tx2">
                    <a:lumMod val="75000"/>
                  </a:schemeClr>
                </a:solidFill>
              </a:rPr>
              <a:t>and 4100 m</a:t>
            </a:r>
            <a:r>
              <a:rPr lang="en-US" sz="2400" dirty="0" smtClean="0">
                <a:solidFill>
                  <a:schemeClr val="tx2">
                    <a:lumMod val="75000"/>
                  </a:schemeClr>
                </a:solidFill>
              </a:rPr>
              <a:t>.</a:t>
            </a:r>
          </a:p>
          <a:p>
            <a:r>
              <a:rPr lang="en-US" sz="2400" dirty="0" smtClean="0">
                <a:solidFill>
                  <a:schemeClr val="tx2">
                    <a:lumMod val="75000"/>
                  </a:schemeClr>
                </a:solidFill>
              </a:rPr>
              <a:t>For the first time ever there was a demonstration that Markov’s idea worked. Though only down coming atmospheric muons were detected in short deployments of autonomous structures suspended from ships. Thus, the proof of concept was demonstrated in July 1991 (VITYAZ) and, again in November 1992 (KELDYSH)  by the</a:t>
            </a:r>
            <a:r>
              <a:rPr lang="en-GB" sz="2400" dirty="0" smtClean="0">
                <a:solidFill>
                  <a:schemeClr val="tx2">
                    <a:lumMod val="75000"/>
                  </a:schemeClr>
                </a:solidFill>
              </a:rPr>
              <a:t> collaboration of the Institute for Nuclear Research and the Institute of </a:t>
            </a:r>
            <a:r>
              <a:rPr lang="en-GB" sz="2400" dirty="0" err="1" smtClean="0">
                <a:solidFill>
                  <a:schemeClr val="tx2">
                    <a:lumMod val="75000"/>
                  </a:schemeClr>
                </a:solidFill>
              </a:rPr>
              <a:t>Oceanology</a:t>
            </a:r>
            <a:r>
              <a:rPr lang="en-GB" sz="2400" dirty="0" smtClean="0">
                <a:solidFill>
                  <a:schemeClr val="tx2">
                    <a:lumMod val="75000"/>
                  </a:schemeClr>
                </a:solidFill>
              </a:rPr>
              <a:t> of the USSR Academy of Sciences and the University of Athens.</a:t>
            </a:r>
            <a:endParaRPr lang="en-US" sz="2400" dirty="0" smtClean="0">
              <a:solidFill>
                <a:schemeClr val="tx2">
                  <a:lumMod val="75000"/>
                </a:schemeClr>
              </a:solidFill>
            </a:endParaRPr>
          </a:p>
          <a:p>
            <a:pPr>
              <a:buNone/>
            </a:pPr>
            <a:endParaRPr lang="en-US" sz="24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033793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508AAFF-13B5-6445-3714-251369F7C76C}"/>
              </a:ext>
            </a:extLst>
          </p:cNvPr>
          <p:cNvSpPr>
            <a:spLocks noGrp="1"/>
          </p:cNvSpPr>
          <p:nvPr>
            <p:ph idx="1"/>
          </p:nvPr>
        </p:nvSpPr>
        <p:spPr>
          <a:xfrm>
            <a:off x="708297" y="1869168"/>
            <a:ext cx="10515600" cy="3007632"/>
          </a:xfrm>
        </p:spPr>
        <p:txBody>
          <a:bodyPr>
            <a:noAutofit/>
          </a:bodyPr>
          <a:lstStyle/>
          <a:p>
            <a:pPr marL="0" indent="0">
              <a:lnSpc>
                <a:spcPct val="100000"/>
              </a:lnSpc>
              <a:buNone/>
            </a:pPr>
            <a:r>
              <a:rPr lang="en-US" sz="2400" dirty="0" smtClean="0">
                <a:solidFill>
                  <a:schemeClr val="tx2">
                    <a:lumMod val="75000"/>
                  </a:schemeClr>
                </a:solidFill>
              </a:rPr>
              <a:t>All </a:t>
            </a:r>
            <a:r>
              <a:rPr lang="en-US" sz="2400" dirty="0">
                <a:solidFill>
                  <a:schemeClr val="tx2">
                    <a:lumMod val="75000"/>
                  </a:schemeClr>
                </a:solidFill>
              </a:rPr>
              <a:t>the surveys as well as the cosmic rate measurements were reported in workshops in Pylos in October 1992 and October 1993 respectively (see articles in the "Proceedings of the 2nd NESTOR International Workshop </a:t>
            </a:r>
            <a:r>
              <a:rPr lang="en-US" sz="2400" dirty="0" smtClean="0">
                <a:solidFill>
                  <a:schemeClr val="tx2">
                    <a:lumMod val="75000"/>
                  </a:schemeClr>
                </a:solidFill>
              </a:rPr>
              <a:t>in </a:t>
            </a:r>
            <a:r>
              <a:rPr lang="en-US" sz="2400" dirty="0">
                <a:solidFill>
                  <a:schemeClr val="tx2">
                    <a:lumMod val="75000"/>
                  </a:schemeClr>
                </a:solidFill>
              </a:rPr>
              <a:t>Pylos Greece, 19 -21 October </a:t>
            </a:r>
            <a:r>
              <a:rPr lang="en-US" sz="2400" dirty="0" smtClean="0">
                <a:solidFill>
                  <a:schemeClr val="tx2">
                    <a:lumMod val="75000"/>
                  </a:schemeClr>
                </a:solidFill>
              </a:rPr>
              <a:t>1992”, </a:t>
            </a:r>
            <a:r>
              <a:rPr lang="en-US" sz="2400" dirty="0">
                <a:solidFill>
                  <a:schemeClr val="tx2">
                    <a:lumMod val="75000"/>
                  </a:schemeClr>
                </a:solidFill>
              </a:rPr>
              <a:t>in the "Proceedings of the 3rd NESTOR International Workshop </a:t>
            </a:r>
            <a:r>
              <a:rPr lang="en-US" sz="2400" dirty="0" smtClean="0">
                <a:solidFill>
                  <a:schemeClr val="tx2">
                    <a:lumMod val="75000"/>
                  </a:schemeClr>
                </a:solidFill>
              </a:rPr>
              <a:t>in </a:t>
            </a:r>
            <a:r>
              <a:rPr lang="en-US" sz="2400" dirty="0">
                <a:solidFill>
                  <a:schemeClr val="tx2">
                    <a:lumMod val="75000"/>
                  </a:schemeClr>
                </a:solidFill>
              </a:rPr>
              <a:t>Pylos Greece, 19 -21 October </a:t>
            </a:r>
            <a:r>
              <a:rPr lang="en-US" sz="2400" dirty="0" smtClean="0">
                <a:solidFill>
                  <a:schemeClr val="tx2">
                    <a:lumMod val="75000"/>
                  </a:schemeClr>
                </a:solidFill>
              </a:rPr>
              <a:t>1993”). </a:t>
            </a:r>
            <a:endParaRPr lang="en-US" sz="24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03379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E0D3134-03E8-BFF0-F997-5D5BF1D6FD08}"/>
              </a:ext>
            </a:extLst>
          </p:cNvPr>
          <p:cNvSpPr>
            <a:spLocks noGrp="1"/>
          </p:cNvSpPr>
          <p:nvPr>
            <p:ph idx="1"/>
          </p:nvPr>
        </p:nvSpPr>
        <p:spPr>
          <a:xfrm>
            <a:off x="877389" y="780596"/>
            <a:ext cx="10515600" cy="4351338"/>
          </a:xfrm>
        </p:spPr>
        <p:txBody>
          <a:bodyPr>
            <a:noAutofit/>
          </a:bodyPr>
          <a:lstStyle/>
          <a:p>
            <a:pPr marL="0" indent="0">
              <a:buNone/>
            </a:pPr>
            <a:r>
              <a:rPr lang="en-US" dirty="0">
                <a:solidFill>
                  <a:schemeClr val="tx2">
                    <a:lumMod val="75000"/>
                  </a:schemeClr>
                </a:solidFill>
              </a:rPr>
              <a:t>However, the concurrent demise of the USSR meant that the Academy had no longer the resources to support the costly parts of this endeavor, especially the deep sea operations.</a:t>
            </a:r>
          </a:p>
          <a:p>
            <a:pPr marL="0" indent="0">
              <a:buNone/>
            </a:pPr>
            <a:r>
              <a:rPr lang="en-US" dirty="0">
                <a:solidFill>
                  <a:schemeClr val="tx2">
                    <a:lumMod val="75000"/>
                  </a:schemeClr>
                </a:solidFill>
              </a:rPr>
              <a:t>So, </a:t>
            </a:r>
            <a:r>
              <a:rPr lang="en-GB" dirty="0" smtClean="0">
                <a:solidFill>
                  <a:schemeClr val="tx2">
                    <a:lumMod val="75000"/>
                  </a:schemeClr>
                </a:solidFill>
              </a:rPr>
              <a:t>with the help of John, </a:t>
            </a:r>
            <a:r>
              <a:rPr lang="en-US" dirty="0" smtClean="0">
                <a:solidFill>
                  <a:schemeClr val="tx2">
                    <a:lumMod val="75000"/>
                  </a:schemeClr>
                </a:solidFill>
              </a:rPr>
              <a:t>we turned </a:t>
            </a:r>
            <a:r>
              <a:rPr lang="en-US" dirty="0">
                <a:solidFill>
                  <a:schemeClr val="tx2">
                    <a:lumMod val="75000"/>
                  </a:schemeClr>
                </a:solidFill>
              </a:rPr>
              <a:t>to DUMAND for technology transfer. This is something that our DUMAND colleagues generously shared with us. </a:t>
            </a:r>
          </a:p>
          <a:p>
            <a:pPr marL="0" indent="0">
              <a:buNone/>
            </a:pPr>
            <a:r>
              <a:rPr lang="en-US" dirty="0">
                <a:solidFill>
                  <a:schemeClr val="tx2">
                    <a:lumMod val="75000"/>
                  </a:schemeClr>
                </a:solidFill>
              </a:rPr>
              <a:t>A steady flow of Engineers and Technicians was established between Honolulu and Pylos. </a:t>
            </a:r>
            <a:endParaRPr lang="el-GR" dirty="0">
              <a:solidFill>
                <a:schemeClr val="tx2">
                  <a:lumMod val="75000"/>
                </a:schemeClr>
              </a:solidFill>
            </a:endParaRPr>
          </a:p>
          <a:p>
            <a:pPr marL="0" indent="0">
              <a:buNone/>
            </a:pPr>
            <a:endParaRPr lang="en-US"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320459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E0D3134-03E8-BFF0-F997-5D5BF1D6FD08}"/>
              </a:ext>
            </a:extLst>
          </p:cNvPr>
          <p:cNvSpPr>
            <a:spLocks noGrp="1"/>
          </p:cNvSpPr>
          <p:nvPr>
            <p:ph idx="1"/>
          </p:nvPr>
        </p:nvSpPr>
        <p:spPr>
          <a:xfrm>
            <a:off x="877389" y="780596"/>
            <a:ext cx="10515600" cy="4351338"/>
          </a:xfrm>
        </p:spPr>
        <p:txBody>
          <a:bodyPr>
            <a:noAutofit/>
          </a:bodyPr>
          <a:lstStyle/>
          <a:p>
            <a:pPr marL="0" indent="0">
              <a:buNone/>
            </a:pPr>
            <a:r>
              <a:rPr lang="en-US" dirty="0">
                <a:solidFill>
                  <a:schemeClr val="tx2">
                    <a:lumMod val="75000"/>
                  </a:schemeClr>
                </a:solidFill>
              </a:rPr>
              <a:t>However, the concurrent demise of the USSR meant that the Academy had no longer the resources to support the costly parts of this endeavor, especially the deep sea operations.</a:t>
            </a:r>
          </a:p>
          <a:p>
            <a:pPr marL="0" indent="0">
              <a:buNone/>
            </a:pPr>
            <a:r>
              <a:rPr lang="en-US" dirty="0">
                <a:solidFill>
                  <a:schemeClr val="tx2">
                    <a:lumMod val="75000"/>
                  </a:schemeClr>
                </a:solidFill>
              </a:rPr>
              <a:t>So, </a:t>
            </a:r>
            <a:r>
              <a:rPr lang="en-GB" dirty="0" smtClean="0">
                <a:solidFill>
                  <a:schemeClr val="tx2">
                    <a:lumMod val="75000"/>
                  </a:schemeClr>
                </a:solidFill>
              </a:rPr>
              <a:t>with the help of John, </a:t>
            </a:r>
            <a:r>
              <a:rPr lang="en-US" dirty="0" smtClean="0">
                <a:solidFill>
                  <a:schemeClr val="tx2">
                    <a:lumMod val="75000"/>
                  </a:schemeClr>
                </a:solidFill>
              </a:rPr>
              <a:t>we turned </a:t>
            </a:r>
            <a:r>
              <a:rPr lang="en-US" dirty="0">
                <a:solidFill>
                  <a:schemeClr val="tx2">
                    <a:lumMod val="75000"/>
                  </a:schemeClr>
                </a:solidFill>
              </a:rPr>
              <a:t>to DUMAND for technology transfer. This is something that our DUMAND colleagues generously shared with us. </a:t>
            </a:r>
          </a:p>
          <a:p>
            <a:pPr marL="0" indent="0">
              <a:buNone/>
            </a:pPr>
            <a:r>
              <a:rPr lang="en-US" dirty="0">
                <a:solidFill>
                  <a:schemeClr val="tx2">
                    <a:lumMod val="75000"/>
                  </a:schemeClr>
                </a:solidFill>
              </a:rPr>
              <a:t>A steady flow of Engineers and Technicians was established between Honolulu and Pylos. </a:t>
            </a:r>
            <a:endParaRPr lang="el-GR" dirty="0">
              <a:solidFill>
                <a:schemeClr val="tx2">
                  <a:lumMod val="75000"/>
                </a:schemeClr>
              </a:solidFill>
            </a:endParaRPr>
          </a:p>
          <a:p>
            <a:pPr marL="0" indent="0">
              <a:buNone/>
            </a:pPr>
            <a:endParaRPr lang="en-US" dirty="0">
              <a:solidFill>
                <a:schemeClr val="tx2">
                  <a:lumMod val="75000"/>
                </a:schemeClr>
              </a:solidFill>
            </a:endParaRPr>
          </a:p>
          <a:p>
            <a:pPr marL="0" indent="0" algn="ctr">
              <a:buNone/>
            </a:pPr>
            <a:r>
              <a:rPr lang="en-US" sz="3200" i="1" dirty="0" smtClean="0">
                <a:solidFill>
                  <a:srgbClr val="FF0000"/>
                </a:solidFill>
              </a:rPr>
              <a:t>We all feel grateful to our DUMAND colleagues for this</a:t>
            </a:r>
            <a:r>
              <a:rPr lang="en-US" dirty="0" smtClean="0">
                <a:solidFill>
                  <a:srgbClr val="FF0000"/>
                </a:solidFill>
              </a:rPr>
              <a:t>.</a:t>
            </a:r>
            <a:endParaRPr lang="en-US" dirty="0">
              <a:solidFill>
                <a:srgbClr val="FF0000"/>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320459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66A3095-ECA9-40A8-B1D4-6A97A8EAA943}"/>
              </a:ext>
            </a:extLst>
          </p:cNvPr>
          <p:cNvSpPr txBox="1"/>
          <p:nvPr/>
        </p:nvSpPr>
        <p:spPr>
          <a:xfrm>
            <a:off x="1515291" y="1419956"/>
            <a:ext cx="9013372" cy="4154984"/>
          </a:xfrm>
          <a:prstGeom prst="rect">
            <a:avLst/>
          </a:prstGeom>
          <a:noFill/>
        </p:spPr>
        <p:txBody>
          <a:bodyPr wrap="square">
            <a:spAutoFit/>
          </a:bodyPr>
          <a:lstStyle/>
          <a:p>
            <a:r>
              <a:rPr lang="el-GR" sz="2200" dirty="0">
                <a:solidFill>
                  <a:schemeClr val="accent1">
                    <a:lumMod val="75000"/>
                  </a:schemeClr>
                </a:solidFill>
                <a:latin typeface="Arial" pitchFamily="34" charset="0"/>
                <a:cs typeface="Arial" pitchFamily="34" charset="0"/>
              </a:rPr>
              <a:t>" οἱ γοῦν ἐκ τῶν ὀρυγμάτων καὶ φρεάτων ἐνίοτε καὶ </a:t>
            </a:r>
            <a:r>
              <a:rPr lang="el-GR" sz="2200" dirty="0" err="1">
                <a:solidFill>
                  <a:schemeClr val="accent1">
                    <a:lumMod val="75000"/>
                  </a:schemeClr>
                </a:solidFill>
                <a:latin typeface="Arial" pitchFamily="34" charset="0"/>
                <a:cs typeface="Arial" pitchFamily="34" charset="0"/>
              </a:rPr>
              <a:t>ἀστέρας</a:t>
            </a:r>
            <a:r>
              <a:rPr lang="el-GR" sz="2200" dirty="0">
                <a:solidFill>
                  <a:schemeClr val="accent1">
                    <a:lumMod val="75000"/>
                  </a:schemeClr>
                </a:solidFill>
                <a:latin typeface="Arial" pitchFamily="34" charset="0"/>
                <a:cs typeface="Arial" pitchFamily="34" charset="0"/>
              </a:rPr>
              <a:t> </a:t>
            </a:r>
            <a:r>
              <a:rPr lang="el-GR" sz="2200" dirty="0" err="1" smtClean="0">
                <a:solidFill>
                  <a:schemeClr val="accent1">
                    <a:lumMod val="75000"/>
                  </a:schemeClr>
                </a:solidFill>
                <a:latin typeface="Arial" pitchFamily="34" charset="0"/>
                <a:cs typeface="Arial" pitchFamily="34" charset="0"/>
              </a:rPr>
              <a:t>ὁρῶσιν</a:t>
            </a:r>
            <a:r>
              <a:rPr lang="el-GR" sz="2200" dirty="0" smtClean="0">
                <a:solidFill>
                  <a:schemeClr val="accent1">
                    <a:lumMod val="75000"/>
                  </a:schemeClr>
                </a:solidFill>
                <a:latin typeface="Arial" pitchFamily="34" charset="0"/>
                <a:cs typeface="Arial" pitchFamily="34" charset="0"/>
              </a:rPr>
              <a:t>“</a:t>
            </a:r>
            <a:endParaRPr lang="en-GB" sz="2200" dirty="0" smtClean="0">
              <a:solidFill>
                <a:schemeClr val="accent1">
                  <a:lumMod val="75000"/>
                </a:schemeClr>
              </a:solidFill>
              <a:latin typeface="Arial" pitchFamily="34" charset="0"/>
              <a:cs typeface="Arial" pitchFamily="34" charset="0"/>
            </a:endParaRPr>
          </a:p>
          <a:p>
            <a:r>
              <a:rPr lang="el-GR" sz="2200" dirty="0" smtClean="0">
                <a:solidFill>
                  <a:schemeClr val="accent1">
                    <a:lumMod val="75000"/>
                  </a:schemeClr>
                </a:solidFill>
                <a:latin typeface="Arial" pitchFamily="34" charset="0"/>
                <a:cs typeface="Arial" pitchFamily="34" charset="0"/>
              </a:rPr>
              <a:t> </a:t>
            </a:r>
            <a:r>
              <a:rPr lang="el-GR" sz="2200" i="1" dirty="0">
                <a:solidFill>
                  <a:schemeClr val="accent1">
                    <a:lumMod val="75000"/>
                  </a:schemeClr>
                </a:solidFill>
                <a:latin typeface="Arial" pitchFamily="34" charset="0"/>
                <a:cs typeface="Arial" pitchFamily="34" charset="0"/>
              </a:rPr>
              <a:t>Αριστοτέλης, Περί ζώων γενέσεως, Ε, 1, 24 </a:t>
            </a:r>
            <a:endParaRPr lang="en-US" sz="2200" i="1" dirty="0">
              <a:solidFill>
                <a:schemeClr val="accent1">
                  <a:lumMod val="75000"/>
                </a:schemeClr>
              </a:solidFill>
              <a:latin typeface="Arial" pitchFamily="34" charset="0"/>
              <a:cs typeface="Arial" pitchFamily="34" charset="0"/>
            </a:endParaRPr>
          </a:p>
          <a:p>
            <a:endParaRPr lang="en-US" sz="2200" dirty="0">
              <a:solidFill>
                <a:schemeClr val="accent1">
                  <a:lumMod val="75000"/>
                </a:schemeClr>
              </a:solidFill>
              <a:latin typeface="Arial" pitchFamily="34" charset="0"/>
              <a:cs typeface="Arial" pitchFamily="34" charset="0"/>
            </a:endParaRPr>
          </a:p>
          <a:p>
            <a:r>
              <a:rPr lang="en-US" sz="2200" dirty="0" smtClean="0">
                <a:solidFill>
                  <a:schemeClr val="accent1">
                    <a:lumMod val="75000"/>
                  </a:schemeClr>
                </a:solidFill>
                <a:latin typeface="Arial" pitchFamily="34" charset="0"/>
                <a:cs typeface="Arial" pitchFamily="34" charset="0"/>
              </a:rPr>
              <a:t>i.e</a:t>
            </a:r>
            <a:r>
              <a:rPr lang="en-US" sz="2200" dirty="0">
                <a:solidFill>
                  <a:schemeClr val="accent1">
                    <a:lumMod val="75000"/>
                  </a:schemeClr>
                </a:solidFill>
                <a:latin typeface="Arial" pitchFamily="34" charset="0"/>
                <a:cs typeface="Arial" pitchFamily="34" charset="0"/>
              </a:rPr>
              <a:t>.</a:t>
            </a:r>
          </a:p>
          <a:p>
            <a:endParaRPr lang="en-GB" sz="2200" dirty="0" smtClean="0">
              <a:solidFill>
                <a:schemeClr val="accent1">
                  <a:lumMod val="75000"/>
                </a:schemeClr>
              </a:solidFill>
              <a:latin typeface="Arial" pitchFamily="34" charset="0"/>
              <a:cs typeface="Arial" pitchFamily="34" charset="0"/>
            </a:endParaRPr>
          </a:p>
          <a:p>
            <a:r>
              <a:rPr lang="en-GB" sz="2200" dirty="0" smtClean="0">
                <a:solidFill>
                  <a:schemeClr val="accent1">
                    <a:lumMod val="75000"/>
                  </a:schemeClr>
                </a:solidFill>
                <a:latin typeface="Arial" pitchFamily="34" charset="0"/>
                <a:cs typeface="Arial" pitchFamily="34" charset="0"/>
              </a:rPr>
              <a:t>“</a:t>
            </a:r>
            <a:r>
              <a:rPr lang="el-GR" sz="2200" dirty="0" smtClean="0">
                <a:solidFill>
                  <a:schemeClr val="accent1">
                    <a:lumMod val="75000"/>
                  </a:schemeClr>
                </a:solidFill>
                <a:latin typeface="Arial" pitchFamily="34" charset="0"/>
                <a:cs typeface="Arial" pitchFamily="34" charset="0"/>
              </a:rPr>
              <a:t>… </a:t>
            </a:r>
            <a:r>
              <a:rPr lang="en-US" sz="2200" dirty="0">
                <a:solidFill>
                  <a:schemeClr val="accent1">
                    <a:lumMod val="75000"/>
                  </a:schemeClr>
                </a:solidFill>
                <a:latin typeface="Arial" pitchFamily="34" charset="0"/>
                <a:cs typeface="Arial" pitchFamily="34" charset="0"/>
              </a:rPr>
              <a:t>in fact, men in pits or wells sometimes see the stars. …" </a:t>
            </a:r>
            <a:endParaRPr lang="en-US" sz="2200" dirty="0" smtClean="0">
              <a:solidFill>
                <a:schemeClr val="accent1">
                  <a:lumMod val="75000"/>
                </a:schemeClr>
              </a:solidFill>
              <a:latin typeface="Arial" pitchFamily="34" charset="0"/>
              <a:cs typeface="Arial" pitchFamily="34" charset="0"/>
            </a:endParaRPr>
          </a:p>
          <a:p>
            <a:r>
              <a:rPr lang="en-US" sz="2200" i="1" dirty="0" smtClean="0">
                <a:solidFill>
                  <a:schemeClr val="accent1">
                    <a:lumMod val="75000"/>
                  </a:schemeClr>
                </a:solidFill>
                <a:latin typeface="Arial" pitchFamily="34" charset="0"/>
                <a:cs typeface="Arial" pitchFamily="34" charset="0"/>
              </a:rPr>
              <a:t>Aristotle</a:t>
            </a:r>
            <a:r>
              <a:rPr lang="en-US" sz="2200" i="1" dirty="0">
                <a:solidFill>
                  <a:schemeClr val="accent1">
                    <a:lumMod val="75000"/>
                  </a:schemeClr>
                </a:solidFill>
                <a:latin typeface="Arial" pitchFamily="34" charset="0"/>
                <a:cs typeface="Arial" pitchFamily="34" charset="0"/>
              </a:rPr>
              <a:t>, Generation of Animals, V, 1 ,24</a:t>
            </a:r>
            <a:endParaRPr lang="el-GR" sz="2200" i="1" dirty="0">
              <a:solidFill>
                <a:schemeClr val="accent1">
                  <a:lumMod val="75000"/>
                </a:schemeClr>
              </a:solidFill>
              <a:latin typeface="Arial" pitchFamily="34" charset="0"/>
              <a:cs typeface="Arial" pitchFamily="34" charset="0"/>
            </a:endParaRPr>
          </a:p>
          <a:p>
            <a:endParaRPr lang="en-US" sz="2200" dirty="0">
              <a:solidFill>
                <a:schemeClr val="accent1">
                  <a:lumMod val="75000"/>
                </a:schemeClr>
              </a:solidFill>
              <a:latin typeface="Arial" pitchFamily="34" charset="0"/>
              <a:cs typeface="Arial" pitchFamily="34" charset="0"/>
            </a:endParaRPr>
          </a:p>
          <a:p>
            <a:endParaRPr lang="en-GB" sz="2200" dirty="0" smtClean="0">
              <a:solidFill>
                <a:schemeClr val="accent1">
                  <a:lumMod val="75000"/>
                </a:schemeClr>
              </a:solidFill>
              <a:latin typeface="Arial" pitchFamily="34" charset="0"/>
              <a:cs typeface="Arial" pitchFamily="34" charset="0"/>
            </a:endParaRPr>
          </a:p>
          <a:p>
            <a:endParaRPr lang="el-GR" sz="2200" dirty="0" smtClean="0">
              <a:solidFill>
                <a:schemeClr val="accent1">
                  <a:lumMod val="75000"/>
                </a:schemeClr>
              </a:solidFill>
              <a:latin typeface="Arial" pitchFamily="34" charset="0"/>
              <a:cs typeface="Arial" pitchFamily="34" charset="0"/>
            </a:endParaRPr>
          </a:p>
          <a:p>
            <a:r>
              <a:rPr lang="en-US" sz="2200" dirty="0" smtClean="0">
                <a:solidFill>
                  <a:schemeClr val="accent1">
                    <a:lumMod val="75000"/>
                  </a:schemeClr>
                </a:solidFill>
                <a:latin typeface="Arial" pitchFamily="34" charset="0"/>
                <a:cs typeface="Arial" pitchFamily="34" charset="0"/>
              </a:rPr>
              <a:t>“</a:t>
            </a:r>
            <a:r>
              <a:rPr lang="en-US" sz="2200" dirty="0">
                <a:solidFill>
                  <a:schemeClr val="accent1">
                    <a:lumMod val="75000"/>
                  </a:schemeClr>
                </a:solidFill>
                <a:latin typeface="Arial" pitchFamily="34" charset="0"/>
                <a:cs typeface="Arial" pitchFamily="34" charset="0"/>
              </a:rPr>
              <a:t>There are some crazy people who go inside mines to study the stars</a:t>
            </a:r>
            <a:r>
              <a:rPr lang="en-US" sz="2200" dirty="0" smtClean="0">
                <a:solidFill>
                  <a:schemeClr val="accent1">
                    <a:lumMod val="75000"/>
                  </a:schemeClr>
                </a:solidFill>
                <a:latin typeface="Arial" pitchFamily="34" charset="0"/>
                <a:cs typeface="Arial" pitchFamily="34" charset="0"/>
              </a:rPr>
              <a:t>”</a:t>
            </a:r>
          </a:p>
          <a:p>
            <a:r>
              <a:rPr lang="en-US" sz="2200" i="1" dirty="0" smtClean="0">
                <a:solidFill>
                  <a:schemeClr val="accent1">
                    <a:lumMod val="75000"/>
                  </a:schemeClr>
                </a:solidFill>
                <a:latin typeface="Arial" pitchFamily="34" charset="0"/>
                <a:cs typeface="Arial" pitchFamily="34" charset="0"/>
              </a:rPr>
              <a:t>Gaius </a:t>
            </a:r>
            <a:r>
              <a:rPr lang="en-US" sz="2200" i="1" dirty="0">
                <a:solidFill>
                  <a:schemeClr val="accent1">
                    <a:lumMod val="75000"/>
                  </a:schemeClr>
                </a:solidFill>
                <a:latin typeface="Arial" pitchFamily="34" charset="0"/>
                <a:cs typeface="Arial" pitchFamily="34" charset="0"/>
              </a:rPr>
              <a:t>Plinius Secundus, “</a:t>
            </a:r>
            <a:r>
              <a:rPr lang="en-US" sz="2200" i="1" dirty="0" err="1">
                <a:solidFill>
                  <a:schemeClr val="accent1">
                    <a:lumMod val="75000"/>
                  </a:schemeClr>
                </a:solidFill>
                <a:latin typeface="Arial" pitchFamily="34" charset="0"/>
                <a:cs typeface="Arial" pitchFamily="34" charset="0"/>
              </a:rPr>
              <a:t>Naturalis</a:t>
            </a:r>
            <a:r>
              <a:rPr lang="en-US" sz="2200" i="1" dirty="0">
                <a:solidFill>
                  <a:schemeClr val="accent1">
                    <a:lumMod val="75000"/>
                  </a:schemeClr>
                </a:solidFill>
                <a:latin typeface="Arial" pitchFamily="34" charset="0"/>
                <a:cs typeface="Arial" pitchFamily="34" charset="0"/>
              </a:rPr>
              <a:t> </a:t>
            </a:r>
            <a:r>
              <a:rPr lang="en-US" sz="2200" i="1" dirty="0" err="1" smtClean="0">
                <a:solidFill>
                  <a:schemeClr val="accent1">
                    <a:lumMod val="75000"/>
                  </a:schemeClr>
                </a:solidFill>
                <a:latin typeface="Arial" pitchFamily="34" charset="0"/>
                <a:cs typeface="Arial" pitchFamily="34" charset="0"/>
              </a:rPr>
              <a:t>Historia</a:t>
            </a:r>
            <a:endParaRPr lang="en-US" sz="2200" i="1" dirty="0">
              <a:solidFill>
                <a:schemeClr val="accent1">
                  <a:lumMod val="75000"/>
                </a:schemeClr>
              </a:solidFill>
              <a:latin typeface="Arial" pitchFamily="34" charset="0"/>
              <a:cs typeface="Arial" pitchFamily="34" charset="0"/>
            </a:endParaRPr>
          </a:p>
        </p:txBody>
      </p:sp>
      <p:sp>
        <p:nvSpPr>
          <p:cNvPr id="3" name="TextBox 2"/>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942550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449E4F-9D20-E3D3-A33F-61AA539197A9}"/>
              </a:ext>
            </a:extLst>
          </p:cNvPr>
          <p:cNvSpPr>
            <a:spLocks noGrp="1"/>
          </p:cNvSpPr>
          <p:nvPr>
            <p:ph idx="1"/>
          </p:nvPr>
        </p:nvSpPr>
        <p:spPr>
          <a:xfrm>
            <a:off x="759823" y="362585"/>
            <a:ext cx="10515600" cy="6090466"/>
          </a:xfrm>
        </p:spPr>
        <p:txBody>
          <a:bodyPr>
            <a:noAutofit/>
          </a:bodyPr>
          <a:lstStyle/>
          <a:p>
            <a:r>
              <a:rPr lang="en-US" sz="2400" dirty="0" smtClean="0">
                <a:solidFill>
                  <a:schemeClr val="tx2">
                    <a:lumMod val="75000"/>
                  </a:schemeClr>
                </a:solidFill>
              </a:rPr>
              <a:t>The lack of technical support from the USSR had </a:t>
            </a:r>
            <a:r>
              <a:rPr lang="en-US" sz="2400" dirty="0">
                <a:solidFill>
                  <a:schemeClr val="tx2">
                    <a:lumMod val="75000"/>
                  </a:schemeClr>
                </a:solidFill>
              </a:rPr>
              <a:t>profound implications in the telescope design, because the MIRs were no longer available for the required deep sea </a:t>
            </a:r>
            <a:r>
              <a:rPr lang="en-US" sz="2400" dirty="0" smtClean="0">
                <a:solidFill>
                  <a:schemeClr val="tx2">
                    <a:lumMod val="75000"/>
                  </a:schemeClr>
                </a:solidFill>
              </a:rPr>
              <a:t>wet-mate connections </a:t>
            </a:r>
            <a:r>
              <a:rPr lang="en-US" sz="2400" dirty="0">
                <a:solidFill>
                  <a:schemeClr val="tx2">
                    <a:lumMod val="75000"/>
                  </a:schemeClr>
                </a:solidFill>
              </a:rPr>
              <a:t>between the telescope elements and a shore cable supplying electrical power and transporting data and commands</a:t>
            </a:r>
            <a:r>
              <a:rPr lang="en-US" sz="2400" dirty="0" smtClean="0">
                <a:solidFill>
                  <a:schemeClr val="tx2">
                    <a:lumMod val="75000"/>
                  </a:schemeClr>
                </a:solidFill>
              </a:rPr>
              <a:t>.</a:t>
            </a:r>
            <a:endParaRPr lang="el-GR" sz="24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338596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449E4F-9D20-E3D3-A33F-61AA539197A9}"/>
              </a:ext>
            </a:extLst>
          </p:cNvPr>
          <p:cNvSpPr>
            <a:spLocks noGrp="1"/>
          </p:cNvSpPr>
          <p:nvPr>
            <p:ph idx="1"/>
          </p:nvPr>
        </p:nvSpPr>
        <p:spPr>
          <a:xfrm>
            <a:off x="759823" y="362585"/>
            <a:ext cx="10515600" cy="6090466"/>
          </a:xfrm>
        </p:spPr>
        <p:txBody>
          <a:bodyPr>
            <a:noAutofit/>
          </a:bodyPr>
          <a:lstStyle/>
          <a:p>
            <a:r>
              <a:rPr lang="en-US" sz="2400" dirty="0" smtClean="0">
                <a:solidFill>
                  <a:schemeClr val="tx2">
                    <a:lumMod val="75000"/>
                  </a:schemeClr>
                </a:solidFill>
              </a:rPr>
              <a:t>The lack of technical support from the USSR had </a:t>
            </a:r>
            <a:r>
              <a:rPr lang="en-US" sz="2400" dirty="0">
                <a:solidFill>
                  <a:schemeClr val="tx2">
                    <a:lumMod val="75000"/>
                  </a:schemeClr>
                </a:solidFill>
              </a:rPr>
              <a:t>profound implications in the telescope design, because the MIRs were no longer available for the required deep sea </a:t>
            </a:r>
            <a:r>
              <a:rPr lang="en-US" sz="2400" dirty="0" smtClean="0">
                <a:solidFill>
                  <a:schemeClr val="tx2">
                    <a:lumMod val="75000"/>
                  </a:schemeClr>
                </a:solidFill>
              </a:rPr>
              <a:t>wet-mate </a:t>
            </a:r>
            <a:r>
              <a:rPr lang="en-US" sz="2400" dirty="0">
                <a:solidFill>
                  <a:schemeClr val="tx2">
                    <a:lumMod val="75000"/>
                  </a:schemeClr>
                </a:solidFill>
              </a:rPr>
              <a:t>connections between the telescope elements and a shore cable supplying electrical power and transporting data and commands.</a:t>
            </a:r>
            <a:endParaRPr lang="el-GR" sz="2400" dirty="0">
              <a:solidFill>
                <a:schemeClr val="tx2">
                  <a:lumMod val="75000"/>
                </a:schemeClr>
              </a:solidFill>
            </a:endParaRPr>
          </a:p>
          <a:p>
            <a:r>
              <a:rPr lang="en-US" sz="2400" dirty="0">
                <a:solidFill>
                  <a:schemeClr val="tx2">
                    <a:lumMod val="75000"/>
                  </a:schemeClr>
                </a:solidFill>
              </a:rPr>
              <a:t> Consequently in </a:t>
            </a:r>
            <a:r>
              <a:rPr lang="en-US" sz="2400" dirty="0" smtClean="0">
                <a:solidFill>
                  <a:schemeClr val="tx2">
                    <a:lumMod val="75000"/>
                  </a:schemeClr>
                </a:solidFill>
              </a:rPr>
              <a:t>October 1994, </a:t>
            </a:r>
            <a:r>
              <a:rPr lang="en-US" sz="2400" dirty="0" err="1" smtClean="0">
                <a:solidFill>
                  <a:schemeClr val="tx2">
                    <a:lumMod val="75000"/>
                  </a:schemeClr>
                </a:solidFill>
              </a:rPr>
              <a:t>Resvanis</a:t>
            </a:r>
            <a:r>
              <a:rPr lang="en-US" sz="2400" dirty="0" smtClean="0">
                <a:solidFill>
                  <a:schemeClr val="tx2">
                    <a:lumMod val="75000"/>
                  </a:schemeClr>
                </a:solidFill>
              </a:rPr>
              <a:t> </a:t>
            </a:r>
            <a:r>
              <a:rPr lang="en-US" sz="2400" dirty="0">
                <a:solidFill>
                  <a:schemeClr val="tx2">
                    <a:lumMod val="75000"/>
                  </a:schemeClr>
                </a:solidFill>
              </a:rPr>
              <a:t>organized </a:t>
            </a:r>
            <a:r>
              <a:rPr lang="en-US" sz="2400" dirty="0" smtClean="0">
                <a:solidFill>
                  <a:schemeClr val="tx2">
                    <a:lumMod val="75000"/>
                  </a:schemeClr>
                </a:solidFill>
              </a:rPr>
              <a:t>the </a:t>
            </a:r>
            <a:r>
              <a:rPr lang="en-US" sz="2400" dirty="0">
                <a:solidFill>
                  <a:schemeClr val="tx2">
                    <a:lumMod val="75000"/>
                  </a:schemeClr>
                </a:solidFill>
              </a:rPr>
              <a:t>first </a:t>
            </a:r>
            <a:r>
              <a:rPr lang="en-US" sz="2400" dirty="0" smtClean="0">
                <a:solidFill>
                  <a:schemeClr val="tx2">
                    <a:lumMod val="75000"/>
                  </a:schemeClr>
                </a:solidFill>
              </a:rPr>
              <a:t>European Deep Sea Neutrino meeting </a:t>
            </a:r>
            <a:r>
              <a:rPr lang="en-US" sz="2400" dirty="0">
                <a:solidFill>
                  <a:schemeClr val="tx2">
                    <a:lumMod val="75000"/>
                  </a:schemeClr>
                </a:solidFill>
              </a:rPr>
              <a:t>in Greece (Athens and Cape Sounion) with participants from several European countries in order to establish a European collaboration, Project NESTOR (Neutrino Extended Submarine Telescope with Oceanographic Research). Besides scientists from Greece, </a:t>
            </a:r>
            <a:r>
              <a:rPr lang="en-US" sz="2400" dirty="0" smtClean="0">
                <a:solidFill>
                  <a:schemeClr val="tx2">
                    <a:lumMod val="75000"/>
                  </a:schemeClr>
                </a:solidFill>
              </a:rPr>
              <a:t>scientists from </a:t>
            </a:r>
            <a:r>
              <a:rPr lang="en-US" sz="2400" dirty="0">
                <a:solidFill>
                  <a:schemeClr val="tx2">
                    <a:lumMod val="75000"/>
                  </a:schemeClr>
                </a:solidFill>
              </a:rPr>
              <a:t>Italy, Germany, Switzerland, France, Russia and the </a:t>
            </a:r>
            <a:r>
              <a:rPr lang="en-US" sz="2400" dirty="0" smtClean="0">
                <a:solidFill>
                  <a:schemeClr val="tx2">
                    <a:lumMod val="75000"/>
                  </a:schemeClr>
                </a:solidFill>
              </a:rPr>
              <a:t>USA joined the project. </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338596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2449E4F-9D20-E3D3-A33F-61AA539197A9}"/>
              </a:ext>
            </a:extLst>
          </p:cNvPr>
          <p:cNvSpPr>
            <a:spLocks noGrp="1"/>
          </p:cNvSpPr>
          <p:nvPr>
            <p:ph idx="1"/>
          </p:nvPr>
        </p:nvSpPr>
        <p:spPr>
          <a:xfrm>
            <a:off x="747123" y="1530985"/>
            <a:ext cx="10515600" cy="3066415"/>
          </a:xfrm>
        </p:spPr>
        <p:txBody>
          <a:bodyPr>
            <a:noAutofit/>
          </a:bodyPr>
          <a:lstStyle/>
          <a:p>
            <a:pPr>
              <a:lnSpc>
                <a:spcPct val="100000"/>
              </a:lnSpc>
            </a:pPr>
            <a:r>
              <a:rPr lang="en-US" sz="2400" dirty="0" smtClean="0">
                <a:solidFill>
                  <a:schemeClr val="tx2">
                    <a:lumMod val="75000"/>
                  </a:schemeClr>
                </a:solidFill>
              </a:rPr>
              <a:t>The </a:t>
            </a:r>
            <a:r>
              <a:rPr lang="en-US" sz="2400" dirty="0" smtClean="0">
                <a:solidFill>
                  <a:schemeClr val="tx2">
                    <a:lumMod val="75000"/>
                  </a:schemeClr>
                </a:solidFill>
              </a:rPr>
              <a:t>central aim of this endeavor was the joint development of concepts, components and infrastructure resources, needed for constructing, installing and operating a very large telescope unit for high energy neutrinos in the deepest part of the Mediterranean Sea. Due to its vicinity to the intended test and deployment site, the town of </a:t>
            </a:r>
            <a:r>
              <a:rPr lang="en-US" sz="2400" dirty="0" err="1" smtClean="0">
                <a:solidFill>
                  <a:schemeClr val="tx2">
                    <a:lumMod val="75000"/>
                  </a:schemeClr>
                </a:solidFill>
              </a:rPr>
              <a:t>Pylos</a:t>
            </a:r>
            <a:r>
              <a:rPr lang="en-US" sz="2400" dirty="0" smtClean="0">
                <a:solidFill>
                  <a:schemeClr val="tx2">
                    <a:lumMod val="75000"/>
                  </a:schemeClr>
                </a:solidFill>
              </a:rPr>
              <a:t> became the operational centre for the ongoing inter-European collaboration with personnel and material contributions from Greece, Italy, Germany, and Russia. Several annual NESTOR Workshops in </a:t>
            </a:r>
            <a:r>
              <a:rPr lang="en-US" sz="2400" dirty="0" err="1" smtClean="0">
                <a:solidFill>
                  <a:schemeClr val="tx2">
                    <a:lumMod val="75000"/>
                  </a:schemeClr>
                </a:solidFill>
              </a:rPr>
              <a:t>Pylos</a:t>
            </a:r>
            <a:r>
              <a:rPr lang="en-US" sz="2400" dirty="0" smtClean="0">
                <a:solidFill>
                  <a:schemeClr val="tx2">
                    <a:lumMod val="75000"/>
                  </a:schemeClr>
                </a:solidFill>
              </a:rPr>
              <a:t> provided the basic platform for the exchange of progress and results. </a:t>
            </a:r>
            <a:endParaRPr lang="en-US" sz="24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338596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D5B3F8-7369-24B2-5DE1-2B7354FDED2B}"/>
              </a:ext>
            </a:extLst>
          </p:cNvPr>
          <p:cNvSpPr>
            <a:spLocks noGrp="1"/>
          </p:cNvSpPr>
          <p:nvPr>
            <p:ph type="title"/>
          </p:nvPr>
        </p:nvSpPr>
        <p:spPr>
          <a:xfrm>
            <a:off x="838200" y="287384"/>
            <a:ext cx="10515600" cy="828539"/>
          </a:xfrm>
        </p:spPr>
        <p:txBody>
          <a:bodyPr/>
          <a:lstStyle/>
          <a:p>
            <a:r>
              <a:rPr lang="en-US" sz="2800" i="1" dirty="0" smtClean="0">
                <a:solidFill>
                  <a:schemeClr val="accent1">
                    <a:lumMod val="75000"/>
                  </a:schemeClr>
                </a:solidFill>
                <a:latin typeface="Arial" pitchFamily="34" charset="0"/>
                <a:cs typeface="Arial" pitchFamily="34" charset="0"/>
              </a:rPr>
              <a:t>MILESTONE</a:t>
            </a:r>
            <a:endParaRPr lang="en-US" sz="2800" i="1" dirty="0">
              <a:solidFill>
                <a:schemeClr val="accent1">
                  <a:lumMod val="75000"/>
                </a:schemeClr>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A9F9B92F-9A05-9FC5-7BC2-C1E672311840}"/>
              </a:ext>
            </a:extLst>
          </p:cNvPr>
          <p:cNvSpPr txBox="1"/>
          <p:nvPr/>
        </p:nvSpPr>
        <p:spPr>
          <a:xfrm>
            <a:off x="1058091" y="949715"/>
            <a:ext cx="10058400" cy="5770811"/>
          </a:xfrm>
          <a:prstGeom prst="rect">
            <a:avLst/>
          </a:prstGeom>
          <a:noFill/>
        </p:spPr>
        <p:txBody>
          <a:bodyPr wrap="square">
            <a:spAutoFit/>
          </a:bodyPr>
          <a:lstStyle/>
          <a:p>
            <a:pPr>
              <a:spcAft>
                <a:spcPts val="1000"/>
              </a:spcAft>
            </a:pPr>
            <a:r>
              <a:rPr lang="en-US" sz="2000" dirty="0"/>
              <a:t> </a:t>
            </a:r>
            <a:r>
              <a:rPr lang="en-US" sz="2400" dirty="0">
                <a:solidFill>
                  <a:schemeClr val="tx2">
                    <a:lumMod val="75000"/>
                  </a:schemeClr>
                </a:solidFill>
              </a:rPr>
              <a:t>LAERTIS</a:t>
            </a:r>
            <a:r>
              <a:rPr lang="el-GR" sz="2400" dirty="0">
                <a:solidFill>
                  <a:schemeClr val="tx2">
                    <a:lumMod val="75000"/>
                  </a:schemeClr>
                </a:solidFill>
              </a:rPr>
              <a:t>=</a:t>
            </a:r>
            <a:r>
              <a:rPr lang="en-US" sz="2400" dirty="0">
                <a:solidFill>
                  <a:schemeClr val="tx2">
                    <a:lumMod val="75000"/>
                  </a:schemeClr>
                </a:solidFill>
              </a:rPr>
              <a:t> </a:t>
            </a:r>
            <a:r>
              <a:rPr lang="en-US" sz="2400" b="1" u="sng" dirty="0">
                <a:solidFill>
                  <a:schemeClr val="tx2">
                    <a:lumMod val="75000"/>
                  </a:schemeClr>
                </a:solidFill>
              </a:rPr>
              <a:t>L</a:t>
            </a:r>
            <a:r>
              <a:rPr lang="en-US" sz="2400" dirty="0">
                <a:solidFill>
                  <a:schemeClr val="tx2">
                    <a:lumMod val="75000"/>
                  </a:schemeClr>
                </a:solidFill>
              </a:rPr>
              <a:t>aboratory in the </a:t>
            </a:r>
            <a:r>
              <a:rPr lang="en-US" sz="2400" b="1" u="sng" dirty="0">
                <a:solidFill>
                  <a:schemeClr val="tx2">
                    <a:lumMod val="75000"/>
                  </a:schemeClr>
                </a:solidFill>
              </a:rPr>
              <a:t>A</a:t>
            </a:r>
            <a:r>
              <a:rPr lang="en-US" sz="2400" dirty="0">
                <a:solidFill>
                  <a:schemeClr val="tx2">
                    <a:lumMod val="75000"/>
                  </a:schemeClr>
                </a:solidFill>
              </a:rPr>
              <a:t>byss of </a:t>
            </a:r>
            <a:r>
              <a:rPr lang="en-US" sz="2400" b="1" u="sng" dirty="0">
                <a:solidFill>
                  <a:schemeClr val="tx2">
                    <a:lumMod val="75000"/>
                  </a:schemeClr>
                </a:solidFill>
              </a:rPr>
              <a:t>E</a:t>
            </a:r>
            <a:r>
              <a:rPr lang="en-US" sz="2400" dirty="0">
                <a:solidFill>
                  <a:schemeClr val="tx2">
                    <a:lumMod val="75000"/>
                  </a:schemeClr>
                </a:solidFill>
              </a:rPr>
              <a:t>urope with </a:t>
            </a:r>
            <a:r>
              <a:rPr lang="en-US" sz="2400" b="1" u="sng" dirty="0">
                <a:solidFill>
                  <a:schemeClr val="tx2">
                    <a:lumMod val="75000"/>
                  </a:schemeClr>
                </a:solidFill>
              </a:rPr>
              <a:t>R</a:t>
            </a:r>
            <a:r>
              <a:rPr lang="en-US" sz="2400" dirty="0">
                <a:solidFill>
                  <a:schemeClr val="tx2">
                    <a:lumMod val="75000"/>
                  </a:schemeClr>
                </a:solidFill>
              </a:rPr>
              <a:t>eal </a:t>
            </a:r>
            <a:r>
              <a:rPr lang="en-US" sz="2400" b="1" u="sng" dirty="0" err="1" smtClean="0">
                <a:solidFill>
                  <a:schemeClr val="tx2">
                    <a:lumMod val="75000"/>
                  </a:schemeClr>
                </a:solidFill>
              </a:rPr>
              <a:t>TI</a:t>
            </a:r>
            <a:r>
              <a:rPr lang="en-US" sz="2400" dirty="0" err="1" smtClean="0">
                <a:solidFill>
                  <a:schemeClr val="tx2">
                    <a:lumMod val="75000"/>
                  </a:schemeClr>
                </a:solidFill>
              </a:rPr>
              <a:t>me</a:t>
            </a:r>
            <a:r>
              <a:rPr lang="en-US" sz="2400" dirty="0" smtClean="0">
                <a:solidFill>
                  <a:schemeClr val="tx2">
                    <a:lumMod val="75000"/>
                  </a:schemeClr>
                </a:solidFill>
              </a:rPr>
              <a:t> </a:t>
            </a:r>
            <a:r>
              <a:rPr lang="en-US" sz="2400" dirty="0">
                <a:solidFill>
                  <a:schemeClr val="tx2">
                    <a:lumMod val="75000"/>
                  </a:schemeClr>
                </a:solidFill>
              </a:rPr>
              <a:t>data Transfer to </a:t>
            </a:r>
            <a:r>
              <a:rPr lang="en-US" sz="2400" b="1" u="sng" dirty="0" smtClean="0">
                <a:solidFill>
                  <a:schemeClr val="tx2">
                    <a:lumMod val="75000"/>
                  </a:schemeClr>
                </a:solidFill>
              </a:rPr>
              <a:t>S</a:t>
            </a:r>
            <a:r>
              <a:rPr lang="en-US" sz="2400" dirty="0" smtClean="0">
                <a:solidFill>
                  <a:schemeClr val="tx2">
                    <a:lumMod val="75000"/>
                  </a:schemeClr>
                </a:solidFill>
              </a:rPr>
              <a:t>hore </a:t>
            </a:r>
            <a:r>
              <a:rPr lang="en-US" sz="2400" dirty="0">
                <a:solidFill>
                  <a:schemeClr val="tx2">
                    <a:lumMod val="75000"/>
                  </a:schemeClr>
                </a:solidFill>
              </a:rPr>
              <a:t>for Interdisciplinary Studies was deployed at the end of </a:t>
            </a:r>
            <a:r>
              <a:rPr lang="en-US" sz="2400" dirty="0" smtClean="0">
                <a:solidFill>
                  <a:schemeClr val="tx2">
                    <a:lumMod val="75000"/>
                  </a:schemeClr>
                </a:solidFill>
              </a:rPr>
              <a:t>a 35km electro-optical cable. Data </a:t>
            </a:r>
            <a:r>
              <a:rPr lang="en-US" sz="2400" dirty="0">
                <a:solidFill>
                  <a:schemeClr val="tx2">
                    <a:lumMod val="75000"/>
                  </a:schemeClr>
                </a:solidFill>
              </a:rPr>
              <a:t>were transmitted to shore on January 15, 2002.</a:t>
            </a:r>
            <a:endParaRPr lang="el-GR" sz="2400" dirty="0">
              <a:solidFill>
                <a:schemeClr val="tx2">
                  <a:lumMod val="75000"/>
                </a:schemeClr>
              </a:solidFill>
            </a:endParaRPr>
          </a:p>
          <a:p>
            <a:pPr>
              <a:spcAft>
                <a:spcPts val="1000"/>
              </a:spcAft>
            </a:pPr>
            <a:r>
              <a:rPr lang="en-US" sz="2400" dirty="0" smtClean="0">
                <a:solidFill>
                  <a:schemeClr val="tx2">
                    <a:lumMod val="75000"/>
                  </a:schemeClr>
                </a:solidFill>
              </a:rPr>
              <a:t> </a:t>
            </a:r>
            <a:r>
              <a:rPr lang="en-US" sz="2400" dirty="0">
                <a:solidFill>
                  <a:srgbClr val="FF0000"/>
                </a:solidFill>
              </a:rPr>
              <a:t>LAERTIS is the first, </a:t>
            </a:r>
            <a:r>
              <a:rPr lang="en-US" sz="2400" i="1" dirty="0">
                <a:solidFill>
                  <a:srgbClr val="FF0000"/>
                </a:solidFill>
              </a:rPr>
              <a:t>ever,</a:t>
            </a:r>
            <a:r>
              <a:rPr lang="en-US" sz="2400" dirty="0">
                <a:solidFill>
                  <a:srgbClr val="FF0000"/>
                </a:solidFill>
              </a:rPr>
              <a:t> deep sea laboratory </a:t>
            </a:r>
            <a:r>
              <a:rPr lang="en-US" sz="2400" dirty="0">
                <a:solidFill>
                  <a:schemeClr val="tx2">
                    <a:lumMod val="75000"/>
                  </a:schemeClr>
                </a:solidFill>
              </a:rPr>
              <a:t>with real time </a:t>
            </a:r>
            <a:r>
              <a:rPr lang="en-US" sz="2400" dirty="0" smtClean="0">
                <a:solidFill>
                  <a:schemeClr val="tx2">
                    <a:lumMod val="75000"/>
                  </a:schemeClr>
                </a:solidFill>
              </a:rPr>
              <a:t>data </a:t>
            </a:r>
            <a:r>
              <a:rPr lang="en-US" sz="2400" dirty="0">
                <a:solidFill>
                  <a:schemeClr val="tx2">
                    <a:lumMod val="75000"/>
                  </a:schemeClr>
                </a:solidFill>
              </a:rPr>
              <a:t>and command transfer, thus enabling researchers to do dynamic studies. It was built in parallel to and for the needs of the NESTOR </a:t>
            </a:r>
            <a:r>
              <a:rPr lang="en-US" sz="2400" dirty="0" smtClean="0">
                <a:solidFill>
                  <a:schemeClr val="tx2">
                    <a:lumMod val="75000"/>
                  </a:schemeClr>
                </a:solidFill>
              </a:rPr>
              <a:t>telescope </a:t>
            </a:r>
            <a:r>
              <a:rPr lang="en-US" sz="2400" dirty="0">
                <a:solidFill>
                  <a:schemeClr val="tx2">
                    <a:lumMod val="75000"/>
                  </a:schemeClr>
                </a:solidFill>
              </a:rPr>
              <a:t>and its main purpose was to study the NESTOR site deep sea environment and </a:t>
            </a:r>
            <a:r>
              <a:rPr lang="en-US" sz="2400" dirty="0" smtClean="0">
                <a:solidFill>
                  <a:schemeClr val="tx2">
                    <a:lumMod val="75000"/>
                  </a:schemeClr>
                </a:solidFill>
              </a:rPr>
              <a:t>establish, </a:t>
            </a:r>
            <a:r>
              <a:rPr lang="en-US" sz="2400" dirty="0">
                <a:solidFill>
                  <a:schemeClr val="tx2">
                    <a:lumMod val="75000"/>
                  </a:schemeClr>
                </a:solidFill>
              </a:rPr>
              <a:t>in situ, </a:t>
            </a:r>
            <a:r>
              <a:rPr lang="en-US" sz="2400" dirty="0" smtClean="0">
                <a:solidFill>
                  <a:schemeClr val="tx2">
                    <a:lumMod val="75000"/>
                  </a:schemeClr>
                </a:solidFill>
              </a:rPr>
              <a:t>a paradigm </a:t>
            </a:r>
            <a:r>
              <a:rPr lang="en-US" sz="2400" dirty="0">
                <a:solidFill>
                  <a:schemeClr val="tx2">
                    <a:lumMod val="75000"/>
                  </a:schemeClr>
                </a:solidFill>
              </a:rPr>
              <a:t>of deep sea sites study methodology [</a:t>
            </a:r>
            <a:r>
              <a:rPr lang="en-US" sz="2400" dirty="0" err="1">
                <a:solidFill>
                  <a:schemeClr val="tx2">
                    <a:lumMod val="75000"/>
                  </a:schemeClr>
                </a:solidFill>
              </a:rPr>
              <a:t>Aggouras</a:t>
            </a:r>
            <a:r>
              <a:rPr lang="en-US" sz="2400" dirty="0">
                <a:solidFill>
                  <a:schemeClr val="tx2">
                    <a:lumMod val="75000"/>
                  </a:schemeClr>
                </a:solidFill>
              </a:rPr>
              <a:t> et </a:t>
            </a:r>
            <a:r>
              <a:rPr lang="en-US" sz="2400" dirty="0" err="1">
                <a:solidFill>
                  <a:schemeClr val="tx2">
                    <a:lumMod val="75000"/>
                  </a:schemeClr>
                </a:solidFill>
              </a:rPr>
              <a:t>al:NIM</a:t>
            </a:r>
            <a:r>
              <a:rPr lang="en-US" sz="2400" dirty="0">
                <a:solidFill>
                  <a:schemeClr val="tx2">
                    <a:lumMod val="75000"/>
                  </a:schemeClr>
                </a:solidFill>
              </a:rPr>
              <a:t> A,567 (2006)pp468-473], with instrumentation to measure interactively in Real Time: water temperature, pressure, conductivity,  light transmissivity, currents, Ocean Bottom Seismometer etc.  </a:t>
            </a:r>
          </a:p>
          <a:p>
            <a:pPr>
              <a:spcAft>
                <a:spcPts val="1000"/>
              </a:spcAft>
            </a:pPr>
            <a:endParaRPr lang="en-US" sz="2200" dirty="0" smtClean="0">
              <a:solidFill>
                <a:srgbClr val="FF0000"/>
              </a:solidFill>
            </a:endParaRPr>
          </a:p>
          <a:p>
            <a:endParaRPr lang="en-US" sz="2200" dirty="0">
              <a:solidFill>
                <a:schemeClr val="tx2">
                  <a:lumMod val="75000"/>
                </a:schemeClr>
              </a:solidFill>
            </a:endParaRPr>
          </a:p>
          <a:p>
            <a:r>
              <a:rPr lang="en-US" dirty="0"/>
              <a:t>    </a:t>
            </a:r>
          </a:p>
          <a:p>
            <a:endParaRPr lang="en-US" dirty="0"/>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895462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D5B3F8-7369-24B2-5DE1-2B7354FDED2B}"/>
              </a:ext>
            </a:extLst>
          </p:cNvPr>
          <p:cNvSpPr>
            <a:spLocks noGrp="1"/>
          </p:cNvSpPr>
          <p:nvPr>
            <p:ph type="title"/>
          </p:nvPr>
        </p:nvSpPr>
        <p:spPr>
          <a:xfrm>
            <a:off x="838200" y="287384"/>
            <a:ext cx="10515600" cy="828539"/>
          </a:xfrm>
        </p:spPr>
        <p:txBody>
          <a:bodyPr/>
          <a:lstStyle/>
          <a:p>
            <a:r>
              <a:rPr lang="en-US" sz="2800" i="1" dirty="0" smtClean="0">
                <a:solidFill>
                  <a:schemeClr val="accent1">
                    <a:lumMod val="75000"/>
                  </a:schemeClr>
                </a:solidFill>
                <a:latin typeface="Arial" pitchFamily="34" charset="0"/>
                <a:cs typeface="Arial" pitchFamily="34" charset="0"/>
              </a:rPr>
              <a:t>MILESTONE</a:t>
            </a:r>
            <a:endParaRPr lang="en-US" sz="2800" i="1" dirty="0">
              <a:solidFill>
                <a:schemeClr val="accent1">
                  <a:lumMod val="75000"/>
                </a:schemeClr>
              </a:solidFill>
              <a:latin typeface="Arial" pitchFamily="34" charset="0"/>
              <a:cs typeface="Arial" pitchFamily="34" charset="0"/>
            </a:endParaRPr>
          </a:p>
        </p:txBody>
      </p:sp>
      <p:sp>
        <p:nvSpPr>
          <p:cNvPr id="5" name="TextBox 4">
            <a:extLst>
              <a:ext uri="{FF2B5EF4-FFF2-40B4-BE49-F238E27FC236}">
                <a16:creationId xmlns="" xmlns:a16="http://schemas.microsoft.com/office/drawing/2014/main" id="{A9F9B92F-9A05-9FC5-7BC2-C1E672311840}"/>
              </a:ext>
            </a:extLst>
          </p:cNvPr>
          <p:cNvSpPr txBox="1"/>
          <p:nvPr/>
        </p:nvSpPr>
        <p:spPr>
          <a:xfrm>
            <a:off x="1108891" y="2181615"/>
            <a:ext cx="10058400" cy="3098284"/>
          </a:xfrm>
          <a:prstGeom prst="rect">
            <a:avLst/>
          </a:prstGeom>
          <a:noFill/>
        </p:spPr>
        <p:txBody>
          <a:bodyPr wrap="square">
            <a:spAutoFit/>
          </a:bodyPr>
          <a:lstStyle/>
          <a:p>
            <a:pPr>
              <a:spcAft>
                <a:spcPts val="1000"/>
              </a:spcAft>
            </a:pPr>
            <a:r>
              <a:rPr lang="en-US" sz="2800" dirty="0" smtClean="0">
                <a:solidFill>
                  <a:srgbClr val="FF0000"/>
                </a:solidFill>
              </a:rPr>
              <a:t>LAERTIS operated for many months before it was recovered to play the role of the anchor/platform  of a NESTOR floor.</a:t>
            </a:r>
            <a:r>
              <a:rPr lang="en-US" sz="2800" dirty="0" smtClean="0">
                <a:solidFill>
                  <a:schemeClr val="tx2">
                    <a:lumMod val="75000"/>
                  </a:schemeClr>
                </a:solidFill>
              </a:rPr>
              <a:t> </a:t>
            </a:r>
          </a:p>
          <a:p>
            <a:pPr>
              <a:spcAft>
                <a:spcPts val="1000"/>
              </a:spcAft>
            </a:pPr>
            <a:endParaRPr lang="en-US" sz="2400" dirty="0" smtClean="0">
              <a:solidFill>
                <a:schemeClr val="tx2">
                  <a:lumMod val="75000"/>
                </a:schemeClr>
              </a:solidFill>
            </a:endParaRPr>
          </a:p>
          <a:p>
            <a:pPr>
              <a:spcAft>
                <a:spcPts val="1000"/>
              </a:spcAft>
            </a:pPr>
            <a:endParaRPr lang="en-US" sz="2400" dirty="0" smtClean="0">
              <a:solidFill>
                <a:schemeClr val="tx2">
                  <a:lumMod val="75000"/>
                </a:schemeClr>
              </a:solidFill>
            </a:endParaRPr>
          </a:p>
          <a:p>
            <a:pPr>
              <a:spcAft>
                <a:spcPts val="1000"/>
              </a:spcAft>
            </a:pPr>
            <a:r>
              <a:rPr lang="en-US" sz="2000" i="1" dirty="0" smtClean="0">
                <a:solidFill>
                  <a:schemeClr val="tx2">
                    <a:lumMod val="75000"/>
                  </a:schemeClr>
                </a:solidFill>
              </a:rPr>
              <a:t>NOTE: Chronologically, EMSO the European Multidisciplinary Seafloor and water column Observatory was launched much later. </a:t>
            </a:r>
            <a:r>
              <a:rPr lang="en-US" sz="2000" dirty="0" smtClean="0"/>
              <a:t>    </a:t>
            </a:r>
            <a:endParaRPr lang="en-US" sz="2000" dirty="0"/>
          </a:p>
          <a:p>
            <a:endParaRPr lang="en-US" dirty="0"/>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895462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51D814D-E10F-B6E3-0952-BAE382ED1E87}"/>
              </a:ext>
            </a:extLst>
          </p:cNvPr>
          <p:cNvSpPr txBox="1"/>
          <p:nvPr/>
        </p:nvSpPr>
        <p:spPr>
          <a:xfrm>
            <a:off x="5351637" y="4937492"/>
            <a:ext cx="5540139" cy="1631216"/>
          </a:xfrm>
          <a:prstGeom prst="rect">
            <a:avLst/>
          </a:prstGeom>
          <a:noFill/>
        </p:spPr>
        <p:txBody>
          <a:bodyPr wrap="square">
            <a:spAutoFit/>
          </a:bodyPr>
          <a:lstStyle/>
          <a:p>
            <a:r>
              <a:rPr lang="en-US" sz="2000" i="1" dirty="0" smtClean="0"/>
              <a:t>LAERTIS. The </a:t>
            </a:r>
            <a:r>
              <a:rPr lang="en-US" sz="2000" i="1" dirty="0"/>
              <a:t>cover of "Sea Technology, Vol. 44, No 7, 2003" where the article concerning LAERTIS, </a:t>
            </a:r>
            <a:r>
              <a:rPr lang="en-US" sz="2000" i="1" dirty="0" smtClean="0"/>
              <a:t>“Deep </a:t>
            </a:r>
            <a:r>
              <a:rPr lang="en-US" sz="2000" i="1" dirty="0"/>
              <a:t>sea Station Connected with Cable to </a:t>
            </a:r>
            <a:r>
              <a:rPr lang="en-US" sz="2000" i="1" dirty="0" smtClean="0"/>
              <a:t>Shore” (E.G</a:t>
            </a:r>
            <a:r>
              <a:rPr lang="en-US" sz="2000" i="1" dirty="0"/>
              <a:t>. </a:t>
            </a:r>
            <a:r>
              <a:rPr lang="en-US" sz="2000" i="1" dirty="0" err="1"/>
              <a:t>Anassontzis</a:t>
            </a:r>
            <a:r>
              <a:rPr lang="en-US" sz="2000" i="1" dirty="0"/>
              <a:t>, P. Koske,</a:t>
            </a:r>
            <a:r>
              <a:rPr lang="el-GR" sz="2000" i="1" dirty="0"/>
              <a:t> </a:t>
            </a:r>
            <a:r>
              <a:rPr lang="en-US" sz="2000" i="1" dirty="0"/>
              <a:t>Sea Technology, Vol. 44</a:t>
            </a:r>
            <a:r>
              <a:rPr lang="en-US" sz="2000" i="1" dirty="0" smtClean="0"/>
              <a:t>), was published.</a:t>
            </a:r>
            <a:endParaRPr lang="en-US" sz="2000" i="1" dirty="0"/>
          </a:p>
        </p:txBody>
      </p:sp>
      <p:pic>
        <p:nvPicPr>
          <p:cNvPr id="1026" name="Picture 2" descr="C:\Users\eanas\Desktop\3 WORKING\seatechcover72.jpg"/>
          <p:cNvPicPr>
            <a:picLocks noChangeAspect="1" noChangeArrowheads="1"/>
          </p:cNvPicPr>
          <p:nvPr/>
        </p:nvPicPr>
        <p:blipFill>
          <a:blip r:embed="rId2" cstate="screen"/>
          <a:srcRect/>
          <a:stretch>
            <a:fillRect/>
          </a:stretch>
        </p:blipFill>
        <p:spPr bwMode="auto">
          <a:xfrm>
            <a:off x="4453" y="0"/>
            <a:ext cx="5013683" cy="6858000"/>
          </a:xfrm>
          <a:prstGeom prst="rect">
            <a:avLst/>
          </a:prstGeom>
          <a:noFill/>
        </p:spPr>
      </p:pic>
    </p:spTree>
    <p:extLst>
      <p:ext uri="{BB962C8B-B14F-4D97-AF65-F5344CB8AC3E}">
        <p14:creationId xmlns="" xmlns:p14="http://schemas.microsoft.com/office/powerpoint/2010/main" val="3072891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B27DAB0-5AD0-DEE1-F59C-5AE9BAE33226}"/>
              </a:ext>
            </a:extLst>
          </p:cNvPr>
          <p:cNvSpPr>
            <a:spLocks noGrp="1"/>
          </p:cNvSpPr>
          <p:nvPr>
            <p:ph idx="1"/>
          </p:nvPr>
        </p:nvSpPr>
        <p:spPr>
          <a:xfrm>
            <a:off x="825137" y="1041854"/>
            <a:ext cx="10515600" cy="4351338"/>
          </a:xfrm>
        </p:spPr>
        <p:txBody>
          <a:bodyPr>
            <a:noAutofit/>
          </a:bodyPr>
          <a:lstStyle/>
          <a:p>
            <a:r>
              <a:rPr lang="en-US" sz="2400" dirty="0" smtClean="0">
                <a:solidFill>
                  <a:schemeClr val="tx2">
                    <a:lumMod val="75000"/>
                  </a:schemeClr>
                </a:solidFill>
              </a:rPr>
              <a:t>The </a:t>
            </a:r>
            <a:r>
              <a:rPr lang="en-US" sz="2400" dirty="0">
                <a:solidFill>
                  <a:schemeClr val="tx2">
                    <a:lumMod val="75000"/>
                  </a:schemeClr>
                </a:solidFill>
              </a:rPr>
              <a:t>first version of the NESTOR telescope electronics  were made by the Milano firm LABEN </a:t>
            </a:r>
            <a:r>
              <a:rPr lang="en-US" sz="2400" dirty="0" smtClean="0">
                <a:solidFill>
                  <a:schemeClr val="tx2">
                    <a:lumMod val="75000"/>
                  </a:schemeClr>
                </a:solidFill>
              </a:rPr>
              <a:t>(</a:t>
            </a:r>
            <a:r>
              <a:rPr lang="it-IT" sz="2400" i="0" dirty="0" smtClean="0">
                <a:solidFill>
                  <a:schemeClr val="tx2">
                    <a:lumMod val="75000"/>
                  </a:schemeClr>
                </a:solidFill>
                <a:effectLst/>
              </a:rPr>
              <a:t>LABoratori </a:t>
            </a:r>
            <a:r>
              <a:rPr lang="it-IT" sz="2400" i="0" dirty="0">
                <a:solidFill>
                  <a:schemeClr val="tx2">
                    <a:lumMod val="75000"/>
                  </a:schemeClr>
                </a:solidFill>
                <a:effectLst/>
              </a:rPr>
              <a:t>Elettronici e Nucleari), proved to be unr</a:t>
            </a:r>
            <a:r>
              <a:rPr lang="en-US" sz="2400" dirty="0">
                <a:solidFill>
                  <a:schemeClr val="tx2">
                    <a:lumMod val="75000"/>
                  </a:schemeClr>
                </a:solidFill>
              </a:rPr>
              <a:t>e</a:t>
            </a:r>
            <a:r>
              <a:rPr lang="it-IT" sz="2400" i="0" dirty="0">
                <a:solidFill>
                  <a:schemeClr val="tx2">
                    <a:lumMod val="75000"/>
                  </a:schemeClr>
                </a:solidFill>
                <a:effectLst/>
              </a:rPr>
              <a:t>liable  and thus was not incorporated in the telescope. </a:t>
            </a:r>
          </a:p>
          <a:p>
            <a:r>
              <a:rPr lang="it-IT" sz="2400" i="0" dirty="0">
                <a:solidFill>
                  <a:schemeClr val="tx2">
                    <a:lumMod val="75000"/>
                  </a:schemeClr>
                </a:solidFill>
                <a:effectLst/>
              </a:rPr>
              <a:t>This caused a delay of a few years because the Collaboration did not have the expertise to design and build a new set of electronics. </a:t>
            </a:r>
          </a:p>
          <a:p>
            <a:pPr>
              <a:buNone/>
            </a:pPr>
            <a:endParaRPr lang="en-US" sz="22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45512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B27DAB0-5AD0-DEE1-F59C-5AE9BAE33226}"/>
              </a:ext>
            </a:extLst>
          </p:cNvPr>
          <p:cNvSpPr>
            <a:spLocks noGrp="1"/>
          </p:cNvSpPr>
          <p:nvPr>
            <p:ph idx="1"/>
          </p:nvPr>
        </p:nvSpPr>
        <p:spPr>
          <a:xfrm>
            <a:off x="825137" y="1041854"/>
            <a:ext cx="10515600" cy="4351338"/>
          </a:xfrm>
        </p:spPr>
        <p:txBody>
          <a:bodyPr>
            <a:noAutofit/>
          </a:bodyPr>
          <a:lstStyle/>
          <a:p>
            <a:r>
              <a:rPr lang="en-US" sz="2400" dirty="0" smtClean="0">
                <a:solidFill>
                  <a:schemeClr val="tx2">
                    <a:lumMod val="75000"/>
                  </a:schemeClr>
                </a:solidFill>
              </a:rPr>
              <a:t>The </a:t>
            </a:r>
            <a:r>
              <a:rPr lang="en-US" sz="2400" dirty="0">
                <a:solidFill>
                  <a:schemeClr val="tx2">
                    <a:lumMod val="75000"/>
                  </a:schemeClr>
                </a:solidFill>
              </a:rPr>
              <a:t>first version of the NESTOR telescope electronics  were made by the Milano firm LABEN </a:t>
            </a:r>
            <a:r>
              <a:rPr lang="en-US" sz="2400" dirty="0" smtClean="0">
                <a:solidFill>
                  <a:schemeClr val="tx2">
                    <a:lumMod val="75000"/>
                  </a:schemeClr>
                </a:solidFill>
              </a:rPr>
              <a:t>(</a:t>
            </a:r>
            <a:r>
              <a:rPr lang="it-IT" sz="2400" i="0" dirty="0" smtClean="0">
                <a:solidFill>
                  <a:schemeClr val="tx2">
                    <a:lumMod val="75000"/>
                  </a:schemeClr>
                </a:solidFill>
                <a:effectLst/>
              </a:rPr>
              <a:t>LABoratori </a:t>
            </a:r>
            <a:r>
              <a:rPr lang="it-IT" sz="2400" i="0" dirty="0">
                <a:solidFill>
                  <a:schemeClr val="tx2">
                    <a:lumMod val="75000"/>
                  </a:schemeClr>
                </a:solidFill>
                <a:effectLst/>
              </a:rPr>
              <a:t>Elettronici e Nucleari), proved to be unr</a:t>
            </a:r>
            <a:r>
              <a:rPr lang="en-US" sz="2400" dirty="0">
                <a:solidFill>
                  <a:schemeClr val="tx2">
                    <a:lumMod val="75000"/>
                  </a:schemeClr>
                </a:solidFill>
              </a:rPr>
              <a:t>e</a:t>
            </a:r>
            <a:r>
              <a:rPr lang="it-IT" sz="2400" i="0" dirty="0">
                <a:solidFill>
                  <a:schemeClr val="tx2">
                    <a:lumMod val="75000"/>
                  </a:schemeClr>
                </a:solidFill>
                <a:effectLst/>
              </a:rPr>
              <a:t>liable  and thus was not incorporated in the telescope. </a:t>
            </a:r>
          </a:p>
          <a:p>
            <a:r>
              <a:rPr lang="it-IT" sz="2400" i="0" dirty="0">
                <a:solidFill>
                  <a:schemeClr val="tx2">
                    <a:lumMod val="75000"/>
                  </a:schemeClr>
                </a:solidFill>
                <a:effectLst/>
              </a:rPr>
              <a:t>This caused a delay of a few years because the Collaboration did not have the expertise to design and build a new set of electronics. </a:t>
            </a:r>
          </a:p>
          <a:p>
            <a:r>
              <a:rPr lang="it-IT" sz="2400" i="0" dirty="0">
                <a:solidFill>
                  <a:schemeClr val="tx2">
                    <a:lumMod val="75000"/>
                  </a:schemeClr>
                </a:solidFill>
                <a:effectLst/>
              </a:rPr>
              <a:t>Lucky for us, the David Nygren group (LBL) w</a:t>
            </a:r>
            <a:r>
              <a:rPr lang="it-IT" sz="2400" dirty="0">
                <a:solidFill>
                  <a:schemeClr val="tx2">
                    <a:lumMod val="75000"/>
                  </a:schemeClr>
                </a:solidFill>
              </a:rPr>
              <a:t>as developing at the time an Analogue</a:t>
            </a:r>
            <a:r>
              <a:rPr lang="en-US" sz="2400" dirty="0">
                <a:solidFill>
                  <a:schemeClr val="tx2">
                    <a:lumMod val="75000"/>
                  </a:schemeClr>
                </a:solidFill>
              </a:rPr>
              <a:t> Transient Waveform Digitizer. David and his colleagues came to our rescue and this chip literally  became the heart of the Nygren electronics for NESTOR.</a:t>
            </a:r>
            <a:br>
              <a:rPr lang="en-US" sz="2400" dirty="0">
                <a:solidFill>
                  <a:schemeClr val="tx2">
                    <a:lumMod val="75000"/>
                  </a:schemeClr>
                </a:solidFill>
              </a:rPr>
            </a:br>
            <a:endParaRPr lang="en-US" sz="2400" dirty="0" smtClean="0">
              <a:solidFill>
                <a:schemeClr val="tx2">
                  <a:lumMod val="75000"/>
                </a:schemeClr>
              </a:solidFill>
            </a:endParaRPr>
          </a:p>
          <a:p>
            <a:r>
              <a:rPr lang="en-US" sz="2400" dirty="0" smtClean="0">
                <a:solidFill>
                  <a:schemeClr val="tx2">
                    <a:lumMod val="75000"/>
                  </a:schemeClr>
                </a:solidFill>
              </a:rPr>
              <a:t>Enough electronics to instrument 12 Optical Modules were produced, sufficient for a prototype hexagonal floor with six pairs of </a:t>
            </a:r>
            <a:r>
              <a:rPr lang="en-US" sz="2400" dirty="0" smtClean="0">
                <a:solidFill>
                  <a:srgbClr val="FF0000"/>
                </a:solidFill>
              </a:rPr>
              <a:t>up and down </a:t>
            </a:r>
            <a:r>
              <a:rPr lang="en-US" sz="2400" dirty="0" smtClean="0">
                <a:solidFill>
                  <a:schemeClr val="tx2">
                    <a:lumMod val="75000"/>
                  </a:schemeClr>
                </a:solidFill>
              </a:rPr>
              <a:t>looking Optical Modules. </a:t>
            </a:r>
          </a:p>
          <a:p>
            <a:endParaRPr lang="en-US" sz="2200" dirty="0">
              <a:solidFill>
                <a:schemeClr val="tx2">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45512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B27DAB0-5AD0-DEE1-F59C-5AE9BAE33226}"/>
              </a:ext>
            </a:extLst>
          </p:cNvPr>
          <p:cNvSpPr>
            <a:spLocks noGrp="1"/>
          </p:cNvSpPr>
          <p:nvPr>
            <p:ph idx="1"/>
          </p:nvPr>
        </p:nvSpPr>
        <p:spPr>
          <a:xfrm>
            <a:off x="799737" y="1854653"/>
            <a:ext cx="10515600" cy="3682547"/>
          </a:xfrm>
        </p:spPr>
        <p:txBody>
          <a:bodyPr>
            <a:noAutofit/>
          </a:bodyPr>
          <a:lstStyle/>
          <a:p>
            <a:pPr>
              <a:buNone/>
            </a:pPr>
            <a:endParaRPr lang="en-US" sz="2200" dirty="0" smtClean="0">
              <a:solidFill>
                <a:schemeClr val="tx2">
                  <a:lumMod val="75000"/>
                </a:schemeClr>
              </a:solidFill>
            </a:endParaRPr>
          </a:p>
          <a:p>
            <a:r>
              <a:rPr lang="en-US" i="1" dirty="0" smtClean="0">
                <a:solidFill>
                  <a:srgbClr val="FF0000"/>
                </a:solidFill>
              </a:rPr>
              <a:t>This NESTOR test detector, a fully equipped NESTOR floor, was deployed at </a:t>
            </a:r>
            <a:r>
              <a:rPr lang="en-US" i="1" smtClean="0">
                <a:solidFill>
                  <a:srgbClr val="FF0000"/>
                </a:solidFill>
              </a:rPr>
              <a:t>about 4000m</a:t>
            </a:r>
            <a:r>
              <a:rPr lang="en-US" i="1" dirty="0" smtClean="0">
                <a:solidFill>
                  <a:srgbClr val="FF0000"/>
                </a:solidFill>
              </a:rPr>
              <a:t>, connected to shore and operated in 2003.</a:t>
            </a:r>
          </a:p>
          <a:p>
            <a:pPr>
              <a:buNone/>
            </a:pPr>
            <a:endParaRPr lang="en-US" i="1" dirty="0" smtClean="0">
              <a:solidFill>
                <a:srgbClr val="FF0000"/>
              </a:solidFill>
            </a:endParaRPr>
          </a:p>
          <a:p>
            <a:r>
              <a:rPr lang="en-US" i="1" dirty="0" smtClean="0">
                <a:solidFill>
                  <a:srgbClr val="FF0000"/>
                </a:solidFill>
              </a:rPr>
              <a:t>This is the first ever in-situ demonstration that the concept of the neutrino deep sea telescope is realistic.</a:t>
            </a:r>
            <a:endParaRPr lang="en-US" dirty="0" smtClean="0">
              <a:solidFill>
                <a:srgbClr val="FF0000"/>
              </a:solidFill>
            </a:endParaRPr>
          </a:p>
          <a:p>
            <a:endParaRPr lang="en-US" sz="2200" dirty="0">
              <a:solidFill>
                <a:schemeClr val="tx2">
                  <a:lumMod val="75000"/>
                </a:schemeClr>
              </a:solidFill>
            </a:endParaRPr>
          </a:p>
        </p:txBody>
      </p:sp>
      <p:sp>
        <p:nvSpPr>
          <p:cNvPr id="4" name="Title 1">
            <a:extLst>
              <a:ext uri="{FF2B5EF4-FFF2-40B4-BE49-F238E27FC236}">
                <a16:creationId xmlns="" xmlns:a16="http://schemas.microsoft.com/office/drawing/2014/main" id="{25D5B3F8-7369-24B2-5DE1-2B7354FDED2B}"/>
              </a:ext>
            </a:extLst>
          </p:cNvPr>
          <p:cNvSpPr>
            <a:spLocks noGrp="1"/>
          </p:cNvSpPr>
          <p:nvPr>
            <p:ph type="title"/>
          </p:nvPr>
        </p:nvSpPr>
        <p:spPr>
          <a:xfrm>
            <a:off x="838200" y="566784"/>
            <a:ext cx="10515600" cy="828539"/>
          </a:xfrm>
        </p:spPr>
        <p:txBody>
          <a:bodyPr/>
          <a:lstStyle/>
          <a:p>
            <a:r>
              <a:rPr lang="en-US" sz="2800" i="1" smtClean="0">
                <a:solidFill>
                  <a:schemeClr val="accent1">
                    <a:lumMod val="75000"/>
                  </a:schemeClr>
                </a:solidFill>
                <a:latin typeface="Arial" pitchFamily="34" charset="0"/>
                <a:cs typeface="Arial" pitchFamily="34" charset="0"/>
              </a:rPr>
              <a:t>MILESTONE-proof </a:t>
            </a:r>
            <a:r>
              <a:rPr lang="en-US" sz="2800" i="1" dirty="0" smtClean="0">
                <a:solidFill>
                  <a:schemeClr val="accent1">
                    <a:lumMod val="75000"/>
                  </a:schemeClr>
                </a:solidFill>
                <a:latin typeface="Arial" pitchFamily="34" charset="0"/>
                <a:cs typeface="Arial" pitchFamily="34" charset="0"/>
              </a:rPr>
              <a:t>of concept</a:t>
            </a:r>
            <a:endParaRPr lang="en-US" sz="2800" i="1" dirty="0">
              <a:solidFill>
                <a:schemeClr val="accent1">
                  <a:lumMod val="75000"/>
                </a:schemeClr>
              </a:solidFill>
              <a:latin typeface="Arial" pitchFamily="34" charset="0"/>
              <a:cs typeface="Arial" pitchFamily="34" charset="0"/>
            </a:endParaRPr>
          </a:p>
        </p:txBody>
      </p:sp>
      <p:sp>
        <p:nvSpPr>
          <p:cNvPr id="5" name="TextBox 4"/>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2845512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nvPicPr>
        <p:blipFill>
          <a:blip r:embed="rId2" cstate="screen"/>
          <a:stretch>
            <a:fillRect/>
          </a:stretch>
        </p:blipFill>
        <p:spPr>
          <a:xfrm>
            <a:off x="1451835" y="286679"/>
            <a:ext cx="5439496" cy="6401504"/>
          </a:xfrm>
          <a:prstGeom prst="rect">
            <a:avLst/>
          </a:prstGeom>
        </p:spPr>
      </p:pic>
      <p:sp>
        <p:nvSpPr>
          <p:cNvPr id="7" name="Rectangle 6"/>
          <p:cNvSpPr/>
          <p:nvPr/>
        </p:nvSpPr>
        <p:spPr>
          <a:xfrm>
            <a:off x="7186843" y="501135"/>
            <a:ext cx="4110048" cy="1200329"/>
          </a:xfrm>
          <a:prstGeom prst="rect">
            <a:avLst/>
          </a:prstGeom>
        </p:spPr>
        <p:txBody>
          <a:bodyPr wrap="square">
            <a:spAutoFit/>
          </a:bodyPr>
          <a:lstStyle/>
          <a:p>
            <a:pPr>
              <a:buNone/>
            </a:pPr>
            <a:r>
              <a:rPr lang="en-US" sz="2400" i="1" dirty="0" smtClean="0">
                <a:solidFill>
                  <a:schemeClr val="tx2">
                    <a:lumMod val="75000"/>
                  </a:schemeClr>
                </a:solidFill>
              </a:rPr>
              <a:t>NESTOR FLOOR SCHEMATIC, NESTOR test detector deployed in 2003.</a:t>
            </a:r>
            <a:endParaRPr lang="en-US" sz="2400" i="1" dirty="0">
              <a:solidFill>
                <a:schemeClr val="tx2">
                  <a:lumMod val="75000"/>
                </a:schemeClr>
              </a:solidFill>
            </a:endParaRPr>
          </a:p>
        </p:txBody>
      </p:sp>
      <p:sp>
        <p:nvSpPr>
          <p:cNvPr id="5" name="TextBox 4"/>
          <p:cNvSpPr txBox="1"/>
          <p:nvPr/>
        </p:nvSpPr>
        <p:spPr>
          <a:xfrm>
            <a:off x="2320559" y="5796335"/>
            <a:ext cx="1197342" cy="230832"/>
          </a:xfrm>
          <a:prstGeom prst="rect">
            <a:avLst/>
          </a:prstGeom>
          <a:solidFill>
            <a:schemeClr val="bg1"/>
          </a:solidFill>
        </p:spPr>
        <p:txBody>
          <a:bodyPr wrap="square" rtlCol="0">
            <a:spAutoFit/>
          </a:bodyPr>
          <a:lstStyle/>
          <a:p>
            <a:pPr>
              <a:buNone/>
            </a:pPr>
            <a:r>
              <a:rPr lang="en-US" sz="900" b="1" dirty="0" smtClean="0"/>
              <a:t>anchor/LAERTIS</a:t>
            </a:r>
            <a:endParaRPr lang="en-US" sz="900" b="1" i="1" dirty="0"/>
          </a:p>
        </p:txBody>
      </p:sp>
      <p:sp>
        <p:nvSpPr>
          <p:cNvPr id="6" name="TextBox 5"/>
          <p:cNvSpPr txBox="1"/>
          <p:nvPr/>
        </p:nvSpPr>
        <p:spPr>
          <a:xfrm>
            <a:off x="71501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413059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B4127F8-7ADA-E574-2D00-0D8CEA85CB5A}"/>
              </a:ext>
            </a:extLst>
          </p:cNvPr>
          <p:cNvSpPr>
            <a:spLocks noGrp="1"/>
          </p:cNvSpPr>
          <p:nvPr>
            <p:ph idx="1"/>
          </p:nvPr>
        </p:nvSpPr>
        <p:spPr>
          <a:xfrm>
            <a:off x="1365015" y="1494094"/>
            <a:ext cx="9688808" cy="4351338"/>
          </a:xfrm>
        </p:spPr>
        <p:txBody>
          <a:bodyPr>
            <a:normAutofit fontScale="92500" lnSpcReduction="10000"/>
          </a:bodyPr>
          <a:lstStyle/>
          <a:p>
            <a:pPr>
              <a:buNone/>
            </a:pPr>
            <a:r>
              <a:rPr lang="en-US" dirty="0" smtClean="0">
                <a:solidFill>
                  <a:schemeClr val="accent1">
                    <a:lumMod val="75000"/>
                  </a:schemeClr>
                </a:solidFill>
                <a:cs typeface="Arial" pitchFamily="34" charset="0"/>
              </a:rPr>
              <a:t>IN OTHER WORDS</a:t>
            </a:r>
          </a:p>
          <a:p>
            <a:pPr>
              <a:buNone/>
            </a:pPr>
            <a:endParaRPr lang="en-US" dirty="0" smtClean="0">
              <a:solidFill>
                <a:schemeClr val="accent1">
                  <a:lumMod val="75000"/>
                </a:schemeClr>
              </a:solidFill>
              <a:cs typeface="Arial" pitchFamily="34" charset="0"/>
            </a:endParaRPr>
          </a:p>
          <a:p>
            <a:pPr>
              <a:buNone/>
            </a:pPr>
            <a:r>
              <a:rPr lang="en-US" dirty="0" smtClean="0">
                <a:solidFill>
                  <a:schemeClr val="accent1">
                    <a:lumMod val="75000"/>
                  </a:schemeClr>
                </a:solidFill>
                <a:cs typeface="Arial" pitchFamily="34" charset="0"/>
              </a:rPr>
              <a:t>When</a:t>
            </a:r>
            <a:r>
              <a:rPr lang="en-US" dirty="0">
                <a:solidFill>
                  <a:schemeClr val="accent1">
                    <a:lumMod val="75000"/>
                  </a:schemeClr>
                </a:solidFill>
                <a:cs typeface="Arial" pitchFamily="34" charset="0"/>
              </a:rPr>
              <a:t>, as is this case, </a:t>
            </a:r>
            <a:r>
              <a:rPr lang="en-US" dirty="0">
                <a:solidFill>
                  <a:srgbClr val="FF0000"/>
                </a:solidFill>
                <a:cs typeface="Arial" pitchFamily="34" charset="0"/>
              </a:rPr>
              <a:t>ZEUS</a:t>
            </a:r>
            <a:r>
              <a:rPr lang="en-US" dirty="0">
                <a:solidFill>
                  <a:schemeClr val="accent1">
                    <a:lumMod val="75000"/>
                  </a:schemeClr>
                </a:solidFill>
                <a:cs typeface="Arial" pitchFamily="34" charset="0"/>
              </a:rPr>
              <a:t> controls the signal, common wisdom dictates that the only thing that the experimental physicist can do is to minimize the noise. </a:t>
            </a:r>
            <a:endParaRPr lang="en-US" dirty="0" smtClean="0">
              <a:solidFill>
                <a:schemeClr val="accent1">
                  <a:lumMod val="75000"/>
                </a:schemeClr>
              </a:solidFill>
              <a:cs typeface="Arial" pitchFamily="34" charset="0"/>
            </a:endParaRPr>
          </a:p>
          <a:p>
            <a:pPr>
              <a:buNone/>
            </a:pPr>
            <a:endParaRPr lang="en-US" dirty="0">
              <a:solidFill>
                <a:schemeClr val="accent1">
                  <a:lumMod val="75000"/>
                </a:schemeClr>
              </a:solidFill>
              <a:cs typeface="Arial" pitchFamily="34" charset="0"/>
            </a:endParaRPr>
          </a:p>
          <a:p>
            <a:pPr>
              <a:buNone/>
            </a:pPr>
            <a:r>
              <a:rPr lang="en-US" dirty="0">
                <a:solidFill>
                  <a:schemeClr val="accent1">
                    <a:lumMod val="75000"/>
                  </a:schemeClr>
                </a:solidFill>
                <a:cs typeface="Arial" pitchFamily="34" charset="0"/>
              </a:rPr>
              <a:t>This </a:t>
            </a:r>
            <a:r>
              <a:rPr lang="en-US" dirty="0" smtClean="0">
                <a:solidFill>
                  <a:schemeClr val="accent1">
                    <a:lumMod val="75000"/>
                  </a:schemeClr>
                </a:solidFill>
                <a:cs typeface="Arial" pitchFamily="34" charset="0"/>
              </a:rPr>
              <a:t>means: locate </a:t>
            </a:r>
            <a:r>
              <a:rPr lang="en-US" dirty="0">
                <a:solidFill>
                  <a:schemeClr val="accent1">
                    <a:lumMod val="75000"/>
                  </a:schemeClr>
                </a:solidFill>
                <a:cs typeface="Arial" pitchFamily="34" charset="0"/>
              </a:rPr>
              <a:t>the telescope </a:t>
            </a:r>
            <a:r>
              <a:rPr lang="en-US" dirty="0">
                <a:solidFill>
                  <a:srgbClr val="FF0000"/>
                </a:solidFill>
                <a:cs typeface="Arial" pitchFamily="34" charset="0"/>
              </a:rPr>
              <a:t>as deep as possible</a:t>
            </a:r>
            <a:r>
              <a:rPr lang="en-US" dirty="0">
                <a:solidFill>
                  <a:schemeClr val="accent1">
                    <a:lumMod val="75000"/>
                  </a:schemeClr>
                </a:solidFill>
                <a:cs typeface="Arial" pitchFamily="34" charset="0"/>
              </a:rPr>
              <a:t> (to absorb and thus minimize the noise generated by the down coming cosmic rays) in a medium that maximizes the telescope’s sensitive volume (like water with long transmission lengths for the </a:t>
            </a:r>
            <a:r>
              <a:rPr lang="en-US" dirty="0" smtClean="0">
                <a:solidFill>
                  <a:schemeClr val="accent1">
                    <a:lumMod val="75000"/>
                  </a:schemeClr>
                </a:solidFill>
                <a:cs typeface="Arial" pitchFamily="34" charset="0"/>
              </a:rPr>
              <a:t>wavelengths, a </a:t>
            </a:r>
            <a:r>
              <a:rPr lang="en-US" dirty="0" err="1" smtClean="0">
                <a:solidFill>
                  <a:schemeClr val="accent1">
                    <a:lumMod val="75000"/>
                  </a:schemeClr>
                </a:solidFill>
                <a:cs typeface="Arial" pitchFamily="34" charset="0"/>
              </a:rPr>
              <a:t>bialkali</a:t>
            </a:r>
            <a:r>
              <a:rPr lang="en-US" dirty="0" smtClean="0">
                <a:solidFill>
                  <a:schemeClr val="accent1">
                    <a:lumMod val="75000"/>
                  </a:schemeClr>
                </a:solidFill>
                <a:cs typeface="Arial" pitchFamily="34" charset="0"/>
              </a:rPr>
              <a:t> </a:t>
            </a:r>
            <a:r>
              <a:rPr lang="en-US" dirty="0">
                <a:solidFill>
                  <a:schemeClr val="accent1">
                    <a:lumMod val="75000"/>
                  </a:schemeClr>
                </a:solidFill>
                <a:cs typeface="Arial" pitchFamily="34" charset="0"/>
              </a:rPr>
              <a:t>photocathode is sensitive at). </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828802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63838" y="1154278"/>
            <a:ext cx="2401293" cy="1200329"/>
          </a:xfrm>
          <a:prstGeom prst="rect">
            <a:avLst/>
          </a:prstGeom>
        </p:spPr>
        <p:txBody>
          <a:bodyPr wrap="square">
            <a:spAutoFit/>
          </a:bodyPr>
          <a:lstStyle/>
          <a:p>
            <a:pPr>
              <a:buNone/>
            </a:pPr>
            <a:r>
              <a:rPr lang="en-US" sz="2400" i="1" dirty="0" smtClean="0">
                <a:solidFill>
                  <a:schemeClr val="tx2">
                    <a:lumMod val="75000"/>
                  </a:schemeClr>
                </a:solidFill>
              </a:rPr>
              <a:t>NESTOR FLOOR DURING DEPLOYMENT</a:t>
            </a:r>
            <a:endParaRPr lang="en-US" sz="2400" i="1" dirty="0">
              <a:solidFill>
                <a:schemeClr val="tx2">
                  <a:lumMod val="75000"/>
                </a:schemeClr>
              </a:solidFill>
            </a:endParaRPr>
          </a:p>
        </p:txBody>
      </p:sp>
      <p:pic>
        <p:nvPicPr>
          <p:cNvPr id="5" name="Picture 2" descr="C:\Documents and Settings\pepe\Desktop\anasson\to becopied\below2003small.jpg"/>
          <p:cNvPicPr>
            <a:picLocks noChangeAspect="1" noChangeArrowheads="1"/>
          </p:cNvPicPr>
          <p:nvPr/>
        </p:nvPicPr>
        <p:blipFill>
          <a:blip r:embed="rId2" cstate="screen"/>
          <a:srcRect/>
          <a:stretch>
            <a:fillRect/>
          </a:stretch>
        </p:blipFill>
        <p:spPr bwMode="auto">
          <a:xfrm>
            <a:off x="215492" y="274728"/>
            <a:ext cx="8868164" cy="6374265"/>
          </a:xfrm>
          <a:prstGeom prst="rect">
            <a:avLst/>
          </a:prstGeom>
          <a:noFill/>
          <a:ln w="9525">
            <a:noFill/>
            <a:miter lim="800000"/>
            <a:headEnd/>
            <a:tailEnd/>
          </a:ln>
        </p:spPr>
      </p:pic>
    </p:spTree>
    <p:extLst>
      <p:ext uri="{BB962C8B-B14F-4D97-AF65-F5344CB8AC3E}">
        <p14:creationId xmlns="" xmlns:p14="http://schemas.microsoft.com/office/powerpoint/2010/main" val="1413059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73884" y="4838004"/>
            <a:ext cx="6582689" cy="461665"/>
          </a:xfrm>
          <a:prstGeom prst="rect">
            <a:avLst/>
          </a:prstGeom>
        </p:spPr>
        <p:txBody>
          <a:bodyPr wrap="square">
            <a:spAutoFit/>
          </a:bodyPr>
          <a:lstStyle/>
          <a:p>
            <a:pPr>
              <a:buNone/>
            </a:pPr>
            <a:r>
              <a:rPr lang="en-US" sz="2400" i="1" dirty="0" smtClean="0">
                <a:solidFill>
                  <a:schemeClr val="tx2">
                    <a:lumMod val="75000"/>
                  </a:schemeClr>
                </a:solidFill>
              </a:rPr>
              <a:t>NESTOR LAYOUT DIAGRAM, as deployed in 2003</a:t>
            </a:r>
          </a:p>
        </p:txBody>
      </p:sp>
      <p:pic>
        <p:nvPicPr>
          <p:cNvPr id="4" name="Picture 3"/>
          <p:cNvPicPr>
            <a:picLocks noChangeAspect="1"/>
          </p:cNvPicPr>
          <p:nvPr/>
        </p:nvPicPr>
        <p:blipFill>
          <a:blip r:embed="rId2" cstate="screen"/>
          <a:stretch>
            <a:fillRect/>
          </a:stretch>
        </p:blipFill>
        <p:spPr>
          <a:xfrm>
            <a:off x="256506" y="687843"/>
            <a:ext cx="11537100" cy="3884157"/>
          </a:xfrm>
          <a:prstGeom prst="rect">
            <a:avLst/>
          </a:prstGeom>
        </p:spPr>
      </p:pic>
      <p:sp>
        <p:nvSpPr>
          <p:cNvPr id="5" name="TextBox 4"/>
          <p:cNvSpPr txBox="1"/>
          <p:nvPr/>
        </p:nvSpPr>
        <p:spPr>
          <a:xfrm>
            <a:off x="4664597" y="3171463"/>
            <a:ext cx="1307940" cy="323165"/>
          </a:xfrm>
          <a:prstGeom prst="rect">
            <a:avLst/>
          </a:prstGeom>
          <a:solidFill>
            <a:schemeClr val="bg1"/>
          </a:solidFill>
        </p:spPr>
        <p:txBody>
          <a:bodyPr wrap="square" rtlCol="0">
            <a:spAutoFit/>
          </a:bodyPr>
          <a:lstStyle/>
          <a:p>
            <a:pPr algn="r"/>
            <a:r>
              <a:rPr lang="en-GB" sz="1500" b="1" dirty="0" smtClean="0"/>
              <a:t>NESTOR floor</a:t>
            </a:r>
            <a:endParaRPr lang="en-GB" sz="1500" b="1" dirty="0"/>
          </a:p>
        </p:txBody>
      </p:sp>
      <p:sp>
        <p:nvSpPr>
          <p:cNvPr id="6" name="TextBox 5"/>
          <p:cNvSpPr txBox="1"/>
          <p:nvPr/>
        </p:nvSpPr>
        <p:spPr>
          <a:xfrm>
            <a:off x="6067058" y="4018335"/>
            <a:ext cx="1745849" cy="323165"/>
          </a:xfrm>
          <a:prstGeom prst="rect">
            <a:avLst/>
          </a:prstGeom>
          <a:solidFill>
            <a:schemeClr val="bg1"/>
          </a:solidFill>
        </p:spPr>
        <p:txBody>
          <a:bodyPr wrap="square" rtlCol="0">
            <a:spAutoFit/>
          </a:bodyPr>
          <a:lstStyle/>
          <a:p>
            <a:pPr>
              <a:buNone/>
            </a:pPr>
            <a:r>
              <a:rPr lang="en-US" sz="1500" b="1" dirty="0" smtClean="0"/>
              <a:t>Anchor/LAERTIS</a:t>
            </a:r>
            <a:endParaRPr lang="en-US" sz="1500" b="1" i="1" dirty="0"/>
          </a:p>
        </p:txBody>
      </p:sp>
      <p:sp>
        <p:nvSpPr>
          <p:cNvPr id="8" name="Rectangle 7"/>
          <p:cNvSpPr/>
          <p:nvPr/>
        </p:nvSpPr>
        <p:spPr>
          <a:xfrm>
            <a:off x="6261904" y="3819646"/>
            <a:ext cx="902825"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1413059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anas\Desktop\3 WORKING\measyrement page1 conv 1.jpg"/>
          <p:cNvPicPr>
            <a:picLocks noChangeAspect="1" noChangeArrowheads="1"/>
          </p:cNvPicPr>
          <p:nvPr/>
        </p:nvPicPr>
        <p:blipFill>
          <a:blip r:embed="rId2" cstate="screen"/>
          <a:srcRect/>
          <a:stretch>
            <a:fillRect/>
          </a:stretch>
        </p:blipFill>
        <p:spPr bwMode="auto">
          <a:xfrm>
            <a:off x="6364605" y="0"/>
            <a:ext cx="5477256" cy="6858000"/>
          </a:xfrm>
          <a:prstGeom prst="rect">
            <a:avLst/>
          </a:prstGeom>
          <a:noFill/>
        </p:spPr>
      </p:pic>
      <p:pic>
        <p:nvPicPr>
          <p:cNvPr id="2051" name="Picture 3" descr="C:\Users\eanas\Desktop\3 WORKING\operation page1 conv 1.jpg"/>
          <p:cNvPicPr>
            <a:picLocks noChangeAspect="1" noChangeArrowheads="1"/>
          </p:cNvPicPr>
          <p:nvPr/>
        </p:nvPicPr>
        <p:blipFill>
          <a:blip r:embed="rId3" cstate="screen"/>
          <a:srcRect/>
          <a:stretch>
            <a:fillRect/>
          </a:stretch>
        </p:blipFill>
        <p:spPr bwMode="auto">
          <a:xfrm>
            <a:off x="404949" y="0"/>
            <a:ext cx="5518536" cy="6858000"/>
          </a:xfrm>
          <a:prstGeom prst="rect">
            <a:avLst/>
          </a:prstGeom>
          <a:noFill/>
        </p:spPr>
      </p:pic>
      <p:sp>
        <p:nvSpPr>
          <p:cNvPr id="4" name="Rectangle 3"/>
          <p:cNvSpPr/>
          <p:nvPr/>
        </p:nvSpPr>
        <p:spPr>
          <a:xfrm>
            <a:off x="1705494" y="6477000"/>
            <a:ext cx="4403206" cy="584775"/>
          </a:xfrm>
          <a:prstGeom prst="rect">
            <a:avLst/>
          </a:prstGeom>
        </p:spPr>
        <p:txBody>
          <a:bodyPr wrap="square">
            <a:spAutoFit/>
          </a:bodyPr>
          <a:lstStyle/>
          <a:p>
            <a:r>
              <a:rPr lang="en-GB" sz="1600" b="1" dirty="0" smtClean="0">
                <a:solidFill>
                  <a:srgbClr val="0070C0"/>
                </a:solidFill>
              </a:rPr>
              <a:t>NIM in Physics Research A 552 (2005) 420–439</a:t>
            </a:r>
            <a:r>
              <a:rPr lang="en-GB" sz="1600" dirty="0" smtClean="0">
                <a:solidFill>
                  <a:srgbClr val="0070C0"/>
                </a:solidFill>
              </a:rPr>
              <a:t/>
            </a:r>
            <a:br>
              <a:rPr lang="en-GB" sz="1600" dirty="0" smtClean="0">
                <a:solidFill>
                  <a:srgbClr val="0070C0"/>
                </a:solidFill>
              </a:rPr>
            </a:br>
            <a:endParaRPr lang="en-GB" sz="1600" dirty="0">
              <a:solidFill>
                <a:srgbClr val="0070C0"/>
              </a:solidFill>
            </a:endParaRPr>
          </a:p>
        </p:txBody>
      </p:sp>
      <p:sp>
        <p:nvSpPr>
          <p:cNvPr id="5" name="Rectangle 4"/>
          <p:cNvSpPr/>
          <p:nvPr/>
        </p:nvSpPr>
        <p:spPr>
          <a:xfrm>
            <a:off x="8210331" y="6467462"/>
            <a:ext cx="4452395" cy="615553"/>
          </a:xfrm>
          <a:prstGeom prst="rect">
            <a:avLst/>
          </a:prstGeom>
        </p:spPr>
        <p:txBody>
          <a:bodyPr wrap="square">
            <a:spAutoFit/>
          </a:bodyPr>
          <a:lstStyle/>
          <a:p>
            <a:r>
              <a:rPr lang="fr-FR" sz="1600" b="1" dirty="0" err="1" smtClean="0">
                <a:solidFill>
                  <a:srgbClr val="0070C0"/>
                </a:solidFill>
              </a:rPr>
              <a:t>Astroparticle</a:t>
            </a:r>
            <a:r>
              <a:rPr lang="fr-FR" sz="1600" b="1" dirty="0" smtClean="0">
                <a:solidFill>
                  <a:srgbClr val="0070C0"/>
                </a:solidFill>
              </a:rPr>
              <a:t> </a:t>
            </a:r>
            <a:r>
              <a:rPr lang="fr-FR" sz="1600" b="1" dirty="0" err="1" smtClean="0">
                <a:solidFill>
                  <a:srgbClr val="0070C0"/>
                </a:solidFill>
              </a:rPr>
              <a:t>Physics</a:t>
            </a:r>
            <a:r>
              <a:rPr lang="fr-FR" sz="1600" b="1" dirty="0" smtClean="0">
                <a:solidFill>
                  <a:srgbClr val="0070C0"/>
                </a:solidFill>
              </a:rPr>
              <a:t> 23 (2005) 377–392 </a:t>
            </a:r>
            <a:r>
              <a:rPr lang="fr-FR" dirty="0" smtClean="0"/>
              <a:t/>
            </a:r>
            <a:br>
              <a:rPr lang="fr-FR" dirty="0" smtClean="0"/>
            </a:br>
            <a:endParaRPr lang="en-GB" dirty="0"/>
          </a:p>
        </p:txBody>
      </p:sp>
    </p:spTree>
    <p:extLst>
      <p:ext uri="{BB962C8B-B14F-4D97-AF65-F5344CB8AC3E}">
        <p14:creationId xmlns="" xmlns:p14="http://schemas.microsoft.com/office/powerpoint/2010/main" val="3345464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81F4D-0519-912B-60F5-E91AA893EA75}"/>
              </a:ext>
            </a:extLst>
          </p:cNvPr>
          <p:cNvSpPr>
            <a:spLocks noGrp="1"/>
          </p:cNvSpPr>
          <p:nvPr>
            <p:ph type="title"/>
          </p:nvPr>
        </p:nvSpPr>
        <p:spPr>
          <a:xfrm>
            <a:off x="929640" y="365127"/>
            <a:ext cx="8671560" cy="875846"/>
          </a:xfrm>
        </p:spPr>
        <p:txBody>
          <a:bodyPr/>
          <a:lstStyle/>
          <a:p>
            <a:r>
              <a:rPr lang="en-US" sz="2800" i="1" dirty="0" smtClean="0">
                <a:solidFill>
                  <a:srgbClr val="4472C4">
                    <a:lumMod val="75000"/>
                  </a:srgbClr>
                </a:solidFill>
                <a:latin typeface="Arial" pitchFamily="34" charset="0"/>
                <a:cs typeface="Arial" pitchFamily="34" charset="0"/>
              </a:rPr>
              <a:t>OVERVIEW</a:t>
            </a:r>
            <a:endParaRPr lang="en-US" dirty="0"/>
          </a:p>
        </p:txBody>
      </p:sp>
      <p:sp>
        <p:nvSpPr>
          <p:cNvPr id="3" name="Content Placeholder 2">
            <a:extLst>
              <a:ext uri="{FF2B5EF4-FFF2-40B4-BE49-F238E27FC236}">
                <a16:creationId xmlns="" xmlns:a16="http://schemas.microsoft.com/office/drawing/2014/main" id="{9479E160-2F9F-21D9-6DDE-88008EC86BF0}"/>
              </a:ext>
            </a:extLst>
          </p:cNvPr>
          <p:cNvSpPr>
            <a:spLocks noGrp="1"/>
          </p:cNvSpPr>
          <p:nvPr>
            <p:ph idx="1"/>
          </p:nvPr>
        </p:nvSpPr>
        <p:spPr>
          <a:xfrm>
            <a:off x="851263" y="1075598"/>
            <a:ext cx="10515600" cy="5306695"/>
          </a:xfrm>
        </p:spPr>
        <p:txBody>
          <a:bodyPr>
            <a:noAutofit/>
          </a:bodyPr>
          <a:lstStyle/>
          <a:p>
            <a:pPr marL="0" indent="0">
              <a:lnSpc>
                <a:spcPct val="100000"/>
              </a:lnSpc>
              <a:buNone/>
            </a:pPr>
            <a:r>
              <a:rPr lang="en-US" sz="2400" dirty="0">
                <a:solidFill>
                  <a:schemeClr val="accent1">
                    <a:lumMod val="75000"/>
                  </a:schemeClr>
                </a:solidFill>
              </a:rPr>
              <a:t> </a:t>
            </a:r>
            <a:r>
              <a:rPr lang="en-US" sz="2400" dirty="0" smtClean="0">
                <a:solidFill>
                  <a:schemeClr val="accent1">
                    <a:lumMod val="75000"/>
                  </a:schemeClr>
                </a:solidFill>
              </a:rPr>
              <a:t>Later, </a:t>
            </a:r>
            <a:r>
              <a:rPr lang="en-US" sz="2400" dirty="0">
                <a:solidFill>
                  <a:schemeClr val="accent1">
                    <a:lumMod val="75000"/>
                  </a:schemeClr>
                </a:solidFill>
              </a:rPr>
              <a:t>based on the pioneering work done by </a:t>
            </a:r>
            <a:r>
              <a:rPr lang="en-US" sz="2400" dirty="0" smtClean="0">
                <a:solidFill>
                  <a:schemeClr val="accent1">
                    <a:lumMod val="75000"/>
                  </a:schemeClr>
                </a:solidFill>
              </a:rPr>
              <a:t>NESTOR, </a:t>
            </a:r>
            <a:r>
              <a:rPr lang="en-US" sz="2400" dirty="0">
                <a:solidFill>
                  <a:schemeClr val="accent1">
                    <a:lumMod val="75000"/>
                  </a:schemeClr>
                </a:solidFill>
              </a:rPr>
              <a:t>the project became part of the </a:t>
            </a:r>
            <a:r>
              <a:rPr lang="en-US" sz="2400" dirty="0" smtClean="0">
                <a:solidFill>
                  <a:schemeClr val="accent1">
                    <a:lumMod val="75000"/>
                  </a:schemeClr>
                </a:solidFill>
              </a:rPr>
              <a:t>High Priority List </a:t>
            </a:r>
            <a:r>
              <a:rPr lang="en-US" sz="2400" dirty="0">
                <a:solidFill>
                  <a:schemeClr val="accent1">
                    <a:lumMod val="75000"/>
                  </a:schemeClr>
                </a:solidFill>
              </a:rPr>
              <a:t>of the first ESFRI, the European </a:t>
            </a:r>
            <a:r>
              <a:rPr lang="en-US" sz="2400" dirty="0" smtClean="0">
                <a:solidFill>
                  <a:schemeClr val="accent1">
                    <a:lumMod val="75000"/>
                  </a:schemeClr>
                </a:solidFill>
              </a:rPr>
              <a:t>Strategy </a:t>
            </a:r>
            <a:r>
              <a:rPr lang="en-US" sz="2400" dirty="0">
                <a:solidFill>
                  <a:schemeClr val="accent1">
                    <a:lumMod val="75000"/>
                  </a:schemeClr>
                </a:solidFill>
              </a:rPr>
              <a:t>Forum for Large Research </a:t>
            </a:r>
            <a:r>
              <a:rPr lang="en-US" sz="2400" dirty="0" smtClean="0">
                <a:solidFill>
                  <a:schemeClr val="accent1">
                    <a:lumMod val="75000"/>
                  </a:schemeClr>
                </a:solidFill>
              </a:rPr>
              <a:t>Infrastructures, </a:t>
            </a:r>
            <a:r>
              <a:rPr lang="en-US" sz="2400" dirty="0">
                <a:solidFill>
                  <a:schemeClr val="accent1">
                    <a:lumMod val="75000"/>
                  </a:schemeClr>
                </a:solidFill>
              </a:rPr>
              <a:t>a fact that underlined the importance of the endeavor.</a:t>
            </a:r>
          </a:p>
          <a:p>
            <a:pPr marL="0" indent="0">
              <a:lnSpc>
                <a:spcPct val="100000"/>
              </a:lnSpc>
              <a:buNone/>
            </a:pPr>
            <a:r>
              <a:rPr lang="en-US" sz="2400" dirty="0" smtClean="0">
                <a:solidFill>
                  <a:schemeClr val="accent1">
                    <a:lumMod val="75000"/>
                  </a:schemeClr>
                </a:solidFill>
              </a:rPr>
              <a:t>Due </a:t>
            </a:r>
            <a:r>
              <a:rPr lang="en-US" sz="2400" dirty="0">
                <a:solidFill>
                  <a:schemeClr val="accent1">
                    <a:lumMod val="75000"/>
                  </a:schemeClr>
                </a:solidFill>
              </a:rPr>
              <a:t>to a multitude of reasons and also in order to take advantage of the Regional EU and National funding, two similar experiments branched out of NESTOR. So “ANTARES”, and later “NEMO”, were established in the south of France and east of Sicily respectively. </a:t>
            </a:r>
          </a:p>
          <a:p>
            <a:pPr marL="0" indent="0">
              <a:buNone/>
            </a:pPr>
            <a:endParaRPr lang="en-US" dirty="0"/>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4132269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581F4D-0519-912B-60F5-E91AA893EA75}"/>
              </a:ext>
            </a:extLst>
          </p:cNvPr>
          <p:cNvSpPr>
            <a:spLocks noGrp="1"/>
          </p:cNvSpPr>
          <p:nvPr>
            <p:ph type="title"/>
          </p:nvPr>
        </p:nvSpPr>
        <p:spPr>
          <a:xfrm>
            <a:off x="929640" y="365127"/>
            <a:ext cx="8671560" cy="875846"/>
          </a:xfrm>
        </p:spPr>
        <p:txBody>
          <a:bodyPr/>
          <a:lstStyle/>
          <a:p>
            <a:r>
              <a:rPr lang="en-US" sz="2800" i="1" dirty="0" smtClean="0">
                <a:solidFill>
                  <a:srgbClr val="4472C4">
                    <a:lumMod val="75000"/>
                  </a:srgbClr>
                </a:solidFill>
                <a:latin typeface="Arial" pitchFamily="34" charset="0"/>
                <a:cs typeface="Arial" pitchFamily="34" charset="0"/>
              </a:rPr>
              <a:t>OVERVIEW</a:t>
            </a:r>
            <a:endParaRPr lang="en-US" dirty="0"/>
          </a:p>
        </p:txBody>
      </p:sp>
      <p:sp>
        <p:nvSpPr>
          <p:cNvPr id="3" name="Content Placeholder 2">
            <a:extLst>
              <a:ext uri="{FF2B5EF4-FFF2-40B4-BE49-F238E27FC236}">
                <a16:creationId xmlns="" xmlns:a16="http://schemas.microsoft.com/office/drawing/2014/main" id="{9479E160-2F9F-21D9-6DDE-88008EC86BF0}"/>
              </a:ext>
            </a:extLst>
          </p:cNvPr>
          <p:cNvSpPr>
            <a:spLocks noGrp="1"/>
          </p:cNvSpPr>
          <p:nvPr>
            <p:ph idx="1"/>
          </p:nvPr>
        </p:nvSpPr>
        <p:spPr>
          <a:xfrm>
            <a:off x="851263" y="1075598"/>
            <a:ext cx="10515600" cy="5306695"/>
          </a:xfrm>
        </p:spPr>
        <p:txBody>
          <a:bodyPr>
            <a:noAutofit/>
          </a:bodyPr>
          <a:lstStyle/>
          <a:p>
            <a:pPr marL="0" indent="0">
              <a:lnSpc>
                <a:spcPct val="100000"/>
              </a:lnSpc>
              <a:buNone/>
            </a:pPr>
            <a:r>
              <a:rPr lang="en-US" sz="2400" dirty="0">
                <a:solidFill>
                  <a:schemeClr val="accent1">
                    <a:lumMod val="75000"/>
                  </a:schemeClr>
                </a:solidFill>
              </a:rPr>
              <a:t> </a:t>
            </a:r>
            <a:r>
              <a:rPr lang="en-US" sz="2400" dirty="0" smtClean="0">
                <a:solidFill>
                  <a:schemeClr val="accent1">
                    <a:lumMod val="75000"/>
                  </a:schemeClr>
                </a:solidFill>
              </a:rPr>
              <a:t>Later, </a:t>
            </a:r>
            <a:r>
              <a:rPr lang="en-US" sz="2400" dirty="0">
                <a:solidFill>
                  <a:schemeClr val="accent1">
                    <a:lumMod val="75000"/>
                  </a:schemeClr>
                </a:solidFill>
              </a:rPr>
              <a:t>based on the pioneering work done by </a:t>
            </a:r>
            <a:r>
              <a:rPr lang="en-US" sz="2400" dirty="0" smtClean="0">
                <a:solidFill>
                  <a:schemeClr val="accent1">
                    <a:lumMod val="75000"/>
                  </a:schemeClr>
                </a:solidFill>
              </a:rPr>
              <a:t>NESTOR, </a:t>
            </a:r>
            <a:r>
              <a:rPr lang="en-US" sz="2400" dirty="0">
                <a:solidFill>
                  <a:schemeClr val="accent1">
                    <a:lumMod val="75000"/>
                  </a:schemeClr>
                </a:solidFill>
              </a:rPr>
              <a:t>the project became part of the </a:t>
            </a:r>
            <a:r>
              <a:rPr lang="en-US" sz="2400" dirty="0" smtClean="0">
                <a:solidFill>
                  <a:schemeClr val="accent1">
                    <a:lumMod val="75000"/>
                  </a:schemeClr>
                </a:solidFill>
              </a:rPr>
              <a:t>High Priority List </a:t>
            </a:r>
            <a:r>
              <a:rPr lang="en-US" sz="2400" dirty="0">
                <a:solidFill>
                  <a:schemeClr val="accent1">
                    <a:lumMod val="75000"/>
                  </a:schemeClr>
                </a:solidFill>
              </a:rPr>
              <a:t>of the first ESFRI, the European </a:t>
            </a:r>
            <a:r>
              <a:rPr lang="en-US" sz="2400" dirty="0" smtClean="0">
                <a:solidFill>
                  <a:schemeClr val="accent1">
                    <a:lumMod val="75000"/>
                  </a:schemeClr>
                </a:solidFill>
              </a:rPr>
              <a:t>Strategy </a:t>
            </a:r>
            <a:r>
              <a:rPr lang="en-US" sz="2400" dirty="0">
                <a:solidFill>
                  <a:schemeClr val="accent1">
                    <a:lumMod val="75000"/>
                  </a:schemeClr>
                </a:solidFill>
              </a:rPr>
              <a:t>Forum for Large Research </a:t>
            </a:r>
            <a:r>
              <a:rPr lang="en-US" sz="2400" dirty="0" smtClean="0">
                <a:solidFill>
                  <a:schemeClr val="accent1">
                    <a:lumMod val="75000"/>
                  </a:schemeClr>
                </a:solidFill>
              </a:rPr>
              <a:t>Infrastructures, </a:t>
            </a:r>
            <a:r>
              <a:rPr lang="en-US" sz="2400" dirty="0">
                <a:solidFill>
                  <a:schemeClr val="accent1">
                    <a:lumMod val="75000"/>
                  </a:schemeClr>
                </a:solidFill>
              </a:rPr>
              <a:t>a fact that underlined the importance of the endeavor.</a:t>
            </a:r>
          </a:p>
          <a:p>
            <a:pPr marL="0" indent="0">
              <a:lnSpc>
                <a:spcPct val="100000"/>
              </a:lnSpc>
              <a:buNone/>
            </a:pPr>
            <a:r>
              <a:rPr lang="en-US" sz="2400" dirty="0" smtClean="0">
                <a:solidFill>
                  <a:schemeClr val="accent1">
                    <a:lumMod val="75000"/>
                  </a:schemeClr>
                </a:solidFill>
              </a:rPr>
              <a:t>Due </a:t>
            </a:r>
            <a:r>
              <a:rPr lang="en-US" sz="2400" dirty="0">
                <a:solidFill>
                  <a:schemeClr val="accent1">
                    <a:lumMod val="75000"/>
                  </a:schemeClr>
                </a:solidFill>
              </a:rPr>
              <a:t>to a multitude of reasons and also in order to take advantage of the Regional EU and National funding, two similar experiments branched out of NESTOR. So “ANTARES”, and later “NEMO”, were established in the south of France and east of Sicily respectively. </a:t>
            </a:r>
          </a:p>
          <a:p>
            <a:pPr marL="0" indent="0">
              <a:lnSpc>
                <a:spcPct val="100000"/>
              </a:lnSpc>
              <a:buNone/>
            </a:pPr>
            <a:r>
              <a:rPr lang="en-US" sz="2400" dirty="0" smtClean="0">
                <a:solidFill>
                  <a:schemeClr val="accent1">
                    <a:lumMod val="75000"/>
                  </a:schemeClr>
                </a:solidFill>
              </a:rPr>
              <a:t>Eventually</a:t>
            </a:r>
            <a:r>
              <a:rPr lang="en-US" sz="2400" dirty="0">
                <a:solidFill>
                  <a:schemeClr val="accent1">
                    <a:lumMod val="75000"/>
                  </a:schemeClr>
                </a:solidFill>
              </a:rPr>
              <a:t>, the three experiments “converged</a:t>
            </a:r>
            <a:r>
              <a:rPr lang="en-US" sz="2400" dirty="0" smtClean="0">
                <a:solidFill>
                  <a:schemeClr val="accent1">
                    <a:lumMod val="75000"/>
                  </a:schemeClr>
                </a:solidFill>
              </a:rPr>
              <a:t>”, expanded and </a:t>
            </a:r>
            <a:r>
              <a:rPr lang="en-US" sz="2400" dirty="0">
                <a:solidFill>
                  <a:schemeClr val="accent1">
                    <a:lumMod val="75000"/>
                  </a:schemeClr>
                </a:solidFill>
              </a:rPr>
              <a:t>evolved with further funding at a European level to the European project "KM3NeT", a </a:t>
            </a:r>
            <a:r>
              <a:rPr lang="en-US" sz="2400" dirty="0" err="1">
                <a:solidFill>
                  <a:schemeClr val="accent1">
                    <a:lumMod val="75000"/>
                  </a:schemeClr>
                </a:solidFill>
              </a:rPr>
              <a:t>Kilometre</a:t>
            </a:r>
            <a:r>
              <a:rPr lang="en-US" sz="2400" dirty="0">
                <a:solidFill>
                  <a:schemeClr val="accent1">
                    <a:lumMod val="75000"/>
                  </a:schemeClr>
                </a:solidFill>
              </a:rPr>
              <a:t> Cube Neutrino Telescope that is pursued by the participating countries; initially Greece, Italy, France, Netherlands and </a:t>
            </a:r>
            <a:r>
              <a:rPr lang="en-US" sz="2400" dirty="0" smtClean="0">
                <a:solidFill>
                  <a:schemeClr val="accent1">
                    <a:lumMod val="75000"/>
                  </a:schemeClr>
                </a:solidFill>
              </a:rPr>
              <a:t>Germany and later many more </a:t>
            </a:r>
            <a:r>
              <a:rPr lang="en-US" sz="2400" dirty="0">
                <a:solidFill>
                  <a:schemeClr val="accent1">
                    <a:lumMod val="75000"/>
                  </a:schemeClr>
                </a:solidFill>
              </a:rPr>
              <a:t>(the KM3NeT collaboration is quite larger now). </a:t>
            </a:r>
          </a:p>
          <a:p>
            <a:pPr marL="0" indent="0">
              <a:buNone/>
            </a:pPr>
            <a:endParaRPr lang="en-US" dirty="0"/>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4132269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3BA6D-0F68-5D5A-59D4-482A9FF96674}"/>
              </a:ext>
            </a:extLst>
          </p:cNvPr>
          <p:cNvSpPr>
            <a:spLocks noGrp="1"/>
          </p:cNvSpPr>
          <p:nvPr>
            <p:ph type="title"/>
          </p:nvPr>
        </p:nvSpPr>
        <p:spPr>
          <a:xfrm>
            <a:off x="877388" y="391250"/>
            <a:ext cx="10515600" cy="732155"/>
          </a:xfrm>
        </p:spPr>
        <p:txBody>
          <a:bodyPr/>
          <a:lstStyle/>
          <a:p>
            <a:r>
              <a:rPr lang="el-GR" sz="2800" i="1" dirty="0">
                <a:solidFill>
                  <a:srgbClr val="4472C4">
                    <a:lumMod val="75000"/>
                  </a:srgbClr>
                </a:solidFill>
                <a:latin typeface="Arial" pitchFamily="34" charset="0"/>
                <a:cs typeface="Arial" pitchFamily="34" charset="0"/>
              </a:rPr>
              <a:t>Ε Π Ι Λ Ο Γ Ο Σ</a:t>
            </a:r>
            <a:endParaRPr lang="en-US" sz="2800" i="1" dirty="0">
              <a:solidFill>
                <a:srgbClr val="4472C4">
                  <a:lumMod val="75000"/>
                </a:srgbClr>
              </a:solidFill>
              <a:latin typeface="Arial" pitchFamily="34" charset="0"/>
              <a:cs typeface="Arial" pitchFamily="34" charset="0"/>
            </a:endParaRPr>
          </a:p>
        </p:txBody>
      </p:sp>
      <p:sp>
        <p:nvSpPr>
          <p:cNvPr id="6" name="Rectangle 5"/>
          <p:cNvSpPr/>
          <p:nvPr/>
        </p:nvSpPr>
        <p:spPr>
          <a:xfrm>
            <a:off x="496389" y="1071801"/>
            <a:ext cx="11456125" cy="1646605"/>
          </a:xfrm>
          <a:prstGeom prst="rect">
            <a:avLst/>
          </a:prstGeom>
        </p:spPr>
        <p:txBody>
          <a:bodyPr wrap="square">
            <a:spAutoFit/>
          </a:bodyPr>
          <a:lstStyle/>
          <a:p>
            <a:pPr>
              <a:spcAft>
                <a:spcPts val="600"/>
              </a:spcAft>
              <a:buFont typeface="Arial" pitchFamily="34" charset="0"/>
              <a:buChar char="•"/>
            </a:pPr>
            <a:r>
              <a:rPr lang="en-US" sz="2400" dirty="0" smtClean="0">
                <a:solidFill>
                  <a:schemeClr val="accent1">
                    <a:lumMod val="75000"/>
                  </a:schemeClr>
                </a:solidFill>
              </a:rPr>
              <a:t>John and his DUMAND colleagues started with the idea of M. Markov and laid the foundations of High Energy Neutrino Telescopes in water/ice.</a:t>
            </a:r>
          </a:p>
          <a:p>
            <a:pPr>
              <a:spcAft>
                <a:spcPts val="600"/>
              </a:spcAft>
              <a:buFont typeface="Arial" pitchFamily="34" charset="0"/>
              <a:buChar char="•"/>
            </a:pPr>
            <a:r>
              <a:rPr lang="en-US" sz="2400" dirty="0" smtClean="0">
                <a:solidFill>
                  <a:schemeClr val="accent1">
                    <a:lumMod val="75000"/>
                  </a:schemeClr>
                </a:solidFill>
              </a:rPr>
              <a:t>They made a multitude of original multidisciplinary contributions/innovations  essential for building deep sea neutrino telescopes.</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668694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3BA6D-0F68-5D5A-59D4-482A9FF96674}"/>
              </a:ext>
            </a:extLst>
          </p:cNvPr>
          <p:cNvSpPr>
            <a:spLocks noGrp="1"/>
          </p:cNvSpPr>
          <p:nvPr>
            <p:ph type="title"/>
          </p:nvPr>
        </p:nvSpPr>
        <p:spPr>
          <a:xfrm>
            <a:off x="877388" y="391250"/>
            <a:ext cx="10515600" cy="732155"/>
          </a:xfrm>
        </p:spPr>
        <p:txBody>
          <a:bodyPr/>
          <a:lstStyle/>
          <a:p>
            <a:r>
              <a:rPr lang="el-GR" sz="2800" i="1" dirty="0">
                <a:solidFill>
                  <a:srgbClr val="4472C4">
                    <a:lumMod val="75000"/>
                  </a:srgbClr>
                </a:solidFill>
                <a:latin typeface="Arial" pitchFamily="34" charset="0"/>
                <a:cs typeface="Arial" pitchFamily="34" charset="0"/>
              </a:rPr>
              <a:t>Ε Π Ι Λ Ο Γ Ο Σ</a:t>
            </a:r>
            <a:endParaRPr lang="en-US" sz="2800" i="1" dirty="0">
              <a:solidFill>
                <a:srgbClr val="4472C4">
                  <a:lumMod val="75000"/>
                </a:srgbClr>
              </a:solidFill>
              <a:latin typeface="Arial" pitchFamily="34" charset="0"/>
              <a:cs typeface="Arial" pitchFamily="34" charset="0"/>
            </a:endParaRPr>
          </a:p>
        </p:txBody>
      </p:sp>
      <p:sp>
        <p:nvSpPr>
          <p:cNvPr id="6" name="Rectangle 5"/>
          <p:cNvSpPr/>
          <p:nvPr/>
        </p:nvSpPr>
        <p:spPr>
          <a:xfrm>
            <a:off x="496389" y="1071801"/>
            <a:ext cx="11456125" cy="4170372"/>
          </a:xfrm>
          <a:prstGeom prst="rect">
            <a:avLst/>
          </a:prstGeom>
        </p:spPr>
        <p:txBody>
          <a:bodyPr wrap="square">
            <a:spAutoFit/>
          </a:bodyPr>
          <a:lstStyle/>
          <a:p>
            <a:pPr>
              <a:spcAft>
                <a:spcPts val="600"/>
              </a:spcAft>
              <a:buFont typeface="Arial" pitchFamily="34" charset="0"/>
              <a:buChar char="•"/>
            </a:pPr>
            <a:r>
              <a:rPr lang="en-US" sz="2400" dirty="0" smtClean="0">
                <a:solidFill>
                  <a:schemeClr val="accent1">
                    <a:lumMod val="75000"/>
                  </a:schemeClr>
                </a:solidFill>
              </a:rPr>
              <a:t>John and his DUMAND colleagues started with the idea of M. Markov and laid the foundations of High Energy Neutrino Telescopes in water/ice.</a:t>
            </a:r>
          </a:p>
          <a:p>
            <a:pPr>
              <a:spcAft>
                <a:spcPts val="600"/>
              </a:spcAft>
              <a:buFont typeface="Arial" pitchFamily="34" charset="0"/>
              <a:buChar char="•"/>
            </a:pPr>
            <a:r>
              <a:rPr lang="en-US" sz="2400" dirty="0" smtClean="0">
                <a:solidFill>
                  <a:schemeClr val="accent1">
                    <a:lumMod val="75000"/>
                  </a:schemeClr>
                </a:solidFill>
              </a:rPr>
              <a:t>They made a multitude of original multidisciplinary contributions/innovations  essential for building deep sea neutrino telescopes.</a:t>
            </a:r>
          </a:p>
          <a:p>
            <a:pPr>
              <a:spcAft>
                <a:spcPts val="600"/>
              </a:spcAft>
              <a:buFont typeface="Arial" pitchFamily="34" charset="0"/>
              <a:buChar char="•"/>
            </a:pPr>
            <a:r>
              <a:rPr lang="en-US" sz="2400" dirty="0" smtClean="0">
                <a:solidFill>
                  <a:schemeClr val="accent1">
                    <a:lumMod val="75000"/>
                  </a:schemeClr>
                </a:solidFill>
              </a:rPr>
              <a:t>To mention some of the seminal:</a:t>
            </a:r>
          </a:p>
          <a:p>
            <a:pPr marL="360000">
              <a:spcAft>
                <a:spcPts val="600"/>
              </a:spcAft>
              <a:buFont typeface="Wingdings" pitchFamily="2" charset="2"/>
              <a:buChar char="§"/>
            </a:pPr>
            <a:r>
              <a:rPr lang="en-US" sz="2400" dirty="0" smtClean="0">
                <a:solidFill>
                  <a:schemeClr val="accent1">
                    <a:lumMod val="75000"/>
                  </a:schemeClr>
                </a:solidFill>
              </a:rPr>
              <a:t>The use of pressure resistant glass housing  for the photomultiplier tubes, including  how to encase them in a high magnetic permeability cage with minimal shadowing. </a:t>
            </a:r>
          </a:p>
          <a:p>
            <a:pPr marL="360000">
              <a:spcAft>
                <a:spcPts val="600"/>
              </a:spcAft>
              <a:buFont typeface="Wingdings" pitchFamily="2" charset="2"/>
              <a:buChar char="§"/>
            </a:pPr>
            <a:r>
              <a:rPr lang="en-US" sz="2400" dirty="0" smtClean="0">
                <a:solidFill>
                  <a:schemeClr val="accent1">
                    <a:lumMod val="75000"/>
                  </a:schemeClr>
                </a:solidFill>
              </a:rPr>
              <a:t>The use of optical fibers to transmit data to shore.</a:t>
            </a:r>
          </a:p>
          <a:p>
            <a:pPr marL="360000">
              <a:spcAft>
                <a:spcPts val="600"/>
              </a:spcAft>
              <a:buFont typeface="Wingdings" pitchFamily="2" charset="2"/>
              <a:buChar char="§"/>
            </a:pPr>
            <a:r>
              <a:rPr lang="en-US" sz="2400" dirty="0" smtClean="0">
                <a:solidFill>
                  <a:schemeClr val="accent1">
                    <a:lumMod val="75000"/>
                  </a:schemeClr>
                </a:solidFill>
              </a:rPr>
              <a:t>The use of “chirped sonar” to continuously locate accurately the detection elements, extremely important for reconstructing track direction</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6686945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D3BA6D-0F68-5D5A-59D4-482A9FF96674}"/>
              </a:ext>
            </a:extLst>
          </p:cNvPr>
          <p:cNvSpPr>
            <a:spLocks noGrp="1"/>
          </p:cNvSpPr>
          <p:nvPr>
            <p:ph type="title"/>
          </p:nvPr>
        </p:nvSpPr>
        <p:spPr>
          <a:xfrm>
            <a:off x="877388" y="391250"/>
            <a:ext cx="10515600" cy="732155"/>
          </a:xfrm>
        </p:spPr>
        <p:txBody>
          <a:bodyPr/>
          <a:lstStyle/>
          <a:p>
            <a:r>
              <a:rPr lang="el-GR" sz="2800" i="1" dirty="0">
                <a:solidFill>
                  <a:srgbClr val="4472C4">
                    <a:lumMod val="75000"/>
                  </a:srgbClr>
                </a:solidFill>
                <a:latin typeface="Arial" pitchFamily="34" charset="0"/>
                <a:cs typeface="Arial" pitchFamily="34" charset="0"/>
              </a:rPr>
              <a:t>Ε Π Ι Λ Ο Γ Ο Σ</a:t>
            </a:r>
            <a:endParaRPr lang="en-US" sz="2800" i="1" dirty="0">
              <a:solidFill>
                <a:srgbClr val="4472C4">
                  <a:lumMod val="75000"/>
                </a:srgbClr>
              </a:solidFill>
              <a:latin typeface="Arial" pitchFamily="34" charset="0"/>
              <a:cs typeface="Arial" pitchFamily="34" charset="0"/>
            </a:endParaRPr>
          </a:p>
        </p:txBody>
      </p:sp>
      <p:sp>
        <p:nvSpPr>
          <p:cNvPr id="6" name="Rectangle 5"/>
          <p:cNvSpPr/>
          <p:nvPr/>
        </p:nvSpPr>
        <p:spPr>
          <a:xfrm>
            <a:off x="470989" y="2303701"/>
            <a:ext cx="11456125" cy="2046714"/>
          </a:xfrm>
          <a:prstGeom prst="rect">
            <a:avLst/>
          </a:prstGeom>
        </p:spPr>
        <p:txBody>
          <a:bodyPr wrap="square">
            <a:spAutoFit/>
          </a:bodyPr>
          <a:lstStyle/>
          <a:p>
            <a:pPr algn="ctr">
              <a:spcAft>
                <a:spcPts val="600"/>
              </a:spcAft>
            </a:pPr>
            <a:r>
              <a:rPr lang="en-US" sz="2800" dirty="0" smtClean="0">
                <a:solidFill>
                  <a:schemeClr val="accent1">
                    <a:lumMod val="75000"/>
                  </a:schemeClr>
                </a:solidFill>
              </a:rPr>
              <a:t>ALL </a:t>
            </a:r>
            <a:r>
              <a:rPr lang="en-US" sz="2800" dirty="0" smtClean="0">
                <a:solidFill>
                  <a:schemeClr val="accent1">
                    <a:lumMod val="75000"/>
                  </a:schemeClr>
                </a:solidFill>
              </a:rPr>
              <a:t>THIS IS THE DIRECT RESULT OF </a:t>
            </a:r>
            <a:r>
              <a:rPr lang="en-US" sz="2800" dirty="0" smtClean="0">
                <a:solidFill>
                  <a:schemeClr val="accent1">
                    <a:lumMod val="75000"/>
                  </a:schemeClr>
                </a:solidFill>
              </a:rPr>
              <a:t>DUMAND</a:t>
            </a:r>
          </a:p>
          <a:p>
            <a:pPr algn="ctr">
              <a:spcAft>
                <a:spcPts val="600"/>
              </a:spcAft>
            </a:pPr>
            <a:endParaRPr lang="en-US" sz="2800" dirty="0" smtClean="0">
              <a:solidFill>
                <a:schemeClr val="accent1">
                  <a:lumMod val="75000"/>
                </a:schemeClr>
              </a:solidFill>
            </a:endParaRPr>
          </a:p>
          <a:p>
            <a:pPr algn="ctr">
              <a:spcAft>
                <a:spcPts val="600"/>
              </a:spcAft>
            </a:pPr>
            <a:endParaRPr lang="en-US" sz="2800" dirty="0" smtClean="0">
              <a:solidFill>
                <a:schemeClr val="accent1">
                  <a:lumMod val="75000"/>
                </a:schemeClr>
              </a:solidFill>
            </a:endParaRPr>
          </a:p>
          <a:p>
            <a:pPr algn="ctr">
              <a:spcAft>
                <a:spcPts val="600"/>
              </a:spcAft>
            </a:pPr>
            <a:r>
              <a:rPr lang="en-US" sz="2800" dirty="0" smtClean="0">
                <a:solidFill>
                  <a:schemeClr val="accent1">
                    <a:lumMod val="75000"/>
                  </a:schemeClr>
                </a:solidFill>
              </a:rPr>
              <a:t>We have all used these, at the time, pioneering techniques</a:t>
            </a: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668694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6389" y="1071801"/>
            <a:ext cx="11456125" cy="2339102"/>
          </a:xfrm>
          <a:prstGeom prst="rect">
            <a:avLst/>
          </a:prstGeom>
        </p:spPr>
        <p:txBody>
          <a:bodyPr wrap="square">
            <a:spAutoFit/>
          </a:bodyPr>
          <a:lstStyle/>
          <a:p>
            <a:pPr algn="ctr">
              <a:spcAft>
                <a:spcPts val="600"/>
              </a:spcAft>
            </a:pPr>
            <a:r>
              <a:rPr lang="en-US" sz="2800" dirty="0" smtClean="0">
                <a:solidFill>
                  <a:schemeClr val="accent1">
                    <a:lumMod val="75000"/>
                  </a:schemeClr>
                </a:solidFill>
              </a:rPr>
              <a:t>In many ways John, and his DUMAND colleagues, laid the foundations of High Energy Neutrino Telescopes. </a:t>
            </a:r>
          </a:p>
          <a:p>
            <a:pPr algn="ctr">
              <a:spcAft>
                <a:spcPts val="600"/>
              </a:spcAft>
            </a:pPr>
            <a:r>
              <a:rPr lang="en-US" sz="2800" dirty="0" smtClean="0">
                <a:solidFill>
                  <a:schemeClr val="accent1">
                    <a:lumMod val="75000"/>
                  </a:schemeClr>
                </a:solidFill>
              </a:rPr>
              <a:t>Thus, John become the Godfather and Patron Saint of High Energy Neutrino Telescopes in water and ice. </a:t>
            </a:r>
          </a:p>
          <a:p>
            <a:pPr algn="ctr">
              <a:spcAft>
                <a:spcPts val="600"/>
              </a:spcAft>
            </a:pPr>
            <a:endParaRPr lang="en-US" sz="2400" dirty="0">
              <a:solidFill>
                <a:schemeClr val="accent1">
                  <a:lumMod val="75000"/>
                </a:schemeClr>
              </a:solidFill>
            </a:endParaRPr>
          </a:p>
        </p:txBody>
      </p:sp>
      <p:sp>
        <p:nvSpPr>
          <p:cNvPr id="3" name="TextBox 2"/>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668694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6389" y="1071801"/>
            <a:ext cx="11456125" cy="2339102"/>
          </a:xfrm>
          <a:prstGeom prst="rect">
            <a:avLst/>
          </a:prstGeom>
        </p:spPr>
        <p:txBody>
          <a:bodyPr wrap="square">
            <a:spAutoFit/>
          </a:bodyPr>
          <a:lstStyle/>
          <a:p>
            <a:pPr algn="ctr">
              <a:spcAft>
                <a:spcPts val="600"/>
              </a:spcAft>
            </a:pPr>
            <a:r>
              <a:rPr lang="en-US" sz="2800" dirty="0" smtClean="0">
                <a:solidFill>
                  <a:schemeClr val="accent1">
                    <a:lumMod val="75000"/>
                  </a:schemeClr>
                </a:solidFill>
              </a:rPr>
              <a:t>In many ways John, and his DUMAND colleagues, laid the foundations of High Energy Neutrino Telescopes. </a:t>
            </a:r>
          </a:p>
          <a:p>
            <a:pPr algn="ctr">
              <a:spcAft>
                <a:spcPts val="600"/>
              </a:spcAft>
            </a:pPr>
            <a:r>
              <a:rPr lang="en-US" sz="2800" dirty="0" smtClean="0">
                <a:solidFill>
                  <a:schemeClr val="accent1">
                    <a:lumMod val="75000"/>
                  </a:schemeClr>
                </a:solidFill>
              </a:rPr>
              <a:t>Thus, John become the Godfather and Patron Saint of High Energy Neutrino Telescopes in water and ice. </a:t>
            </a:r>
          </a:p>
          <a:p>
            <a:pPr algn="ctr">
              <a:spcAft>
                <a:spcPts val="600"/>
              </a:spcAft>
            </a:pPr>
            <a:endParaRPr lang="en-US" sz="2400" dirty="0">
              <a:solidFill>
                <a:schemeClr val="accent1">
                  <a:lumMod val="75000"/>
                </a:schemeClr>
              </a:solidFill>
            </a:endParaRPr>
          </a:p>
        </p:txBody>
      </p:sp>
      <p:sp>
        <p:nvSpPr>
          <p:cNvPr id="4" name="Rectangle 3"/>
          <p:cNvSpPr/>
          <p:nvPr/>
        </p:nvSpPr>
        <p:spPr>
          <a:xfrm>
            <a:off x="561702" y="4171797"/>
            <a:ext cx="11168743" cy="923330"/>
          </a:xfrm>
          <a:prstGeom prst="rect">
            <a:avLst/>
          </a:prstGeom>
        </p:spPr>
        <p:txBody>
          <a:bodyPr wrap="square">
            <a:spAutoFit/>
          </a:bodyPr>
          <a:lstStyle/>
          <a:p>
            <a:pPr algn="ctr"/>
            <a:r>
              <a:rPr lang="en-US" sz="5400" b="1" i="1" dirty="0" smtClean="0">
                <a:solidFill>
                  <a:srgbClr val="00B0F0"/>
                </a:solidFill>
              </a:rPr>
              <a:t>MAHALO GIOVANNI</a:t>
            </a:r>
            <a:endParaRPr lang="en-GB" sz="5400" b="1" i="1" dirty="0">
              <a:solidFill>
                <a:srgbClr val="00B0F0"/>
              </a:solidFill>
            </a:endParaRPr>
          </a:p>
        </p:txBody>
      </p:sp>
      <p:sp>
        <p:nvSpPr>
          <p:cNvPr id="5" name="TextBox 4"/>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668694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BCA02-0644-CD28-F2E0-AEAE5FCE2706}"/>
              </a:ext>
            </a:extLst>
          </p:cNvPr>
          <p:cNvSpPr>
            <a:spLocks noGrp="1"/>
          </p:cNvSpPr>
          <p:nvPr>
            <p:ph idx="1"/>
          </p:nvPr>
        </p:nvSpPr>
        <p:spPr>
          <a:xfrm>
            <a:off x="851263" y="1172481"/>
            <a:ext cx="10515600" cy="5411199"/>
          </a:xfrm>
        </p:spPr>
        <p:txBody>
          <a:bodyPr>
            <a:noAutofit/>
          </a:bodyPr>
          <a:lstStyle/>
          <a:p>
            <a:r>
              <a:rPr lang="en-US" sz="2400" dirty="0">
                <a:solidFill>
                  <a:schemeClr val="accent1">
                    <a:lumMod val="75000"/>
                  </a:schemeClr>
                </a:solidFill>
              </a:rPr>
              <a:t>Discussions for the construction of a deep sea neutrino telescope started in 1975 with DUMAND (Deep Underwater Muon and Neutrino Detector), in the USA, in order to build and establish a neutrino observatory/telescope deep in the Pacific Ocean near the Big Island of Hawaii and in </a:t>
            </a:r>
            <a:r>
              <a:rPr lang="en-US" sz="2400" dirty="0" smtClean="0">
                <a:solidFill>
                  <a:schemeClr val="accent1">
                    <a:lumMod val="75000"/>
                  </a:schemeClr>
                </a:solidFill>
              </a:rPr>
              <a:t>the, </a:t>
            </a:r>
            <a:r>
              <a:rPr lang="en-US" sz="2400" dirty="0">
                <a:solidFill>
                  <a:schemeClr val="accent1">
                    <a:lumMod val="75000"/>
                  </a:schemeClr>
                </a:solidFill>
              </a:rPr>
              <a:t>then USSR, </a:t>
            </a:r>
            <a:r>
              <a:rPr lang="en-US" sz="2400" dirty="0" smtClean="0">
                <a:solidFill>
                  <a:schemeClr val="accent1">
                    <a:lumMod val="75000"/>
                  </a:schemeClr>
                </a:solidFill>
              </a:rPr>
              <a:t>lake </a:t>
            </a:r>
            <a:r>
              <a:rPr lang="en-US" sz="2400" dirty="0">
                <a:solidFill>
                  <a:schemeClr val="accent1">
                    <a:lumMod val="75000"/>
                  </a:schemeClr>
                </a:solidFill>
              </a:rPr>
              <a:t>Baikal in Siberia</a:t>
            </a:r>
            <a:r>
              <a:rPr lang="en-US" sz="2400" dirty="0">
                <a:solidFill>
                  <a:schemeClr val="accent1"/>
                </a:solidFill>
              </a:rPr>
              <a:t>. </a:t>
            </a:r>
            <a:endParaRPr lang="en-US" sz="2400" dirty="0">
              <a:solidFill>
                <a:srgbClr val="FF0000"/>
              </a:solidFill>
            </a:endParaRPr>
          </a:p>
        </p:txBody>
      </p:sp>
      <p:sp>
        <p:nvSpPr>
          <p:cNvPr id="4" name="Title 1">
            <a:extLst>
              <a:ext uri="{FF2B5EF4-FFF2-40B4-BE49-F238E27FC236}">
                <a16:creationId xmlns="" xmlns:a16="http://schemas.microsoft.com/office/drawing/2014/main" id="{50B6BC9A-D59B-CAE0-AEC6-53AF7B4719C8}"/>
              </a:ext>
            </a:extLst>
          </p:cNvPr>
          <p:cNvSpPr>
            <a:spLocks noGrp="1"/>
          </p:cNvSpPr>
          <p:nvPr>
            <p:ph type="title"/>
          </p:nvPr>
        </p:nvSpPr>
        <p:spPr>
          <a:xfrm>
            <a:off x="838200" y="365126"/>
            <a:ext cx="10515600" cy="810532"/>
          </a:xfrm>
        </p:spPr>
        <p:txBody>
          <a:bodyPr>
            <a:normAutofit/>
          </a:bodyPr>
          <a:lstStyle/>
          <a:p>
            <a:r>
              <a:rPr lang="en-US" sz="2800" i="1" dirty="0">
                <a:solidFill>
                  <a:schemeClr val="accent1">
                    <a:lumMod val="75000"/>
                  </a:schemeClr>
                </a:solidFill>
                <a:latin typeface="Arial" pitchFamily="34" charset="0"/>
                <a:cs typeface="Arial" pitchFamily="34" charset="0"/>
              </a:rPr>
              <a:t>PREAMBULUM</a:t>
            </a:r>
          </a:p>
        </p:txBody>
      </p:sp>
      <p:sp>
        <p:nvSpPr>
          <p:cNvPr id="5" name="TextBox 4"/>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87105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BCA02-0644-CD28-F2E0-AEAE5FCE2706}"/>
              </a:ext>
            </a:extLst>
          </p:cNvPr>
          <p:cNvSpPr>
            <a:spLocks noGrp="1"/>
          </p:cNvSpPr>
          <p:nvPr>
            <p:ph idx="1"/>
          </p:nvPr>
        </p:nvSpPr>
        <p:spPr>
          <a:xfrm>
            <a:off x="851263" y="1172481"/>
            <a:ext cx="10515600" cy="5411199"/>
          </a:xfrm>
        </p:spPr>
        <p:txBody>
          <a:bodyPr>
            <a:noAutofit/>
          </a:bodyPr>
          <a:lstStyle/>
          <a:p>
            <a:r>
              <a:rPr lang="en-US" sz="2400" dirty="0">
                <a:solidFill>
                  <a:schemeClr val="accent1">
                    <a:lumMod val="75000"/>
                  </a:schemeClr>
                </a:solidFill>
              </a:rPr>
              <a:t>Discussions for the construction of a deep sea neutrino telescope started in 1975 with DUMAND (Deep Underwater Muon and Neutrino Detector), in the USA, in order to build and establish a neutrino observatory/telescope deep in the Pacific Ocean near the Big Island of Hawaii and in </a:t>
            </a:r>
            <a:r>
              <a:rPr lang="en-US" sz="2400" dirty="0" smtClean="0">
                <a:solidFill>
                  <a:schemeClr val="accent1">
                    <a:lumMod val="75000"/>
                  </a:schemeClr>
                </a:solidFill>
              </a:rPr>
              <a:t>the, </a:t>
            </a:r>
            <a:r>
              <a:rPr lang="en-US" sz="2400" dirty="0">
                <a:solidFill>
                  <a:schemeClr val="accent1">
                    <a:lumMod val="75000"/>
                  </a:schemeClr>
                </a:solidFill>
              </a:rPr>
              <a:t>then USSR, </a:t>
            </a:r>
            <a:r>
              <a:rPr lang="en-US" sz="2400" dirty="0" smtClean="0">
                <a:solidFill>
                  <a:schemeClr val="accent1">
                    <a:lumMod val="75000"/>
                  </a:schemeClr>
                </a:solidFill>
              </a:rPr>
              <a:t>lake </a:t>
            </a:r>
            <a:r>
              <a:rPr lang="en-US" sz="2400" dirty="0">
                <a:solidFill>
                  <a:schemeClr val="accent1">
                    <a:lumMod val="75000"/>
                  </a:schemeClr>
                </a:solidFill>
              </a:rPr>
              <a:t>Baikal in Siberia</a:t>
            </a:r>
            <a:r>
              <a:rPr lang="en-US" sz="2400" dirty="0">
                <a:solidFill>
                  <a:schemeClr val="accent1"/>
                </a:solidFill>
              </a:rPr>
              <a:t>. </a:t>
            </a:r>
            <a:endParaRPr lang="en-US" sz="2400" dirty="0">
              <a:solidFill>
                <a:srgbClr val="FF0000"/>
              </a:solidFill>
            </a:endParaRPr>
          </a:p>
          <a:p>
            <a:r>
              <a:rPr lang="en-US" sz="2400" dirty="0" smtClean="0">
                <a:solidFill>
                  <a:schemeClr val="accent1">
                    <a:lumMod val="75000"/>
                  </a:schemeClr>
                </a:solidFill>
              </a:rPr>
              <a:t>Later and parallel to the DUMAND activity in the Pacific, L. K. </a:t>
            </a:r>
            <a:r>
              <a:rPr lang="en-US" sz="2400" dirty="0" err="1" smtClean="0">
                <a:solidFill>
                  <a:schemeClr val="accent1">
                    <a:lumMod val="75000"/>
                  </a:schemeClr>
                </a:solidFill>
              </a:rPr>
              <a:t>Resvanis</a:t>
            </a:r>
            <a:r>
              <a:rPr lang="en-US" sz="2400" dirty="0" smtClean="0">
                <a:solidFill>
                  <a:schemeClr val="accent1">
                    <a:lumMod val="75000"/>
                  </a:schemeClr>
                </a:solidFill>
              </a:rPr>
              <a:t> and his colleagues of the Physics Laboratory, University of Athens and the INR Institute and the </a:t>
            </a:r>
            <a:r>
              <a:rPr lang="en-US" sz="2400" dirty="0" err="1" smtClean="0">
                <a:solidFill>
                  <a:schemeClr val="accent1">
                    <a:lumMod val="75000"/>
                  </a:schemeClr>
                </a:solidFill>
              </a:rPr>
              <a:t>Shirshov</a:t>
            </a:r>
            <a:r>
              <a:rPr lang="en-US" sz="2400" dirty="0" smtClean="0">
                <a:solidFill>
                  <a:schemeClr val="accent1">
                    <a:lumMod val="75000"/>
                  </a:schemeClr>
                </a:solidFill>
              </a:rPr>
              <a:t> Institute of </a:t>
            </a:r>
            <a:r>
              <a:rPr lang="en-US" sz="2400" dirty="0" err="1" smtClean="0">
                <a:solidFill>
                  <a:schemeClr val="accent1">
                    <a:lumMod val="75000"/>
                  </a:schemeClr>
                </a:solidFill>
              </a:rPr>
              <a:t>Oceanology</a:t>
            </a:r>
            <a:r>
              <a:rPr lang="en-US" sz="2400" dirty="0" smtClean="0">
                <a:solidFill>
                  <a:schemeClr val="accent1">
                    <a:lumMod val="75000"/>
                  </a:schemeClr>
                </a:solidFill>
              </a:rPr>
              <a:t> of the USSR Academy of Sciences, started investigations about similar research activities in Europe and particular in the benign (compared to the Atlantic) Mediterranean Sea. Looking for suitable sites they located a number of deep abyssal plateaus in the region of the Southern Ionian Sea near </a:t>
            </a:r>
            <a:r>
              <a:rPr lang="en-US" sz="2400" dirty="0" err="1" smtClean="0">
                <a:solidFill>
                  <a:schemeClr val="accent1">
                    <a:lumMod val="75000"/>
                  </a:schemeClr>
                </a:solidFill>
              </a:rPr>
              <a:t>Pylos</a:t>
            </a:r>
            <a:r>
              <a:rPr lang="en-US" sz="2400" dirty="0" smtClean="0">
                <a:solidFill>
                  <a:schemeClr val="accent1">
                    <a:lumMod val="75000"/>
                  </a:schemeClr>
                </a:solidFill>
              </a:rPr>
              <a:t> of Trojan War fame. </a:t>
            </a:r>
          </a:p>
        </p:txBody>
      </p:sp>
      <p:sp>
        <p:nvSpPr>
          <p:cNvPr id="4" name="Title 1">
            <a:extLst>
              <a:ext uri="{FF2B5EF4-FFF2-40B4-BE49-F238E27FC236}">
                <a16:creationId xmlns="" xmlns:a16="http://schemas.microsoft.com/office/drawing/2014/main" id="{50B6BC9A-D59B-CAE0-AEC6-53AF7B4719C8}"/>
              </a:ext>
            </a:extLst>
          </p:cNvPr>
          <p:cNvSpPr>
            <a:spLocks noGrp="1"/>
          </p:cNvSpPr>
          <p:nvPr>
            <p:ph type="title"/>
          </p:nvPr>
        </p:nvSpPr>
        <p:spPr>
          <a:xfrm>
            <a:off x="838200" y="365126"/>
            <a:ext cx="10515600" cy="810532"/>
          </a:xfrm>
        </p:spPr>
        <p:txBody>
          <a:bodyPr>
            <a:normAutofit/>
          </a:bodyPr>
          <a:lstStyle/>
          <a:p>
            <a:r>
              <a:rPr lang="en-US" sz="2800" i="1" dirty="0">
                <a:solidFill>
                  <a:schemeClr val="accent1">
                    <a:lumMod val="75000"/>
                  </a:schemeClr>
                </a:solidFill>
                <a:latin typeface="Arial" pitchFamily="34" charset="0"/>
                <a:cs typeface="Arial" pitchFamily="34" charset="0"/>
              </a:rPr>
              <a:t>PREAMBULUM</a:t>
            </a:r>
          </a:p>
        </p:txBody>
      </p:sp>
      <p:sp>
        <p:nvSpPr>
          <p:cNvPr id="5" name="TextBox 4"/>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871058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BCA02-0644-CD28-F2E0-AEAE5FCE2706}"/>
              </a:ext>
            </a:extLst>
          </p:cNvPr>
          <p:cNvSpPr>
            <a:spLocks noGrp="1"/>
          </p:cNvSpPr>
          <p:nvPr>
            <p:ph idx="1"/>
          </p:nvPr>
        </p:nvSpPr>
        <p:spPr>
          <a:xfrm>
            <a:off x="851263" y="1172481"/>
            <a:ext cx="10515600" cy="5411199"/>
          </a:xfrm>
        </p:spPr>
        <p:txBody>
          <a:bodyPr>
            <a:noAutofit/>
          </a:bodyPr>
          <a:lstStyle/>
          <a:p>
            <a:r>
              <a:rPr lang="en-US" sz="2400" dirty="0">
                <a:solidFill>
                  <a:schemeClr val="accent1">
                    <a:lumMod val="75000"/>
                  </a:schemeClr>
                </a:solidFill>
              </a:rPr>
              <a:t>Discussions for the construction of a deep sea neutrino telescope started in 1975 with DUMAND (Deep Underwater Muon and Neutrino Detector), in the USA, in order to build and establish a neutrino observatory/telescope deep in the Pacific Ocean near the Big Island of Hawaii and in </a:t>
            </a:r>
            <a:r>
              <a:rPr lang="en-US" sz="2400" dirty="0" smtClean="0">
                <a:solidFill>
                  <a:schemeClr val="accent1">
                    <a:lumMod val="75000"/>
                  </a:schemeClr>
                </a:solidFill>
              </a:rPr>
              <a:t>the, </a:t>
            </a:r>
            <a:r>
              <a:rPr lang="en-US" sz="2400" dirty="0">
                <a:solidFill>
                  <a:schemeClr val="accent1">
                    <a:lumMod val="75000"/>
                  </a:schemeClr>
                </a:solidFill>
              </a:rPr>
              <a:t>then USSR, </a:t>
            </a:r>
            <a:r>
              <a:rPr lang="en-US" sz="2400" dirty="0" smtClean="0">
                <a:solidFill>
                  <a:schemeClr val="accent1">
                    <a:lumMod val="75000"/>
                  </a:schemeClr>
                </a:solidFill>
              </a:rPr>
              <a:t>lake </a:t>
            </a:r>
            <a:r>
              <a:rPr lang="en-US" sz="2400" dirty="0">
                <a:solidFill>
                  <a:schemeClr val="accent1">
                    <a:lumMod val="75000"/>
                  </a:schemeClr>
                </a:solidFill>
              </a:rPr>
              <a:t>Baikal in Siberia</a:t>
            </a:r>
            <a:r>
              <a:rPr lang="en-US" sz="2400" dirty="0">
                <a:solidFill>
                  <a:schemeClr val="accent1"/>
                </a:solidFill>
              </a:rPr>
              <a:t>. </a:t>
            </a:r>
            <a:endParaRPr lang="en-US" sz="2400" dirty="0">
              <a:solidFill>
                <a:srgbClr val="FF0000"/>
              </a:solidFill>
            </a:endParaRPr>
          </a:p>
          <a:p>
            <a:r>
              <a:rPr lang="en-US" sz="2400" dirty="0" smtClean="0">
                <a:solidFill>
                  <a:schemeClr val="accent1">
                    <a:lumMod val="75000"/>
                  </a:schemeClr>
                </a:solidFill>
              </a:rPr>
              <a:t>Later and parallel to the DUMAND activity in the Pacific, L. K. </a:t>
            </a:r>
            <a:r>
              <a:rPr lang="en-US" sz="2400" dirty="0" err="1" smtClean="0">
                <a:solidFill>
                  <a:schemeClr val="accent1">
                    <a:lumMod val="75000"/>
                  </a:schemeClr>
                </a:solidFill>
              </a:rPr>
              <a:t>Resvanis</a:t>
            </a:r>
            <a:r>
              <a:rPr lang="en-US" sz="2400" dirty="0" smtClean="0">
                <a:solidFill>
                  <a:schemeClr val="accent1">
                    <a:lumMod val="75000"/>
                  </a:schemeClr>
                </a:solidFill>
              </a:rPr>
              <a:t> and his colleagues of the Physics Laboratory, University of Athens and the INR Institute and the </a:t>
            </a:r>
            <a:r>
              <a:rPr lang="en-US" sz="2400" dirty="0" err="1" smtClean="0">
                <a:solidFill>
                  <a:schemeClr val="accent1">
                    <a:lumMod val="75000"/>
                  </a:schemeClr>
                </a:solidFill>
              </a:rPr>
              <a:t>Shirshov</a:t>
            </a:r>
            <a:r>
              <a:rPr lang="en-US" sz="2400" dirty="0" smtClean="0">
                <a:solidFill>
                  <a:schemeClr val="accent1">
                    <a:lumMod val="75000"/>
                  </a:schemeClr>
                </a:solidFill>
              </a:rPr>
              <a:t> Institute of </a:t>
            </a:r>
            <a:r>
              <a:rPr lang="en-US" sz="2400" dirty="0" err="1" smtClean="0">
                <a:solidFill>
                  <a:schemeClr val="accent1">
                    <a:lumMod val="75000"/>
                  </a:schemeClr>
                </a:solidFill>
              </a:rPr>
              <a:t>Oceanology</a:t>
            </a:r>
            <a:r>
              <a:rPr lang="en-US" sz="2400" dirty="0" smtClean="0">
                <a:solidFill>
                  <a:schemeClr val="accent1">
                    <a:lumMod val="75000"/>
                  </a:schemeClr>
                </a:solidFill>
              </a:rPr>
              <a:t> of the USSR Academy of Sciences, started investigations about similar research activities in Europe and particular in the benign (compared to the Atlantic) Mediterranean Sea. Looking for suitable sites they located a number of deep abyssal plateaus in the region of the Southern Ionian Sea near </a:t>
            </a:r>
            <a:r>
              <a:rPr lang="en-US" sz="2400" dirty="0" err="1" smtClean="0">
                <a:solidFill>
                  <a:schemeClr val="accent1">
                    <a:lumMod val="75000"/>
                  </a:schemeClr>
                </a:solidFill>
              </a:rPr>
              <a:t>Pylos</a:t>
            </a:r>
            <a:r>
              <a:rPr lang="en-US" sz="2400" dirty="0" smtClean="0">
                <a:solidFill>
                  <a:schemeClr val="accent1">
                    <a:lumMod val="75000"/>
                  </a:schemeClr>
                </a:solidFill>
              </a:rPr>
              <a:t> of Trojan War fame. </a:t>
            </a:r>
          </a:p>
          <a:p>
            <a:r>
              <a:rPr lang="en-US" sz="2400" dirty="0" smtClean="0">
                <a:solidFill>
                  <a:schemeClr val="accent1">
                    <a:lumMod val="75000"/>
                  </a:schemeClr>
                </a:solidFill>
              </a:rPr>
              <a:t>This was the beginning of the </a:t>
            </a:r>
            <a:r>
              <a:rPr lang="en-US" sz="2400" b="1" u="sng" dirty="0" smtClean="0">
                <a:solidFill>
                  <a:schemeClr val="accent1">
                    <a:lumMod val="75000"/>
                  </a:schemeClr>
                </a:solidFill>
              </a:rPr>
              <a:t>N</a:t>
            </a:r>
            <a:r>
              <a:rPr lang="en-US" sz="2400" dirty="0" smtClean="0">
                <a:solidFill>
                  <a:schemeClr val="accent1">
                    <a:lumMod val="75000"/>
                  </a:schemeClr>
                </a:solidFill>
              </a:rPr>
              <a:t>eutrino </a:t>
            </a:r>
            <a:r>
              <a:rPr lang="en-US" sz="2400" b="1" u="sng" dirty="0" smtClean="0">
                <a:solidFill>
                  <a:schemeClr val="accent1">
                    <a:lumMod val="75000"/>
                  </a:schemeClr>
                </a:solidFill>
              </a:rPr>
              <a:t>E</a:t>
            </a:r>
            <a:r>
              <a:rPr lang="en-US" sz="2400" dirty="0" smtClean="0">
                <a:solidFill>
                  <a:schemeClr val="accent1">
                    <a:lumMod val="75000"/>
                  </a:schemeClr>
                </a:solidFill>
              </a:rPr>
              <a:t>xtended </a:t>
            </a:r>
            <a:r>
              <a:rPr lang="en-US" sz="2400" b="1" u="sng" dirty="0" smtClean="0">
                <a:solidFill>
                  <a:schemeClr val="accent1">
                    <a:lumMod val="75000"/>
                  </a:schemeClr>
                </a:solidFill>
              </a:rPr>
              <a:t>S</a:t>
            </a:r>
            <a:r>
              <a:rPr lang="en-US" sz="2400" dirty="0" smtClean="0">
                <a:solidFill>
                  <a:schemeClr val="accent1">
                    <a:lumMod val="75000"/>
                  </a:schemeClr>
                </a:solidFill>
              </a:rPr>
              <a:t>ubmarine </a:t>
            </a:r>
            <a:r>
              <a:rPr lang="en-US" sz="2400" b="1" u="sng" dirty="0" smtClean="0">
                <a:solidFill>
                  <a:schemeClr val="accent1">
                    <a:lumMod val="75000"/>
                  </a:schemeClr>
                </a:solidFill>
              </a:rPr>
              <a:t>T</a:t>
            </a:r>
            <a:r>
              <a:rPr lang="en-US" sz="2400" dirty="0" smtClean="0">
                <a:solidFill>
                  <a:schemeClr val="accent1">
                    <a:lumMod val="75000"/>
                  </a:schemeClr>
                </a:solidFill>
              </a:rPr>
              <a:t>elescope with </a:t>
            </a:r>
            <a:r>
              <a:rPr lang="en-US" sz="2400" b="1" u="sng" dirty="0" smtClean="0">
                <a:solidFill>
                  <a:schemeClr val="accent1">
                    <a:lumMod val="75000"/>
                  </a:schemeClr>
                </a:solidFill>
              </a:rPr>
              <a:t>O</a:t>
            </a:r>
            <a:r>
              <a:rPr lang="en-US" sz="2400" dirty="0" smtClean="0">
                <a:solidFill>
                  <a:schemeClr val="accent1">
                    <a:lumMod val="75000"/>
                  </a:schemeClr>
                </a:solidFill>
              </a:rPr>
              <a:t>ceanographic </a:t>
            </a:r>
            <a:r>
              <a:rPr lang="en-US" sz="2400" b="1" u="sng" dirty="0" smtClean="0">
                <a:solidFill>
                  <a:schemeClr val="accent1">
                    <a:lumMod val="75000"/>
                  </a:schemeClr>
                </a:solidFill>
              </a:rPr>
              <a:t>R</a:t>
            </a:r>
            <a:r>
              <a:rPr lang="en-US" sz="2400" dirty="0" smtClean="0">
                <a:solidFill>
                  <a:schemeClr val="accent1">
                    <a:lumMod val="75000"/>
                  </a:schemeClr>
                </a:solidFill>
              </a:rPr>
              <a:t>esearch or NESTOR, a very appropriate acronym for a project centered in </a:t>
            </a:r>
            <a:r>
              <a:rPr lang="en-US" sz="2400" dirty="0" err="1" smtClean="0">
                <a:solidFill>
                  <a:schemeClr val="accent1">
                    <a:lumMod val="75000"/>
                  </a:schemeClr>
                </a:solidFill>
              </a:rPr>
              <a:t>Pylos</a:t>
            </a:r>
            <a:r>
              <a:rPr lang="en-US" sz="2400" dirty="0" smtClean="0">
                <a:solidFill>
                  <a:schemeClr val="accent1">
                    <a:lumMod val="75000"/>
                  </a:schemeClr>
                </a:solidFill>
              </a:rPr>
              <a:t> (</a:t>
            </a:r>
            <a:r>
              <a:rPr lang="en-US" sz="2000" b="1" i="1" dirty="0" smtClean="0">
                <a:solidFill>
                  <a:srgbClr val="00B0F0"/>
                </a:solidFill>
              </a:rPr>
              <a:t>http</a:t>
            </a:r>
            <a:r>
              <a:rPr lang="en-US" sz="2000" b="1" i="1" dirty="0" smtClean="0">
                <a:solidFill>
                  <a:srgbClr val="00B0F0"/>
                </a:solidFill>
              </a:rPr>
              <a:t>://</a:t>
            </a:r>
            <a:r>
              <a:rPr lang="en-US" sz="2000" b="1" i="1" dirty="0" smtClean="0">
                <a:solidFill>
                  <a:srgbClr val="00B0F0"/>
                </a:solidFill>
              </a:rPr>
              <a:t>km3net.phys.uoa.gr/NESTORreport/NESTOR%20PROJECT.pdf</a:t>
            </a:r>
            <a:r>
              <a:rPr lang="en-US" sz="2000" b="1" i="1" dirty="0" smtClean="0">
                <a:solidFill>
                  <a:schemeClr val="accent1"/>
                </a:solidFill>
              </a:rPr>
              <a:t>).</a:t>
            </a:r>
            <a:endParaRPr lang="en-US" sz="2200" b="1" i="1" dirty="0">
              <a:solidFill>
                <a:schemeClr val="accent1"/>
              </a:solidFill>
            </a:endParaRPr>
          </a:p>
        </p:txBody>
      </p:sp>
      <p:sp>
        <p:nvSpPr>
          <p:cNvPr id="4" name="Title 1">
            <a:extLst>
              <a:ext uri="{FF2B5EF4-FFF2-40B4-BE49-F238E27FC236}">
                <a16:creationId xmlns="" xmlns:a16="http://schemas.microsoft.com/office/drawing/2014/main" id="{50B6BC9A-D59B-CAE0-AEC6-53AF7B4719C8}"/>
              </a:ext>
            </a:extLst>
          </p:cNvPr>
          <p:cNvSpPr>
            <a:spLocks noGrp="1"/>
          </p:cNvSpPr>
          <p:nvPr>
            <p:ph type="title"/>
          </p:nvPr>
        </p:nvSpPr>
        <p:spPr>
          <a:xfrm>
            <a:off x="838200" y="365126"/>
            <a:ext cx="10515600" cy="810532"/>
          </a:xfrm>
        </p:spPr>
        <p:txBody>
          <a:bodyPr>
            <a:normAutofit/>
          </a:bodyPr>
          <a:lstStyle/>
          <a:p>
            <a:r>
              <a:rPr lang="en-US" sz="2800" i="1" dirty="0">
                <a:solidFill>
                  <a:schemeClr val="accent1">
                    <a:lumMod val="75000"/>
                  </a:schemeClr>
                </a:solidFill>
                <a:latin typeface="Arial" pitchFamily="34" charset="0"/>
                <a:cs typeface="Arial" pitchFamily="34" charset="0"/>
              </a:rPr>
              <a:t>PREAMBULUM</a:t>
            </a:r>
          </a:p>
        </p:txBody>
      </p:sp>
      <p:sp>
        <p:nvSpPr>
          <p:cNvPr id="5" name="TextBox 4"/>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871058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3EBFF8-7119-4C14-3CE2-A701820E7D2D}"/>
              </a:ext>
            </a:extLst>
          </p:cNvPr>
          <p:cNvSpPr>
            <a:spLocks noGrp="1"/>
          </p:cNvSpPr>
          <p:nvPr>
            <p:ph idx="1"/>
          </p:nvPr>
        </p:nvSpPr>
        <p:spPr>
          <a:xfrm>
            <a:off x="838200" y="1394551"/>
            <a:ext cx="10515600" cy="4351338"/>
          </a:xfrm>
        </p:spPr>
        <p:txBody>
          <a:bodyPr/>
          <a:lstStyle/>
          <a:p>
            <a:r>
              <a:rPr lang="en-US" sz="2400" dirty="0" smtClean="0">
                <a:solidFill>
                  <a:schemeClr val="accent1">
                    <a:lumMod val="75000"/>
                  </a:schemeClr>
                </a:solidFill>
              </a:rPr>
              <a:t>Two sites, both in Greece</a:t>
            </a:r>
            <a:r>
              <a:rPr lang="en-US" sz="2400" dirty="0" smtClean="0">
                <a:solidFill>
                  <a:schemeClr val="tx2">
                    <a:lumMod val="75000"/>
                  </a:schemeClr>
                </a:solidFill>
              </a:rPr>
              <a:t> </a:t>
            </a:r>
            <a:r>
              <a:rPr lang="en-US" sz="2400" dirty="0" smtClean="0">
                <a:solidFill>
                  <a:schemeClr val="accent1">
                    <a:lumMod val="75000"/>
                  </a:schemeClr>
                </a:solidFill>
              </a:rPr>
              <a:t>were suitably deep.</a:t>
            </a:r>
          </a:p>
          <a:p>
            <a:r>
              <a:rPr lang="en-US" sz="2400" dirty="0" smtClean="0">
                <a:solidFill>
                  <a:schemeClr val="accent1">
                    <a:lumMod val="75000"/>
                  </a:schemeClr>
                </a:solidFill>
              </a:rPr>
              <a:t> I </a:t>
            </a:r>
            <a:r>
              <a:rPr lang="en-US" sz="2400" dirty="0">
                <a:solidFill>
                  <a:schemeClr val="accent1">
                    <a:lumMod val="75000"/>
                  </a:schemeClr>
                </a:solidFill>
              </a:rPr>
              <a:t>emphasize again, that depth is a critical parameter in order to minimize the down coming cosmic ray muon flux and also maximize the near the horizon telescope sensitivity. </a:t>
            </a:r>
            <a:endParaRPr lang="en-US" sz="2400" dirty="0" smtClean="0">
              <a:solidFill>
                <a:schemeClr val="accent1">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13819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3EBFF8-7119-4C14-3CE2-A701820E7D2D}"/>
              </a:ext>
            </a:extLst>
          </p:cNvPr>
          <p:cNvSpPr>
            <a:spLocks noGrp="1"/>
          </p:cNvSpPr>
          <p:nvPr>
            <p:ph idx="1"/>
          </p:nvPr>
        </p:nvSpPr>
        <p:spPr>
          <a:xfrm>
            <a:off x="838200" y="1394551"/>
            <a:ext cx="10515600" cy="4351338"/>
          </a:xfrm>
        </p:spPr>
        <p:txBody>
          <a:bodyPr/>
          <a:lstStyle/>
          <a:p>
            <a:r>
              <a:rPr lang="en-US" sz="2400" dirty="0" smtClean="0">
                <a:solidFill>
                  <a:schemeClr val="accent1">
                    <a:lumMod val="75000"/>
                  </a:schemeClr>
                </a:solidFill>
              </a:rPr>
              <a:t>Two sites, both in Greece</a:t>
            </a:r>
            <a:r>
              <a:rPr lang="en-US" sz="2400" dirty="0" smtClean="0">
                <a:solidFill>
                  <a:schemeClr val="tx2">
                    <a:lumMod val="75000"/>
                  </a:schemeClr>
                </a:solidFill>
              </a:rPr>
              <a:t> </a:t>
            </a:r>
            <a:r>
              <a:rPr lang="en-US" sz="2400" dirty="0" smtClean="0">
                <a:solidFill>
                  <a:schemeClr val="accent1">
                    <a:lumMod val="75000"/>
                  </a:schemeClr>
                </a:solidFill>
              </a:rPr>
              <a:t>were suitably deep.</a:t>
            </a:r>
          </a:p>
          <a:p>
            <a:r>
              <a:rPr lang="en-US" sz="2400" dirty="0" smtClean="0">
                <a:solidFill>
                  <a:schemeClr val="accent1">
                    <a:lumMod val="75000"/>
                  </a:schemeClr>
                </a:solidFill>
              </a:rPr>
              <a:t> I </a:t>
            </a:r>
            <a:r>
              <a:rPr lang="en-US" sz="2400" dirty="0">
                <a:solidFill>
                  <a:schemeClr val="accent1">
                    <a:lumMod val="75000"/>
                  </a:schemeClr>
                </a:solidFill>
              </a:rPr>
              <a:t>emphasize again, that depth is a critical parameter in order to minimize the down coming cosmic ray muon flux and also maximize the near the horizon telescope sensitivity. </a:t>
            </a:r>
            <a:endParaRPr lang="en-US" sz="2400" dirty="0" smtClean="0">
              <a:solidFill>
                <a:schemeClr val="accent1">
                  <a:lumMod val="75000"/>
                </a:schemeClr>
              </a:solidFill>
            </a:endParaRPr>
          </a:p>
          <a:p>
            <a:r>
              <a:rPr lang="en-US" sz="2400" dirty="0" smtClean="0">
                <a:solidFill>
                  <a:schemeClr val="accent1">
                    <a:lumMod val="75000"/>
                  </a:schemeClr>
                </a:solidFill>
              </a:rPr>
              <a:t>One </a:t>
            </a:r>
            <a:r>
              <a:rPr lang="en-US" sz="2400" dirty="0">
                <a:solidFill>
                  <a:schemeClr val="accent1">
                    <a:lumMod val="75000"/>
                  </a:schemeClr>
                </a:solidFill>
              </a:rPr>
              <a:t>with a </a:t>
            </a:r>
            <a:r>
              <a:rPr lang="en-US" sz="2400" dirty="0" smtClean="0">
                <a:solidFill>
                  <a:schemeClr val="accent1">
                    <a:lumMod val="75000"/>
                  </a:schemeClr>
                </a:solidFill>
              </a:rPr>
              <a:t>depth </a:t>
            </a:r>
            <a:r>
              <a:rPr lang="en-US" sz="2400" dirty="0">
                <a:solidFill>
                  <a:schemeClr val="accent1">
                    <a:lumMod val="75000"/>
                  </a:schemeClr>
                </a:solidFill>
              </a:rPr>
              <a:t>of 4500 m, later called the NESTOR basin, which is 7.5 nautical miles SW from the island of Sapienza, and </a:t>
            </a:r>
            <a:endParaRPr lang="en-US" sz="2400" dirty="0" smtClean="0">
              <a:solidFill>
                <a:schemeClr val="accent1">
                  <a:lumMod val="75000"/>
                </a:schemeClr>
              </a:solidFill>
            </a:endParaRPr>
          </a:p>
          <a:p>
            <a:r>
              <a:rPr lang="en-US" sz="2400" dirty="0" smtClean="0">
                <a:solidFill>
                  <a:schemeClr val="accent1">
                    <a:lumMod val="75000"/>
                  </a:schemeClr>
                </a:solidFill>
              </a:rPr>
              <a:t>The second, </a:t>
            </a:r>
            <a:r>
              <a:rPr lang="en-US" sz="2400" dirty="0">
                <a:solidFill>
                  <a:schemeClr val="accent1">
                    <a:lumMod val="75000"/>
                  </a:schemeClr>
                </a:solidFill>
              </a:rPr>
              <a:t>at a 5200 m depth (the deepest in the Mediterranean), known as the </a:t>
            </a:r>
            <a:r>
              <a:rPr lang="en-US" sz="2400" dirty="0" err="1">
                <a:solidFill>
                  <a:schemeClr val="accent1">
                    <a:lumMod val="75000"/>
                  </a:schemeClr>
                </a:solidFill>
              </a:rPr>
              <a:t>Oinousai</a:t>
            </a:r>
            <a:r>
              <a:rPr lang="en-US" sz="2400" dirty="0">
                <a:solidFill>
                  <a:schemeClr val="accent1">
                    <a:lumMod val="75000"/>
                  </a:schemeClr>
                </a:solidFill>
              </a:rPr>
              <a:t> pit or Vavilov or Calypso Deep. </a:t>
            </a:r>
            <a:endParaRPr lang="en-US" sz="2400" dirty="0" smtClean="0">
              <a:solidFill>
                <a:schemeClr val="accent1">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138199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23EBFF8-7119-4C14-3CE2-A701820E7D2D}"/>
              </a:ext>
            </a:extLst>
          </p:cNvPr>
          <p:cNvSpPr>
            <a:spLocks noGrp="1"/>
          </p:cNvSpPr>
          <p:nvPr>
            <p:ph idx="1"/>
          </p:nvPr>
        </p:nvSpPr>
        <p:spPr>
          <a:xfrm>
            <a:off x="838200" y="1394551"/>
            <a:ext cx="10515600" cy="4351338"/>
          </a:xfrm>
        </p:spPr>
        <p:txBody>
          <a:bodyPr/>
          <a:lstStyle/>
          <a:p>
            <a:r>
              <a:rPr lang="en-US" sz="2400" dirty="0" smtClean="0">
                <a:solidFill>
                  <a:schemeClr val="accent1">
                    <a:lumMod val="75000"/>
                  </a:schemeClr>
                </a:solidFill>
              </a:rPr>
              <a:t>Two sites, both in Greece</a:t>
            </a:r>
            <a:r>
              <a:rPr lang="en-US" sz="2400" dirty="0" smtClean="0">
                <a:solidFill>
                  <a:schemeClr val="tx2">
                    <a:lumMod val="75000"/>
                  </a:schemeClr>
                </a:solidFill>
              </a:rPr>
              <a:t> </a:t>
            </a:r>
            <a:r>
              <a:rPr lang="en-US" sz="2400" dirty="0" smtClean="0">
                <a:solidFill>
                  <a:schemeClr val="accent1">
                    <a:lumMod val="75000"/>
                  </a:schemeClr>
                </a:solidFill>
              </a:rPr>
              <a:t>were suitably deep.</a:t>
            </a:r>
          </a:p>
          <a:p>
            <a:r>
              <a:rPr lang="en-US" sz="2400" dirty="0" smtClean="0">
                <a:solidFill>
                  <a:schemeClr val="accent1">
                    <a:lumMod val="75000"/>
                  </a:schemeClr>
                </a:solidFill>
              </a:rPr>
              <a:t> I </a:t>
            </a:r>
            <a:r>
              <a:rPr lang="en-US" sz="2400" dirty="0">
                <a:solidFill>
                  <a:schemeClr val="accent1">
                    <a:lumMod val="75000"/>
                  </a:schemeClr>
                </a:solidFill>
              </a:rPr>
              <a:t>emphasize again, that depth is a critical parameter in order to minimize the down coming cosmic ray muon flux and also maximize the near the horizon telescope sensitivity. </a:t>
            </a:r>
            <a:endParaRPr lang="en-US" sz="2400" dirty="0" smtClean="0">
              <a:solidFill>
                <a:schemeClr val="accent1">
                  <a:lumMod val="75000"/>
                </a:schemeClr>
              </a:solidFill>
            </a:endParaRPr>
          </a:p>
          <a:p>
            <a:r>
              <a:rPr lang="en-US" sz="2400" dirty="0" smtClean="0">
                <a:solidFill>
                  <a:schemeClr val="accent1">
                    <a:lumMod val="75000"/>
                  </a:schemeClr>
                </a:solidFill>
              </a:rPr>
              <a:t>One </a:t>
            </a:r>
            <a:r>
              <a:rPr lang="en-US" sz="2400" dirty="0">
                <a:solidFill>
                  <a:schemeClr val="accent1">
                    <a:lumMod val="75000"/>
                  </a:schemeClr>
                </a:solidFill>
              </a:rPr>
              <a:t>with a </a:t>
            </a:r>
            <a:r>
              <a:rPr lang="en-US" sz="2400" dirty="0" smtClean="0">
                <a:solidFill>
                  <a:schemeClr val="accent1">
                    <a:lumMod val="75000"/>
                  </a:schemeClr>
                </a:solidFill>
              </a:rPr>
              <a:t>depth </a:t>
            </a:r>
            <a:r>
              <a:rPr lang="en-US" sz="2400" dirty="0">
                <a:solidFill>
                  <a:schemeClr val="accent1">
                    <a:lumMod val="75000"/>
                  </a:schemeClr>
                </a:solidFill>
              </a:rPr>
              <a:t>of 4500 m, later called the NESTOR basin, which is 7.5 nautical miles SW from the island of Sapienza, and </a:t>
            </a:r>
            <a:endParaRPr lang="en-US" sz="2400" dirty="0" smtClean="0">
              <a:solidFill>
                <a:schemeClr val="accent1">
                  <a:lumMod val="75000"/>
                </a:schemeClr>
              </a:solidFill>
            </a:endParaRPr>
          </a:p>
          <a:p>
            <a:r>
              <a:rPr lang="en-US" sz="2400" dirty="0" smtClean="0">
                <a:solidFill>
                  <a:schemeClr val="accent1">
                    <a:lumMod val="75000"/>
                  </a:schemeClr>
                </a:solidFill>
              </a:rPr>
              <a:t>The second, </a:t>
            </a:r>
            <a:r>
              <a:rPr lang="en-US" sz="2400" dirty="0">
                <a:solidFill>
                  <a:schemeClr val="accent1">
                    <a:lumMod val="75000"/>
                  </a:schemeClr>
                </a:solidFill>
              </a:rPr>
              <a:t>at a 5200 m depth (the deepest in the Mediterranean), known as the </a:t>
            </a:r>
            <a:r>
              <a:rPr lang="en-US" sz="2400" dirty="0" err="1">
                <a:solidFill>
                  <a:schemeClr val="accent1">
                    <a:lumMod val="75000"/>
                  </a:schemeClr>
                </a:solidFill>
              </a:rPr>
              <a:t>Oinousai</a:t>
            </a:r>
            <a:r>
              <a:rPr lang="en-US" sz="2400" dirty="0">
                <a:solidFill>
                  <a:schemeClr val="accent1">
                    <a:lumMod val="75000"/>
                  </a:schemeClr>
                </a:solidFill>
              </a:rPr>
              <a:t> pit or Vavilov or Calypso Deep. </a:t>
            </a:r>
            <a:endParaRPr lang="en-US" sz="2400" dirty="0" smtClean="0">
              <a:solidFill>
                <a:schemeClr val="accent1">
                  <a:lumMod val="75000"/>
                </a:schemeClr>
              </a:solidFill>
            </a:endParaRPr>
          </a:p>
          <a:p>
            <a:r>
              <a:rPr lang="en-US" sz="2400" dirty="0" smtClean="0">
                <a:solidFill>
                  <a:schemeClr val="accent1">
                    <a:lumMod val="75000"/>
                  </a:schemeClr>
                </a:solidFill>
              </a:rPr>
              <a:t>Both </a:t>
            </a:r>
            <a:r>
              <a:rPr lang="en-US" sz="2400" dirty="0">
                <a:solidFill>
                  <a:schemeClr val="accent1">
                    <a:lumMod val="75000"/>
                  </a:schemeClr>
                </a:solidFill>
              </a:rPr>
              <a:t>are, at the most </a:t>
            </a:r>
            <a:r>
              <a:rPr lang="en-US" sz="2400" dirty="0" smtClean="0">
                <a:solidFill>
                  <a:schemeClr val="accent1">
                    <a:lumMod val="75000"/>
                  </a:schemeClr>
                </a:solidFill>
              </a:rPr>
              <a:t>south-western </a:t>
            </a:r>
            <a:r>
              <a:rPr lang="en-US" sz="2400" dirty="0">
                <a:solidFill>
                  <a:schemeClr val="accent1">
                    <a:lumMod val="75000"/>
                  </a:schemeClr>
                </a:solidFill>
              </a:rPr>
              <a:t>tip of the Peloponnese, Greece, and about 17 nautical miles from the Bay of Navarino, one of the world’s best natural </a:t>
            </a:r>
            <a:r>
              <a:rPr lang="en-US" sz="2400" dirty="0" err="1">
                <a:solidFill>
                  <a:schemeClr val="accent1">
                    <a:lumMod val="75000"/>
                  </a:schemeClr>
                </a:solidFill>
              </a:rPr>
              <a:t>harbours</a:t>
            </a:r>
            <a:r>
              <a:rPr lang="en-US" sz="2400" dirty="0">
                <a:solidFill>
                  <a:schemeClr val="accent1">
                    <a:lumMod val="75000"/>
                  </a:schemeClr>
                </a:solidFill>
              </a:rPr>
              <a:t>, where the town of Pylos is located (</a:t>
            </a:r>
            <a:r>
              <a:rPr lang="en-US" sz="2400" dirty="0" smtClean="0">
                <a:solidFill>
                  <a:schemeClr val="accent1">
                    <a:lumMod val="75000"/>
                  </a:schemeClr>
                </a:solidFill>
              </a:rPr>
              <a:t>Fig.1). </a:t>
            </a:r>
            <a:endParaRPr lang="en-US" sz="2400" dirty="0">
              <a:solidFill>
                <a:schemeClr val="accent1">
                  <a:lumMod val="75000"/>
                </a:schemeClr>
              </a:solidFill>
            </a:endParaRPr>
          </a:p>
        </p:txBody>
      </p:sp>
      <p:sp>
        <p:nvSpPr>
          <p:cNvPr id="4" name="TextBox 3"/>
          <p:cNvSpPr txBox="1"/>
          <p:nvPr/>
        </p:nvSpPr>
        <p:spPr>
          <a:xfrm>
            <a:off x="3619500" y="6211669"/>
            <a:ext cx="3886200" cy="369332"/>
          </a:xfrm>
          <a:prstGeom prst="rect">
            <a:avLst/>
          </a:prstGeom>
          <a:noFill/>
          <a:ln>
            <a:noFill/>
          </a:ln>
        </p:spPr>
        <p:txBody>
          <a:bodyPr wrap="square" rtlCol="0">
            <a:spAutoFit/>
          </a:bodyPr>
          <a:lstStyle/>
          <a:p>
            <a:pPr algn="ctr"/>
            <a:r>
              <a:rPr lang="en-GB" i="1" dirty="0" err="1" smtClean="0">
                <a:solidFill>
                  <a:schemeClr val="accent1"/>
                </a:solidFill>
              </a:rPr>
              <a:t>LearnedFest</a:t>
            </a:r>
            <a:r>
              <a:rPr lang="en-GB" i="1" dirty="0" smtClean="0">
                <a:solidFill>
                  <a:schemeClr val="accent1"/>
                </a:solidFill>
              </a:rPr>
              <a:t> “</a:t>
            </a:r>
            <a:r>
              <a:rPr lang="en-GB" i="1" dirty="0" smtClean="0">
                <a:solidFill>
                  <a:schemeClr val="accent1"/>
                </a:solidFill>
              </a:rPr>
              <a:t>NESTOR PROJECT”, 2025</a:t>
            </a:r>
            <a:endParaRPr lang="en-GB" dirty="0"/>
          </a:p>
        </p:txBody>
      </p:sp>
    </p:spTree>
    <p:extLst>
      <p:ext uri="{BB962C8B-B14F-4D97-AF65-F5344CB8AC3E}">
        <p14:creationId xmlns="" xmlns:p14="http://schemas.microsoft.com/office/powerpoint/2010/main" val="3138199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2074</TotalTime>
  <Words>3291</Words>
  <Application>Microsoft Office PowerPoint</Application>
  <PresentationFormat>Custom</PresentationFormat>
  <Paragraphs>163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DUMAND contributions to the field of Neutrino Astronomy and the NESTOR PROJECT   L.K. RESVANIS, University of Athens </vt:lpstr>
      <vt:lpstr>Slide 2</vt:lpstr>
      <vt:lpstr>Slide 3</vt:lpstr>
      <vt:lpstr>PREAMBULUM</vt:lpstr>
      <vt:lpstr>PREAMBULUM</vt:lpstr>
      <vt:lpstr>PREAMBULUM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MILESTONE</vt:lpstr>
      <vt:lpstr>MILESTONE</vt:lpstr>
      <vt:lpstr>Slide 25</vt:lpstr>
      <vt:lpstr>Slide 26</vt:lpstr>
      <vt:lpstr>Slide 27</vt:lpstr>
      <vt:lpstr>MILESTONE-proof of concept</vt:lpstr>
      <vt:lpstr>Slide 29</vt:lpstr>
      <vt:lpstr>Slide 30</vt:lpstr>
      <vt:lpstr>Slide 31</vt:lpstr>
      <vt:lpstr>Slide 32</vt:lpstr>
      <vt:lpstr>OVERVIEW</vt:lpstr>
      <vt:lpstr>OVERVIEW</vt:lpstr>
      <vt:lpstr>Ε Π Ι Λ Ο Γ Ο Σ</vt:lpstr>
      <vt:lpstr>Ε Π Ι Λ Ο Γ Ο Σ</vt:lpstr>
      <vt:lpstr>Ε Π Ι Λ Ο Γ Ο Σ</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DUMAND contributions to the field OF Neutrino Astronomy L.K. RESVANIS University of Athens</dc:title>
  <dc:creator>Kemosabe</dc:creator>
  <cp:lastModifiedBy>e g anason</cp:lastModifiedBy>
  <cp:revision>90</cp:revision>
  <dcterms:created xsi:type="dcterms:W3CDTF">2025-03-31T06:42:21Z</dcterms:created>
  <dcterms:modified xsi:type="dcterms:W3CDTF">2025-04-21T09:52:25Z</dcterms:modified>
</cp:coreProperties>
</file>