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Slab" pitchFamily="2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472d516c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472d516c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472d516ce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9472d516ce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472d516ce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9472d516ce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472d516ce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9472d516ce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472d516ce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9472d516ce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472d516c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9472d516ce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472d516c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472d516c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9472d516ce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9472d516ce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097087c7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097087c7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097087c7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097087c7a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097087c7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097087c7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472d516c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472d516ce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097087c7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097087c7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097087c7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097087c7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9472d516ce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9472d516ce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472d516ce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472d516ce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952f0c947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952f0c947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60553e8d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60553e8d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952f0c947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952f0c947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9472d516ce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9472d516ce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472d516ce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9472d516ce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9472d516ce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9472d516ce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097087c7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097087c7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472d516c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472d516c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097087c7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5097087c7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472d516c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472d516c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097087c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097087c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097087c7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097087c7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hyperlink" Target="https://www.phys.hawaii.edu/~gorham/Post/iceSignal_ideal.gi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hyperlink" Target="https://en.wiktionary.org/wiki/%CE%BB%CE%AF%CE%B8%CE%BF%CF%82#Ancient_Greek" TargetMode="External"/><Relationship Id="rId4" Type="http://schemas.openxmlformats.org/officeDocument/2006/relationships/hyperlink" Target="https://en.wiktionary.org/wiki/%E1%BF%A5%E1%BF%86%CE%B3%CE%BF%CF%82#Ancient_Gree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680300" y="793650"/>
            <a:ext cx="5783400" cy="10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Detection of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Energy Particles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680300" y="3049450"/>
            <a:ext cx="5832000" cy="1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20"/>
              <a:t>Peter Gorham (U. Hawai'i)</a:t>
            </a:r>
            <a:endParaRPr sz="152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52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20"/>
              <a:t>With many thanks to David Saltzberg (UCLA)</a:t>
            </a:r>
            <a:endParaRPr sz="152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52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520"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763" y="2657000"/>
            <a:ext cx="2834574" cy="21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GLUE control room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(1998-2003)</a:t>
            </a: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5411700" y="652125"/>
            <a:ext cx="3234600" cy="1967100"/>
          </a:xfrm>
          <a:prstGeom prst="wedgeEllipseCallout">
            <a:avLst>
              <a:gd name="adj1" fmla="val -68316"/>
              <a:gd name="adj2" fmla="val 61982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5845200" y="1109649"/>
            <a:ext cx="29109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/>
              <a:t>Peter: "David, you are an accelerator-based guy. Can we show we are not wasting our time?</a:t>
            </a:r>
            <a:endParaRPr b="1"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72" y="1139575"/>
            <a:ext cx="2834550" cy="37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GLUE Folks</a:t>
            </a:r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266575" y="4357650"/>
            <a:ext cx="23802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Chuck Naudet</a:t>
            </a: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046" y="4353400"/>
            <a:ext cx="3348281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4">
            <a:alphaModFix/>
          </a:blip>
          <a:srcRect l="-16657" r="27051"/>
          <a:stretch/>
        </p:blipFill>
        <p:spPr>
          <a:xfrm>
            <a:off x="6729150" y="2363075"/>
            <a:ext cx="2331501" cy="201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625" y="1584098"/>
            <a:ext cx="2049475" cy="27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5625" y="284025"/>
            <a:ext cx="2772075" cy="20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4163375" y="2435400"/>
            <a:ext cx="14217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Kurt Liewer</a:t>
            </a: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8338" y="2784225"/>
            <a:ext cx="2633499" cy="197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>
            <a:spLocks noGrp="1"/>
          </p:cNvSpPr>
          <p:nvPr>
            <p:ph type="body" idx="1"/>
          </p:nvPr>
        </p:nvSpPr>
        <p:spPr>
          <a:xfrm>
            <a:off x="4315775" y="4274925"/>
            <a:ext cx="14217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Dawn Williams</a:t>
            </a: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7203600" y="1714450"/>
            <a:ext cx="19404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+an article in "American Scholar"</a:t>
            </a: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Argonne Wakefield Accelerator (AWA)</a:t>
            </a:r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body" idx="1"/>
          </p:nvPr>
        </p:nvSpPr>
        <p:spPr>
          <a:xfrm>
            <a:off x="2672875" y="3620950"/>
            <a:ext cx="3254400" cy="14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Ordering the target: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-- "</a:t>
            </a:r>
            <a:r>
              <a:rPr lang="en" i="1"/>
              <a:t>What kind of gas station do you operate?</a:t>
            </a:r>
            <a:r>
              <a:rPr lang="en"/>
              <a:t>" </a:t>
            </a:r>
            <a:endParaRPr/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 l="56713" t="11358" b="37084"/>
          <a:stretch/>
        </p:blipFill>
        <p:spPr>
          <a:xfrm>
            <a:off x="366000" y="1282499"/>
            <a:ext cx="1896074" cy="1745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603913" y="2912300"/>
            <a:ext cx="143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Dick Konecny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4">
            <a:alphaModFix/>
          </a:blip>
          <a:srcRect l="36163" t="4377" b="10458"/>
          <a:stretch/>
        </p:blipFill>
        <p:spPr>
          <a:xfrm>
            <a:off x="2960424" y="1216049"/>
            <a:ext cx="2846602" cy="24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5">
            <a:alphaModFix/>
          </a:blip>
          <a:srcRect l="18280" t="8429" r="16102" b="12192"/>
          <a:stretch/>
        </p:blipFill>
        <p:spPr>
          <a:xfrm>
            <a:off x="158325" y="3380025"/>
            <a:ext cx="1729075" cy="135334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272328" y="4669750"/>
            <a:ext cx="177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Paul Schoessow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5944150" y="3469150"/>
            <a:ext cx="32544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6 ✕ 100lb. bags of silica sand </a:t>
            </a:r>
            <a:endParaRPr/>
          </a:p>
        </p:txBody>
      </p:sp>
      <p:sp>
        <p:nvSpPr>
          <p:cNvPr id="181" name="Google Shape;181;p24"/>
          <p:cNvSpPr txBox="1"/>
          <p:nvPr/>
        </p:nvSpPr>
        <p:spPr>
          <a:xfrm>
            <a:off x="6386124" y="4248175"/>
            <a:ext cx="229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+ Wei Gai, John Power, Manuel Conde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6">
            <a:alphaModFix/>
          </a:blip>
          <a:srcRect l="53861" t="15904" r="8645" b="18019"/>
          <a:stretch/>
        </p:blipFill>
        <p:spPr>
          <a:xfrm>
            <a:off x="6702150" y="1176350"/>
            <a:ext cx="1770301" cy="24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AWA results</a:t>
            </a:r>
            <a:endParaRPr dirty="0"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1"/>
          </p:nvPr>
        </p:nvSpPr>
        <p:spPr>
          <a:xfrm>
            <a:off x="4715000" y="356550"/>
            <a:ext cx="32586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i="1">
                <a:solidFill>
                  <a:srgbClr val="000000"/>
                </a:solidFill>
                <a:highlight>
                  <a:srgbClr val="FFFFFF"/>
                </a:highlight>
              </a:rPr>
              <a:t>Phys.Rev.E 62 (2000) 8590-8605 </a:t>
            </a:r>
            <a:endParaRPr sz="1050" i="1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1069725" y="4224250"/>
            <a:ext cx="6261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Sort of suggestive but not yet the "slam dunk" to the community. 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 to separate Cherenkov Radiation from Transition Radiation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(Generally a pretty awful first attempt, but we learned a lot.)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 l="11339"/>
          <a:stretch/>
        </p:blipFill>
        <p:spPr>
          <a:xfrm>
            <a:off x="125475" y="946800"/>
            <a:ext cx="3770299" cy="30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855" y="839325"/>
            <a:ext cx="3808295" cy="309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94" name="Google Shape;194;p25"/>
          <p:cNvSpPr txBox="1"/>
          <p:nvPr/>
        </p:nvSpPr>
        <p:spPr>
          <a:xfrm>
            <a:off x="6591491" y="1131007"/>
            <a:ext cx="2220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Cherenkov?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Hmm…doubtful</a:t>
            </a:r>
            <a:endParaRPr sz="18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94;p25">
            <a:extLst>
              <a:ext uri="{FF2B5EF4-FFF2-40B4-BE49-F238E27FC236}">
                <a16:creationId xmlns:a16="http://schemas.microsoft.com/office/drawing/2014/main" id="{F2E885AC-428A-3FF0-9FCC-CE95F8EF961A}"/>
              </a:ext>
            </a:extLst>
          </p:cNvPr>
          <p:cNvSpPr txBox="1"/>
          <p:nvPr/>
        </p:nvSpPr>
        <p:spPr>
          <a:xfrm>
            <a:off x="208077" y="839325"/>
            <a:ext cx="316327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Coherent transition radiation – check!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387900" y="186738"/>
            <a:ext cx="8368200" cy="9573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PG: "Always publish” (</a:t>
            </a:r>
            <a:r>
              <a:rPr lang="en" dirty="0" err="1"/>
              <a:t>eg.</a:t>
            </a:r>
            <a:r>
              <a:rPr lang="en" dirty="0"/>
              <a:t> </a:t>
            </a:r>
            <a:r>
              <a:rPr lang="en" dirty="0" err="1"/>
              <a:t>Askaryan</a:t>
            </a:r>
            <a:r>
              <a:rPr lang="en" dirty="0"/>
              <a:t>)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AWA paper → invitation to SLAC by Al </a:t>
            </a:r>
            <a:r>
              <a:rPr lang="en" dirty="0" err="1"/>
              <a:t>Odian</a:t>
            </a:r>
            <a:endParaRPr dirty="0"/>
          </a:p>
        </p:txBody>
      </p:sp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6044425" y="1437803"/>
            <a:ext cx="2919900" cy="2954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15 GeV electron beam, converted to ~ 2 GeV photon beam at SLAC's Final Focus </a:t>
            </a:r>
            <a:r>
              <a:rPr lang="en" dirty="0" err="1"/>
              <a:t>Testbeam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Photons </a:t>
            </a:r>
            <a:r>
              <a:rPr lang="en" dirty="0">
                <a:sym typeface="Wingdings" pitchFamily="2" charset="2"/>
              </a:rPr>
              <a:t> no charged particles to begin with, showers were not “biased”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3">
            <a:alphaModFix/>
          </a:blip>
          <a:srcRect r="17211"/>
          <a:stretch/>
        </p:blipFill>
        <p:spPr>
          <a:xfrm>
            <a:off x="248900" y="1990188"/>
            <a:ext cx="2293950" cy="207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4">
            <a:alphaModFix/>
          </a:blip>
          <a:srcRect l="15888" b="8466"/>
          <a:stretch/>
        </p:blipFill>
        <p:spPr>
          <a:xfrm>
            <a:off x="2776850" y="1221150"/>
            <a:ext cx="2711950" cy="393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26"/>
          <p:cNvCxnSpPr/>
          <p:nvPr/>
        </p:nvCxnSpPr>
        <p:spPr>
          <a:xfrm flipH="1">
            <a:off x="4404950" y="1055400"/>
            <a:ext cx="2272200" cy="815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" name="Google Shape;204;p26"/>
          <p:cNvSpPr txBox="1">
            <a:spLocks noGrp="1"/>
          </p:cNvSpPr>
          <p:nvPr>
            <p:ph type="body" idx="1"/>
          </p:nvPr>
        </p:nvSpPr>
        <p:spPr>
          <a:xfrm>
            <a:off x="5676800" y="4496850"/>
            <a:ext cx="29199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Now 4 tons of sand</a:t>
            </a: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"The Kitty Litter Experiment”   2000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66" dirty="0"/>
          </a:p>
        </p:txBody>
      </p:sp>
      <p:sp>
        <p:nvSpPr>
          <p:cNvPr id="211" name="Google Shape;211;p27"/>
          <p:cNvSpPr txBox="1">
            <a:spLocks noGrp="1"/>
          </p:cNvSpPr>
          <p:nvPr>
            <p:ph type="body" idx="1"/>
          </p:nvPr>
        </p:nvSpPr>
        <p:spPr>
          <a:xfrm>
            <a:off x="6579050" y="3582450"/>
            <a:ext cx="22617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"There's a cat in your target!"</a:t>
            </a:r>
            <a:endParaRPr/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25" y="1475350"/>
            <a:ext cx="3072750" cy="20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375" y="1448900"/>
            <a:ext cx="2801875" cy="21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275" y="1720525"/>
            <a:ext cx="2439701" cy="182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>
            <a:spLocks noGrp="1"/>
          </p:cNvSpPr>
          <p:nvPr>
            <p:ph type="body" idx="1"/>
          </p:nvPr>
        </p:nvSpPr>
        <p:spPr>
          <a:xfrm>
            <a:off x="3555550" y="3550300"/>
            <a:ext cx="22617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amazing Dieter Walz!</a:t>
            </a:r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body" idx="1"/>
          </p:nvPr>
        </p:nvSpPr>
        <p:spPr>
          <a:xfrm>
            <a:off x="532050" y="3550300"/>
            <a:ext cx="22617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Lots of volunteer help</a:t>
            </a:r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clear results</a:t>
            </a:r>
            <a:endParaRPr/>
          </a:p>
        </p:txBody>
      </p:sp>
      <p:pic>
        <p:nvPicPr>
          <p:cNvPr id="223" name="Google Shape;223;p28"/>
          <p:cNvPicPr preferRelativeResize="0"/>
          <p:nvPr/>
        </p:nvPicPr>
        <p:blipFill rotWithShape="1">
          <a:blip r:embed="rId3">
            <a:alphaModFix/>
          </a:blip>
          <a:srcRect b="14266"/>
          <a:stretch/>
        </p:blipFill>
        <p:spPr>
          <a:xfrm>
            <a:off x="352550" y="1856800"/>
            <a:ext cx="3125674" cy="280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875" y="1637725"/>
            <a:ext cx="3719218" cy="31343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/>
          <p:nvPr/>
        </p:nvSpPr>
        <p:spPr>
          <a:xfrm>
            <a:off x="5129000" y="521625"/>
            <a:ext cx="2443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i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Phys.Rev.Lett.</a:t>
            </a:r>
            <a:r>
              <a:rPr lang="en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86 (2001) 2802-2805</a:t>
            </a:r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BCDD20-ACA5-4A52-6615-4084AC2A842C}"/>
              </a:ext>
            </a:extLst>
          </p:cNvPr>
          <p:cNvSpPr txBox="1"/>
          <p:nvPr/>
        </p:nvSpPr>
        <p:spPr>
          <a:xfrm>
            <a:off x="1166878" y="1376115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Curve: EGS sim</a:t>
            </a:r>
          </a:p>
          <a:p>
            <a:r>
              <a:rPr lang="en-US" dirty="0">
                <a:solidFill>
                  <a:schemeClr val="tx1"/>
                </a:solidFill>
              </a:rPr>
              <a:t>Data: Scaled RF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B3A8E-1DFA-DF92-3EF2-97B590CE527B}"/>
              </a:ext>
            </a:extLst>
          </p:cNvPr>
          <p:cNvSpPr txBox="1"/>
          <p:nvPr/>
        </p:nvSpPr>
        <p:spPr>
          <a:xfrm>
            <a:off x="5129000" y="1160019"/>
            <a:ext cx="328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Curves: coherent Cherenkov prediction</a:t>
            </a:r>
          </a:p>
          <a:p>
            <a:r>
              <a:rPr lang="en-US" dirty="0">
                <a:solidFill>
                  <a:schemeClr val="tx1"/>
                </a:solidFill>
              </a:rPr>
              <a:t>Data: calibrated RF signal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field of Radio Detection of High Energy Particles had a renaissance</a:t>
            </a:r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560025"/>
            <a:ext cx="3637325" cy="34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925" y="1170449"/>
            <a:ext cx="2544949" cy="38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RADHEP2K, future possibilities?</a:t>
            </a:r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1"/>
          </p:nvPr>
        </p:nvSpPr>
        <p:spPr>
          <a:xfrm>
            <a:off x="5947750" y="2748975"/>
            <a:ext cx="3037200" cy="18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Balloon-borne neutrino detector?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Seemed a bit wild at the time, but would NASA try it?</a:t>
            </a:r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42" name="Google Shape;242;p30" title="Screenshot 2025-04-27 at 4.11.3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7925"/>
            <a:ext cx="5751849" cy="36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 title="Screenshot 2025-04-27 at 4.12.5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300" y="1712725"/>
            <a:ext cx="3339926" cy="734250"/>
          </a:xfrm>
          <a:prstGeom prst="rect">
            <a:avLst/>
          </a:prstGeom>
          <a:noFill/>
          <a:ln w="2857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4" name="Google Shape;244;p30"/>
          <p:cNvCxnSpPr/>
          <p:nvPr/>
        </p:nvCxnSpPr>
        <p:spPr>
          <a:xfrm flipH="1">
            <a:off x="3683200" y="1706625"/>
            <a:ext cx="1714500" cy="59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30"/>
          <p:cNvCxnSpPr/>
          <p:nvPr/>
        </p:nvCxnSpPr>
        <p:spPr>
          <a:xfrm rot="10800000">
            <a:off x="3702700" y="2417850"/>
            <a:ext cx="1695000" cy="6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Antarctic Impulsive Transient Antenna (ANITA)</a:t>
            </a:r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body" idx="1"/>
          </p:nvPr>
        </p:nvSpPr>
        <p:spPr>
          <a:xfrm>
            <a:off x="387900" y="1166000"/>
            <a:ext cx="8368200" cy="34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Balloon payload over ice sheets – best “figure of merit” for cosmogenic neutrinos, so we decided to explore in more detail</a:t>
            </a:r>
            <a:endParaRPr dirty="0"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Went to Berkeley:  George Smoot (who had himself done radio experiments in Antarctica): </a:t>
            </a:r>
            <a:r>
              <a:rPr lang="en" b="1" dirty="0"/>
              <a:t>“This is a nice idea, but NASA will NEVER fund it!”</a:t>
            </a:r>
            <a:endParaRPr b="1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Fortunately he was wrong!  In 2003, NASA did fund it for an Antarctic flight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“ANITA-lite” flew in late 2003, with two antennas to test EMI environment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dirty="0"/>
              <a:t>ANITA flew in late 2006, after completing its pre-launch “hang test” at SLAC End Station A, where the payload was calibrated with 8 tons of ice blocks – </a:t>
            </a:r>
            <a:r>
              <a:rPr lang="en" dirty="0">
                <a:solidFill>
                  <a:srgbClr val="FF9900"/>
                </a:solidFill>
              </a:rPr>
              <a:t>verifying the </a:t>
            </a:r>
            <a:r>
              <a:rPr lang="en" dirty="0" err="1">
                <a:solidFill>
                  <a:srgbClr val="FF9900"/>
                </a:solidFill>
              </a:rPr>
              <a:t>Askaryan</a:t>
            </a:r>
            <a:r>
              <a:rPr lang="en" dirty="0">
                <a:solidFill>
                  <a:srgbClr val="FF9900"/>
                </a:solidFill>
              </a:rPr>
              <a:t> effect for ice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252" name="Google Shape;25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87900" y="8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60’s</a:t>
            </a: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2270675" y="171700"/>
            <a:ext cx="6485400" cy="4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1961: First 10</a:t>
            </a:r>
            <a:r>
              <a:rPr lang="en" sz="2000" b="1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eV cosmic ray air shower observed</a:t>
            </a:r>
            <a:endParaRPr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rPr>
              <a:t>–    </a:t>
            </a: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John Linsley, Volcano Ranch, near Albuquerque, NM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1962: G. </a:t>
            </a:r>
            <a:r>
              <a:rPr lang="en" b="1" dirty="0" err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Askaryan</a:t>
            </a:r>
            <a:r>
              <a:rPr lang="en" b="1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 predicts coherent radio Cherenkov from showers</a:t>
            </a:r>
            <a:endParaRPr b="1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–   </a:t>
            </a:r>
            <a:r>
              <a:rPr lang="en" sz="1600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His applications? Ultra-high energy cosmic particles</a:t>
            </a:r>
            <a:endParaRPr sz="1600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1965: Penzias &amp; Wilson discover 3K echo of the Big Bang </a:t>
            </a:r>
            <a:endParaRPr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rPr>
              <a:t>–   </a:t>
            </a: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(thermal noise from bird dung in their dish?)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1966: Cosmic ray spectral cutoff at 10</a:t>
            </a:r>
            <a:r>
              <a:rPr lang="en" sz="3000" b="1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19.5</a:t>
            </a:r>
            <a:r>
              <a:rPr lang="en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eV predicted</a:t>
            </a:r>
            <a:endParaRPr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rPr>
              <a:t>–  </a:t>
            </a: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K. Greisen (US) &amp; </a:t>
            </a:r>
            <a:r>
              <a:rPr lang="en" sz="16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Zatsepin</a:t>
            </a: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&amp; Kuzmin (Russia), independently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Cosmic ray spectrum </a:t>
            </a:r>
            <a:r>
              <a:rPr lang="en" sz="16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must end</a:t>
            </a: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close to ~10</a:t>
            </a:r>
            <a:r>
              <a:rPr lang="en" sz="2700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eV</a:t>
            </a:r>
            <a:endParaRPr dirty="0"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26" y="714000"/>
            <a:ext cx="1530775" cy="43428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3079225" y="576625"/>
            <a:ext cx="561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2650" y="3900575"/>
            <a:ext cx="3750650" cy="1031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6351925" y="3582500"/>
            <a:ext cx="2490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Berezinsky</a:t>
            </a:r>
            <a:r>
              <a:rPr lang="en" sz="1800" dirty="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 &amp; </a:t>
            </a:r>
            <a:r>
              <a:rPr lang="en" sz="1800" dirty="0" err="1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Zatsepin</a:t>
            </a:r>
            <a:r>
              <a:rPr lang="en" sz="1800" dirty="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 drew the important conclusion: there must be </a:t>
            </a:r>
            <a:r>
              <a:rPr lang="en" sz="1800" b="1" dirty="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cosmogenic UHE  neutrinos</a:t>
            </a:r>
            <a:endParaRPr sz="1800" b="1" dirty="0">
              <a:solidFill>
                <a:srgbClr val="E691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>
            <a:spLocks noGrp="1"/>
          </p:cNvSpPr>
          <p:nvPr>
            <p:ph type="title"/>
          </p:nvPr>
        </p:nvSpPr>
        <p:spPr>
          <a:xfrm>
            <a:off x="387900" y="77025"/>
            <a:ext cx="8368200" cy="85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Several Askaryan Experiments at SLAC,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including ANITA calibration</a:t>
            </a:r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body" idx="1"/>
          </p:nvPr>
        </p:nvSpPr>
        <p:spPr>
          <a:xfrm>
            <a:off x="285375" y="3507899"/>
            <a:ext cx="3361800" cy="13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tons of "salt licks"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+ a year's supply of Morton's  salt from Menlo Park Safeway</a:t>
            </a: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63" y="1003752"/>
            <a:ext cx="3018026" cy="2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3150" y="1026800"/>
            <a:ext cx="2719515" cy="203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 rotWithShape="1">
          <a:blip r:embed="rId5">
            <a:alphaModFix/>
          </a:blip>
          <a:srcRect t="33466" r="16638" b="33806"/>
          <a:stretch/>
        </p:blipFill>
        <p:spPr>
          <a:xfrm>
            <a:off x="6791250" y="3457150"/>
            <a:ext cx="2293175" cy="120034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>
            <a:spLocks noGrp="1"/>
          </p:cNvSpPr>
          <p:nvPr>
            <p:ph type="body" idx="1"/>
          </p:nvPr>
        </p:nvSpPr>
        <p:spPr>
          <a:xfrm>
            <a:off x="3903400" y="3160450"/>
            <a:ext cx="25611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150"/>
              <a:t>"Yes, you can iron ice." </a:t>
            </a:r>
            <a:endParaRPr sz="115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150"/>
              <a:t>---</a:t>
            </a:r>
            <a:r>
              <a:rPr lang="en" sz="1050"/>
              <a:t>Abby Vieregg &amp; Amy Connolly</a:t>
            </a:r>
            <a:endParaRPr sz="1150"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1"/>
          </p:nvPr>
        </p:nvSpPr>
        <p:spPr>
          <a:xfrm>
            <a:off x="4185275" y="4400100"/>
            <a:ext cx="25611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Thank you, Carsten Hast!</a:t>
            </a:r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4389250" y="4809900"/>
            <a:ext cx="40794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/>
              <a:t>(No power cords were daisy chained, we promise)</a:t>
            </a:r>
            <a:endParaRPr sz="2800"/>
          </a:p>
        </p:txBody>
      </p:sp>
      <p:sp>
        <p:nvSpPr>
          <p:cNvPr id="265" name="Google Shape;265;p32"/>
          <p:cNvSpPr txBox="1"/>
          <p:nvPr/>
        </p:nvSpPr>
        <p:spPr>
          <a:xfrm>
            <a:off x="7613275" y="1694300"/>
            <a:ext cx="153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1251" y="450620"/>
            <a:ext cx="2150526" cy="276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D46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73" name="Google Shape;273;p33"/>
          <p:cNvPicPr preferRelativeResize="0"/>
          <p:nvPr/>
        </p:nvPicPr>
        <p:blipFill rotWithShape="1">
          <a:blip r:embed="rId3">
            <a:alphaModFix/>
          </a:blip>
          <a:srcRect l="4852" t="2978"/>
          <a:stretch/>
        </p:blipFill>
        <p:spPr>
          <a:xfrm>
            <a:off x="728550" y="238775"/>
            <a:ext cx="2264549" cy="346464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3"/>
          <p:cNvSpPr txBox="1"/>
          <p:nvPr/>
        </p:nvSpPr>
        <p:spPr>
          <a:xfrm>
            <a:off x="664775" y="3763725"/>
            <a:ext cx="822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ANITA-1 at left, ANITA-3&amp;4 at right.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Four flights complete by 2017, nearly 100 days at float, around 70 ultra-high energy cosmic rays, no clear-cut neutrinos, but some other strange stuff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5" name="Google Shape;2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1274" y="306325"/>
            <a:ext cx="4454274" cy="33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>
            <a:spLocks noGrp="1"/>
          </p:cNvSpPr>
          <p:nvPr>
            <p:ph type="title"/>
          </p:nvPr>
        </p:nvSpPr>
        <p:spPr>
          <a:xfrm>
            <a:off x="235500" y="77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Seeing neutrinos/CRs with ANITA </a:t>
            </a:r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1"/>
          </p:nvPr>
        </p:nvSpPr>
        <p:spPr>
          <a:xfrm>
            <a:off x="6245075" y="724975"/>
            <a:ext cx="2847600" cy="34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Cosmic rays are 10:1 reflected vs. direct</a:t>
            </a:r>
            <a:endParaRPr sz="1600"/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1400"/>
              <a:buChar char="○"/>
            </a:pPr>
            <a:r>
              <a:rPr lang="en">
                <a:solidFill>
                  <a:srgbClr val="FF9900"/>
                </a:solidFill>
              </a:rPr>
              <a:t>Reflections always flip pulse polarity</a:t>
            </a:r>
            <a:endParaRPr>
              <a:solidFill>
                <a:srgbClr val="FF99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Neutrinos seen by subsurface cascades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 </a:t>
            </a:r>
            <a:r>
              <a:rPr lang="en" sz="1600">
                <a:solidFill>
                  <a:srgbClr val="F6B26B"/>
                </a:solidFill>
              </a:rPr>
              <a:t>OR</a:t>
            </a:r>
            <a:r>
              <a:rPr lang="en" sz="1600"/>
              <a:t> above-surface tau decay (eg. as a cosmic-ray event)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CRs: horizontally polarized (vertical B)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Neutrinos: Vpol due to transmission Fresnel</a:t>
            </a:r>
            <a:endParaRPr sz="1600"/>
          </a:p>
        </p:txBody>
      </p:sp>
      <p:sp>
        <p:nvSpPr>
          <p:cNvPr id="282" name="Google Shape;28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83" name="Google Shape;283;p34" title="Screenshot 2025-04-27 at 5.00.0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50" y="877375"/>
            <a:ext cx="5589924" cy="3944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 rot="-861030">
            <a:off x="1074716" y="2583632"/>
            <a:ext cx="1989889" cy="35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Non-inverted Hpol</a:t>
            </a:r>
            <a:endParaRPr sz="11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34"/>
          <p:cNvSpPr txBox="1"/>
          <p:nvPr/>
        </p:nvSpPr>
        <p:spPr>
          <a:xfrm rot="-2517382">
            <a:off x="1738918" y="3207376"/>
            <a:ext cx="1905725" cy="35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Non-inverted Hpol</a:t>
            </a:r>
            <a:endParaRPr sz="11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 rot="3071642">
            <a:off x="3694699" y="2862890"/>
            <a:ext cx="1506020" cy="355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Inverted Hpol</a:t>
            </a:r>
            <a:endParaRPr sz="1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 rot="3852601">
            <a:off x="2845165" y="3656872"/>
            <a:ext cx="1834862" cy="35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Non-inverted Vpol</a:t>
            </a:r>
            <a:endParaRPr sz="11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387900" y="-1515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5 unexpected CR events from ANITA 3(left) &amp; 4(right)</a:t>
            </a:r>
            <a:endParaRPr sz="2500"/>
          </a:p>
        </p:txBody>
      </p:sp>
      <p:sp>
        <p:nvSpPr>
          <p:cNvPr id="293" name="Google Shape;29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94" name="Google Shape;294;p35" title="Screenshot 2025-04-27 at 4.47.2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75" y="667599"/>
            <a:ext cx="4400543" cy="359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 title="Screenshot 2025-04-27 at 5.06.3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501" y="667683"/>
            <a:ext cx="4274998" cy="359529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1206050" y="1545125"/>
            <a:ext cx="1210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6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anomaly</a:t>
            </a:r>
            <a:endParaRPr sz="16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5933475" y="2154725"/>
            <a:ext cx="115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anomaly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35"/>
          <p:cNvSpPr txBox="1"/>
          <p:nvPr/>
        </p:nvSpPr>
        <p:spPr>
          <a:xfrm>
            <a:off x="3263675" y="3318500"/>
            <a:ext cx="139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Inverted (reflected)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1299425" y="3316200"/>
            <a:ext cx="97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(direct)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3263675" y="1571225"/>
            <a:ext cx="97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Non-inv.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(direct)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5"/>
          <p:cNvSpPr txBox="1"/>
          <p:nvPr/>
        </p:nvSpPr>
        <p:spPr>
          <a:xfrm>
            <a:off x="7782000" y="860475"/>
            <a:ext cx="97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Non-inv.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(direct)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5974150" y="3002225"/>
            <a:ext cx="97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(direct)</a:t>
            </a:r>
            <a:endParaRPr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741725" y="4304825"/>
            <a:ext cx="7730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Events not yet explained, but are problematic if interpreted as tau neutrino decay showers – implied flux is in tension with Auger and IceCube</a:t>
            </a:r>
            <a:endParaRPr sz="18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326489" y="359360"/>
            <a:ext cx="8822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A3: Phase convention negative non-inv                              A4:  phase convention  positive non-inv</a:t>
            </a:r>
            <a:endParaRPr sz="15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5"/>
          <p:cNvSpPr txBox="1"/>
          <p:nvPr/>
        </p:nvSpPr>
        <p:spPr>
          <a:xfrm>
            <a:off x="5933475" y="935525"/>
            <a:ext cx="121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anomaly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5"/>
          <p:cNvSpPr txBox="1"/>
          <p:nvPr/>
        </p:nvSpPr>
        <p:spPr>
          <a:xfrm>
            <a:off x="7838475" y="2154725"/>
            <a:ext cx="115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anomaly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35"/>
          <p:cNvSpPr txBox="1"/>
          <p:nvPr/>
        </p:nvSpPr>
        <p:spPr>
          <a:xfrm>
            <a:off x="7838475" y="3069125"/>
            <a:ext cx="115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non-inv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anomaly</a:t>
            </a:r>
            <a:endParaRPr sz="15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35"/>
          <p:cNvSpPr txBox="1"/>
          <p:nvPr/>
        </p:nvSpPr>
        <p:spPr>
          <a:xfrm>
            <a:off x="549300" y="1683575"/>
            <a:ext cx="59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-35</a:t>
            </a:r>
            <a:r>
              <a:rPr lang="en" sz="1600" b="1" baseline="30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endParaRPr sz="1600" b="1" baseline="30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5085200" y="878475"/>
            <a:ext cx="80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-6.2</a:t>
            </a:r>
            <a:r>
              <a:rPr lang="en" sz="1600" b="1" baseline="30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endParaRPr sz="1600" b="1" baseline="30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35"/>
          <p:cNvSpPr txBox="1"/>
          <p:nvPr/>
        </p:nvSpPr>
        <p:spPr>
          <a:xfrm>
            <a:off x="5085200" y="2069200"/>
            <a:ext cx="736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-6.7</a:t>
            </a:r>
            <a:r>
              <a:rPr lang="en" sz="1600" b="1" baseline="30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endParaRPr sz="1600" b="1" baseline="30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35"/>
          <p:cNvSpPr txBox="1"/>
          <p:nvPr/>
        </p:nvSpPr>
        <p:spPr>
          <a:xfrm>
            <a:off x="7095178" y="3176825"/>
            <a:ext cx="736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-6.2</a:t>
            </a:r>
            <a:r>
              <a:rPr lang="en" sz="1600" b="1" baseline="30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endParaRPr sz="1600" b="1" baseline="30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35"/>
          <p:cNvSpPr txBox="1"/>
          <p:nvPr/>
        </p:nvSpPr>
        <p:spPr>
          <a:xfrm>
            <a:off x="7095175" y="2048825"/>
            <a:ext cx="736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-6.4</a:t>
            </a:r>
            <a:r>
              <a:rPr lang="en" sz="1600" b="1" baseline="30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endParaRPr sz="1600" b="1" baseline="30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387900" y="2294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and future applications</a:t>
            </a:r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19" name="Google Shape;319;p36"/>
          <p:cNvPicPr preferRelativeResize="0"/>
          <p:nvPr/>
        </p:nvPicPr>
        <p:blipFill rotWithShape="1">
          <a:blip r:embed="rId3">
            <a:alphaModFix/>
          </a:blip>
          <a:srcRect l="42262" r="13138"/>
          <a:stretch/>
        </p:blipFill>
        <p:spPr>
          <a:xfrm>
            <a:off x="206175" y="1144125"/>
            <a:ext cx="1988296" cy="250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175" y="1144625"/>
            <a:ext cx="3732950" cy="21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 rotWithShape="1">
          <a:blip r:embed="rId5">
            <a:alphaModFix/>
          </a:blip>
          <a:srcRect l="4698"/>
          <a:stretch/>
        </p:blipFill>
        <p:spPr>
          <a:xfrm rot="5400005">
            <a:off x="1990138" y="1685816"/>
            <a:ext cx="3260175" cy="193174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/>
          <p:nvPr/>
        </p:nvSpPr>
        <p:spPr>
          <a:xfrm>
            <a:off x="4010925" y="3612675"/>
            <a:ext cx="1064100" cy="12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DOE HEP detectors: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Askaryan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Calorimeter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Experiment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(ACE)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6704525" y="3156800"/>
            <a:ext cx="1064100" cy="12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NASA Planetary: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Cosmic Ray Lunar Sounder (CoRaLS)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602200" y="3529500"/>
            <a:ext cx="11847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NASA Pioneers: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Payload for Ultra-high Energy Observations (PUEO)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Payload for Ultra-high energy Observations (PUEO)</a:t>
            </a:r>
            <a:endParaRPr sz="2600"/>
          </a:p>
        </p:txBody>
      </p:sp>
      <p:sp>
        <p:nvSpPr>
          <p:cNvPr id="330" name="Google Shape;330;p37"/>
          <p:cNvSpPr txBox="1">
            <a:spLocks noGrp="1"/>
          </p:cNvSpPr>
          <p:nvPr>
            <p:ph type="body" idx="1"/>
          </p:nvPr>
        </p:nvSpPr>
        <p:spPr>
          <a:xfrm>
            <a:off x="6122075" y="1060175"/>
            <a:ext cx="2899500" cy="3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Successor to ANITA, led by former </a:t>
            </a:r>
            <a:r>
              <a:rPr lang="en" dirty="0" err="1"/>
              <a:t>Saltzberg</a:t>
            </a:r>
            <a:r>
              <a:rPr lang="en" dirty="0"/>
              <a:t> student, Abby </a:t>
            </a:r>
            <a:r>
              <a:rPr lang="en" dirty="0" err="1"/>
              <a:t>Vieregg</a:t>
            </a:r>
            <a:r>
              <a:rPr lang="en" dirty="0"/>
              <a:t> (U. Chicago, P5 member)</a:t>
            </a:r>
            <a:endParaRPr dirty="0"/>
          </a:p>
          <a:p>
            <a:pPr marL="457200" lvl="0" indent="-32575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Payload funded by NASA </a:t>
            </a:r>
            <a:r>
              <a:rPr lang="en" i="1" dirty="0"/>
              <a:t>Astrophysics Pioneers</a:t>
            </a:r>
            <a:r>
              <a:rPr lang="en" dirty="0"/>
              <a:t> program, a new payload class</a:t>
            </a:r>
            <a:endParaRPr dirty="0"/>
          </a:p>
          <a:p>
            <a:pPr marL="457200" lvl="0" indent="-32575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Should exceed ANITA sensitivity by &gt; 1 order of magnitude</a:t>
            </a:r>
            <a:endParaRPr dirty="0"/>
          </a:p>
          <a:p>
            <a:pPr marL="457200" lvl="0" indent="-325755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 dirty="0"/>
              <a:t>Due to launch this December!</a:t>
            </a:r>
            <a:endParaRPr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32" name="Google Shape;332;p37" title="Screenshot 2025-04-27 at 5.25.2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0" y="839325"/>
            <a:ext cx="3465399" cy="38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 title="Screenshot 2025-04-27 at 5.29.1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2676" y="839325"/>
            <a:ext cx="2330124" cy="2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7"/>
          <p:cNvSpPr txBox="1"/>
          <p:nvPr/>
        </p:nvSpPr>
        <p:spPr>
          <a:xfrm>
            <a:off x="3849375" y="2534525"/>
            <a:ext cx="220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ANITA           PUEO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5" name="Google Shape;335;p37" title="Screenshot 2025-04-27 at 5.31.5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0025" y="2094200"/>
            <a:ext cx="1291800" cy="263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 txBox="1"/>
          <p:nvPr/>
        </p:nvSpPr>
        <p:spPr>
          <a:xfrm>
            <a:off x="4280800" y="3224950"/>
            <a:ext cx="1993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Low-frequency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Antenna array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Deploys after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launch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7" name="Google Shape;337;p37"/>
          <p:cNvCxnSpPr>
            <a:stCxn id="336" idx="1"/>
          </p:cNvCxnSpPr>
          <p:nvPr/>
        </p:nvCxnSpPr>
        <p:spPr>
          <a:xfrm flipH="1">
            <a:off x="3657100" y="3809800"/>
            <a:ext cx="623700" cy="1176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8"/>
          <p:cNvSpPr txBox="1">
            <a:spLocks noGrp="1"/>
          </p:cNvSpPr>
          <p:nvPr>
            <p:ph type="title"/>
          </p:nvPr>
        </p:nvSpPr>
        <p:spPr>
          <a:xfrm>
            <a:off x="387900" y="305625"/>
            <a:ext cx="49143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 Lunar Sounder (CoRaLS)</a:t>
            </a:r>
            <a:endParaRPr/>
          </a:p>
        </p:txBody>
      </p:sp>
      <p:sp>
        <p:nvSpPr>
          <p:cNvPr id="343" name="Google Shape;343;p38"/>
          <p:cNvSpPr txBox="1">
            <a:spLocks noGrp="1"/>
          </p:cNvSpPr>
          <p:nvPr>
            <p:ph type="body" idx="1"/>
          </p:nvPr>
        </p:nvSpPr>
        <p:spPr>
          <a:xfrm>
            <a:off x="4898100" y="1741125"/>
            <a:ext cx="4123200" cy="2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18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Cosmic rays impact the lunar regolith continuously, creating subsurface RF pulses</a:t>
            </a:r>
            <a:endParaRPr sz="1395"/>
          </a:p>
          <a:p>
            <a:pPr marL="457200" lvl="0" indent="-317182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These will reflect off buried ice layers if they are within ~20m of the surface in permanently shadowed polar regions, can be detected by </a:t>
            </a:r>
            <a:r>
              <a:rPr lang="en" sz="1395" b="1">
                <a:solidFill>
                  <a:srgbClr val="FFD966"/>
                </a:solidFill>
              </a:rPr>
              <a:t>lunar orbiter</a:t>
            </a:r>
            <a:endParaRPr sz="1395" b="1">
              <a:solidFill>
                <a:srgbClr val="FFD966"/>
              </a:solidFill>
            </a:endParaRPr>
          </a:p>
          <a:p>
            <a:pPr marL="457200" lvl="0" indent="-317182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CoRaLS was awarded $3M for TRL advancement in NASA’s Planetary science division</a:t>
            </a:r>
            <a:endParaRPr sz="1395"/>
          </a:p>
          <a:p>
            <a:pPr marL="457200" lvl="0" indent="-317182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Also a possible surface instrument for Artemis Lunar lander!</a:t>
            </a:r>
            <a:endParaRPr sz="1395"/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buSzPts val="852"/>
              <a:buNone/>
            </a:pPr>
            <a:endParaRPr sz="1395"/>
          </a:p>
        </p:txBody>
      </p:sp>
      <p:sp>
        <p:nvSpPr>
          <p:cNvPr id="344" name="Google Shape;34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45" name="Google Shape;3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4618219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8"/>
          <p:cNvSpPr txBox="1"/>
          <p:nvPr/>
        </p:nvSpPr>
        <p:spPr>
          <a:xfrm>
            <a:off x="4339375" y="4726700"/>
            <a:ext cx="4065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https://www.phys.hawaii.edu/~gorham/Post/iceSignal_ideal.gif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7" name="Google Shape;347;p38" title="Screenshot 2025-04-28 at 3.40.30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5000" y="76574"/>
            <a:ext cx="3888601" cy="146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CoRaLS: realistic subsurface bistatic sims</a:t>
            </a:r>
            <a:endParaRPr/>
          </a:p>
        </p:txBody>
      </p:sp>
      <p:sp>
        <p:nvSpPr>
          <p:cNvPr id="353" name="Google Shape;353;p39"/>
          <p:cNvSpPr txBox="1">
            <a:spLocks noGrp="1"/>
          </p:cNvSpPr>
          <p:nvPr>
            <p:ph type="body" idx="1"/>
          </p:nvPr>
        </p:nvSpPr>
        <p:spPr>
          <a:xfrm>
            <a:off x="6165550" y="979925"/>
            <a:ext cx="2978400" cy="3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Huge ice deposits seen on Mercury in permanent shadows</a:t>
            </a:r>
            <a:endParaRPr sz="1700"/>
          </a:p>
          <a:p>
            <a:pPr marL="457200" lvl="0" indent="-3365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Why not the Moon? Buried?!</a:t>
            </a:r>
            <a:endParaRPr sz="1700"/>
          </a:p>
          <a:p>
            <a:pPr marL="457200" lvl="0" indent="-3365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LCross impactor excavated ~5m, saw water vapor</a:t>
            </a:r>
            <a:endParaRPr sz="1700"/>
          </a:p>
          <a:p>
            <a:pPr marL="457200" lvl="0" indent="-336550" algn="l" rtl="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" sz="1700"/>
              <a:t>Need subsurface radar to probe 3-30 meters for potential large ice deposits</a:t>
            </a:r>
            <a:endParaRPr sz="1700"/>
          </a:p>
        </p:txBody>
      </p:sp>
      <p:sp>
        <p:nvSpPr>
          <p:cNvPr id="354" name="Google Shape;35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55" name="Google Shape;3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79925"/>
            <a:ext cx="6262124" cy="382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387900" y="2294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Much debt to Gary Varner</a:t>
            </a:r>
            <a:endParaRPr/>
          </a:p>
        </p:txBody>
      </p:sp>
      <p:sp>
        <p:nvSpPr>
          <p:cNvPr id="361" name="Google Shape;361;p40"/>
          <p:cNvSpPr txBox="1">
            <a:spLocks noGrp="1"/>
          </p:cNvSpPr>
          <p:nvPr>
            <p:ph type="body" idx="1"/>
          </p:nvPr>
        </p:nvSpPr>
        <p:spPr>
          <a:xfrm>
            <a:off x="3294500" y="1144125"/>
            <a:ext cx="5461500" cy="3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Gary's help and companionship through these years was essential, and a highly treasured memory.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Without Gary’s marvelous instrumentation, none of this would have been possible</a:t>
            </a:r>
            <a:endParaRPr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25" y="1140638"/>
            <a:ext cx="2463050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>
            <a:spLocks noGrp="1"/>
          </p:cNvSpPr>
          <p:nvPr>
            <p:ph type="title"/>
          </p:nvPr>
        </p:nvSpPr>
        <p:spPr>
          <a:xfrm>
            <a:off x="94575" y="118775"/>
            <a:ext cx="8925000" cy="130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dirty="0"/>
              <a:t>Conclusion: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dirty="0"/>
              <a:t>Accelerator confirmation of </a:t>
            </a:r>
            <a:r>
              <a:rPr lang="en" sz="2400" dirty="0" err="1"/>
              <a:t>Askaryan</a:t>
            </a:r>
            <a:r>
              <a:rPr lang="en" sz="2400" dirty="0"/>
              <a:t> effect </a:t>
            </a:r>
            <a:br>
              <a:rPr lang="en" sz="2400" dirty="0"/>
            </a:br>
            <a:r>
              <a:rPr lang="en" sz="2400" dirty="0"/>
              <a:t>has had wide-ranging consequences</a:t>
            </a:r>
            <a:endParaRPr sz="2400" dirty="0"/>
          </a:p>
        </p:txBody>
      </p:sp>
      <p:sp>
        <p:nvSpPr>
          <p:cNvPr id="369" name="Google Shape;369;p41"/>
          <p:cNvSpPr txBox="1">
            <a:spLocks noGrp="1"/>
          </p:cNvSpPr>
          <p:nvPr>
            <p:ph type="body" idx="1"/>
          </p:nvPr>
        </p:nvSpPr>
        <p:spPr>
          <a:xfrm>
            <a:off x="182879" y="1470475"/>
            <a:ext cx="8836695" cy="3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Coherent Radio Cherenkov is essential to </a:t>
            </a:r>
            <a:r>
              <a:rPr lang="en" sz="2000" dirty="0" err="1"/>
              <a:t>EeV</a:t>
            </a:r>
            <a:r>
              <a:rPr lang="en" sz="2000" dirty="0"/>
              <a:t> neutrino astronomy</a:t>
            </a:r>
            <a:endParaRPr sz="2000" dirty="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Many projects completed, current, and planned, with world-beating constraints in place</a:t>
            </a:r>
            <a:endParaRPr sz="1600" dirty="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" sz="2000" dirty="0"/>
              <a:t>ANITA helped fuel a renaissance in radio detection of UHE cosmic rays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" sz="2000" dirty="0"/>
              <a:t>Coherent radio Cherenkov from cosmic rays showering in airless solar system bodies may provide probes that no other method can rival!</a:t>
            </a:r>
            <a:endParaRPr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68250" y="59575"/>
            <a:ext cx="8688000" cy="10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Askaryan’s application: Use Large Natural Media,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Transparent to Radio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24475" y="1195125"/>
            <a:ext cx="4404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/>
              <a:t>Mapped it out in the 1960s: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/>
              <a:t>Lunar Regolith</a:t>
            </a:r>
            <a:endParaRPr sz="19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combines two </a:t>
            </a:r>
            <a:r>
              <a:rPr lang="en" sz="1150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Greek</a:t>
            </a: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words: </a:t>
            </a:r>
            <a:r>
              <a:rPr lang="en" sz="1150" i="1" dirty="0" err="1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rhegos</a:t>
            </a: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" sz="1150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ῥῆγος</a:t>
            </a: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), 'blanket', and </a:t>
            </a:r>
            <a:r>
              <a:rPr lang="en" sz="1150" i="1" dirty="0" err="1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lithos</a:t>
            </a: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" sz="1150" dirty="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λίθος</a:t>
            </a: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), 'rock'.</a:t>
            </a:r>
            <a:endParaRPr sz="1150" dirty="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/>
              <a:t>Antarctic Ice</a:t>
            </a:r>
            <a:endParaRPr sz="19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Up to 4km deep</a:t>
            </a:r>
            <a:endParaRPr sz="1150" dirty="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/>
              <a:t>Salt domes </a:t>
            </a:r>
            <a:endParaRPr sz="19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150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Uplifted &amp; purified ancient Sea Beds</a:t>
            </a:r>
            <a:endParaRPr sz="15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5560375" y="3758175"/>
            <a:ext cx="2259000" cy="554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2"/>
                </a:solidFill>
                <a:latin typeface="Roboto"/>
                <a:ea typeface="Roboto"/>
                <a:cs typeface="Roboto"/>
                <a:sym typeface="Roboto"/>
              </a:rPr>
              <a:t>G. A. Askaryan, 1962, JETP 14, 441; 1965, JETP 21, 658, ...</a:t>
            </a:r>
            <a:endParaRPr sz="1200">
              <a:solidFill>
                <a:srgbClr val="2021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700" y="1295075"/>
            <a:ext cx="1781699" cy="255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2045225" y="3303050"/>
            <a:ext cx="207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G. Askaryan biography: Boris Bolotovskii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5225" y="1295075"/>
            <a:ext cx="1433911" cy="20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28950" y="3821375"/>
            <a:ext cx="4116900" cy="12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Gurgen </a:t>
            </a:r>
            <a:r>
              <a:rPr lang="en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Askaryan</a:t>
            </a:r>
            <a:r>
              <a:rPr lang="en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(1928-1997): prominent Soviet-Armenian physicist, discoverer of self-focusing of light, pioneer in light-matter interactions, and visionary in interaction of high energy particles with matter (and a Nobel contender…)</a:t>
            </a:r>
            <a:endParaRPr dirty="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387900" y="77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Askaryan’s missed Nobel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135600" y="956525"/>
            <a:ext cx="47361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While a PhD student in the  late 1940’s, Askaryan came up with the idea to measure HE particles via supercritical fluids – the bubble chamber!</a:t>
            </a:r>
            <a:endParaRPr sz="1600"/>
          </a:p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He did not get much support from his institute, got discouraged and  never published the idea</a:t>
            </a:r>
            <a:endParaRPr sz="1600"/>
          </a:p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 few years later Donald Glaser published the bubble chamber paper, resulting in a Nobel prize in 1960</a:t>
            </a:r>
            <a:endParaRPr sz="1600"/>
          </a:p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After that Askaryan published everything! Including: </a:t>
            </a:r>
            <a:r>
              <a:rPr lang="en" sz="1600" b="1"/>
              <a:t>acoustic detection of HEP</a:t>
            </a:r>
            <a:endParaRPr sz="1600" b="1"/>
          </a:p>
          <a:p>
            <a:pPr marL="457200" lvl="0" indent="-322580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 sz="1600"/>
              <a:t>→ </a:t>
            </a:r>
            <a:r>
              <a:rPr lang="en" sz="1600" b="1">
                <a:solidFill>
                  <a:srgbClr val="F6B26B"/>
                </a:solidFill>
              </a:rPr>
              <a:t>JGL took this and ran with it in a wonderful series of accelerator experiments that inspired a similar set of radio tests</a:t>
            </a:r>
            <a:endParaRPr sz="1200" b="1">
              <a:solidFill>
                <a:srgbClr val="F6B26B"/>
              </a:solidFill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6" name="Google Shape;96;p16" title="Screenshot 2025-04-27 at 3.33.3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325" y="953825"/>
            <a:ext cx="3196449" cy="12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 title="Screenshot 2025-04-27 at 3.35.1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8825" y="2200762"/>
            <a:ext cx="3196449" cy="246246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5173650" y="2000450"/>
            <a:ext cx="389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JGL 1990’s</a:t>
            </a:r>
            <a:endParaRPr sz="1800"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transparencies!</a:t>
            </a:r>
            <a:endParaRPr sz="1800"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Askaryan Effect</a:t>
            </a:r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4773050" y="512300"/>
            <a:ext cx="4245900" cy="39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Energy showers create radio.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Assuming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 is a charge excess of 10-30%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Coherence factor among 10</a:t>
            </a:r>
            <a:r>
              <a:rPr lang="en" baseline="30000"/>
              <a:t>10 </a:t>
            </a:r>
            <a:r>
              <a:rPr lang="en"/>
              <a:t>charges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“plasma shielding”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</a:t>
            </a:r>
            <a:r>
              <a:rPr lang="en" b="1">
                <a:solidFill>
                  <a:srgbClr val="F6B26B"/>
                </a:solidFill>
              </a:rPr>
              <a:t>unknown unknowns</a:t>
            </a:r>
            <a:r>
              <a:rPr lang="en"/>
              <a:t> (haha).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Had to convince the field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Modern simulations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by Francis Halzen, Enrique Zas, Todor Stanev further established effect, George Frichter &amp; John Ralston at KU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FH: "I stake my career on it!"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Much subsequent theory work by Jaime Alvarez-Muñiz, Enrique Zas, Dave Seckel, many others</a:t>
            </a:r>
            <a:endParaRPr sz="900"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00" y="1389325"/>
            <a:ext cx="4546502" cy="2511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145850" y="3980013"/>
            <a:ext cx="4627200" cy="631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As is well known to this audience: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baseline="-25000">
                <a:latin typeface="Roboto"/>
                <a:ea typeface="Roboto"/>
                <a:cs typeface="Roboto"/>
                <a:sym typeface="Roboto"/>
              </a:rPr>
              <a:t>Cherenkov </a:t>
            </a:r>
            <a:r>
              <a:rPr lang="en" sz="1450">
                <a:solidFill>
                  <a:srgbClr val="404040"/>
                </a:solidFill>
                <a:highlight>
                  <a:srgbClr val="FAFA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∝ </a:t>
            </a:r>
            <a:r>
              <a:rPr lang="en" sz="1500">
                <a:solidFill>
                  <a:srgbClr val="202122"/>
                </a:solidFill>
                <a:highlight>
                  <a:srgbClr val="F8F9FA"/>
                </a:highlight>
                <a:latin typeface="Cambria"/>
                <a:ea typeface="Cambria"/>
                <a:cs typeface="Cambria"/>
                <a:sym typeface="Cambria"/>
              </a:rPr>
              <a:t>ν </a:t>
            </a:r>
            <a:r>
              <a:rPr lang="en" sz="1200">
                <a:solidFill>
                  <a:srgbClr val="202122"/>
                </a:solidFill>
                <a:highlight>
                  <a:srgbClr val="F8F9FA"/>
                </a:highlight>
              </a:rPr>
              <a:t>Δ</a:t>
            </a:r>
            <a:r>
              <a:rPr lang="en" sz="1500">
                <a:solidFill>
                  <a:srgbClr val="202122"/>
                </a:solidFill>
                <a:highlight>
                  <a:srgbClr val="F8F9FA"/>
                </a:highlight>
                <a:latin typeface="Cambria"/>
                <a:ea typeface="Cambria"/>
                <a:cs typeface="Cambria"/>
                <a:sym typeface="Cambria"/>
              </a:rPr>
              <a:t>ν  </a:t>
            </a:r>
            <a:r>
              <a:rPr lang="en" sz="1500">
                <a:solidFill>
                  <a:srgbClr val="202122"/>
                </a:solidFill>
                <a:highlight>
                  <a:srgbClr val="F8F9FA"/>
                </a:highlight>
              </a:rPr>
              <a:t>(includes radio!)</a:t>
            </a:r>
            <a:endParaRPr sz="2000"/>
          </a:p>
        </p:txBody>
      </p:sp>
      <p:sp>
        <p:nvSpPr>
          <p:cNvPr id="107" name="Google Shape;107;p17"/>
          <p:cNvSpPr txBox="1"/>
          <p:nvPr/>
        </p:nvSpPr>
        <p:spPr>
          <a:xfrm>
            <a:off x="66750" y="4611225"/>
            <a:ext cx="845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Pioneering work by Dave Besson with antennas on Amanda strings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pioneering ideas by Dagkesamanskii, Gusev, &amp; Zheleznykh, incl. at Russian Antarctic base, Vostok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R. Dagkesamanski &amp; I Zheleznykh 1980’s</a:t>
            </a:r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176250" y="1236550"/>
            <a:ext cx="26205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Inspired work on how to observe EHE CRs &amp; neutrinos using ground based radio telescopes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Two very good radio astronomers, Tim Hankins and Ron Ekers, took them seriously and did the (single-dish) experiment!</a:t>
            </a:r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6" name="Google Shape;116;p18" title="Screenshot 2025-04-27 at 4.00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400" y="1052975"/>
            <a:ext cx="3876300" cy="291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 title="Screenshot 2025-04-27 at 4.03.1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6949" y="1118800"/>
            <a:ext cx="1966850" cy="273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2655150" y="4042736"/>
            <a:ext cx="6045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PG* was at JPL, doing VLBI observations at Goldstone, and Chuck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Naudet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had discretionary research time…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7008E-0E10-83CA-BECB-86026E93C269}"/>
              </a:ext>
            </a:extLst>
          </p:cNvPr>
          <p:cNvSpPr txBox="1"/>
          <p:nvPr/>
        </p:nvSpPr>
        <p:spPr>
          <a:xfrm>
            <a:off x="2600077" y="4759688"/>
            <a:ext cx="4560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* I first heard about the D&amp;Z paper from Dan O’Connor!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Goldstone Lunar ultra-high energy Neutrino Experiment (GLUE)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4264425" y="1261225"/>
            <a:ext cx="44916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Chuck Naudet, Kurt Liewer, and PG then of JPL. Access to the amazing 70m Deep-Space Network (NASA/JPL/Caltech) Goldstone radio telescope and its partners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Gorham came to UCLA, invited Saltzberg to join (with grad student Dawn Williams)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150" y="1255275"/>
            <a:ext cx="2608575" cy="34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355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Goldstone 70m tourism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5319750" y="1489825"/>
            <a:ext cx="34365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3436500" cy="346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 title="Screenshot 2025-04-27 at 3.06.4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222" y="1040662"/>
            <a:ext cx="4333650" cy="351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 title="Screenshot 2025-04-27 at 3.07.10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7850" y="560800"/>
            <a:ext cx="3214700" cy="4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title="Screenshot 2025-04-27 at 3.08.1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2365" y="3536050"/>
            <a:ext cx="6325473" cy="10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1" descr="A large satellite dish in the desert&#10;&#10;Description automatically generated">
            <a:extLst>
              <a:ext uri="{FF2B5EF4-FFF2-40B4-BE49-F238E27FC236}">
                <a16:creationId xmlns:a16="http://schemas.microsoft.com/office/drawing/2014/main" id="{69DDC1A0-DFC1-E5F9-6AFF-3654F641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677" y="688117"/>
            <a:ext cx="3206971" cy="3975100"/>
          </a:xfrm>
          <a:prstGeom prst="rect">
            <a:avLst/>
          </a:prstGeom>
        </p:spPr>
      </p:pic>
      <p:pic>
        <p:nvPicPr>
          <p:cNvPr id="1026" name="Picture 2" descr="Experience NYC">
            <a:extLst>
              <a:ext uri="{FF2B5EF4-FFF2-40B4-BE49-F238E27FC236}">
                <a16:creationId xmlns:a16="http://schemas.microsoft.com/office/drawing/2014/main" id="{C0BEA1AC-5E08-B32A-7C1E-29BD0B719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87" y="560567"/>
            <a:ext cx="4139891" cy="297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</TotalTime>
  <Words>1670</Words>
  <Application>Microsoft Macintosh PowerPoint</Application>
  <PresentationFormat>On-screen Show (16:9)</PresentationFormat>
  <Paragraphs>225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Wingdings</vt:lpstr>
      <vt:lpstr>Arial</vt:lpstr>
      <vt:lpstr>Cambria</vt:lpstr>
      <vt:lpstr>Times New Roman</vt:lpstr>
      <vt:lpstr>Roboto</vt:lpstr>
      <vt:lpstr>Roboto Slab</vt:lpstr>
      <vt:lpstr>Marina</vt:lpstr>
      <vt:lpstr>Radio Detection of  High Energy Particles</vt:lpstr>
      <vt:lpstr>The 60’s</vt:lpstr>
      <vt:lpstr>Askaryan’s application: Use Large Natural Media, Transparent to Radio</vt:lpstr>
      <vt:lpstr>Askaryan’s missed Nobel</vt:lpstr>
      <vt:lpstr>The Askaryan Effect</vt:lpstr>
      <vt:lpstr>R. Dagkesamanski &amp; I Zheleznykh 1980’s</vt:lpstr>
      <vt:lpstr>The Goldstone Lunar ultra-high energy Neutrino Experiment (GLUE)</vt:lpstr>
      <vt:lpstr>Goldstone 70m tourism</vt:lpstr>
      <vt:lpstr>PowerPoint Presentation</vt:lpstr>
      <vt:lpstr>The GLUE control room  (1998-2003)</vt:lpstr>
      <vt:lpstr>More GLUE Folks</vt:lpstr>
      <vt:lpstr>The Argonne Wakefield Accelerator (AWA)</vt:lpstr>
      <vt:lpstr>AWA results</vt:lpstr>
      <vt:lpstr>PG: "Always publish” (eg. Askaryan)   AWA paper → invitation to SLAC by Al Odian</vt:lpstr>
      <vt:lpstr>"The Kitty Litter Experiment”   2000 </vt:lpstr>
      <vt:lpstr>Very clear results</vt:lpstr>
      <vt:lpstr>The field of Radio Detection of High Energy Particles had a renaissance</vt:lpstr>
      <vt:lpstr>From RADHEP2K, future possibilities?</vt:lpstr>
      <vt:lpstr>Antarctic Impulsive Transient Antenna (ANITA)</vt:lpstr>
      <vt:lpstr>Several Askaryan Experiments at SLAC,  including ANITA calibration</vt:lpstr>
      <vt:lpstr>PowerPoint Presentation</vt:lpstr>
      <vt:lpstr>Seeing neutrinos/CRs with ANITA </vt:lpstr>
      <vt:lpstr>5 unexpected CR events from ANITA 3(left) &amp; 4(right)</vt:lpstr>
      <vt:lpstr>Current and future applications</vt:lpstr>
      <vt:lpstr>Payload for Ultra-high energy Observations (PUEO)</vt:lpstr>
      <vt:lpstr>Cosmic Ray Lunar Sounder (CoRaLS)</vt:lpstr>
      <vt:lpstr>CoRaLS: realistic subsurface bistatic sims</vt:lpstr>
      <vt:lpstr>Much debt to Gary Varner</vt:lpstr>
      <vt:lpstr>Conclusion:  Accelerator confirmation of Askaryan effect  has had wide-ranging consequences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Peter Gorham</cp:lastModifiedBy>
  <cp:revision>3</cp:revision>
  <dcterms:modified xsi:type="dcterms:W3CDTF">2025-04-30T20:24:37Z</dcterms:modified>
</cp:coreProperties>
</file>