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347" r:id="rId3"/>
    <p:sldId id="464" r:id="rId4"/>
    <p:sldId id="460" r:id="rId5"/>
    <p:sldId id="461" r:id="rId6"/>
    <p:sldId id="462" r:id="rId7"/>
    <p:sldId id="454" r:id="rId8"/>
    <p:sldId id="465" r:id="rId9"/>
    <p:sldId id="463" r:id="rId10"/>
    <p:sldId id="456" r:id="rId11"/>
    <p:sldId id="457" r:id="rId12"/>
    <p:sldId id="434" r:id="rId13"/>
    <p:sldId id="264" r:id="rId14"/>
    <p:sldId id="265" r:id="rId15"/>
    <p:sldId id="452" r:id="rId16"/>
    <p:sldId id="288" r:id="rId17"/>
    <p:sldId id="441" r:id="rId18"/>
    <p:sldId id="446" r:id="rId19"/>
    <p:sldId id="459" r:id="rId20"/>
    <p:sldId id="445" r:id="rId21"/>
    <p:sldId id="443" r:id="rId22"/>
    <p:sldId id="466" r:id="rId23"/>
    <p:sldId id="442" r:id="rId24"/>
    <p:sldId id="467" r:id="rId25"/>
    <p:sldId id="447" r:id="rId26"/>
    <p:sldId id="448" r:id="rId27"/>
    <p:sldId id="45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05" autoAdjust="0"/>
    <p:restoredTop sz="94634"/>
  </p:normalViewPr>
  <p:slideViewPr>
    <p:cSldViewPr snapToGrid="0">
      <p:cViewPr>
        <p:scale>
          <a:sx n="200" d="100"/>
          <a:sy n="200" d="100"/>
        </p:scale>
        <p:origin x="584" y="2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958FF-255D-4059-BD09-1D7DE193BE77}" type="datetimeFigureOut">
              <a:rPr lang="en-NZ" smtClean="0"/>
              <a:t>25/02/2025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AFA9B-6F11-404B-804C-0AD151F8C0A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1834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Alpha Centauri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14EB7-F012-1448-A479-AE687CB899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6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C219-55A5-2630-0653-EA6C52DBF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65019-813B-DAE4-0C9E-25493FC70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D1CA9-85B2-C627-55E0-9719C41B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746-2D18-4BE7-A8DC-6ABD0BA0D216}" type="datetime1">
              <a:rPr lang="en-NZ" smtClean="0"/>
              <a:t>25/02/2025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1A5E6-5E36-DE51-5007-B064B953B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40071-854D-3E00-A4BE-45994144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12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527B-21BB-07FD-009A-0673B0D0F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5848B2-E173-499E-5ECE-9959FB557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05EB8-EA71-0F9C-8C81-CC79F6B44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5290-ECAB-4B55-AE26-A6D8C98B500E}" type="datetime1">
              <a:rPr lang="en-NZ" smtClean="0"/>
              <a:t>25/02/2025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422B1-1BAA-BE02-5972-2DAD66BA1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18AC7-E64D-BDED-0FB3-A71A038C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6221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266F75-35F7-A9B6-E92C-DF3ADA76D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ACAA9-D416-288B-2C5B-D3A39123F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4D23A-7A4E-1205-58D1-F4EA061C9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BB686-BD99-4433-BAC6-0EA67ADEFBA1}" type="datetime1">
              <a:rPr lang="en-NZ" smtClean="0"/>
              <a:t>25/02/2025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B26F6-1CD8-5099-2E9E-249C8035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2A08E-EAC0-C758-F389-68816901C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9047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F8A2-E443-8FAC-C701-61A02EF5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786C1-BED1-A4DD-1914-1093B5430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E195-E261-08A8-3944-751EA2A6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0416-E5E5-45BC-B04B-A814D2B2C578}" type="datetime1">
              <a:rPr lang="en-NZ" smtClean="0"/>
              <a:t>25/02/2025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A0919-AFD9-A205-E177-0C85ACCB0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F358E-43E9-E6BB-5E30-1A31A90A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727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EC7B-CF19-9451-CF07-CFFE3EFC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686BF-3FAE-12FC-064F-900757F2D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77CB3-2161-AEAA-BB08-B158BBC7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0272-D448-41DE-98BB-EB375ED4D52F}" type="datetime1">
              <a:rPr lang="en-NZ" smtClean="0"/>
              <a:t>25/02/2025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3ED6C-66CA-0A0F-F8AE-FD935DC84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07451-5845-31E6-2639-3A5A2DA0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029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5C83-C2FB-F167-4E4E-46591122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CC7F7-62F2-1EBC-F5A8-251F33BEC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AA791-7E60-4869-F188-815351897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92981-240D-8F11-4D05-19801AED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4DA8E-E4DF-4D5C-93AD-E10A781993A9}" type="datetime1">
              <a:rPr lang="en-NZ" smtClean="0"/>
              <a:t>25/02/2025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7D5FB-571C-B06D-3B2D-210F193D0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F82CA-1399-4602-2467-39C17CAC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262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97B7D-8D7C-4EA2-F1AC-0E6242DF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EBCF7-0ADF-AB59-7608-10B620450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43783-95B5-C5BB-A13E-44EADE08E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4EBE6-267C-A7AC-0BCB-AE37CF405C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7D347-EEE1-F55F-AB3F-52199E45C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449A3C-F879-D4D2-E1CE-48C3EDA2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3DBD-5613-4028-8F4C-BE2002DF6EFE}" type="datetime1">
              <a:rPr lang="en-NZ" smtClean="0"/>
              <a:t>25/02/2025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25D2EA-8472-2C37-EFFD-13441908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ED946-2475-C67E-18A0-0A2FDBE16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3520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5BE1-1917-41BF-CBDD-627F081E3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5413B-42AA-48CC-BF66-266579F62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2DE2-9608-43C3-A6E8-8984D97B9210}" type="datetime1">
              <a:rPr lang="en-NZ" smtClean="0"/>
              <a:t>25/02/2025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9C5DA-C12E-D089-70FF-AD87F27DE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F6CFC-2FAA-AEA4-E2D4-E741834ED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5822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1A99D0-AF7A-592F-C5AB-099A1B1BB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80EC-017A-43C6-9FC2-513F567E7AE2}" type="datetime1">
              <a:rPr lang="en-NZ" smtClean="0"/>
              <a:t>25/02/2025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2FB0E7-4148-9539-757D-48622DA7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D6215-C4DD-665C-C01C-93775EFE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898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82117-C7D9-D56D-30C9-587DE3B4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3341D-0525-4F1C-8D14-663909D81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14BBD-72C3-0BA5-8481-46BB1B7E7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D6F6E-7ADE-14C0-F3E9-8736616F3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F66E8-144A-49A5-AAC5-C4BF962036EA}" type="datetime1">
              <a:rPr lang="en-NZ" smtClean="0"/>
              <a:t>25/02/2025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11E00-5EA7-7825-99E3-46C89868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FDCB3-BD6B-FC2D-3179-E5DDE92C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17897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4A0BB-9F06-81FE-C1F9-7F987B5D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179464-D576-268E-9829-B35770DAA7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835FD-423E-7052-5C8F-FDA20708C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1C01B-8945-DE50-11AC-3FDE7CFB1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AE5E9-270B-43B8-A6A8-5A2D2B367C34}" type="datetime1">
              <a:rPr lang="en-NZ" smtClean="0"/>
              <a:t>25/02/2025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D47AD-D41A-0B2B-CE0D-15936E58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39AE5-F375-F41B-36F5-58936490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0143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B5C1E2-9B8E-00B9-3B4B-A0B02D2C8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0D238-EB04-DB84-944D-50A52A91A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28CE5-D25A-A6B9-34FA-B99823E17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8D6CD9-29B9-4D50-91C7-F33D6C7069C8}" type="datetime1">
              <a:rPr lang="en-NZ" smtClean="0"/>
              <a:t>25/02/2025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8BC9-5ABA-2AFF-DA56-D80BD1A88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98F29-56C4-30A7-63F1-40BF67F96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39D66A-544D-4059-81F7-69F4B27F42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7380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E94F9-2603-E7CF-4A7D-675E9E28A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796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NZ" dirty="0"/>
              <a:t>Disruption of Axion Miniclusters by Successive Stellar Encounters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58051-36AA-47E9-42CA-8A162E2CB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973139"/>
          </a:xfrm>
        </p:spPr>
        <p:txBody>
          <a:bodyPr>
            <a:normAutofit/>
          </a:bodyPr>
          <a:lstStyle/>
          <a:p>
            <a:r>
              <a:rPr lang="en-NZ" sz="2800" b="1" dirty="0"/>
              <a:t>Chris Gordon</a:t>
            </a:r>
          </a:p>
          <a:p>
            <a:r>
              <a:rPr lang="en-NZ" dirty="0"/>
              <a:t>University of Canterbury</a:t>
            </a:r>
          </a:p>
          <a:p>
            <a:r>
              <a:rPr lang="en-NZ" dirty="0"/>
              <a:t>Collaboration with Ian DSouza and John Forbes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E64B9-0C7D-E6AF-9B80-4D3AC4048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853" y="4363480"/>
            <a:ext cx="1371719" cy="16643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7F632-46C3-D1FA-7BAA-F2EA3955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3CB44-3CFC-43C3-B317-AEA947DFD637}" type="slidenum">
              <a:rPr lang="en-NZ" smtClean="0"/>
              <a:t>1</a:t>
            </a:fld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E6BB4-4BCD-54C0-965E-36AB66AFA2D6}"/>
              </a:ext>
            </a:extLst>
          </p:cNvPr>
          <p:cNvSpPr txBox="1"/>
          <p:nvPr/>
        </p:nvSpPr>
        <p:spPr>
          <a:xfrm>
            <a:off x="3604334" y="6027832"/>
            <a:ext cx="46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>
                <a:solidFill>
                  <a:srgbClr val="FF0000"/>
                </a:solidFill>
              </a:rPr>
              <a:t>PHYSICAL REVIEW D 109, 123035 (2024)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BCEDF-29FA-2398-2F11-37DACDCD5717}"/>
              </a:ext>
            </a:extLst>
          </p:cNvPr>
          <p:cNvSpPr txBox="1"/>
          <p:nvPr/>
        </p:nvSpPr>
        <p:spPr>
          <a:xfrm>
            <a:off x="4776185" y="6433338"/>
            <a:ext cx="2450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0" dirty="0">
                <a:solidFill>
                  <a:srgbClr val="FF0000"/>
                </a:solidFill>
                <a:effectLst/>
              </a:rPr>
              <a:t>arXiv:2411.16166</a:t>
            </a:r>
          </a:p>
          <a:p>
            <a:br>
              <a:rPr lang="en-NZ" dirty="0">
                <a:effectLst/>
              </a:rPr>
            </a:br>
            <a:endParaRPr lang="en-NZ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63394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0C242-C774-B500-1995-EB2C4E1A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10</a:t>
            </a:fld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F2CF9-1F7E-4F13-500B-C434A5B02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0397A4-FBDB-7AC2-D624-1001EE2524DF}"/>
              </a:ext>
            </a:extLst>
          </p:cNvPr>
          <p:cNvSpPr txBox="1"/>
          <p:nvPr/>
        </p:nvSpPr>
        <p:spPr>
          <a:xfrm>
            <a:off x="7547212" y="6198255"/>
            <a:ext cx="430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Slide credit: Ciaran O’Hare</a:t>
            </a:r>
          </a:p>
        </p:txBody>
      </p:sp>
    </p:spTree>
    <p:extLst>
      <p:ext uri="{BB962C8B-B14F-4D97-AF65-F5344CB8AC3E}">
        <p14:creationId xmlns:p14="http://schemas.microsoft.com/office/powerpoint/2010/main" val="1665442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6EDF5-8B26-3FF7-CB95-A60996853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"/>
            <a:ext cx="12120880" cy="6817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0C242-C774-B500-1995-EB2C4E1A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11</a:t>
            </a:fld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0397A4-FBDB-7AC2-D624-1001EE2524DF}"/>
              </a:ext>
            </a:extLst>
          </p:cNvPr>
          <p:cNvSpPr txBox="1"/>
          <p:nvPr/>
        </p:nvSpPr>
        <p:spPr>
          <a:xfrm>
            <a:off x="7547212" y="6198255"/>
            <a:ext cx="430624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1"/>
                  </a:solidFill>
                </a:ln>
              </a:rPr>
              <a:t>Slide credit: Ciaran O’Hare</a:t>
            </a:r>
          </a:p>
        </p:txBody>
      </p:sp>
    </p:spTree>
    <p:extLst>
      <p:ext uri="{BB962C8B-B14F-4D97-AF65-F5344CB8AC3E}">
        <p14:creationId xmlns:p14="http://schemas.microsoft.com/office/powerpoint/2010/main" val="2897041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C4580-48CE-AD24-1E52-6187F74E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SIMULATIONS FOR STELLAR ENCOUNTERS (Shen et al. (2024))</a:t>
            </a:r>
          </a:p>
        </p:txBody>
      </p:sp>
      <p:pic>
        <p:nvPicPr>
          <p:cNvPr id="4" name="2023_05_15_9c017de297d3612ae95bg-07.jpeg" descr="A close-up of a purple and yellow light&#10;&#10;Description automatically generated">
            <a:extLst>
              <a:ext uri="{FF2B5EF4-FFF2-40B4-BE49-F238E27FC236}">
                <a16:creationId xmlns:a16="http://schemas.microsoft.com/office/drawing/2014/main" id="{810281B0-0F2B-7428-C778-D7D0B733D3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467" y="1895783"/>
            <a:ext cx="10905066" cy="395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9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E7FB7-4981-8B17-AF8A-B32B3599F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Axion miniclusters – NFW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D00D35-16FC-A3EA-54C3-038360E4B7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NZ" dirty="0"/>
                  <a:t>Simulations show that the miniclusters have a spherically symmetric Navarro–Frenk–White (NFW) density profile:    </a:t>
                </a:r>
              </a:p>
              <a:p>
                <a:pPr marL="0" indent="0" algn="just">
                  <a:buNone/>
                </a:pPr>
                <a:r>
                  <a:rPr lang="en-NZ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N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NZ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NZ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NZ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  <m:sSup>
                          <m:sSupPr>
                            <m:ctrlPr>
                              <a:rPr lang="en-NZ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NZ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  <m:d>
                              <m:dPr>
                                <m:ctrlPr>
                                  <a:rPr lang="en-NZ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1+</m:t>
                                </m:r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  <m:r>
                                  <a:rPr lang="en-US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NZ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NZ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NZ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NZ" dirty="0"/>
                  <a:t> is the scale density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NZ" dirty="0"/>
                  <a:t> is the scale radius.</a:t>
                </a:r>
              </a:p>
              <a:p>
                <a:pPr algn="just"/>
                <a:r>
                  <a:rPr lang="en-NZ" dirty="0"/>
                  <a:t>Concentration parameter is defined as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≡</m:t>
                    </m:r>
                    <m:sSub>
                      <m:sSubPr>
                        <m:ctrlPr>
                          <a:rPr lang="en-N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nor/>
                          </m:rPr>
                          <a:rPr lang="en-US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vir</m:t>
                        </m:r>
                        <m:r>
                          <m:rPr>
                            <m:nor/>
                          </m:rPr>
                          <a:rPr lang="en-US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  <m:r>
                      <a:rPr lang="en-US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N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NZ" dirty="0"/>
                  <a:t> . </a:t>
                </a:r>
              </a:p>
              <a:p>
                <a:pPr algn="just"/>
                <a:endParaRPr lang="en-NZ" dirty="0"/>
              </a:p>
              <a:p>
                <a:pPr algn="just"/>
                <a:endParaRPr lang="en-NZ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D00D35-16FC-A3EA-54C3-038360E4B7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C9756-4ED1-DCA4-20C9-596EF2343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3CB44-3CFC-43C3-B317-AEA947DFD637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74318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907B-374C-594B-FAE0-83A47045E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Model of mass disruption due to stellar encounters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421D27-8278-9AA2-3DBC-F22C768ECA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 lnSpcReduction="10000"/>
              </a:bodyPr>
              <a:lstStyle/>
              <a:p>
                <a:pPr algn="just"/>
                <a:r>
                  <a:rPr lang="en-NZ" dirty="0"/>
                  <a:t>Kavanagh et al. (</a:t>
                </a:r>
                <a:r>
                  <a:rPr lang="en-NZ" i="1" dirty="0"/>
                  <a:t>PRD 104, 063038</a:t>
                </a:r>
                <a:r>
                  <a:rPr lang="en-NZ" dirty="0"/>
                  <a:t>) (K2021) proposed an analytical model of mass loss using the phase-space distribution of axions in the minihalo.</a:t>
                </a:r>
              </a:p>
              <a:p>
                <a:pPr marL="0" indent="0" algn="just">
                  <a:buNone/>
                </a:pPr>
                <a:r>
                  <a:rPr lang="en-NZ" u="sng" dirty="0"/>
                  <a:t>Our improvements</a:t>
                </a:r>
                <a:r>
                  <a:rPr lang="en-NZ" dirty="0"/>
                  <a:t>:</a:t>
                </a:r>
              </a:p>
              <a:p>
                <a:pPr algn="just"/>
                <a:r>
                  <a:rPr lang="en-NZ" dirty="0"/>
                  <a:t>Sequential stripping model: Outer shells are stripped off first before an inner shell is stripped off. This affects the gravitational potential of each axion.</a:t>
                </a:r>
              </a:p>
              <a:p>
                <a:pPr algn="just"/>
                <a:r>
                  <a:rPr lang="en-NZ" dirty="0"/>
                  <a:t>After stellar interaction, the remnant minihalo is assumed (based on numerical simulations) to gravitationally relax into a Hernquist density profile: 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𝜌</m:t>
                      </m:r>
                      <m:r>
                        <a:rPr lang="en-US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NZ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N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NZ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NZ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N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NZ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NZ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N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NZ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1+</m:t>
                                  </m:r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  <m:r>
                                    <a:rPr lang="en-US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NZ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NZ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NZ" b="0" i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NZ" dirty="0"/>
              </a:p>
              <a:p>
                <a:pPr algn="just"/>
                <a:endParaRPr lang="en-NZ" dirty="0"/>
              </a:p>
              <a:p>
                <a:endParaRPr lang="en-NZ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421D27-8278-9AA2-3DBC-F22C768ECA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1217" t="-2872" r="-1159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D8F00-BBA1-F744-B060-A87A11175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3CB44-3CFC-43C3-B317-AEA947DFD637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51867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861AF-5BA1-20C9-0832-728DA304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Compare to S2024</a:t>
            </a:r>
          </a:p>
        </p:txBody>
      </p:sp>
      <p:pic>
        <p:nvPicPr>
          <p:cNvPr id="6" name="Content Placeholder 5" descr="A diagram of a graph">
            <a:extLst>
              <a:ext uri="{FF2B5EF4-FFF2-40B4-BE49-F238E27FC236}">
                <a16:creationId xmlns:a16="http://schemas.microsoft.com/office/drawing/2014/main" id="{B01E791D-3BD4-C77F-8B17-9CAD4C062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44" y="1515034"/>
            <a:ext cx="8264499" cy="52064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36C7B-A566-5B45-B531-FB36C7D3C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937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720BE-986A-DF06-A8C0-85D887EA0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Successive Stellar Encounters</a:t>
            </a:r>
          </a:p>
        </p:txBody>
      </p:sp>
      <p:pic>
        <p:nvPicPr>
          <p:cNvPr id="4" name="Content Placeholder 4" descr="A group of black text">
            <a:extLst>
              <a:ext uri="{FF2B5EF4-FFF2-40B4-BE49-F238E27FC236}">
                <a16:creationId xmlns:a16="http://schemas.microsoft.com/office/drawing/2014/main" id="{4D4C4AD3-188F-BA53-ECCD-2E17FBE65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84" y="1418195"/>
            <a:ext cx="8704762" cy="122857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A20B6D-2FE9-B1E1-0BC5-A9542FD3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3CB44-3CFC-43C3-B317-AEA947DFD637}" type="slidenum">
              <a:rPr lang="en-NZ" smtClean="0"/>
              <a:t>16</a:t>
            </a:fld>
            <a:endParaRPr lang="en-NZ"/>
          </a:p>
        </p:txBody>
      </p:sp>
      <p:pic>
        <p:nvPicPr>
          <p:cNvPr id="6" name="Picture 5" descr="A picture containing font, white, diagram, text">
            <a:extLst>
              <a:ext uri="{FF2B5EF4-FFF2-40B4-BE49-F238E27FC236}">
                <a16:creationId xmlns:a16="http://schemas.microsoft.com/office/drawing/2014/main" id="{D5F87A2E-D290-BBB7-C30C-910BC974D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18328"/>
            <a:ext cx="2063968" cy="983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0CA483-92F9-1446-683E-9F2251AE96A1}"/>
              </a:ext>
            </a:extLst>
          </p:cNvPr>
          <p:cNvSpPr txBox="1"/>
          <p:nvPr/>
        </p:nvSpPr>
        <p:spPr>
          <a:xfrm>
            <a:off x="133486" y="6308209"/>
            <a:ext cx="387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Shen et al - APJ </a:t>
            </a:r>
            <a:r>
              <a:rPr lang="en-NZ" sz="1800" b="0" i="0" u="none" strike="noStrike" baseline="0" dirty="0">
                <a:latin typeface="AdvOTf9433e2d"/>
              </a:rPr>
              <a:t>962:9 </a:t>
            </a:r>
            <a:r>
              <a:rPr lang="en-NZ" sz="1800" b="0" i="0" u="none" strike="noStrike" baseline="0" dirty="0">
                <a:latin typeface="AdvOTb0c9bf5d"/>
              </a:rPr>
              <a:t>(</a:t>
            </a:r>
            <a:r>
              <a:rPr lang="en-NZ" sz="1800" b="0" i="0" u="none" strike="noStrike" baseline="0" dirty="0">
                <a:latin typeface="AdvOTf9433e2d"/>
              </a:rPr>
              <a:t>25pp</a:t>
            </a:r>
            <a:r>
              <a:rPr lang="en-NZ" sz="1800" b="0" i="0" u="none" strike="noStrike" baseline="0" dirty="0">
                <a:latin typeface="AdvOTb0c9bf5d"/>
              </a:rPr>
              <a:t>)</a:t>
            </a:r>
            <a:r>
              <a:rPr lang="en-NZ" dirty="0">
                <a:latin typeface="AdvOTf9433e2d"/>
              </a:rPr>
              <a:t> – (S2024)</a:t>
            </a:r>
            <a:endParaRPr lang="en-NZ" dirty="0"/>
          </a:p>
        </p:txBody>
      </p:sp>
      <p:pic>
        <p:nvPicPr>
          <p:cNvPr id="9" name="Picture 8" descr="A graph of a graph">
            <a:extLst>
              <a:ext uri="{FF2B5EF4-FFF2-40B4-BE49-F238E27FC236}">
                <a16:creationId xmlns:a16="http://schemas.microsoft.com/office/drawing/2014/main" id="{0C35A6D4-90C6-A0B9-C6EE-614B6C4E2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315" y="2589700"/>
            <a:ext cx="5549942" cy="413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08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7977-7874-07D0-E176-57FB77DBA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Effective energy injection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8E1E6-E9F9-07CC-94AC-25F5626E7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/>
          </a:bodyPr>
          <a:lstStyle/>
          <a:p>
            <a:pPr algn="just"/>
            <a:r>
              <a:rPr lang="en-NZ" dirty="0"/>
              <a:t>Stücker et al. (2023) proposed a formula for effective energy injection in the multiple encounters:</a:t>
            </a:r>
          </a:p>
          <a:p>
            <a:pPr algn="just"/>
            <a:endParaRPr lang="en-NZ" dirty="0"/>
          </a:p>
          <a:p>
            <a:pPr algn="just"/>
            <a:r>
              <a:rPr lang="en-NZ" dirty="0"/>
              <a:t>S2024 assumed p=2. They did not take into account the density profile changes in between disk passes.</a:t>
            </a:r>
          </a:p>
          <a:p>
            <a:pPr algn="just"/>
            <a:endParaRPr lang="en-NZ" dirty="0"/>
          </a:p>
          <a:p>
            <a:pPr algn="just"/>
            <a:r>
              <a:rPr lang="en-NZ" dirty="0"/>
              <a:t>Given enough time for relaxation in between disk passes, we found that p~1. Thus, multiple disk passes incur more mass loss (higher </a:t>
            </a:r>
            <a:r>
              <a:rPr lang="en-NZ" i="1" dirty="0" err="1"/>
              <a:t>E</a:t>
            </a:r>
            <a:r>
              <a:rPr lang="en-NZ" i="1" baseline="-25000" dirty="0" err="1"/>
              <a:t>frac,eff</a:t>
            </a:r>
            <a:r>
              <a:rPr lang="en-NZ" dirty="0"/>
              <a:t>) than simply adding the energy injection parameters. A qualitatively similar result was reported by Delos (2019).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11516-9E15-6966-C495-DF12FFCA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3CB44-3CFC-43C3-B317-AEA947DFD637}" type="slidenum">
              <a:rPr lang="en-NZ" smtClean="0"/>
              <a:t>17</a:t>
            </a:fld>
            <a:endParaRPr lang="en-NZ"/>
          </a:p>
        </p:txBody>
      </p:sp>
      <p:pic>
        <p:nvPicPr>
          <p:cNvPr id="6" name="Picture 5" descr="A black and white math symbol">
            <a:extLst>
              <a:ext uri="{FF2B5EF4-FFF2-40B4-BE49-F238E27FC236}">
                <a16:creationId xmlns:a16="http://schemas.microsoft.com/office/drawing/2014/main" id="{A0816ADE-D27C-C019-7CD5-5051AC740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341" y="2223162"/>
            <a:ext cx="3436639" cy="10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88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5D693-D5AD-3405-0A7F-4A1E48CF0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52728"/>
          </a:xfrm>
        </p:spPr>
        <p:txBody>
          <a:bodyPr/>
          <a:lstStyle/>
          <a:p>
            <a:r>
              <a:rPr lang="en-NZ" dirty="0"/>
              <a:t>Time scale of relaxation (post-encounter) for a minihalo is called the dynamical time and depends on the infall redshift </a:t>
            </a:r>
            <a:r>
              <a:rPr lang="en-NZ" i="1" dirty="0"/>
              <a:t>z</a:t>
            </a:r>
            <a:r>
              <a:rPr lang="en-NZ" i="1" baseline="-25000" dirty="0"/>
              <a:t>i</a:t>
            </a:r>
            <a:r>
              <a:rPr lang="en-NZ" dirty="0"/>
              <a:t>:</a:t>
            </a:r>
          </a:p>
          <a:p>
            <a:endParaRPr lang="en-NZ" dirty="0"/>
          </a:p>
          <a:p>
            <a:endParaRPr lang="en-NZ" dirty="0"/>
          </a:p>
          <a:p>
            <a:r>
              <a:rPr lang="en-NZ" dirty="0"/>
              <a:t>If time between consecutive stellar encounters &lt; dynamical time, energy injection parameters are added up linearly (p=2):</a:t>
            </a:r>
          </a:p>
          <a:p>
            <a:endParaRPr lang="en-NZ" dirty="0"/>
          </a:p>
          <a:p>
            <a:r>
              <a:rPr lang="en-NZ" dirty="0"/>
              <a:t>If time between consecutive stellar encounters &gt; dynamical time, energy injection parameters are added non-linearly (p=1):</a:t>
            </a:r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6401E-5BA7-1D93-830D-9A9EA4FE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Summing energy injection for multiple disk passes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A020F3-43EB-05C2-3ACF-6015BC09E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64" y="4551892"/>
            <a:ext cx="4761905" cy="571429"/>
          </a:xfrm>
          <a:prstGeom prst="rect">
            <a:avLst/>
          </a:prstGeom>
        </p:spPr>
      </p:pic>
      <p:pic>
        <p:nvPicPr>
          <p:cNvPr id="9" name="Picture 8" descr="A black text with black letters&#10;&#10;Description automatically generated">
            <a:extLst>
              <a:ext uri="{FF2B5EF4-FFF2-40B4-BE49-F238E27FC236}">
                <a16:creationId xmlns:a16="http://schemas.microsoft.com/office/drawing/2014/main" id="{C2B27FD9-713D-0D30-3EB9-89DF2DD34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90" y="5929355"/>
            <a:ext cx="5304009" cy="9652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A606D-D3FA-ADB6-4E47-098BC847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18</a:t>
            </a:fld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9DA91-8C8D-272D-AABE-EC37AE754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413" y="2703090"/>
            <a:ext cx="50419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46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F099F-65B5-E0CF-4578-E14DE33F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19</a:t>
            </a:fld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76F5B-6263-0D49-EDD2-087772DF6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7" y="57576"/>
            <a:ext cx="11987285" cy="6742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699F56-3738-ADE4-574F-1FD30542AC30}"/>
              </a:ext>
            </a:extLst>
          </p:cNvPr>
          <p:cNvSpPr txBox="1"/>
          <p:nvPr/>
        </p:nvSpPr>
        <p:spPr>
          <a:xfrm>
            <a:off x="7547212" y="6198255"/>
            <a:ext cx="430624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1"/>
                  </a:solidFill>
                </a:ln>
              </a:rPr>
              <a:t>Slide credit: Ciaran O’Hare</a:t>
            </a:r>
          </a:p>
        </p:txBody>
      </p:sp>
    </p:spTree>
    <p:extLst>
      <p:ext uri="{BB962C8B-B14F-4D97-AF65-F5344CB8AC3E}">
        <p14:creationId xmlns:p14="http://schemas.microsoft.com/office/powerpoint/2010/main" val="3012133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0" y="-291743"/>
            <a:ext cx="8229600" cy="1143000"/>
          </a:xfrm>
        </p:spPr>
        <p:txBody>
          <a:bodyPr/>
          <a:lstStyle/>
          <a:p>
            <a:r>
              <a:rPr lang="en-US" dirty="0"/>
              <a:t>Dark Matter</a:t>
            </a:r>
          </a:p>
        </p:txBody>
      </p:sp>
      <p:pic>
        <p:nvPicPr>
          <p:cNvPr id="4" name="Picture 111" descr="1e06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24" y="456057"/>
            <a:ext cx="8229599" cy="5945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80374" y="6455886"/>
            <a:ext cx="4364272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Image Credit: Chandra X-Ray Observatory </a:t>
            </a:r>
          </a:p>
        </p:txBody>
      </p:sp>
    </p:spTree>
    <p:extLst>
      <p:ext uri="{BB962C8B-B14F-4D97-AF65-F5344CB8AC3E}">
        <p14:creationId xmlns:p14="http://schemas.microsoft.com/office/powerpoint/2010/main" val="1807790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D451-3DBB-6F0E-E0D1-B816A9C2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Energy injection during a disk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41638-E4E1-A349-E73A-C1759D7E9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1825624"/>
            <a:ext cx="10901039" cy="4837137"/>
          </a:xfrm>
        </p:spPr>
        <p:txBody>
          <a:bodyPr/>
          <a:lstStyle/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pPr marL="0" indent="0">
              <a:buNone/>
            </a:pPr>
            <a:r>
              <a:rPr lang="en-NZ" dirty="0"/>
              <a:t>      </a:t>
            </a:r>
          </a:p>
          <a:p>
            <a:r>
              <a:rPr lang="en-NZ" dirty="0"/>
              <a:t>         - stellar volume density</a:t>
            </a:r>
          </a:p>
          <a:p>
            <a:r>
              <a:rPr lang="en-NZ" dirty="0"/>
              <a:t>         - central surface density</a:t>
            </a:r>
          </a:p>
          <a:p>
            <a:r>
              <a:rPr lang="en-NZ" dirty="0"/>
              <a:t>      - scale height</a:t>
            </a:r>
          </a:p>
          <a:p>
            <a:r>
              <a:rPr lang="en-NZ" dirty="0"/>
              <a:t>      - scale length</a:t>
            </a:r>
          </a:p>
          <a:p>
            <a:endParaRPr lang="en-NZ" dirty="0"/>
          </a:p>
        </p:txBody>
      </p:sp>
      <p:pic>
        <p:nvPicPr>
          <p:cNvPr id="5" name="Picture 4" descr="A math equation with black text">
            <a:extLst>
              <a:ext uri="{FF2B5EF4-FFF2-40B4-BE49-F238E27FC236}">
                <a16:creationId xmlns:a16="http://schemas.microsoft.com/office/drawing/2014/main" id="{F8D0672A-D694-BD49-91AB-6DDDF1196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57" y="1619972"/>
            <a:ext cx="4066801" cy="841407"/>
          </a:xfrm>
          <a:prstGeom prst="rect">
            <a:avLst/>
          </a:prstGeom>
        </p:spPr>
      </p:pic>
      <p:pic>
        <p:nvPicPr>
          <p:cNvPr id="9" name="Picture 8" descr="A graph of a graph&#10;&#10;Description automatically generated">
            <a:extLst>
              <a:ext uri="{FF2B5EF4-FFF2-40B4-BE49-F238E27FC236}">
                <a16:creationId xmlns:a16="http://schemas.microsoft.com/office/drawing/2014/main" id="{F3BFEC48-50E6-FD27-C29F-6E9728654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66" y="1482336"/>
            <a:ext cx="6517069" cy="4837137"/>
          </a:xfrm>
          <a:prstGeom prst="rect">
            <a:avLst/>
          </a:prstGeom>
        </p:spPr>
      </p:pic>
      <p:pic>
        <p:nvPicPr>
          <p:cNvPr id="11" name="Picture 10" descr="A mathematical equation with numbers">
            <a:extLst>
              <a:ext uri="{FF2B5EF4-FFF2-40B4-BE49-F238E27FC236}">
                <a16:creationId xmlns:a16="http://schemas.microsoft.com/office/drawing/2014/main" id="{8E900AEE-710D-19E6-725F-3ED118D43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1" y="2948506"/>
            <a:ext cx="4503957" cy="767720"/>
          </a:xfrm>
          <a:prstGeom prst="rect">
            <a:avLst/>
          </a:prstGeom>
        </p:spPr>
      </p:pic>
      <p:pic>
        <p:nvPicPr>
          <p:cNvPr id="13" name="Picture 12" descr="A black letter with a white background&#10;&#10;Description automatically generated">
            <a:extLst>
              <a:ext uri="{FF2B5EF4-FFF2-40B4-BE49-F238E27FC236}">
                <a16:creationId xmlns:a16="http://schemas.microsoft.com/office/drawing/2014/main" id="{BDD2B115-3676-ECD6-D151-1B5AE4774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1" y="4952964"/>
            <a:ext cx="684067" cy="445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55E975-D7BF-451D-956D-E54CF6B60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1" y="5438327"/>
            <a:ext cx="476190" cy="447619"/>
          </a:xfrm>
          <a:prstGeom prst="rect">
            <a:avLst/>
          </a:prstGeom>
        </p:spPr>
      </p:pic>
      <p:pic>
        <p:nvPicPr>
          <p:cNvPr id="18" name="Picture 17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BE1F4480-77B4-4F2D-382C-37CFAC222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05" y="5971558"/>
            <a:ext cx="420352" cy="3572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5A030-3428-1B95-7077-D2E0C74EA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20</a:t>
            </a:fld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A76B39-90C9-D753-9536-8D02FA1427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2" y="4340224"/>
            <a:ext cx="409524" cy="438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598D1-4961-712C-2E3C-0928F1B5CB4E}"/>
              </a:ext>
            </a:extLst>
          </p:cNvPr>
          <p:cNvSpPr txBox="1"/>
          <p:nvPr/>
        </p:nvSpPr>
        <p:spPr>
          <a:xfrm>
            <a:off x="976544" y="3728615"/>
            <a:ext cx="448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McMillan (2011) – MNRAS 414, 2446–2457</a:t>
            </a:r>
          </a:p>
        </p:txBody>
      </p:sp>
    </p:spTree>
    <p:extLst>
      <p:ext uri="{BB962C8B-B14F-4D97-AF65-F5344CB8AC3E}">
        <p14:creationId xmlns:p14="http://schemas.microsoft.com/office/powerpoint/2010/main" val="672698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1BC8-B04F-6237-B736-3A403427F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Energy injection during a disk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3AAD2-C3CD-EA28-E206-A1684FFBB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0484"/>
          </a:xfrm>
        </p:spPr>
        <p:txBody>
          <a:bodyPr/>
          <a:lstStyle/>
          <a:p>
            <a:r>
              <a:rPr lang="en-NZ" dirty="0"/>
              <a:t>For a single disk pass, the energy injection parameter is (S2024):</a:t>
            </a:r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r>
              <a:rPr lang="en-NZ" dirty="0"/>
              <a:t>        is the stellar surface density for one disk pass.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255FBC-C70A-ADEC-8115-2AD1B3ECE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43" y="2498936"/>
            <a:ext cx="9623394" cy="1075826"/>
          </a:xfrm>
          <a:prstGeom prst="rect">
            <a:avLst/>
          </a:prstGeom>
        </p:spPr>
      </p:pic>
      <p:pic>
        <p:nvPicPr>
          <p:cNvPr id="9" name="Picture 8" descr="A black and white symbol&#10;&#10;Description automatically generated">
            <a:extLst>
              <a:ext uri="{FF2B5EF4-FFF2-40B4-BE49-F238E27FC236}">
                <a16:creationId xmlns:a16="http://schemas.microsoft.com/office/drawing/2014/main" id="{3D10BB1D-5691-FFD2-B7B8-B5371355F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29" y="3797871"/>
            <a:ext cx="523810" cy="4857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CB142-1B8B-4D9A-D850-9110F76E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21</a:t>
            </a:fld>
            <a:endParaRPr lang="en-NZ"/>
          </a:p>
        </p:txBody>
      </p:sp>
      <p:pic>
        <p:nvPicPr>
          <p:cNvPr id="10" name="Picture 9" descr="A close-up of a text">
            <a:extLst>
              <a:ext uri="{FF2B5EF4-FFF2-40B4-BE49-F238E27FC236}">
                <a16:creationId xmlns:a16="http://schemas.microsoft.com/office/drawing/2014/main" id="{3E2418CC-710E-F5F1-CF33-BA345D126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29" y="4330774"/>
            <a:ext cx="7389579" cy="226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60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80B0-AF42-249C-E731-6F97D1C76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Adiabatic vs </a:t>
            </a:r>
            <a:r>
              <a:rPr lang="en-IN" dirty="0" err="1"/>
              <a:t>Isocurvature</a:t>
            </a:r>
            <a:r>
              <a:rPr lang="en-IN" dirty="0"/>
              <a:t> Perturbations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21EA-989F-01D8-3660-703E1CC5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22</a:t>
            </a:fld>
            <a:endParaRPr lang="en-NZ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5A8CA3-EF0B-D042-7DBC-D5DAB4442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 </a:t>
            </a:r>
          </a:p>
          <a:p>
            <a:endParaRPr lang="en-IN" dirty="0"/>
          </a:p>
          <a:p>
            <a:r>
              <a:rPr lang="en-IN" dirty="0"/>
              <a:t>Adiabatic Perturbations:</a:t>
            </a:r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87FC4D-2B30-6365-906B-42EF33A1D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89" y="3674058"/>
            <a:ext cx="3904834" cy="3183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E3D0CE-7E61-2E05-C616-4E0FA38D6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16" y="1690688"/>
            <a:ext cx="3459780" cy="5410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6FE77F-B5FC-CA38-25D5-79D721FD2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57" y="2577677"/>
            <a:ext cx="2492451" cy="11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8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0A8A-BABC-22B8-BFD3-9D79C690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Mass Function of miniclusters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40415-CD0F-229F-2E38-A64ECD449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NZ" dirty="0"/>
              <a:t>Primordial adiabatic perturbations of axion collapse to form large adiabatic halos which become hosts to galaxies.</a:t>
            </a:r>
          </a:p>
          <a:p>
            <a:pPr algn="just"/>
            <a:r>
              <a:rPr lang="en-NZ" dirty="0"/>
              <a:t>For a population of miniclusters, the mass function tells us the number density of miniclusters in a unit mass interval (S2024, Xiao et al - </a:t>
            </a:r>
            <a:r>
              <a:rPr lang="en-NZ" i="1" dirty="0"/>
              <a:t>PRD 104, 023515</a:t>
            </a:r>
            <a:r>
              <a:rPr lang="en-NZ" dirty="0"/>
              <a:t>).</a:t>
            </a:r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pic>
        <p:nvPicPr>
          <p:cNvPr id="5" name="Picture 4" descr="A black text on a white background">
            <a:extLst>
              <a:ext uri="{FF2B5EF4-FFF2-40B4-BE49-F238E27FC236}">
                <a16:creationId xmlns:a16="http://schemas.microsoft.com/office/drawing/2014/main" id="{DCCCB66B-73CE-4D19-00AB-57CA8438E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14" y="4086230"/>
            <a:ext cx="8746752" cy="13766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BF642-17D9-75B0-2205-36C365989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23</a:t>
            </a:fld>
            <a:endParaRPr lang="en-NZ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F1D878-2E9A-06FD-C017-1C33B5CA57C3}"/>
              </a:ext>
            </a:extLst>
          </p:cNvPr>
          <p:cNvCxnSpPr>
            <a:cxnSpLocks/>
          </p:cNvCxnSpPr>
          <p:nvPr/>
        </p:nvCxnSpPr>
        <p:spPr>
          <a:xfrm flipV="1">
            <a:off x="5953957" y="5379868"/>
            <a:ext cx="284085" cy="6461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E53E61-DFD0-72A6-530E-6020BE121006}"/>
              </a:ext>
            </a:extLst>
          </p:cNvPr>
          <p:cNvCxnSpPr/>
          <p:nvPr/>
        </p:nvCxnSpPr>
        <p:spPr>
          <a:xfrm flipH="1" flipV="1">
            <a:off x="8490857" y="5379868"/>
            <a:ext cx="373225" cy="6461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9508FCE-C67E-92D1-D5B9-143B013DBD55}"/>
              </a:ext>
            </a:extLst>
          </p:cNvPr>
          <p:cNvSpPr txBox="1"/>
          <p:nvPr/>
        </p:nvSpPr>
        <p:spPr>
          <a:xfrm>
            <a:off x="5441755" y="5996446"/>
            <a:ext cx="11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adiabatic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FAA10B-ED8B-8E27-7A50-C93AA2817DFA}"/>
              </a:ext>
            </a:extLst>
          </p:cNvPr>
          <p:cNvSpPr txBox="1"/>
          <p:nvPr/>
        </p:nvSpPr>
        <p:spPr>
          <a:xfrm>
            <a:off x="8389161" y="6026043"/>
            <a:ext cx="143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isocurvature</a:t>
            </a:r>
          </a:p>
        </p:txBody>
      </p:sp>
    </p:spTree>
    <p:extLst>
      <p:ext uri="{BB962C8B-B14F-4D97-AF65-F5344CB8AC3E}">
        <p14:creationId xmlns:p14="http://schemas.microsoft.com/office/powerpoint/2010/main" val="1182151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1520-8E4D-E9D2-9BB3-975252769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Computing the stellar disrupted mass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75616-9DE7-37A8-0BCF-EDDE6903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24</a:t>
            </a:fld>
            <a:endParaRPr lang="en-NZ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145B079-598C-D321-A76A-3050F5EFD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07" y="1825624"/>
            <a:ext cx="6434646" cy="4763771"/>
          </a:xfrm>
        </p:spPr>
      </p:pic>
    </p:spTree>
    <p:extLst>
      <p:ext uri="{BB962C8B-B14F-4D97-AF65-F5344CB8AC3E}">
        <p14:creationId xmlns:p14="http://schemas.microsoft.com/office/powerpoint/2010/main" val="58893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43B5-096D-8EF5-488E-325ADE5F8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Mass today after stellar disruption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E5E9B-64FA-15D4-7673-13A156AD4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NZ" dirty="0"/>
              <a:t>To find the mass contained in miniclusters in the Milky Way galaxy:</a:t>
            </a:r>
          </a:p>
          <a:p>
            <a:endParaRPr lang="en-NZ" dirty="0"/>
          </a:p>
          <a:p>
            <a:endParaRPr lang="en-NZ" dirty="0"/>
          </a:p>
          <a:p>
            <a:pPr algn="just"/>
            <a:r>
              <a:rPr lang="en-NZ" dirty="0"/>
              <a:t>We compute the mass in miniclusters both in the presence of stellar disruption (</a:t>
            </a:r>
            <a:r>
              <a:rPr lang="en-NZ" i="1" dirty="0" err="1"/>
              <a:t>M</a:t>
            </a:r>
            <a:r>
              <a:rPr lang="en-NZ" baseline="-25000" dirty="0" err="1"/>
              <a:t>surv</a:t>
            </a:r>
            <a:r>
              <a:rPr lang="en-NZ" dirty="0"/>
              <a:t>) and separately without considering stellar disruption (</a:t>
            </a:r>
            <a:r>
              <a:rPr lang="en-NZ" i="1" dirty="0"/>
              <a:t>M</a:t>
            </a:r>
            <a:r>
              <a:rPr lang="en-NZ" baseline="-25000" dirty="0"/>
              <a:t>ori</a:t>
            </a:r>
            <a:r>
              <a:rPr lang="en-NZ" dirty="0"/>
              <a:t>). We compute the percentage of minihalo mass that survives today as:</a:t>
            </a:r>
          </a:p>
          <a:p>
            <a:r>
              <a:rPr lang="en-NZ" dirty="0"/>
              <a:t>S2024 finds this value ~ 58%</a:t>
            </a:r>
          </a:p>
          <a:p>
            <a:r>
              <a:rPr lang="en-NZ" dirty="0"/>
              <a:t>Our result ~ </a:t>
            </a:r>
            <a:r>
              <a:rPr lang="en-NZ" b="1" dirty="0"/>
              <a:t>30%</a:t>
            </a:r>
            <a:r>
              <a:rPr lang="en-NZ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51C43-11C9-C433-331A-059701EF4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32" y="4500275"/>
            <a:ext cx="3908280" cy="4800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F9D80-90F0-65CA-4F08-ABADF85A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25</a:t>
            </a:fld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6CE82E-9B76-B666-AC61-FC7129EA5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2495167"/>
            <a:ext cx="72898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34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DBDB-7F8A-F55D-D190-DCF96DEA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105E9-DF00-2F5A-D920-23D8B9849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3750"/>
          </a:xfrm>
        </p:spPr>
        <p:txBody>
          <a:bodyPr>
            <a:normAutofit/>
          </a:bodyPr>
          <a:lstStyle/>
          <a:p>
            <a:pPr algn="just"/>
            <a:r>
              <a:rPr lang="en-NZ" dirty="0"/>
              <a:t>We explored successive encounters and found the mass loss is more severe than simply adding up the energy injection parameters, given enough time for minicluster relaxation.</a:t>
            </a:r>
          </a:p>
          <a:p>
            <a:pPr algn="just"/>
            <a:r>
              <a:rPr lang="en-NZ" dirty="0"/>
              <a:t>We developed a new code to evolve the minihalo orbit.</a:t>
            </a:r>
          </a:p>
          <a:p>
            <a:pPr algn="just"/>
            <a:r>
              <a:rPr lang="en-NZ" dirty="0"/>
              <a:t>We compared the time between consecutive stellar disk passes to the dynamical time, to more accurately add energy injection parameters.</a:t>
            </a:r>
          </a:p>
          <a:p>
            <a:pPr algn="just"/>
            <a:r>
              <a:rPr lang="en-NZ" dirty="0"/>
              <a:t>We found that the percentage of minihalo mass that survives today is around 30%.</a:t>
            </a:r>
          </a:p>
          <a:p>
            <a:pPr marL="0" indent="0" algn="just">
              <a:buNone/>
            </a:pP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FC7B6-8423-CCC3-8E51-F8ABE8C6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5186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aph of a graph">
            <a:extLst>
              <a:ext uri="{FF2B5EF4-FFF2-40B4-BE49-F238E27FC236}">
                <a16:creationId xmlns:a16="http://schemas.microsoft.com/office/drawing/2014/main" id="{6E25C560-B35C-59A5-A7AD-81FD08DBF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90" y="774440"/>
            <a:ext cx="9704702" cy="56703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97C03-BFE0-10A8-41C0-727D366F6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5847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F2175-F333-27DE-E9F7-7D5796A1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3</a:t>
            </a:fld>
            <a:endParaRPr lang="en-N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BFDC3D-6AD4-25C2-0068-A05CA0F92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143" y="-319088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71F34F-B0BC-A14C-AA2A-92311EE9C601}"/>
              </a:ext>
            </a:extLst>
          </p:cNvPr>
          <p:cNvSpPr txBox="1"/>
          <p:nvPr/>
        </p:nvSpPr>
        <p:spPr>
          <a:xfrm>
            <a:off x="0" y="6027003"/>
            <a:ext cx="1093128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accent1"/>
                  </a:solidFill>
                </a:ln>
              </a:rPr>
              <a:t>Image credit: </a:t>
            </a:r>
            <a:r>
              <a:rPr lang="en-NZ" sz="2400" b="1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US Cosmic Visions: New Ideas in Dark Matter 2017: Community Report</a:t>
            </a:r>
            <a:endParaRPr lang="en-US" sz="2400" dirty="0">
              <a:ln>
                <a:solidFill>
                  <a:schemeClr val="accent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54975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37DB9-F810-5F9C-B618-259A26CF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CP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6F6F1-B1A8-EEDA-BF2F-CF1EFD95D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8327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Lagrangian of QCD includes the following term which allows for CP violation: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815C5-613A-F991-E3BE-A25D1FE6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4</a:t>
            </a:fld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F42BA3-9B3B-7BB8-A51D-C669517C2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50" y="2658421"/>
            <a:ext cx="3035300" cy="5588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D179CE-62EA-EBF2-FC13-AFA7C6C8B891}"/>
              </a:ext>
            </a:extLst>
          </p:cNvPr>
          <p:cNvSpPr txBox="1">
            <a:spLocks/>
          </p:cNvSpPr>
          <p:nvPr/>
        </p:nvSpPr>
        <p:spPr>
          <a:xfrm>
            <a:off x="838200" y="3860442"/>
            <a:ext cx="10515600" cy="492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Measurements of the neutron’s electric dipole moment imply that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7EF55C-E607-0604-FBC8-A36F17139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50" y="4543955"/>
            <a:ext cx="29464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76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FF345-2624-6178-58C6-B9A883302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Peccei-Quinn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42B92-FA25-042F-4E8A-EE84CFFF1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57829"/>
          </a:xfrm>
        </p:spPr>
        <p:txBody>
          <a:bodyPr>
            <a:normAutofit/>
          </a:bodyPr>
          <a:lstStyle/>
          <a:p>
            <a:r>
              <a:rPr lang="en-US" dirty="0"/>
              <a:t>In the Peccei-Quinn solution (1977), the quantity 𝜃</a:t>
            </a:r>
            <a:r>
              <a:rPr lang="en-US" baseline="-25000" dirty="0"/>
              <a:t>QCD </a:t>
            </a:r>
            <a:r>
              <a:rPr lang="en-US" dirty="0"/>
              <a:t>is taken to be a dynamical variable instead of a constant. </a:t>
            </a:r>
          </a:p>
          <a:p>
            <a:r>
              <a:rPr lang="en-US" dirty="0"/>
              <a:t>They accomplished this by introducing a new global U(1) symmetry that is broken by a complex scalar field. </a:t>
            </a:r>
          </a:p>
          <a:p>
            <a:r>
              <a:rPr lang="en-US" dirty="0"/>
              <a:t>Weinberg  and Wilczek  each independently pointed out that the broken U(1) Peccei-Quinn symmetry implies the existence of a new pseudoscalar particle known as the axion.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BF852-8C8E-6078-B3C3-82CBB4A3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3393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AC81-A5C0-97C0-CFFB-532B619DD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Axion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34FEA-17B5-D6A4-E8CD-899D5052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45" y="1509658"/>
            <a:ext cx="10515600" cy="1325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Pseudo-Goldstone boson of a new global </a:t>
            </a:r>
            <a:r>
              <a:rPr lang="en-US" i="1" dirty="0"/>
              <a:t>U(1) </a:t>
            </a:r>
            <a:r>
              <a:rPr lang="en-US" dirty="0"/>
              <a:t>spontaneously broken at scale </a:t>
            </a:r>
            <a:r>
              <a:rPr lang="en-US" i="1" dirty="0"/>
              <a:t>f</a:t>
            </a:r>
            <a:r>
              <a:rPr lang="en-US" i="1" baseline="-25000" dirty="0"/>
              <a:t>a</a:t>
            </a:r>
            <a:r>
              <a:rPr lang="en-US" i="1" dirty="0"/>
              <a:t> .</a:t>
            </a:r>
          </a:p>
          <a:p>
            <a:r>
              <a:rPr lang="en-US" dirty="0"/>
              <a:t>Also couples to the photon and fermions: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A0A4B-E4DE-8EE5-C955-1B155A66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6</a:t>
            </a:fld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C922A8-E60E-E84D-EB6A-08804C8E5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33" y="3225038"/>
            <a:ext cx="10695755" cy="561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A10BB3-029A-A0E2-9C8F-3956DDC96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957" y="4176206"/>
            <a:ext cx="3442773" cy="672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6A1EA-6CF4-F47E-17AF-7B71AB69C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852" y="5340783"/>
            <a:ext cx="1446548" cy="4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65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686F1-044E-19D0-9A00-220E2AC4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7</a:t>
            </a:fld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24EB9-0075-768F-1794-7BCC6E8FF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45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5AA9B-3352-3EAD-CFF4-292350925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24B30-EB4A-54F3-875E-63BBC5690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8</a:t>
            </a:fld>
            <a:endParaRPr lang="en-N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51808D-6F39-8A03-1C59-EBA65B61F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143" y="-319088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B7D068-520E-A9AA-17D5-D4833F31FB6D}"/>
              </a:ext>
            </a:extLst>
          </p:cNvPr>
          <p:cNvSpPr txBox="1"/>
          <p:nvPr/>
        </p:nvSpPr>
        <p:spPr>
          <a:xfrm>
            <a:off x="0" y="6027003"/>
            <a:ext cx="1093128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accent1"/>
                  </a:solidFill>
                </a:ln>
              </a:rPr>
              <a:t>Image credit: </a:t>
            </a:r>
            <a:r>
              <a:rPr lang="en-NZ" sz="2400" b="1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US Cosmic Visions: New Ideas in Dark Matter 2017: Community Report</a:t>
            </a:r>
            <a:endParaRPr lang="en-US" sz="2400" dirty="0">
              <a:ln>
                <a:solidFill>
                  <a:schemeClr val="accent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97882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B8DA4-7B63-892A-7548-36AFC8ABA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D66A-544D-4059-81F7-69F4B27F42C1}" type="slidenum">
              <a:rPr lang="en-NZ" smtClean="0"/>
              <a:t>9</a:t>
            </a:fld>
            <a:endParaRPr lang="en-NZ"/>
          </a:p>
        </p:txBody>
      </p:sp>
      <p:pic>
        <p:nvPicPr>
          <p:cNvPr id="8" name="Picture 7" descr="A diagram of a diagram of a mass&#10;&#10;AI-generated content may be incorrect.">
            <a:extLst>
              <a:ext uri="{FF2B5EF4-FFF2-40B4-BE49-F238E27FC236}">
                <a16:creationId xmlns:a16="http://schemas.microsoft.com/office/drawing/2014/main" id="{F8C0D8C8-CC6B-583E-37B2-B55EE596B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7" y="0"/>
            <a:ext cx="11585640" cy="67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03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11187</TotalTime>
  <Words>872</Words>
  <Application>Microsoft Macintosh PowerPoint</Application>
  <PresentationFormat>Widescreen</PresentationFormat>
  <Paragraphs>120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AdvOTb0c9bf5d</vt:lpstr>
      <vt:lpstr>AdvOTf9433e2d</vt:lpstr>
      <vt:lpstr>Aptos</vt:lpstr>
      <vt:lpstr>Aptos Display</vt:lpstr>
      <vt:lpstr>Arial</vt:lpstr>
      <vt:lpstr>Calibri</vt:lpstr>
      <vt:lpstr>Cambria Math</vt:lpstr>
      <vt:lpstr>PT Sans</vt:lpstr>
      <vt:lpstr>Office Theme</vt:lpstr>
      <vt:lpstr>Disruption of Axion Miniclusters by Successive Stellar Encounters</vt:lpstr>
      <vt:lpstr>Dark Matter</vt:lpstr>
      <vt:lpstr>PowerPoint Presentation</vt:lpstr>
      <vt:lpstr>Strong CP problem</vt:lpstr>
      <vt:lpstr>Peccei-Quinn Solution</vt:lpstr>
      <vt:lpstr>Axion properties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SIMULATIONS FOR STELLAR ENCOUNTERS (Shen et al. (2024))</vt:lpstr>
      <vt:lpstr>Axion miniclusters – NFW Profile</vt:lpstr>
      <vt:lpstr>Model of mass disruption due to stellar encounters</vt:lpstr>
      <vt:lpstr>Compare to S2024</vt:lpstr>
      <vt:lpstr>Successive Stellar Encounters</vt:lpstr>
      <vt:lpstr>Effective energy injection </vt:lpstr>
      <vt:lpstr>Summing energy injection for multiple disk passes</vt:lpstr>
      <vt:lpstr>PowerPoint Presentation</vt:lpstr>
      <vt:lpstr>Energy injection during a disk pass</vt:lpstr>
      <vt:lpstr>Energy injection during a disk pass</vt:lpstr>
      <vt:lpstr>Adiabatic vs Isocurvature Perturbations</vt:lpstr>
      <vt:lpstr>Mass Function of miniclusters</vt:lpstr>
      <vt:lpstr>Computing the stellar disrupted mass function</vt:lpstr>
      <vt:lpstr>Mass today after stellar disruption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Ian DSouza</dc:creator>
  <cp:lastModifiedBy>Chris Gordon</cp:lastModifiedBy>
  <cp:revision>41</cp:revision>
  <dcterms:created xsi:type="dcterms:W3CDTF">2024-08-17T05:15:59Z</dcterms:created>
  <dcterms:modified xsi:type="dcterms:W3CDTF">2025-02-26T00:51:23Z</dcterms:modified>
</cp:coreProperties>
</file>