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471" r:id="rId4"/>
    <p:sldId id="472" r:id="rId5"/>
    <p:sldId id="473" r:id="rId6"/>
    <p:sldId id="475" r:id="rId7"/>
    <p:sldId id="476" r:id="rId8"/>
    <p:sldId id="477" r:id="rId9"/>
    <p:sldId id="478" r:id="rId10"/>
    <p:sldId id="479" r:id="rId11"/>
    <p:sldId id="481" r:id="rId12"/>
    <p:sldId id="482" r:id="rId13"/>
    <p:sldId id="483" r:id="rId14"/>
    <p:sldId id="484" r:id="rId15"/>
    <p:sldId id="488" r:id="rId16"/>
    <p:sldId id="486" r:id="rId17"/>
    <p:sldId id="489" r:id="rId18"/>
    <p:sldId id="490" r:id="rId19"/>
    <p:sldId id="295" r:id="rId20"/>
    <p:sldId id="29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EB738F-4ACD-21A5-CD6D-89CE577AE54F}" name="大野　建" initials="" userId="S::ono.takeru.s8@mso.tohoku.ac.jp::89ea5fc8-4ff5-4b94-9e20-08a0a4a6e5c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90697F-873D-4043-8DE1-6B79766637C8}" v="172" dt="2025-01-03T09:24:51.1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6"/>
  </p:normalViewPr>
  <p:slideViewPr>
    <p:cSldViewPr snapToGrid="0">
      <p:cViewPr>
        <p:scale>
          <a:sx n="113" d="100"/>
          <a:sy n="113" d="100"/>
        </p:scale>
        <p:origin x="52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BA1DC-12AC-EE4B-8D51-9D18ED4C3FD2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7EB66-BBD3-9043-B2D9-3E306B593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47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5AAAA-FA62-F2E3-3F03-FB946E205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2BEFC-F4F5-2D0E-1D67-2633A7F17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F0A1-1E6C-1106-A338-D068312E6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F0AA-2355-694C-9292-07190BF17E78}" type="datetime1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71198-4C73-7003-847C-5B8B950D4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CE10D-000A-AF1F-1108-B5E597920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937B2-EDD3-CA48-B3CB-9E1901910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79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1A848-EC28-788E-3B79-D32FE2AD5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E5C816-997D-6BB7-5492-F4820FF75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3F2C3-A379-7E3D-684F-1B5555CC6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3D97-C7A0-844C-B5CB-EFF4D7F9D6A3}" type="datetime1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B9B22-BBE3-DBE2-C106-08A9AF0C6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40FDD-1AD9-C3F5-8168-0DB9C5D1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937B2-EDD3-CA48-B3CB-9E1901910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9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FF93BF-31C3-763B-B70A-541C0F65C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006C4-3E23-5FF4-6EC0-EECC3DB48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8A263-92E0-B922-3265-F15AE4D19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19E5-ED1A-2349-9CBD-56E3C75B349E}" type="datetime1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E3AAD-456E-C7F5-3688-BD421AD28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DE231-A824-5029-C433-165A561B3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937B2-EDD3-CA48-B3CB-9E1901910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86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74AD5-BE67-58F7-DEB5-A2FB263B6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85638-EC92-2A97-11DE-AAF00564B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A005A-9735-F854-DE93-C0D5DCD0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E44E-02BE-0F4C-B453-4C49AF25BF58}" type="datetime1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7F91A-062C-37F5-470E-DA94E5522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FD5F4-F2A6-EA77-1654-4A6413367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937B2-EDD3-CA48-B3CB-9E1901910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23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D5C77-6BA1-7197-62CD-F33F1840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CC66E-F4CF-4869-4064-A596E70E9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54857-CB50-4E43-B7FF-777981490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B6CF-ED83-0947-997F-FE4D9BFF8E20}" type="datetime1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11CF7-8A5B-67D0-E4CD-3D8E98161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CA154-60F3-E8C1-1A15-F238A79F3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937B2-EDD3-CA48-B3CB-9E1901910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32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E6D77-4BEF-5490-EFA8-7E03E59F5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0F540-572B-64AD-8A1A-E65610896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1E81CA-3A29-A7B5-C79C-8546CBC20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AB739-91D9-B1FF-EF5C-347AE7420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1695-E64B-EF48-BD87-CD8F935EB6CA}" type="datetime1">
              <a:rPr lang="en-US" smtClean="0"/>
              <a:t>12/29/24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A20ED6-394F-9E9C-41BE-44C14DE52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980AE-C392-9757-B510-AB9D9EC18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937B2-EDD3-CA48-B3CB-9E1901910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18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DFA7E-4385-BCD0-C8AB-6B5EE67D8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0E1C1-C878-A51A-8FCD-14786B918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9BF69-4D36-BC2D-2FBA-D3A4AA568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56E433-453E-3C00-E7D2-0F488A0901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5BB856-3423-E60D-4D1A-18AE87E45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3F1ECD-2BE1-0A40-E6C0-0955F4F5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2F4D-04EE-7845-8583-B93AC908CA28}" type="datetime1">
              <a:rPr lang="en-US" smtClean="0"/>
              <a:t>12/29/24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C0F074-D85F-B1DF-D09B-A5F0F4F3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3524FE-D243-3BEF-2F9D-1962E9B8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937B2-EDD3-CA48-B3CB-9E1901910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37743-0B33-A5A0-9549-E34A0BC23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314290-09F9-E1FE-BA0D-6F584F0C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27D4-7C94-AC42-BC0A-F2C52D73AD0E}" type="datetime1">
              <a:rPr lang="en-US" smtClean="0"/>
              <a:t>12/29/24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AAFDA-D137-56BF-156E-600841368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22C466-2063-253E-E7F2-E9BD057D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937B2-EDD3-CA48-B3CB-9E1901910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94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9EBF45-3CAA-74B7-3208-A817DF635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F85A4-5B04-3445-BA55-E4F7E274B766}" type="datetime1">
              <a:rPr lang="en-US" smtClean="0"/>
              <a:t>12/29/24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35935F-D639-EC3A-2192-DDB7379C9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70046-DA8D-8202-6C72-9DAF5C12D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937B2-EDD3-CA48-B3CB-9E1901910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7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086A0-DAFF-2BC9-4762-C881839E7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7F3B5-2543-CDC6-EB00-E8D8BBA24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849ACF-6FCC-3468-DC82-2C82E60EB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920FC-55C8-AFB5-B7CA-811ADBB8C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52180-0545-C545-A652-50357CC41C73}" type="datetime1">
              <a:rPr lang="en-US" smtClean="0"/>
              <a:t>12/29/24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53BB0D-8AAE-A73F-C239-B0A78F46B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5F17A-4EE3-85A4-91EF-F66E4AD0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937B2-EDD3-CA48-B3CB-9E1901910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76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8DC15-56DE-7810-A0D2-433A52A52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65DD62-4EA2-6BF1-0BA4-1FFF9BDF2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D7FAE6-D8C3-7D32-868E-F85739ECD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8C355-DA33-54CD-3C4D-7133DF242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8D51B-6498-ED40-8A90-0DD5AECE48E7}" type="datetime1">
              <a:rPr lang="en-US" smtClean="0"/>
              <a:t>12/29/24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24A2D-C2AE-C50B-99DB-75AC7DF97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76BEB-A10A-A033-0909-F2CE4B84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937B2-EDD3-CA48-B3CB-9E1901910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37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2113F6-6914-A011-440C-E0B359E9A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37B6D-0569-A6CD-418F-ED1C9DBAA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65D92-3411-E6F0-6EC5-0558887361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B1827-62C6-FB44-91C8-6F30DDA8BADA}" type="datetime1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5F06C-6937-32D8-CE40-CE3B07D00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Geoneutrino mini-workshop, Univ. of Hawaii, Jan-2024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24C0A-49D4-13E0-8522-A0AF56A3F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0937B2-EDD3-CA48-B3CB-9E1901910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4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41EC8-7C0D-6299-C37D-B61BC88E4C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Simulation Study of Ocean Bottom Detector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CC5AC9-2431-EBE0-4FC3-D27897432D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Simran Chauhan</a:t>
            </a:r>
          </a:p>
          <a:p>
            <a:r>
              <a:rPr lang="en-US" dirty="0"/>
              <a:t>Tohoku University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13C902-B37B-9501-69FF-B75199608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Geoneutrino mini-workshop, Univ. of Hawaii, Jan-2024</a:t>
            </a:r>
          </a:p>
        </p:txBody>
      </p:sp>
    </p:spTree>
    <p:extLst>
      <p:ext uri="{BB962C8B-B14F-4D97-AF65-F5344CB8AC3E}">
        <p14:creationId xmlns:p14="http://schemas.microsoft.com/office/powerpoint/2010/main" val="1953153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37816-C968-A15B-7558-8B3E2F215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Spectrum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B1B84-E65B-840C-E999-CDEC13FDC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pic>
        <p:nvPicPr>
          <p:cNvPr id="5" name="図 5">
            <a:extLst>
              <a:ext uri="{FF2B5EF4-FFF2-40B4-BE49-F238E27FC236}">
                <a16:creationId xmlns:a16="http://schemas.microsoft.com/office/drawing/2014/main" id="{8E57DA60-CBB7-78C6-CC0E-0CA8383BF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43" y="1826807"/>
            <a:ext cx="3284231" cy="717563"/>
          </a:xfrm>
          <a:prstGeom prst="rect">
            <a:avLst/>
          </a:prstGeom>
        </p:spPr>
      </p:pic>
      <p:pic>
        <p:nvPicPr>
          <p:cNvPr id="6" name="図 4">
            <a:extLst>
              <a:ext uri="{FF2B5EF4-FFF2-40B4-BE49-F238E27FC236}">
                <a16:creationId xmlns:a16="http://schemas.microsoft.com/office/drawing/2014/main" id="{F500F6C1-713B-98D0-FFE0-152743906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977" y="771502"/>
            <a:ext cx="4901582" cy="35339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248382-4F1F-C7C0-114F-EEF386DAC8DD}"/>
              </a:ext>
            </a:extLst>
          </p:cNvPr>
          <p:cNvSpPr txBox="1"/>
          <p:nvPr/>
        </p:nvSpPr>
        <p:spPr>
          <a:xfrm>
            <a:off x="3768529" y="1999800"/>
            <a:ext cx="211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as KamLAND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4600201-4F25-F711-F79C-A067CE074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810532"/>
              </p:ext>
            </p:extLst>
          </p:nvPr>
        </p:nvGraphicFramePr>
        <p:xfrm>
          <a:off x="1933146" y="4726654"/>
          <a:ext cx="7301165" cy="1930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5963">
                  <a:extLst>
                    <a:ext uri="{9D8B030D-6E8A-4147-A177-3AD203B41FA5}">
                      <a16:colId xmlns:a16="http://schemas.microsoft.com/office/drawing/2014/main" val="1056485707"/>
                    </a:ext>
                  </a:extLst>
                </a:gridCol>
                <a:gridCol w="735395">
                  <a:extLst>
                    <a:ext uri="{9D8B030D-6E8A-4147-A177-3AD203B41FA5}">
                      <a16:colId xmlns:a16="http://schemas.microsoft.com/office/drawing/2014/main" val="3094209524"/>
                    </a:ext>
                  </a:extLst>
                </a:gridCol>
                <a:gridCol w="635681">
                  <a:extLst>
                    <a:ext uri="{9D8B030D-6E8A-4147-A177-3AD203B41FA5}">
                      <a16:colId xmlns:a16="http://schemas.microsoft.com/office/drawing/2014/main" val="4033126594"/>
                    </a:ext>
                  </a:extLst>
                </a:gridCol>
                <a:gridCol w="747857">
                  <a:extLst>
                    <a:ext uri="{9D8B030D-6E8A-4147-A177-3AD203B41FA5}">
                      <a16:colId xmlns:a16="http://schemas.microsoft.com/office/drawing/2014/main" val="2139809911"/>
                    </a:ext>
                  </a:extLst>
                </a:gridCol>
                <a:gridCol w="847573">
                  <a:extLst>
                    <a:ext uri="{9D8B030D-6E8A-4147-A177-3AD203B41FA5}">
                      <a16:colId xmlns:a16="http://schemas.microsoft.com/office/drawing/2014/main" val="2371508888"/>
                    </a:ext>
                  </a:extLst>
                </a:gridCol>
                <a:gridCol w="1071931">
                  <a:extLst>
                    <a:ext uri="{9D8B030D-6E8A-4147-A177-3AD203B41FA5}">
                      <a16:colId xmlns:a16="http://schemas.microsoft.com/office/drawing/2014/main" val="3183345659"/>
                    </a:ext>
                  </a:extLst>
                </a:gridCol>
                <a:gridCol w="698001">
                  <a:extLst>
                    <a:ext uri="{9D8B030D-6E8A-4147-A177-3AD203B41FA5}">
                      <a16:colId xmlns:a16="http://schemas.microsoft.com/office/drawing/2014/main" val="2917337214"/>
                    </a:ext>
                  </a:extLst>
                </a:gridCol>
                <a:gridCol w="673073">
                  <a:extLst>
                    <a:ext uri="{9D8B030D-6E8A-4147-A177-3AD203B41FA5}">
                      <a16:colId xmlns:a16="http://schemas.microsoft.com/office/drawing/2014/main" val="937246260"/>
                    </a:ext>
                  </a:extLst>
                </a:gridCol>
                <a:gridCol w="675691">
                  <a:extLst>
                    <a:ext uri="{9D8B030D-6E8A-4147-A177-3AD203B41FA5}">
                      <a16:colId xmlns:a16="http://schemas.microsoft.com/office/drawing/2014/main" val="1764625319"/>
                    </a:ext>
                  </a:extLst>
                </a:gridCol>
              </a:tblGrid>
              <a:tr h="3046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Accidental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(α, </a:t>
                      </a:r>
                      <a:r>
                        <a:rPr lang="en-US" sz="1400" dirty="0"/>
                        <a:t>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He-Li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8844578"/>
                  </a:ext>
                </a:extLst>
              </a:tr>
              <a:tr h="517887">
                <a:tc>
                  <a:txBody>
                    <a:bodyPr/>
                    <a:lstStyle/>
                    <a:p>
                      <a:r>
                        <a:rPr lang="en-US" sz="1400" dirty="0"/>
                        <a:t>All energy region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US" sz="1400" dirty="0"/>
                        <a:t>112.45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US" sz="1400" dirty="0"/>
                        <a:t>28.05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US" sz="1400" dirty="0"/>
                        <a:t>140.50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67.84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14.29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55.47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137.6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35094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Geoneutrino energy region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422829"/>
                  </a:ext>
                </a:extLst>
              </a:tr>
              <a:tr h="5178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23.08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12.61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40.27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75.96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6894792"/>
                  </a:ext>
                </a:extLst>
              </a:tr>
              <a:tr h="517887">
                <a:tc>
                  <a:txBody>
                    <a:bodyPr/>
                    <a:lstStyle/>
                    <a:p>
                      <a:r>
                        <a:rPr lang="en-US" sz="1400" dirty="0"/>
                        <a:t>Mantle geoneutrinos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78.72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19.64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98.36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046495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EFDB0F4-2BC6-4AD8-BEEF-FE078769378B}"/>
              </a:ext>
            </a:extLst>
          </p:cNvPr>
          <p:cNvSpPr txBox="1"/>
          <p:nvPr/>
        </p:nvSpPr>
        <p:spPr>
          <a:xfrm>
            <a:off x="3672236" y="4428912"/>
            <a:ext cx="3251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Number of predicted events [/year]</a:t>
            </a:r>
          </a:p>
        </p:txBody>
      </p:sp>
      <p:pic>
        <p:nvPicPr>
          <p:cNvPr id="10" name="図 6">
            <a:extLst>
              <a:ext uri="{FF2B5EF4-FFF2-40B4-BE49-F238E27FC236}">
                <a16:creationId xmlns:a16="http://schemas.microsoft.com/office/drawing/2014/main" id="{BD8EE151-2AC9-0AE2-34E3-94EFF133F7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228" b="2145"/>
          <a:stretch/>
        </p:blipFill>
        <p:spPr>
          <a:xfrm>
            <a:off x="573748" y="2794495"/>
            <a:ext cx="5237900" cy="13255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5B9793-67DF-4E4B-7CFA-266011EEC324}"/>
              </a:ext>
            </a:extLst>
          </p:cNvPr>
          <p:cNvSpPr txBox="1"/>
          <p:nvPr/>
        </p:nvSpPr>
        <p:spPr>
          <a:xfrm>
            <a:off x="4303803" y="4011788"/>
            <a:ext cx="1042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Energy (MeV)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A9BB6-C35F-E4B3-81DB-FA1B5A92BC47}"/>
              </a:ext>
            </a:extLst>
          </p:cNvPr>
          <p:cNvSpPr txBox="1"/>
          <p:nvPr/>
        </p:nvSpPr>
        <p:spPr>
          <a:xfrm rot="16200000">
            <a:off x="78453" y="3486262"/>
            <a:ext cx="990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Efficiency %</a:t>
            </a:r>
          </a:p>
        </p:txBody>
      </p:sp>
    </p:spTree>
    <p:extLst>
      <p:ext uri="{BB962C8B-B14F-4D97-AF65-F5344CB8AC3E}">
        <p14:creationId xmlns:p14="http://schemas.microsoft.com/office/powerpoint/2010/main" val="3251274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30092-D938-206C-E681-4201A329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39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Extent to which mantle 0 signals are eliminated in BSE models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19892A-896D-1E24-4F04-ABBC44C10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7DAA79-7FFB-EA2F-99E1-384FF91B41F0}"/>
              </a:ext>
            </a:extLst>
          </p:cNvPr>
          <p:cNvGrpSpPr/>
          <p:nvPr/>
        </p:nvGrpSpPr>
        <p:grpSpPr>
          <a:xfrm>
            <a:off x="180417" y="1279969"/>
            <a:ext cx="7980368" cy="2085453"/>
            <a:chOff x="217656" y="1115271"/>
            <a:chExt cx="7980368" cy="2085453"/>
          </a:xfrm>
        </p:grpSpPr>
        <p:sp>
          <p:nvSpPr>
            <p:cNvPr id="9" name="テキスト ボックス 6">
              <a:extLst>
                <a:ext uri="{FF2B5EF4-FFF2-40B4-BE49-F238E27FC236}">
                  <a16:creationId xmlns:a16="http://schemas.microsoft.com/office/drawing/2014/main" id="{5CF2BF25-CC83-14C5-D6BD-EB925A3AA3C5}"/>
                </a:ext>
              </a:extLst>
            </p:cNvPr>
            <p:cNvSpPr txBox="1"/>
            <p:nvPr/>
          </p:nvSpPr>
          <p:spPr>
            <a:xfrm>
              <a:off x="322860" y="1202222"/>
              <a:ext cx="7597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" altLang="ja-JP" sz="1400" dirty="0"/>
                <a:t>1 Create dummy data using the predicted energy spectrum from the Poisson distribution</a:t>
              </a:r>
            </a:p>
            <a:p>
              <a:r>
                <a:rPr kumimoji="1" lang="en" altLang="ja-JP" sz="1400" dirty="0"/>
                <a:t>2 Fit the obtained dummy data so that the following values are minimised</a:t>
              </a:r>
              <a:endParaRPr kumimoji="1" lang="ja-JP" altLang="en-US" sz="1400"/>
            </a:p>
          </p:txBody>
        </p:sp>
        <p:pic>
          <p:nvPicPr>
            <p:cNvPr id="10" name="図 25">
              <a:extLst>
                <a:ext uri="{FF2B5EF4-FFF2-40B4-BE49-F238E27FC236}">
                  <a16:creationId xmlns:a16="http://schemas.microsoft.com/office/drawing/2014/main" id="{9B4069C6-9270-BBB8-214B-866FA12BC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3366" y="1820597"/>
              <a:ext cx="3501222" cy="1051673"/>
            </a:xfrm>
            <a:prstGeom prst="rect">
              <a:avLst/>
            </a:prstGeom>
          </p:spPr>
        </p:pic>
        <p:pic>
          <p:nvPicPr>
            <p:cNvPr id="11" name="図 26">
              <a:extLst>
                <a:ext uri="{FF2B5EF4-FFF2-40B4-BE49-F238E27FC236}">
                  <a16:creationId xmlns:a16="http://schemas.microsoft.com/office/drawing/2014/main" id="{B9234EA3-086B-EAFE-BFC9-958F969EF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434" y="2207694"/>
              <a:ext cx="1634154" cy="264998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A80673-B5AE-248C-84EF-3C11BD2D2C51}"/>
                </a:ext>
              </a:extLst>
            </p:cNvPr>
            <p:cNvGrpSpPr/>
            <p:nvPr/>
          </p:nvGrpSpPr>
          <p:grpSpPr>
            <a:xfrm>
              <a:off x="217656" y="1115271"/>
              <a:ext cx="7980368" cy="2085453"/>
              <a:chOff x="217656" y="1115271"/>
              <a:chExt cx="7980368" cy="2085453"/>
            </a:xfrm>
          </p:grpSpPr>
          <p:sp>
            <p:nvSpPr>
              <p:cNvPr id="13" name="角丸四角形 7">
                <a:extLst>
                  <a:ext uri="{FF2B5EF4-FFF2-40B4-BE49-F238E27FC236}">
                    <a16:creationId xmlns:a16="http://schemas.microsoft.com/office/drawing/2014/main" id="{5A53F833-A93C-4453-4E2A-94203CE137A4}"/>
                  </a:ext>
                </a:extLst>
              </p:cNvPr>
              <p:cNvSpPr/>
              <p:nvPr/>
            </p:nvSpPr>
            <p:spPr>
              <a:xfrm>
                <a:off x="217656" y="1115271"/>
                <a:ext cx="7980368" cy="1939988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14" name="テキスト ボックス 8">
                <a:extLst>
                  <a:ext uri="{FF2B5EF4-FFF2-40B4-BE49-F238E27FC236}">
                    <a16:creationId xmlns:a16="http://schemas.microsoft.com/office/drawing/2014/main" id="{3E6E1270-C6D2-3D5D-E742-7810CB3BB632}"/>
                  </a:ext>
                </a:extLst>
              </p:cNvPr>
              <p:cNvSpPr txBox="1"/>
              <p:nvPr/>
            </p:nvSpPr>
            <p:spPr>
              <a:xfrm>
                <a:off x="405759" y="2831392"/>
                <a:ext cx="1366770" cy="3693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>
                    <a:solidFill>
                      <a:srgbClr val="0070C0"/>
                    </a:solidFill>
                  </a:rPr>
                  <a:t>Blue curve</a:t>
                </a:r>
                <a:endParaRPr kumimoji="1" lang="ja-JP" altLang="en-US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747D4A-FDD6-1E44-5B29-69E6336645FA}"/>
              </a:ext>
            </a:extLst>
          </p:cNvPr>
          <p:cNvGrpSpPr/>
          <p:nvPr/>
        </p:nvGrpSpPr>
        <p:grpSpPr>
          <a:xfrm>
            <a:off x="8379402" y="1284870"/>
            <a:ext cx="3671116" cy="2339470"/>
            <a:chOff x="8363766" y="1099242"/>
            <a:chExt cx="3671116" cy="2339470"/>
          </a:xfrm>
        </p:grpSpPr>
        <p:sp>
          <p:nvSpPr>
            <p:cNvPr id="16" name="角丸四角形 20">
              <a:extLst>
                <a:ext uri="{FF2B5EF4-FFF2-40B4-BE49-F238E27FC236}">
                  <a16:creationId xmlns:a16="http://schemas.microsoft.com/office/drawing/2014/main" id="{BD37BB42-F209-FFBB-714E-7430501C8344}"/>
                </a:ext>
              </a:extLst>
            </p:cNvPr>
            <p:cNvSpPr/>
            <p:nvPr/>
          </p:nvSpPr>
          <p:spPr>
            <a:xfrm>
              <a:off x="8363766" y="1099242"/>
              <a:ext cx="3671116" cy="1939989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7" name="テキスト ボックス 22">
              <a:extLst>
                <a:ext uri="{FF2B5EF4-FFF2-40B4-BE49-F238E27FC236}">
                  <a16:creationId xmlns:a16="http://schemas.microsoft.com/office/drawing/2014/main" id="{2DA7CCFC-528C-CA60-A725-6852DCC153FE}"/>
                </a:ext>
              </a:extLst>
            </p:cNvPr>
            <p:cNvSpPr txBox="1"/>
            <p:nvPr/>
          </p:nvSpPr>
          <p:spPr>
            <a:xfrm>
              <a:off x="8536141" y="1961384"/>
              <a:ext cx="313599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×volume</a:t>
              </a:r>
            </a:p>
            <a:p>
              <a:r>
                <a:rPr lang="en-US" altLang="ja-JP" dirty="0"/>
                <a:t>×</a:t>
              </a:r>
              <a:r>
                <a:rPr lang="ja-JP" altLang="en-US"/>
                <a:t>１</a:t>
              </a:r>
              <a:r>
                <a:rPr lang="en-US" altLang="ja-JP" dirty="0"/>
                <a:t>year</a:t>
              </a:r>
            </a:p>
            <a:p>
              <a:r>
                <a:rPr lang="en-US" altLang="ja-JP" dirty="0"/>
                <a:t>×live time ratio</a:t>
              </a:r>
            </a:p>
            <a:p>
              <a:endParaRPr lang="en-US" altLang="ja-JP" dirty="0"/>
            </a:p>
            <a:p>
              <a:endParaRPr kumimoji="1" lang="ja-JP" altLang="en-US"/>
            </a:p>
          </p:txBody>
        </p:sp>
        <p:sp>
          <p:nvSpPr>
            <p:cNvPr id="18" name="テキスト ボックス 9">
              <a:extLst>
                <a:ext uri="{FF2B5EF4-FFF2-40B4-BE49-F238E27FC236}">
                  <a16:creationId xmlns:a16="http://schemas.microsoft.com/office/drawing/2014/main" id="{6A74FA72-D198-E561-7638-28F8CD852DBE}"/>
                </a:ext>
              </a:extLst>
            </p:cNvPr>
            <p:cNvSpPr txBox="1"/>
            <p:nvPr/>
          </p:nvSpPr>
          <p:spPr>
            <a:xfrm>
              <a:off x="10444111" y="2572288"/>
              <a:ext cx="1372154" cy="36933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Red label</a:t>
              </a:r>
              <a:endParaRPr kumimoji="1" lang="ja-JP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4EBD993-C881-462D-1CB4-F28D3B39D072}"/>
              </a:ext>
            </a:extLst>
          </p:cNvPr>
          <p:cNvSpPr txBox="1"/>
          <p:nvPr/>
        </p:nvSpPr>
        <p:spPr>
          <a:xfrm>
            <a:off x="8541224" y="1420574"/>
            <a:ext cx="2220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Geoneutrino in crust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B3B5D9-8F93-2C09-F97C-038B1BAC339B}"/>
              </a:ext>
            </a:extLst>
          </p:cNvPr>
          <p:cNvSpPr txBox="1"/>
          <p:nvPr/>
        </p:nvSpPr>
        <p:spPr>
          <a:xfrm>
            <a:off x="8585530" y="1773051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3.05 ± 0.37 TNU 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D67270-BA6F-4971-49AB-6DDDFFD1BB03}"/>
              </a:ext>
            </a:extLst>
          </p:cNvPr>
          <p:cNvGrpSpPr/>
          <p:nvPr/>
        </p:nvGrpSpPr>
        <p:grpSpPr>
          <a:xfrm>
            <a:off x="184699" y="3745852"/>
            <a:ext cx="11822602" cy="2517151"/>
            <a:chOff x="405759" y="3392251"/>
            <a:chExt cx="11822602" cy="2517151"/>
          </a:xfrm>
        </p:grpSpPr>
        <p:pic>
          <p:nvPicPr>
            <p:cNvPr id="26" name="図 5">
              <a:extLst>
                <a:ext uri="{FF2B5EF4-FFF2-40B4-BE49-F238E27FC236}">
                  <a16:creationId xmlns:a16="http://schemas.microsoft.com/office/drawing/2014/main" id="{9F9DE696-4990-D1E0-D403-152974D23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759" y="3413958"/>
              <a:ext cx="3952690" cy="2467437"/>
            </a:xfrm>
            <a:prstGeom prst="rect">
              <a:avLst/>
            </a:prstGeom>
          </p:spPr>
        </p:pic>
        <p:pic>
          <p:nvPicPr>
            <p:cNvPr id="27" name="図 12">
              <a:extLst>
                <a:ext uri="{FF2B5EF4-FFF2-40B4-BE49-F238E27FC236}">
                  <a16:creationId xmlns:a16="http://schemas.microsoft.com/office/drawing/2014/main" id="{4A9F8EEF-153B-DEA2-AC39-47D8B5985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9337" y="3441965"/>
              <a:ext cx="4108344" cy="2467437"/>
            </a:xfrm>
            <a:prstGeom prst="rect">
              <a:avLst/>
            </a:prstGeom>
          </p:spPr>
        </p:pic>
        <p:pic>
          <p:nvPicPr>
            <p:cNvPr id="28" name="図 16">
              <a:extLst>
                <a:ext uri="{FF2B5EF4-FFF2-40B4-BE49-F238E27FC236}">
                  <a16:creationId xmlns:a16="http://schemas.microsoft.com/office/drawing/2014/main" id="{06421F5F-D2A4-28A3-36B7-77F2C6D2B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04034" y="3392251"/>
              <a:ext cx="4173773" cy="2467437"/>
            </a:xfrm>
            <a:prstGeom prst="rect">
              <a:avLst/>
            </a:prstGeom>
          </p:spPr>
        </p:pic>
        <p:sp>
          <p:nvSpPr>
            <p:cNvPr id="29" name="テキスト ボックス 23">
              <a:extLst>
                <a:ext uri="{FF2B5EF4-FFF2-40B4-BE49-F238E27FC236}">
                  <a16:creationId xmlns:a16="http://schemas.microsoft.com/office/drawing/2014/main" id="{B8C2B9D1-4A4D-B009-E640-7BAB931823DF}"/>
                </a:ext>
              </a:extLst>
            </p:cNvPr>
            <p:cNvSpPr txBox="1"/>
            <p:nvPr/>
          </p:nvSpPr>
          <p:spPr>
            <a:xfrm>
              <a:off x="586353" y="5597137"/>
              <a:ext cx="3653338" cy="2802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ja-JP" altLang="en-US" sz="1200"/>
                <a:t>Chi-square distribution when assuming lowQ</a:t>
              </a:r>
            </a:p>
          </p:txBody>
        </p:sp>
        <p:sp>
          <p:nvSpPr>
            <p:cNvPr id="30" name="テキスト ボックス 27">
              <a:extLst>
                <a:ext uri="{FF2B5EF4-FFF2-40B4-BE49-F238E27FC236}">
                  <a16:creationId xmlns:a16="http://schemas.microsoft.com/office/drawing/2014/main" id="{EE986114-33F6-AC0C-6346-3104B8C9E01A}"/>
                </a:ext>
              </a:extLst>
            </p:cNvPr>
            <p:cNvSpPr txBox="1"/>
            <p:nvPr/>
          </p:nvSpPr>
          <p:spPr>
            <a:xfrm>
              <a:off x="4227247" y="5632403"/>
              <a:ext cx="380799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ja-JP" altLang="en-US" sz="1200"/>
                <a:t>Chi-square distribution when assuming </a:t>
              </a:r>
              <a:r>
                <a:rPr lang="en-US" altLang="ja-JP" sz="1200" dirty="0"/>
                <a:t>middle</a:t>
              </a:r>
              <a:r>
                <a:rPr lang="ja-JP" altLang="en-US" sz="1200"/>
                <a:t>Q</a:t>
              </a:r>
            </a:p>
          </p:txBody>
        </p:sp>
        <p:sp>
          <p:nvSpPr>
            <p:cNvPr id="31" name="テキスト ボックス 28">
              <a:extLst>
                <a:ext uri="{FF2B5EF4-FFF2-40B4-BE49-F238E27FC236}">
                  <a16:creationId xmlns:a16="http://schemas.microsoft.com/office/drawing/2014/main" id="{7047C2CE-77B9-5796-7F1A-F127069CB03E}"/>
                </a:ext>
              </a:extLst>
            </p:cNvPr>
            <p:cNvSpPr txBox="1"/>
            <p:nvPr/>
          </p:nvSpPr>
          <p:spPr>
            <a:xfrm>
              <a:off x="8104501" y="5574921"/>
              <a:ext cx="4123860" cy="2847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ja-JP" altLang="en-US" sz="1200"/>
                <a:t>Chi-square distribution when assuming </a:t>
              </a:r>
              <a:r>
                <a:rPr lang="en-US" altLang="ja-JP" sz="1200" dirty="0"/>
                <a:t>high</a:t>
              </a:r>
              <a:r>
                <a:rPr lang="ja-JP" altLang="en-US" sz="1200"/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4314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2684D2-1DFA-C8CF-82BC-EFDFDAFD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Exclusion rate for each model in BSE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DC0C5B-E691-2458-7765-6B6EF6E6A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sp>
        <p:nvSpPr>
          <p:cNvPr id="7" name="テキスト ボックス 16">
            <a:extLst>
              <a:ext uri="{FF2B5EF4-FFF2-40B4-BE49-F238E27FC236}">
                <a16:creationId xmlns:a16="http://schemas.microsoft.com/office/drawing/2014/main" id="{E7BF0740-8DA8-B3B0-0A14-E87678C7C0FC}"/>
              </a:ext>
            </a:extLst>
          </p:cNvPr>
          <p:cNvSpPr txBox="1"/>
          <p:nvPr/>
        </p:nvSpPr>
        <p:spPr>
          <a:xfrm>
            <a:off x="327377" y="956231"/>
            <a:ext cx="7183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/>
              <a:t>Number of observations predicted for one year of observation</a:t>
            </a:r>
          </a:p>
        </p:txBody>
      </p:sp>
      <p:pic>
        <p:nvPicPr>
          <p:cNvPr id="8" name="図 10">
            <a:extLst>
              <a:ext uri="{FF2B5EF4-FFF2-40B4-BE49-F238E27FC236}">
                <a16:creationId xmlns:a16="http://schemas.microsoft.com/office/drawing/2014/main" id="{08CA3A31-A6C6-45CC-B84F-BD2DE086C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64" y="1541553"/>
            <a:ext cx="3991154" cy="25825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0D130A5-2786-1AD8-EC81-A1D3DC3050B4}"/>
              </a:ext>
            </a:extLst>
          </p:cNvPr>
          <p:cNvGrpSpPr/>
          <p:nvPr/>
        </p:nvGrpSpPr>
        <p:grpSpPr>
          <a:xfrm>
            <a:off x="4370018" y="2458994"/>
            <a:ext cx="2708115" cy="917972"/>
            <a:chOff x="4370018" y="2281794"/>
            <a:chExt cx="3623093" cy="917972"/>
          </a:xfrm>
        </p:grpSpPr>
        <p:sp>
          <p:nvSpPr>
            <p:cNvPr id="9" name="右矢印 5">
              <a:extLst>
                <a:ext uri="{FF2B5EF4-FFF2-40B4-BE49-F238E27FC236}">
                  <a16:creationId xmlns:a16="http://schemas.microsoft.com/office/drawing/2014/main" id="{690F514E-35F9-BF1E-9BBC-55C5F02ACD5B}"/>
                </a:ext>
              </a:extLst>
            </p:cNvPr>
            <p:cNvSpPr/>
            <p:nvPr/>
          </p:nvSpPr>
          <p:spPr>
            <a:xfrm>
              <a:off x="5105283" y="2651126"/>
              <a:ext cx="720762" cy="548640"/>
            </a:xfrm>
            <a:prstGeom prst="rightArrow">
              <a:avLst/>
            </a:prstGeom>
            <a:solidFill>
              <a:srgbClr val="C6C6C6"/>
            </a:solidFill>
            <a:ln>
              <a:solidFill>
                <a:srgbClr val="C6C6C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20">
              <a:extLst>
                <a:ext uri="{FF2B5EF4-FFF2-40B4-BE49-F238E27FC236}">
                  <a16:creationId xmlns:a16="http://schemas.microsoft.com/office/drawing/2014/main" id="{8D2C1FB0-83D4-F665-A1B9-123F7F5BE401}"/>
                </a:ext>
              </a:extLst>
            </p:cNvPr>
            <p:cNvSpPr txBox="1"/>
            <p:nvPr/>
          </p:nvSpPr>
          <p:spPr>
            <a:xfrm>
              <a:off x="4370018" y="2281794"/>
              <a:ext cx="362309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/>
                <a:t>Choose a range of 90%</a:t>
              </a:r>
            </a:p>
          </p:txBody>
        </p:sp>
      </p:grpSp>
      <p:pic>
        <p:nvPicPr>
          <p:cNvPr id="11" name="図 13">
            <a:extLst>
              <a:ext uri="{FF2B5EF4-FFF2-40B4-BE49-F238E27FC236}">
                <a16:creationId xmlns:a16="http://schemas.microsoft.com/office/drawing/2014/main" id="{85C27ABB-9A00-F2ED-0F15-29FFB88A1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876" y="1426752"/>
            <a:ext cx="4050175" cy="2911988"/>
          </a:xfrm>
          <a:prstGeom prst="rect">
            <a:avLst/>
          </a:prstGeom>
        </p:spPr>
      </p:pic>
      <p:pic>
        <p:nvPicPr>
          <p:cNvPr id="12" name="図 7">
            <a:extLst>
              <a:ext uri="{FF2B5EF4-FFF2-40B4-BE49-F238E27FC236}">
                <a16:creationId xmlns:a16="http://schemas.microsoft.com/office/drawing/2014/main" id="{FDBF6B15-55D3-2E9F-2ECF-48B98E082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41" y="4845066"/>
            <a:ext cx="2407356" cy="705135"/>
          </a:xfrm>
          <a:prstGeom prst="rect">
            <a:avLst/>
          </a:prstGeom>
        </p:spPr>
      </p:pic>
      <p:sp>
        <p:nvSpPr>
          <p:cNvPr id="13" name="テキスト ボックス 11">
            <a:extLst>
              <a:ext uri="{FF2B5EF4-FFF2-40B4-BE49-F238E27FC236}">
                <a16:creationId xmlns:a16="http://schemas.microsoft.com/office/drawing/2014/main" id="{B1F3F468-D1BA-CA44-9006-ACB3F5C18695}"/>
              </a:ext>
            </a:extLst>
          </p:cNvPr>
          <p:cNvSpPr txBox="1"/>
          <p:nvPr/>
        </p:nvSpPr>
        <p:spPr>
          <a:xfrm>
            <a:off x="3401947" y="4840438"/>
            <a:ext cx="3212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i , j : </a:t>
            </a:r>
            <a:r>
              <a:rPr lang="en" altLang="ja-JP" sz="1600" dirty="0">
                <a:effectLst/>
                <a:latin typeface="TeXGyreTermesX"/>
              </a:rPr>
              <a:t> bin</a:t>
            </a:r>
            <a:endParaRPr lang="en-US" altLang="ja-JP" sz="1600" dirty="0">
              <a:effectLst/>
              <a:latin typeface="HaranoAjiMincho-Regular-Identity-H"/>
            </a:endParaRPr>
          </a:p>
          <a:p>
            <a:r>
              <a:rPr lang="en" altLang="ja-JP" sz="1600" dirty="0">
                <a:effectLst/>
                <a:latin typeface="CMMI10"/>
              </a:rPr>
              <a:t>P </a:t>
            </a:r>
            <a:r>
              <a:rPr lang="en-US" altLang="ja-JP" sz="1600" dirty="0">
                <a:latin typeface="HaranoAjiMincho-Regular-Identity-H"/>
              </a:rPr>
              <a:t>   :  probability</a:t>
            </a:r>
            <a:endParaRPr lang="en-US" altLang="ja-JP" sz="1600" dirty="0">
              <a:effectLst/>
              <a:latin typeface="HaranoAjiMincho-Regular-Identity-H"/>
            </a:endParaRPr>
          </a:p>
          <a:p>
            <a:r>
              <a:rPr lang="en" altLang="ja-JP" sz="1600" dirty="0">
                <a:effectLst/>
                <a:latin typeface="CMMI10"/>
              </a:rPr>
              <a:t>N </a:t>
            </a:r>
            <a:r>
              <a:rPr lang="en-US" altLang="ja-JP" sz="1600" dirty="0">
                <a:latin typeface="HaranoAjiMincho-Regular-Identity-H"/>
              </a:rPr>
              <a:t>   :  max of bin</a:t>
            </a:r>
            <a:endParaRPr lang="en-US" altLang="ja-JP" sz="1600" dirty="0">
              <a:effectLst/>
              <a:latin typeface="HaranoAjiMincho-Regular-Identity-H"/>
            </a:endParaRPr>
          </a:p>
        </p:txBody>
      </p:sp>
      <p:pic>
        <p:nvPicPr>
          <p:cNvPr id="14" name="図 21">
            <a:extLst>
              <a:ext uri="{FF2B5EF4-FFF2-40B4-BE49-F238E27FC236}">
                <a16:creationId xmlns:a16="http://schemas.microsoft.com/office/drawing/2014/main" id="{75FE3830-648B-A5E5-121C-12E3FEB80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440" y="4786392"/>
            <a:ext cx="5244138" cy="1135033"/>
          </a:xfrm>
          <a:prstGeom prst="rect">
            <a:avLst/>
          </a:prstGeom>
        </p:spPr>
      </p:pic>
      <p:sp>
        <p:nvSpPr>
          <p:cNvPr id="16" name="テキスト ボックス 23">
            <a:extLst>
              <a:ext uri="{FF2B5EF4-FFF2-40B4-BE49-F238E27FC236}">
                <a16:creationId xmlns:a16="http://schemas.microsoft.com/office/drawing/2014/main" id="{625D96B5-305F-361B-5B31-FC75019B998A}"/>
              </a:ext>
            </a:extLst>
          </p:cNvPr>
          <p:cNvSpPr txBox="1"/>
          <p:nvPr/>
        </p:nvSpPr>
        <p:spPr>
          <a:xfrm>
            <a:off x="6420358" y="5325361"/>
            <a:ext cx="130124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" altLang="ja-JP" sz="1200" dirty="0"/>
              <a:t>A</a:t>
            </a:r>
            <a:r>
              <a:rPr lang="ja-JP" altLang="en-US" sz="1200"/>
              <a:t>ssum</a:t>
            </a:r>
            <a:r>
              <a:rPr lang="en-US" altLang="ja-JP" sz="1200" dirty="0"/>
              <a:t>e model</a:t>
            </a:r>
            <a:endParaRPr lang="ja-JP" altLang="en-US" sz="1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64901B-51A6-1D03-C345-EE4B42F4BE25}"/>
              </a:ext>
            </a:extLst>
          </p:cNvPr>
          <p:cNvSpPr txBox="1"/>
          <p:nvPr/>
        </p:nvSpPr>
        <p:spPr>
          <a:xfrm>
            <a:off x="7383876" y="4509393"/>
            <a:ext cx="3331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 (%) of rejection of Earth’s heat model</a:t>
            </a:r>
          </a:p>
        </p:txBody>
      </p:sp>
    </p:spTree>
    <p:extLst>
      <p:ext uri="{BB962C8B-B14F-4D97-AF65-F5344CB8AC3E}">
        <p14:creationId xmlns:p14="http://schemas.microsoft.com/office/powerpoint/2010/main" val="478759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4F228-F0C7-33D2-D69A-3203D8BF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3298"/>
            <a:ext cx="10515600" cy="1325563"/>
          </a:xfrm>
        </p:spPr>
        <p:txBody>
          <a:bodyPr/>
          <a:lstStyle/>
          <a:p>
            <a:r>
              <a:rPr lang="en-US" dirty="0"/>
              <a:t>Comparing geoneutrino flux at two locations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5D925F-1E5F-9F46-1A88-4B387C31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82F065-9CC3-A9F5-F061-13CFBDCB593F}"/>
              </a:ext>
            </a:extLst>
          </p:cNvPr>
          <p:cNvGrpSpPr/>
          <p:nvPr/>
        </p:nvGrpSpPr>
        <p:grpSpPr>
          <a:xfrm>
            <a:off x="838200" y="898784"/>
            <a:ext cx="10399971" cy="1478263"/>
            <a:chOff x="653241" y="1467245"/>
            <a:chExt cx="10399971" cy="1478263"/>
          </a:xfrm>
        </p:grpSpPr>
        <p:sp>
          <p:nvSpPr>
            <p:cNvPr id="5" name="テキスト ボックス 3">
              <a:extLst>
                <a:ext uri="{FF2B5EF4-FFF2-40B4-BE49-F238E27FC236}">
                  <a16:creationId xmlns:a16="http://schemas.microsoft.com/office/drawing/2014/main" id="{35F2FBDB-DFE3-AA67-FA62-BCD9489D856E}"/>
                </a:ext>
              </a:extLst>
            </p:cNvPr>
            <p:cNvSpPr txBox="1"/>
            <p:nvPr/>
          </p:nvSpPr>
          <p:spPr>
            <a:xfrm>
              <a:off x="653241" y="1468180"/>
              <a:ext cx="243840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# S</a:t>
              </a:r>
              <a:r>
                <a:rPr kumimoji="1" lang="en-US" altLang="ja-JP" sz="1800" dirty="0">
                  <a:solidFill>
                    <a:srgbClr val="FF0000"/>
                  </a:solidFill>
                </a:rPr>
                <a:t>ite1   W161,N9</a:t>
              </a:r>
            </a:p>
            <a:p>
              <a:endParaRPr kumimoji="1" lang="en-US" altLang="ja-JP" sz="1800" dirty="0">
                <a:solidFill>
                  <a:srgbClr val="FF0000"/>
                </a:solidFill>
              </a:endParaRPr>
            </a:p>
            <a:p>
              <a:r>
                <a:rPr lang="en-US" altLang="ja-JP" dirty="0">
                  <a:solidFill>
                    <a:srgbClr val="0070C0"/>
                  </a:solidFill>
                </a:rPr>
                <a:t># S</a:t>
              </a:r>
              <a:r>
                <a:rPr kumimoji="1" lang="en-US" altLang="ja-JP" sz="1800" dirty="0">
                  <a:solidFill>
                    <a:srgbClr val="0070C0"/>
                  </a:solidFill>
                </a:rPr>
                <a:t>ite2   W161,N60</a:t>
              </a:r>
            </a:p>
            <a:p>
              <a:endParaRPr kumimoji="1" lang="en-US" altLang="ja-JP" sz="1800" dirty="0">
                <a:solidFill>
                  <a:srgbClr val="FF0000"/>
                </a:solidFill>
              </a:endParaRPr>
            </a:p>
            <a:p>
              <a:r>
                <a:rPr lang="en-US" altLang="ja-JP" dirty="0">
                  <a:solidFill>
                    <a:srgbClr val="FF0000"/>
                  </a:solidFill>
                </a:rPr>
                <a:t> </a:t>
              </a:r>
              <a:endParaRPr kumimoji="1" lang="en-US" altLang="ja-JP" sz="1800" dirty="0">
                <a:solidFill>
                  <a:srgbClr val="FF0000"/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D78642F-5D8F-0DC5-271C-E2713C841FE1}"/>
                </a:ext>
              </a:extLst>
            </p:cNvPr>
            <p:cNvSpPr txBox="1"/>
            <p:nvPr/>
          </p:nvSpPr>
          <p:spPr>
            <a:xfrm>
              <a:off x="3091641" y="1467245"/>
              <a:ext cx="7961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Pacific Ocean, near Marshall Islands</a:t>
              </a:r>
              <a:endParaRPr kumimoji="1" lang="ja-JP" altLang="en-US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21EF231A-E1B0-E784-4C61-0A313382B27E}"/>
                </a:ext>
              </a:extLst>
            </p:cNvPr>
            <p:cNvSpPr txBox="1"/>
            <p:nvPr/>
          </p:nvSpPr>
          <p:spPr>
            <a:xfrm>
              <a:off x="3091640" y="2021710"/>
              <a:ext cx="7567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North Pacific Ocean (Bering sea), western cost of Alaska</a:t>
              </a:r>
            </a:p>
          </p:txBody>
        </p:sp>
      </p:grpSp>
      <p:sp>
        <p:nvSpPr>
          <p:cNvPr id="10" name="テキスト ボックス 13">
            <a:extLst>
              <a:ext uri="{FF2B5EF4-FFF2-40B4-BE49-F238E27FC236}">
                <a16:creationId xmlns:a16="http://schemas.microsoft.com/office/drawing/2014/main" id="{DD79E06D-99C4-825F-4784-AA26D5BF2F56}"/>
              </a:ext>
            </a:extLst>
          </p:cNvPr>
          <p:cNvSpPr txBox="1"/>
          <p:nvPr/>
        </p:nvSpPr>
        <p:spPr>
          <a:xfrm>
            <a:off x="7060436" y="3006703"/>
            <a:ext cx="49921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altLang="ja-JP" b="0" i="0" u="none" strike="noStrike" dirty="0">
                <a:solidFill>
                  <a:srgbClr val="000000"/>
                </a:solidFill>
                <a:effectLst/>
              </a:rPr>
              <a:t>If </a:t>
            </a:r>
            <a:r>
              <a:rPr lang="en" altLang="ja-JP" dirty="0">
                <a:solidFill>
                  <a:srgbClr val="000000"/>
                </a:solidFill>
              </a:rPr>
              <a:t>We </a:t>
            </a:r>
            <a:r>
              <a:rPr lang="en" altLang="ja-JP" b="0" i="0" u="none" strike="noStrike" dirty="0">
                <a:solidFill>
                  <a:srgbClr val="000000"/>
                </a:solidFill>
                <a:effectLst/>
              </a:rPr>
              <a:t>observe for 10 years, we can see the difference in the mantle with </a:t>
            </a:r>
          </a:p>
          <a:p>
            <a:pPr algn="l"/>
            <a:r>
              <a:rPr lang="en" altLang="ja-JP" b="0" i="0" u="none" strike="noStrike" dirty="0">
                <a:solidFill>
                  <a:srgbClr val="000000"/>
                </a:solidFill>
                <a:effectLst/>
              </a:rPr>
              <a:t>MiddleQ at 92.0% and HighQ at 100%.</a:t>
            </a:r>
          </a:p>
          <a:p>
            <a:pPr algn="l"/>
            <a:endParaRPr lang="en" altLang="ja-JP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n" altLang="ja-JP" b="0" i="0" u="none" strike="noStrike" dirty="0">
                <a:solidFill>
                  <a:srgbClr val="000000"/>
                </a:solidFill>
                <a:effectLst/>
              </a:rPr>
              <a:t>It is difficult to see the difference with LowQ.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8E494C-DE0C-DBC9-4D6D-004AEB497FFC}"/>
              </a:ext>
            </a:extLst>
          </p:cNvPr>
          <p:cNvGrpSpPr/>
          <p:nvPr/>
        </p:nvGrpSpPr>
        <p:grpSpPr>
          <a:xfrm>
            <a:off x="223525" y="1907085"/>
            <a:ext cx="6700070" cy="4449265"/>
            <a:chOff x="276268" y="1960050"/>
            <a:chExt cx="6700070" cy="4449265"/>
          </a:xfrm>
        </p:grpSpPr>
        <p:pic>
          <p:nvPicPr>
            <p:cNvPr id="8" name="図 14">
              <a:extLst>
                <a:ext uri="{FF2B5EF4-FFF2-40B4-BE49-F238E27FC236}">
                  <a16:creationId xmlns:a16="http://schemas.microsoft.com/office/drawing/2014/main" id="{43EA3827-FDD4-0A9B-0C0D-47BCEE36D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268" y="1960050"/>
              <a:ext cx="6700070" cy="4449265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A3DABA2-1A04-7672-8EE1-2874511C5B7A}"/>
                </a:ext>
              </a:extLst>
            </p:cNvPr>
            <p:cNvGrpSpPr/>
            <p:nvPr/>
          </p:nvGrpSpPr>
          <p:grpSpPr>
            <a:xfrm>
              <a:off x="1422125" y="2008478"/>
              <a:ext cx="4389010" cy="1420522"/>
              <a:chOff x="1422125" y="2008478"/>
              <a:chExt cx="4389010" cy="1420522"/>
            </a:xfrm>
          </p:grpSpPr>
          <p:sp>
            <p:nvSpPr>
              <p:cNvPr id="14" name="テキスト ボックス 15">
                <a:extLst>
                  <a:ext uri="{FF2B5EF4-FFF2-40B4-BE49-F238E27FC236}">
                    <a16:creationId xmlns:a16="http://schemas.microsoft.com/office/drawing/2014/main" id="{3C921A18-DD67-0948-0945-6249A0770C17}"/>
                  </a:ext>
                </a:extLst>
              </p:cNvPr>
              <p:cNvSpPr txBox="1"/>
              <p:nvPr/>
            </p:nvSpPr>
            <p:spPr>
              <a:xfrm>
                <a:off x="1422125" y="2008478"/>
                <a:ext cx="17657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Low 7.52</a:t>
                </a:r>
                <a:r>
                  <a:rPr kumimoji="1" lang="en-US" altLang="ja-JP" dirty="0"/>
                  <a:t>%</a:t>
                </a:r>
                <a:endParaRPr kumimoji="1" lang="ja-JP" altLang="en-US"/>
              </a:p>
            </p:txBody>
          </p:sp>
          <p:sp>
            <p:nvSpPr>
              <p:cNvPr id="15" name="テキスト ボックス 16">
                <a:extLst>
                  <a:ext uri="{FF2B5EF4-FFF2-40B4-BE49-F238E27FC236}">
                    <a16:creationId xmlns:a16="http://schemas.microsoft.com/office/drawing/2014/main" id="{D6561993-529F-48FA-C50D-040B5396EAB1}"/>
                  </a:ext>
                </a:extLst>
              </p:cNvPr>
              <p:cNvSpPr txBox="1"/>
              <p:nvPr/>
            </p:nvSpPr>
            <p:spPr>
              <a:xfrm>
                <a:off x="2192105" y="2440617"/>
                <a:ext cx="16548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Middle </a:t>
                </a:r>
                <a:r>
                  <a:rPr lang="en-US" altLang="ja-JP" dirty="0"/>
                  <a:t>92.0</a:t>
                </a:r>
                <a:r>
                  <a:rPr kumimoji="1" lang="en-US" altLang="ja-JP" dirty="0"/>
                  <a:t>%</a:t>
                </a:r>
                <a:endParaRPr kumimoji="1" lang="ja-JP" altLang="en-US"/>
              </a:p>
            </p:txBody>
          </p:sp>
          <p:sp>
            <p:nvSpPr>
              <p:cNvPr id="16" name="テキスト ボックス 17">
                <a:extLst>
                  <a:ext uri="{FF2B5EF4-FFF2-40B4-BE49-F238E27FC236}">
                    <a16:creationId xmlns:a16="http://schemas.microsoft.com/office/drawing/2014/main" id="{B7612A86-21A0-B462-6D9C-42627AC66548}"/>
                  </a:ext>
                </a:extLst>
              </p:cNvPr>
              <p:cNvSpPr txBox="1"/>
              <p:nvPr/>
            </p:nvSpPr>
            <p:spPr>
              <a:xfrm>
                <a:off x="4266115" y="3059668"/>
                <a:ext cx="15450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High 100</a:t>
                </a:r>
                <a:r>
                  <a:rPr kumimoji="1" lang="en-US" altLang="ja-JP" dirty="0"/>
                  <a:t>%</a:t>
                </a:r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3833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8AF38-752A-2BA2-A50F-9529837A9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1" y="35081"/>
            <a:ext cx="10515600" cy="1325563"/>
          </a:xfrm>
        </p:spPr>
        <p:txBody>
          <a:bodyPr/>
          <a:lstStyle/>
          <a:p>
            <a:r>
              <a:rPr lang="en-US" dirty="0"/>
              <a:t>Optical Simulation for prototype detector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7615E1-F1F5-003A-B4AD-D891CD02E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6E4482-3A48-CFCB-DDF6-F850E147119E}"/>
              </a:ext>
            </a:extLst>
          </p:cNvPr>
          <p:cNvGrpSpPr/>
          <p:nvPr/>
        </p:nvGrpSpPr>
        <p:grpSpPr>
          <a:xfrm>
            <a:off x="8520009" y="1291328"/>
            <a:ext cx="2856482" cy="2291560"/>
            <a:chOff x="6137333" y="4064790"/>
            <a:chExt cx="2856482" cy="2291560"/>
          </a:xfrm>
        </p:grpSpPr>
        <p:pic>
          <p:nvPicPr>
            <p:cNvPr id="18" name="Picture 17" descr="A computer screen shot of a computer screen&#10;&#10;Description automatically generated">
              <a:extLst>
                <a:ext uri="{FF2B5EF4-FFF2-40B4-BE49-F238E27FC236}">
                  <a16:creationId xmlns:a16="http://schemas.microsoft.com/office/drawing/2014/main" id="{97C9ADB6-33B4-AFF2-235E-89D427BC0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019" t="34087" r="46262" b="23372"/>
            <a:stretch/>
          </p:blipFill>
          <p:spPr>
            <a:xfrm>
              <a:off x="6461755" y="4064790"/>
              <a:ext cx="2303935" cy="2291560"/>
            </a:xfrm>
            <a:prstGeom prst="rect">
              <a:avLst/>
            </a:prstGeom>
            <a:noFill/>
          </p:spPr>
        </p:pic>
        <p:sp>
          <p:nvSpPr>
            <p:cNvPr id="19" name="Delay 18">
              <a:extLst>
                <a:ext uri="{FF2B5EF4-FFF2-40B4-BE49-F238E27FC236}">
                  <a16:creationId xmlns:a16="http://schemas.microsoft.com/office/drawing/2014/main" id="{CBD8507D-7C09-3609-D144-090D4E3BBF39}"/>
                </a:ext>
              </a:extLst>
            </p:cNvPr>
            <p:cNvSpPr/>
            <p:nvPr/>
          </p:nvSpPr>
          <p:spPr>
            <a:xfrm>
              <a:off x="6137333" y="4452185"/>
              <a:ext cx="751582" cy="1207161"/>
            </a:xfrm>
            <a:prstGeom prst="flowChartDelay">
              <a:avLst/>
            </a:prstGeom>
            <a:solidFill>
              <a:schemeClr val="accent4">
                <a:lumMod val="40000"/>
                <a:lumOff val="60000"/>
              </a:schemeClr>
            </a:solidFill>
            <a:scene3d>
              <a:camera prst="orthographicFront"/>
              <a:lightRig rig="glow" dir="t"/>
            </a:scene3d>
            <a:sp3d prstMaterial="powder">
              <a:bevelT/>
              <a:bevelB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err="1"/>
                <a:t>pmt</a:t>
              </a:r>
              <a:endParaRPr lang="en-US" dirty="0"/>
            </a:p>
          </p:txBody>
        </p:sp>
        <p:sp>
          <p:nvSpPr>
            <p:cNvPr id="20" name="Delay 19">
              <a:extLst>
                <a:ext uri="{FF2B5EF4-FFF2-40B4-BE49-F238E27FC236}">
                  <a16:creationId xmlns:a16="http://schemas.microsoft.com/office/drawing/2014/main" id="{63D8A9B0-DEC4-7228-8C93-83A8DA3B82E2}"/>
                </a:ext>
              </a:extLst>
            </p:cNvPr>
            <p:cNvSpPr/>
            <p:nvPr/>
          </p:nvSpPr>
          <p:spPr>
            <a:xfrm rot="10800000">
              <a:off x="8242233" y="4482745"/>
              <a:ext cx="751582" cy="1207161"/>
            </a:xfrm>
            <a:prstGeom prst="flowChartDelay">
              <a:avLst/>
            </a:prstGeom>
            <a:solidFill>
              <a:schemeClr val="accent4">
                <a:lumMod val="40000"/>
                <a:lumOff val="60000"/>
              </a:schemeClr>
            </a:solidFill>
            <a:scene3d>
              <a:camera prst="orthographicFront"/>
              <a:lightRig rig="glow" dir="t"/>
            </a:scene3d>
            <a:sp3d prstMaterial="powder">
              <a:bevelT/>
              <a:bevelB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dirty="0" err="1"/>
                <a:t>pmt</a:t>
              </a:r>
              <a:endParaRPr lang="en-US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407CFCA-0354-532C-9FE9-077894D6AC24}"/>
              </a:ext>
            </a:extLst>
          </p:cNvPr>
          <p:cNvSpPr txBox="1"/>
          <p:nvPr/>
        </p:nvSpPr>
        <p:spPr>
          <a:xfrm>
            <a:off x="635922" y="1720840"/>
            <a:ext cx="10929980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Optical transport in prototype through different components</a:t>
            </a:r>
            <a:r>
              <a:rPr lang="en-US" sz="2000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Can pass through or get absorbed, depending upon the absorption length of 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multiple reflections from stainless steel wall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Depending upon the reflectivity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Acrylic windows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Difference in refractive indices of LS and acrylic can cause total internal reflection in some cases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thickness of the acrylic window is smaller than the absorption length of acrylic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Seawater : scattering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Pmt</a:t>
            </a:r>
            <a:r>
              <a:rPr lang="en-US" dirty="0"/>
              <a:t> shield : Difference in refractive indices</a:t>
            </a:r>
          </a:p>
        </p:txBody>
      </p:sp>
    </p:spTree>
    <p:extLst>
      <p:ext uri="{BB962C8B-B14F-4D97-AF65-F5344CB8AC3E}">
        <p14:creationId xmlns:p14="http://schemas.microsoft.com/office/powerpoint/2010/main" val="3219798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91BBF36-688D-D133-8734-657592FED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06" y="2864556"/>
            <a:ext cx="4979188" cy="161620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Optical Simulation in Geant4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9ABB96-D801-85AF-09BF-60B71B836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4569" y="6356350"/>
            <a:ext cx="30960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Geoneutrino mini-workshop, Univ. of Hawaii, Jan-2024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51B998-DD17-B893-4F3F-3E2ABB5A5D1C}"/>
              </a:ext>
            </a:extLst>
          </p:cNvPr>
          <p:cNvGrpSpPr/>
          <p:nvPr/>
        </p:nvGrpSpPr>
        <p:grpSpPr>
          <a:xfrm>
            <a:off x="6897511" y="1064991"/>
            <a:ext cx="4293279" cy="4353563"/>
            <a:chOff x="8944719" y="425556"/>
            <a:chExt cx="2447947" cy="2796024"/>
          </a:xfrm>
        </p:grpSpPr>
        <p:pic>
          <p:nvPicPr>
            <p:cNvPr id="13" name="Picture 1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CCA6BFE-23ED-CE3E-2087-36BA190B3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44719" y="425556"/>
              <a:ext cx="2447947" cy="254537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0442CD-0B51-9C72-4972-15ACF5C7D9CD}"/>
                </a:ext>
              </a:extLst>
            </p:cNvPr>
            <p:cNvSpPr txBox="1"/>
            <p:nvPr/>
          </p:nvSpPr>
          <p:spPr>
            <a:xfrm>
              <a:off x="9442893" y="2990748"/>
              <a:ext cx="148470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554480">
                <a:spcAft>
                  <a:spcPts val="600"/>
                </a:spcAft>
              </a:pPr>
              <a:r>
                <a:rPr lang="en-US" sz="1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Geant4 photon simulation</a:t>
              </a:r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732161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091060B-D0D5-2E70-CB07-5FFE32BD79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1312024"/>
              </p:ext>
            </p:extLst>
          </p:nvPr>
        </p:nvGraphicFramePr>
        <p:xfrm>
          <a:off x="430530" y="1006141"/>
          <a:ext cx="7216140" cy="296164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877824">
                  <a:extLst>
                    <a:ext uri="{9D8B030D-6E8A-4147-A177-3AD203B41FA5}">
                      <a16:colId xmlns:a16="http://schemas.microsoft.com/office/drawing/2014/main" val="755327869"/>
                    </a:ext>
                  </a:extLst>
                </a:gridCol>
                <a:gridCol w="1061042">
                  <a:extLst>
                    <a:ext uri="{9D8B030D-6E8A-4147-A177-3AD203B41FA5}">
                      <a16:colId xmlns:a16="http://schemas.microsoft.com/office/drawing/2014/main" val="3098250626"/>
                    </a:ext>
                  </a:extLst>
                </a:gridCol>
                <a:gridCol w="1470612">
                  <a:extLst>
                    <a:ext uri="{9D8B030D-6E8A-4147-A177-3AD203B41FA5}">
                      <a16:colId xmlns:a16="http://schemas.microsoft.com/office/drawing/2014/main" val="120949787"/>
                    </a:ext>
                  </a:extLst>
                </a:gridCol>
                <a:gridCol w="1499616">
                  <a:extLst>
                    <a:ext uri="{9D8B030D-6E8A-4147-A177-3AD203B41FA5}">
                      <a16:colId xmlns:a16="http://schemas.microsoft.com/office/drawing/2014/main" val="4184854781"/>
                    </a:ext>
                  </a:extLst>
                </a:gridCol>
                <a:gridCol w="845417">
                  <a:extLst>
                    <a:ext uri="{9D8B030D-6E8A-4147-A177-3AD203B41FA5}">
                      <a16:colId xmlns:a16="http://schemas.microsoft.com/office/drawing/2014/main" val="2454413027"/>
                    </a:ext>
                  </a:extLst>
                </a:gridCol>
                <a:gridCol w="1461629">
                  <a:extLst>
                    <a:ext uri="{9D8B030D-6E8A-4147-A177-3AD203B41FA5}">
                      <a16:colId xmlns:a16="http://schemas.microsoft.com/office/drawing/2014/main" val="1159835306"/>
                    </a:ext>
                  </a:extLst>
                </a:gridCol>
              </a:tblGrid>
              <a:tr h="35655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component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Shape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Dimensions/ Diameter(cm)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Height/thickness (cm)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Density (g/cm</a:t>
                      </a:r>
                      <a:r>
                        <a:rPr lang="en-US" sz="1200" baseline="30000" dirty="0"/>
                        <a:t>3</a:t>
                      </a:r>
                      <a:r>
                        <a:rPr lang="en-US" sz="1200" baseline="0" dirty="0"/>
                        <a:t>)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material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607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Stainless steel tank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box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132.6 x 66.6 x 66.6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Thickness = 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7.938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G4_STAINLESS_STEEL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0266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Seawater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box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127.6 x 61.6 x 61.6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G4_WATER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9325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Stainless steel vessel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cylinder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diameter = 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Height = 20</a:t>
                      </a:r>
                    </a:p>
                    <a:p>
                      <a:pPr algn="ctr"/>
                      <a:r>
                        <a:rPr lang="en-US" sz="1200" dirty="0"/>
                        <a:t>Thickness = 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7.938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G4_STAINLESS_STEEL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9627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LS (liquid scintillator)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Cylinder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diameter = 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Height = 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0.87</a:t>
                      </a:r>
                    </a:p>
                    <a:p>
                      <a:pPr algn="ctr"/>
                      <a:r>
                        <a:rPr lang="en-US" sz="1200" dirty="0"/>
                        <a:t>1.00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LAB</a:t>
                      </a:r>
                    </a:p>
                    <a:p>
                      <a:pPr algn="ctr"/>
                      <a:r>
                        <a:rPr lang="en-US" sz="1200" dirty="0"/>
                        <a:t>PPO(3.5g/L)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4648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Acrylic window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Cylinder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diameter = 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Thickness = 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G4_PLEXIGLASS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0127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PMT shield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Spherical shell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Diameter = 43.2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Thickness = 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Borosilicate glass</a:t>
                      </a:r>
                    </a:p>
                    <a:p>
                      <a:pPr algn="ctr"/>
                      <a:r>
                        <a:rPr lang="en-US" sz="1200" dirty="0"/>
                        <a:t>(G4_Pyrex_Glass)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17981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PMT cathode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Hemispherical shell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Diameter = 43.1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Thickness = 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Aluminium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G4_Al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54869662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6BECC7-5C0D-1032-AA80-411D76E0B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C4BAE8-3188-8189-4DE2-DAF1E2BDAD36}"/>
              </a:ext>
            </a:extLst>
          </p:cNvPr>
          <p:cNvGrpSpPr/>
          <p:nvPr/>
        </p:nvGrpSpPr>
        <p:grpSpPr>
          <a:xfrm>
            <a:off x="0" y="4188736"/>
            <a:ext cx="3070215" cy="2224234"/>
            <a:chOff x="968385" y="2444717"/>
            <a:chExt cx="3070215" cy="222423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39E4EC2-789A-F6AB-A2E6-2B6114152079}"/>
                </a:ext>
              </a:extLst>
            </p:cNvPr>
            <p:cNvGrpSpPr/>
            <p:nvPr/>
          </p:nvGrpSpPr>
          <p:grpSpPr>
            <a:xfrm>
              <a:off x="1561195" y="2444717"/>
              <a:ext cx="2477405" cy="1968566"/>
              <a:chOff x="2537508" y="3889247"/>
              <a:chExt cx="2477405" cy="1968566"/>
            </a:xfrm>
          </p:grpSpPr>
          <p:pic>
            <p:nvPicPr>
              <p:cNvPr id="9" name="Picture 8" descr="A computer screen shot of a computer program&#10;&#10;Description automatically generated">
                <a:extLst>
                  <a:ext uri="{FF2B5EF4-FFF2-40B4-BE49-F238E27FC236}">
                    <a16:creationId xmlns:a16="http://schemas.microsoft.com/office/drawing/2014/main" id="{4E4C0F82-0FA8-6138-5DE0-031A2B378B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8235" t="21160" r="15564" b="18823"/>
              <a:stretch/>
            </p:blipFill>
            <p:spPr>
              <a:xfrm>
                <a:off x="2537508" y="3889247"/>
                <a:ext cx="2477405" cy="196856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41E10A-5ABC-102B-812F-9A44C6E001F2}"/>
                  </a:ext>
                </a:extLst>
              </p:cNvPr>
              <p:cNvSpPr txBox="1"/>
              <p:nvPr/>
            </p:nvSpPr>
            <p:spPr>
              <a:xfrm rot="19708956">
                <a:off x="3051533" y="3944269"/>
                <a:ext cx="6496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20cm</a:t>
                </a:r>
              </a:p>
            </p:txBody>
          </p:sp>
          <p:sp>
            <p:nvSpPr>
              <p:cNvPr id="11" name="Left-Right Arrow 10">
                <a:extLst>
                  <a:ext uri="{FF2B5EF4-FFF2-40B4-BE49-F238E27FC236}">
                    <a16:creationId xmlns:a16="http://schemas.microsoft.com/office/drawing/2014/main" id="{08A9A525-3F4A-3990-6FA3-D01E4424ADA5}"/>
                  </a:ext>
                </a:extLst>
              </p:cNvPr>
              <p:cNvSpPr/>
              <p:nvPr/>
            </p:nvSpPr>
            <p:spPr>
              <a:xfrm rot="19655159">
                <a:off x="3167824" y="4169857"/>
                <a:ext cx="558199" cy="33138"/>
              </a:xfrm>
              <a:prstGeom prst="left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eft-Right Arrow 11">
                <a:extLst>
                  <a:ext uri="{FF2B5EF4-FFF2-40B4-BE49-F238E27FC236}">
                    <a16:creationId xmlns:a16="http://schemas.microsoft.com/office/drawing/2014/main" id="{0DA943AD-526A-B33F-DB79-EADAF121D18B}"/>
                  </a:ext>
                </a:extLst>
              </p:cNvPr>
              <p:cNvSpPr/>
              <p:nvPr/>
            </p:nvSpPr>
            <p:spPr>
              <a:xfrm rot="15923413" flipV="1">
                <a:off x="2796385" y="5151410"/>
                <a:ext cx="998834" cy="27993"/>
              </a:xfrm>
              <a:prstGeom prst="left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2D57DD-08EB-450A-E12C-EBB35E5794DF}"/>
                  </a:ext>
                </a:extLst>
              </p:cNvPr>
              <p:cNvSpPr txBox="1"/>
              <p:nvPr/>
            </p:nvSpPr>
            <p:spPr>
              <a:xfrm rot="15956929">
                <a:off x="2896728" y="5049679"/>
                <a:ext cx="413038" cy="169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30 cm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B93E71-DFD3-0B67-D6E8-8070AD0ED004}"/>
                </a:ext>
              </a:extLst>
            </p:cNvPr>
            <p:cNvSpPr txBox="1"/>
            <p:nvPr/>
          </p:nvSpPr>
          <p:spPr>
            <a:xfrm>
              <a:off x="968385" y="4415035"/>
              <a:ext cx="281038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CAD design of LS vessel in prototype detector</a:t>
              </a:r>
            </a:p>
          </p:txBody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50E41CF-FD50-CA9B-5CA3-E850183333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759910"/>
              </p:ext>
            </p:extLst>
          </p:nvPr>
        </p:nvGraphicFramePr>
        <p:xfrm>
          <a:off x="8153400" y="1185969"/>
          <a:ext cx="3552826" cy="18339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val="1356445722"/>
                    </a:ext>
                  </a:extLst>
                </a:gridCol>
                <a:gridCol w="1855628">
                  <a:extLst>
                    <a:ext uri="{9D8B030D-6E8A-4147-A177-3AD203B41FA5}">
                      <a16:colId xmlns:a16="http://schemas.microsoft.com/office/drawing/2014/main" val="2717040285"/>
                    </a:ext>
                  </a:extLst>
                </a:gridCol>
                <a:gridCol w="763748">
                  <a:extLst>
                    <a:ext uri="{9D8B030D-6E8A-4147-A177-3AD203B41FA5}">
                      <a16:colId xmlns:a16="http://schemas.microsoft.com/office/drawing/2014/main" val="2019844278"/>
                    </a:ext>
                  </a:extLst>
                </a:gridCol>
              </a:tblGrid>
              <a:tr h="262431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629974"/>
                  </a:ext>
                </a:extLst>
              </a:tr>
              <a:tr h="45832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Organic solvent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LAB - Linear alkylbenzene C</a:t>
                      </a:r>
                      <a:r>
                        <a:rPr lang="en-US" sz="1200" baseline="-250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21</a:t>
                      </a:r>
                      <a:r>
                        <a:rPr lang="en-US" sz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</a:t>
                      </a:r>
                      <a:r>
                        <a:rPr lang="en-US" sz="1200" baseline="-250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36</a:t>
                      </a:r>
                      <a:endParaRPr 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87271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PC – pseudocumene C</a:t>
                      </a:r>
                      <a:r>
                        <a:rPr lang="en-US" sz="12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</a:t>
                      </a:r>
                      <a:r>
                        <a:rPr lang="en-US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</a:t>
                      </a:r>
                      <a:r>
                        <a:rPr lang="en-US" sz="12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</a:t>
                      </a:r>
                      <a:endPara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20  %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709413"/>
                  </a:ext>
                </a:extLst>
              </a:tr>
              <a:tr h="64414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fluor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PPO – (2,5-Diphenyloxazole) (DPO)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3.5 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45649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C16E223-E10D-F115-0238-BD461C9DE32C}"/>
              </a:ext>
            </a:extLst>
          </p:cNvPr>
          <p:cNvSpPr txBox="1"/>
          <p:nvPr/>
        </p:nvSpPr>
        <p:spPr>
          <a:xfrm>
            <a:off x="9117431" y="722405"/>
            <a:ext cx="1499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LS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0D528B-6308-BE1B-D744-1E7F715047BF}"/>
              </a:ext>
            </a:extLst>
          </p:cNvPr>
          <p:cNvSpPr txBox="1"/>
          <p:nvPr/>
        </p:nvSpPr>
        <p:spPr>
          <a:xfrm>
            <a:off x="2392836" y="497434"/>
            <a:ext cx="2111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Geometry setup in G4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3A8F09F6-4FB7-7162-0801-D30DFBF05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957567"/>
              </p:ext>
            </p:extLst>
          </p:nvPr>
        </p:nvGraphicFramePr>
        <p:xfrm>
          <a:off x="7841406" y="3385680"/>
          <a:ext cx="4216257" cy="233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0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r>
                        <a:rPr sz="1100" dirty="0"/>
                        <a:t>Wavelength (nm)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100" dirty="0"/>
                        <a:t>Refractive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100" dirty="0"/>
                        <a:t>Absorption Length 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r>
                        <a:rPr sz="1100" dirty="0"/>
                        <a:t>519.92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100"/>
                        <a:t>1.497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100" dirty="0"/>
                        <a:t>21630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r>
                        <a:rPr sz="1100"/>
                        <a:t>500.00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100"/>
                        <a:t>1.499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100"/>
                        <a:t>15965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r>
                        <a:rPr sz="1100"/>
                        <a:t>449.93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100"/>
                        <a:t>1.504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100"/>
                        <a:t>15965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r>
                        <a:rPr sz="1100"/>
                        <a:t>400.00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100"/>
                        <a:t>1.508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100"/>
                        <a:t>12875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r>
                        <a:rPr sz="1100"/>
                        <a:t>370.04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100"/>
                        <a:t>1.514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100"/>
                        <a:t>6180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r>
                        <a:rPr sz="1100"/>
                        <a:t>360.05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100"/>
                        <a:t>1.517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100"/>
                        <a:t>3562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r>
                        <a:rPr sz="1100"/>
                        <a:t>349.99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100"/>
                        <a:t>1.520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100"/>
                        <a:t>2060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r>
                        <a:rPr sz="1100" dirty="0"/>
                        <a:t>320.00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100" dirty="0"/>
                        <a:t>1.526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100" dirty="0"/>
                        <a:t>824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F504D5AF-25C4-77AC-7D03-8A331F243900}"/>
              </a:ext>
            </a:extLst>
          </p:cNvPr>
          <p:cNvSpPr txBox="1"/>
          <p:nvPr/>
        </p:nvSpPr>
        <p:spPr>
          <a:xfrm>
            <a:off x="8752573" y="3108681"/>
            <a:ext cx="256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Wavelength dependent properties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41B36F2B-15F1-5D39-0081-A577533AC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223444"/>
              </p:ext>
            </p:extLst>
          </p:nvPr>
        </p:nvGraphicFramePr>
        <p:xfrm>
          <a:off x="4786115" y="5058698"/>
          <a:ext cx="2926080" cy="109728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129582600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545589351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r>
                        <a:rPr lang="en-US" sz="1100" b="0" dirty="0"/>
                        <a:t>Light yield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500 photons/MEV (for scaling purpose)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37043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sz="1100" b="0" dirty="0"/>
                        <a:t>Rise time constant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5.991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49366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sz="1100" b="0" dirty="0"/>
                        <a:t>Decay time constant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33.12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074896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804EDAD5-0180-EA97-D08B-82F44C1AE362}"/>
              </a:ext>
            </a:extLst>
          </p:cNvPr>
          <p:cNvSpPr txBox="1"/>
          <p:nvPr/>
        </p:nvSpPr>
        <p:spPr>
          <a:xfrm>
            <a:off x="4977021" y="4760898"/>
            <a:ext cx="2558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Wavelength independent properties</a:t>
            </a:r>
          </a:p>
        </p:txBody>
      </p:sp>
    </p:spTree>
    <p:extLst>
      <p:ext uri="{BB962C8B-B14F-4D97-AF65-F5344CB8AC3E}">
        <p14:creationId xmlns:p14="http://schemas.microsoft.com/office/powerpoint/2010/main" val="999271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C9790-8193-9C33-8C4A-F363A790D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08" y="-161132"/>
            <a:ext cx="10515600" cy="1325563"/>
          </a:xfrm>
        </p:spPr>
        <p:txBody>
          <a:bodyPr/>
          <a:lstStyle/>
          <a:p>
            <a:r>
              <a:rPr lang="en-US" dirty="0"/>
              <a:t>Event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83B96-1CC8-5D14-9295-163DA260E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2550" y="980453"/>
            <a:ext cx="9208910" cy="22979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Source particle : 511keV gamma (100 events)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Vertex : center of geometry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Scintillation light is produced by Compton scattered electrons in LS by gamma rays.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Average of 100 scintillation photons are produced in each event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90EE7-1465-7D52-549A-2A59521C6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pic>
        <p:nvPicPr>
          <p:cNvPr id="5" name="Picture 4" descr="A graph showing a number of photosynthesis&#10;&#10;Description automatically generated">
            <a:extLst>
              <a:ext uri="{FF2B5EF4-FFF2-40B4-BE49-F238E27FC236}">
                <a16:creationId xmlns:a16="http://schemas.microsoft.com/office/drawing/2014/main" id="{394577EA-DCC5-3A58-5488-F231FFFD8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2724150"/>
            <a:ext cx="5054600" cy="3632200"/>
          </a:xfrm>
          <a:prstGeom prst="rect">
            <a:avLst/>
          </a:prstGeom>
        </p:spPr>
      </p:pic>
      <p:pic>
        <p:nvPicPr>
          <p:cNvPr id="6" name="Picture 5" descr="A graph of a number of photosynthesis&#10;&#10;Description automatically generated">
            <a:extLst>
              <a:ext uri="{FF2B5EF4-FFF2-40B4-BE49-F238E27FC236}">
                <a16:creationId xmlns:a16="http://schemas.microsoft.com/office/drawing/2014/main" id="{4A166D76-FED9-A74D-F353-BBAD99936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208" y="2724150"/>
            <a:ext cx="50546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79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9E3EB-2DB0-E8C0-3AFB-A2C723FCF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374" y="860424"/>
            <a:ext cx="6540325" cy="198273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Source particle : 50 keV neutron (100 randomized events)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Vertex : center of geometry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3BA25B-95A2-2ADA-E264-3AD150FA3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53DBC6-A2FC-A638-7221-8858CEBB9135}"/>
              </a:ext>
            </a:extLst>
          </p:cNvPr>
          <p:cNvGrpSpPr/>
          <p:nvPr/>
        </p:nvGrpSpPr>
        <p:grpSpPr>
          <a:xfrm>
            <a:off x="680630" y="2580892"/>
            <a:ext cx="5485526" cy="3632200"/>
            <a:chOff x="6577012" y="1431628"/>
            <a:chExt cx="5485526" cy="36322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2D17E51-417E-5406-CA59-13E1B31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7012" y="1431628"/>
              <a:ext cx="5054600" cy="36322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AACCA12-4357-DB15-BDE1-EBA86A0183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40915" y="3748882"/>
              <a:ext cx="606140" cy="85918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E43B4C-71B5-E732-FB18-F2B3B2245FCD}"/>
                </a:ext>
              </a:extLst>
            </p:cNvPr>
            <p:cNvSpPr txBox="1"/>
            <p:nvPr/>
          </p:nvSpPr>
          <p:spPr>
            <a:xfrm>
              <a:off x="10941356" y="2733219"/>
              <a:ext cx="11211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High luminosity due to neutron capture</a:t>
              </a:r>
            </a:p>
          </p:txBody>
        </p:sp>
      </p:grpSp>
      <p:pic>
        <p:nvPicPr>
          <p:cNvPr id="12" name="Picture 11" descr="A graph showing the number of photosynthesis&#10;&#10;Description automatically generated">
            <a:extLst>
              <a:ext uri="{FF2B5EF4-FFF2-40B4-BE49-F238E27FC236}">
                <a16:creationId xmlns:a16="http://schemas.microsoft.com/office/drawing/2014/main" id="{678E2AC1-67D7-AA36-8CA4-50DD9D6A2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400" y="2574214"/>
            <a:ext cx="5054599" cy="363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53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45FD8-8ADF-4F4A-2A2D-260FECAB4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ED61C-53EA-D96D-61AC-A77A3CD1F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8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ROBAST Ray Tracing to evaluate collection efficiency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28AB8-677D-9C40-B911-DD6F8FD3A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B6BE2-D793-3B44-AD13-06B426F08B63}" type="datetime1">
              <a:rPr lang="en-US" smtClean="0"/>
              <a:t>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4BA3B-F8C8-61A5-5060-14B685D50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OBD Meeting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278FA9-D1A9-2C7E-DBC4-642BE856CDC6}"/>
              </a:ext>
            </a:extLst>
          </p:cNvPr>
          <p:cNvGrpSpPr/>
          <p:nvPr/>
        </p:nvGrpSpPr>
        <p:grpSpPr>
          <a:xfrm>
            <a:off x="5550410" y="2336069"/>
            <a:ext cx="6324603" cy="3787331"/>
            <a:chOff x="5867397" y="816863"/>
            <a:chExt cx="6324603" cy="3787331"/>
          </a:xfrm>
        </p:grpSpPr>
        <p:pic>
          <p:nvPicPr>
            <p:cNvPr id="8" name="Picture 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A2A6995-D2C7-CBAC-C7D6-F788D209B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3784" t="1819" r="45530" b="20217"/>
            <a:stretch/>
          </p:blipFill>
          <p:spPr>
            <a:xfrm>
              <a:off x="9029699" y="816863"/>
              <a:ext cx="3162301" cy="3787331"/>
            </a:xfrm>
            <a:prstGeom prst="rect">
              <a:avLst/>
            </a:prstGeom>
          </p:spPr>
        </p:pic>
        <p:pic>
          <p:nvPicPr>
            <p:cNvPr id="10" name="Picture 9" descr="A computer screen shot of a computer screen&#10;&#10;Description automatically generated">
              <a:extLst>
                <a:ext uri="{FF2B5EF4-FFF2-40B4-BE49-F238E27FC236}">
                  <a16:creationId xmlns:a16="http://schemas.microsoft.com/office/drawing/2014/main" id="{50461403-021D-5B24-5FCE-B1A95C781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784" t="1819" r="45530" b="20217"/>
            <a:stretch/>
          </p:blipFill>
          <p:spPr>
            <a:xfrm>
              <a:off x="5867397" y="816863"/>
              <a:ext cx="3162302" cy="3787331"/>
            </a:xfrm>
            <a:prstGeom prst="rect">
              <a:avLst/>
            </a:prstGeom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6595DE-9114-00A1-EEB4-BBA96AAA71E2}"/>
              </a:ext>
            </a:extLst>
          </p:cNvPr>
          <p:cNvSpPr txBox="1">
            <a:spLocks/>
          </p:cNvSpPr>
          <p:nvPr/>
        </p:nvSpPr>
        <p:spPr>
          <a:xfrm>
            <a:off x="810770" y="1539113"/>
            <a:ext cx="1072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Aptos Light" panose="020B0004020202020204" pitchFamily="34" charset="0"/>
                <a:cs typeface="Arial" panose="020B0604020202020204" pitchFamily="34" charset="0"/>
              </a:rPr>
              <a:t>Geometry and optical parameters</a:t>
            </a:r>
          </a:p>
          <a:p>
            <a:endParaRPr lang="en-US" sz="1600" dirty="0">
              <a:latin typeface="Aptos Light" panose="020B00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ptos Light" panose="020B0004020202020204" pitchFamily="34" charset="0"/>
                <a:cs typeface="Arial" panose="020B0604020202020204" pitchFamily="34" charset="0"/>
              </a:rPr>
              <a:t>Wavelength of light used = 400 nm</a:t>
            </a:r>
          </a:p>
          <a:p>
            <a:r>
              <a:rPr lang="en-US" sz="1600" dirty="0">
                <a:latin typeface="Aptos Light" panose="020B0004020202020204" pitchFamily="34" charset="0"/>
                <a:cs typeface="Arial" panose="020B0604020202020204" pitchFamily="34" charset="0"/>
              </a:rPr>
              <a:t>Stainless steel reflectivity ~ 0.4</a:t>
            </a:r>
          </a:p>
          <a:p>
            <a:r>
              <a:rPr lang="en-US" sz="1600" dirty="0">
                <a:latin typeface="Aptos Light" panose="020B0004020202020204" pitchFamily="34" charset="0"/>
                <a:cs typeface="Arial" panose="020B0604020202020204" pitchFamily="34" charset="0"/>
              </a:rPr>
              <a:t>LS refractive index = 1.508   </a:t>
            </a:r>
          </a:p>
          <a:p>
            <a:pPr marL="457200" lvl="1" indent="0">
              <a:buNone/>
            </a:pPr>
            <a:r>
              <a:rPr lang="en-US" sz="1600" dirty="0">
                <a:latin typeface="Aptos Light" panose="020B0004020202020204" pitchFamily="34" charset="0"/>
                <a:cs typeface="Arial" panose="020B0604020202020204" pitchFamily="34" charset="0"/>
              </a:rPr>
              <a:t> from Watanabe san’s M thesis</a:t>
            </a:r>
          </a:p>
          <a:p>
            <a:r>
              <a:rPr lang="en-US" sz="1600" dirty="0">
                <a:latin typeface="Aptos Light" panose="020B0004020202020204" pitchFamily="34" charset="0"/>
                <a:cs typeface="Arial" panose="020B0604020202020204" pitchFamily="34" charset="0"/>
              </a:rPr>
              <a:t>LS absorption length = 12875 mm </a:t>
            </a:r>
          </a:p>
          <a:p>
            <a:pPr marL="457200" lvl="1" indent="0">
              <a:buNone/>
            </a:pPr>
            <a:r>
              <a:rPr lang="en-US" sz="1600" dirty="0">
                <a:latin typeface="Aptos Light" panose="020B0004020202020204" pitchFamily="34" charset="0"/>
                <a:cs typeface="Arial" panose="020B0604020202020204" pitchFamily="34" charset="0"/>
              </a:rPr>
              <a:t> from Watanabe san’s M thesis</a:t>
            </a:r>
          </a:p>
          <a:p>
            <a:r>
              <a:rPr lang="en-US" sz="1600" dirty="0">
                <a:latin typeface="Aptos Light" panose="020B0004020202020204" pitchFamily="34" charset="0"/>
                <a:cs typeface="Arial" panose="020B0604020202020204" pitchFamily="34" charset="0"/>
              </a:rPr>
              <a:t>Acrylic refractive index = 1.508  </a:t>
            </a:r>
          </a:p>
          <a:p>
            <a:pPr marL="457200" lvl="1" indent="0">
              <a:buNone/>
            </a:pPr>
            <a:r>
              <a:rPr lang="en-US" sz="1600" dirty="0">
                <a:latin typeface="Aptos Light" panose="020B0004020202020204" pitchFamily="34" charset="0"/>
                <a:cs typeface="Arial" panose="020B0604020202020204" pitchFamily="34" charset="0"/>
              </a:rPr>
              <a:t>from refractiveindex.info </a:t>
            </a:r>
          </a:p>
          <a:p>
            <a:r>
              <a:rPr lang="en-US" sz="1600" dirty="0">
                <a:latin typeface="Aptos Light" panose="020B0004020202020204" pitchFamily="34" charset="0"/>
                <a:cs typeface="Arial" panose="020B0604020202020204" pitchFamily="34" charset="0"/>
              </a:rPr>
              <a:t>Acrylic absorption length = 136 mm </a:t>
            </a:r>
          </a:p>
          <a:p>
            <a:pPr marL="457200" lvl="1" indent="0">
              <a:buNone/>
            </a:pPr>
            <a:r>
              <a:rPr lang="en-US" sz="1600" dirty="0">
                <a:latin typeface="Aptos Light" panose="020B0004020202020204" pitchFamily="34" charset="0"/>
                <a:cs typeface="Arial" panose="020B0604020202020204" pitchFamily="34" charset="0"/>
              </a:rPr>
              <a:t>from refractiveindex.info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EC535D-EA5B-B339-FEDA-4D42C3FE77DB}"/>
              </a:ext>
            </a:extLst>
          </p:cNvPr>
          <p:cNvSpPr txBox="1"/>
          <p:nvPr/>
        </p:nvSpPr>
        <p:spPr>
          <a:xfrm>
            <a:off x="5627584" y="5164998"/>
            <a:ext cx="3110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Radius of PMT = radius of acrylic plate</a:t>
            </a:r>
          </a:p>
        </p:txBody>
      </p:sp>
    </p:spTree>
    <p:extLst>
      <p:ext uri="{BB962C8B-B14F-4D97-AF65-F5344CB8AC3E}">
        <p14:creationId xmlns:p14="http://schemas.microsoft.com/office/powerpoint/2010/main" val="1826588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291F1-E69E-1E62-FD7A-B61C5E9E8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17kt Detector Simulation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9028D-13A2-C2CB-6932-7AE8D6DF6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ja-JP" dirty="0"/>
              <a:t>Why 17 kt ?</a:t>
            </a:r>
          </a:p>
          <a:p>
            <a:pPr lvl="1">
              <a:lnSpc>
                <a:spcPct val="150000"/>
              </a:lnSpc>
            </a:pPr>
            <a:r>
              <a:rPr lang="ja-JP" altLang="en-US"/>
              <a:t>It would take more than 10 years to sort BSE models using a 1.5kt detector</a:t>
            </a:r>
            <a:endParaRPr lang="en-US" altLang="ja-JP" dirty="0"/>
          </a:p>
          <a:p>
            <a:pPr lvl="1">
              <a:lnSpc>
                <a:spcPct val="150000"/>
              </a:lnSpc>
            </a:pPr>
            <a:r>
              <a:rPr lang="ja-JP" altLang="en-US"/>
              <a:t>A detector that can do it in about a year is needed</a:t>
            </a:r>
            <a:endParaRPr lang="en-US" altLang="ja-JP" dirty="0"/>
          </a:p>
          <a:p>
            <a:pPr lvl="1">
              <a:lnSpc>
                <a:spcPct val="150000"/>
              </a:lnSpc>
            </a:pPr>
            <a:r>
              <a:rPr lang="en-US" altLang="ja-JP" dirty="0"/>
              <a:t>Calculations show a 17kt liquid scintillator detector can do it in a year</a:t>
            </a:r>
            <a:endParaRPr lang="ja-JP" altLang="en-US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88821-B93A-FC7A-4411-84BA4B9C9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</p:spTree>
    <p:extLst>
      <p:ext uri="{BB962C8B-B14F-4D97-AF65-F5344CB8AC3E}">
        <p14:creationId xmlns:p14="http://schemas.microsoft.com/office/powerpoint/2010/main" val="1572377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62EB6-5DA0-A349-FE7E-103D73611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15" y="1369414"/>
            <a:ext cx="6713552" cy="4119172"/>
          </a:xfrm>
        </p:spPr>
        <p:txBody>
          <a:bodyPr anchor="t">
            <a:normAutofit lnSpcReduction="10000"/>
          </a:bodyPr>
          <a:lstStyle/>
          <a:p>
            <a:r>
              <a:rPr lang="en-US" sz="2200" dirty="0">
                <a:latin typeface="Menlo" panose="020B0609030804020204" pitchFamily="49" charset="0"/>
              </a:rPr>
              <a:t>T</a:t>
            </a:r>
            <a:r>
              <a:rPr lang="en-US" sz="2200" dirty="0">
                <a:effectLst/>
                <a:latin typeface="Menlo" panose="020B0609030804020204" pitchFamily="49" charset="0"/>
              </a:rPr>
              <a:t>otal number of rays traced = 500</a:t>
            </a:r>
          </a:p>
          <a:p>
            <a:r>
              <a:rPr lang="en-US" sz="2200" dirty="0">
                <a:effectLst/>
                <a:latin typeface="Menlo" panose="020B0609030804020204" pitchFamily="49" charset="0"/>
              </a:rPr>
              <a:t>Direction = (1,0,0)</a:t>
            </a:r>
          </a:p>
          <a:p>
            <a:r>
              <a:rPr lang="en-US" sz="2200" dirty="0">
                <a:solidFill>
                  <a:srgbClr val="C00000"/>
                </a:solidFill>
                <a:latin typeface="Menlo" panose="020B0609030804020204" pitchFamily="49" charset="0"/>
              </a:rPr>
              <a:t>No of rays absorbed in medium = 108 (21.6%)</a:t>
            </a:r>
            <a:endParaRPr lang="en-US" sz="2200" dirty="0">
              <a:solidFill>
                <a:srgbClr val="C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2200" dirty="0">
                <a:solidFill>
                  <a:srgbClr val="92D050"/>
                </a:solidFill>
                <a:effectLst/>
                <a:latin typeface="Menlo" panose="020B0609030804020204" pitchFamily="49" charset="0"/>
              </a:rPr>
              <a:t>No of rays collected by right </a:t>
            </a:r>
            <a:r>
              <a:rPr lang="en-US" sz="2200" dirty="0" err="1">
                <a:solidFill>
                  <a:srgbClr val="92D050"/>
                </a:solidFill>
                <a:effectLst/>
                <a:latin typeface="Menlo" panose="020B0609030804020204" pitchFamily="49" charset="0"/>
              </a:rPr>
              <a:t>pmt</a:t>
            </a:r>
            <a:r>
              <a:rPr lang="en-US" sz="2200" dirty="0">
                <a:solidFill>
                  <a:srgbClr val="92D050"/>
                </a:solidFill>
                <a:effectLst/>
                <a:latin typeface="Menlo" panose="020B0609030804020204" pitchFamily="49" charset="0"/>
              </a:rPr>
              <a:t> = 358</a:t>
            </a:r>
          </a:p>
          <a:p>
            <a:r>
              <a:rPr lang="en-US" sz="2200" dirty="0">
                <a:solidFill>
                  <a:srgbClr val="92D050"/>
                </a:solidFill>
                <a:effectLst/>
                <a:latin typeface="Menlo" panose="020B0609030804020204" pitchFamily="49" charset="0"/>
              </a:rPr>
              <a:t>No of rays collected by left </a:t>
            </a:r>
            <a:r>
              <a:rPr lang="en-US" sz="2200" dirty="0" err="1">
                <a:solidFill>
                  <a:srgbClr val="92D050"/>
                </a:solidFill>
                <a:effectLst/>
                <a:latin typeface="Menlo" panose="020B0609030804020204" pitchFamily="49" charset="0"/>
              </a:rPr>
              <a:t>pmt</a:t>
            </a:r>
            <a:r>
              <a:rPr lang="en-US" sz="2200" dirty="0">
                <a:solidFill>
                  <a:srgbClr val="92D050"/>
                </a:solidFill>
                <a:effectLst/>
                <a:latin typeface="Menlo" panose="020B0609030804020204" pitchFamily="49" charset="0"/>
              </a:rPr>
              <a:t> = 33</a:t>
            </a:r>
          </a:p>
          <a:p>
            <a:r>
              <a:rPr lang="en-US" sz="2200" dirty="0">
                <a:solidFill>
                  <a:srgbClr val="92D050"/>
                </a:solidFill>
                <a:effectLst/>
                <a:latin typeface="Menlo" panose="020B0609030804020204" pitchFamily="49" charset="0"/>
              </a:rPr>
              <a:t>Collection effici</a:t>
            </a:r>
            <a:r>
              <a:rPr lang="en-US" sz="2200" dirty="0">
                <a:solidFill>
                  <a:srgbClr val="92D050"/>
                </a:solidFill>
                <a:latin typeface="Menlo" panose="020B0609030804020204" pitchFamily="49" charset="0"/>
              </a:rPr>
              <a:t>ency = 78.2%</a:t>
            </a:r>
          </a:p>
          <a:p>
            <a:r>
              <a:rPr lang="en-US" sz="2200" dirty="0">
                <a:solidFill>
                  <a:srgbClr val="C00000"/>
                </a:solidFill>
                <a:latin typeface="Menlo" panose="020B0609030804020204" pitchFamily="49" charset="0"/>
              </a:rPr>
              <a:t>S</a:t>
            </a:r>
            <a:r>
              <a:rPr lang="en-US" sz="2200" dirty="0">
                <a:solidFill>
                  <a:srgbClr val="C00000"/>
                </a:solidFill>
                <a:effectLst/>
                <a:latin typeface="Menlo" panose="020B0609030804020204" pitchFamily="49" charset="0"/>
              </a:rPr>
              <a:t>imilar setup in Geant4 gave absorption in the medium as ~ 23%</a:t>
            </a:r>
            <a:r>
              <a:rPr lang="en-US" sz="2200" dirty="0">
                <a:solidFill>
                  <a:srgbClr val="C00000"/>
                </a:solidFill>
                <a:latin typeface="Menlo" panose="020B0609030804020204" pitchFamily="49" charset="0"/>
              </a:rPr>
              <a:t>. (for 186 GeV muon)</a:t>
            </a:r>
            <a:endParaRPr lang="en-US" sz="2200" dirty="0">
              <a:solidFill>
                <a:srgbClr val="C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C1375-302B-D1E4-15AF-827D7B215C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42B6BE2-D793-3B44-AD13-06B426F08B63}" type="datetime1">
              <a:rPr lang="en-US" smtClean="0"/>
              <a:pPr>
                <a:spcAft>
                  <a:spcPts val="600"/>
                </a:spcAft>
              </a:pPr>
              <a:t>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F20A8-B702-40CE-0EB2-99E4F238B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OBD Meeting</a:t>
            </a:r>
          </a:p>
        </p:txBody>
      </p:sp>
      <p:pic>
        <p:nvPicPr>
          <p:cNvPr id="10" name="Content Placeholder 6" descr="A blue and grey cylinder with green streaks&#10;&#10;Description automatically generated with medium confidence">
            <a:extLst>
              <a:ext uri="{FF2B5EF4-FFF2-40B4-BE49-F238E27FC236}">
                <a16:creationId xmlns:a16="http://schemas.microsoft.com/office/drawing/2014/main" id="{65CECBE7-9487-4555-D76E-9D1DCBD336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032" b="25536"/>
          <a:stretch/>
        </p:blipFill>
        <p:spPr>
          <a:xfrm>
            <a:off x="7542456" y="2558969"/>
            <a:ext cx="4390084" cy="24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17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F58D9-4294-CCB2-3320-1FF372460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Evaluation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083D7-6EC3-1847-FCE0-FEF616A51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Design a 17kt detector geometry in Geant4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Estimate the number of background events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Estimate the number of geoneutrino events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Determine Fiducial cut using Figure of Merit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Statistical analysis of the number of geoneutrino and background events, taking into account 4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73728E-E972-4848-B46C-41BAACC33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</p:spTree>
    <p:extLst>
      <p:ext uri="{BB962C8B-B14F-4D97-AF65-F5344CB8AC3E}">
        <p14:creationId xmlns:p14="http://schemas.microsoft.com/office/powerpoint/2010/main" val="174015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0A4A-CB98-1604-7FFA-E1929AF1C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Geometry in Geant4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1B7191-F846-3EB0-A8F2-8D8D8BC7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C6A7B5B-3519-A745-4CAF-A094054A1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450179"/>
              </p:ext>
            </p:extLst>
          </p:nvPr>
        </p:nvGraphicFramePr>
        <p:xfrm>
          <a:off x="4779264" y="1903615"/>
          <a:ext cx="7216140" cy="348488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877824">
                  <a:extLst>
                    <a:ext uri="{9D8B030D-6E8A-4147-A177-3AD203B41FA5}">
                      <a16:colId xmlns:a16="http://schemas.microsoft.com/office/drawing/2014/main" val="2408125156"/>
                    </a:ext>
                  </a:extLst>
                </a:gridCol>
                <a:gridCol w="937795">
                  <a:extLst>
                    <a:ext uri="{9D8B030D-6E8A-4147-A177-3AD203B41FA5}">
                      <a16:colId xmlns:a16="http://schemas.microsoft.com/office/drawing/2014/main" val="2013601895"/>
                    </a:ext>
                  </a:extLst>
                </a:gridCol>
                <a:gridCol w="1593859">
                  <a:extLst>
                    <a:ext uri="{9D8B030D-6E8A-4147-A177-3AD203B41FA5}">
                      <a16:colId xmlns:a16="http://schemas.microsoft.com/office/drawing/2014/main" val="695680155"/>
                    </a:ext>
                  </a:extLst>
                </a:gridCol>
                <a:gridCol w="1499616">
                  <a:extLst>
                    <a:ext uri="{9D8B030D-6E8A-4147-A177-3AD203B41FA5}">
                      <a16:colId xmlns:a16="http://schemas.microsoft.com/office/drawing/2014/main" val="1587309043"/>
                    </a:ext>
                  </a:extLst>
                </a:gridCol>
                <a:gridCol w="926592">
                  <a:extLst>
                    <a:ext uri="{9D8B030D-6E8A-4147-A177-3AD203B41FA5}">
                      <a16:colId xmlns:a16="http://schemas.microsoft.com/office/drawing/2014/main" val="3123801739"/>
                    </a:ext>
                  </a:extLst>
                </a:gridCol>
                <a:gridCol w="1380454">
                  <a:extLst>
                    <a:ext uri="{9D8B030D-6E8A-4147-A177-3AD203B41FA5}">
                      <a16:colId xmlns:a16="http://schemas.microsoft.com/office/drawing/2014/main" val="981259683"/>
                    </a:ext>
                  </a:extLst>
                </a:gridCol>
              </a:tblGrid>
              <a:tr h="35655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component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Shape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Radius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Height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Density (g/cm</a:t>
                      </a:r>
                      <a:r>
                        <a:rPr lang="en-US" sz="1200" baseline="30000" dirty="0"/>
                        <a:t>3</a:t>
                      </a:r>
                      <a:r>
                        <a:rPr lang="en-US" sz="1200" baseline="0" dirty="0"/>
                        <a:t>)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material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8114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Stainless steel tank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Cylinder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Outer diameter = 15.016m</a:t>
                      </a:r>
                    </a:p>
                    <a:p>
                      <a:pPr algn="ctr"/>
                      <a:r>
                        <a:rPr lang="en-US" sz="1200" dirty="0"/>
                        <a:t>Inner diameter = 15m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External height = 50.032 m</a:t>
                      </a:r>
                    </a:p>
                    <a:p>
                      <a:pPr algn="ctr"/>
                      <a:r>
                        <a:rPr lang="en-US" sz="1200" dirty="0"/>
                        <a:t>Internal height = 50m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7.938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Stainless steel:99%</a:t>
                      </a:r>
                    </a:p>
                    <a:p>
                      <a:pPr algn="ctr"/>
                      <a:r>
                        <a:rPr lang="en-US" sz="1200" dirty="0"/>
                        <a:t>Carbon: 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23189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PMT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Hemisphere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Outer diameter = 25.037cm</a:t>
                      </a:r>
                    </a:p>
                    <a:p>
                      <a:pPr algn="ctr"/>
                      <a:r>
                        <a:rPr lang="en-US" sz="1200" dirty="0"/>
                        <a:t>Inner diameter = 24.537cm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glass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1421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PMT shield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Sphere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Outer diameter = 36cm</a:t>
                      </a:r>
                    </a:p>
                    <a:p>
                      <a:pPr algn="ctr"/>
                      <a:r>
                        <a:rPr lang="en-US" sz="1200" dirty="0"/>
                        <a:t>Inner diameter = 35cm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Glass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52130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Buffer layer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Cylinder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Outer diameter = 15m</a:t>
                      </a:r>
                    </a:p>
                    <a:p>
                      <a:pPr algn="ctr"/>
                      <a:r>
                        <a:rPr lang="en-US" sz="1200" dirty="0"/>
                        <a:t>Inner diameter = 12.05m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External height = 50m</a:t>
                      </a:r>
                    </a:p>
                    <a:p>
                      <a:pPr algn="ctr"/>
                      <a:r>
                        <a:rPr lang="en-US" sz="1200" dirty="0"/>
                        <a:t>Internal height = 44.1m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</a:t>
                      </a:r>
                      <a:r>
                        <a:rPr lang="en-US" sz="1200" baseline="-25000" dirty="0"/>
                        <a:t>25</a:t>
                      </a:r>
                      <a:r>
                        <a:rPr lang="en-US" sz="1200" baseline="0" dirty="0"/>
                        <a:t>H</a:t>
                      </a:r>
                      <a:r>
                        <a:rPr lang="en-US" sz="1200" baseline="-25000" dirty="0"/>
                        <a:t>52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90672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Acrylic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Cylinder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Outer diameter = 12.05m</a:t>
                      </a:r>
                    </a:p>
                    <a:p>
                      <a:pPr algn="ctr"/>
                      <a:r>
                        <a:rPr lang="en-US" sz="1200" dirty="0"/>
                        <a:t>Inner diameter = 12m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External height = 44.1m</a:t>
                      </a:r>
                    </a:p>
                    <a:p>
                      <a:pPr algn="ctr"/>
                      <a:r>
                        <a:rPr lang="en-US" sz="1200" dirty="0"/>
                        <a:t>Internal height = 44m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</a:t>
                      </a:r>
                      <a:r>
                        <a:rPr lang="en-US" sz="1200" baseline="-25000" dirty="0"/>
                        <a:t>5</a:t>
                      </a:r>
                      <a:r>
                        <a:rPr lang="en-US" sz="1200" baseline="0" dirty="0"/>
                        <a:t>H</a:t>
                      </a:r>
                      <a:r>
                        <a:rPr lang="en-US" sz="1200" baseline="-25000" dirty="0"/>
                        <a:t>8</a:t>
                      </a:r>
                      <a:r>
                        <a:rPr lang="en-US" sz="1200" baseline="0" dirty="0"/>
                        <a:t>O</a:t>
                      </a:r>
                      <a:r>
                        <a:rPr lang="en-US" sz="1200" baseline="-25000" dirty="0"/>
                        <a:t>2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02502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LS (liquid scintillator)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Cylinder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Radius = 12m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Height = 44m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0.87</a:t>
                      </a:r>
                    </a:p>
                    <a:p>
                      <a:pPr algn="ctr"/>
                      <a:r>
                        <a:rPr lang="en-US" sz="1200" dirty="0"/>
                        <a:t>1.00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LAB</a:t>
                      </a:r>
                    </a:p>
                    <a:p>
                      <a:pPr algn="ctr"/>
                      <a:r>
                        <a:rPr lang="en-US" sz="1200" dirty="0"/>
                        <a:t>PPO(3g/L)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3996790"/>
                  </a:ext>
                </a:extLst>
              </a:tr>
            </a:tbl>
          </a:graphicData>
        </a:graphic>
      </p:graphicFrame>
      <p:pic>
        <p:nvPicPr>
          <p:cNvPr id="10" name="図 2">
            <a:extLst>
              <a:ext uri="{FF2B5EF4-FFF2-40B4-BE49-F238E27FC236}">
                <a16:creationId xmlns:a16="http://schemas.microsoft.com/office/drawing/2014/main" id="{6DB68985-008F-CDDC-4DD9-6D668385A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54" y="1686560"/>
            <a:ext cx="4232193" cy="42679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5AB809-ED73-16D1-6D53-8EEF62902878}"/>
              </a:ext>
            </a:extLst>
          </p:cNvPr>
          <p:cNvSpPr txBox="1"/>
          <p:nvPr/>
        </p:nvSpPr>
        <p:spPr>
          <a:xfrm>
            <a:off x="7906547" y="5601423"/>
            <a:ext cx="142769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12,505 pmts</a:t>
            </a:r>
          </a:p>
        </p:txBody>
      </p:sp>
    </p:spTree>
    <p:extLst>
      <p:ext uri="{BB962C8B-B14F-4D97-AF65-F5344CB8AC3E}">
        <p14:creationId xmlns:p14="http://schemas.microsoft.com/office/powerpoint/2010/main" val="1546792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467D-AF47-D9A0-7A3A-1737BA68D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82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Background evaluation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BEF66-F6CE-C7CD-5E5D-8D3A93B45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8C7E3B-1C9A-2F21-F277-7BE3229954DD}"/>
              </a:ext>
            </a:extLst>
          </p:cNvPr>
          <p:cNvSpPr txBox="1"/>
          <p:nvPr/>
        </p:nvSpPr>
        <p:spPr>
          <a:xfrm>
            <a:off x="891745" y="1177120"/>
            <a:ext cx="274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background sources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96D580-CD2C-390B-0815-CF06D67E4160}"/>
              </a:ext>
            </a:extLst>
          </p:cNvPr>
          <p:cNvGrpSpPr/>
          <p:nvPr/>
        </p:nvGrpSpPr>
        <p:grpSpPr>
          <a:xfrm>
            <a:off x="1556831" y="1756031"/>
            <a:ext cx="6173739" cy="675897"/>
            <a:chOff x="1718382" y="2462784"/>
            <a:chExt cx="6173739" cy="67589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158F4A-CBEE-4796-2100-56CA9B47D534}"/>
                </a:ext>
              </a:extLst>
            </p:cNvPr>
            <p:cNvSpPr txBox="1"/>
            <p:nvPr/>
          </p:nvSpPr>
          <p:spPr>
            <a:xfrm>
              <a:off x="1718382" y="2514623"/>
              <a:ext cx="1413272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Accidental :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D8B55D-1536-0403-A6A1-B1489B5D8BA9}"/>
                </a:ext>
              </a:extLst>
            </p:cNvPr>
            <p:cNvSpPr txBox="1"/>
            <p:nvPr/>
          </p:nvSpPr>
          <p:spPr>
            <a:xfrm>
              <a:off x="3397857" y="2492350"/>
              <a:ext cx="41252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/>
                <a:t>random coincidences in the detector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/>
                <a:t>Evaluated using G4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C844C2-F455-9E50-4A14-E5DD3C5E76F6}"/>
                </a:ext>
              </a:extLst>
            </p:cNvPr>
            <p:cNvSpPr txBox="1"/>
            <p:nvPr/>
          </p:nvSpPr>
          <p:spPr>
            <a:xfrm>
              <a:off x="7707390" y="246278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984E3CF-DF08-F90E-6E67-22AAF0538E2E}"/>
              </a:ext>
            </a:extLst>
          </p:cNvPr>
          <p:cNvSpPr txBox="1"/>
          <p:nvPr/>
        </p:nvSpPr>
        <p:spPr>
          <a:xfrm>
            <a:off x="1773936" y="33954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10807F-FB0D-C8A5-40FD-E7AB6C87CB6D}"/>
              </a:ext>
            </a:extLst>
          </p:cNvPr>
          <p:cNvSpPr txBox="1"/>
          <p:nvPr/>
        </p:nvSpPr>
        <p:spPr>
          <a:xfrm>
            <a:off x="1773936" y="3429000"/>
            <a:ext cx="337131" cy="48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088800-4C64-6ABE-8D4B-7D6E7D1A0CE7}"/>
              </a:ext>
            </a:extLst>
          </p:cNvPr>
          <p:cNvSpPr txBox="1"/>
          <p:nvPr/>
        </p:nvSpPr>
        <p:spPr>
          <a:xfrm>
            <a:off x="2078736" y="3700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D502FA1-3756-21B9-BFC5-E7457E5684E3}"/>
              </a:ext>
            </a:extLst>
          </p:cNvPr>
          <p:cNvGrpSpPr/>
          <p:nvPr/>
        </p:nvGrpSpPr>
        <p:grpSpPr>
          <a:xfrm>
            <a:off x="1270053" y="2726568"/>
            <a:ext cx="7417064" cy="1477328"/>
            <a:chOff x="1270053" y="3007022"/>
            <a:chExt cx="7417064" cy="147732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EBA80A-E258-2F65-407F-3AB9AAF63FDC}"/>
                </a:ext>
              </a:extLst>
            </p:cNvPr>
            <p:cNvSpPr txBox="1"/>
            <p:nvPr/>
          </p:nvSpPr>
          <p:spPr>
            <a:xfrm>
              <a:off x="1270053" y="3675926"/>
              <a:ext cx="180209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l-GR" dirty="0"/>
                <a:t>(α, </a:t>
              </a:r>
              <a:r>
                <a:rPr lang="en-US" dirty="0"/>
                <a:t>n) Reactions: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0AC031-0941-FFC3-EBFE-70403E81D430}"/>
                </a:ext>
              </a:extLst>
            </p:cNvPr>
            <p:cNvSpPr txBox="1"/>
            <p:nvPr/>
          </p:nvSpPr>
          <p:spPr>
            <a:xfrm>
              <a:off x="3236306" y="3007022"/>
              <a:ext cx="5450811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/>
                <a:t>From natural radioactive materials inside the detector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/>
                <a:t>G4 simulations of 1.5kt detector produced 4.20 events/year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/>
                <a:t>For 17kt detector, we scaled the results of 1.5kt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937BA49-93AC-A02F-B5CB-117A4A2E394D}"/>
              </a:ext>
            </a:extLst>
          </p:cNvPr>
          <p:cNvGrpSpPr/>
          <p:nvPr/>
        </p:nvGrpSpPr>
        <p:grpSpPr>
          <a:xfrm>
            <a:off x="1866301" y="4465742"/>
            <a:ext cx="7450056" cy="1477328"/>
            <a:chOff x="2120838" y="3915942"/>
            <a:chExt cx="7450056" cy="14773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16C2D4-2F8E-DEED-0175-033E7A06F988}"/>
                </a:ext>
              </a:extLst>
            </p:cNvPr>
            <p:cNvSpPr txBox="1"/>
            <p:nvPr/>
          </p:nvSpPr>
          <p:spPr>
            <a:xfrm>
              <a:off x="2120838" y="4473645"/>
              <a:ext cx="764953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He-Li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123EC6-3CE8-D19B-90D7-1BEB7B244769}"/>
                </a:ext>
              </a:extLst>
            </p:cNvPr>
            <p:cNvSpPr txBox="1"/>
            <p:nvPr/>
          </p:nvSpPr>
          <p:spPr>
            <a:xfrm>
              <a:off x="3530971" y="3915942"/>
              <a:ext cx="603992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/>
                <a:t>From spallation reactions induced by cosmic-ray muons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/>
                <a:t>Calculated for 1.5kt detector using FLUKA simulations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/>
                <a:t>8He: 19 events/year , 9Li: 180 events/year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/>
                <a:t>Can be removed with 5-seconds veto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/>
                <a:t>Scaled for 17kt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E20FCE-9AFC-E0B9-D886-8DF73C46AC35}"/>
              </a:ext>
            </a:extLst>
          </p:cNvPr>
          <p:cNvGrpSpPr/>
          <p:nvPr/>
        </p:nvGrpSpPr>
        <p:grpSpPr>
          <a:xfrm>
            <a:off x="1231799" y="6020250"/>
            <a:ext cx="4789068" cy="401998"/>
            <a:chOff x="8558510" y="1965547"/>
            <a:chExt cx="4789068" cy="40199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CED6519-8DC8-DCC8-3D1E-7768FF62F357}"/>
                </a:ext>
              </a:extLst>
            </p:cNvPr>
            <p:cNvSpPr txBox="1"/>
            <p:nvPr/>
          </p:nvSpPr>
          <p:spPr>
            <a:xfrm>
              <a:off x="8558510" y="1998213"/>
              <a:ext cx="2076659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Reactor neutrinos :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170B53-30F7-6525-4F88-A27BD294A5EF}"/>
                </a:ext>
              </a:extLst>
            </p:cNvPr>
            <p:cNvSpPr txBox="1"/>
            <p:nvPr/>
          </p:nvSpPr>
          <p:spPr>
            <a:xfrm>
              <a:off x="10635169" y="1965547"/>
              <a:ext cx="2712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/>
                <a:t>From </a:t>
              </a:r>
              <a:r>
                <a:rPr lang="en-US" dirty="0" err="1"/>
                <a:t>geoneutrinos.org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41417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DD0324-D09A-2EEB-99B8-78184A9C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192"/>
            <a:ext cx="10515600" cy="1325563"/>
          </a:xfrm>
        </p:spPr>
        <p:txBody>
          <a:bodyPr/>
          <a:lstStyle/>
          <a:p>
            <a:r>
              <a:rPr lang="en-US" dirty="0"/>
              <a:t>Accidental 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A766B-6FAF-E716-3370-F4B99A500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457898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" altLang="ja-JP" sz="2000" b="0" i="0" strike="noStrike" dirty="0">
                <a:solidFill>
                  <a:srgbClr val="000000"/>
                </a:solidFill>
                <a:effectLst/>
              </a:rPr>
              <a:t>Generate events caused by radioactive materials (</a:t>
            </a:r>
            <a:r>
              <a:rPr lang="en" altLang="ja-JP" sz="2000" b="0" i="0" strike="noStrike" baseline="30000" dirty="0">
                <a:solidFill>
                  <a:srgbClr val="000000"/>
                </a:solidFill>
                <a:effectLst/>
              </a:rPr>
              <a:t>238</a:t>
            </a:r>
            <a:r>
              <a:rPr lang="en" altLang="ja-JP" sz="2000" b="0" i="0" strike="noStrike" dirty="0">
                <a:solidFill>
                  <a:srgbClr val="000000"/>
                </a:solidFill>
                <a:effectLst/>
              </a:rPr>
              <a:t>U, </a:t>
            </a:r>
            <a:r>
              <a:rPr lang="en" altLang="ja-JP" sz="2000" b="0" i="0" strike="noStrike" baseline="30000" dirty="0">
                <a:solidFill>
                  <a:srgbClr val="000000"/>
                </a:solidFill>
                <a:effectLst/>
              </a:rPr>
              <a:t>232</a:t>
            </a:r>
            <a:r>
              <a:rPr lang="en" altLang="ja-JP" sz="2000" b="0" i="0" strike="noStrike" dirty="0">
                <a:solidFill>
                  <a:srgbClr val="000000"/>
                </a:solidFill>
                <a:effectLst/>
              </a:rPr>
              <a:t>Th, </a:t>
            </a:r>
            <a:r>
              <a:rPr lang="en" altLang="ja-JP" sz="2000" b="0" i="0" strike="noStrike" baseline="30000" dirty="0">
                <a:solidFill>
                  <a:srgbClr val="000000"/>
                </a:solidFill>
                <a:effectLst/>
              </a:rPr>
              <a:t>40</a:t>
            </a:r>
            <a:r>
              <a:rPr lang="en" altLang="ja-JP" sz="2000" b="0" i="0" strike="noStrike" dirty="0">
                <a:solidFill>
                  <a:srgbClr val="000000"/>
                </a:solidFill>
                <a:effectLst/>
              </a:rPr>
              <a:t>K) in the detector structure</a:t>
            </a:r>
            <a:endParaRPr lang="en-US" sz="20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B95E03-D218-0C01-36A7-6D4E75567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BD7001E-954C-C778-2037-C5E671D3E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93" y="2592560"/>
            <a:ext cx="5203155" cy="35239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F54037F-E666-C8B6-EFC1-6458D38880F3}"/>
              </a:ext>
            </a:extLst>
          </p:cNvPr>
          <p:cNvGrpSpPr/>
          <p:nvPr/>
        </p:nvGrpSpPr>
        <p:grpSpPr>
          <a:xfrm>
            <a:off x="6519043" y="2083286"/>
            <a:ext cx="6550268" cy="1205772"/>
            <a:chOff x="6725601" y="1895936"/>
            <a:chExt cx="6550268" cy="1205772"/>
          </a:xfrm>
        </p:grpSpPr>
        <p:sp>
          <p:nvSpPr>
            <p:cNvPr id="6" name="テキスト ボックス 12">
              <a:extLst>
                <a:ext uri="{FF2B5EF4-FFF2-40B4-BE49-F238E27FC236}">
                  <a16:creationId xmlns:a16="http://schemas.microsoft.com/office/drawing/2014/main" id="{88E921E9-E318-A842-B9FD-B13D6F6C6EC3}"/>
                </a:ext>
              </a:extLst>
            </p:cNvPr>
            <p:cNvSpPr txBox="1"/>
            <p:nvPr/>
          </p:nvSpPr>
          <p:spPr>
            <a:xfrm>
              <a:off x="6725601" y="1895936"/>
              <a:ext cx="65502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/>
                <a:t>reaction rate</a:t>
              </a:r>
            </a:p>
          </p:txBody>
        </p:sp>
        <p:pic>
          <p:nvPicPr>
            <p:cNvPr id="7" name="図 13">
              <a:extLst>
                <a:ext uri="{FF2B5EF4-FFF2-40B4-BE49-F238E27FC236}">
                  <a16:creationId xmlns:a16="http://schemas.microsoft.com/office/drawing/2014/main" id="{D248CDAD-5142-DCD1-A63C-050269781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4025" y="2222469"/>
              <a:ext cx="2242553" cy="879239"/>
            </a:xfrm>
            <a:prstGeom prst="rect">
              <a:avLst/>
            </a:prstGeom>
          </p:spPr>
        </p:pic>
      </p:grpSp>
      <p:sp>
        <p:nvSpPr>
          <p:cNvPr id="9" name="テキスト ボックス 15">
            <a:extLst>
              <a:ext uri="{FF2B5EF4-FFF2-40B4-BE49-F238E27FC236}">
                <a16:creationId xmlns:a16="http://schemas.microsoft.com/office/drawing/2014/main" id="{29FC55CE-626E-6D49-7286-A5D7E1FD7446}"/>
              </a:ext>
            </a:extLst>
          </p:cNvPr>
          <p:cNvSpPr txBox="1"/>
          <p:nvPr/>
        </p:nvSpPr>
        <p:spPr>
          <a:xfrm>
            <a:off x="6386641" y="3235950"/>
            <a:ext cx="44348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altLang="ja-JP" b="0" i="1" u="none" strike="noStrike" dirty="0">
                <a:solidFill>
                  <a:srgbClr val="000000"/>
                </a:solidFill>
                <a:effectLst/>
              </a:rPr>
              <a:t>N</a:t>
            </a:r>
            <a:r>
              <a:rPr lang="en" altLang="ja-JP" b="0" i="0" u="none" strike="noStrike" dirty="0">
                <a:solidFill>
                  <a:srgbClr val="000000"/>
                </a:solidFill>
                <a:effectLst/>
              </a:rPr>
              <a:t>: Number of simulations (250,000)</a:t>
            </a:r>
          </a:p>
          <a:p>
            <a:pPr algn="l"/>
            <a:r>
              <a:rPr lang="en" altLang="ja-JP" b="0" i="1" u="none" strike="noStrike" dirty="0">
                <a:solidFill>
                  <a:srgbClr val="000000"/>
                </a:solidFill>
                <a:effectLst/>
              </a:rPr>
              <a:t>L </a:t>
            </a:r>
            <a:r>
              <a:rPr lang="en" altLang="ja-JP" b="0" i="0" u="none" strike="noStrike" dirty="0">
                <a:solidFill>
                  <a:srgbClr val="000000"/>
                </a:solidFill>
                <a:effectLst/>
              </a:rPr>
              <a:t>: Avogadro's number</a:t>
            </a:r>
          </a:p>
          <a:p>
            <a:pPr algn="l"/>
            <a:r>
              <a:rPr lang="en" altLang="ja-JP" b="0" i="1" u="none" strike="noStrike" dirty="0">
                <a:solidFill>
                  <a:srgbClr val="000000"/>
                </a:solidFill>
                <a:effectLst/>
              </a:rPr>
              <a:t>m</a:t>
            </a:r>
            <a:r>
              <a:rPr lang="en" altLang="ja-JP" b="0" i="0" u="none" strike="noStrike" dirty="0">
                <a:solidFill>
                  <a:srgbClr val="000000"/>
                </a:solidFill>
                <a:effectLst/>
              </a:rPr>
              <a:t>: Mass of radioactive material</a:t>
            </a:r>
          </a:p>
          <a:p>
            <a:pPr algn="l"/>
            <a:r>
              <a:rPr lang="en-US" altLang="ja-JP" b="0" i="0" u="none" strike="noStrike" dirty="0">
                <a:solidFill>
                  <a:srgbClr val="000000"/>
                </a:solidFill>
                <a:effectLst/>
              </a:rPr>
              <a:t>x : amount of radioactive material</a:t>
            </a:r>
            <a:endParaRPr lang="en" altLang="ja-JP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l-GR" altLang="ja-JP" b="0" i="0" u="none" strike="noStrike" dirty="0">
                <a:solidFill>
                  <a:srgbClr val="000000"/>
                </a:solidFill>
                <a:effectLst/>
              </a:rPr>
              <a:t>λ: </a:t>
            </a:r>
            <a:r>
              <a:rPr lang="en" altLang="ja-JP" b="0" i="0" u="none" strike="noStrike" dirty="0">
                <a:solidFill>
                  <a:srgbClr val="000000"/>
                </a:solidFill>
                <a:effectLst/>
              </a:rPr>
              <a:t>Decay constant</a:t>
            </a:r>
          </a:p>
          <a:p>
            <a:pPr algn="l"/>
            <a:r>
              <a:rPr lang="en" altLang="ja-JP" b="0" i="1" u="none" strike="noStrike" dirty="0">
                <a:solidFill>
                  <a:srgbClr val="000000"/>
                </a:solidFill>
                <a:effectLst/>
              </a:rPr>
              <a:t>p </a:t>
            </a:r>
            <a:r>
              <a:rPr lang="en" altLang="ja-JP" b="0" i="0" u="none" strike="noStrike" dirty="0">
                <a:solidFill>
                  <a:srgbClr val="000000"/>
                </a:solidFill>
                <a:effectLst/>
              </a:rPr>
              <a:t>: Atomic weight of radioactive material</a:t>
            </a:r>
          </a:p>
          <a:p>
            <a:pPr algn="l"/>
            <a:r>
              <a:rPr lang="en" altLang="ja-JP" b="0" i="1" u="none" strike="noStrike" dirty="0">
                <a:solidFill>
                  <a:srgbClr val="000000"/>
                </a:solidFill>
                <a:effectLst/>
              </a:rPr>
              <a:t>n</a:t>
            </a:r>
            <a:r>
              <a:rPr lang="en" altLang="ja-JP" b="0" i="0" u="none" strike="noStrike" dirty="0">
                <a:solidFill>
                  <a:srgbClr val="000000"/>
                </a:solidFill>
                <a:effectLst/>
              </a:rPr>
              <a:t>: Number of reactions in 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表 10">
                <a:extLst>
                  <a:ext uri="{FF2B5EF4-FFF2-40B4-BE49-F238E27FC236}">
                    <a16:creationId xmlns:a16="http://schemas.microsoft.com/office/drawing/2014/main" id="{D95F2184-5523-8335-0874-6A897C726A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3573168"/>
                  </p:ext>
                </p:extLst>
              </p:nvPr>
            </p:nvGraphicFramePr>
            <p:xfrm>
              <a:off x="5975907" y="5261149"/>
              <a:ext cx="6164277" cy="10321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64210">
                      <a:extLst>
                        <a:ext uri="{9D8B030D-6E8A-4147-A177-3AD203B41FA5}">
                          <a16:colId xmlns:a16="http://schemas.microsoft.com/office/drawing/2014/main" val="3022804338"/>
                        </a:ext>
                      </a:extLst>
                    </a:gridCol>
                    <a:gridCol w="1460728">
                      <a:extLst>
                        <a:ext uri="{9D8B030D-6E8A-4147-A177-3AD203B41FA5}">
                          <a16:colId xmlns:a16="http://schemas.microsoft.com/office/drawing/2014/main" val="105988375"/>
                        </a:ext>
                      </a:extLst>
                    </a:gridCol>
                    <a:gridCol w="1004703">
                      <a:extLst>
                        <a:ext uri="{9D8B030D-6E8A-4147-A177-3AD203B41FA5}">
                          <a16:colId xmlns:a16="http://schemas.microsoft.com/office/drawing/2014/main" val="837303690"/>
                        </a:ext>
                      </a:extLst>
                    </a:gridCol>
                    <a:gridCol w="1140309">
                      <a:extLst>
                        <a:ext uri="{9D8B030D-6E8A-4147-A177-3AD203B41FA5}">
                          <a16:colId xmlns:a16="http://schemas.microsoft.com/office/drawing/2014/main" val="4276419487"/>
                        </a:ext>
                      </a:extLst>
                    </a:gridCol>
                    <a:gridCol w="1294327">
                      <a:extLst>
                        <a:ext uri="{9D8B030D-6E8A-4147-A177-3AD203B41FA5}">
                          <a16:colId xmlns:a16="http://schemas.microsoft.com/office/drawing/2014/main" val="3505836851"/>
                        </a:ext>
                      </a:extLst>
                    </a:gridCol>
                  </a:tblGrid>
                  <a:tr h="4530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dirty="0"/>
                            <a:t>Acrylic</a:t>
                          </a:r>
                          <a:endParaRPr kumimoji="1" lang="ja-JP" alt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dirty="0"/>
                            <a:t>LS</a:t>
                          </a:r>
                          <a:endParaRPr kumimoji="1" lang="ja-JP" alt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dirty="0"/>
                            <a:t>PMT</a:t>
                          </a:r>
                          <a:endParaRPr kumimoji="1" lang="ja-JP" alt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dirty="0"/>
                            <a:t>Shield</a:t>
                          </a:r>
                          <a:endParaRPr kumimoji="1" lang="ja-JP" altLang="en-US" sz="160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dirty="0"/>
                            <a:t>total</a:t>
                          </a:r>
                          <a:endParaRPr kumimoji="1" lang="ja-JP" altLang="en-US" sz="160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328287310"/>
                      </a:ext>
                    </a:extLst>
                  </a:tr>
                  <a:tr h="5628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dirty="0"/>
                            <a:t>43.52</a:t>
                          </a:r>
                          <a:r>
                            <a:rPr kumimoji="1" lang="ja-JP" altLang="en-US" sz="1600"/>
                            <a:t> </a:t>
                          </a:r>
                          <a:r>
                            <a:rPr kumimoji="1" lang="en-US" altLang="ja-JP" sz="1600" dirty="0"/>
                            <a:t>[Hz]</a:t>
                          </a:r>
                          <a:endParaRPr kumimoji="1" lang="ja-JP" alt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600"/>
                            <a:t>5.36×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ja-JP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endParaRPr kumimoji="1" lang="en-US" altLang="ja-JP" sz="160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600"/>
                            <a:t>[Hz]</a:t>
                          </a:r>
                          <a:endParaRPr kumimoji="1" lang="ja-JP" alt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600"/>
                            <a:t>6.03</a:t>
                          </a:r>
                          <a:r>
                            <a:rPr kumimoji="1" lang="ja-JP" altLang="en-US" sz="1600"/>
                            <a:t> </a:t>
                          </a:r>
                          <a:r>
                            <a:rPr kumimoji="1" lang="en-US" altLang="ja-JP" sz="1600"/>
                            <a:t>[Hz]</a:t>
                          </a:r>
                          <a:endParaRPr kumimoji="1" lang="ja-JP" alt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600"/>
                            <a:t>1.22</a:t>
                          </a:r>
                          <a:r>
                            <a:rPr kumimoji="1" lang="ja-JP" altLang="en-US" sz="1600"/>
                            <a:t> </a:t>
                          </a:r>
                          <a:r>
                            <a:rPr kumimoji="1" lang="en-US" altLang="ja-JP" sz="1600"/>
                            <a:t>[Hz]</a:t>
                          </a:r>
                          <a:endParaRPr kumimoji="1" lang="ja-JP" altLang="en-US" sz="160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600" dirty="0"/>
                            <a:t>50.77</a:t>
                          </a:r>
                          <a:r>
                            <a:rPr kumimoji="1" lang="ja-JP" altLang="en-US" sz="1600"/>
                            <a:t> </a:t>
                          </a:r>
                          <a:r>
                            <a:rPr kumimoji="1" lang="en-US" altLang="ja-JP" sz="1600" dirty="0"/>
                            <a:t>[Hz]</a:t>
                          </a:r>
                          <a:endParaRPr kumimoji="1" lang="ja-JP" altLang="en-US" sz="160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1245855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表 10">
                <a:extLst>
                  <a:ext uri="{FF2B5EF4-FFF2-40B4-BE49-F238E27FC236}">
                    <a16:creationId xmlns:a16="http://schemas.microsoft.com/office/drawing/2014/main" id="{D95F2184-5523-8335-0874-6A897C726A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3573168"/>
                  </p:ext>
                </p:extLst>
              </p:nvPr>
            </p:nvGraphicFramePr>
            <p:xfrm>
              <a:off x="5975907" y="5261149"/>
              <a:ext cx="6164277" cy="10321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64210">
                      <a:extLst>
                        <a:ext uri="{9D8B030D-6E8A-4147-A177-3AD203B41FA5}">
                          <a16:colId xmlns:a16="http://schemas.microsoft.com/office/drawing/2014/main" val="3022804338"/>
                        </a:ext>
                      </a:extLst>
                    </a:gridCol>
                    <a:gridCol w="1460728">
                      <a:extLst>
                        <a:ext uri="{9D8B030D-6E8A-4147-A177-3AD203B41FA5}">
                          <a16:colId xmlns:a16="http://schemas.microsoft.com/office/drawing/2014/main" val="105988375"/>
                        </a:ext>
                      </a:extLst>
                    </a:gridCol>
                    <a:gridCol w="1004703">
                      <a:extLst>
                        <a:ext uri="{9D8B030D-6E8A-4147-A177-3AD203B41FA5}">
                          <a16:colId xmlns:a16="http://schemas.microsoft.com/office/drawing/2014/main" val="837303690"/>
                        </a:ext>
                      </a:extLst>
                    </a:gridCol>
                    <a:gridCol w="1140309">
                      <a:extLst>
                        <a:ext uri="{9D8B030D-6E8A-4147-A177-3AD203B41FA5}">
                          <a16:colId xmlns:a16="http://schemas.microsoft.com/office/drawing/2014/main" val="4276419487"/>
                        </a:ext>
                      </a:extLst>
                    </a:gridCol>
                    <a:gridCol w="1294327">
                      <a:extLst>
                        <a:ext uri="{9D8B030D-6E8A-4147-A177-3AD203B41FA5}">
                          <a16:colId xmlns:a16="http://schemas.microsoft.com/office/drawing/2014/main" val="3505836851"/>
                        </a:ext>
                      </a:extLst>
                    </a:gridCol>
                  </a:tblGrid>
                  <a:tr h="4530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dirty="0"/>
                            <a:t>Acrylic</a:t>
                          </a:r>
                          <a:endParaRPr kumimoji="1" lang="ja-JP" alt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dirty="0"/>
                            <a:t>LS</a:t>
                          </a:r>
                          <a:endParaRPr kumimoji="1" lang="ja-JP" alt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dirty="0"/>
                            <a:t>PMT</a:t>
                          </a:r>
                          <a:endParaRPr kumimoji="1" lang="ja-JP" alt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dirty="0"/>
                            <a:t>Shield</a:t>
                          </a:r>
                          <a:endParaRPr kumimoji="1" lang="ja-JP" altLang="en-US" sz="160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dirty="0"/>
                            <a:t>total</a:t>
                          </a:r>
                          <a:endParaRPr kumimoji="1" lang="ja-JP" altLang="en-US" sz="160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32828731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dirty="0"/>
                            <a:t>43.52</a:t>
                          </a:r>
                          <a:r>
                            <a:rPr kumimoji="1" lang="ja-JP" altLang="en-US" sz="1600"/>
                            <a:t> </a:t>
                          </a:r>
                          <a:r>
                            <a:rPr kumimoji="1" lang="en-US" altLang="ja-JP" sz="1600" dirty="0"/>
                            <a:t>[Hz]</a:t>
                          </a:r>
                          <a:endParaRPr kumimoji="1" lang="ja-JP" alt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7826" t="-82609" r="-238261" b="-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600"/>
                            <a:t>6.03</a:t>
                          </a:r>
                          <a:r>
                            <a:rPr kumimoji="1" lang="ja-JP" altLang="en-US" sz="1600"/>
                            <a:t> </a:t>
                          </a:r>
                          <a:r>
                            <a:rPr kumimoji="1" lang="en-US" altLang="ja-JP" sz="1600"/>
                            <a:t>[Hz]</a:t>
                          </a:r>
                          <a:endParaRPr kumimoji="1" lang="ja-JP" alt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600"/>
                            <a:t>1.22</a:t>
                          </a:r>
                          <a:r>
                            <a:rPr kumimoji="1" lang="ja-JP" altLang="en-US" sz="1600"/>
                            <a:t> </a:t>
                          </a:r>
                          <a:r>
                            <a:rPr kumimoji="1" lang="en-US" altLang="ja-JP" sz="1600"/>
                            <a:t>[Hz]</a:t>
                          </a:r>
                          <a:endParaRPr kumimoji="1" lang="ja-JP" altLang="en-US" sz="160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600" dirty="0"/>
                            <a:t>50.77</a:t>
                          </a:r>
                          <a:r>
                            <a:rPr kumimoji="1" lang="ja-JP" altLang="en-US" sz="1600"/>
                            <a:t> </a:t>
                          </a:r>
                          <a:r>
                            <a:rPr kumimoji="1" lang="en-US" altLang="ja-JP" sz="1600" dirty="0"/>
                            <a:t>[Hz]</a:t>
                          </a:r>
                          <a:endParaRPr kumimoji="1" lang="ja-JP" altLang="en-US" sz="160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1245855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テキスト ボックス 8">
            <a:extLst>
              <a:ext uri="{FF2B5EF4-FFF2-40B4-BE49-F238E27FC236}">
                <a16:creationId xmlns:a16="http://schemas.microsoft.com/office/drawing/2014/main" id="{C080CEF1-C3D4-4390-D5F3-DDE4FCE270B3}"/>
              </a:ext>
            </a:extLst>
          </p:cNvPr>
          <p:cNvSpPr txBox="1"/>
          <p:nvPr/>
        </p:nvSpPr>
        <p:spPr>
          <a:xfrm>
            <a:off x="450707" y="2038562"/>
            <a:ext cx="6348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altLang="ja-JP" b="1" i="0" u="none" strike="noStrike" dirty="0">
                <a:solidFill>
                  <a:srgbClr val="000000"/>
                </a:solidFill>
                <a:effectLst/>
              </a:rPr>
              <a:t>Reaction in the LS during Tl decay using acrylic</a:t>
            </a:r>
            <a:endParaRPr lang="en" altLang="ja-JP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95633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EC972-6BE5-1D9B-1592-4E494FA76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1411"/>
            <a:ext cx="10515600" cy="435133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" altLang="ja-JP" sz="2000" dirty="0">
                <a:solidFill>
                  <a:srgbClr val="000000"/>
                </a:solidFill>
              </a:rPr>
              <a:t>2. </a:t>
            </a:r>
            <a:r>
              <a:rPr lang="en" altLang="ja-JP" sz="2000" b="0" i="0" strike="noStrike" dirty="0">
                <a:solidFill>
                  <a:srgbClr val="000000"/>
                </a:solidFill>
                <a:effectLst/>
              </a:rPr>
              <a:t>Using the reaction rate r, reproduce the exp(−rt) distribution</a:t>
            </a:r>
          </a:p>
          <a:p>
            <a:pPr marL="0" indent="0" algn="l">
              <a:buNone/>
            </a:pPr>
            <a:r>
              <a:rPr lang="en" altLang="ja-JP" sz="2000" dirty="0">
                <a:solidFill>
                  <a:srgbClr val="000000"/>
                </a:solidFill>
              </a:rPr>
              <a:t>3. </a:t>
            </a:r>
            <a:r>
              <a:rPr lang="en-US" altLang="ja-JP" sz="2000" dirty="0">
                <a:solidFill>
                  <a:srgbClr val="000000"/>
                </a:solidFill>
              </a:rPr>
              <a:t>C</a:t>
            </a:r>
            <a:r>
              <a:rPr lang="en" altLang="ja-JP" sz="2000" dirty="0" err="1">
                <a:solidFill>
                  <a:srgbClr val="000000"/>
                </a:solidFill>
              </a:rPr>
              <a:t>reate</a:t>
            </a:r>
            <a:r>
              <a:rPr lang="en" altLang="ja-JP" sz="2000" dirty="0">
                <a:solidFill>
                  <a:srgbClr val="000000"/>
                </a:solidFill>
              </a:rPr>
              <a:t> event lists using info about reaction location, time and energy</a:t>
            </a:r>
            <a:endParaRPr lang="en" altLang="ja-JP" sz="2000" b="0" i="0" strike="noStrike" dirty="0">
              <a:solidFill>
                <a:srgbClr val="000000"/>
              </a:solidFill>
              <a:effectLst/>
            </a:endParaRPr>
          </a:p>
          <a:p>
            <a:pPr marL="0" indent="0" algn="l">
              <a:buNone/>
            </a:pPr>
            <a:r>
              <a:rPr lang="en" altLang="ja-JP" sz="2000" dirty="0">
                <a:solidFill>
                  <a:srgbClr val="000000"/>
                </a:solidFill>
              </a:rPr>
              <a:t>4. </a:t>
            </a:r>
            <a:r>
              <a:rPr lang="en" altLang="ja-JP" sz="2000" b="0" i="0" strike="noStrike" dirty="0">
                <a:solidFill>
                  <a:srgbClr val="000000"/>
                </a:solidFill>
                <a:effectLst/>
              </a:rPr>
              <a:t>After creating the event list, select the events using the delayed coincidence </a:t>
            </a:r>
            <a:r>
              <a:rPr lang="en" altLang="ja-JP" sz="2000" b="0" i="0" strike="noStrike" dirty="0" err="1">
                <a:solidFill>
                  <a:srgbClr val="000000"/>
                </a:solidFill>
                <a:effectLst/>
              </a:rPr>
              <a:t>measuremen</a:t>
            </a:r>
            <a:r>
              <a:rPr lang="en-US" altLang="ja-JP" sz="2000" b="0" i="0" strike="noStrike" dirty="0">
                <a:solidFill>
                  <a:srgbClr val="000000"/>
                </a:solidFill>
                <a:effectLst/>
              </a:rPr>
              <a:t>t</a:t>
            </a:r>
            <a:endParaRPr lang="en" altLang="ja-JP" sz="2000" b="0" i="0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B4F3CF-1683-46B6-54A7-AC11BFBA9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pic>
        <p:nvPicPr>
          <p:cNvPr id="5" name="Picture 2" descr="page27image34810848">
            <a:extLst>
              <a:ext uri="{FF2B5EF4-FFF2-40B4-BE49-F238E27FC236}">
                <a16:creationId xmlns:a16="http://schemas.microsoft.com/office/drawing/2014/main" id="{B7BEB5B3-3D2A-1E26-2EE7-0F8F6B94B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257" y="2526500"/>
            <a:ext cx="3689285" cy="187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8">
            <a:extLst>
              <a:ext uri="{FF2B5EF4-FFF2-40B4-BE49-F238E27FC236}">
                <a16:creationId xmlns:a16="http://schemas.microsoft.com/office/drawing/2014/main" id="{A0D26B61-735B-EED8-30E9-22C4822DA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813" y="5050368"/>
            <a:ext cx="4778587" cy="48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68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2AA29-FABE-AC54-FAF9-824A8C1F8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Number of geoneutrinos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86845-123A-B568-C837-64F964E82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D905EE-18A8-0318-35A5-FC6EA6B6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pic>
        <p:nvPicPr>
          <p:cNvPr id="5" name="図 6">
            <a:extLst>
              <a:ext uri="{FF2B5EF4-FFF2-40B4-BE49-F238E27FC236}">
                <a16:creationId xmlns:a16="http://schemas.microsoft.com/office/drawing/2014/main" id="{6172F612-8AA9-CE6B-4BA1-B1AADB758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467" y="5054861"/>
            <a:ext cx="5063532" cy="786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A9D749-7270-B1C7-9D4A-1CB87F800313}"/>
              </a:ext>
            </a:extLst>
          </p:cNvPr>
          <p:cNvSpPr txBox="1"/>
          <p:nvPr/>
        </p:nvSpPr>
        <p:spPr>
          <a:xfrm>
            <a:off x="7805129" y="5187078"/>
            <a:ext cx="2897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from </a:t>
            </a:r>
            <a:r>
              <a:rPr lang="en-US" dirty="0" err="1"/>
              <a:t>geoneutrinos.org</a:t>
            </a:r>
            <a:endParaRPr lang="en-US" dirty="0"/>
          </a:p>
        </p:txBody>
      </p:sp>
      <p:pic>
        <p:nvPicPr>
          <p:cNvPr id="10" name="Picture 9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C320619-ECC1-402B-9ABE-940E6517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14" y="1217687"/>
            <a:ext cx="6302839" cy="350157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EFD12FE-A7EB-6786-266F-5796187ACAA8}"/>
              </a:ext>
            </a:extLst>
          </p:cNvPr>
          <p:cNvGrpSpPr/>
          <p:nvPr/>
        </p:nvGrpSpPr>
        <p:grpSpPr>
          <a:xfrm>
            <a:off x="7146571" y="1440624"/>
            <a:ext cx="4632615" cy="3125902"/>
            <a:chOff x="7394622" y="1340152"/>
            <a:chExt cx="4632615" cy="3125902"/>
          </a:xfrm>
        </p:grpSpPr>
        <p:pic>
          <p:nvPicPr>
            <p:cNvPr id="12" name="Picture 1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4234A309-7376-604B-CC42-BE0649611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42" t="23657" r="50769" b="18855"/>
            <a:stretch/>
          </p:blipFill>
          <p:spPr>
            <a:xfrm>
              <a:off x="7737644" y="1340152"/>
              <a:ext cx="3768811" cy="279262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071BD4-3797-02AA-74D4-AEC1C6F4907B}"/>
                </a:ext>
              </a:extLst>
            </p:cNvPr>
            <p:cNvSpPr txBox="1"/>
            <p:nvPr/>
          </p:nvSpPr>
          <p:spPr>
            <a:xfrm>
              <a:off x="7394622" y="4158277"/>
              <a:ext cx="46326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Aloha Cabled Observatory (ACO), 22.8N, -158.oE, -4800m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C2C2D61-0721-7AEF-2440-FCC03DBF0F2F}"/>
              </a:ext>
            </a:extLst>
          </p:cNvPr>
          <p:cNvSpPr txBox="1"/>
          <p:nvPr/>
        </p:nvSpPr>
        <p:spPr>
          <a:xfrm>
            <a:off x="7146571" y="5706638"/>
            <a:ext cx="486193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Background from reactor neutrinos is also estimated from this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8FA6D8-2250-323F-9069-084561240208}"/>
              </a:ext>
            </a:extLst>
          </p:cNvPr>
          <p:cNvSpPr txBox="1"/>
          <p:nvPr/>
        </p:nvSpPr>
        <p:spPr>
          <a:xfrm>
            <a:off x="4189268" y="5814241"/>
            <a:ext cx="1974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Provided by </a:t>
            </a:r>
            <a:r>
              <a:rPr lang="en-US" sz="1400" b="0" i="0" u="sng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O. Šrámek</a:t>
            </a:r>
            <a:endParaRPr lang="en-US" sz="1400" u="sng" dirty="0"/>
          </a:p>
        </p:txBody>
      </p:sp>
    </p:spTree>
    <p:extLst>
      <p:ext uri="{BB962C8B-B14F-4D97-AF65-F5344CB8AC3E}">
        <p14:creationId xmlns:p14="http://schemas.microsoft.com/office/powerpoint/2010/main" val="3221464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FDF1-CA76-8F9F-2442-AE98155D6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Fiducial cut using Figure of Merit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C6A47-258B-03E7-2F7D-8C529D32F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Geoneutrino mini-workshop, Univ. of Hawaii, Jan-2024</a:t>
            </a:r>
          </a:p>
        </p:txBody>
      </p:sp>
      <p:pic>
        <p:nvPicPr>
          <p:cNvPr id="5" name="図 10">
            <a:extLst>
              <a:ext uri="{FF2B5EF4-FFF2-40B4-BE49-F238E27FC236}">
                <a16:creationId xmlns:a16="http://schemas.microsoft.com/office/drawing/2014/main" id="{FCFE9C10-13C5-A74A-1423-A90B30A03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1556" y="1844526"/>
            <a:ext cx="2222672" cy="776340"/>
          </a:xfrm>
          <a:prstGeom prst="rect">
            <a:avLst/>
          </a:prstGeom>
        </p:spPr>
      </p:pic>
      <p:pic>
        <p:nvPicPr>
          <p:cNvPr id="6" name="図 12" descr="ダイアグラム&#10;&#10;自動的に生成された説明">
            <a:extLst>
              <a:ext uri="{FF2B5EF4-FFF2-40B4-BE49-F238E27FC236}">
                <a16:creationId xmlns:a16="http://schemas.microsoft.com/office/drawing/2014/main" id="{876A2CD5-B089-01B4-85DF-7A9625FA4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22" y="3129994"/>
            <a:ext cx="4114800" cy="2888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85FA59-4A7A-8C6F-2C2B-B5FB48707072}"/>
              </a:ext>
            </a:extLst>
          </p:cNvPr>
          <p:cNvSpPr txBox="1"/>
          <p:nvPr/>
        </p:nvSpPr>
        <p:spPr>
          <a:xfrm>
            <a:off x="4744994" y="1909709"/>
            <a:ext cx="4078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 : number of geoneutrino signal events</a:t>
            </a:r>
          </a:p>
          <a:p>
            <a:r>
              <a:rPr lang="en-US" dirty="0"/>
              <a:t>B : all background signal events</a:t>
            </a:r>
          </a:p>
        </p:txBody>
      </p:sp>
      <p:sp>
        <p:nvSpPr>
          <p:cNvPr id="8" name="右矢印 13">
            <a:extLst>
              <a:ext uri="{FF2B5EF4-FFF2-40B4-BE49-F238E27FC236}">
                <a16:creationId xmlns:a16="http://schemas.microsoft.com/office/drawing/2014/main" id="{E5E1831E-1C69-EE0D-6AD0-1B23B62D8EA0}"/>
              </a:ext>
            </a:extLst>
          </p:cNvPr>
          <p:cNvSpPr/>
          <p:nvPr/>
        </p:nvSpPr>
        <p:spPr>
          <a:xfrm>
            <a:off x="5802645" y="4057768"/>
            <a:ext cx="586710" cy="488386"/>
          </a:xfrm>
          <a:prstGeom prst="rightArrow">
            <a:avLst/>
          </a:prstGeom>
          <a:solidFill>
            <a:srgbClr val="C6C6C6"/>
          </a:solidFill>
          <a:ln>
            <a:solidFill>
              <a:srgbClr val="C6C6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69F60-F379-AD0B-F4EF-594075765C7F}"/>
              </a:ext>
            </a:extLst>
          </p:cNvPr>
          <p:cNvSpPr txBox="1"/>
          <p:nvPr/>
        </p:nvSpPr>
        <p:spPr>
          <a:xfrm>
            <a:off x="6685078" y="4001110"/>
            <a:ext cx="4967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 optimal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distance from the wall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(fiducial cut) was found to be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75 cm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as it maximized the FOM.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947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9435</TotalTime>
  <Words>1522</Words>
  <Application>Microsoft Macintosh PowerPoint</Application>
  <PresentationFormat>Widescreen</PresentationFormat>
  <Paragraphs>360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-webkit-standard</vt:lpstr>
      <vt:lpstr>CMMI10</vt:lpstr>
      <vt:lpstr>HaranoAjiMincho-Regular-Identity-H</vt:lpstr>
      <vt:lpstr>TeXGyreTermesX</vt:lpstr>
      <vt:lpstr>Aptos</vt:lpstr>
      <vt:lpstr>Aptos Display</vt:lpstr>
      <vt:lpstr>Aptos Light</vt:lpstr>
      <vt:lpstr>Arial</vt:lpstr>
      <vt:lpstr>Cambria Math</vt:lpstr>
      <vt:lpstr>Courier New</vt:lpstr>
      <vt:lpstr>Menlo</vt:lpstr>
      <vt:lpstr>Office Theme</vt:lpstr>
      <vt:lpstr> Simulation Study of Ocean Bottom Detector </vt:lpstr>
      <vt:lpstr>17kt Detector Simulation </vt:lpstr>
      <vt:lpstr>Evaluation Process</vt:lpstr>
      <vt:lpstr>Detector Geometry in Geant4</vt:lpstr>
      <vt:lpstr>Background evaluation</vt:lpstr>
      <vt:lpstr>Accidental background</vt:lpstr>
      <vt:lpstr>PowerPoint Presentation</vt:lpstr>
      <vt:lpstr>Number of geoneutrinos</vt:lpstr>
      <vt:lpstr>Fiducial cut using Figure of Merit</vt:lpstr>
      <vt:lpstr>Energy Spectrum</vt:lpstr>
      <vt:lpstr>Extent to which mantle 0 signals are eliminated in BSE models</vt:lpstr>
      <vt:lpstr>Exclusion rate for each model in BSE model</vt:lpstr>
      <vt:lpstr>Comparing geoneutrino flux at two locations</vt:lpstr>
      <vt:lpstr>Optical Simulation for prototype detector</vt:lpstr>
      <vt:lpstr>Optical Simulation in Geant4</vt:lpstr>
      <vt:lpstr>PowerPoint Presentation</vt:lpstr>
      <vt:lpstr>Event simulations</vt:lpstr>
      <vt:lpstr>PowerPoint Presentation</vt:lpstr>
      <vt:lpstr>ROBAST Ray Tracing to evaluate collection efficiency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CHAUHAN　SIMRAN</dc:creator>
  <cp:lastModifiedBy>CHAUHAN　SIMRAN</cp:lastModifiedBy>
  <cp:revision>2</cp:revision>
  <dcterms:created xsi:type="dcterms:W3CDTF">2024-12-29T12:41:32Z</dcterms:created>
  <dcterms:modified xsi:type="dcterms:W3CDTF">2025-01-05T01:57:22Z</dcterms:modified>
</cp:coreProperties>
</file>