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28" r:id="rId2"/>
    <p:sldId id="335" r:id="rId3"/>
    <p:sldId id="329" r:id="rId4"/>
    <p:sldId id="332" r:id="rId5"/>
    <p:sldId id="333" r:id="rId6"/>
    <p:sldId id="334" r:id="rId7"/>
    <p:sldId id="330" r:id="rId8"/>
    <p:sldId id="33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AF44-F764-4F7C-BD8A-88133720690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1573-EB72-4757-8CBB-A706E635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2456-06F2-48CA-9ED8-EFB812C8A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BFD49-BE5B-4C40-864D-B87A01952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0871-96D9-4C5A-BC20-CF821B4E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C813-B40D-4A3F-AFBC-2E5F4C49FB67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DD1C-4968-44DA-851B-1A4A567A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707C-FC66-4419-A7F9-8CAC6E0E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6B264-84B9-4F55-8CE0-2ED62332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F7B9-3E37-4E95-9460-7CA8B885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A5EC9-1543-4956-A07F-1A96162D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41FA-92A1-4B96-B284-BC36DDE15807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8A95-DE8B-41CD-986F-9AB4F0B4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00E30-9A79-4600-88F0-8B565465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5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9EB33-922B-481A-94B3-03757FE3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6958A-ED25-440B-B9EC-266080832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87CB-1BE1-4D05-AE9F-D5794AB4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765D-9A3D-4E11-9B39-FBEB3BD73432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0108-ED85-4250-B331-0208E2AF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811F-3DF9-4A0A-95B6-9DE952B1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FCE7-5BCE-40B6-B9A2-89EDDD8F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2383D-DDC2-4D45-AE58-10BA5A264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962A8-50DF-4C44-A679-FFC124F1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FC303-ED56-4DDD-AFB6-EF97DD0BECB7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0D939-2501-4D58-A4EA-2C60CE06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B5EC-7AA1-4D1F-8E80-53AC5708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93A1-CEC2-46CE-9FAA-E9F2D7AB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9393B-C77E-4F2E-8B24-2EED08669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2F59-7CDC-45D3-BF5D-8AE985E3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4A13-6788-4C41-9186-E57C75C079BA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9314A-7ABF-4EF2-9B1B-38AE6BBF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6248-C4DF-4823-9C48-FCA9B0D5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0FA1-2688-4FC4-9641-F66CDA8B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9D16-273D-420E-A31C-38026BA2C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87C80-CA93-4132-99A2-97039E079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38D82-0490-4FE2-92EF-19DBAF32F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302C-332B-4734-A690-D5C2BBD800C5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B65A-E630-4583-9591-3A381A02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7DBA3-BF02-4AE5-8DA9-37CED2EB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310C-C1C8-423F-B903-653553D3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A9C02-D547-48D5-968E-60E905EB6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2A0D4-29C3-4018-9EEB-3DCF7A70D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2C88E-B221-4C7A-94E1-DE3ADE2B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5A654-95A2-49C2-87BC-9423C22C7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F3A4F-3C56-43DB-B3F7-6E192DB0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95A4-1BAD-430A-9A9B-AE885857AC45}" type="datetime1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02F78-928E-47E1-9AA6-5C40625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6436A7-D592-44C1-B6AC-75E2B4AB9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E079-159A-42EC-A799-2E46203F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F4242-5FA2-4961-80E0-2BA5147E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E86D-9318-4A27-BD5F-0297DCFB8914}" type="datetime1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A15D6-A40C-49CF-8A14-AED5EE04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9C8DA-B4C4-4264-BB5D-236B3D2F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199D2-E143-4009-84D2-27690D8A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3BCF-C025-4E4E-A73C-0732A41670CE}" type="datetime1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2FDF4-8E20-469B-9038-AB4E6834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DF931-F875-49C4-B37C-7EDCA137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E1E0-6D33-4032-A453-4926B210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3481-39C8-410B-AF24-2903DD4E4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68317-768E-459D-B3CD-6E93284D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BCA07-1DB4-4AD6-97B2-D9CE3A2B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B561-F8F0-46EB-B951-231C2A756B72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B370-AAE3-45FF-9037-A77B93E6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F51C5-8CFC-4073-9E5B-829BAA01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0DC5-84F2-4314-B419-3DABAE21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1AA8A-A79F-49D3-A74C-F2F71A5F5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BCB9D-2B54-44DB-93A4-6CEFE375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F53EC-B661-463E-90F2-B8B6ABAF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EF0-744E-42C1-8B08-CBEBC395CB84}" type="datetime1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C26AC-5EFE-47F1-82B0-E5F7BCC1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823EB-FA20-42D7-B6D1-2D61D971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21785-F5F4-40EF-86C3-1BE8DCFE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D498C-2817-421F-846C-1E179ED3F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1BBD1-F1ED-449D-9E93-D6BA19058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8D7-5FF3-4A39-B8C3-8BD21E05AEA8}" type="datetime1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53A9A-5ABA-4459-AB53-1D6306D30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7748-3554-4CE2-A995-AB91C595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BD3C-1729-49F6-9191-E23609C12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B3637-D8DA-45BB-BFEE-CFA854C0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 dirty="0"/>
              <a:t>ALPHA ASIC Evaluation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9545F-5CB3-4BB8-94FA-8896FB9F3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b="1" dirty="0"/>
              <a:t>Makiko Kuwahara</a:t>
            </a:r>
          </a:p>
          <a:p>
            <a:r>
              <a:rPr lang="en-US" b="1" dirty="0"/>
              <a:t>PHYS475 Fall 2021</a:t>
            </a:r>
          </a:p>
          <a:p>
            <a:r>
              <a:rPr lang="en-US" b="1" dirty="0"/>
              <a:t>Professor: Dr. Gary Varner</a:t>
            </a:r>
          </a:p>
        </p:txBody>
      </p:sp>
      <p:sp>
        <p:nvSpPr>
          <p:cNvPr id="38" name="Freeform: Shape 2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2883549-D21F-4AA0-9EBD-3F224A435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C8960-F711-457E-A9C6-62FD20E9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/>
              <a:t>ALPHA 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B5D9-B3DC-4A77-A112-67C3472F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1700" dirty="0"/>
              <a:t>Advanced Low Power Hybrid Acquisition [ALPHA] ASIC </a:t>
            </a:r>
          </a:p>
          <a:p>
            <a:r>
              <a:rPr lang="en-US" sz="1700" dirty="0"/>
              <a:t>Project Title: The </a:t>
            </a:r>
            <a:r>
              <a:rPr lang="en-US" sz="1700" b="1" dirty="0"/>
              <a:t>Antarctic Demonstrator </a:t>
            </a:r>
            <a:r>
              <a:rPr lang="en-US" sz="1700" dirty="0"/>
              <a:t>for the Advanced Particle-astrophysics Telescope (APT)		</a:t>
            </a:r>
          </a:p>
          <a:p>
            <a:r>
              <a:rPr lang="en-US" sz="1700" dirty="0"/>
              <a:t>ALPHA_v1 ASIC designed in our </a:t>
            </a:r>
            <a:r>
              <a:rPr lang="en-US" sz="1700" dirty="0" err="1"/>
              <a:t>IDLab</a:t>
            </a:r>
            <a:r>
              <a:rPr lang="en-US" sz="1700" dirty="0"/>
              <a:t> and manufactured by TSMC</a:t>
            </a:r>
          </a:p>
          <a:p>
            <a:r>
              <a:rPr lang="en-US" sz="1700" dirty="0"/>
              <a:t>Multiple ASICs are daisy chained with one FPGA to lower power consumption</a:t>
            </a:r>
          </a:p>
          <a:p>
            <a:r>
              <a:rPr lang="en-US" sz="1700" dirty="0"/>
              <a:t>CT5TEA sends trigger to ALPHA for capturing samples of interest</a:t>
            </a:r>
          </a:p>
          <a:p>
            <a:r>
              <a:rPr lang="en-US" sz="1700" dirty="0"/>
              <a:t>There are two paths for data and token so that the chain can detour defective ASIC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581FF8-7B88-4CBF-9566-DCDFF678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947780"/>
            <a:ext cx="6253212" cy="203229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5BB69-0DA0-48F3-BECB-FE6BFC6E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A15C2-DB99-4A58-A9E7-CB99F735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Evaluation Board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1183-3F5D-4E32-B4EF-49FE11E8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 dirty="0"/>
              <a:t>Evaluation board PCB on PYNQ </a:t>
            </a:r>
          </a:p>
          <a:p>
            <a:r>
              <a:rPr lang="en-US" sz="2000" dirty="0"/>
              <a:t>Test with one ALPHA to characterize chip by itself</a:t>
            </a:r>
          </a:p>
          <a:p>
            <a:r>
              <a:rPr lang="en-US" sz="2000" dirty="0"/>
              <a:t>Test with 2 other ALPHAs (total 3) to test the communication</a:t>
            </a:r>
          </a:p>
          <a:p>
            <a:r>
              <a:rPr lang="en-US" sz="2000" dirty="0"/>
              <a:t>1 CT5TEA to emulate the performance</a:t>
            </a:r>
          </a:p>
          <a:p>
            <a:r>
              <a:rPr lang="en-US" sz="2000" dirty="0"/>
              <a:t>Power 1.8V(ALPHA) 2.5V(CT5TEA) 3.3V(PYNQ)</a:t>
            </a:r>
          </a:p>
          <a:p>
            <a:r>
              <a:rPr lang="en-US" sz="2000" dirty="0"/>
              <a:t>Schematic and Layout creation using Mentor PADS software</a:t>
            </a:r>
          </a:p>
          <a:p>
            <a:r>
              <a:rPr lang="en-US" sz="2000" dirty="0"/>
              <a:t>PCB size 3 x 4 inches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99AF7C37-63E8-4422-96D7-8748CDD27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31" y="2643105"/>
            <a:ext cx="6253212" cy="40489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606FB59-B145-4AA4-92C1-F5CFDC96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04" y="1514154"/>
            <a:ext cx="4383633" cy="303066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6687-940D-46A5-9145-6F065C76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BE4B-5EE1-4920-AA2F-5F6A9C4C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2269F"/>
                </a:solidFill>
              </a:rPr>
              <a:t>PADS Logic (Wiring Documentation)</a:t>
            </a:r>
            <a:endParaRPr lang="en-US" dirty="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F37CB90B-AE00-43D3-9C16-7E472AB3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02" y="1193092"/>
            <a:ext cx="8528195" cy="55263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F6428-57EF-421C-8A0C-F783A92A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3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0621-9EB9-40DC-9B3B-C91DB19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2269F"/>
                </a:solidFill>
              </a:rPr>
              <a:t>PADS Logic Schematic</a:t>
            </a:r>
            <a:endParaRPr lang="en-US" dirty="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6CBEEA3C-35EA-48E8-A995-6DBC04E2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17" y="18255"/>
            <a:ext cx="5284838" cy="3410745"/>
          </a:xfrm>
          <a:ln w="76200">
            <a:solidFill>
              <a:srgbClr val="E2269F"/>
            </a:solidFill>
          </a:ln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5474CEE-92D8-4761-BCEE-87AA7B1F0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60" y="3429000"/>
            <a:ext cx="5286656" cy="3410745"/>
          </a:xfrm>
          <a:prstGeom prst="rect">
            <a:avLst/>
          </a:prstGeom>
          <a:ln w="76200">
            <a:solidFill>
              <a:srgbClr val="E2269F"/>
            </a:solidFill>
          </a:ln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B2ED2849-A071-45FD-99A1-D0FDD027E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" y="3428999"/>
            <a:ext cx="5279150" cy="3410745"/>
          </a:xfrm>
          <a:prstGeom prst="rect">
            <a:avLst/>
          </a:prstGeom>
          <a:ln w="76200">
            <a:solidFill>
              <a:srgbClr val="E2269F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D6601F-6830-4A51-83B4-107E476FC171}"/>
              </a:ext>
            </a:extLst>
          </p:cNvPr>
          <p:cNvSpPr txBox="1"/>
          <p:nvPr/>
        </p:nvSpPr>
        <p:spPr>
          <a:xfrm>
            <a:off x="1187608" y="1832410"/>
            <a:ext cx="390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Blueprint of the parts and connections.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07376A-2E74-42BF-A1E5-97AE912E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E4F3-3F3A-4DDB-B6F6-65B9C30A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E2269F"/>
                </a:solidFill>
              </a:rPr>
              <a:t>PADS Layout</a:t>
            </a:r>
            <a:endParaRPr lang="en-US" dirty="0"/>
          </a:p>
        </p:txBody>
      </p:sp>
      <p:pic>
        <p:nvPicPr>
          <p:cNvPr id="5" name="Content Placeholder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F6370468-18B4-4349-9442-5692A0FE2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0" y="1174643"/>
            <a:ext cx="8258560" cy="552956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36F0C-3246-48D9-9D43-AB221720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F6A9-345C-45BC-8BB3-6DC9123E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65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Evaluation board production process flow diagram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6C863-49E9-4F73-894C-9456EBCE23B4}"/>
              </a:ext>
            </a:extLst>
          </p:cNvPr>
          <p:cNvSpPr txBox="1"/>
          <p:nvPr/>
        </p:nvSpPr>
        <p:spPr>
          <a:xfrm>
            <a:off x="1020354" y="2128958"/>
            <a:ext cx="119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Symbol 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A744D-B1E6-498E-A77C-41309A853C05}"/>
              </a:ext>
            </a:extLst>
          </p:cNvPr>
          <p:cNvSpPr txBox="1"/>
          <p:nvPr/>
        </p:nvSpPr>
        <p:spPr>
          <a:xfrm>
            <a:off x="2794761" y="2152781"/>
            <a:ext cx="109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EE4B-8AC3-476C-AA4F-8A9829635B5C}"/>
              </a:ext>
            </a:extLst>
          </p:cNvPr>
          <p:cNvSpPr txBox="1"/>
          <p:nvPr/>
        </p:nvSpPr>
        <p:spPr>
          <a:xfrm>
            <a:off x="4419395" y="2152781"/>
            <a:ext cx="1644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BEAE9-68C4-4FD5-ADDD-A21316ED3D6A}"/>
              </a:ext>
            </a:extLst>
          </p:cNvPr>
          <p:cNvSpPr txBox="1"/>
          <p:nvPr/>
        </p:nvSpPr>
        <p:spPr>
          <a:xfrm>
            <a:off x="733190" y="1495761"/>
            <a:ext cx="1605119" cy="400110"/>
          </a:xfrm>
          <a:prstGeom prst="rect">
            <a:avLst/>
          </a:prstGeom>
          <a:noFill/>
          <a:ln w="57150">
            <a:solidFill>
              <a:srgbClr val="E2269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Mentor PADS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EB335-FC05-410F-B624-E2796669151B}"/>
              </a:ext>
            </a:extLst>
          </p:cNvPr>
          <p:cNvSpPr txBox="1"/>
          <p:nvPr/>
        </p:nvSpPr>
        <p:spPr>
          <a:xfrm>
            <a:off x="6512649" y="2133368"/>
            <a:ext cx="114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Schematic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54449-F2A8-4C1A-AD2E-DF8657D21568}"/>
              </a:ext>
            </a:extLst>
          </p:cNvPr>
          <p:cNvSpPr txBox="1"/>
          <p:nvPr/>
        </p:nvSpPr>
        <p:spPr>
          <a:xfrm>
            <a:off x="593886" y="5742559"/>
            <a:ext cx="1905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Completed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 08,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delivery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 20, 2021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531156-B81E-4A20-89D4-7D6B656979A9}"/>
              </a:ext>
            </a:extLst>
          </p:cNvPr>
          <p:cNvSpPr/>
          <p:nvPr/>
        </p:nvSpPr>
        <p:spPr>
          <a:xfrm>
            <a:off x="2606009" y="2021568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7F3784-DA95-4651-AE4D-1EAF337BB26F}"/>
              </a:ext>
            </a:extLst>
          </p:cNvPr>
          <p:cNvSpPr/>
          <p:nvPr/>
        </p:nvSpPr>
        <p:spPr>
          <a:xfrm>
            <a:off x="733190" y="2021569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EEA538-A620-4528-87A9-DF131FBD277B}"/>
              </a:ext>
            </a:extLst>
          </p:cNvPr>
          <p:cNvSpPr/>
          <p:nvPr/>
        </p:nvSpPr>
        <p:spPr>
          <a:xfrm>
            <a:off x="4478829" y="2021569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CD0FAA-85D1-4B6E-B6F6-108DEE4B568F}"/>
              </a:ext>
            </a:extLst>
          </p:cNvPr>
          <p:cNvSpPr/>
          <p:nvPr/>
        </p:nvSpPr>
        <p:spPr>
          <a:xfrm>
            <a:off x="6351648" y="1997747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B34E50-4749-468B-B9DA-36F7CDAC50B2}"/>
              </a:ext>
            </a:extLst>
          </p:cNvPr>
          <p:cNvSpPr/>
          <p:nvPr/>
        </p:nvSpPr>
        <p:spPr>
          <a:xfrm>
            <a:off x="8223355" y="1997747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DB31B2-11F0-4F0F-9D1F-62C87AE1DE6E}"/>
              </a:ext>
            </a:extLst>
          </p:cNvPr>
          <p:cNvSpPr txBox="1"/>
          <p:nvPr/>
        </p:nvSpPr>
        <p:spPr>
          <a:xfrm>
            <a:off x="8551960" y="2128959"/>
            <a:ext cx="810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7F4206-AC79-4F94-B7C6-597CD3A151C2}"/>
              </a:ext>
            </a:extLst>
          </p:cNvPr>
          <p:cNvSpPr/>
          <p:nvPr/>
        </p:nvSpPr>
        <p:spPr>
          <a:xfrm>
            <a:off x="2031726" y="2306143"/>
            <a:ext cx="62495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1B3AADF-A1FF-4223-BE26-4A804ECF72E5}"/>
              </a:ext>
            </a:extLst>
          </p:cNvPr>
          <p:cNvSpPr/>
          <p:nvPr/>
        </p:nvSpPr>
        <p:spPr>
          <a:xfrm>
            <a:off x="5855246" y="2314363"/>
            <a:ext cx="62495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3BEB198-02FF-4AD2-B642-AC8393D7A75C}"/>
              </a:ext>
            </a:extLst>
          </p:cNvPr>
          <p:cNvSpPr/>
          <p:nvPr/>
        </p:nvSpPr>
        <p:spPr>
          <a:xfrm>
            <a:off x="3905101" y="2304060"/>
            <a:ext cx="62495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9FD6196-ECF7-4AD9-B888-B0658D41AC6B}"/>
              </a:ext>
            </a:extLst>
          </p:cNvPr>
          <p:cNvSpPr/>
          <p:nvPr/>
        </p:nvSpPr>
        <p:spPr>
          <a:xfrm>
            <a:off x="7748071" y="2320220"/>
            <a:ext cx="62495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5F0843-27B6-44A9-9A3A-5747626C9E0B}"/>
              </a:ext>
            </a:extLst>
          </p:cNvPr>
          <p:cNvSpPr txBox="1"/>
          <p:nvPr/>
        </p:nvSpPr>
        <p:spPr>
          <a:xfrm>
            <a:off x="912171" y="2635733"/>
            <a:ext cx="11101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Logic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887C6-DC3D-4660-AC4C-87BE60C17F79}"/>
              </a:ext>
            </a:extLst>
          </p:cNvPr>
          <p:cNvSpPr txBox="1"/>
          <p:nvPr/>
        </p:nvSpPr>
        <p:spPr>
          <a:xfrm>
            <a:off x="4658683" y="2643386"/>
            <a:ext cx="11101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Logic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FA8053-D47C-4648-A919-8DA63789C20C}"/>
              </a:ext>
            </a:extLst>
          </p:cNvPr>
          <p:cNvSpPr txBox="1"/>
          <p:nvPr/>
        </p:nvSpPr>
        <p:spPr>
          <a:xfrm>
            <a:off x="6525667" y="2606012"/>
            <a:ext cx="11101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Logic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EDA07D-676C-462D-867C-F09FA32028A0}"/>
              </a:ext>
            </a:extLst>
          </p:cNvPr>
          <p:cNvSpPr txBox="1"/>
          <p:nvPr/>
        </p:nvSpPr>
        <p:spPr>
          <a:xfrm>
            <a:off x="2713314" y="2643386"/>
            <a:ext cx="12500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Layout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D27B93-6CB4-47E9-8907-AD3D53D1E185}"/>
              </a:ext>
            </a:extLst>
          </p:cNvPr>
          <p:cNvSpPr txBox="1"/>
          <p:nvPr/>
        </p:nvSpPr>
        <p:spPr>
          <a:xfrm>
            <a:off x="8341321" y="2636153"/>
            <a:ext cx="12500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Layout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CE7520-0E41-4FC5-B182-2873877ECA23}"/>
              </a:ext>
            </a:extLst>
          </p:cNvPr>
          <p:cNvSpPr txBox="1"/>
          <p:nvPr/>
        </p:nvSpPr>
        <p:spPr>
          <a:xfrm>
            <a:off x="663662" y="4104135"/>
            <a:ext cx="1638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PCB Design Submit for Manufacturing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19332B-29F0-4058-AC39-D3132F1F7A06}"/>
              </a:ext>
            </a:extLst>
          </p:cNvPr>
          <p:cNvSpPr txBox="1"/>
          <p:nvPr/>
        </p:nvSpPr>
        <p:spPr>
          <a:xfrm>
            <a:off x="6585619" y="4254118"/>
            <a:ext cx="118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ALPHA_v1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25398A-BDF6-49D3-AF41-0B64DEC74000}"/>
              </a:ext>
            </a:extLst>
          </p:cNvPr>
          <p:cNvSpPr txBox="1"/>
          <p:nvPr/>
        </p:nvSpPr>
        <p:spPr>
          <a:xfrm>
            <a:off x="734880" y="3599833"/>
            <a:ext cx="1570390" cy="400110"/>
          </a:xfrm>
          <a:prstGeom prst="rect">
            <a:avLst/>
          </a:prstGeom>
          <a:noFill/>
          <a:ln w="57150">
            <a:solidFill>
              <a:srgbClr val="E2269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AB3C43-5FAD-4810-9912-56D187E386EA}"/>
              </a:ext>
            </a:extLst>
          </p:cNvPr>
          <p:cNvSpPr txBox="1"/>
          <p:nvPr/>
        </p:nvSpPr>
        <p:spPr>
          <a:xfrm>
            <a:off x="8502887" y="4411244"/>
            <a:ext cx="118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ALPHA_v2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4DECDDC-98C4-4452-AC7D-AF0EF0852ED0}"/>
              </a:ext>
            </a:extLst>
          </p:cNvPr>
          <p:cNvSpPr/>
          <p:nvPr/>
        </p:nvSpPr>
        <p:spPr>
          <a:xfrm>
            <a:off x="733190" y="4127956"/>
            <a:ext cx="1520046" cy="8413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6185349-0DA4-4B52-BAB1-BD112773779D}"/>
              </a:ext>
            </a:extLst>
          </p:cNvPr>
          <p:cNvSpPr/>
          <p:nvPr/>
        </p:nvSpPr>
        <p:spPr>
          <a:xfrm>
            <a:off x="2606010" y="4127957"/>
            <a:ext cx="1520046" cy="8413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6E9234B-3440-4B52-A0AA-81D383B00A35}"/>
              </a:ext>
            </a:extLst>
          </p:cNvPr>
          <p:cNvSpPr/>
          <p:nvPr/>
        </p:nvSpPr>
        <p:spPr>
          <a:xfrm>
            <a:off x="6404075" y="4122906"/>
            <a:ext cx="1520046" cy="8413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4E08649-72DC-404C-9B88-A53B37E7DB2F}"/>
              </a:ext>
            </a:extLst>
          </p:cNvPr>
          <p:cNvSpPr/>
          <p:nvPr/>
        </p:nvSpPr>
        <p:spPr>
          <a:xfrm>
            <a:off x="8275782" y="4122906"/>
            <a:ext cx="1520046" cy="8413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10480B7-00C8-445F-A5E1-F68EA5D35FD4}"/>
              </a:ext>
            </a:extLst>
          </p:cNvPr>
          <p:cNvSpPr/>
          <p:nvPr/>
        </p:nvSpPr>
        <p:spPr>
          <a:xfrm>
            <a:off x="3982427" y="4420751"/>
            <a:ext cx="647079" cy="299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F41A101-B84C-4A11-8A00-9A741AE4ADA2}"/>
              </a:ext>
            </a:extLst>
          </p:cNvPr>
          <p:cNvSpPr/>
          <p:nvPr/>
        </p:nvSpPr>
        <p:spPr>
          <a:xfrm>
            <a:off x="7800498" y="4445379"/>
            <a:ext cx="647079" cy="299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2765AB-6ABE-4332-919C-BA31F69A9B53}"/>
              </a:ext>
            </a:extLst>
          </p:cNvPr>
          <p:cNvSpPr txBox="1"/>
          <p:nvPr/>
        </p:nvSpPr>
        <p:spPr>
          <a:xfrm>
            <a:off x="6821901" y="6214538"/>
            <a:ext cx="6994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PYNQ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3235C69-4345-4E46-A3B8-734D1427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" y="5152417"/>
            <a:ext cx="1778723" cy="585931"/>
          </a:xfrm>
          <a:prstGeom prst="rect">
            <a:avLst/>
          </a:prstGeom>
        </p:spPr>
      </p:pic>
      <p:sp>
        <p:nvSpPr>
          <p:cNvPr id="51" name="Arrow: Right 50">
            <a:extLst>
              <a:ext uri="{FF2B5EF4-FFF2-40B4-BE49-F238E27FC236}">
                <a16:creationId xmlns:a16="http://schemas.microsoft.com/office/drawing/2014/main" id="{1E2A00F8-B4E3-4E4E-B56F-8E9A04FC6849}"/>
              </a:ext>
            </a:extLst>
          </p:cNvPr>
          <p:cNvSpPr/>
          <p:nvPr/>
        </p:nvSpPr>
        <p:spPr>
          <a:xfrm>
            <a:off x="9631283" y="2320220"/>
            <a:ext cx="62495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82568F1-6681-43D1-A701-91F390D4C7D1}"/>
              </a:ext>
            </a:extLst>
          </p:cNvPr>
          <p:cNvSpPr/>
          <p:nvPr/>
        </p:nvSpPr>
        <p:spPr>
          <a:xfrm>
            <a:off x="2023030" y="4420751"/>
            <a:ext cx="647079" cy="299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7901CE56-54AC-4795-8349-628C1B0D4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21" y="5146483"/>
            <a:ext cx="1638687" cy="106211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642BA4A-B237-458A-A016-CBB821CEC8AD}"/>
              </a:ext>
            </a:extLst>
          </p:cNvPr>
          <p:cNvSpPr/>
          <p:nvPr/>
        </p:nvSpPr>
        <p:spPr>
          <a:xfrm>
            <a:off x="7259795" y="5116586"/>
            <a:ext cx="136859" cy="135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05CF42-B407-49B3-BC90-1CE4BDDD5764}"/>
              </a:ext>
            </a:extLst>
          </p:cNvPr>
          <p:cNvSpPr txBox="1"/>
          <p:nvPr/>
        </p:nvSpPr>
        <p:spPr>
          <a:xfrm>
            <a:off x="10206432" y="2121095"/>
            <a:ext cx="129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4A5D5E9-D45F-4ABB-9B7B-ACD052290CF5}"/>
              </a:ext>
            </a:extLst>
          </p:cNvPr>
          <p:cNvSpPr/>
          <p:nvPr/>
        </p:nvSpPr>
        <p:spPr>
          <a:xfrm>
            <a:off x="10096070" y="1995777"/>
            <a:ext cx="1468074" cy="9087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D0D714-0E57-4A09-9CBB-5224451AC689}"/>
              </a:ext>
            </a:extLst>
          </p:cNvPr>
          <p:cNvSpPr txBox="1"/>
          <p:nvPr/>
        </p:nvSpPr>
        <p:spPr>
          <a:xfrm>
            <a:off x="10213028" y="2627999"/>
            <a:ext cx="125008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PADS Layout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0BD399-E9ED-4635-B6E4-E941F881F57B}"/>
              </a:ext>
            </a:extLst>
          </p:cNvPr>
          <p:cNvSpPr txBox="1"/>
          <p:nvPr/>
        </p:nvSpPr>
        <p:spPr>
          <a:xfrm>
            <a:off x="2709617" y="4158595"/>
            <a:ext cx="129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Stencil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Assembling</a:t>
            </a:r>
          </a:p>
        </p:txBody>
      </p:sp>
      <p:pic>
        <p:nvPicPr>
          <p:cNvPr id="1026" name="Picture 2" descr="The most widely used desktop PCB design environment.">
            <a:extLst>
              <a:ext uri="{FF2B5EF4-FFF2-40B4-BE49-F238E27FC236}">
                <a16:creationId xmlns:a16="http://schemas.microsoft.com/office/drawing/2014/main" id="{C402CC0C-5E69-4218-85C7-4A4710E1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46" y="1277487"/>
            <a:ext cx="2686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ercutter - Ingenieurdidaktik - Faculty of Mechanical Engineering - TU  Dortmund">
            <a:extLst>
              <a:ext uri="{FF2B5EF4-FFF2-40B4-BE49-F238E27FC236}">
                <a16:creationId xmlns:a16="http://schemas.microsoft.com/office/drawing/2014/main" id="{148ECFA8-C90C-440D-BA7A-B90428FB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09" y="5157328"/>
            <a:ext cx="1532491" cy="10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933EB39-0EBE-4AAC-9958-CD69BED97DA7}"/>
              </a:ext>
            </a:extLst>
          </p:cNvPr>
          <p:cNvSpPr txBox="1"/>
          <p:nvPr/>
        </p:nvSpPr>
        <p:spPr>
          <a:xfrm>
            <a:off x="2573248" y="6219613"/>
            <a:ext cx="1474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rayjet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226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226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Engraver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1AF761-8CF6-4489-BEAB-024300A43A78}"/>
              </a:ext>
            </a:extLst>
          </p:cNvPr>
          <p:cNvSpPr txBox="1"/>
          <p:nvPr/>
        </p:nvSpPr>
        <p:spPr>
          <a:xfrm>
            <a:off x="4507799" y="4283796"/>
            <a:ext cx="142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Soldering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on PCB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B62AAD5-EAA0-42E5-A494-4E730099E55D}"/>
              </a:ext>
            </a:extLst>
          </p:cNvPr>
          <p:cNvSpPr/>
          <p:nvPr/>
        </p:nvSpPr>
        <p:spPr>
          <a:xfrm>
            <a:off x="4419126" y="4136204"/>
            <a:ext cx="1520046" cy="84132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22D5D11-BA97-4E5D-B09F-4E20475A6E0F}"/>
              </a:ext>
            </a:extLst>
          </p:cNvPr>
          <p:cNvSpPr/>
          <p:nvPr/>
        </p:nvSpPr>
        <p:spPr>
          <a:xfrm>
            <a:off x="5815549" y="4458677"/>
            <a:ext cx="647079" cy="299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D2B2A-78A7-44AC-AF32-3A08D1D7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7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94D5C-3B5E-4C05-BD73-A6D4DCC0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F157D26-A655-4214-8CE6-189D37B8B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A3ABE-79C0-4631-98BA-5DE52D40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BD3C-1729-49F6-9191-E23609C123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ALPHA ASIC Evaluation Board</vt:lpstr>
      <vt:lpstr>ALPHA ASIC</vt:lpstr>
      <vt:lpstr>Evaluation Board Features</vt:lpstr>
      <vt:lpstr>PADS Logic (Wiring Documentation)</vt:lpstr>
      <vt:lpstr>PADS Logic Schematic</vt:lpstr>
      <vt:lpstr>PADS Layout</vt:lpstr>
      <vt:lpstr>Evaluation board production process flow diagram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ASIC Evaluation Board</dc:title>
  <dc:creator>makiko kuwahara</dc:creator>
  <cp:lastModifiedBy>makiko kuwahara</cp:lastModifiedBy>
  <cp:revision>1</cp:revision>
  <dcterms:created xsi:type="dcterms:W3CDTF">2021-12-10T04:47:50Z</dcterms:created>
  <dcterms:modified xsi:type="dcterms:W3CDTF">2021-12-10T04:50:47Z</dcterms:modified>
</cp:coreProperties>
</file>