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i4Ojoz0IJs0N7iylZ1U2fj0O5s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customschemas.google.com/relationships/presentationmetadata" Target="meta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ce90d3aa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ece90d3aa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ce90d3aa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ece90d3aa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6f19f720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106f19f720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6f19f720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106f19f720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6f19f720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106f19f720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b7be698e0d_0_5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gb7be698e0d_0_51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gb7be698e0d_0_5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gb7be698e0d_0_5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gb7be698e0d_0_5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/>
          <p:nvPr>
            <p:ph type="title"/>
          </p:nvPr>
        </p:nvSpPr>
        <p:spPr>
          <a:xfrm>
            <a:off x="700175" y="115700"/>
            <a:ext cx="818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" type="body"/>
          </p:nvPr>
        </p:nvSpPr>
        <p:spPr>
          <a:xfrm>
            <a:off x="192150" y="766175"/>
            <a:ext cx="8759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700175" y="115700"/>
            <a:ext cx="844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title"/>
          </p:nvPr>
        </p:nvSpPr>
        <p:spPr>
          <a:xfrm>
            <a:off x="700175" y="115700"/>
            <a:ext cx="818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268325" y="838425"/>
            <a:ext cx="39978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4"/>
          <p:cNvSpPr txBox="1"/>
          <p:nvPr>
            <p:ph type="title"/>
          </p:nvPr>
        </p:nvSpPr>
        <p:spPr>
          <a:xfrm>
            <a:off x="700175" y="115700"/>
            <a:ext cx="844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700175" y="115700"/>
            <a:ext cx="818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192150" y="766175"/>
            <a:ext cx="8759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0950" y="35725"/>
            <a:ext cx="652675" cy="6526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311700" y="1424025"/>
            <a:ext cx="8520600" cy="12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600">
                <a:solidFill>
                  <a:srgbClr val="EFEFEF"/>
                </a:solidFill>
              </a:rPr>
              <a:t>Time-to-Amplitude </a:t>
            </a:r>
            <a:br>
              <a:rPr lang="en-US" sz="3600">
                <a:solidFill>
                  <a:srgbClr val="EFEFEF"/>
                </a:solidFill>
              </a:rPr>
            </a:br>
            <a:r>
              <a:rPr lang="en-US" sz="3600">
                <a:solidFill>
                  <a:srgbClr val="EFEFEF"/>
                </a:solidFill>
              </a:rPr>
              <a:t>Converter</a:t>
            </a:r>
            <a:endParaRPr sz="3600">
              <a:solidFill>
                <a:srgbClr val="EFEFEF"/>
              </a:solidFill>
            </a:endParaRPr>
          </a:p>
        </p:txBody>
      </p:sp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311700" y="2610124"/>
            <a:ext cx="85206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Presented by: Jon Itokazu</a:t>
            </a:r>
            <a:br>
              <a:rPr lang="en-US" sz="1800"/>
            </a:br>
            <a:r>
              <a:rPr lang="en-US" sz="1800"/>
              <a:t>December</a:t>
            </a:r>
            <a:r>
              <a:rPr lang="en-US" sz="1800"/>
              <a:t> 10</a:t>
            </a:r>
            <a:r>
              <a:rPr baseline="30000" lang="en-US" sz="1800"/>
              <a:t>th</a:t>
            </a:r>
            <a:r>
              <a:rPr lang="en-US" sz="1800"/>
              <a:t>, 2021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/>
              <a:t>PHYS 475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708575" y="65275"/>
            <a:ext cx="818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/>
              <a:t>Overview and Specifications</a:t>
            </a:r>
            <a:endParaRPr sz="3000"/>
          </a:p>
        </p:txBody>
      </p:sp>
      <p:sp>
        <p:nvSpPr>
          <p:cNvPr id="68" name="Google Shape;6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2"/>
          <p:cNvSpPr txBox="1"/>
          <p:nvPr/>
        </p:nvSpPr>
        <p:spPr>
          <a:xfrm>
            <a:off x="660750" y="1126925"/>
            <a:ext cx="6279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26 ps resolution Time-to-Digital Converter for Time-of-Flight applications.</a:t>
            </a:r>
            <a:endParaRPr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50" y="1797525"/>
            <a:ext cx="3441377" cy="26101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60000" dist="152400">
              <a:srgbClr val="000000">
                <a:alpha val="50000"/>
              </a:srgbClr>
            </a:outerShdw>
          </a:effectLst>
        </p:spPr>
      </p:pic>
      <p:pic>
        <p:nvPicPr>
          <p:cNvPr id="71" name="Google Shape;7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9150" y="2569313"/>
            <a:ext cx="3162300" cy="1838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60000" dist="1428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ce90d3aaf_0_10"/>
          <p:cNvSpPr txBox="1"/>
          <p:nvPr>
            <p:ph type="title"/>
          </p:nvPr>
        </p:nvSpPr>
        <p:spPr>
          <a:xfrm>
            <a:off x="700175" y="115700"/>
            <a:ext cx="818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Schematic and Overview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7" name="Google Shape;77;gece90d3aaf_0_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gece90d3aaf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25" y="921800"/>
            <a:ext cx="5280196" cy="335049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7800000" dist="104775">
              <a:srgbClr val="000000">
                <a:alpha val="50000"/>
              </a:srgbClr>
            </a:outerShdw>
          </a:effectLst>
        </p:spPr>
      </p:pic>
      <p:pic>
        <p:nvPicPr>
          <p:cNvPr id="79" name="Google Shape;79;gece90d3aaf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2950" y="814900"/>
            <a:ext cx="4488551" cy="20880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8040000" dist="104775">
              <a:srgbClr val="000000">
                <a:alpha val="50000"/>
              </a:srgbClr>
            </a:outerShdw>
          </a:effectLst>
        </p:spPr>
      </p:pic>
      <p:sp>
        <p:nvSpPr>
          <p:cNvPr id="80" name="Google Shape;80;gece90d3aaf_0_10"/>
          <p:cNvSpPr/>
          <p:nvPr/>
        </p:nvSpPr>
        <p:spPr>
          <a:xfrm>
            <a:off x="3868499" y="3299698"/>
            <a:ext cx="1688700" cy="972600"/>
          </a:xfrm>
          <a:prstGeom prst="flowChartAlternateProcess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1" name="Google Shape;81;gece90d3aaf_0_10"/>
          <p:cNvCxnSpPr/>
          <p:nvPr/>
        </p:nvCxnSpPr>
        <p:spPr>
          <a:xfrm flipH="1">
            <a:off x="5557400" y="3344133"/>
            <a:ext cx="561600" cy="4863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2" name="Google Shape;82;gece90d3aaf_0_10"/>
          <p:cNvSpPr txBox="1"/>
          <p:nvPr/>
        </p:nvSpPr>
        <p:spPr>
          <a:xfrm>
            <a:off x="6119000" y="3029475"/>
            <a:ext cx="228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For testing purposes only</a:t>
            </a:r>
            <a:endParaRPr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gece90d3aaf_0_10"/>
          <p:cNvSpPr txBox="1"/>
          <p:nvPr/>
        </p:nvSpPr>
        <p:spPr>
          <a:xfrm>
            <a:off x="298225" y="4536400"/>
            <a:ext cx="794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Note: Due to issues, a SN74AHC4066 was used in place of SN74AUC1G66 for prototyping</a:t>
            </a:r>
            <a:endParaRPr b="1"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ce90d3aaf_0_3"/>
          <p:cNvSpPr txBox="1"/>
          <p:nvPr>
            <p:ph type="title"/>
          </p:nvPr>
        </p:nvSpPr>
        <p:spPr>
          <a:xfrm>
            <a:off x="700175" y="115700"/>
            <a:ext cx="818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Simulation vs. Measurement</a:t>
            </a:r>
            <a:endParaRPr/>
          </a:p>
        </p:txBody>
      </p:sp>
      <p:pic>
        <p:nvPicPr>
          <p:cNvPr id="89" name="Google Shape;89;gece90d3aaf_0_3"/>
          <p:cNvPicPr preferRelativeResize="0"/>
          <p:nvPr/>
        </p:nvPicPr>
        <p:blipFill rotWithShape="1">
          <a:blip r:embed="rId3">
            <a:alphaModFix/>
          </a:blip>
          <a:srcRect b="0" l="5893" r="13154" t="0"/>
          <a:stretch/>
        </p:blipFill>
        <p:spPr>
          <a:xfrm>
            <a:off x="5082100" y="2942150"/>
            <a:ext cx="2916577" cy="2008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580000" dist="152400">
              <a:srgbClr val="000000">
                <a:alpha val="50000"/>
              </a:srgbClr>
            </a:outerShdw>
          </a:effectLst>
        </p:spPr>
      </p:pic>
      <p:pic>
        <p:nvPicPr>
          <p:cNvPr id="90" name="Google Shape;90;gece90d3aaf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2100" y="837925"/>
            <a:ext cx="2816776" cy="188781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580000" dist="152400">
              <a:srgbClr val="000000">
                <a:alpha val="50000"/>
              </a:srgbClr>
            </a:outerShdw>
          </a:effectLst>
        </p:spPr>
      </p:pic>
      <p:pic>
        <p:nvPicPr>
          <p:cNvPr id="91" name="Google Shape;91;gece90d3aaf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4850" y="2963850"/>
            <a:ext cx="2581437" cy="19718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60000" dist="152400">
              <a:srgbClr val="000000">
                <a:alpha val="50000"/>
              </a:srgbClr>
            </a:outerShdw>
          </a:effectLst>
        </p:spPr>
      </p:pic>
      <p:sp>
        <p:nvSpPr>
          <p:cNvPr id="92" name="Google Shape;92;gece90d3aaf_0_3"/>
          <p:cNvSpPr txBox="1"/>
          <p:nvPr/>
        </p:nvSpPr>
        <p:spPr>
          <a:xfrm>
            <a:off x="258051" y="655638"/>
            <a:ext cx="4736700" cy="22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46050" lvl="0" marL="2286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en-US">
                <a:solidFill>
                  <a:srgbClr val="EFEFEF"/>
                </a:solidFill>
              </a:rPr>
              <a:t>Measurement was taken at Vcap</a:t>
            </a:r>
            <a:endParaRPr>
              <a:solidFill>
                <a:srgbClr val="EFEFEF"/>
              </a:solidFill>
            </a:endParaRPr>
          </a:p>
          <a:p>
            <a:pPr indent="-146050" lvl="1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-US">
                <a:solidFill>
                  <a:srgbClr val="EFEFEF"/>
                </a:solidFill>
              </a:rPr>
              <a:t>discrepancy</a:t>
            </a:r>
            <a:r>
              <a:rPr lang="en-US">
                <a:solidFill>
                  <a:srgbClr val="EFEFEF"/>
                </a:solidFill>
              </a:rPr>
              <a:t> at ramp peak due to oscilloscope probe causing the sampling capacitor to discharge</a:t>
            </a:r>
            <a:endParaRPr>
              <a:solidFill>
                <a:srgbClr val="EFEFEF"/>
              </a:solidFill>
            </a:endParaRPr>
          </a:p>
          <a:p>
            <a:pPr indent="-146050" lvl="0" marL="228600" rtl="0" algn="l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en-US">
                <a:solidFill>
                  <a:srgbClr val="EFEFEF"/>
                </a:solidFill>
              </a:rPr>
              <a:t>Measurement and Simulation information</a:t>
            </a:r>
            <a:endParaRPr>
              <a:solidFill>
                <a:srgbClr val="EFEFEF"/>
              </a:solidFill>
            </a:endParaRPr>
          </a:p>
          <a:p>
            <a:pPr indent="-146050" lvl="1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-US">
                <a:solidFill>
                  <a:srgbClr val="EFEFEF"/>
                </a:solidFill>
              </a:rPr>
              <a:t>Time Div. → 25 ns/div</a:t>
            </a:r>
            <a:endParaRPr>
              <a:solidFill>
                <a:srgbClr val="EFEFEF"/>
              </a:solidFill>
            </a:endParaRPr>
          </a:p>
          <a:p>
            <a:pPr indent="-146050" lvl="1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-US">
                <a:solidFill>
                  <a:srgbClr val="EFEFEF"/>
                </a:solidFill>
              </a:rPr>
              <a:t>Volt.</a:t>
            </a:r>
            <a:r>
              <a:rPr lang="en-US">
                <a:solidFill>
                  <a:srgbClr val="EFEFEF"/>
                </a:solidFill>
              </a:rPr>
              <a:t> Div. → 100 mV/div</a:t>
            </a:r>
            <a:endParaRPr>
              <a:solidFill>
                <a:srgbClr val="EFEFEF"/>
              </a:solidFill>
            </a:endParaRPr>
          </a:p>
          <a:p>
            <a:pPr indent="-146050" lvl="1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-US">
                <a:solidFill>
                  <a:srgbClr val="EFEFEF"/>
                </a:solidFill>
              </a:rPr>
              <a:t>Vmax(sim:ideal) → 496 mV</a:t>
            </a:r>
            <a:endParaRPr>
              <a:solidFill>
                <a:srgbClr val="EFEFEF"/>
              </a:solidFill>
            </a:endParaRPr>
          </a:p>
          <a:p>
            <a:pPr indent="-146050" lvl="1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-US">
                <a:solidFill>
                  <a:srgbClr val="EFEFEF"/>
                </a:solidFill>
              </a:rPr>
              <a:t>Vmax(sim:non-ideal) → 525 mV</a:t>
            </a:r>
            <a:endParaRPr>
              <a:solidFill>
                <a:srgbClr val="EFEFEF"/>
              </a:solidFill>
            </a:endParaRPr>
          </a:p>
          <a:p>
            <a:pPr indent="-146050" lvl="1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-US">
                <a:solidFill>
                  <a:srgbClr val="EFEFEF"/>
                </a:solidFill>
              </a:rPr>
              <a:t>Vmax(sim:measured) → 512 mV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93" name="Google Shape;93;gece90d3aaf_0_3"/>
          <p:cNvSpPr/>
          <p:nvPr/>
        </p:nvSpPr>
        <p:spPr>
          <a:xfrm>
            <a:off x="2702873" y="3934679"/>
            <a:ext cx="315300" cy="205200"/>
          </a:xfrm>
          <a:prstGeom prst="flowChartAlternateProcess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4" name="Google Shape;94;gece90d3aaf_0_3"/>
          <p:cNvCxnSpPr>
            <a:endCxn id="93" idx="3"/>
          </p:cNvCxnSpPr>
          <p:nvPr/>
        </p:nvCxnSpPr>
        <p:spPr>
          <a:xfrm flipH="1">
            <a:off x="3018173" y="3398579"/>
            <a:ext cx="994800" cy="63870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" name="Google Shape;95;gece90d3aaf_0_3"/>
          <p:cNvSpPr txBox="1"/>
          <p:nvPr/>
        </p:nvSpPr>
        <p:spPr>
          <a:xfrm>
            <a:off x="3945049" y="3180504"/>
            <a:ext cx="47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C0000"/>
                </a:solidFill>
              </a:rPr>
              <a:t>Vcap</a:t>
            </a:r>
            <a:endParaRPr sz="1000">
              <a:solidFill>
                <a:srgbClr val="CC0000"/>
              </a:solidFill>
            </a:endParaRPr>
          </a:p>
        </p:txBody>
      </p:sp>
      <p:sp>
        <p:nvSpPr>
          <p:cNvPr id="96" name="Google Shape;96;gece90d3aaf_0_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6f19f720a_0_18"/>
          <p:cNvSpPr txBox="1"/>
          <p:nvPr>
            <p:ph type="title"/>
          </p:nvPr>
        </p:nvSpPr>
        <p:spPr>
          <a:xfrm>
            <a:off x="700175" y="115700"/>
            <a:ext cx="818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Capacitor Ramp Linearity</a:t>
            </a:r>
            <a:endParaRPr/>
          </a:p>
        </p:txBody>
      </p:sp>
      <p:pic>
        <p:nvPicPr>
          <p:cNvPr id="102" name="Google Shape;102;g106f19f720a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675" y="981375"/>
            <a:ext cx="6054649" cy="3744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60000" dist="161925">
              <a:srgbClr val="000000">
                <a:alpha val="50000"/>
              </a:srgbClr>
            </a:outerShdw>
          </a:effectLst>
        </p:spPr>
      </p:pic>
      <p:cxnSp>
        <p:nvCxnSpPr>
          <p:cNvPr id="103" name="Google Shape;103;g106f19f720a_0_18"/>
          <p:cNvCxnSpPr/>
          <p:nvPr/>
        </p:nvCxnSpPr>
        <p:spPr>
          <a:xfrm flipH="1">
            <a:off x="3392875" y="1535375"/>
            <a:ext cx="300" cy="2563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4" name="Google Shape;104;g106f19f720a_0_18"/>
          <p:cNvCxnSpPr/>
          <p:nvPr/>
        </p:nvCxnSpPr>
        <p:spPr>
          <a:xfrm flipH="1">
            <a:off x="5687125" y="1535375"/>
            <a:ext cx="300" cy="2563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5" name="Google Shape;105;g106f19f720a_0_18"/>
          <p:cNvCxnSpPr/>
          <p:nvPr/>
        </p:nvCxnSpPr>
        <p:spPr>
          <a:xfrm>
            <a:off x="5120475" y="1788700"/>
            <a:ext cx="566700" cy="0"/>
          </a:xfrm>
          <a:prstGeom prst="straightConnector1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6" name="Google Shape;106;g106f19f720a_0_18"/>
          <p:cNvCxnSpPr/>
          <p:nvPr/>
        </p:nvCxnSpPr>
        <p:spPr>
          <a:xfrm flipH="1">
            <a:off x="3392950" y="1788700"/>
            <a:ext cx="576000" cy="1200"/>
          </a:xfrm>
          <a:prstGeom prst="straightConnector1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07" name="Google Shape;107;g106f19f720a_0_18"/>
          <p:cNvSpPr txBox="1"/>
          <p:nvPr/>
        </p:nvSpPr>
        <p:spPr>
          <a:xfrm>
            <a:off x="3980550" y="1596850"/>
            <a:ext cx="11283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38761D"/>
                </a:solidFill>
              </a:rPr>
              <a:t>Linear Region</a:t>
            </a:r>
            <a:endParaRPr b="1" sz="1100">
              <a:solidFill>
                <a:srgbClr val="38761D"/>
              </a:solidFill>
            </a:endParaRPr>
          </a:p>
        </p:txBody>
      </p:sp>
      <p:cxnSp>
        <p:nvCxnSpPr>
          <p:cNvPr id="108" name="Google Shape;108;g106f19f720a_0_18"/>
          <p:cNvCxnSpPr/>
          <p:nvPr/>
        </p:nvCxnSpPr>
        <p:spPr>
          <a:xfrm>
            <a:off x="3109250" y="1788400"/>
            <a:ext cx="272100" cy="9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9" name="Google Shape;109;g106f19f720a_0_18"/>
          <p:cNvCxnSpPr/>
          <p:nvPr/>
        </p:nvCxnSpPr>
        <p:spPr>
          <a:xfrm flipH="1">
            <a:off x="2245925" y="1788400"/>
            <a:ext cx="279900" cy="18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10" name="Google Shape;110;g106f19f720a_0_18"/>
          <p:cNvSpPr txBox="1"/>
          <p:nvPr/>
        </p:nvSpPr>
        <p:spPr>
          <a:xfrm>
            <a:off x="2253038" y="1482700"/>
            <a:ext cx="11283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CC0000"/>
                </a:solidFill>
              </a:rPr>
              <a:t>Non-Linear</a:t>
            </a:r>
            <a:br>
              <a:rPr b="1" lang="en-US" sz="1100">
                <a:solidFill>
                  <a:srgbClr val="CC0000"/>
                </a:solidFill>
              </a:rPr>
            </a:br>
            <a:r>
              <a:rPr b="1" lang="en-US" sz="1100">
                <a:solidFill>
                  <a:srgbClr val="CC0000"/>
                </a:solidFill>
              </a:rPr>
              <a:t>Region</a:t>
            </a:r>
            <a:br>
              <a:rPr b="1" lang="en-US" sz="1100">
                <a:solidFill>
                  <a:srgbClr val="CC0000"/>
                </a:solidFill>
              </a:rPr>
            </a:br>
            <a:endParaRPr b="1" sz="1100">
              <a:solidFill>
                <a:srgbClr val="CC0000"/>
              </a:solidFill>
            </a:endParaRPr>
          </a:p>
        </p:txBody>
      </p:sp>
      <p:cxnSp>
        <p:nvCxnSpPr>
          <p:cNvPr id="111" name="Google Shape;111;g106f19f720a_0_18"/>
          <p:cNvCxnSpPr/>
          <p:nvPr/>
        </p:nvCxnSpPr>
        <p:spPr>
          <a:xfrm>
            <a:off x="6831275" y="1786900"/>
            <a:ext cx="561600" cy="18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2" name="Google Shape;112;g106f19f720a_0_18"/>
          <p:cNvCxnSpPr/>
          <p:nvPr/>
        </p:nvCxnSpPr>
        <p:spPr>
          <a:xfrm flipH="1">
            <a:off x="5703950" y="1786900"/>
            <a:ext cx="543900" cy="18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13" name="Google Shape;113;g106f19f720a_0_18"/>
          <p:cNvSpPr txBox="1"/>
          <p:nvPr/>
        </p:nvSpPr>
        <p:spPr>
          <a:xfrm>
            <a:off x="5975188" y="1487500"/>
            <a:ext cx="11283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CC0000"/>
                </a:solidFill>
              </a:rPr>
              <a:t>Non-Linear</a:t>
            </a:r>
            <a:br>
              <a:rPr b="1" lang="en-US" sz="1100">
                <a:solidFill>
                  <a:srgbClr val="CC0000"/>
                </a:solidFill>
              </a:rPr>
            </a:br>
            <a:r>
              <a:rPr b="1" lang="en-US" sz="1100">
                <a:solidFill>
                  <a:srgbClr val="CC0000"/>
                </a:solidFill>
              </a:rPr>
              <a:t>Region</a:t>
            </a:r>
            <a:br>
              <a:rPr b="1" lang="en-US" sz="1100">
                <a:solidFill>
                  <a:srgbClr val="CC0000"/>
                </a:solidFill>
              </a:rPr>
            </a:br>
            <a:endParaRPr b="1" sz="1100">
              <a:solidFill>
                <a:srgbClr val="CC0000"/>
              </a:solidFill>
            </a:endParaRPr>
          </a:p>
        </p:txBody>
      </p:sp>
      <p:sp>
        <p:nvSpPr>
          <p:cNvPr id="114" name="Google Shape;114;g106f19f720a_0_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6f19f720a_0_53"/>
          <p:cNvSpPr txBox="1"/>
          <p:nvPr>
            <p:ph type="title"/>
          </p:nvPr>
        </p:nvSpPr>
        <p:spPr>
          <a:xfrm>
            <a:off x="700175" y="115700"/>
            <a:ext cx="818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Future Works</a:t>
            </a:r>
            <a:endParaRPr/>
          </a:p>
        </p:txBody>
      </p:sp>
      <p:pic>
        <p:nvPicPr>
          <p:cNvPr id="120" name="Google Shape;120;g106f19f720a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450" y="2691400"/>
            <a:ext cx="2581437" cy="19718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60000" dist="152400">
              <a:srgbClr val="000000">
                <a:alpha val="50000"/>
              </a:srgbClr>
            </a:outerShdw>
          </a:effectLst>
        </p:spPr>
      </p:pic>
      <p:sp>
        <p:nvSpPr>
          <p:cNvPr id="121" name="Google Shape;121;g106f19f720a_0_53"/>
          <p:cNvSpPr txBox="1"/>
          <p:nvPr/>
        </p:nvSpPr>
        <p:spPr>
          <a:xfrm>
            <a:off x="265725" y="1504350"/>
            <a:ext cx="57222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460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en-US">
                <a:solidFill>
                  <a:srgbClr val="EFEFEF"/>
                </a:solidFill>
              </a:rPr>
              <a:t>Improve linear range</a:t>
            </a:r>
            <a:endParaRPr>
              <a:solidFill>
                <a:srgbClr val="EFEFEF"/>
              </a:solidFill>
            </a:endParaRPr>
          </a:p>
          <a:p>
            <a:pPr indent="-1460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-US">
                <a:solidFill>
                  <a:srgbClr val="EFEFEF"/>
                </a:solidFill>
              </a:rPr>
              <a:t>switches with better isolation to reduce leakage current</a:t>
            </a:r>
            <a:br>
              <a:rPr lang="en-US">
                <a:solidFill>
                  <a:srgbClr val="EFEFEF"/>
                </a:solidFill>
              </a:rPr>
            </a:br>
            <a:endParaRPr>
              <a:solidFill>
                <a:srgbClr val="EFEFEF"/>
              </a:solidFill>
            </a:endParaRPr>
          </a:p>
          <a:p>
            <a:pPr indent="-1460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en-US">
                <a:solidFill>
                  <a:srgbClr val="EFEFEF"/>
                </a:solidFill>
              </a:rPr>
              <a:t>Reduce Noise</a:t>
            </a:r>
            <a:endParaRPr>
              <a:solidFill>
                <a:srgbClr val="EFEFEF"/>
              </a:solidFill>
            </a:endParaRPr>
          </a:p>
          <a:p>
            <a:pPr indent="-1460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-US">
                <a:solidFill>
                  <a:srgbClr val="EFEFEF"/>
                </a:solidFill>
              </a:rPr>
              <a:t>Survey for alternate parts with better noise performance</a:t>
            </a:r>
            <a:endParaRPr>
              <a:solidFill>
                <a:srgbClr val="EFEFEF"/>
              </a:solidFill>
            </a:endParaRPr>
          </a:p>
          <a:p>
            <a:pPr indent="-1460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-US">
                <a:solidFill>
                  <a:srgbClr val="EFEFEF"/>
                </a:solidFill>
              </a:rPr>
              <a:t>Implement on board using layout techniques</a:t>
            </a:r>
            <a:br>
              <a:rPr lang="en-US">
                <a:solidFill>
                  <a:srgbClr val="EFEFEF"/>
                </a:solidFill>
              </a:rPr>
            </a:br>
            <a:endParaRPr>
              <a:solidFill>
                <a:srgbClr val="EFEFEF"/>
              </a:solidFill>
            </a:endParaRPr>
          </a:p>
          <a:p>
            <a:pPr indent="-1460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en-US">
                <a:solidFill>
                  <a:srgbClr val="EFEFEF"/>
                </a:solidFill>
              </a:rPr>
              <a:t>Create circuit at the transistor level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122" name="Google Shape;122;g106f19f720a_0_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" name="Google Shape;123;g106f19f720a_0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5450" y="805463"/>
            <a:ext cx="2581424" cy="17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6f19f720a_0_67"/>
          <p:cNvSpPr txBox="1"/>
          <p:nvPr>
            <p:ph type="title"/>
          </p:nvPr>
        </p:nvSpPr>
        <p:spPr>
          <a:xfrm>
            <a:off x="700175" y="115700"/>
            <a:ext cx="818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Q&amp;A</a:t>
            </a:r>
            <a:endParaRPr/>
          </a:p>
        </p:txBody>
      </p:sp>
      <p:sp>
        <p:nvSpPr>
          <p:cNvPr id="129" name="Google Shape;129;g106f19f720a_0_67"/>
          <p:cNvSpPr txBox="1"/>
          <p:nvPr/>
        </p:nvSpPr>
        <p:spPr>
          <a:xfrm>
            <a:off x="0" y="911250"/>
            <a:ext cx="9144000" cy="3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FEFEF"/>
                </a:solidFill>
              </a:rPr>
              <a:t>Thank you for your time and </a:t>
            </a:r>
            <a:r>
              <a:rPr lang="en-US">
                <a:solidFill>
                  <a:srgbClr val="EFEFEF"/>
                </a:solidFill>
              </a:rPr>
              <a:t>attention</a:t>
            </a:r>
            <a:br>
              <a:rPr lang="en-US">
                <a:solidFill>
                  <a:srgbClr val="EFEFEF"/>
                </a:solidFill>
              </a:rPr>
            </a:br>
            <a:endParaRPr>
              <a:solidFill>
                <a:srgbClr val="EFEFE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300">
                <a:solidFill>
                  <a:srgbClr val="EFEFEF"/>
                </a:solidFill>
              </a:rPr>
              <a:t>?</a:t>
            </a:r>
            <a:br>
              <a:rPr lang="en-US" sz="12300">
                <a:solidFill>
                  <a:srgbClr val="EFEFEF"/>
                </a:solidFill>
              </a:rPr>
            </a:br>
            <a:r>
              <a:rPr lang="en-US">
                <a:solidFill>
                  <a:srgbClr val="EFEFEF"/>
                </a:solidFill>
              </a:rPr>
              <a:t>The </a:t>
            </a:r>
            <a:r>
              <a:rPr lang="en-US">
                <a:solidFill>
                  <a:srgbClr val="EFEFEF"/>
                </a:solidFill>
              </a:rPr>
              <a:t>floor</a:t>
            </a:r>
            <a:r>
              <a:rPr lang="en-US">
                <a:solidFill>
                  <a:srgbClr val="EFEFEF"/>
                </a:solidFill>
              </a:rPr>
              <a:t> is now open for questions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130" name="Google Shape;130;g106f19f720a_0_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J. Itokazu</dc:creator>
</cp:coreProperties>
</file>