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8" r:id="rId3"/>
    <p:sldId id="324" r:id="rId4"/>
    <p:sldId id="309" r:id="rId5"/>
    <p:sldId id="310" r:id="rId6"/>
    <p:sldId id="311" r:id="rId7"/>
    <p:sldId id="259" r:id="rId8"/>
    <p:sldId id="685" r:id="rId9"/>
    <p:sldId id="257" r:id="rId10"/>
    <p:sldId id="704" r:id="rId11"/>
    <p:sldId id="262" r:id="rId12"/>
    <p:sldId id="263" r:id="rId13"/>
    <p:sldId id="264" r:id="rId14"/>
    <p:sldId id="266" r:id="rId15"/>
    <p:sldId id="281" r:id="rId16"/>
    <p:sldId id="701" r:id="rId17"/>
    <p:sldId id="296" r:id="rId18"/>
    <p:sldId id="297" r:id="rId19"/>
    <p:sldId id="270" r:id="rId20"/>
    <p:sldId id="702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584" r:id="rId29"/>
    <p:sldId id="670" r:id="rId30"/>
    <p:sldId id="279" r:id="rId31"/>
    <p:sldId id="280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Snowden-Ifft" initials="" lastIdx="9" clrIdx="0"/>
  <p:cmAuthor id="1" name="Neutron Oscillation Group" initials="" lastIdx="5" clrIdx="1"/>
  <p:cmAuthor id="2" name="Diego Aristizabal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2"/>
    <p:restoredTop sz="94689"/>
  </p:normalViewPr>
  <p:slideViewPr>
    <p:cSldViewPr snapToGrid="0">
      <p:cViewPr varScale="1">
        <p:scale>
          <a:sx n="83" d="100"/>
          <a:sy n="83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AB4AF5-175D-0F4B-ABD8-C7614E7A2E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5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83404d19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83404d197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f83404d197_0_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83404d1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83404d19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f83404d197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B4AF5-175D-0F4B-ABD8-C7614E7A2E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b04ed150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gfb04ed1505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fb04ed1505_0_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149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b04ed15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gfb04ed1505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fb04ed1505_0_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650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b04ed150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gfb04ed1505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fb04ed1505_0_2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002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b04ed150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gfb04ed1505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fb04ed1505_0_3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36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b04ed15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" name="Google Shape;220;gfb04ed150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fb04ed1505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185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594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B4AF5-175D-0F4B-ABD8-C7614E7A2E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3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B4AF5-175D-0F4B-ABD8-C7614E7A2E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ED8243-85CA-4346-9F46-F540947323E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91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30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0" name="Google Shape;2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7" name="Google Shape;5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Google Shape;558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1" name="Google Shape;571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AB4AF5-175D-0F4B-ABD8-C7614E7A2E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/>
            </a:lvl4pPr>
            <a:lvl5pPr lvl="4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/>
            </a:lvl5pPr>
            <a:lvl6pPr lvl="5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/>
            </a:lvl6pPr>
            <a:lvl7pPr lvl="6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/>
            </a:lvl7pPr>
            <a:lvl8pPr lvl="7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/>
            </a:lvl8pPr>
            <a:lvl9pPr lvl="8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810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1714500" y="-647700"/>
            <a:ext cx="5715000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667250" y="2305050"/>
            <a:ext cx="63246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247650" y="209550"/>
            <a:ext cx="6324600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810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810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810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4267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48200" y="838200"/>
            <a:ext cx="42672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–"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Char char="»"/>
              <a:defRPr sz="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79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Char char="»"/>
              <a:defRPr sz="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79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Char char="»"/>
              <a:defRPr sz="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79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Char char="»"/>
              <a:defRPr sz="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79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Char char="»"/>
              <a:defRPr sz="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810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605481" y="457201"/>
            <a:ext cx="7883611" cy="272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𝜈BDX-DRIFT Experiment to Study New Physics and CE</a:t>
            </a:r>
            <a:r>
              <a:rPr lang="en-US" sz="36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 at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2103310" y="3873500"/>
            <a:ext cx="4937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Snowden-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Ifft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Occidental College</a:t>
            </a:r>
            <a:endParaRPr lang="en-US"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CYGNUS Physics and Analysis Meeting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November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296186" cy="533400"/>
          </a:xfrm>
        </p:spPr>
        <p:txBody>
          <a:bodyPr/>
          <a:lstStyle/>
          <a:p>
            <a:pPr algn="l"/>
            <a:r>
              <a:rPr lang="en-US" sz="2800" dirty="0" err="1">
                <a:latin typeface="Calibri"/>
                <a:cs typeface="Calibri"/>
              </a:rPr>
              <a:t>Fermilab</a:t>
            </a:r>
            <a:r>
              <a:rPr lang="en-US" sz="2800" dirty="0">
                <a:latin typeface="Calibri"/>
                <a:cs typeface="Calibri"/>
              </a:rPr>
              <a:t> PAC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D9159-A8DD-1247-9800-0340132EEC78}"/>
              </a:ext>
            </a:extLst>
          </p:cNvPr>
          <p:cNvSpPr txBox="1"/>
          <p:nvPr/>
        </p:nvSpPr>
        <p:spPr>
          <a:xfrm>
            <a:off x="743919" y="1131376"/>
            <a:ext cx="7547674" cy="472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910C8-B9CD-B943-A413-90722655C4B4}"/>
              </a:ext>
            </a:extLst>
          </p:cNvPr>
          <p:cNvSpPr txBox="1"/>
          <p:nvPr/>
        </p:nvSpPr>
        <p:spPr>
          <a:xfrm>
            <a:off x="852407" y="1131376"/>
            <a:ext cx="7160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Presented this idea to the 2020 </a:t>
            </a:r>
            <a:r>
              <a:rPr lang="en-US" sz="2400" dirty="0" err="1"/>
              <a:t>Fermilab</a:t>
            </a:r>
            <a:r>
              <a:rPr lang="en-US" sz="2400" dirty="0"/>
              <a:t> PAC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Asked to consider a stronger physics case, both standard and BSM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Asked to consider a more detailed analysis of backgrounds</a:t>
            </a:r>
          </a:p>
        </p:txBody>
      </p:sp>
    </p:spTree>
    <p:extLst>
      <p:ext uri="{BB962C8B-B14F-4D97-AF65-F5344CB8AC3E}">
        <p14:creationId xmlns:p14="http://schemas.microsoft.com/office/powerpoint/2010/main" val="81607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050" y="215249"/>
            <a:ext cx="2559750" cy="2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22800" y="215250"/>
            <a:ext cx="2976900" cy="49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Sources for CE𝜈NS</a:t>
            </a:r>
            <a:endParaRPr sz="2800">
              <a:solidFill>
                <a:srgbClr val="5DA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673" y="2573613"/>
            <a:ext cx="3814202" cy="17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9026" y="2829038"/>
            <a:ext cx="3093775" cy="16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descr="https://lh6.googleusercontent.com/4c5leASC8m1xIVsKCDJk-Voov_WNoGJrqxZJgUUZRMyDHrZ3xgd-ktGAcCzQcUJQNiiWa3z1tVlZvMmJBHGd0kYC6_ufGrPC6j7l7opdPTN0jGWwRcDZ387FwnLVWOGl2KDZJOA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1850" y="4942013"/>
            <a:ext cx="3814199" cy="148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7137" y="4574913"/>
            <a:ext cx="2937600" cy="22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1850" y="821775"/>
            <a:ext cx="3814199" cy="146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13" y="1241700"/>
            <a:ext cx="6657975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274525" y="343400"/>
            <a:ext cx="4968600" cy="53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CE𝜈NS Measurements and Limits </a:t>
            </a:r>
            <a:endParaRPr sz="2800">
              <a:solidFill>
                <a:srgbClr val="5DA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6327450" y="5913925"/>
            <a:ext cx="177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Figure: K. Scholberg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498021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2800">
                <a:solidFill>
                  <a:srgbClr val="00009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NS Physics – Event Rates</a:t>
            </a:r>
            <a:endParaRPr>
              <a:solidFill>
                <a:srgbClr val="000090"/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975" y="1139642"/>
            <a:ext cx="5750732" cy="378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280450" y="1945924"/>
            <a:ext cx="330780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Max rate @ 400 Torr CS</a:t>
            </a:r>
            <a:r>
              <a:rPr lang="en-US" sz="1800" baseline="-25000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aseline="-25000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Significant detection, ~400 events for 7 </a:t>
            </a:r>
            <a:r>
              <a:rPr lang="en-US" sz="1800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yrs</a:t>
            </a:r>
            <a:r>
              <a:rPr lang="en-US" sz="1800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with 10 m</a:t>
            </a:r>
            <a:r>
              <a:rPr lang="en-US" sz="1800" baseline="30000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Different nuclei possible</a:t>
            </a:r>
            <a:endParaRPr sz="1800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Directionality for signature</a:t>
            </a:r>
            <a:endParaRPr sz="1800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466975" y="6215900"/>
            <a:ext cx="548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PRD 104, 2021, arXiv:2103.10857, Aristizabal-Sierra et al.</a:t>
            </a:r>
            <a:endParaRPr>
              <a:solidFill>
                <a:srgbClr val="00009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228599" y="228600"/>
            <a:ext cx="55027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2800">
                <a:solidFill>
                  <a:srgbClr val="00009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NS Physics - Measurements</a:t>
            </a:r>
            <a:endParaRPr>
              <a:solidFill>
                <a:srgbClr val="000090"/>
              </a:solidFill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762000"/>
            <a:ext cx="4269790" cy="281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8391" y="3575957"/>
            <a:ext cx="4016829" cy="264724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4939262" y="1502228"/>
            <a:ext cx="35759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9300"/>
                </a:solidFill>
                <a:latin typeface="Calibri"/>
                <a:ea typeface="Calibri"/>
                <a:cs typeface="Calibri"/>
                <a:sym typeface="Calibri"/>
              </a:rPr>
              <a:t>Measurement of the weak mixing angle on S to 8%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575517" y="3808652"/>
            <a:ext cx="357595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DA3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Measurement neutron distribution in Pb to 5%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DA3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Larger neutrino energy =&gt; Sufficient stats at high Q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DA3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Systematics on form factor are small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DA31E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Comparison with PREX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3466975" y="6215900"/>
            <a:ext cx="548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PRD 104, 2021, arXiv:2103.10857, Aristizabal-Sierra et al.</a:t>
            </a:r>
            <a:endParaRPr>
              <a:solidFill>
                <a:srgbClr val="00009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6790" y="625600"/>
            <a:ext cx="8073800" cy="623884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209549" y="161955"/>
            <a:ext cx="581977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𝜈BDX-DRIFT – Sensitivity at DUNE ND</a:t>
            </a:r>
            <a:endParaRPr sz="280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6448425" y="928866"/>
            <a:ext cx="2695575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line =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@ 40 Torr, nominal pressure, with 20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threshold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Blue line =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@ 400 Torr with 200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threshold to preserve recoil length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Purple line =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@ 400 Torr with 200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threshold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assume zero background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6578570" cy="5334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5918BB"/>
                </a:solidFill>
                <a:latin typeface="Calibri"/>
                <a:cs typeface="Calibri"/>
              </a:rPr>
              <a:t>Non-Perpendicular Scatters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E747E-9667-324D-B151-7F636621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6205729" cy="3958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84BD0F-1611-2843-B251-DECBF11362B4}"/>
              </a:ext>
            </a:extLst>
          </p:cNvPr>
          <p:cNvSpPr txBox="1"/>
          <p:nvPr/>
        </p:nvSpPr>
        <p:spPr>
          <a:xfrm>
            <a:off x="6205730" y="762000"/>
            <a:ext cx="2720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18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Inelastic neutrino collisions could provide a directional signal linked to the mass of the BSM scale.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18BB"/>
              </a:solidFill>
              <a:latin typeface="Symbol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18BB"/>
                </a:solidFill>
                <a:latin typeface="Symbol" pitchFamily="2" charset="2"/>
              </a:rPr>
              <a:t>n </a:t>
            </a:r>
            <a:r>
              <a:rPr lang="en-US" sz="2000" dirty="0">
                <a:solidFill>
                  <a:srgbClr val="5918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N -&gt; </a:t>
            </a:r>
            <a:r>
              <a:rPr lang="en-US" sz="2000" dirty="0">
                <a:solidFill>
                  <a:srgbClr val="5918BB"/>
                </a:solidFill>
                <a:latin typeface="Symbol" pitchFamily="2" charset="2"/>
              </a:rPr>
              <a:t>n </a:t>
            </a:r>
            <a:r>
              <a:rPr lang="en-US" sz="2000" dirty="0">
                <a:solidFill>
                  <a:srgbClr val="5918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18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18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= heavy fermion, for example heavy right handed </a:t>
            </a:r>
            <a:r>
              <a:rPr lang="en-US" sz="2000" dirty="0">
                <a:solidFill>
                  <a:srgbClr val="5918BB"/>
                </a:solidFill>
                <a:latin typeface="Symbol" pitchFamily="2" charset="2"/>
                <a:cs typeface="Calibri" panose="020F0502020204030204" pitchFamily="34" charset="0"/>
              </a:rPr>
              <a:t>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Symbol" pitchFamily="2" charset="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20877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– Beam Unrelated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418" name="Google Shape;418;p53"/>
          <p:cNvSpPr txBox="1"/>
          <p:nvPr/>
        </p:nvSpPr>
        <p:spPr>
          <a:xfrm>
            <a:off x="361950" y="762000"/>
            <a:ext cx="84105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Detector backgrounds</a:t>
            </a:r>
            <a:endParaRPr dirty="0">
              <a:solidFill>
                <a:srgbClr val="945200"/>
              </a:solidFill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Cosmic ray neutrons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Cosmic ray muons, betas and gammas</a:t>
            </a:r>
            <a:endParaRPr dirty="0">
              <a:solidFill>
                <a:srgbClr val="945200"/>
              </a:solidFill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Cosmic ray muon-induced neutrons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Neutrons from radioactive decay in the walls – ~events per day</a:t>
            </a:r>
            <a:endParaRPr dirty="0">
              <a:solidFill>
                <a:srgbClr val="94520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Beam timing - With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fiducialization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we expect to be able to calculate the time when the event occurred within the </a:t>
            </a:r>
            <a:r>
              <a:rPr lang="en-US" sz="2000" dirty="0">
                <a:solidFill>
                  <a:srgbClr val="9452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BDX-DRIFT detector to within 10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μs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. With this timing cut we expect to reduce any beam-unrelated backgrounds to zero for near-term exposures regardless of pressure. </a:t>
            </a:r>
            <a:endParaRPr dirty="0">
              <a:solidFill>
                <a:srgbClr val="945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BC19B1-F87F-D84C-988F-B9C3CF131AC8}"/>
              </a:ext>
            </a:extLst>
          </p:cNvPr>
          <p:cNvCxnSpPr>
            <a:cxnSpLocks/>
          </p:cNvCxnSpPr>
          <p:nvPr/>
        </p:nvCxnSpPr>
        <p:spPr>
          <a:xfrm>
            <a:off x="495300" y="1206728"/>
            <a:ext cx="27023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B17CB0-6853-B947-87E7-6595217D09C0}"/>
              </a:ext>
            </a:extLst>
          </p:cNvPr>
          <p:cNvCxnSpPr>
            <a:cxnSpLocks/>
          </p:cNvCxnSpPr>
          <p:nvPr/>
        </p:nvCxnSpPr>
        <p:spPr>
          <a:xfrm>
            <a:off x="495300" y="1819066"/>
            <a:ext cx="25216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F47F1C-13E5-4B40-85A5-0554B7B85DC7}"/>
              </a:ext>
            </a:extLst>
          </p:cNvPr>
          <p:cNvCxnSpPr>
            <a:cxnSpLocks/>
          </p:cNvCxnSpPr>
          <p:nvPr/>
        </p:nvCxnSpPr>
        <p:spPr>
          <a:xfrm>
            <a:off x="495300" y="2431404"/>
            <a:ext cx="433404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2509E-93EA-AD4B-8FDC-D72410EF131E}"/>
              </a:ext>
            </a:extLst>
          </p:cNvPr>
          <p:cNvCxnSpPr>
            <a:cxnSpLocks/>
          </p:cNvCxnSpPr>
          <p:nvPr/>
        </p:nvCxnSpPr>
        <p:spPr>
          <a:xfrm>
            <a:off x="495300" y="3032856"/>
            <a:ext cx="404932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D8D61-A13F-D540-B66A-F28A40102EC8}"/>
              </a:ext>
            </a:extLst>
          </p:cNvPr>
          <p:cNvCxnSpPr>
            <a:cxnSpLocks/>
          </p:cNvCxnSpPr>
          <p:nvPr/>
        </p:nvCxnSpPr>
        <p:spPr>
          <a:xfrm>
            <a:off x="495300" y="3634308"/>
            <a:ext cx="715390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20877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– Beam Related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424" name="Google Shape;424;p54"/>
          <p:cNvSpPr txBox="1"/>
          <p:nvPr/>
        </p:nvSpPr>
        <p:spPr>
          <a:xfrm>
            <a:off x="361950" y="762000"/>
            <a:ext cx="841057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“Rock neutrons” created by </a:t>
            </a:r>
            <a:r>
              <a:rPr lang="en-US" sz="2000" dirty="0">
                <a:solidFill>
                  <a:srgbClr val="945200"/>
                </a:solidFill>
                <a:latin typeface="Symbol" pitchFamily="2" charset="2"/>
                <a:ea typeface="Calibri"/>
                <a:cs typeface="Calibri"/>
                <a:sym typeface="Calibri"/>
              </a:rPr>
              <a:t>n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– N interactions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Asked by </a:t>
            </a:r>
            <a:r>
              <a:rPr lang="en-US" sz="2000" dirty="0" err="1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Fermilab</a:t>
            </a:r>
            <a:r>
              <a:rPr lang="en-US" sz="2000" dirty="0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 PAC December 2020 to estimate “rock neutron” backgrounds for a planned </a:t>
            </a:r>
            <a:r>
              <a:rPr lang="en-US" sz="2000" dirty="0" err="1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NuMI</a:t>
            </a:r>
            <a:r>
              <a:rPr lang="en-US" sz="2000" dirty="0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 run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We came up with a framework for solving this problem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3D23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Decided to try to benchmark our calculation using COUPP experiment run in the </a:t>
            </a:r>
            <a:r>
              <a:rPr lang="en-US" sz="2000" dirty="0" err="1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NuMI</a:t>
            </a:r>
            <a:r>
              <a:rPr lang="en-US" sz="2000" dirty="0">
                <a:solidFill>
                  <a:srgbClr val="945200"/>
                </a:solidFill>
                <a:latin typeface="Calibri"/>
                <a:cs typeface="Calibri"/>
                <a:sym typeface="Calibri"/>
              </a:rPr>
              <a:t> underground near detector hall in 2009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228599" y="85272"/>
            <a:ext cx="55027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- Inputs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228600" y="760473"/>
            <a:ext cx="3114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Dolomite composition from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dirty="0">
              <a:solidFill>
                <a:srgbClr val="945200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825" y="760472"/>
            <a:ext cx="5438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228600" y="991493"/>
            <a:ext cx="411640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= 1998, US/UK</a:t>
            </a:r>
            <a:endParaRPr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Directional Recoil Identification From Tracks (DRIFT)</a:t>
            </a:r>
            <a:endParaRPr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Torr, CS</a:t>
            </a:r>
            <a:r>
              <a:rPr lang="en-US" sz="20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 m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detector</a:t>
            </a:r>
            <a:endParaRPr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 descr="DIIaMWP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412792"/>
            <a:ext cx="4012052" cy="300903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5017442" y="4120673"/>
            <a:ext cx="394361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Operated for ~15 years in the </a:t>
            </a:r>
            <a:r>
              <a:rPr lang="en-US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Boulby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Mine</a:t>
            </a:r>
            <a:endParaRPr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energy (35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threshold for nuclear recoils</a:t>
            </a:r>
            <a:endParaRPr dirty="0"/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marR="0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Zero Background Results</a:t>
            </a:r>
            <a:endParaRPr dirty="0"/>
          </a:p>
        </p:txBody>
      </p:sp>
      <p:sp>
        <p:nvSpPr>
          <p:cNvPr id="79" name="Google Shape;79;p15"/>
          <p:cNvSpPr txBox="1"/>
          <p:nvPr/>
        </p:nvSpPr>
        <p:spPr>
          <a:xfrm>
            <a:off x="228600" y="228600"/>
            <a:ext cx="408856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DRIFT: Lightning Summary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6863665" y="6358696"/>
            <a:ext cx="20973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AstroPle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91, 2017</a:t>
            </a:r>
            <a:endParaRPr dirty="0"/>
          </a:p>
        </p:txBody>
      </p:sp>
      <p:pic>
        <p:nvPicPr>
          <p:cNvPr id="8" name="Picture 7" descr="Dinesh.jpg">
            <a:extLst>
              <a:ext uri="{FF2B5EF4-FFF2-40B4-BE49-F238E27FC236}">
                <a16:creationId xmlns:a16="http://schemas.microsoft.com/office/drawing/2014/main" id="{32D7382A-9ACA-7742-99F2-B0603CBCF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58" y="315190"/>
            <a:ext cx="3742397" cy="3491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228599" y="85272"/>
            <a:ext cx="5502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- Inputs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228600" y="760473"/>
            <a:ext cx="3114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Dolomite composition from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POT per pulse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Time between pulses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050" y="760476"/>
            <a:ext cx="4412600" cy="340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71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228599" y="85272"/>
            <a:ext cx="5502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- Inputs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228600" y="760473"/>
            <a:ext cx="31149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Dolomite composition from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POT per pulse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Time between pulses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NuMI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neutrino flux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LE mode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626" y="2785874"/>
            <a:ext cx="5579549" cy="33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113" y="1341149"/>
            <a:ext cx="5048574" cy="144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413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228599" y="85272"/>
            <a:ext cx="5502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- Code</a:t>
            </a:r>
            <a:endParaRPr dirty="0"/>
          </a:p>
        </p:txBody>
      </p:sp>
      <p:sp>
        <p:nvSpPr>
          <p:cNvPr id="208" name="Google Shape;208;p30"/>
          <p:cNvSpPr txBox="1"/>
          <p:nvPr/>
        </p:nvSpPr>
        <p:spPr>
          <a:xfrm>
            <a:off x="228600" y="760473"/>
            <a:ext cx="311490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Dolomite composition from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POT per pulse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Time between pulses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NuMI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neutrino flux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LE mode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Used Genie to generate end-state particles coming from 𝜈 - nuclei interactions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069" y="2074823"/>
            <a:ext cx="3940829" cy="448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890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228599" y="85272"/>
            <a:ext cx="5502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- Code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228600" y="760473"/>
            <a:ext cx="31149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Dolomite composition from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POT per pulse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Time between pulses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NuMI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neutrino flux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LE mode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Used Genie to generate end-state particles coming from 𝜈 - nuclei interactions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Used GEANT to generate recoils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628" y="4243521"/>
            <a:ext cx="4198175" cy="230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46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228599" y="85272"/>
            <a:ext cx="5502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- Benchmarking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228600" y="762600"/>
            <a:ext cx="42543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Use COUPP 2009 nuclear recoil data to benchmark the simulation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3.25 kg CF</a:t>
            </a:r>
            <a:r>
              <a:rPr lang="en-US" sz="2000" baseline="-25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I, 19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threshold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COUPP (unpublished) measured                 	5.9 +/- 0.2 events/kg/day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Genie/GEANT predict                                                  	4.4 +/- 0.3 events/kg/day</a:t>
            </a:r>
            <a:endParaRPr sz="2000" dirty="0">
              <a:solidFill>
                <a:srgbClr val="94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Accurate to ~30%</a:t>
            </a:r>
            <a:endParaRPr dirty="0">
              <a:solidFill>
                <a:srgbClr val="945200"/>
              </a:solidFill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300" y="771072"/>
            <a:ext cx="4356301" cy="4505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AD35ED2-DBE7-974E-81F3-B7E5FEC4A2A4}"/>
              </a:ext>
            </a:extLst>
          </p:cNvPr>
          <p:cNvGrpSpPr/>
          <p:nvPr/>
        </p:nvGrpSpPr>
        <p:grpSpPr>
          <a:xfrm>
            <a:off x="4052316" y="2236206"/>
            <a:ext cx="3815145" cy="636016"/>
            <a:chOff x="4052316" y="2236206"/>
            <a:chExt cx="3815145" cy="63601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EFFF84D-E856-614D-9F16-0D2D6FD68C84}"/>
                </a:ext>
              </a:extLst>
            </p:cNvPr>
            <p:cNvCxnSpPr>
              <a:cxnSpLocks/>
            </p:cNvCxnSpPr>
            <p:nvPr/>
          </p:nvCxnSpPr>
          <p:spPr>
            <a:xfrm>
              <a:off x="5731199" y="2236206"/>
              <a:ext cx="2136262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1C01187-BFB4-1942-9F08-C7FE7D2163BA}"/>
                </a:ext>
              </a:extLst>
            </p:cNvPr>
            <p:cNvCxnSpPr/>
            <p:nvPr/>
          </p:nvCxnSpPr>
          <p:spPr>
            <a:xfrm flipV="1">
              <a:off x="4052316" y="2237212"/>
              <a:ext cx="1627632" cy="6350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1E7812-F0F5-604F-BDD4-94C7C2FAC0BE}"/>
              </a:ext>
            </a:extLst>
          </p:cNvPr>
          <p:cNvGrpSpPr/>
          <p:nvPr/>
        </p:nvGrpSpPr>
        <p:grpSpPr>
          <a:xfrm>
            <a:off x="3975100" y="2324598"/>
            <a:ext cx="3892361" cy="1426972"/>
            <a:chOff x="3975100" y="2324598"/>
            <a:chExt cx="3892361" cy="142697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BAFA55-EBE1-8748-BC44-D830E7A59D75}"/>
                </a:ext>
              </a:extLst>
            </p:cNvPr>
            <p:cNvCxnSpPr>
              <a:cxnSpLocks/>
            </p:cNvCxnSpPr>
            <p:nvPr/>
          </p:nvCxnSpPr>
          <p:spPr>
            <a:xfrm>
              <a:off x="5731199" y="2324598"/>
              <a:ext cx="2136262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924DC27-D0CF-0C49-8FE5-E32C81CE8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5100" y="2324598"/>
              <a:ext cx="1717548" cy="142697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228599" y="85272"/>
            <a:ext cx="55027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Backgrounds - Predictions</a:t>
            </a:r>
            <a:endParaRPr dirty="0">
              <a:solidFill>
                <a:srgbClr val="945200"/>
              </a:solidFill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73609" y="738574"/>
            <a:ext cx="40248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1 m</a:t>
            </a:r>
            <a:r>
              <a:rPr lang="en-US" sz="2000" baseline="30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9452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BDX-DRIFT detector filled with 400 Torr CS</a:t>
            </a:r>
            <a:r>
              <a:rPr lang="en-US" sz="2000" baseline="-25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94520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0.16 +/- 0.02 events per day above </a:t>
            </a:r>
            <a:r>
              <a:rPr lang="en-US" sz="2000" dirty="0">
                <a:solidFill>
                  <a:srgbClr val="9452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BDX-DRIFT thresholds (200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S, 123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 C)</a:t>
            </a:r>
            <a:endParaRPr dirty="0">
              <a:solidFill>
                <a:srgbClr val="94520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52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This rate can be significantly reduced by adding a </a:t>
            </a:r>
            <a:r>
              <a:rPr lang="en-US" sz="2000" dirty="0" err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Gd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-loaded scintillator around the </a:t>
            </a:r>
            <a:r>
              <a:rPr lang="en-US" sz="2000" dirty="0">
                <a:solidFill>
                  <a:srgbClr val="9452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000" dirty="0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rPr>
              <a:t>BDX-DRIFT detector</a:t>
            </a:r>
            <a:endParaRPr dirty="0">
              <a:solidFill>
                <a:srgbClr val="945200"/>
              </a:solidFill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273" y="738574"/>
            <a:ext cx="4194628" cy="5428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696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4"/>
          <p:cNvCxnSpPr/>
          <p:nvPr/>
        </p:nvCxnSpPr>
        <p:spPr>
          <a:xfrm>
            <a:off x="4963055" y="1992372"/>
            <a:ext cx="2863" cy="2895798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34"/>
          <p:cNvCxnSpPr/>
          <p:nvPr/>
        </p:nvCxnSpPr>
        <p:spPr>
          <a:xfrm>
            <a:off x="1809555" y="3441171"/>
            <a:ext cx="59661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279625" y="240775"/>
            <a:ext cx="4086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BDX-DRIFT-1m Module</a:t>
            </a:r>
            <a:endParaRPr/>
          </a:p>
        </p:txBody>
      </p:sp>
      <p:cxnSp>
        <p:nvCxnSpPr>
          <p:cNvPr id="241" name="Google Shape;241;p34"/>
          <p:cNvCxnSpPr/>
          <p:nvPr/>
        </p:nvCxnSpPr>
        <p:spPr>
          <a:xfrm>
            <a:off x="3492500" y="1987158"/>
            <a:ext cx="2921000" cy="0"/>
          </a:xfrm>
          <a:prstGeom prst="straightConnector1">
            <a:avLst/>
          </a:prstGeom>
          <a:solidFill>
            <a:schemeClr val="accent1"/>
          </a:solidFill>
          <a:ln w="76200" cap="flat" cmpd="sng">
            <a:solidFill>
              <a:srgbClr val="9DD2D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34"/>
          <p:cNvCxnSpPr/>
          <p:nvPr/>
        </p:nvCxnSpPr>
        <p:spPr>
          <a:xfrm rot="10800000" flipH="1">
            <a:off x="3481705" y="4858961"/>
            <a:ext cx="2931795" cy="953"/>
          </a:xfrm>
          <a:prstGeom prst="straightConnector1">
            <a:avLst/>
          </a:prstGeom>
          <a:solidFill>
            <a:schemeClr val="accent1"/>
          </a:solidFill>
          <a:ln w="76200" cap="flat" cmpd="sng">
            <a:solidFill>
              <a:srgbClr val="9DD2D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34"/>
          <p:cNvCxnSpPr/>
          <p:nvPr/>
        </p:nvCxnSpPr>
        <p:spPr>
          <a:xfrm>
            <a:off x="3516792" y="1962090"/>
            <a:ext cx="0" cy="2926080"/>
          </a:xfrm>
          <a:prstGeom prst="straightConnector1">
            <a:avLst/>
          </a:prstGeom>
          <a:solidFill>
            <a:schemeClr val="accent1"/>
          </a:solidFill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34"/>
          <p:cNvCxnSpPr/>
          <p:nvPr/>
        </p:nvCxnSpPr>
        <p:spPr>
          <a:xfrm rot="10800000" flipH="1">
            <a:off x="3492500" y="1767193"/>
            <a:ext cx="2953185" cy="9144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45" name="Google Shape;245;p34"/>
          <p:cNvSpPr txBox="1"/>
          <p:nvPr/>
        </p:nvSpPr>
        <p:spPr>
          <a:xfrm>
            <a:off x="4670955" y="1301986"/>
            <a:ext cx="584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</a:t>
            </a:r>
            <a:endParaRPr/>
          </a:p>
        </p:txBody>
      </p:sp>
      <p:cxnSp>
        <p:nvCxnSpPr>
          <p:cNvPr id="246" name="Google Shape;246;p34"/>
          <p:cNvCxnSpPr/>
          <p:nvPr/>
        </p:nvCxnSpPr>
        <p:spPr>
          <a:xfrm>
            <a:off x="1987355" y="3447068"/>
            <a:ext cx="1244600" cy="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47" name="Google Shape;247;p34"/>
          <p:cNvSpPr txBox="1"/>
          <p:nvPr/>
        </p:nvSpPr>
        <p:spPr>
          <a:xfrm>
            <a:off x="2304336" y="3601698"/>
            <a:ext cx="1052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beam</a:t>
            </a:r>
            <a:endParaRPr/>
          </a:p>
        </p:txBody>
      </p:sp>
      <p:cxnSp>
        <p:nvCxnSpPr>
          <p:cNvPr id="248" name="Google Shape;248;p34"/>
          <p:cNvCxnSpPr/>
          <p:nvPr/>
        </p:nvCxnSpPr>
        <p:spPr>
          <a:xfrm>
            <a:off x="2985425" y="1764950"/>
            <a:ext cx="1291200" cy="10194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49" name="Google Shape;249;p34"/>
          <p:cNvSpPr txBox="1"/>
          <p:nvPr/>
        </p:nvSpPr>
        <p:spPr>
          <a:xfrm>
            <a:off x="1433678" y="1376313"/>
            <a:ext cx="173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Torr CS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250" name="Google Shape;250;p34"/>
          <p:cNvCxnSpPr>
            <a:stCxn id="251" idx="0"/>
          </p:cNvCxnSpPr>
          <p:nvPr/>
        </p:nvCxnSpPr>
        <p:spPr>
          <a:xfrm rot="10800000" flipH="1">
            <a:off x="4470399" y="4446200"/>
            <a:ext cx="485700" cy="13704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1" name="Google Shape;251;p34"/>
          <p:cNvSpPr txBox="1"/>
          <p:nvPr/>
        </p:nvSpPr>
        <p:spPr>
          <a:xfrm>
            <a:off x="3657599" y="5816600"/>
            <a:ext cx="162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cathode</a:t>
            </a:r>
            <a:endParaRPr/>
          </a:p>
        </p:txBody>
      </p:sp>
      <p:cxnSp>
        <p:nvCxnSpPr>
          <p:cNvPr id="252" name="Google Shape;252;p34"/>
          <p:cNvCxnSpPr>
            <a:stCxn id="253" idx="0"/>
          </p:cNvCxnSpPr>
          <p:nvPr/>
        </p:nvCxnSpPr>
        <p:spPr>
          <a:xfrm rot="10800000" flipH="1">
            <a:off x="2647060" y="4502745"/>
            <a:ext cx="809700" cy="7527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3" name="Google Shape;253;p34"/>
          <p:cNvSpPr txBox="1"/>
          <p:nvPr/>
        </p:nvSpPr>
        <p:spPr>
          <a:xfrm>
            <a:off x="2069210" y="5255445"/>
            <a:ext cx="11557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</a:t>
            </a:r>
            <a:endParaRPr/>
          </a:p>
        </p:txBody>
      </p:sp>
      <p:cxnSp>
        <p:nvCxnSpPr>
          <p:cNvPr id="254" name="Google Shape;254;p34"/>
          <p:cNvCxnSpPr/>
          <p:nvPr/>
        </p:nvCxnSpPr>
        <p:spPr>
          <a:xfrm flipH="1">
            <a:off x="6445685" y="1962090"/>
            <a:ext cx="530" cy="2927410"/>
          </a:xfrm>
          <a:prstGeom prst="straightConnector1">
            <a:avLst/>
          </a:prstGeom>
          <a:solidFill>
            <a:schemeClr val="accent1"/>
          </a:solidFill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34"/>
          <p:cNvCxnSpPr/>
          <p:nvPr/>
        </p:nvCxnSpPr>
        <p:spPr>
          <a:xfrm rot="10800000">
            <a:off x="6661150" y="2056418"/>
            <a:ext cx="0" cy="2781299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56" name="Google Shape;256;p34"/>
          <p:cNvSpPr txBox="1"/>
          <p:nvPr/>
        </p:nvSpPr>
        <p:spPr>
          <a:xfrm>
            <a:off x="6728473" y="3101964"/>
            <a:ext cx="6965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34"/>
          <p:cNvCxnSpPr/>
          <p:nvPr/>
        </p:nvCxnSpPr>
        <p:spPr>
          <a:xfrm>
            <a:off x="3676649" y="479627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34"/>
          <p:cNvCxnSpPr/>
          <p:nvPr/>
        </p:nvCxnSpPr>
        <p:spPr>
          <a:xfrm>
            <a:off x="4137024" y="479627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34"/>
          <p:cNvCxnSpPr/>
          <p:nvPr/>
        </p:nvCxnSpPr>
        <p:spPr>
          <a:xfrm>
            <a:off x="4594224" y="4799445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34"/>
          <p:cNvCxnSpPr/>
          <p:nvPr/>
        </p:nvCxnSpPr>
        <p:spPr>
          <a:xfrm>
            <a:off x="5054599" y="4799445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34"/>
          <p:cNvCxnSpPr/>
          <p:nvPr/>
        </p:nvCxnSpPr>
        <p:spPr>
          <a:xfrm>
            <a:off x="5489574" y="4799445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34"/>
          <p:cNvCxnSpPr/>
          <p:nvPr/>
        </p:nvCxnSpPr>
        <p:spPr>
          <a:xfrm>
            <a:off x="5949949" y="4799445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34"/>
          <p:cNvCxnSpPr/>
          <p:nvPr/>
        </p:nvCxnSpPr>
        <p:spPr>
          <a:xfrm>
            <a:off x="3702049" y="203945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34"/>
          <p:cNvCxnSpPr/>
          <p:nvPr/>
        </p:nvCxnSpPr>
        <p:spPr>
          <a:xfrm>
            <a:off x="4162424" y="203945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34"/>
          <p:cNvCxnSpPr/>
          <p:nvPr/>
        </p:nvCxnSpPr>
        <p:spPr>
          <a:xfrm>
            <a:off x="4619624" y="2042633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34"/>
          <p:cNvCxnSpPr/>
          <p:nvPr/>
        </p:nvCxnSpPr>
        <p:spPr>
          <a:xfrm>
            <a:off x="5079999" y="2042633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34"/>
          <p:cNvCxnSpPr/>
          <p:nvPr/>
        </p:nvCxnSpPr>
        <p:spPr>
          <a:xfrm>
            <a:off x="5514974" y="2042633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34"/>
          <p:cNvCxnSpPr/>
          <p:nvPr/>
        </p:nvCxnSpPr>
        <p:spPr>
          <a:xfrm>
            <a:off x="5975349" y="2042633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34"/>
          <p:cNvCxnSpPr>
            <a:stCxn id="270" idx="0"/>
          </p:cNvCxnSpPr>
          <p:nvPr/>
        </p:nvCxnSpPr>
        <p:spPr>
          <a:xfrm rot="10800000">
            <a:off x="6030840" y="4786400"/>
            <a:ext cx="938700" cy="10302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0" name="Google Shape;270;p34"/>
          <p:cNvSpPr txBox="1"/>
          <p:nvPr/>
        </p:nvSpPr>
        <p:spPr>
          <a:xfrm>
            <a:off x="6156740" y="5816600"/>
            <a:ext cx="1625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cage</a:t>
            </a:r>
            <a:endParaRPr/>
          </a:p>
        </p:txBody>
      </p:sp>
      <p:cxnSp>
        <p:nvCxnSpPr>
          <p:cNvPr id="271" name="Google Shape;271;p34"/>
          <p:cNvCxnSpPr/>
          <p:nvPr/>
        </p:nvCxnSpPr>
        <p:spPr>
          <a:xfrm rot="10800000">
            <a:off x="5226527" y="3129568"/>
            <a:ext cx="0" cy="317500"/>
          </a:xfrm>
          <a:prstGeom prst="straightConnector1">
            <a:avLst/>
          </a:pr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2" name="Google Shape;272;p34"/>
          <p:cNvCxnSpPr>
            <a:stCxn id="273" idx="2"/>
          </p:cNvCxnSpPr>
          <p:nvPr/>
        </p:nvCxnSpPr>
        <p:spPr>
          <a:xfrm flipH="1">
            <a:off x="6515487" y="1403994"/>
            <a:ext cx="817800" cy="6321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3" name="Google Shape;273;p34"/>
          <p:cNvSpPr txBox="1"/>
          <p:nvPr/>
        </p:nvSpPr>
        <p:spPr>
          <a:xfrm>
            <a:off x="6755437" y="1003884"/>
            <a:ext cx="11557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</a:t>
            </a:r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5227964" y="2466988"/>
            <a:ext cx="118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recoil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(200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title"/>
          </p:nvPr>
        </p:nvSpPr>
        <p:spPr>
          <a:xfrm>
            <a:off x="228599" y="228600"/>
            <a:ext cx="657857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Directional Signal and Background</a:t>
            </a:r>
            <a:endParaRPr/>
          </a:p>
        </p:txBody>
      </p:sp>
      <p:pic>
        <p:nvPicPr>
          <p:cNvPr id="281" name="Google Shape;281;p35" descr="PrettySignalWorms_S_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75" y="1506136"/>
            <a:ext cx="4314283" cy="391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 descr="PrettyBackgroundWorms_S_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418" y="1370207"/>
            <a:ext cx="4666748" cy="416632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/>
          <p:nvPr/>
        </p:nvSpPr>
        <p:spPr>
          <a:xfrm>
            <a:off x="1024975" y="924612"/>
            <a:ext cx="23396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1,000 50 keV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signal events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5410966" y="887634"/>
            <a:ext cx="23396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1,000 50 keV background events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7259905" y="6308584"/>
            <a:ext cx="16554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PRD, 99, 2019</a:t>
            </a:r>
            <a:endParaRPr dirty="0"/>
          </a:p>
        </p:txBody>
      </p:sp>
      <p:cxnSp>
        <p:nvCxnSpPr>
          <p:cNvPr id="286" name="Google Shape;286;p35"/>
          <p:cNvCxnSpPr/>
          <p:nvPr/>
        </p:nvCxnSpPr>
        <p:spPr>
          <a:xfrm>
            <a:off x="3987209" y="3444949"/>
            <a:ext cx="712382" cy="0"/>
          </a:xfrm>
          <a:prstGeom prst="straightConnector1">
            <a:avLst/>
          </a:prstGeom>
          <a:solidFill>
            <a:schemeClr val="accent1"/>
          </a:solidFill>
          <a:ln w="412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7" name="Google Shape;287;p35"/>
          <p:cNvSpPr txBox="1"/>
          <p:nvPr/>
        </p:nvSpPr>
        <p:spPr>
          <a:xfrm>
            <a:off x="4168564" y="3044839"/>
            <a:ext cx="349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6578570" cy="5334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Directional Signal vs Background</a:t>
            </a:r>
          </a:p>
        </p:txBody>
      </p:sp>
      <p:pic>
        <p:nvPicPr>
          <p:cNvPr id="3" name="Picture 2" descr="Signal and background distribution, N = 1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06" y="935751"/>
            <a:ext cx="5476188" cy="5476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FDED2-F2FD-7D4F-9E97-06D57302D999}"/>
              </a:ext>
            </a:extLst>
          </p:cNvPr>
          <p:cNvSpPr txBox="1"/>
          <p:nvPr/>
        </p:nvSpPr>
        <p:spPr>
          <a:xfrm>
            <a:off x="7259905" y="6299348"/>
            <a:ext cx="165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PRD, 99, 2019</a:t>
            </a:r>
          </a:p>
        </p:txBody>
      </p:sp>
    </p:spTree>
    <p:extLst>
      <p:ext uri="{BB962C8B-B14F-4D97-AF65-F5344CB8AC3E}">
        <p14:creationId xmlns:p14="http://schemas.microsoft.com/office/powerpoint/2010/main" val="1727762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539FB4-DC36-324D-A6A5-B9879D47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53" y="690906"/>
            <a:ext cx="5938494" cy="5938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6578570" cy="5334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Pulling signal from 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25134-3A70-2A40-AF65-0162F84EAD83}"/>
              </a:ext>
            </a:extLst>
          </p:cNvPr>
          <p:cNvSpPr txBox="1"/>
          <p:nvPr/>
        </p:nvSpPr>
        <p:spPr>
          <a:xfrm>
            <a:off x="2795954" y="6229290"/>
            <a:ext cx="35520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 of background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26ED0-89D5-3B48-903C-8539DDED4EA9}"/>
              </a:ext>
            </a:extLst>
          </p:cNvPr>
          <p:cNvSpPr txBox="1"/>
          <p:nvPr/>
        </p:nvSpPr>
        <p:spPr>
          <a:xfrm rot="16200000">
            <a:off x="41634" y="3306210"/>
            <a:ext cx="30330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 of signal events to 90% C.L.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0C592-4DDB-9446-B980-B5007D989F25}"/>
              </a:ext>
            </a:extLst>
          </p:cNvPr>
          <p:cNvSpPr txBox="1"/>
          <p:nvPr/>
        </p:nvSpPr>
        <p:spPr>
          <a:xfrm>
            <a:off x="7259905" y="6299348"/>
            <a:ext cx="165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PRD, 99, 2019</a:t>
            </a:r>
          </a:p>
        </p:txBody>
      </p:sp>
    </p:spTree>
    <p:extLst>
      <p:ext uri="{BB962C8B-B14F-4D97-AF65-F5344CB8AC3E}">
        <p14:creationId xmlns:p14="http://schemas.microsoft.com/office/powerpoint/2010/main" val="154617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>
                <a:solidFill>
                  <a:srgbClr val="5DA31E"/>
                </a:solidFill>
                <a:latin typeface="Calibri"/>
                <a:ea typeface="ＭＳ Ｐゴシック" charset="0"/>
                <a:cs typeface="Calibri"/>
              </a:rPr>
              <a:t>The Wisdom of Dr. Seuss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042" y="914010"/>
            <a:ext cx="822559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5DA31E"/>
                </a:solidFill>
                <a:latin typeface="Calibri"/>
                <a:cs typeface="Calibri"/>
              </a:rPr>
              <a:t>"All I need is a reindeer..."  The Grinch looked around.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5DA31E"/>
                </a:solidFill>
                <a:latin typeface="Calibri"/>
                <a:cs typeface="Calibri"/>
              </a:rPr>
              <a:t>But, since reindeer are scarce, there was none to be found.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5DA31E"/>
                </a:solidFill>
                <a:latin typeface="Calibri"/>
                <a:cs typeface="Calibri"/>
              </a:rPr>
              <a:t>Did that stop the old Grinch?  No!  The Grinch simply said,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5DA31E"/>
                </a:solidFill>
                <a:latin typeface="Calibri"/>
                <a:cs typeface="Calibri"/>
              </a:rPr>
              <a:t>"If I can't find a reindeer, I'll make one instead!" </a:t>
            </a:r>
          </a:p>
          <a:p>
            <a:pPr algn="ctr"/>
            <a:endParaRPr lang="en-US" sz="1800" dirty="0">
              <a:solidFill>
                <a:srgbClr val="5DA31E"/>
              </a:solidFill>
              <a:latin typeface="Calibri"/>
              <a:cs typeface="Calibri"/>
            </a:endParaRPr>
          </a:p>
          <a:p>
            <a:pPr algn="ctr"/>
            <a:r>
              <a:rPr lang="en-US" sz="1800" dirty="0">
                <a:solidFill>
                  <a:srgbClr val="5DA31E"/>
                </a:solidFill>
                <a:latin typeface="Calibri"/>
                <a:cs typeface="Calibri"/>
              </a:rPr>
              <a:t>from "How the Grinch Stole Christmas" by Dr. Seuss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29" y="3670220"/>
            <a:ext cx="3778942" cy="28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0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title"/>
          </p:nvPr>
        </p:nvSpPr>
        <p:spPr>
          <a:xfrm>
            <a:off x="286591" y="-106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294" name="Google Shape;294;p36"/>
          <p:cNvSpPr txBox="1"/>
          <p:nvPr/>
        </p:nvSpPr>
        <p:spPr>
          <a:xfrm>
            <a:off x="286591" y="728950"/>
            <a:ext cx="8454600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92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4A86E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BDX-DRIFT brings a unique, proven, halo-dark-matter detector to CE</a:t>
            </a:r>
            <a:r>
              <a:rPr lang="en-US" sz="2300" dirty="0">
                <a:solidFill>
                  <a:srgbClr val="4A86E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NS research</a:t>
            </a:r>
            <a:endParaRPr sz="1300" dirty="0">
              <a:solidFill>
                <a:srgbClr val="4A86E8"/>
              </a:solidFill>
            </a:endParaRPr>
          </a:p>
          <a:p>
            <a:pPr marL="3492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A 10 m</a:t>
            </a:r>
            <a:r>
              <a:rPr lang="en-US" sz="2300" baseline="300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>
                <a:solidFill>
                  <a:srgbClr val="4A86E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BDX-DRIFT detector in the Near Detector hall in DUNE could detect 400 CE</a:t>
            </a:r>
            <a:r>
              <a:rPr lang="en-US" sz="2300" dirty="0">
                <a:solidFill>
                  <a:srgbClr val="4A86E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NS events in a 7-year run</a:t>
            </a:r>
            <a:endParaRPr sz="2300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Interesting new capabilities and complementarity for CE</a:t>
            </a:r>
            <a:r>
              <a:rPr lang="en-US" sz="2300" dirty="0">
                <a:solidFill>
                  <a:srgbClr val="4A86E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NS</a:t>
            </a:r>
            <a:endParaRPr sz="2300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Measurements of WMA and n distribution available</a:t>
            </a:r>
            <a:endParaRPr sz="2300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NSI, BSM and new physics</a:t>
            </a:r>
            <a:endParaRPr sz="2300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Backgrounds are expected to be minimal</a:t>
            </a:r>
            <a:endParaRPr sz="1300" dirty="0">
              <a:solidFill>
                <a:srgbClr val="4A86E8"/>
              </a:solidFill>
            </a:endParaRPr>
          </a:p>
          <a:p>
            <a:pPr marL="34925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In the near term we hope to deploy a 1 m</a:t>
            </a:r>
            <a:r>
              <a:rPr lang="en-US" sz="2300" baseline="300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>
                <a:solidFill>
                  <a:srgbClr val="4A86E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BDX-DRIFT  prototype in the </a:t>
            </a:r>
            <a:r>
              <a:rPr lang="en-US" sz="2300" dirty="0" err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NuMI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beam at </a:t>
            </a:r>
            <a:r>
              <a:rPr lang="en-US" sz="2300" dirty="0" err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r>
              <a:rPr lang="en-US" sz="2300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to test these ideas out</a:t>
            </a:r>
            <a:endParaRPr sz="1300" dirty="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/>
        </p:nvSpPr>
        <p:spPr>
          <a:xfrm>
            <a:off x="209550" y="927100"/>
            <a:ext cx="8724900" cy="26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6"/>
          <p:cNvSpPr txBox="1">
            <a:spLocks noGrp="1"/>
          </p:cNvSpPr>
          <p:nvPr>
            <p:ph type="title"/>
          </p:nvPr>
        </p:nvSpPr>
        <p:spPr>
          <a:xfrm>
            <a:off x="225631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Detecting Light Dark Matter at Accelerators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1337866"/>
            <a:ext cx="8305800" cy="532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6" descr="Coherent Scattering.jpg"/>
          <p:cNvPicPr preferRelativeResize="0"/>
          <p:nvPr/>
        </p:nvPicPr>
        <p:blipFill rotWithShape="1">
          <a:blip r:embed="rId4">
            <a:alphaModFix/>
          </a:blip>
          <a:srcRect t="18734" b="498"/>
          <a:stretch/>
        </p:blipFill>
        <p:spPr>
          <a:xfrm>
            <a:off x="6949239" y="5029200"/>
            <a:ext cx="1775661" cy="19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7"/>
          <p:cNvSpPr txBox="1"/>
          <p:nvPr/>
        </p:nvSpPr>
        <p:spPr>
          <a:xfrm>
            <a:off x="172387" y="214556"/>
            <a:ext cx="493176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DA31E"/>
                </a:solidFill>
                <a:latin typeface="Calibri"/>
                <a:ea typeface="Calibri"/>
                <a:cs typeface="Calibri"/>
                <a:sym typeface="Calibri"/>
              </a:rPr>
              <a:t>BDX-DRIFT at JLab</a:t>
            </a:r>
            <a:endParaRPr sz="2800">
              <a:solidFill>
                <a:srgbClr val="5DA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87" y="1325730"/>
            <a:ext cx="8782799" cy="476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740" y="511063"/>
            <a:ext cx="6188395" cy="618839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8"/>
          <p:cNvSpPr txBox="1">
            <a:spLocks noGrp="1"/>
          </p:cNvSpPr>
          <p:nvPr>
            <p:ph type="title"/>
          </p:nvPr>
        </p:nvSpPr>
        <p:spPr>
          <a:xfrm>
            <a:off x="120664" y="105639"/>
            <a:ext cx="490074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BDX-DRIFT – Sensitivity at JLab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68"/>
          <p:cNvSpPr txBox="1"/>
          <p:nvPr/>
        </p:nvSpPr>
        <p:spPr>
          <a:xfrm rot="-5400000">
            <a:off x="-785815" y="3117004"/>
            <a:ext cx="233618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= </a:t>
            </a:r>
            <a:r>
              <a:rPr lang="en-US" sz="2000" i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000" i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000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i="1" baseline="-25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χ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i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A’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7" name="Google Shape;577;p68"/>
          <p:cNvSpPr txBox="1"/>
          <p:nvPr/>
        </p:nvSpPr>
        <p:spPr>
          <a:xfrm>
            <a:off x="3081986" y="6299348"/>
            <a:ext cx="1275766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000" i="1" baseline="-25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χ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(MeV) </a:t>
            </a:r>
            <a:endParaRPr/>
          </a:p>
        </p:txBody>
      </p:sp>
      <p:sp>
        <p:nvSpPr>
          <p:cNvPr id="579" name="Google Shape;579;p68"/>
          <p:cNvSpPr txBox="1"/>
          <p:nvPr/>
        </p:nvSpPr>
        <p:spPr>
          <a:xfrm>
            <a:off x="6589158" y="133782"/>
            <a:ext cx="2352675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BDX-DRIFT compete with a detector 1000x its mass?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recoils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Coherent Interactions (Form factor included)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Threshold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Background?</a:t>
            </a:r>
            <a:endParaRPr/>
          </a:p>
        </p:txBody>
      </p:sp>
      <p:pic>
        <p:nvPicPr>
          <p:cNvPr id="580" name="Google Shape;580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019" y="2210524"/>
            <a:ext cx="2631452" cy="10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5;p35">
            <a:extLst>
              <a:ext uri="{FF2B5EF4-FFF2-40B4-BE49-F238E27FC236}">
                <a16:creationId xmlns:a16="http://schemas.microsoft.com/office/drawing/2014/main" id="{9AC27B0B-0868-A54B-8551-C1CCE43F3C67}"/>
              </a:ext>
            </a:extLst>
          </p:cNvPr>
          <p:cNvSpPr txBox="1"/>
          <p:nvPr/>
        </p:nvSpPr>
        <p:spPr>
          <a:xfrm>
            <a:off x="6937747" y="6196669"/>
            <a:ext cx="16554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PRD, 99, 2019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810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BDX-DRIFT at DUNE</a:t>
            </a:r>
            <a:endParaRPr/>
          </a:p>
        </p:txBody>
      </p:sp>
      <p:pic>
        <p:nvPicPr>
          <p:cNvPr id="88" name="Google Shape;88;p16" descr="https://lh6.googleusercontent.com/4c5leASC8m1xIVsKCDJk-Voov_WNoGJrqxZJgUUZRMyDHrZ3xgd-ktGAcCzQcUJQNiiWa3z1tVlZvMmJBHGd0kYC6_ufGrPC6j7l7opdPTN0jGWwRcDZ387FwnLVWOGl2KDZJO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885950"/>
            <a:ext cx="792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3.googleusercontent.com/Cx55JzBhu_9yFCam8K-w0dJmE-9ccI_EGPxB7yrg_lXkpFJY_AKcct8Q9JWgXNq4VsAUPFnROsg9PseNR8-EcRhmr_RAxwbPgGBeGXQQiCnhC94SV3Oha0xRIBKu80ePZvEnC-0U">
            <a:extLst>
              <a:ext uri="{FF2B5EF4-FFF2-40B4-BE49-F238E27FC236}">
                <a16:creationId xmlns:a16="http://schemas.microsoft.com/office/drawing/2014/main" id="{3BD549AD-DE24-4B47-B318-39CC2A8C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5" y="762000"/>
            <a:ext cx="7470290" cy="5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latin typeface="Calibri"/>
                <a:cs typeface="Calibri"/>
              </a:rPr>
              <a:t>Near Detector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LDM</a:t>
            </a:r>
            <a:r>
              <a:rPr lang="en-US" sz="2800" dirty="0">
                <a:latin typeface="Calibri"/>
                <a:cs typeface="Calibri"/>
              </a:rPr>
              <a:t> Flux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91EC41-A795-DA42-AAB6-38F274B5E023}"/>
              </a:ext>
            </a:extLst>
          </p:cNvPr>
          <p:cNvSpPr/>
          <p:nvPr/>
        </p:nvSpPr>
        <p:spPr bwMode="auto">
          <a:xfrm>
            <a:off x="6343649" y="3270142"/>
            <a:ext cx="1777463" cy="459261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1CCAE8-6EFB-DD4B-9E34-68A9C2DF7546}"/>
              </a:ext>
            </a:extLst>
          </p:cNvPr>
          <p:cNvSpPr/>
          <p:nvPr/>
        </p:nvSpPr>
        <p:spPr bwMode="auto">
          <a:xfrm>
            <a:off x="1828801" y="3598559"/>
            <a:ext cx="519112" cy="443279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4"/>
          <p:cNvGrpSpPr/>
          <p:nvPr/>
        </p:nvGrpSpPr>
        <p:grpSpPr>
          <a:xfrm>
            <a:off x="516975" y="2421159"/>
            <a:ext cx="2724770" cy="2561075"/>
            <a:chOff x="139700" y="1066800"/>
            <a:chExt cx="1955800" cy="1838174"/>
          </a:xfrm>
        </p:grpSpPr>
        <p:pic>
          <p:nvPicPr>
            <p:cNvPr id="60" name="Google Shape;60;p14" descr="Oxy 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4350" y="1066800"/>
              <a:ext cx="1206500" cy="1206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4"/>
            <p:cNvSpPr txBox="1"/>
            <p:nvPr/>
          </p:nvSpPr>
          <p:spPr>
            <a:xfrm>
              <a:off x="139700" y="2374809"/>
              <a:ext cx="1955800" cy="530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Occidental College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Dan Snowden-Ifft</a:t>
              </a:r>
              <a:endParaRPr sz="14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Jean-Luc Gauvreau</a:t>
              </a:r>
              <a:endParaRPr sz="14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14"/>
          <p:cNvGrpSpPr/>
          <p:nvPr/>
        </p:nvGrpSpPr>
        <p:grpSpPr>
          <a:xfrm>
            <a:off x="3178502" y="1070147"/>
            <a:ext cx="2662193" cy="2355639"/>
            <a:chOff x="4775200" y="1015999"/>
            <a:chExt cx="1955800" cy="1730728"/>
          </a:xfrm>
        </p:grpSpPr>
        <p:pic>
          <p:nvPicPr>
            <p:cNvPr id="63" name="Google Shape;63;p14" descr="UNM Log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59350" y="1015999"/>
              <a:ext cx="1587500" cy="12187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 txBox="1"/>
            <p:nvPr/>
          </p:nvSpPr>
          <p:spPr>
            <a:xfrm>
              <a:off x="4775200" y="2362308"/>
              <a:ext cx="1955800" cy="384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New Mexico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Dinesh Loomba</a:t>
              </a:r>
              <a:endParaRPr/>
            </a:p>
          </p:txBody>
        </p:sp>
      </p:grp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03200" y="-193475"/>
            <a:ext cx="87375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600">
                <a:solidFill>
                  <a:srgbClr val="8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𝜈</a:t>
            </a:r>
            <a:r>
              <a:rPr lang="en-US" sz="36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BDX-DRIFT Collaboration</a:t>
            </a:r>
            <a:endParaRPr/>
          </a:p>
        </p:txBody>
      </p:sp>
      <p:grpSp>
        <p:nvGrpSpPr>
          <p:cNvPr id="66" name="Google Shape;66;p14"/>
          <p:cNvGrpSpPr/>
          <p:nvPr/>
        </p:nvGrpSpPr>
        <p:grpSpPr>
          <a:xfrm>
            <a:off x="5982850" y="2521747"/>
            <a:ext cx="2662200" cy="2772386"/>
            <a:chOff x="6192920" y="2748858"/>
            <a:chExt cx="2662200" cy="2772386"/>
          </a:xfrm>
        </p:grpSpPr>
        <p:sp>
          <p:nvSpPr>
            <p:cNvPr id="67" name="Google Shape;67;p14"/>
            <p:cNvSpPr txBox="1"/>
            <p:nvPr/>
          </p:nvSpPr>
          <p:spPr>
            <a:xfrm>
              <a:off x="6192920" y="4566944"/>
              <a:ext cx="2662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Texas A&amp;M University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Loui</a:t>
              </a:r>
              <a:r>
                <a:rPr lang="en-US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 Strigari</a:t>
              </a:r>
              <a:endParaRPr sz="1400" b="0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Bhaskar Dutta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Doojin Kim</a:t>
              </a:r>
              <a:endParaRPr/>
            </a:p>
          </p:txBody>
        </p:sp>
        <p:pic>
          <p:nvPicPr>
            <p:cNvPr id="68" name="Google Shape;68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23593" y="2748858"/>
              <a:ext cx="1800847" cy="18080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69;p14"/>
          <p:cNvGrpSpPr/>
          <p:nvPr/>
        </p:nvGrpSpPr>
        <p:grpSpPr>
          <a:xfrm>
            <a:off x="3241745" y="3459254"/>
            <a:ext cx="2548075" cy="2848606"/>
            <a:chOff x="3292620" y="3885204"/>
            <a:chExt cx="2548075" cy="2848606"/>
          </a:xfrm>
        </p:grpSpPr>
        <p:sp>
          <p:nvSpPr>
            <p:cNvPr id="70" name="Google Shape;70;p14"/>
            <p:cNvSpPr txBox="1"/>
            <p:nvPr/>
          </p:nvSpPr>
          <p:spPr>
            <a:xfrm>
              <a:off x="3453475" y="5994910"/>
              <a:ext cx="2226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Universidad Technica Fe</a:t>
              </a:r>
              <a:r>
                <a:rPr lang="en-US" b="1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derico Santa Maria</a:t>
              </a:r>
              <a:endParaRPr sz="14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</a:rPr>
                <a:t> </a:t>
              </a:r>
              <a:r>
                <a:rPr lang="en-US" sz="1400" b="0" i="0" u="none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Diego Aristizabal Sierra</a:t>
              </a:r>
              <a:endParaRPr/>
            </a:p>
          </p:txBody>
        </p:sp>
        <p:pic>
          <p:nvPicPr>
            <p:cNvPr id="71" name="Google Shape;7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92620" y="3885204"/>
              <a:ext cx="2548075" cy="22510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1040</Words>
  <Application>Microsoft Macintosh PowerPoint</Application>
  <PresentationFormat>On-screen Show (4:3)</PresentationFormat>
  <Paragraphs>201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Noto Sans Symbols</vt:lpstr>
      <vt:lpstr>Symbol</vt:lpstr>
      <vt:lpstr>Times</vt:lpstr>
      <vt:lpstr>Blank</vt:lpstr>
      <vt:lpstr>The 𝜈BDX-DRIFT Experiment to Study New Physics and CE𝜈NS at Fermilab</vt:lpstr>
      <vt:lpstr>PowerPoint Presentation</vt:lpstr>
      <vt:lpstr>The Wisdom of Dr. Seuss</vt:lpstr>
      <vt:lpstr>Detecting Light Dark Matter at Accelerators</vt:lpstr>
      <vt:lpstr>PowerPoint Presentation</vt:lpstr>
      <vt:lpstr>BDX-DRIFT – Sensitivity at JLab</vt:lpstr>
      <vt:lpstr>𝜈BDX-DRIFT at DUNE</vt:lpstr>
      <vt:lpstr>Near Detector LDM Flux</vt:lpstr>
      <vt:lpstr>The 𝜈BDX-DRIFT Collaboration</vt:lpstr>
      <vt:lpstr>Fermilab PAC</vt:lpstr>
      <vt:lpstr>Sources for CE𝜈NS</vt:lpstr>
      <vt:lpstr>CE𝜈NS Measurements and Limits </vt:lpstr>
      <vt:lpstr>CE𝜈NS Physics – Event Rates</vt:lpstr>
      <vt:lpstr>CE𝜈NS Physics - Measurements</vt:lpstr>
      <vt:lpstr>𝜈BDX-DRIFT – Sensitivity at DUNE ND</vt:lpstr>
      <vt:lpstr>Non-Perpendicular Scatters</vt:lpstr>
      <vt:lpstr>Backgrounds – Beam Unrelated</vt:lpstr>
      <vt:lpstr>Backgrounds – Beam Related</vt:lpstr>
      <vt:lpstr>Backgrounds - Inputs</vt:lpstr>
      <vt:lpstr>Backgrounds - Inputs</vt:lpstr>
      <vt:lpstr>Backgrounds - Inputs</vt:lpstr>
      <vt:lpstr>Backgrounds - Code</vt:lpstr>
      <vt:lpstr>Backgrounds - Code</vt:lpstr>
      <vt:lpstr>Backgrounds - Benchmarking</vt:lpstr>
      <vt:lpstr>Backgrounds - Predictions</vt:lpstr>
      <vt:lpstr>BDX-DRIFT-1m Module</vt:lpstr>
      <vt:lpstr>Directional Signal and Background</vt:lpstr>
      <vt:lpstr>Directional Signal vs Background</vt:lpstr>
      <vt:lpstr>Pulling signal from background</vt:lpstr>
      <vt:lpstr>Conclusion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𝜈BDX-DRIFT Experiment to Study CE𝜈NS and New Physics at Fermilab</dc:title>
  <cp:lastModifiedBy>Microsoft Office User</cp:lastModifiedBy>
  <cp:revision>17</cp:revision>
  <dcterms:modified xsi:type="dcterms:W3CDTF">2021-11-05T23:56:15Z</dcterms:modified>
</cp:coreProperties>
</file>