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9" r:id="rId2"/>
    <p:sldId id="270" r:id="rId3"/>
    <p:sldId id="375" r:id="rId4"/>
    <p:sldId id="311" r:id="rId5"/>
    <p:sldId id="312" r:id="rId6"/>
    <p:sldId id="384" r:id="rId7"/>
    <p:sldId id="374" r:id="rId8"/>
    <p:sldId id="373" r:id="rId9"/>
    <p:sldId id="323" r:id="rId10"/>
    <p:sldId id="376" r:id="rId11"/>
    <p:sldId id="369" r:id="rId12"/>
    <p:sldId id="355" r:id="rId13"/>
    <p:sldId id="357" r:id="rId14"/>
    <p:sldId id="338" r:id="rId15"/>
    <p:sldId id="339" r:id="rId16"/>
    <p:sldId id="340" r:id="rId17"/>
    <p:sldId id="341" r:id="rId18"/>
    <p:sldId id="368" r:id="rId19"/>
    <p:sldId id="331" r:id="rId20"/>
    <p:sldId id="332" r:id="rId21"/>
    <p:sldId id="378" r:id="rId22"/>
    <p:sldId id="334" r:id="rId23"/>
    <p:sldId id="335" r:id="rId24"/>
    <p:sldId id="336" r:id="rId25"/>
    <p:sldId id="337" r:id="rId26"/>
    <p:sldId id="326" r:id="rId27"/>
    <p:sldId id="370" r:id="rId28"/>
    <p:sldId id="329" r:id="rId29"/>
    <p:sldId id="387" r:id="rId30"/>
    <p:sldId id="380" r:id="rId31"/>
    <p:sldId id="381" r:id="rId32"/>
    <p:sldId id="362" r:id="rId33"/>
    <p:sldId id="386" r:id="rId34"/>
    <p:sldId id="377" r:id="rId35"/>
    <p:sldId id="304" r:id="rId36"/>
    <p:sldId id="359" r:id="rId37"/>
    <p:sldId id="308" r:id="rId3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B1024"/>
    <a:srgbClr val="02091B"/>
    <a:srgbClr val="03081B"/>
    <a:srgbClr val="FFD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70439" autoAdjust="0"/>
  </p:normalViewPr>
  <p:slideViewPr>
    <p:cSldViewPr snapToGrid="0">
      <p:cViewPr varScale="1">
        <p:scale>
          <a:sx n="77" d="100"/>
          <a:sy n="77" d="100"/>
        </p:scale>
        <p:origin x="-760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43298247712"/>
          <c:y val="0.0490721136467131"/>
          <c:w val="0.820882"/>
          <c:h val="0.7847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0">
                  <c:v>19.176466</c:v>
                </c:pt>
                <c:pt idx="1">
                  <c:v>18.510976</c:v>
                </c:pt>
                <c:pt idx="2">
                  <c:v>19.013085</c:v>
                </c:pt>
                <c:pt idx="3">
                  <c:v>1.494534</c:v>
                </c:pt>
                <c:pt idx="5">
                  <c:v>19.310482</c:v>
                </c:pt>
                <c:pt idx="6">
                  <c:v>19.394318</c:v>
                </c:pt>
              </c:numLit>
            </c:plus>
            <c:minus>
              <c:numLit>
                <c:formatCode>General</c:formatCode>
                <c:ptCount val="7"/>
                <c:pt idx="0">
                  <c:v>19.176466</c:v>
                </c:pt>
                <c:pt idx="1">
                  <c:v>18.510976</c:v>
                </c:pt>
                <c:pt idx="2">
                  <c:v>19.013085</c:v>
                </c:pt>
                <c:pt idx="3">
                  <c:v>1.494534</c:v>
                </c:pt>
                <c:pt idx="5">
                  <c:v>19.310482</c:v>
                </c:pt>
                <c:pt idx="6">
                  <c:v>19.394318</c:v>
                </c:pt>
              </c:numLit>
            </c:minus>
            <c:spPr>
              <a:noFill/>
              <a:ln w="12700" cap="flat">
                <a:noFill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1664.128239</c:v>
                </c:pt>
                <c:pt idx="1">
                  <c:v>1660.499395</c:v>
                </c:pt>
                <c:pt idx="2">
                  <c:v>1656.518917</c:v>
                </c:pt>
                <c:pt idx="3">
                  <c:v>1645.986109</c:v>
                </c:pt>
                <c:pt idx="5">
                  <c:v>1660.828964</c:v>
                </c:pt>
                <c:pt idx="6">
                  <c:v>1663.092617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0">
                  <c:v>0.963244</c:v>
                </c:pt>
                <c:pt idx="1">
                  <c:v>0.369921</c:v>
                </c:pt>
                <c:pt idx="2">
                  <c:v>0.641606</c:v>
                </c:pt>
                <c:pt idx="3">
                  <c:v>0.496151</c:v>
                </c:pt>
                <c:pt idx="5">
                  <c:v>0.503324</c:v>
                </c:pt>
                <c:pt idx="6">
                  <c:v>0.496986</c:v>
                </c:pt>
              </c:numLit>
            </c:plus>
            <c:minus>
              <c:numLit>
                <c:formatCode>General</c:formatCode>
                <c:ptCount val="7"/>
                <c:pt idx="0">
                  <c:v>0.963244</c:v>
                </c:pt>
                <c:pt idx="1">
                  <c:v>0.369921</c:v>
                </c:pt>
                <c:pt idx="2">
                  <c:v>0.641606</c:v>
                </c:pt>
                <c:pt idx="3">
                  <c:v>0.496151</c:v>
                </c:pt>
                <c:pt idx="5">
                  <c:v>0.503324</c:v>
                </c:pt>
                <c:pt idx="6">
                  <c:v>0.496986</c:v>
                </c:pt>
              </c:numLit>
            </c:minus>
            <c:spPr>
              <a:noFill/>
              <a:ln w="12700" cap="flat">
                <a:noFill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1491.061025</c:v>
                </c:pt>
                <c:pt idx="1">
                  <c:v>1491.715465</c:v>
                </c:pt>
                <c:pt idx="2">
                  <c:v>1494.999306</c:v>
                </c:pt>
                <c:pt idx="3">
                  <c:v>1492.145033</c:v>
                </c:pt>
                <c:pt idx="5">
                  <c:v>1491.406689</c:v>
                </c:pt>
                <c:pt idx="6">
                  <c:v>1497.411648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0">
                  <c:v>14.088882</c:v>
                </c:pt>
                <c:pt idx="1">
                  <c:v>14.697212</c:v>
                </c:pt>
                <c:pt idx="2">
                  <c:v>14.482069</c:v>
                </c:pt>
                <c:pt idx="3">
                  <c:v>14.843027</c:v>
                </c:pt>
                <c:pt idx="5">
                  <c:v>13.947929</c:v>
                </c:pt>
                <c:pt idx="6">
                  <c:v>14.545452</c:v>
                </c:pt>
              </c:numLit>
            </c:plus>
            <c:minus>
              <c:numLit>
                <c:formatCode>General</c:formatCode>
                <c:ptCount val="7"/>
                <c:pt idx="0">
                  <c:v>14.088882</c:v>
                </c:pt>
                <c:pt idx="1">
                  <c:v>14.697212</c:v>
                </c:pt>
                <c:pt idx="2">
                  <c:v>14.482069</c:v>
                </c:pt>
                <c:pt idx="3">
                  <c:v>14.843027</c:v>
                </c:pt>
                <c:pt idx="5">
                  <c:v>13.947929</c:v>
                </c:pt>
                <c:pt idx="6">
                  <c:v>14.545452</c:v>
                </c:pt>
              </c:numLit>
            </c:minus>
            <c:spPr>
              <a:noFill/>
              <a:ln w="12700" cap="flat">
                <a:noFill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1365.585236</c:v>
                </c:pt>
                <c:pt idx="1">
                  <c:v>1370.948156</c:v>
                </c:pt>
                <c:pt idx="2">
                  <c:v>1368.144291</c:v>
                </c:pt>
                <c:pt idx="3">
                  <c:v>1369.66094</c:v>
                </c:pt>
                <c:pt idx="5">
                  <c:v>1372.153513</c:v>
                </c:pt>
                <c:pt idx="6">
                  <c:v>1364.87741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6"/>
                <c:pt idx="0">
                  <c:v>15.8</c:v>
                </c:pt>
                <c:pt idx="1">
                  <c:v>15.280949</c:v>
                </c:pt>
                <c:pt idx="2">
                  <c:v>15.964944</c:v>
                </c:pt>
                <c:pt idx="3">
                  <c:v>0.565582</c:v>
                </c:pt>
                <c:pt idx="4">
                  <c:v>0.196936</c:v>
                </c:pt>
                <c:pt idx="5">
                  <c:v>15.993051</c:v>
                </c:pt>
              </c:numLit>
            </c:plus>
            <c:minus>
              <c:numLit>
                <c:formatCode>General</c:formatCode>
                <c:ptCount val="6"/>
                <c:pt idx="0">
                  <c:v>15.8</c:v>
                </c:pt>
                <c:pt idx="1">
                  <c:v>15.280949</c:v>
                </c:pt>
                <c:pt idx="2">
                  <c:v>15.964944</c:v>
                </c:pt>
                <c:pt idx="3">
                  <c:v>0.565582</c:v>
                </c:pt>
                <c:pt idx="4">
                  <c:v>0.196936</c:v>
                </c:pt>
                <c:pt idx="5">
                  <c:v>15.993051</c:v>
                </c:pt>
              </c:numLit>
            </c:minus>
            <c:spPr>
              <a:noFill/>
              <a:ln w="12700" cap="flat">
                <a:noFill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Sheet1!$B$5:$H$5</c:f>
              <c:numCache>
                <c:formatCode>General</c:formatCode>
                <c:ptCount val="6"/>
                <c:pt idx="0">
                  <c:v>1580.0</c:v>
                </c:pt>
                <c:pt idx="1">
                  <c:v>1579.453</c:v>
                </c:pt>
                <c:pt idx="2">
                  <c:v>1577.031483</c:v>
                </c:pt>
                <c:pt idx="3">
                  <c:v>1585.862102</c:v>
                </c:pt>
                <c:pt idx="4">
                  <c:v>1582.341075</c:v>
                </c:pt>
                <c:pt idx="5">
                  <c:v>1578.510078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PMT #130</c:v>
                </c:pt>
              </c:strCache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square"/>
            <c:size val="7"/>
            <c:spPr>
              <a:solidFill>
                <a:srgbClr val="367DA2"/>
              </a:solidFill>
              <a:ln w="38100" cap="flat">
                <a:noFill/>
                <a:miter lim="400000"/>
              </a:ln>
              <a:effectLst/>
            </c:spPr>
          </c:marker>
          <c:trendline>
            <c:spPr>
              <a:ln w="12700" cap="flat">
                <a:solidFill>
                  <a:srgbClr val="499BC9"/>
                </a:solidFill>
                <a:custDash>
                  <a:ds d="200000" sp="200000"/>
                </a:custDash>
                <a:miter lim="400000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0">
                  <c:v>0.178622</c:v>
                </c:pt>
                <c:pt idx="1">
                  <c:v>0.200325</c:v>
                </c:pt>
                <c:pt idx="2">
                  <c:v>0.958704</c:v>
                </c:pt>
                <c:pt idx="3">
                  <c:v>0.394421</c:v>
                </c:pt>
                <c:pt idx="5">
                  <c:v>0.490467</c:v>
                </c:pt>
                <c:pt idx="6">
                  <c:v>0.284565</c:v>
                </c:pt>
              </c:numLit>
            </c:plus>
            <c:minus>
              <c:numLit>
                <c:formatCode>General</c:formatCode>
                <c:ptCount val="7"/>
                <c:pt idx="0">
                  <c:v>0.178622</c:v>
                </c:pt>
                <c:pt idx="1">
                  <c:v>0.200325</c:v>
                </c:pt>
                <c:pt idx="2">
                  <c:v>0.958704</c:v>
                </c:pt>
                <c:pt idx="3">
                  <c:v>0.394421</c:v>
                </c:pt>
                <c:pt idx="5">
                  <c:v>0.490467</c:v>
                </c:pt>
                <c:pt idx="6">
                  <c:v>0.284565</c:v>
                </c:pt>
              </c:numLit>
            </c:minus>
            <c:spPr>
              <a:noFill/>
              <a:ln w="12700" cap="flat">
                <a:solidFill>
                  <a:srgbClr val="367DA2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1">
                  <c:v>1645.772189</c:v>
                </c:pt>
                <c:pt idx="2">
                  <c:v>1645.707964</c:v>
                </c:pt>
                <c:pt idx="3">
                  <c:v>1651.614613</c:v>
                </c:pt>
                <c:pt idx="5">
                  <c:v>1644.506585</c:v>
                </c:pt>
                <c:pt idx="6">
                  <c:v>1644.44974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PMT #131</c:v>
                </c:pt>
              </c:strCache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square"/>
            <c:size val="7"/>
            <c:spPr>
              <a:solidFill>
                <a:srgbClr val="FF2D21"/>
              </a:solidFill>
              <a:ln w="38100" cap="flat">
                <a:noFill/>
                <a:miter lim="400000"/>
              </a:ln>
              <a:effectLst/>
            </c:spPr>
          </c:marker>
          <c:trendline>
            <c:spPr>
              <a:ln w="12700" cap="flat">
                <a:solidFill>
                  <a:srgbClr val="FF2D21"/>
                </a:solidFill>
                <a:custDash>
                  <a:ds d="200000" sp="200000"/>
                </a:custDash>
                <a:miter lim="400000"/>
              </a:ln>
              <a:effectLst>
                <a:outerShdw blurRad="12700" dist="25400" dir="7320000" algn="tl">
                  <a:srgbClr val="000000">
                    <a:alpha val="25000"/>
                  </a:srgbClr>
                </a:outerShdw>
              </a:effectLst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1">
                  <c:v>0.30588</c:v>
                </c:pt>
                <c:pt idx="2">
                  <c:v>0.194631</c:v>
                </c:pt>
                <c:pt idx="3">
                  <c:v>0.161038</c:v>
                </c:pt>
                <c:pt idx="5">
                  <c:v>0.222874</c:v>
                </c:pt>
                <c:pt idx="6">
                  <c:v>0.206592</c:v>
                </c:pt>
              </c:numLit>
            </c:plus>
            <c:minus>
              <c:numLit>
                <c:formatCode>General</c:formatCode>
                <c:ptCount val="7"/>
                <c:pt idx="1">
                  <c:v>0.30588</c:v>
                </c:pt>
                <c:pt idx="2">
                  <c:v>0.194631</c:v>
                </c:pt>
                <c:pt idx="3">
                  <c:v>0.161038</c:v>
                </c:pt>
                <c:pt idx="5">
                  <c:v>0.222874</c:v>
                </c:pt>
                <c:pt idx="6">
                  <c:v>0.206592</c:v>
                </c:pt>
              </c:numLit>
            </c:minus>
            <c:spPr>
              <a:noFill/>
              <a:ln w="12700" cap="flat">
                <a:solidFill>
                  <a:srgbClr val="FF2D21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1">
                  <c:v>1493.700391</c:v>
                </c:pt>
                <c:pt idx="2">
                  <c:v>1495.138269</c:v>
                </c:pt>
                <c:pt idx="3">
                  <c:v>1489.296987</c:v>
                </c:pt>
                <c:pt idx="5">
                  <c:v>1494.410991</c:v>
                </c:pt>
                <c:pt idx="6">
                  <c:v>1494.371017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PMT #132</c:v>
                </c:pt>
              </c:strCache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square"/>
            <c:size val="7"/>
            <c:spPr>
              <a:solidFill>
                <a:srgbClr val="6C2085"/>
              </a:solidFill>
              <a:ln w="38100" cap="flat">
                <a:noFill/>
                <a:miter lim="400000"/>
              </a:ln>
              <a:effectLst/>
            </c:spPr>
          </c:marker>
          <c:trendline>
            <c:spPr>
              <a:ln w="12700" cap="flat">
                <a:solidFill>
                  <a:srgbClr val="6C2085"/>
                </a:solidFill>
                <a:custDash>
                  <a:ds d="200000" sp="200000"/>
                </a:custDash>
                <a:miter lim="400000"/>
              </a:ln>
              <a:effectLst>
                <a:outerShdw blurRad="12700" dist="25400" dir="7320000" algn="tl">
                  <a:srgbClr val="000000">
                    <a:alpha val="25000"/>
                  </a:srgbClr>
                </a:outerShdw>
              </a:effectLst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1">
                  <c:v>0.846147</c:v>
                </c:pt>
                <c:pt idx="2">
                  <c:v>0.421255</c:v>
                </c:pt>
                <c:pt idx="3">
                  <c:v>0.697587</c:v>
                </c:pt>
                <c:pt idx="5">
                  <c:v>0.333006</c:v>
                </c:pt>
                <c:pt idx="6">
                  <c:v>0.434146</c:v>
                </c:pt>
              </c:numLit>
            </c:plus>
            <c:minus>
              <c:numLit>
                <c:formatCode>General</c:formatCode>
                <c:ptCount val="7"/>
                <c:pt idx="1">
                  <c:v>0.846147</c:v>
                </c:pt>
                <c:pt idx="2">
                  <c:v>0.421255</c:v>
                </c:pt>
                <c:pt idx="3">
                  <c:v>0.697587</c:v>
                </c:pt>
                <c:pt idx="5">
                  <c:v>0.333006</c:v>
                </c:pt>
                <c:pt idx="6">
                  <c:v>0.434146</c:v>
                </c:pt>
              </c:numLit>
            </c:minus>
            <c:spPr>
              <a:noFill/>
              <a:ln w="12700" cap="flat">
                <a:solidFill>
                  <a:srgbClr val="6C2085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Sheet1!$B$8:$H$8</c:f>
              <c:numCache>
                <c:formatCode>General</c:formatCode>
                <c:ptCount val="7"/>
                <c:pt idx="1">
                  <c:v>1357.876728</c:v>
                </c:pt>
                <c:pt idx="2">
                  <c:v>1359.35017</c:v>
                </c:pt>
                <c:pt idx="3">
                  <c:v>1350.879263</c:v>
                </c:pt>
                <c:pt idx="5">
                  <c:v>1359.347476</c:v>
                </c:pt>
                <c:pt idx="6">
                  <c:v>1359.387688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PMT #171</c:v>
                </c:pt>
              </c:strCache>
            </c:strRef>
          </c:tx>
          <c:spPr>
            <a:ln w="50800" cap="flat">
              <a:noFill/>
              <a:miter lim="400000"/>
            </a:ln>
            <a:effectLst/>
          </c:spPr>
          <c:marker>
            <c:symbol val="square"/>
            <c:size val="7"/>
            <c:spPr>
              <a:solidFill>
                <a:srgbClr val="578726"/>
              </a:solidFill>
              <a:ln w="38100" cap="flat">
                <a:noFill/>
                <a:miter lim="400000"/>
              </a:ln>
              <a:effectLst/>
            </c:spPr>
          </c:marker>
          <c:trendline>
            <c:spPr>
              <a:ln w="12700" cap="flat">
                <a:solidFill>
                  <a:srgbClr val="578726"/>
                </a:solidFill>
                <a:custDash>
                  <a:ds d="200000" sp="200000"/>
                </a:custDash>
                <a:miter lim="400000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1">
                  <c:v>0.067996</c:v>
                </c:pt>
                <c:pt idx="3">
                  <c:v>0.346717</c:v>
                </c:pt>
                <c:pt idx="4">
                  <c:v>0.114245</c:v>
                </c:pt>
                <c:pt idx="5">
                  <c:v>0.213271</c:v>
                </c:pt>
                <c:pt idx="6">
                  <c:v>0.12123</c:v>
                </c:pt>
              </c:numLit>
            </c:plus>
            <c:minus>
              <c:numLit>
                <c:formatCode>General</c:formatCode>
                <c:ptCount val="7"/>
                <c:pt idx="1">
                  <c:v>0.067996</c:v>
                </c:pt>
                <c:pt idx="3">
                  <c:v>0.346717</c:v>
                </c:pt>
                <c:pt idx="4">
                  <c:v>0.114245</c:v>
                </c:pt>
                <c:pt idx="5">
                  <c:v>0.213271</c:v>
                </c:pt>
                <c:pt idx="6">
                  <c:v>0.12123</c:v>
                </c:pt>
              </c:numLit>
            </c:minus>
            <c:spPr>
              <a:noFill/>
              <a:ln w="12700" cap="flat">
                <a:solidFill>
                  <a:srgbClr val="578726"/>
                </a:solidFill>
                <a:prstDash val="solid"/>
                <a:miter lim="400000"/>
              </a:ln>
              <a:effectLst/>
            </c:spPr>
          </c:errBars>
          <c:cat>
            <c:strRef>
              <c:f>Sheet1!$B$1:$H$1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UG 1</c:v>
                </c:pt>
                <c:pt idx="4">
                  <c:v>UG 2</c:v>
                </c:pt>
                <c:pt idx="5">
                  <c:v>4</c:v>
                </c:pt>
                <c:pt idx="6">
                  <c:v>5</c:v>
                </c:pt>
              </c:strCache>
            </c:strRef>
          </c:cat>
          <c:val>
            <c:numRef>
              <c:f>Sheet1!$B$9:$H$9</c:f>
              <c:numCache>
                <c:formatCode>General</c:formatCode>
                <c:ptCount val="7"/>
                <c:pt idx="0">
                  <c:v>1584.992537</c:v>
                </c:pt>
                <c:pt idx="1">
                  <c:v>1581.455154</c:v>
                </c:pt>
                <c:pt idx="3">
                  <c:v>1584.890255</c:v>
                </c:pt>
                <c:pt idx="4">
                  <c:v>1583.925271</c:v>
                </c:pt>
                <c:pt idx="5">
                  <c:v>1582.209631</c:v>
                </c:pt>
                <c:pt idx="6">
                  <c:v>1581.244131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7863752"/>
        <c:axId val="-2137869528"/>
      </c:lineChart>
      <c:catAx>
        <c:axId val="-2137863752"/>
        <c:scaling>
          <c:orientation val="minMax"/>
        </c:scaling>
        <c:delete val="0"/>
        <c:axPos val="b"/>
        <c:majorGridlines>
          <c:spPr>
            <a:ln w="3175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en-US"/>
                  <a:t>Test</a:t>
                </a:r>
              </a:p>
            </c:rich>
          </c:tx>
          <c:layout/>
          <c:overlay val="1"/>
        </c:title>
        <c:numFmt formatCode="General" sourceLinked="0"/>
        <c:majorTickMark val="in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-2137869528"/>
        <c:crosses val="autoZero"/>
        <c:auto val="1"/>
        <c:lblAlgn val="ctr"/>
        <c:lblOffset val="100"/>
        <c:noMultiLvlLbl val="1"/>
      </c:catAx>
      <c:valAx>
        <c:axId val="-2137869528"/>
        <c:scaling>
          <c:orientation val="minMax"/>
          <c:min val="1300.0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/>
                </a:pPr>
                <a:r>
                  <a:rPr lang="en-US"/>
                  <a:t>Operational Voltage (V)</a:t>
                </a:r>
              </a:p>
            </c:rich>
          </c:tx>
          <c:layout/>
          <c:overlay val="1"/>
        </c:title>
        <c:numFmt formatCode="General" sourceLinked="0"/>
        <c:majorTickMark val="in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-2137863752"/>
        <c:crosses val="autoZero"/>
        <c:crossBetween val="midCat"/>
        <c:majorUnit val="50.0"/>
        <c:minorUnit val="25.0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B0C10-79FB-9744-9B99-E7B800FFCE32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51AAD-51D5-AB48-B1FF-328F8B2DA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6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11F9-1AE6-FF4C-B361-FD014D98BB67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8F5D9-A311-D741-A6F0-700E94B7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8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x-none" altLang="en-GB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8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8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5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5D9-A311-D741-A6F0-700E94B7FF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5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687" y="1626491"/>
            <a:ext cx="5828631" cy="91350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687" y="2904290"/>
            <a:ext cx="5828631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357188" y="3862090"/>
            <a:ext cx="843711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3167" tIns="33167" rIns="33167" bIns="33167" anchor="ctr"/>
          <a:lstStyle/>
          <a:p>
            <a:pPr algn="l" defTabSz="29850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357188" y="2396133"/>
            <a:ext cx="843751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3167" tIns="33167" rIns="33167" bIns="33167" anchor="ctr"/>
          <a:lstStyle/>
          <a:p>
            <a:pPr algn="l" defTabSz="29850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5620994" y="2652103"/>
            <a:ext cx="1" cy="962554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3167" tIns="33167" rIns="33167" bIns="33167" anchor="ctr"/>
          <a:lstStyle/>
          <a:p>
            <a:pPr algn="l" defTabSz="29850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Lorem Ipsum Dolor"/>
          <p:cNvSpPr txBox="1">
            <a:spLocks noGrp="1"/>
          </p:cNvSpPr>
          <p:nvPr>
            <p:ph type="body" sz="quarter" idx="13"/>
          </p:nvPr>
        </p:nvSpPr>
        <p:spPr>
          <a:xfrm>
            <a:off x="357187" y="2053828"/>
            <a:ext cx="5063133" cy="35907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600" i="1"/>
            </a:lvl1pPr>
          </a:lstStyle>
          <a:p>
            <a:r>
              <a:t>Lorem Ipsum Dolor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357187" y="2425899"/>
            <a:ext cx="5063133" cy="1413867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22156" y="2425899"/>
            <a:ext cx="2982516" cy="141386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149253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298506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447759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597012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829771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607620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4795242" y="1555254"/>
            <a:ext cx="3929063" cy="3720703"/>
          </a:xfrm>
          <a:prstGeom prst="rect">
            <a:avLst/>
          </a:prstGeom>
          <a:ln w="9525">
            <a:round/>
          </a:ln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7187" y="1599902"/>
            <a:ext cx="4089797" cy="3720703"/>
          </a:xfrm>
          <a:prstGeom prst="rect">
            <a:avLst/>
          </a:prstGeom>
        </p:spPr>
        <p:txBody>
          <a:bodyPr/>
          <a:lstStyle>
            <a:lvl1pPr marL="257047" indent="-257047">
              <a:spcBef>
                <a:spcPts val="1175"/>
              </a:spcBef>
              <a:buSzPct val="65000"/>
              <a:defRPr sz="2000"/>
            </a:lvl1pPr>
            <a:lvl2pPr marL="514093" indent="-257047">
              <a:spcBef>
                <a:spcPts val="1175"/>
              </a:spcBef>
              <a:buSzPct val="65000"/>
              <a:defRPr sz="2000"/>
            </a:lvl2pPr>
            <a:lvl3pPr marL="771140" indent="-257047">
              <a:spcBef>
                <a:spcPts val="1175"/>
              </a:spcBef>
              <a:buSzPct val="65000"/>
              <a:defRPr sz="2000"/>
            </a:lvl3pPr>
            <a:lvl4pPr marL="1028187" indent="-257047">
              <a:spcBef>
                <a:spcPts val="1175"/>
              </a:spcBef>
              <a:buSzPct val="65000"/>
              <a:defRPr sz="2000"/>
            </a:lvl4pPr>
            <a:lvl5pPr marL="1285234" indent="-257047">
              <a:spcBef>
                <a:spcPts val="1175"/>
              </a:spcBef>
              <a:buSzPct val="65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8068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33501"/>
            <a:ext cx="4261853" cy="3771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039896" y="1356895"/>
            <a:ext cx="3646905" cy="3771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5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9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AFD3-370A-F848-9D2E-6E50F8EC849B}" type="datetimeFigureOut">
              <a:rPr lang="en-US" smtClean="0"/>
              <a:t>11/01/19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633" y="4733571"/>
            <a:ext cx="6964947" cy="472282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2633" y="378772"/>
            <a:ext cx="6964947" cy="4300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6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6633" y="223783"/>
            <a:ext cx="6791156" cy="662363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1514AFD3-370A-F848-9D2E-6E50F8EC849B}" type="datetimeFigureOut">
              <a:rPr lang="en-US" smtClean="0"/>
              <a:pPr/>
              <a:t>11/01/19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AB9530CB-1128-A449-B287-69EF2D41A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2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skneale1@sheffield.ac.uk?subject=PMT%20Gain%20Tests" TargetMode="External"/><Relationship Id="rId4" Type="http://schemas.openxmlformats.org/officeDocument/2006/relationships/hyperlink" Target="mailto:ljpickard@ucdavis.edu?subject=PMT%20surface%20and%20underground%20gain%20test%20comparison" TargetMode="External"/><Relationship Id="rId5" Type="http://schemas.openxmlformats.org/officeDocument/2006/relationships/hyperlink" Target="mailto:Matthew.Needham@cern.ch?subject=PMT%20Peak%20To%20Valley%20tests" TargetMode="External"/><Relationship Id="rId6" Type="http://schemas.openxmlformats.org/officeDocument/2006/relationships/hyperlink" Target="mailto:steve.quillin.watchman@gmail.com?subject=PMT%20Dark%20Rate%20testing" TargetMode="External"/><Relationship Id="rId7" Type="http://schemas.openxmlformats.org/officeDocument/2006/relationships/hyperlink" Target="mailto:Tshaw3@sheffield.ac.uk?subject=PMT%20Dark%20Rate%20testing" TargetMode="External"/><Relationship Id="rId8" Type="http://schemas.openxmlformats.org/officeDocument/2006/relationships/hyperlink" Target="mailto:a.ezeribe@sheffield.ac.uk?subject=PMT%20afterpulsing%20tests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spreadsheets/d/19J-GNEC_n9NR4aAp8IchOIkHUcoE72LX43NfFIwqJBk/edit%23gid=134495489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7.jpeg"/><Relationship Id="rId13" Type="http://schemas.microsoft.com/office/2007/relationships/hdphoto" Target="../media/hdphoto5.wdp"/><Relationship Id="rId14" Type="http://schemas.openxmlformats.org/officeDocument/2006/relationships/image" Target="../media/image8.jpeg"/><Relationship Id="rId15" Type="http://schemas.microsoft.com/office/2007/relationships/hdphoto" Target="../media/hdphoto6.wdp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jpeg"/><Relationship Id="rId7" Type="http://schemas.microsoft.com/office/2007/relationships/hdphoto" Target="../media/hdphoto2.wdp"/><Relationship Id="rId8" Type="http://schemas.openxmlformats.org/officeDocument/2006/relationships/image" Target="../media/image5.jpeg"/><Relationship Id="rId9" Type="http://schemas.microsoft.com/office/2007/relationships/hdphoto" Target="../media/hdphoto3.wdp"/><Relationship Id="rId10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microsoft.com/office/2007/relationships/hdphoto" Target="../media/hdphoto7.wdp"/><Relationship Id="rId5" Type="http://schemas.openxmlformats.org/officeDocument/2006/relationships/image" Target="../media/image11.jpeg"/><Relationship Id="rId6" Type="http://schemas.microsoft.com/office/2007/relationships/hdphoto" Target="../media/hdphoto8.wdp"/><Relationship Id="rId7" Type="http://schemas.openxmlformats.org/officeDocument/2006/relationships/image" Target="../media/image12.png"/><Relationship Id="rId8" Type="http://schemas.microsoft.com/office/2007/relationships/hdphoto" Target="../media/hdphoto9.wdp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Ei0JSFnWqaorG_piV_Ov61aUAnbf6QSg-rjFekstog/edit" TargetMode="External"/><Relationship Id="rId4" Type="http://schemas.openxmlformats.org/officeDocument/2006/relationships/hyperlink" Target="https://docs.google.com/spreadsheets/d/19J-GNEC_n9NR4aAp8IchOIkHUcoE72LX43NfFIwqJBk/edit%23gid=0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44700" y="1409700"/>
            <a:ext cx="5054600" cy="1355726"/>
          </a:xfrm>
          <a:solidFill>
            <a:srgbClr val="660066">
              <a:alpha val="83000"/>
            </a:srgbClr>
          </a:solidFill>
          <a:ln w="63500" cmpd="sng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5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PMT Test Results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40079" y="2232126"/>
            <a:ext cx="3941458" cy="1093882"/>
          </a:xfrm>
          <a:solidFill>
            <a:srgbClr val="0000FF">
              <a:alpha val="65000"/>
            </a:srgbClr>
          </a:solidFill>
          <a:effectLst>
            <a:reflection blurRad="6350" stA="17000" endA="300" endPos="63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</a:rPr>
              <a:t>Gary Smith</a:t>
            </a:r>
          </a:p>
          <a:p>
            <a:r>
              <a:rPr lang="en-US" sz="2500" i="1" dirty="0" smtClean="0">
                <a:solidFill>
                  <a:srgbClr val="FFFFFF"/>
                </a:solidFill>
              </a:rPr>
              <a:t>gary.smith@ed.ac.uk</a:t>
            </a:r>
          </a:p>
        </p:txBody>
      </p:sp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2" y="0"/>
            <a:ext cx="1430420" cy="1430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9369" y="40773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Watchman Collaboration Meeting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PMT Working Group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10</a:t>
            </a:r>
            <a:r>
              <a:rPr lang="en-US" b="1" baseline="30000" dirty="0" smtClean="0">
                <a:solidFill>
                  <a:srgbClr val="008000"/>
                </a:solidFill>
              </a:rPr>
              <a:t>th</a:t>
            </a:r>
            <a:r>
              <a:rPr lang="en-US" b="1" dirty="0" smtClean="0">
                <a:solidFill>
                  <a:srgbClr val="008000"/>
                </a:solidFill>
              </a:rPr>
              <a:t> January 2019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08</a:t>
            </a:r>
            <a:r>
              <a:rPr lang="en-US" b="1" dirty="0">
                <a:solidFill>
                  <a:srgbClr val="008000"/>
                </a:solidFill>
              </a:rPr>
              <a:t>:00 </a:t>
            </a:r>
            <a:r>
              <a:rPr lang="en-US" b="1" dirty="0" smtClean="0">
                <a:solidFill>
                  <a:srgbClr val="008000"/>
                </a:solidFill>
              </a:rPr>
              <a:t>HST (18:00 GMT)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3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7289" y="2202463"/>
            <a:ext cx="310357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 smtClean="0">
                <a:solidFill>
                  <a:srgbClr val="008000"/>
                </a:solidFill>
              </a:rPr>
              <a:t>RESULTS</a:t>
            </a:r>
            <a:endParaRPr lang="en-US" sz="5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8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104" y="2977093"/>
            <a:ext cx="2551835" cy="771257"/>
          </a:xfrm>
        </p:spPr>
        <p:txBody>
          <a:bodyPr>
            <a:normAutofit/>
          </a:bodyPr>
          <a:lstStyle/>
          <a:p>
            <a:r>
              <a:rPr lang="x-none" altLang="en-GB" sz="3000" dirty="0">
                <a:ea typeface="NanumBarunGothic" charset="0"/>
              </a:rPr>
              <a:t>Liz </a:t>
            </a:r>
            <a:r>
              <a:rPr lang="x-none" altLang="en-GB" sz="3000" dirty="0" smtClean="0">
                <a:ea typeface="NanumBarunGothic" charset="0"/>
              </a:rPr>
              <a:t>Kneale</a:t>
            </a:r>
            <a:endParaRPr lang="x-none" altLang="en-GB" sz="3000" dirty="0">
              <a:ea typeface="NanumBarun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19" y="2646"/>
            <a:ext cx="1047750" cy="83185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3333" y="1012296"/>
            <a:ext cx="9148286" cy="6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rotWithShape="1">
                  <a:blip r:embed="rId4"/>
                  <a:stretch>
                    <a:fillRect/>
                  </a:stretch>
                </a:blipFill>
              </a14:hiddenFill>
            </a:ext>
          </a:extLst>
        </p:spPr>
        <p:txBody>
          <a:bodyPr wrap="square" lIns="71323" tIns="70333" rIns="71323" bIns="35662" rtlCol="0">
            <a:spAutoFit/>
          </a:bodyPr>
          <a:lstStyle/>
          <a:p>
            <a:r>
              <a:rPr lang="x-none" altLang="en-GB" sz="3400" b="1" dirty="0">
                <a:solidFill>
                  <a:schemeClr val="bg1"/>
                </a:solidFill>
                <a:latin typeface="Laksaman" charset="0"/>
                <a:ea typeface="NanumBarunGothic" charset="0"/>
                <a:sym typeface="+mn-ea"/>
              </a:rPr>
              <a:t>PMT gain analysis</a:t>
            </a:r>
          </a:p>
        </p:txBody>
      </p:sp>
      <p:pic>
        <p:nvPicPr>
          <p:cNvPr id="5" name="Picture 4" descr="TUOS_PRIMARY_LOGO_FULL COLOU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" y="4233"/>
            <a:ext cx="1850346" cy="83100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246327" y="2066056"/>
            <a:ext cx="4152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</a:rPr>
              <a:t>Gain Calibration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4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Gain Calibration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557389" y="1237074"/>
            <a:ext cx="4748389" cy="421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 smtClean="0">
                <a:solidFill>
                  <a:srgbClr val="000000"/>
                </a:solidFill>
              </a:rPr>
              <a:t>Procedure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Record SPE spectrum at 5 HV settings  	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1500" dirty="0" smtClean="0">
                <a:solidFill>
                  <a:srgbClr val="000000"/>
                </a:solidFill>
              </a:rPr>
              <a:t>100 V intervals around operating voltage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Find SPE peak - three methods studied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</a:rPr>
              <a:t>Maxima in fixed ranges above pedestal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</a:rPr>
              <a:t>TSpectrum </a:t>
            </a:r>
            <a:r>
              <a:rPr lang="mr-IN" sz="1500" dirty="0" smtClean="0">
                <a:solidFill>
                  <a:srgbClr val="000000"/>
                </a:solidFill>
              </a:rPr>
              <a:t>–</a:t>
            </a:r>
            <a:r>
              <a:rPr lang="en-US" sz="1500" dirty="0" smtClean="0">
                <a:solidFill>
                  <a:srgbClr val="000000"/>
                </a:solidFill>
              </a:rPr>
              <a:t> use second peak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</a:rPr>
              <a:t>TSpectrum then Gaussian from peak to valley fit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Determine HV for10</a:t>
            </a:r>
            <a:r>
              <a:rPr lang="en-US" sz="2000" baseline="30000" dirty="0" smtClean="0">
                <a:solidFill>
                  <a:srgbClr val="000000"/>
                </a:solidFill>
              </a:rPr>
              <a:t>7 </a:t>
            </a:r>
            <a:r>
              <a:rPr lang="en-US" sz="2000" dirty="0" smtClean="0">
                <a:solidFill>
                  <a:srgbClr val="000000"/>
                </a:solidFill>
              </a:rPr>
              <a:t>Gain</a:t>
            </a:r>
            <a:endParaRPr lang="en-US" sz="2000" baseline="300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baseline="30000" dirty="0">
                <a:solidFill>
                  <a:srgbClr val="000000"/>
                </a:solidFill>
              </a:rPr>
              <a:t>	</a:t>
            </a:r>
            <a:r>
              <a:rPr lang="en-US" sz="1500" dirty="0" smtClean="0">
                <a:solidFill>
                  <a:srgbClr val="000000"/>
                </a:solidFill>
              </a:rPr>
              <a:t>Fit </a:t>
            </a:r>
            <a:r>
              <a:rPr lang="en-US" sz="1500" dirty="0" err="1" smtClean="0">
                <a:solidFill>
                  <a:srgbClr val="000000"/>
                </a:solidFill>
              </a:rPr>
              <a:t>TGraph</a:t>
            </a:r>
            <a:r>
              <a:rPr lang="en-US" sz="1500" dirty="0" smtClean="0">
                <a:solidFill>
                  <a:srgbClr val="000000"/>
                </a:solidFill>
              </a:rPr>
              <a:t> with power law</a:t>
            </a:r>
          </a:p>
          <a:p>
            <a:pPr>
              <a:lnSpc>
                <a:spcPct val="110000"/>
              </a:lnSpc>
            </a:pPr>
            <a:endParaRPr lang="en-US" sz="15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dirty="0" smtClean="0">
                <a:solidFill>
                  <a:srgbClr val="000000"/>
                </a:solidFill>
              </a:rPr>
              <a:t>Gain calculated relative to the charge of the electron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dirty="0" smtClean="0">
                <a:solidFill>
                  <a:srgbClr val="000000"/>
                </a:solidFill>
              </a:rPr>
              <a:t>R = 50 Ohms,  electronics gain = 10 / 2  = 5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rgbClr val="000000"/>
                </a:solidFill>
              </a:rPr>
              <a:t>	Gain </a:t>
            </a:r>
            <a:r>
              <a:rPr lang="en-US" sz="1500" dirty="0" smtClean="0">
                <a:solidFill>
                  <a:srgbClr val="000000"/>
                </a:solidFill>
              </a:rPr>
              <a:t>= 10</a:t>
            </a:r>
            <a:r>
              <a:rPr lang="en-US" sz="1500" baseline="30000" dirty="0" smtClean="0">
                <a:solidFill>
                  <a:srgbClr val="000000"/>
                </a:solidFill>
              </a:rPr>
              <a:t>7</a:t>
            </a:r>
            <a:r>
              <a:rPr lang="en-US" sz="1500" dirty="0" smtClean="0">
                <a:solidFill>
                  <a:srgbClr val="000000"/>
                </a:solidFill>
              </a:rPr>
              <a:t> for Q = 400 mV ns (or 8 </a:t>
            </a:r>
            <a:r>
              <a:rPr lang="en-US" sz="1500" dirty="0" err="1" smtClean="0">
                <a:solidFill>
                  <a:srgbClr val="000000"/>
                </a:solidFill>
              </a:rPr>
              <a:t>pC</a:t>
            </a:r>
            <a:r>
              <a:rPr lang="en-US" sz="1500" dirty="0" smtClean="0">
                <a:solidFill>
                  <a:srgbClr val="000000"/>
                </a:solidFill>
              </a:rPr>
              <a:t>)</a:t>
            </a:r>
            <a:r>
              <a:rPr lang="en-US" sz="1500" dirty="0">
                <a:solidFill>
                  <a:srgbClr val="000000"/>
                </a:solidFill>
              </a:rPr>
              <a:t>		</a:t>
            </a:r>
          </a:p>
        </p:txBody>
      </p:sp>
      <p:pic>
        <p:nvPicPr>
          <p:cNvPr id="2" name="Picture 1" descr="Canvas_Run_1_PMT_29_Loc_3_HV_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1" y="1963796"/>
            <a:ext cx="3797444" cy="25752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5514" y="2779421"/>
            <a:ext cx="11219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Power law 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fit example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675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Gain Calibration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571500" y="1143000"/>
            <a:ext cx="3972278" cy="39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00" b="1" dirty="0" smtClean="0">
                <a:solidFill>
                  <a:srgbClr val="000000"/>
                </a:solidFill>
              </a:rPr>
              <a:t>Results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Good agreement with Hamamatsu shipping data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Some workarounds required to include all data due to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spectra with more than two peaks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TSpectrum finding fake peaks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No clear peak for some low HV steps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Areas which can developed further are understood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 descr="voltageComparison_Run_1_2018_01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06" y="1721555"/>
            <a:ext cx="4497894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7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ain Consistency Testing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4000" b="1" dirty="0">
                <a:solidFill>
                  <a:srgbClr val="008000"/>
                </a:solidFill>
              </a:rPr>
              <a:t>Gain </a:t>
            </a:r>
            <a:r>
              <a:rPr sz="4000" b="1" dirty="0" smtClean="0">
                <a:solidFill>
                  <a:srgbClr val="008000"/>
                </a:solidFill>
              </a:rPr>
              <a:t>Consistency</a:t>
            </a:r>
            <a:endParaRPr sz="4000" b="1" dirty="0">
              <a:solidFill>
                <a:srgbClr val="008000"/>
              </a:solidFill>
            </a:endParaRPr>
          </a:p>
        </p:txBody>
      </p:sp>
      <p:sp>
        <p:nvSpPr>
          <p:cNvPr id="134" name="Leon Pickard - UC Davi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lang="en-US" sz="2500" b="1" dirty="0" smtClean="0">
              <a:solidFill>
                <a:srgbClr val="008000"/>
              </a:solidFill>
            </a:endParaRPr>
          </a:p>
          <a:p>
            <a:r>
              <a:rPr sz="3000" b="1" dirty="0" smtClean="0">
                <a:solidFill>
                  <a:srgbClr val="008000"/>
                </a:solidFill>
              </a:rPr>
              <a:t>Leon </a:t>
            </a:r>
            <a:r>
              <a:rPr sz="3000" b="1" dirty="0">
                <a:solidFill>
                  <a:srgbClr val="008000"/>
                </a:solidFill>
              </a:rPr>
              <a:t>Pickard </a:t>
            </a:r>
            <a:endParaRPr lang="en-US" sz="3000" b="1" dirty="0" smtClean="0">
              <a:solidFill>
                <a:srgbClr val="008000"/>
              </a:solidFill>
            </a:endParaRPr>
          </a:p>
          <a:p>
            <a:r>
              <a:rPr sz="3000" b="1" dirty="0" smtClean="0">
                <a:solidFill>
                  <a:srgbClr val="008000"/>
                </a:solidFill>
              </a:rPr>
              <a:t>UC Davis</a:t>
            </a:r>
            <a:endParaRPr sz="3000" b="1" dirty="0">
              <a:solidFill>
                <a:srgbClr val="008000"/>
              </a:solidFill>
            </a:endParaRPr>
          </a:p>
        </p:txBody>
      </p:sp>
      <p:grpSp>
        <p:nvGrpSpPr>
          <p:cNvPr id="137" name="DSC00135.jpg"/>
          <p:cNvGrpSpPr/>
          <p:nvPr/>
        </p:nvGrpSpPr>
        <p:grpSpPr>
          <a:xfrm rot="540000">
            <a:off x="5340474" y="321245"/>
            <a:ext cx="3548059" cy="2064671"/>
            <a:chOff x="0" y="0"/>
            <a:chExt cx="5046128" cy="3523705"/>
          </a:xfrm>
        </p:grpSpPr>
        <p:pic>
          <p:nvPicPr>
            <p:cNvPr id="136" name="DSC00135.jpg" descr="DSC00135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900"/>
              <a:ext cx="4792130" cy="31935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DSC00135.jpg" descr="DSC00135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046129" cy="352370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5772857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ransportation of PMTs underground"/>
          <p:cNvSpPr txBox="1">
            <a:spLocks noGrp="1"/>
          </p:cNvSpPr>
          <p:nvPr>
            <p:ph type="title"/>
          </p:nvPr>
        </p:nvSpPr>
        <p:spPr>
          <a:xfrm>
            <a:off x="469900" y="223783"/>
            <a:ext cx="8382000" cy="662363"/>
          </a:xfrm>
          <a:prstGeom prst="rect">
            <a:avLst/>
          </a:prstGeom>
        </p:spPr>
        <p:txBody>
          <a:bodyPr/>
          <a:lstStyle>
            <a:lvl1pPr defTabSz="549148">
              <a:spcBef>
                <a:spcPts val="1500"/>
              </a:spcBef>
              <a:defRPr sz="6580"/>
            </a:lvl1pPr>
          </a:lstStyle>
          <a:p>
            <a:r>
              <a:rPr lang="en-US" sz="3700" b="1" dirty="0" smtClean="0">
                <a:solidFill>
                  <a:srgbClr val="008000"/>
                </a:solidFill>
              </a:rPr>
              <a:t>Shipping Underground</a:t>
            </a:r>
            <a:endParaRPr sz="3700" b="1" dirty="0">
              <a:solidFill>
                <a:srgbClr val="008000"/>
              </a:solidFill>
            </a:endParaRPr>
          </a:p>
        </p:txBody>
      </p:sp>
      <p:sp>
        <p:nvSpPr>
          <p:cNvPr id="140" name="4 PMTs were loaded and secured into each of the 2 available “sealed” skips to minimise the risk of any damage.…"/>
          <p:cNvSpPr txBox="1">
            <a:spLocks noGrp="1"/>
          </p:cNvSpPr>
          <p:nvPr>
            <p:ph type="body" sz="half" idx="1"/>
          </p:nvPr>
        </p:nvSpPr>
        <p:spPr>
          <a:xfrm>
            <a:off x="271253" y="1097379"/>
            <a:ext cx="4512663" cy="44652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198340">
              <a:spcBef>
                <a:spcPts val="783"/>
              </a:spcBef>
              <a:buNone/>
              <a:defRPr sz="1871"/>
            </a:pPr>
            <a:r>
              <a:rPr lang="en-US" sz="1500" dirty="0" smtClean="0"/>
              <a:t>Eight PMTs were transported in two sealed skips </a:t>
            </a:r>
            <a:r>
              <a:rPr lang="en-US" sz="1500" dirty="0"/>
              <a:t>(</a:t>
            </a:r>
            <a:r>
              <a:rPr lang="en-US" sz="1500" dirty="0" smtClean="0"/>
              <a:t>temporary PMT shipping solution)</a:t>
            </a:r>
          </a:p>
          <a:p>
            <a:pPr marL="0" indent="0" defTabSz="198340">
              <a:spcBef>
                <a:spcPts val="783"/>
              </a:spcBef>
              <a:buNone/>
              <a:defRPr sz="1871"/>
            </a:pPr>
            <a:r>
              <a:rPr lang="en-US" sz="1500" dirty="0" smtClean="0"/>
              <a:t>Other equipment was transported in a third open </a:t>
            </a:r>
            <a:r>
              <a:rPr sz="1500" dirty="0" smtClean="0"/>
              <a:t>skip</a:t>
            </a:r>
            <a:endParaRPr lang="en-US" sz="1500" dirty="0" smtClean="0"/>
          </a:p>
          <a:p>
            <a:pPr marL="400050" lvl="1" indent="0" defTabSz="198340">
              <a:spcBef>
                <a:spcPts val="783"/>
              </a:spcBef>
              <a:buNone/>
              <a:defRPr sz="1871"/>
            </a:pPr>
            <a:endParaRPr sz="800" dirty="0"/>
          </a:p>
          <a:p>
            <a:pPr marL="0" indent="0" defTabSz="198340">
              <a:spcBef>
                <a:spcPts val="783"/>
              </a:spcBef>
              <a:buNone/>
              <a:defRPr sz="1871"/>
            </a:pPr>
            <a:r>
              <a:rPr lang="en-US" sz="2000" dirty="0" smtClean="0"/>
              <a:t>Timeline</a:t>
            </a:r>
          </a:p>
          <a:p>
            <a:pPr marL="0" indent="0" defTabSz="198340">
              <a:spcBef>
                <a:spcPts val="783"/>
              </a:spcBef>
              <a:buNone/>
              <a:defRPr sz="1871"/>
            </a:pPr>
            <a:r>
              <a:rPr lang="en-US" sz="1500" dirty="0" smtClean="0"/>
              <a:t>	November</a:t>
            </a:r>
            <a:endParaRPr lang="en-US" sz="1500" dirty="0"/>
          </a:p>
          <a:p>
            <a:pPr marL="0" indent="0" defTabSz="198340">
              <a:spcBef>
                <a:spcPts val="783"/>
              </a:spcBef>
              <a:buNone/>
              <a:defRPr sz="1871"/>
            </a:pPr>
            <a:r>
              <a:rPr lang="en-US" sz="1500" dirty="0">
                <a:solidFill>
                  <a:srgbClr val="008000"/>
                </a:solidFill>
              </a:rPr>
              <a:t>	</a:t>
            </a:r>
            <a:r>
              <a:rPr lang="en-US" sz="1500" dirty="0" smtClean="0">
                <a:solidFill>
                  <a:srgbClr val="008000"/>
                </a:solidFill>
              </a:rPr>
              <a:t>22</a:t>
            </a:r>
            <a:r>
              <a:rPr lang="en-US" sz="1500" baseline="30000" dirty="0" smtClean="0">
                <a:solidFill>
                  <a:srgbClr val="008000"/>
                </a:solidFill>
              </a:rPr>
              <a:t>nd</a:t>
            </a:r>
            <a:r>
              <a:rPr lang="en-US" sz="1500" dirty="0" smtClean="0">
                <a:solidFill>
                  <a:srgbClr val="008000"/>
                </a:solidFill>
              </a:rPr>
              <a:t>, (23</a:t>
            </a:r>
            <a:r>
              <a:rPr lang="en-US" sz="1500" baseline="30000" dirty="0" smtClean="0">
                <a:solidFill>
                  <a:srgbClr val="008000"/>
                </a:solidFill>
              </a:rPr>
              <a:t>rd</a:t>
            </a:r>
            <a:r>
              <a:rPr lang="en-US" sz="1500" dirty="0" smtClean="0">
                <a:solidFill>
                  <a:srgbClr val="008000"/>
                </a:solidFill>
              </a:rPr>
              <a:t>)	surface testing - batch one (two)</a:t>
            </a:r>
          </a:p>
          <a:p>
            <a:pPr marL="159535" lvl="1" indent="0" defTabSz="198340">
              <a:lnSpc>
                <a:spcPct val="150000"/>
              </a:lnSpc>
              <a:spcBef>
                <a:spcPts val="783"/>
              </a:spcBef>
              <a:buNone/>
              <a:defRPr sz="1871"/>
            </a:pPr>
            <a:r>
              <a:rPr lang="en-US" sz="1500" dirty="0">
                <a:solidFill>
                  <a:srgbClr val="008000"/>
                </a:solidFill>
              </a:rPr>
              <a:t>	</a:t>
            </a:r>
            <a:r>
              <a:rPr sz="1500" dirty="0" smtClean="0">
                <a:solidFill>
                  <a:srgbClr val="984807"/>
                </a:solidFill>
              </a:rPr>
              <a:t>26</a:t>
            </a:r>
            <a:r>
              <a:rPr lang="en-US" sz="1500" baseline="30000" dirty="0" smtClean="0">
                <a:solidFill>
                  <a:srgbClr val="984807"/>
                </a:solidFill>
              </a:rPr>
              <a:t>th</a:t>
            </a:r>
            <a:r>
              <a:rPr lang="en-US" sz="1500" dirty="0">
                <a:solidFill>
                  <a:srgbClr val="984807"/>
                </a:solidFill>
              </a:rPr>
              <a:t>	</a:t>
            </a:r>
            <a:r>
              <a:rPr lang="en-US" sz="1500" dirty="0" smtClean="0">
                <a:solidFill>
                  <a:srgbClr val="984807"/>
                </a:solidFill>
              </a:rPr>
              <a:t> 			shipped underground in afternoon</a:t>
            </a:r>
            <a:endParaRPr sz="1500" dirty="0" smtClean="0">
              <a:solidFill>
                <a:srgbClr val="984807"/>
              </a:solidFill>
            </a:endParaRPr>
          </a:p>
          <a:p>
            <a:pPr marL="159535" lvl="1" indent="0" defTabSz="198340">
              <a:lnSpc>
                <a:spcPct val="70000"/>
              </a:lnSpc>
              <a:spcBef>
                <a:spcPts val="783"/>
              </a:spcBef>
              <a:buNone/>
              <a:defRPr sz="1871"/>
            </a:pPr>
            <a:r>
              <a:rPr lang="en-US" sz="1500" dirty="0" smtClean="0">
                <a:solidFill>
                  <a:srgbClr val="984807"/>
                </a:solidFill>
              </a:rPr>
              <a:t>	27</a:t>
            </a:r>
            <a:r>
              <a:rPr lang="en-US" sz="1500" baseline="30000" dirty="0" smtClean="0">
                <a:solidFill>
                  <a:srgbClr val="984807"/>
                </a:solidFill>
              </a:rPr>
              <a:t>th</a:t>
            </a:r>
            <a:r>
              <a:rPr lang="en-US" sz="1500" dirty="0" smtClean="0">
                <a:solidFill>
                  <a:srgbClr val="984807"/>
                </a:solidFill>
              </a:rPr>
              <a:t> 				a</a:t>
            </a:r>
            <a:r>
              <a:rPr sz="1500" dirty="0" smtClean="0">
                <a:solidFill>
                  <a:srgbClr val="984807"/>
                </a:solidFill>
              </a:rPr>
              <a:t>rrived underground </a:t>
            </a:r>
            <a:r>
              <a:rPr lang="en-US" sz="1500" dirty="0" smtClean="0">
                <a:solidFill>
                  <a:srgbClr val="984807"/>
                </a:solidFill>
              </a:rPr>
              <a:t>in </a:t>
            </a:r>
            <a:r>
              <a:rPr sz="1500" dirty="0" smtClean="0">
                <a:solidFill>
                  <a:srgbClr val="984807"/>
                </a:solidFill>
              </a:rPr>
              <a:t>morning</a:t>
            </a:r>
          </a:p>
          <a:p>
            <a:pPr marL="159535" lvl="1" indent="0" defTabSz="198340">
              <a:lnSpc>
                <a:spcPct val="70000"/>
              </a:lnSpc>
              <a:spcBef>
                <a:spcPts val="783"/>
              </a:spcBef>
              <a:buNone/>
              <a:defRPr sz="1871"/>
            </a:pPr>
            <a:r>
              <a:rPr lang="en-US" sz="1500" dirty="0" smtClean="0">
                <a:solidFill>
                  <a:srgbClr val="984807"/>
                </a:solidFill>
              </a:rPr>
              <a:t>	</a:t>
            </a:r>
            <a:r>
              <a:rPr sz="1500" dirty="0" smtClean="0">
                <a:solidFill>
                  <a:srgbClr val="984807"/>
                </a:solidFill>
              </a:rPr>
              <a:t>29</a:t>
            </a:r>
            <a:r>
              <a:rPr sz="1500" baseline="30000" dirty="0" smtClean="0">
                <a:solidFill>
                  <a:srgbClr val="984807"/>
                </a:solidFill>
              </a:rPr>
              <a:t>th</a:t>
            </a:r>
            <a:r>
              <a:rPr lang="en-US" sz="1500" dirty="0" smtClean="0">
                <a:solidFill>
                  <a:srgbClr val="984807"/>
                </a:solidFill>
              </a:rPr>
              <a:t>, (30</a:t>
            </a:r>
            <a:r>
              <a:rPr lang="en-US" sz="1500" baseline="30000" dirty="0" smtClean="0">
                <a:solidFill>
                  <a:srgbClr val="984807"/>
                </a:solidFill>
              </a:rPr>
              <a:t>th</a:t>
            </a:r>
            <a:r>
              <a:rPr lang="en-US" sz="1500" dirty="0" smtClean="0">
                <a:solidFill>
                  <a:srgbClr val="984807"/>
                </a:solidFill>
              </a:rPr>
              <a:t>)		underground testing </a:t>
            </a:r>
            <a:r>
              <a:rPr lang="mr-IN" sz="1500" dirty="0" smtClean="0">
                <a:solidFill>
                  <a:srgbClr val="984807"/>
                </a:solidFill>
              </a:rPr>
              <a:t>–</a:t>
            </a:r>
            <a:r>
              <a:rPr lang="en-US" sz="1500" dirty="0" smtClean="0">
                <a:solidFill>
                  <a:srgbClr val="984807"/>
                </a:solidFill>
              </a:rPr>
              <a:t> batch one (two)</a:t>
            </a:r>
          </a:p>
          <a:p>
            <a:pPr marL="159535" lvl="1" indent="0" defTabSz="198340">
              <a:lnSpc>
                <a:spcPct val="150000"/>
              </a:lnSpc>
              <a:spcBef>
                <a:spcPts val="783"/>
              </a:spcBef>
              <a:buNone/>
              <a:defRPr sz="1871"/>
            </a:pPr>
            <a:r>
              <a:rPr lang="en-US" sz="1500" dirty="0" smtClean="0"/>
              <a:t>December</a:t>
            </a:r>
            <a:endParaRPr lang="en-US" sz="1500" dirty="0"/>
          </a:p>
          <a:p>
            <a:pPr marL="159535" lvl="1" indent="0" defTabSz="198340">
              <a:spcBef>
                <a:spcPts val="783"/>
              </a:spcBef>
              <a:buNone/>
              <a:defRPr sz="1871"/>
            </a:pPr>
            <a:r>
              <a:rPr sz="1500" dirty="0" smtClean="0">
                <a:solidFill>
                  <a:srgbClr val="008000"/>
                </a:solidFill>
              </a:rPr>
              <a:t>4</a:t>
            </a:r>
            <a:r>
              <a:rPr lang="en-US" sz="1500" baseline="30000" dirty="0" smtClean="0">
                <a:solidFill>
                  <a:srgbClr val="008000"/>
                </a:solidFill>
              </a:rPr>
              <a:t>th</a:t>
            </a:r>
            <a:r>
              <a:rPr lang="en-US" sz="1500" dirty="0" smtClean="0">
                <a:solidFill>
                  <a:srgbClr val="008000"/>
                </a:solidFill>
              </a:rPr>
              <a:t> 				shipped</a:t>
            </a:r>
            <a:r>
              <a:rPr sz="1500" dirty="0" smtClean="0">
                <a:solidFill>
                  <a:srgbClr val="008000"/>
                </a:solidFill>
              </a:rPr>
              <a:t> to surface</a:t>
            </a:r>
            <a:endParaRPr lang="en-US" sz="1500" dirty="0">
              <a:solidFill>
                <a:srgbClr val="008000"/>
              </a:solidFill>
            </a:endParaRPr>
          </a:p>
          <a:p>
            <a:pPr marL="159535" lvl="1" indent="0" defTabSz="198340">
              <a:spcBef>
                <a:spcPts val="783"/>
              </a:spcBef>
              <a:buNone/>
              <a:defRPr sz="1871"/>
            </a:pPr>
            <a:r>
              <a:rPr lang="en-US" sz="1500" dirty="0" smtClean="0">
                <a:solidFill>
                  <a:srgbClr val="008000"/>
                </a:solidFill>
              </a:rPr>
              <a:t>6</a:t>
            </a:r>
            <a:r>
              <a:rPr lang="en-US" sz="1500" baseline="30000" dirty="0" smtClean="0">
                <a:solidFill>
                  <a:srgbClr val="008000"/>
                </a:solidFill>
              </a:rPr>
              <a:t>th</a:t>
            </a:r>
            <a:r>
              <a:rPr lang="en-US" sz="1500" dirty="0" smtClean="0">
                <a:solidFill>
                  <a:srgbClr val="008000"/>
                </a:solidFill>
              </a:rPr>
              <a:t>,(7</a:t>
            </a:r>
            <a:r>
              <a:rPr lang="en-US" sz="1500" baseline="30000" dirty="0" smtClean="0">
                <a:solidFill>
                  <a:srgbClr val="008000"/>
                </a:solidFill>
              </a:rPr>
              <a:t>th</a:t>
            </a:r>
            <a:r>
              <a:rPr lang="en-US" sz="1500" dirty="0" smtClean="0">
                <a:solidFill>
                  <a:srgbClr val="008000"/>
                </a:solidFill>
              </a:rPr>
              <a:t>) 			surface </a:t>
            </a:r>
            <a:r>
              <a:rPr lang="en-US" sz="1500" dirty="0">
                <a:solidFill>
                  <a:srgbClr val="008000"/>
                </a:solidFill>
              </a:rPr>
              <a:t>testing </a:t>
            </a:r>
            <a:r>
              <a:rPr lang="en-US" sz="1500" dirty="0" smtClean="0">
                <a:solidFill>
                  <a:srgbClr val="008000"/>
                </a:solidFill>
              </a:rPr>
              <a:t>= batch </a:t>
            </a:r>
            <a:r>
              <a:rPr lang="en-US" sz="1500" dirty="0">
                <a:solidFill>
                  <a:srgbClr val="008000"/>
                </a:solidFill>
              </a:rPr>
              <a:t>one (two)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3600" y="3412056"/>
            <a:ext cx="4367654" cy="210068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grpSp>
        <p:nvGrpSpPr>
          <p:cNvPr id="144" name="DSC00130.jpg"/>
          <p:cNvGrpSpPr/>
          <p:nvPr/>
        </p:nvGrpSpPr>
        <p:grpSpPr>
          <a:xfrm>
            <a:off x="4632588" y="1468219"/>
            <a:ext cx="2534350" cy="1517029"/>
            <a:chOff x="0" y="0"/>
            <a:chExt cx="4101995" cy="2894527"/>
          </a:xfrm>
          <a:effectLst/>
        </p:grpSpPr>
        <p:pic>
          <p:nvPicPr>
            <p:cNvPr id="143" name="DSC00130.jpg" descr="DSC00130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3847996" cy="25643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DSC00130.jpg" descr="DSC00130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101996" cy="2894528"/>
            </a:xfrm>
            <a:prstGeom prst="rect">
              <a:avLst/>
            </a:prstGeom>
            <a:effectLst/>
          </p:spPr>
        </p:pic>
      </p:grpSp>
      <p:sp>
        <p:nvSpPr>
          <p:cNvPr id="145" name="Location of tests. This area was selected as it was furthest away from the communal room and any source of “light pollution”."/>
          <p:cNvSpPr txBox="1"/>
          <p:nvPr/>
        </p:nvSpPr>
        <p:spPr>
          <a:xfrm>
            <a:off x="7447128" y="1627363"/>
            <a:ext cx="1587591" cy="122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3167" tIns="33167" rIns="33167" bIns="33167" anchor="ctr">
            <a:spAutoFit/>
          </a:bodyPr>
          <a:lstStyle>
            <a:lvl1pPr>
              <a:defRPr sz="1800" b="1">
                <a:solidFill>
                  <a:srgbClr val="C70002"/>
                </a:solidFill>
              </a:defRPr>
            </a:lvl1pPr>
          </a:lstStyle>
          <a:p>
            <a:r>
              <a:rPr lang="en-US" sz="1500" b="0" dirty="0" smtClean="0">
                <a:solidFill>
                  <a:schemeClr val="tx1"/>
                </a:solidFill>
              </a:rPr>
              <a:t>Testing location</a:t>
            </a:r>
            <a:r>
              <a:rPr sz="1500" b="0" dirty="0" smtClean="0">
                <a:solidFill>
                  <a:schemeClr val="tx1"/>
                </a:solidFill>
              </a:rPr>
              <a:t>. </a:t>
            </a:r>
            <a:r>
              <a:rPr lang="en-US" sz="1500" b="0" dirty="0" smtClean="0">
                <a:solidFill>
                  <a:schemeClr val="tx1"/>
                </a:solidFill>
              </a:rPr>
              <a:t>Furthest </a:t>
            </a:r>
            <a:r>
              <a:rPr sz="1500" b="0" dirty="0" smtClean="0">
                <a:solidFill>
                  <a:schemeClr val="tx1"/>
                </a:solidFill>
              </a:rPr>
              <a:t>away </a:t>
            </a:r>
            <a:r>
              <a:rPr sz="1500" b="0" dirty="0">
                <a:solidFill>
                  <a:schemeClr val="tx1"/>
                </a:solidFill>
              </a:rPr>
              <a:t>from </a:t>
            </a:r>
            <a:r>
              <a:rPr lang="en-US" sz="1500" b="0" dirty="0" smtClean="0">
                <a:solidFill>
                  <a:schemeClr val="tx1"/>
                </a:solidFill>
              </a:rPr>
              <a:t>possible </a:t>
            </a:r>
            <a:r>
              <a:rPr sz="1500" b="0" dirty="0" smtClean="0">
                <a:solidFill>
                  <a:schemeClr val="tx1"/>
                </a:solidFill>
              </a:rPr>
              <a:t>light </a:t>
            </a:r>
            <a:r>
              <a:rPr lang="en-US" sz="1500" b="0" dirty="0" smtClean="0">
                <a:solidFill>
                  <a:schemeClr val="tx1"/>
                </a:solidFill>
              </a:rPr>
              <a:t>sources (e.g. communal room)</a:t>
            </a:r>
            <a:endParaRPr sz="1500" b="0" dirty="0">
              <a:solidFill>
                <a:schemeClr val="tx1"/>
              </a:solidFill>
            </a:endParaRPr>
          </a:p>
        </p:txBody>
      </p:sp>
      <p:sp>
        <p:nvSpPr>
          <p:cNvPr id="146" name="Line"/>
          <p:cNvSpPr/>
          <p:nvPr/>
        </p:nvSpPr>
        <p:spPr>
          <a:xfrm flipH="1">
            <a:off x="6229106" y="3008544"/>
            <a:ext cx="1513933" cy="1012764"/>
          </a:xfrm>
          <a:prstGeom prst="line">
            <a:avLst/>
          </a:prstGeom>
          <a:ln w="63500">
            <a:solidFill>
              <a:srgbClr val="D00E06"/>
            </a:solidFill>
            <a:miter lim="400000"/>
            <a:tailEnd type="triangle"/>
          </a:ln>
        </p:spPr>
        <p:txBody>
          <a:bodyPr lIns="33167" tIns="33167" rIns="33167" bIns="33167" anchor="ctr"/>
          <a:lstStyle/>
          <a:p>
            <a:pPr>
              <a:defRPr sz="3200"/>
            </a:pPr>
            <a:endParaRPr/>
          </a:p>
        </p:txBody>
      </p:sp>
      <p:sp>
        <p:nvSpPr>
          <p:cNvPr id="147" name="Leon Pickard - UC Davis"/>
          <p:cNvSpPr txBox="1">
            <a:spLocks noGrp="1"/>
          </p:cNvSpPr>
          <p:nvPr>
            <p:ph type="sldNum" sz="quarter" idx="2"/>
          </p:nvPr>
        </p:nvSpPr>
        <p:spPr>
          <a:xfrm>
            <a:off x="7233524" y="5451607"/>
            <a:ext cx="1844364" cy="238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3836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How do conditions change above and below ground?"/>
          <p:cNvSpPr txBox="1">
            <a:spLocks noGrp="1"/>
          </p:cNvSpPr>
          <p:nvPr>
            <p:ph type="title"/>
          </p:nvPr>
        </p:nvSpPr>
        <p:spPr>
          <a:xfrm>
            <a:off x="634980" y="1"/>
            <a:ext cx="7376817" cy="846666"/>
          </a:xfrm>
          <a:prstGeom prst="rect">
            <a:avLst/>
          </a:prstGeom>
        </p:spPr>
        <p:txBody>
          <a:bodyPr/>
          <a:lstStyle>
            <a:lvl1pPr defTabSz="397256">
              <a:spcBef>
                <a:spcPts val="1000"/>
              </a:spcBef>
              <a:defRPr sz="4760"/>
            </a:lvl1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Surface &amp; Underground Conditions</a:t>
            </a:r>
            <a:endParaRPr sz="3000" b="1" dirty="0">
              <a:solidFill>
                <a:srgbClr val="008000"/>
              </a:solidFill>
            </a:endParaRPr>
          </a:p>
        </p:txBody>
      </p:sp>
      <p:graphicFrame>
        <p:nvGraphicFramePr>
          <p:cNvPr id="150" name="Table"/>
          <p:cNvGraphicFramePr/>
          <p:nvPr>
            <p:extLst>
              <p:ext uri="{D42A27DB-BD31-4B8C-83A1-F6EECF244321}">
                <p14:modId xmlns:p14="http://schemas.microsoft.com/office/powerpoint/2010/main" val="3278349222"/>
              </p:ext>
            </p:extLst>
          </p:nvPr>
        </p:nvGraphicFramePr>
        <p:xfrm>
          <a:off x="851386" y="1386524"/>
          <a:ext cx="6817676" cy="32395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3006"/>
                <a:gridCol w="1753301"/>
                <a:gridCol w="2381369"/>
              </a:tblGrid>
              <a:tr h="440246"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dirty="0"/>
                        <a:t>Surface</a:t>
                      </a:r>
                      <a:endParaRPr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0" dirty="0"/>
                        <a:t>Underground</a:t>
                      </a:r>
                      <a:endParaRPr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6633">
                        <a:alpha val="50000"/>
                      </a:srgbClr>
                    </a:solidFill>
                  </a:tcPr>
                </a:tc>
              </a:tr>
              <a:tr h="4131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Temp</a:t>
                      </a:r>
                      <a:r>
                        <a:rPr lang="en-US" sz="1500" b="0" dirty="0" smtClean="0"/>
                        <a:t>.</a:t>
                      </a:r>
                      <a:r>
                        <a:rPr sz="1500" b="0" dirty="0" smtClean="0"/>
                        <a:t> </a:t>
                      </a:r>
                      <a:r>
                        <a:rPr sz="1500" b="0" dirty="0"/>
                        <a:t>range (°C)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dirty="0" smtClean="0"/>
                        <a:t>20</a:t>
                      </a:r>
                      <a:r>
                        <a:rPr sz="1500" b="0" dirty="0" smtClean="0"/>
                        <a:t> </a:t>
                      </a:r>
                      <a:r>
                        <a:rPr lang="mr-IN" sz="1500" b="0" dirty="0" smtClean="0"/>
                        <a:t>–</a:t>
                      </a:r>
                      <a:r>
                        <a:rPr sz="1500" b="0" dirty="0" smtClean="0"/>
                        <a:t> 24</a:t>
                      </a:r>
                      <a:r>
                        <a:rPr lang="en-US" sz="1500" b="0" dirty="0" smtClean="0"/>
                        <a:t>  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23 </a:t>
                      </a:r>
                      <a:r>
                        <a:rPr lang="mr-IN" sz="1500" b="0" dirty="0" smtClean="0"/>
                        <a:t>–</a:t>
                      </a:r>
                      <a:r>
                        <a:rPr sz="1500" b="0" dirty="0" smtClean="0"/>
                        <a:t> 2</a:t>
                      </a:r>
                      <a:r>
                        <a:rPr lang="en-US" sz="1500" b="0" dirty="0" smtClean="0"/>
                        <a:t>4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rgbClr val="996633">
                        <a:alpha val="50000"/>
                      </a:srgbClr>
                    </a:solidFill>
                  </a:tcPr>
                </a:tc>
              </a:tr>
              <a:tr h="70600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/>
                        <a:t>Light exposure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PMT </a:t>
                      </a:r>
                      <a:r>
                        <a:rPr sz="1500" b="0" dirty="0"/>
                        <a:t>testing room </a:t>
                      </a:r>
                      <a:r>
                        <a:rPr sz="1500" b="0" dirty="0" smtClean="0"/>
                        <a:t>in darkness</a:t>
                      </a:r>
                      <a:r>
                        <a:rPr lang="en-US" sz="1500" b="0" dirty="0" smtClean="0"/>
                        <a:t>.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Lab </a:t>
                      </a:r>
                      <a:r>
                        <a:rPr lang="en-US" sz="1500" b="0" dirty="0" smtClean="0"/>
                        <a:t>in </a:t>
                      </a:r>
                      <a:r>
                        <a:rPr sz="1500" b="0" dirty="0" smtClean="0"/>
                        <a:t>darkness overnight</a:t>
                      </a:r>
                      <a:r>
                        <a:rPr lang="en-US" sz="1500" b="0" dirty="0" smtClean="0"/>
                        <a:t>.</a:t>
                      </a:r>
                    </a:p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dirty="0" smtClean="0"/>
                        <a:t>Testing</a:t>
                      </a:r>
                      <a:r>
                        <a:rPr lang="en-US" sz="1500" b="0" baseline="0" dirty="0" smtClean="0"/>
                        <a:t> carried out remotely</a:t>
                      </a:r>
                      <a:endParaRPr lang="en-US" sz="1500" b="0" dirty="0" smtClean="0"/>
                    </a:p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500" b="0" dirty="0" smtClean="0"/>
                        <a:t>(d</a:t>
                      </a:r>
                      <a:r>
                        <a:rPr sz="1500" b="0" dirty="0" smtClean="0"/>
                        <a:t>ark rate test</a:t>
                      </a:r>
                      <a:r>
                        <a:rPr lang="en-US" sz="1500" b="0" baseline="0" dirty="0" smtClean="0"/>
                        <a:t> done locally)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rgbClr val="996633">
                        <a:alpha val="50000"/>
                      </a:srgbClr>
                    </a:solidFill>
                  </a:tcPr>
                </a:tc>
              </a:tr>
              <a:tr h="29152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/>
                        <a:t>Time of tests</a:t>
                      </a:r>
                      <a:endParaRPr sz="1500" b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9</a:t>
                      </a:r>
                      <a:r>
                        <a:rPr lang="en-US" sz="1500" b="0" dirty="0" smtClean="0"/>
                        <a:t> </a:t>
                      </a:r>
                      <a:r>
                        <a:rPr sz="1500" b="0" dirty="0" smtClean="0"/>
                        <a:t>am </a:t>
                      </a:r>
                      <a:r>
                        <a:rPr lang="mr-IN" sz="1500" b="0" dirty="0" smtClean="0"/>
                        <a:t>–</a:t>
                      </a:r>
                      <a:r>
                        <a:rPr sz="1500" b="0" dirty="0" smtClean="0"/>
                        <a:t> 5</a:t>
                      </a:r>
                      <a:r>
                        <a:rPr lang="en-US" sz="1500" b="0" dirty="0" smtClean="0"/>
                        <a:t> </a:t>
                      </a:r>
                      <a:r>
                        <a:rPr sz="1500" b="0" dirty="0" smtClean="0"/>
                        <a:t>pm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5</a:t>
                      </a:r>
                      <a:r>
                        <a:rPr lang="en-US" sz="1500" b="0" dirty="0" smtClean="0"/>
                        <a:t> </a:t>
                      </a:r>
                      <a:r>
                        <a:rPr sz="1500" b="0" dirty="0" smtClean="0"/>
                        <a:t>am </a:t>
                      </a:r>
                      <a:r>
                        <a:rPr lang="mr-IN" sz="1500" b="0" dirty="0" smtClean="0"/>
                        <a:t>–</a:t>
                      </a:r>
                      <a:r>
                        <a:rPr sz="1500" b="0" dirty="0" smtClean="0"/>
                        <a:t> 10</a:t>
                      </a:r>
                      <a:r>
                        <a:rPr lang="en-US" sz="1500" b="0" dirty="0" smtClean="0"/>
                        <a:t> </a:t>
                      </a:r>
                      <a:r>
                        <a:rPr sz="1500" b="0" dirty="0" smtClean="0"/>
                        <a:t>am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rgbClr val="996633">
                        <a:alpha val="50000"/>
                      </a:srgbClr>
                    </a:solidFill>
                  </a:tcPr>
                </a:tc>
              </a:tr>
              <a:tr h="52280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/>
                        <a:t>Average </a:t>
                      </a:r>
                      <a:r>
                        <a:rPr sz="1500" b="0" dirty="0" smtClean="0"/>
                        <a:t>Magnetic field </a:t>
                      </a:r>
                      <a:r>
                        <a:rPr sz="1500" b="0" dirty="0"/>
                        <a:t>(μT)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4</a:t>
                      </a:r>
                      <a:r>
                        <a:rPr lang="en-US" sz="1500" b="0" dirty="0" smtClean="0"/>
                        <a:t>5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4</a:t>
                      </a:r>
                      <a:r>
                        <a:rPr lang="en-US" sz="1500" b="0" dirty="0" smtClean="0"/>
                        <a:t>9</a:t>
                      </a:r>
                    </a:p>
                  </a:txBody>
                  <a:tcPr marL="35719" marR="35719" marT="29766" marB="29766" anchor="ctr" horzOverflow="overflow">
                    <a:solidFill>
                      <a:srgbClr val="996633">
                        <a:alpha val="50000"/>
                      </a:srgbClr>
                    </a:solidFill>
                  </a:tcPr>
                </a:tc>
              </a:tr>
              <a:tr h="52280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Vertical</a:t>
                      </a:r>
                      <a:r>
                        <a:rPr lang="en-US" sz="1500" b="0" baseline="0" dirty="0" smtClean="0"/>
                        <a:t> / Horizontal </a:t>
                      </a:r>
                      <a:r>
                        <a:rPr sz="1500" b="0" dirty="0" smtClean="0"/>
                        <a:t>field </a:t>
                      </a:r>
                      <a:r>
                        <a:rPr sz="1500" b="0" dirty="0"/>
                        <a:t>(μT)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4</a:t>
                      </a:r>
                      <a:r>
                        <a:rPr lang="en-US" sz="1500" b="0" dirty="0" smtClean="0"/>
                        <a:t>2  /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lang="nb-NO" sz="1500" b="0" dirty="0" smtClean="0"/>
                        <a:t>16</a:t>
                      </a:r>
                      <a:endParaRPr lang="nb-NO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 smtClean="0"/>
                        <a:t>45</a:t>
                      </a:r>
                      <a:r>
                        <a:rPr lang="en-US" sz="1500" b="0" dirty="0" smtClean="0"/>
                        <a:t> /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lang="hr-HR" sz="1500" b="0" dirty="0" smtClean="0"/>
                        <a:t>19</a:t>
                      </a:r>
                      <a:endParaRPr lang="hr-HR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rgbClr val="996633">
                        <a:alpha val="50000"/>
                      </a:srgbClr>
                    </a:solidFill>
                  </a:tcPr>
                </a:tc>
              </a:tr>
              <a:tr h="30371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500" b="0" dirty="0"/>
                        <a:t>Cosmics rate</a:t>
                      </a:r>
                      <a:endParaRPr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rPr lang="en-US" sz="1500" b="0" dirty="0" smtClean="0"/>
                        <a:t>2 </a:t>
                      </a:r>
                      <a:r>
                        <a:rPr sz="1500" b="0" dirty="0" smtClean="0"/>
                        <a:t>×</a:t>
                      </a:r>
                      <a:r>
                        <a:rPr sz="1500" b="0" dirty="0"/>
                        <a:t>10</a:t>
                      </a:r>
                      <a:r>
                        <a:rPr sz="1500" b="0" baseline="31999" dirty="0"/>
                        <a:t>−2</a:t>
                      </a:r>
                      <a:r>
                        <a:rPr sz="1500" b="0" dirty="0"/>
                        <a:t> cm</a:t>
                      </a:r>
                      <a:r>
                        <a:rPr sz="1500" b="0" baseline="31999" dirty="0"/>
                        <a:t>−2</a:t>
                      </a:r>
                      <a:r>
                        <a:rPr sz="1500" b="0" dirty="0"/>
                        <a:t>s</a:t>
                      </a:r>
                      <a:r>
                        <a:rPr sz="1500" b="0" baseline="31999" dirty="0"/>
                        <a:t>−1</a:t>
                      </a:r>
                      <a:endParaRPr sz="1500" b="0" baseline="31999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rPr lang="en-US" sz="1500" b="0" dirty="0" smtClean="0"/>
                        <a:t>4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sz="1500" b="0" dirty="0" smtClean="0"/>
                        <a:t>×</a:t>
                      </a:r>
                      <a:r>
                        <a:rPr sz="1500" b="0" dirty="0"/>
                        <a:t>10</a:t>
                      </a:r>
                      <a:r>
                        <a:rPr sz="1500" b="0" baseline="31999" dirty="0"/>
                        <a:t>−8 </a:t>
                      </a:r>
                      <a:r>
                        <a:rPr sz="1500" b="0" dirty="0"/>
                        <a:t>cm</a:t>
                      </a:r>
                      <a:r>
                        <a:rPr sz="1500" b="0" baseline="31999" dirty="0"/>
                        <a:t>−2</a:t>
                      </a:r>
                      <a:r>
                        <a:rPr sz="1500" b="0" dirty="0"/>
                        <a:t>s</a:t>
                      </a:r>
                      <a:r>
                        <a:rPr sz="1500" b="0" baseline="31999" dirty="0"/>
                        <a:t>−1</a:t>
                      </a:r>
                      <a:endParaRPr sz="1500" b="0" baseline="31999" dirty="0">
                        <a:solidFill>
                          <a:schemeClr val="tx1"/>
                        </a:solidFill>
                      </a:endParaRPr>
                    </a:p>
                  </a:txBody>
                  <a:tcPr marL="35719" marR="35719" marT="29766" marB="29766" anchor="ctr" horzOverflow="overflow">
                    <a:solidFill>
                      <a:srgbClr val="99663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" name="Leon Pickard - UC Davis"/>
          <p:cNvSpPr txBox="1">
            <a:spLocks noGrp="1"/>
          </p:cNvSpPr>
          <p:nvPr>
            <p:ph type="sldNum" sz="quarter" idx="2"/>
          </p:nvPr>
        </p:nvSpPr>
        <p:spPr>
          <a:xfrm>
            <a:off x="7233524" y="5451607"/>
            <a:ext cx="1844364" cy="238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11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perational voltages are consistent over the testing period"/>
          <p:cNvSpPr txBox="1">
            <a:spLocks noGrp="1"/>
          </p:cNvSpPr>
          <p:nvPr>
            <p:ph type="title"/>
          </p:nvPr>
        </p:nvSpPr>
        <p:spPr>
          <a:xfrm>
            <a:off x="1411066" y="-17407"/>
            <a:ext cx="6132735" cy="980207"/>
          </a:xfrm>
          <a:prstGeom prst="rect">
            <a:avLst/>
          </a:prstGeom>
        </p:spPr>
        <p:txBody>
          <a:bodyPr/>
          <a:lstStyle>
            <a:lvl1pPr defTabSz="449833">
              <a:spcBef>
                <a:spcPts val="1200"/>
              </a:spcBef>
              <a:defRPr sz="5390"/>
            </a:lvl1pPr>
          </a:lstStyle>
          <a:p>
            <a:r>
              <a:rPr lang="en-US" sz="3000" b="1" dirty="0" smtClean="0">
                <a:solidFill>
                  <a:srgbClr val="008000"/>
                </a:solidFill>
              </a:rPr>
              <a:t>Gain Calibration Repeatability</a:t>
            </a:r>
            <a:endParaRPr sz="3000" b="1" dirty="0">
              <a:solidFill>
                <a:srgbClr val="008000"/>
              </a:solidFill>
            </a:endParaRPr>
          </a:p>
        </p:txBody>
      </p:sp>
      <p:sp>
        <p:nvSpPr>
          <p:cNvPr id="154" name="The measured optimal operating voltages (to yield a gain of 107) are found to be consistent over runs.…"/>
          <p:cNvSpPr txBox="1">
            <a:spLocks noGrp="1"/>
          </p:cNvSpPr>
          <p:nvPr>
            <p:ph type="body" sz="half" idx="1"/>
          </p:nvPr>
        </p:nvSpPr>
        <p:spPr>
          <a:xfrm>
            <a:off x="870157" y="1086318"/>
            <a:ext cx="7537442" cy="138276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02486" indent="-202486" defTabSz="251740">
              <a:spcBef>
                <a:spcPts val="979"/>
              </a:spcBef>
              <a:defRPr sz="1980"/>
            </a:pPr>
            <a:r>
              <a:rPr lang="en-US" dirty="0" smtClean="0"/>
              <a:t>Measured o</a:t>
            </a:r>
            <a:r>
              <a:rPr dirty="0" smtClean="0"/>
              <a:t>perating </a:t>
            </a:r>
            <a:r>
              <a:rPr dirty="0"/>
              <a:t>voltages </a:t>
            </a:r>
            <a:r>
              <a:rPr lang="en-US" dirty="0"/>
              <a:t>consistent over </a:t>
            </a:r>
            <a:r>
              <a:rPr lang="en-US" dirty="0" smtClean="0"/>
              <a:t>runs (</a:t>
            </a:r>
            <a:r>
              <a:rPr lang="en-US" dirty="0"/>
              <a:t>HV for Gain 10</a:t>
            </a:r>
            <a:r>
              <a:rPr lang="en-US" baseline="31999" dirty="0"/>
              <a:t>7</a:t>
            </a:r>
            <a:r>
              <a:rPr lang="en-US" dirty="0"/>
              <a:t>) </a:t>
            </a:r>
          </a:p>
          <a:p>
            <a:pPr marL="202486" indent="-202486" defTabSz="251740">
              <a:spcBef>
                <a:spcPts val="979"/>
              </a:spcBef>
              <a:defRPr sz="1980"/>
            </a:pPr>
            <a:r>
              <a:rPr dirty="0" smtClean="0"/>
              <a:t>The </a:t>
            </a:r>
            <a:r>
              <a:rPr dirty="0"/>
              <a:t>largest </a:t>
            </a:r>
            <a:r>
              <a:rPr dirty="0" smtClean="0"/>
              <a:t>range</a:t>
            </a:r>
            <a:r>
              <a:rPr lang="en-US" dirty="0" smtClean="0"/>
              <a:t> only</a:t>
            </a:r>
            <a:r>
              <a:rPr dirty="0" smtClean="0"/>
              <a:t> 9V </a:t>
            </a:r>
            <a:r>
              <a:rPr dirty="0"/>
              <a:t>(PMT #171</a:t>
            </a:r>
            <a:r>
              <a:rPr dirty="0" smtClean="0"/>
              <a:t>)</a:t>
            </a:r>
            <a:endParaRPr dirty="0"/>
          </a:p>
          <a:p>
            <a:pPr marL="202486" indent="-202486" defTabSz="251740">
              <a:spcBef>
                <a:spcPts val="979"/>
              </a:spcBef>
              <a:defRPr sz="1980"/>
            </a:pPr>
            <a:r>
              <a:rPr dirty="0"/>
              <a:t>No discrepancy observed between the underground (UG) and the surface runs.</a:t>
            </a:r>
          </a:p>
          <a:p>
            <a:pPr marL="202486" indent="-202486" defTabSz="251740">
              <a:spcBef>
                <a:spcPts val="979"/>
              </a:spcBef>
              <a:defRPr sz="1980"/>
            </a:pPr>
            <a:r>
              <a:rPr dirty="0"/>
              <a:t>The fit uncertainties were also consistent over all run periods </a:t>
            </a:r>
            <a:r>
              <a:rPr lang="mr-IN" dirty="0" smtClean="0"/>
              <a:t>–</a:t>
            </a:r>
            <a:r>
              <a:rPr dirty="0" smtClean="0"/>
              <a:t> </a:t>
            </a:r>
            <a:r>
              <a:rPr lang="en-US" dirty="0" smtClean="0"/>
              <a:t>all </a:t>
            </a:r>
            <a:r>
              <a:rPr dirty="0" smtClean="0"/>
              <a:t>below 1V</a:t>
            </a:r>
            <a:endParaRPr dirty="0"/>
          </a:p>
        </p:txBody>
      </p:sp>
      <p:graphicFrame>
        <p:nvGraphicFramePr>
          <p:cNvPr id="155" name="2D Line Chart"/>
          <p:cNvGraphicFramePr/>
          <p:nvPr>
            <p:extLst>
              <p:ext uri="{D42A27DB-BD31-4B8C-83A1-F6EECF244321}">
                <p14:modId xmlns:p14="http://schemas.microsoft.com/office/powerpoint/2010/main" val="2657858487"/>
              </p:ext>
            </p:extLst>
          </p:nvPr>
        </p:nvGraphicFramePr>
        <p:xfrm>
          <a:off x="1251236" y="2835922"/>
          <a:ext cx="4210813" cy="244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7" name="Operating voltages measured under repeat testing"/>
          <p:cNvSpPr txBox="1"/>
          <p:nvPr/>
        </p:nvSpPr>
        <p:spPr>
          <a:xfrm>
            <a:off x="5898365" y="4044399"/>
            <a:ext cx="2556271" cy="897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3167" tIns="33167" rIns="33167" bIns="33167" anchor="ctr">
            <a:spAutoFit/>
          </a:bodyPr>
          <a:lstStyle>
            <a:lvl1pPr>
              <a:defRPr sz="1800" b="1">
                <a:solidFill>
                  <a:srgbClr val="C70002"/>
                </a:solidFill>
              </a:defRPr>
            </a:lvl1pPr>
          </a:lstStyle>
          <a:p>
            <a:pPr algn="ctr"/>
            <a:r>
              <a:rPr dirty="0"/>
              <a:t>Operating voltages </a:t>
            </a:r>
            <a:r>
              <a:rPr lang="en-US" dirty="0" smtClean="0"/>
              <a:t>consistent </a:t>
            </a:r>
            <a:r>
              <a:rPr dirty="0" smtClean="0"/>
              <a:t>under </a:t>
            </a:r>
            <a:r>
              <a:rPr dirty="0"/>
              <a:t>repeat </a:t>
            </a:r>
            <a:r>
              <a:rPr dirty="0" smtClean="0"/>
              <a:t>testing</a:t>
            </a:r>
            <a:r>
              <a:rPr lang="en-US" dirty="0" smtClean="0"/>
              <a:t>!</a:t>
            </a:r>
            <a:endParaRPr dirty="0"/>
          </a:p>
        </p:txBody>
      </p:sp>
      <p:sp>
        <p:nvSpPr>
          <p:cNvPr id="159" name="Leon Pickard - UC Davis"/>
          <p:cNvSpPr txBox="1">
            <a:spLocks noGrp="1"/>
          </p:cNvSpPr>
          <p:nvPr>
            <p:ph type="sldNum" sz="quarter" idx="2"/>
          </p:nvPr>
        </p:nvSpPr>
        <p:spPr>
          <a:xfrm>
            <a:off x="7233524" y="5451607"/>
            <a:ext cx="1844364" cy="2381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" name="Picture 1" descr="Screen Shot 2019-01-08 at 13.50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0"/>
          <a:stretch/>
        </p:blipFill>
        <p:spPr>
          <a:xfrm>
            <a:off x="5893774" y="2812344"/>
            <a:ext cx="949896" cy="8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73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5F416-23C1-5D49-A4A8-28894CA06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>
                <a:solidFill>
                  <a:srgbClr val="008000"/>
                </a:solidFill>
              </a:rPr>
              <a:t>Peak to </a:t>
            </a:r>
            <a:r>
              <a:rPr lang="en-US" sz="4000" b="1" dirty="0" smtClean="0">
                <a:solidFill>
                  <a:srgbClr val="008000"/>
                </a:solidFill>
              </a:rPr>
              <a:t>Valley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1D910F-3463-0442-965E-CAB5AD881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11" y="2601883"/>
            <a:ext cx="6988628" cy="186058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Matthew Needham</a:t>
            </a:r>
            <a:endParaRPr lang="en-US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781F1F-4843-574D-8B84-95CA86C0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1" y="111985"/>
            <a:ext cx="2343025" cy="623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6A75B96-6315-2544-8C0A-167B14BD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5B25-8D6E-2248-A77D-C68378F33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293CC7-CEC9-4D44-8B05-6CA0E16E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090" y="1188984"/>
            <a:ext cx="3872806" cy="3100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D81E5-7704-D84D-8885-94737ECF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27" y="157113"/>
            <a:ext cx="7886700" cy="641546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Procedure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40E5ED-73AA-1E4D-A611-0AF5B88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5B25-8D6E-2248-A77D-C68378F3307D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E9AAF9-A791-E34A-B92D-746F00369DF7}"/>
              </a:ext>
            </a:extLst>
          </p:cNvPr>
          <p:cNvSpPr txBox="1"/>
          <p:nvPr/>
        </p:nvSpPr>
        <p:spPr>
          <a:xfrm>
            <a:off x="435078" y="1105370"/>
            <a:ext cx="5009284" cy="395000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b="1" dirty="0" smtClean="0"/>
              <a:t>TSpectrum</a:t>
            </a:r>
            <a:r>
              <a:rPr lang="en-US" dirty="0" smtClean="0"/>
              <a:t> </a:t>
            </a:r>
            <a:r>
              <a:rPr lang="en-US" dirty="0"/>
              <a:t>to identify pedestal and SPE peak </a:t>
            </a:r>
          </a:p>
          <a:p>
            <a:endParaRPr lang="en-US" dirty="0"/>
          </a:p>
          <a:p>
            <a:r>
              <a:rPr lang="en-US" b="1" dirty="0" smtClean="0"/>
              <a:t>Gaussian </a:t>
            </a:r>
            <a:r>
              <a:rPr lang="en-US" b="1" dirty="0"/>
              <a:t>fit </a:t>
            </a:r>
            <a:r>
              <a:rPr lang="en-US" dirty="0"/>
              <a:t>around </a:t>
            </a:r>
            <a:r>
              <a:rPr lang="en-US" dirty="0" smtClean="0"/>
              <a:t>SPE using TSpectrum result</a:t>
            </a:r>
          </a:p>
          <a:p>
            <a:r>
              <a:rPr lang="en-US" i="1" dirty="0" smtClean="0"/>
              <a:t>repeat fitting with range adjusted to maximum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Parabola fit </a:t>
            </a:r>
            <a:r>
              <a:rPr lang="en-US" dirty="0" smtClean="0"/>
              <a:t>to valley using TSpectrum result</a:t>
            </a:r>
          </a:p>
          <a:p>
            <a:r>
              <a:rPr lang="en-US" i="1" dirty="0" smtClean="0"/>
              <a:t>repeat fitting with </a:t>
            </a:r>
            <a:r>
              <a:rPr lang="en-US" i="1" dirty="0"/>
              <a:t>range </a:t>
            </a:r>
            <a:r>
              <a:rPr lang="en-US" i="1" dirty="0" smtClean="0"/>
              <a:t>adjusted </a:t>
            </a:r>
            <a:r>
              <a:rPr lang="en-US" i="1" dirty="0"/>
              <a:t>to found minima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eak </a:t>
            </a:r>
            <a:r>
              <a:rPr lang="en-US" dirty="0"/>
              <a:t>to </a:t>
            </a:r>
            <a:r>
              <a:rPr lang="en-US" dirty="0" smtClean="0"/>
              <a:t>valley calculated from fit parameters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Charge histograms with window around peak </a:t>
            </a:r>
            <a:r>
              <a:rPr lang="en-US" dirty="0" smtClean="0"/>
              <a:t>gave slightly larger ratio </a:t>
            </a:r>
            <a:r>
              <a:rPr lang="en-US" dirty="0"/>
              <a:t>(~ 0.2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eak </a:t>
            </a:r>
            <a:r>
              <a:rPr lang="en-US" dirty="0"/>
              <a:t>to valley </a:t>
            </a:r>
            <a:r>
              <a:rPr lang="en-US" dirty="0" smtClean="0"/>
              <a:t>uncertainty from fit ~0.01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CC80B-E806-104B-BC7D-3FD8AEB449F9}"/>
              </a:ext>
            </a:extLst>
          </p:cNvPr>
          <p:cNvSpPr txBox="1"/>
          <p:nvPr/>
        </p:nvSpPr>
        <p:spPr>
          <a:xfrm>
            <a:off x="5910395" y="4506342"/>
            <a:ext cx="2343691" cy="6875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dirty="0"/>
              <a:t>Results reproducible at 0.01-0.02 level </a:t>
            </a:r>
            <a:r>
              <a:rPr lang="en-US" sz="20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9213" y="2581185"/>
            <a:ext cx="1436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Gaussian fit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65313" y="3353659"/>
            <a:ext cx="1424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Parabola fit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5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729" y="1046935"/>
            <a:ext cx="8049376" cy="44563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2600" b="1" dirty="0" smtClean="0">
                <a:solidFill>
                  <a:srgbClr val="0000FF"/>
                </a:solidFill>
              </a:rPr>
              <a:t>OPERATIONS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Timeline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Test Rig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Procedure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600" b="1" dirty="0" smtClean="0">
                <a:solidFill>
                  <a:srgbClr val="008000"/>
                </a:solidFill>
              </a:rPr>
              <a:t>RESULTS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Gain Calibration		</a:t>
            </a:r>
            <a:r>
              <a:rPr lang="en-US" sz="2000" dirty="0" smtClean="0">
                <a:solidFill>
                  <a:srgbClr val="008000"/>
                </a:solidFill>
                <a:hlinkClick r:id="rId3"/>
              </a:rPr>
              <a:t>Liz Kneale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Gain Consistency	</a:t>
            </a:r>
            <a:r>
              <a:rPr lang="en-US" sz="2000" dirty="0">
                <a:solidFill>
                  <a:srgbClr val="008000"/>
                </a:solidFill>
              </a:rPr>
              <a:t>	</a:t>
            </a:r>
            <a:r>
              <a:rPr lang="en-US" sz="2000" dirty="0">
                <a:solidFill>
                  <a:srgbClr val="008000"/>
                </a:solidFill>
                <a:hlinkClick r:id="rId4"/>
              </a:rPr>
              <a:t>Leon </a:t>
            </a:r>
            <a:r>
              <a:rPr lang="en-US" sz="2000" dirty="0" smtClean="0">
                <a:solidFill>
                  <a:srgbClr val="0000FF"/>
                </a:solidFill>
                <a:hlinkClick r:id="rId4"/>
              </a:rPr>
              <a:t>Pickard</a:t>
            </a:r>
            <a:endParaRPr lang="en-US" sz="2000" dirty="0" smtClean="0">
              <a:solidFill>
                <a:srgbClr val="008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Peak To Valley			</a:t>
            </a:r>
            <a:r>
              <a:rPr lang="en-US" sz="2000" dirty="0" smtClean="0">
                <a:solidFill>
                  <a:srgbClr val="008000"/>
                </a:solidFill>
                <a:hlinkClick r:id="rId5"/>
              </a:rPr>
              <a:t>Matt Needham</a:t>
            </a:r>
            <a:endParaRPr lang="en-US" sz="2000" dirty="0" smtClean="0">
              <a:solidFill>
                <a:srgbClr val="008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Dark Rate </a:t>
            </a:r>
            <a:r>
              <a:rPr lang="en-US" sz="2000" dirty="0">
                <a:solidFill>
                  <a:srgbClr val="008000"/>
                </a:solidFill>
              </a:rPr>
              <a:t>	</a:t>
            </a:r>
            <a:r>
              <a:rPr lang="en-US" sz="2000" dirty="0" smtClean="0">
                <a:solidFill>
                  <a:srgbClr val="008000"/>
                </a:solidFill>
              </a:rPr>
              <a:t>		</a:t>
            </a:r>
            <a:r>
              <a:rPr lang="en-US" sz="2000" dirty="0" smtClean="0">
                <a:solidFill>
                  <a:srgbClr val="0000FF"/>
                </a:solidFill>
                <a:hlinkClick r:id="rId6"/>
              </a:rPr>
              <a:t>Steve </a:t>
            </a:r>
            <a:r>
              <a:rPr lang="en-US" sz="2000" dirty="0">
                <a:solidFill>
                  <a:srgbClr val="0000FF"/>
                </a:solidFill>
                <a:hlinkClick r:id="rId6"/>
              </a:rPr>
              <a:t>Quillin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dirty="0">
                <a:solidFill>
                  <a:srgbClr val="0000FF"/>
                </a:solidFill>
                <a:hlinkClick r:id="rId7"/>
              </a:rPr>
              <a:t>Tom </a:t>
            </a:r>
            <a:r>
              <a:rPr lang="en-US" sz="2000" dirty="0" smtClean="0">
                <a:solidFill>
                  <a:srgbClr val="0000FF"/>
                </a:solidFill>
                <a:hlinkClick r:id="rId7"/>
              </a:rPr>
              <a:t>Shaw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Afterpulsing		</a:t>
            </a:r>
            <a:r>
              <a:rPr lang="en-US" sz="2000" dirty="0">
                <a:solidFill>
                  <a:srgbClr val="008000"/>
                </a:solidFill>
              </a:rPr>
              <a:t>	</a:t>
            </a:r>
            <a:r>
              <a:rPr lang="en-US" sz="2000" dirty="0" smtClean="0">
                <a:solidFill>
                  <a:srgbClr val="008000"/>
                </a:solidFill>
                <a:hlinkClick r:id="rId8"/>
              </a:rPr>
              <a:t>Anthony Ezeribe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660066"/>
                </a:solidFill>
                <a:latin typeface="Gill Sans"/>
                <a:cs typeface="Gill Sans"/>
              </a:rPr>
              <a:t>CONCLUSIONS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Next Stage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Summary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8834" y="191157"/>
            <a:ext cx="3345194" cy="6623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Gill Sans"/>
                <a:cs typeface="Gill Sans"/>
              </a:rPr>
              <a:t>CONTENTS</a:t>
            </a:r>
            <a:endParaRPr lang="en-US" sz="4000" b="1" dirty="0">
              <a:latin typeface="Gill Sans"/>
              <a:cs typeface="Gill San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30CB-1128-A449-B287-69EF2D41AC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7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D81E5-7704-D84D-8885-94737ECF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Results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7BFAE7-7F06-0C40-9CAC-604774914587}"/>
              </a:ext>
            </a:extLst>
          </p:cNvPr>
          <p:cNvSpPr txBox="1"/>
          <p:nvPr/>
        </p:nvSpPr>
        <p:spPr>
          <a:xfrm>
            <a:off x="5220943" y="1570292"/>
            <a:ext cx="3645253" cy="311900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/>
              <a:t>Our results are clearly correlated with those </a:t>
            </a:r>
            <a:r>
              <a:rPr lang="en-US" dirty="0" smtClean="0"/>
              <a:t>from Hamamatsu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endParaRPr lang="en-US" dirty="0"/>
          </a:p>
          <a:p>
            <a:r>
              <a:rPr lang="en-US" dirty="0"/>
              <a:t>Most tubes measuring slightly </a:t>
            </a:r>
            <a:r>
              <a:rPr lang="en-US" dirty="0" smtClean="0"/>
              <a:t>smaller peak</a:t>
            </a:r>
            <a:r>
              <a:rPr lang="en-US" dirty="0"/>
              <a:t>-to-valley </a:t>
            </a:r>
            <a:r>
              <a:rPr lang="en-US" dirty="0">
                <a:sym typeface="Wingdings" pitchFamily="2" charset="2"/>
              </a:rPr>
              <a:t>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Peak-to-valley mostly above 2 </a:t>
            </a:r>
            <a:r>
              <a:rPr lang="en-US" dirty="0" smtClean="0">
                <a:sym typeface="Wingdings" pitchFamily="2" charset="2"/>
              </a:rPr>
              <a:t>though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Double Chooz report higher ratios when using u-metal shield</a:t>
            </a:r>
          </a:p>
          <a:p>
            <a:r>
              <a:rPr lang="en-US" i="1" dirty="0" smtClean="0">
                <a:sym typeface="Wingdings" pitchFamily="2" charset="2"/>
              </a:rPr>
              <a:t>[</a:t>
            </a:r>
            <a:r>
              <a:rPr lang="en-US" i="1" dirty="0" smtClean="0"/>
              <a:t> C. Bauer et al.  2011</a:t>
            </a:r>
            <a:r>
              <a:rPr lang="en-US" i="1" dirty="0" smtClean="0">
                <a:sym typeface="Wingdings" pitchFamily="2" charset="2"/>
              </a:rPr>
              <a:t>]</a:t>
            </a:r>
            <a:endParaRPr lang="en-US" i="1" dirty="0">
              <a:sym typeface="Wingdings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00BE54D-4E3B-A04A-AF97-6FDD056AE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06" y="1532174"/>
            <a:ext cx="4219328" cy="33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B405B27-8487-F54F-BA06-CDC435DE56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8611" y="1457153"/>
            <a:ext cx="2615390" cy="209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D81E5-7704-D84D-8885-94737ECF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04636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40E5ED-73AA-1E4D-A611-0AF5B88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5B25-8D6E-2248-A77D-C68378F3307D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BB0EB3-414C-B147-8BC6-6851D526681F}"/>
              </a:ext>
            </a:extLst>
          </p:cNvPr>
          <p:cNvSpPr txBox="1"/>
          <p:nvPr/>
        </p:nvSpPr>
        <p:spPr>
          <a:xfrm>
            <a:off x="673322" y="1002490"/>
            <a:ext cx="4157958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 smtClean="0"/>
              <a:t>Data divided according </a:t>
            </a:r>
            <a:r>
              <a:rPr lang="en-US" dirty="0"/>
              <a:t>to position in </a:t>
            </a:r>
            <a:r>
              <a:rPr lang="en-US" dirty="0" smtClean="0"/>
              <a:t>Rig 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FE7506-6212-D24F-B437-12E405C789E7}"/>
              </a:ext>
            </a:extLst>
          </p:cNvPr>
          <p:cNvSpPr txBox="1"/>
          <p:nvPr/>
        </p:nvSpPr>
        <p:spPr>
          <a:xfrm>
            <a:off x="3506627" y="1644483"/>
            <a:ext cx="1072553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Position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B6AD6F-8AB5-5B4F-87C2-220F48F8DDA4}"/>
              </a:ext>
            </a:extLst>
          </p:cNvPr>
          <p:cNvSpPr txBox="1"/>
          <p:nvPr/>
        </p:nvSpPr>
        <p:spPr>
          <a:xfrm>
            <a:off x="6164036" y="1669143"/>
            <a:ext cx="2702160" cy="173401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smtClean="0"/>
              <a:t>Could differences lower ratios be down to </a:t>
            </a:r>
            <a:r>
              <a:rPr lang="en-US" dirty="0"/>
              <a:t>position in the rig ?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elated to noise?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7893C3C-AD64-2B4F-8E32-DFA7CA942108}"/>
              </a:ext>
            </a:extLst>
          </p:cNvPr>
          <p:cNvSpPr txBox="1"/>
          <p:nvPr/>
        </p:nvSpPr>
        <p:spPr>
          <a:xfrm>
            <a:off x="4557798" y="2697042"/>
            <a:ext cx="687307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Good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9B2F020-E522-8D4B-A2D4-E94474ED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89" y="1451137"/>
            <a:ext cx="2634405" cy="210913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E2F570C-FD78-EA40-AA97-5A7942057081}"/>
              </a:ext>
            </a:extLst>
          </p:cNvPr>
          <p:cNvSpPr/>
          <p:nvPr/>
        </p:nvSpPr>
        <p:spPr>
          <a:xfrm>
            <a:off x="813760" y="1663127"/>
            <a:ext cx="1187898" cy="34901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dirty="0"/>
              <a:t>Position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0EADFD1-7B9E-7345-9018-DAE0D9E47C10}"/>
              </a:ext>
            </a:extLst>
          </p:cNvPr>
          <p:cNvSpPr txBox="1"/>
          <p:nvPr/>
        </p:nvSpPr>
        <p:spPr>
          <a:xfrm>
            <a:off x="1981014" y="2696952"/>
            <a:ext cx="490175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Bad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2F6AA0E-1EE0-DF41-AA03-76498F568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008" y="3580473"/>
            <a:ext cx="2666117" cy="213452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F1C35A0-726C-3E4F-8146-2FEE4331733D}"/>
              </a:ext>
            </a:extLst>
          </p:cNvPr>
          <p:cNvSpPr/>
          <p:nvPr/>
        </p:nvSpPr>
        <p:spPr>
          <a:xfrm>
            <a:off x="3556244" y="3782150"/>
            <a:ext cx="1072553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dirty="0"/>
              <a:t>Position 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29949B14-289C-CD4F-B6B8-59320B9E1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50" y="3575728"/>
            <a:ext cx="2604956" cy="208556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2522BA0-B5A1-744C-95D1-9A6E176B6148}"/>
              </a:ext>
            </a:extLst>
          </p:cNvPr>
          <p:cNvSpPr/>
          <p:nvPr/>
        </p:nvSpPr>
        <p:spPr>
          <a:xfrm>
            <a:off x="812930" y="3782150"/>
            <a:ext cx="1072553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dirty="0"/>
              <a:t>Position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3825504-4906-1648-B3B6-C800204416CE}"/>
              </a:ext>
            </a:extLst>
          </p:cNvPr>
          <p:cNvSpPr txBox="1"/>
          <p:nvPr/>
        </p:nvSpPr>
        <p:spPr>
          <a:xfrm>
            <a:off x="4558834" y="4869366"/>
            <a:ext cx="687307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Good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F19D34-ED1D-5347-AA25-2BBB6D3DA0B1}"/>
              </a:ext>
            </a:extLst>
          </p:cNvPr>
          <p:cNvSpPr txBox="1"/>
          <p:nvPr/>
        </p:nvSpPr>
        <p:spPr>
          <a:xfrm>
            <a:off x="1975068" y="4869366"/>
            <a:ext cx="490175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180013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7FFD0C3-F82B-E940-BD6D-3F62C4641CF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529" y="3537529"/>
            <a:ext cx="2611948" cy="2091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427CF10C-C945-5A44-B8C1-0DFFDDB09A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440" y="3575728"/>
            <a:ext cx="2672043" cy="2139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80FFA987-6E96-C144-ABFC-4BA3D46FCE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8888" y="1465957"/>
            <a:ext cx="2640375" cy="21139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0A6212A-A812-7043-AB77-BDAEC6DF42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19" y="1439058"/>
            <a:ext cx="2644246" cy="2117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D81E5-7704-D84D-8885-94737ECF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04636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40E5ED-73AA-1E4D-A611-0AF5B88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5B25-8D6E-2248-A77D-C68378F3307D}" type="slidenum">
              <a:rPr lang="en-US" smtClean="0"/>
              <a:t>22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B6AD6F-8AB5-5B4F-87C2-220F48F8DDA4}"/>
              </a:ext>
            </a:extLst>
          </p:cNvPr>
          <p:cNvSpPr txBox="1"/>
          <p:nvPr/>
        </p:nvSpPr>
        <p:spPr>
          <a:xfrm>
            <a:off x="6103585" y="1762319"/>
            <a:ext cx="2629614" cy="256501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smtClean="0"/>
              <a:t>Twenty PMTs were tested in the second rig (tent </a:t>
            </a:r>
            <a:r>
              <a:rPr lang="en-US" dirty="0"/>
              <a:t>B) </a:t>
            </a:r>
            <a:r>
              <a:rPr lang="en-US" dirty="0" smtClean="0"/>
              <a:t>during run </a:t>
            </a:r>
            <a:r>
              <a:rPr lang="en-US" dirty="0"/>
              <a:t>one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80 were tested in rig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7893C3C-AD64-2B4F-8E32-DFA7CA942108}"/>
              </a:ext>
            </a:extLst>
          </p:cNvPr>
          <p:cNvSpPr txBox="1"/>
          <p:nvPr/>
        </p:nvSpPr>
        <p:spPr>
          <a:xfrm>
            <a:off x="4557798" y="2697042"/>
            <a:ext cx="687307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Good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0EADFD1-7B9E-7345-9018-DAE0D9E47C10}"/>
              </a:ext>
            </a:extLst>
          </p:cNvPr>
          <p:cNvSpPr txBox="1"/>
          <p:nvPr/>
        </p:nvSpPr>
        <p:spPr>
          <a:xfrm>
            <a:off x="1981014" y="2696952"/>
            <a:ext cx="490175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Bad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3825504-4906-1648-B3B6-C800204416CE}"/>
              </a:ext>
            </a:extLst>
          </p:cNvPr>
          <p:cNvSpPr txBox="1"/>
          <p:nvPr/>
        </p:nvSpPr>
        <p:spPr>
          <a:xfrm>
            <a:off x="4558834" y="4869366"/>
            <a:ext cx="687307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Good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F19D34-ED1D-5347-AA25-2BBB6D3DA0B1}"/>
              </a:ext>
            </a:extLst>
          </p:cNvPr>
          <p:cNvSpPr txBox="1"/>
          <p:nvPr/>
        </p:nvSpPr>
        <p:spPr>
          <a:xfrm>
            <a:off x="1975068" y="4869366"/>
            <a:ext cx="490175" cy="349019"/>
          </a:xfrm>
          <a:prstGeom prst="rect">
            <a:avLst/>
          </a:prstGeom>
          <a:solidFill>
            <a:schemeClr val="accent2"/>
          </a:solidFill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Bad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1BB0EB3-414C-B147-8BC6-6851D526681F}"/>
              </a:ext>
            </a:extLst>
          </p:cNvPr>
          <p:cNvSpPr txBox="1"/>
          <p:nvPr/>
        </p:nvSpPr>
        <p:spPr>
          <a:xfrm>
            <a:off x="673322" y="1002490"/>
            <a:ext cx="4145285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 smtClean="0"/>
              <a:t>Data divided according </a:t>
            </a:r>
            <a:r>
              <a:rPr lang="en-US" dirty="0"/>
              <a:t>to position in </a:t>
            </a:r>
            <a:r>
              <a:rPr lang="en-US" dirty="0" smtClean="0"/>
              <a:t>Rig B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4FE7506-6212-D24F-B437-12E405C789E7}"/>
              </a:ext>
            </a:extLst>
          </p:cNvPr>
          <p:cNvSpPr txBox="1"/>
          <p:nvPr/>
        </p:nvSpPr>
        <p:spPr>
          <a:xfrm>
            <a:off x="3506627" y="1644483"/>
            <a:ext cx="1072553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Position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E2F570C-FD78-EA40-AA97-5A7942057081}"/>
              </a:ext>
            </a:extLst>
          </p:cNvPr>
          <p:cNvSpPr/>
          <p:nvPr/>
        </p:nvSpPr>
        <p:spPr>
          <a:xfrm>
            <a:off x="813760" y="1663127"/>
            <a:ext cx="1187898" cy="34901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dirty="0"/>
              <a:t>Position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F1C35A0-726C-3E4F-8146-2FEE4331733D}"/>
              </a:ext>
            </a:extLst>
          </p:cNvPr>
          <p:cNvSpPr/>
          <p:nvPr/>
        </p:nvSpPr>
        <p:spPr>
          <a:xfrm>
            <a:off x="3556244" y="3782150"/>
            <a:ext cx="1072553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dirty="0"/>
              <a:t>Position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2522BA0-B5A1-744C-95D1-9A6E176B6148}"/>
              </a:ext>
            </a:extLst>
          </p:cNvPr>
          <p:cNvSpPr/>
          <p:nvPr/>
        </p:nvSpPr>
        <p:spPr>
          <a:xfrm>
            <a:off x="812930" y="3782150"/>
            <a:ext cx="1072553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dirty="0"/>
              <a:t>Position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1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D81E5-7704-D84D-8885-94737ECF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Visible differences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1F345-6D7F-654D-B754-D722CF2F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5B25-8D6E-2248-A77D-C68378F3307D}" type="slidenum">
              <a:rPr lang="en-US" smtClean="0"/>
              <a:t>23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410210-ACC7-4343-B6A5-C558BCF0F8BD}"/>
              </a:ext>
            </a:extLst>
          </p:cNvPr>
          <p:cNvSpPr txBox="1"/>
          <p:nvPr/>
        </p:nvSpPr>
        <p:spPr>
          <a:xfrm>
            <a:off x="1434133" y="4476494"/>
            <a:ext cx="2097999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/>
              <a:t>PMT 42 in location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E5073E3-51EC-6A43-AE25-4810AA8D8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52233"/>
            <a:ext cx="3676557" cy="2943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8153AD3-597F-8149-B725-B8CE87F3C5BA}"/>
              </a:ext>
            </a:extLst>
          </p:cNvPr>
          <p:cNvSpPr/>
          <p:nvPr/>
        </p:nvSpPr>
        <p:spPr>
          <a:xfrm>
            <a:off x="5629574" y="4476494"/>
            <a:ext cx="2097999" cy="349019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dirty="0"/>
              <a:t>PMT 32 in location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594129-C203-6C4D-9CA9-E064E5EF5CB2}"/>
              </a:ext>
            </a:extLst>
          </p:cNvPr>
          <p:cNvSpPr txBox="1"/>
          <p:nvPr/>
        </p:nvSpPr>
        <p:spPr>
          <a:xfrm>
            <a:off x="2037330" y="5128802"/>
            <a:ext cx="5199472" cy="349019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en-US" dirty="0" smtClean="0"/>
              <a:t>Do results hint at noise</a:t>
            </a:r>
            <a:r>
              <a:rPr lang="en-US" dirty="0"/>
              <a:t> </a:t>
            </a:r>
            <a:r>
              <a:rPr lang="en-US" dirty="0" smtClean="0"/>
              <a:t>or illumination playing </a:t>
            </a:r>
            <a:r>
              <a:rPr lang="en-US" dirty="0"/>
              <a:t>a role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910DC3D-5EF7-7943-B69B-EBCF3341C4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15" y="1627575"/>
            <a:ext cx="3649992" cy="29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D81E5-7704-D84D-8885-94737ECF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33" y="181450"/>
            <a:ext cx="6791156" cy="665217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Surface and Underground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1F345-6D7F-654D-B754-D722CF2F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5B25-8D6E-2248-A77D-C68378F3307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5E45CE33-3367-104A-BFB8-F6726741C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9383"/>
              </p:ext>
            </p:extLst>
          </p:nvPr>
        </p:nvGraphicFramePr>
        <p:xfrm>
          <a:off x="1935848" y="1233010"/>
          <a:ext cx="5178378" cy="29430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56571">
                  <a:extLst>
                    <a:ext uri="{9D8B030D-6E8A-4147-A177-3AD203B41FA5}">
                      <a16:colId xmlns="" xmlns:a16="http://schemas.microsoft.com/office/drawing/2014/main" val="785410029"/>
                    </a:ext>
                  </a:extLst>
                </a:gridCol>
                <a:gridCol w="1387343">
                  <a:extLst>
                    <a:ext uri="{9D8B030D-6E8A-4147-A177-3AD203B41FA5}">
                      <a16:colId xmlns="" xmlns:a16="http://schemas.microsoft.com/office/drawing/2014/main" val="1014301259"/>
                    </a:ext>
                  </a:extLst>
                </a:gridCol>
                <a:gridCol w="1516551">
                  <a:extLst>
                    <a:ext uri="{9D8B030D-6E8A-4147-A177-3AD203B41FA5}">
                      <a16:colId xmlns="" xmlns:a16="http://schemas.microsoft.com/office/drawing/2014/main" val="3854079239"/>
                    </a:ext>
                  </a:extLst>
                </a:gridCol>
                <a:gridCol w="1417913">
                  <a:extLst>
                    <a:ext uri="{9D8B030D-6E8A-4147-A177-3AD203B41FA5}">
                      <a16:colId xmlns="" xmlns:a16="http://schemas.microsoft.com/office/drawing/2014/main" val="1957762266"/>
                    </a:ext>
                  </a:extLst>
                </a:gridCol>
              </a:tblGrid>
              <a:tr h="504664">
                <a:tc>
                  <a:txBody>
                    <a:bodyPr/>
                    <a:lstStyle/>
                    <a:p>
                      <a:r>
                        <a:rPr lang="en-US" sz="1500" dirty="0"/>
                        <a:t>PMT ID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Surface test 1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Underground</a:t>
                      </a:r>
                      <a:endParaRPr lang="en-US" sz="15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Surface test 2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427732864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130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3.9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4.4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3.8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2932104184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131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3.2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2545240961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132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2.2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3.1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2.3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581909241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133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3.3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3.0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3.3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3483412082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90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2.9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3.6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2.8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2779876900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159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2.4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3.2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2.3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4105473324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166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3.4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2.5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3173452142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r>
                        <a:rPr lang="en-US" sz="1500" dirty="0"/>
                        <a:t>171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3.5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3.5</a:t>
                      </a: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3.6</a:t>
                      </a: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42931844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9A840B-8177-3241-AD8C-F01BACDCF2C1}"/>
              </a:ext>
            </a:extLst>
          </p:cNvPr>
          <p:cNvSpPr txBox="1"/>
          <p:nvPr/>
        </p:nvSpPr>
        <p:spPr>
          <a:xfrm>
            <a:off x="1928836" y="4353752"/>
            <a:ext cx="5187491" cy="62601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smtClean="0"/>
              <a:t>PMTs appear to perform better underground</a:t>
            </a:r>
            <a:endParaRPr lang="en-US" dirty="0"/>
          </a:p>
          <a:p>
            <a:r>
              <a:rPr lang="en-US" dirty="0" smtClean="0"/>
              <a:t>Could this be due to a less </a:t>
            </a:r>
            <a:r>
              <a:rPr lang="en-US" dirty="0"/>
              <a:t>noisy </a:t>
            </a:r>
            <a:r>
              <a:rPr lang="en-US" dirty="0" smtClean="0"/>
              <a:t>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97F675-2410-9448-BC5C-EDDB1532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633" y="223783"/>
            <a:ext cx="6791156" cy="1363717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Peak To </a:t>
            </a:r>
            <a:r>
              <a:rPr lang="en-US" b="1" dirty="0" smtClean="0">
                <a:solidFill>
                  <a:srgbClr val="008000"/>
                </a:solidFill>
              </a:rPr>
              <a:t>Valley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2BF9D8-8F95-4141-9734-A64D55FCE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192" y="1716852"/>
            <a:ext cx="6855428" cy="352939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Fits were successful for </a:t>
            </a:r>
            <a:r>
              <a:rPr lang="en-US" sz="2000" dirty="0"/>
              <a:t>all </a:t>
            </a:r>
            <a:r>
              <a:rPr lang="en-US" sz="2000" dirty="0" smtClean="0"/>
              <a:t>PMT data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Surface </a:t>
            </a:r>
            <a:r>
              <a:rPr lang="en-US" sz="2000" dirty="0"/>
              <a:t>results </a:t>
            </a:r>
            <a:r>
              <a:rPr lang="en-US" sz="2000" dirty="0" smtClean="0"/>
              <a:t>are similar </a:t>
            </a:r>
            <a:r>
              <a:rPr lang="en-US" sz="2000" dirty="0"/>
              <a:t>before and after transit</a:t>
            </a:r>
          </a:p>
          <a:p>
            <a:endParaRPr lang="en-US" sz="2000" dirty="0" smtClean="0"/>
          </a:p>
          <a:p>
            <a:r>
              <a:rPr lang="en-US" sz="2000" dirty="0"/>
              <a:t>H</a:t>
            </a:r>
            <a:r>
              <a:rPr lang="en-US" sz="2000" dirty="0" smtClean="0"/>
              <a:t>igher ratios for underground results not prescribed </a:t>
            </a:r>
            <a:r>
              <a:rPr lang="en-US" sz="2000" dirty="0"/>
              <a:t>to underground specific </a:t>
            </a:r>
            <a:r>
              <a:rPr lang="en-US" sz="2000" dirty="0" smtClean="0"/>
              <a:t>conditions</a:t>
            </a:r>
          </a:p>
          <a:p>
            <a:endParaRPr lang="en-US" sz="2000" dirty="0"/>
          </a:p>
          <a:p>
            <a:r>
              <a:rPr lang="en-US" sz="2000" dirty="0" smtClean="0"/>
              <a:t>Good comparison to Hamamatsu shipping data found </a:t>
            </a:r>
            <a:r>
              <a:rPr lang="en-US" sz="2000" dirty="0"/>
              <a:t>for certain rig </a:t>
            </a:r>
            <a:r>
              <a:rPr lang="en-US" sz="2000" dirty="0" smtClean="0"/>
              <a:t>positions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Further investigations into consistency of grounding, illumination and background noise required</a:t>
            </a:r>
          </a:p>
          <a:p>
            <a:endParaRPr lang="en-US" sz="20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A06A0A-8A0D-AC42-BA44-B66DACD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25B25-8D6E-2248-A77D-C68378F3307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9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639" y="2111376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Dark Rate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3203222" y="2892778"/>
            <a:ext cx="25117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GB" sz="2500" dirty="0" smtClean="0">
                <a:ea typeface="NanumBarunGothic" charset="0"/>
              </a:rPr>
              <a:t>Steve Quillin</a:t>
            </a:r>
          </a:p>
          <a:p>
            <a:pPr algn="ctr"/>
            <a:r>
              <a:rPr lang="en-US" altLang="en-GB" sz="2500" dirty="0" smtClean="0">
                <a:ea typeface="NanumBarunGothic" charset="0"/>
              </a:rPr>
              <a:t>Tom Shaw</a:t>
            </a:r>
            <a:endParaRPr lang="x-none" altLang="en-GB" sz="2500" dirty="0">
              <a:ea typeface="NanumBarunGothic" charset="0"/>
            </a:endParaRPr>
          </a:p>
        </p:txBody>
      </p:sp>
      <p:pic>
        <p:nvPicPr>
          <p:cNvPr id="11" name="Picture 10" descr="TUOS_PRIMARY_LOGO_FULL COLOU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" y="4233"/>
            <a:ext cx="1850346" cy="831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830" y="0"/>
            <a:ext cx="1047750" cy="831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67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Dark Rate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571501" y="1143000"/>
            <a:ext cx="3922646" cy="315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Count events above </a:t>
            </a:r>
            <a:r>
              <a:rPr lang="en-US" sz="2000" dirty="0" smtClean="0">
                <a:solidFill>
                  <a:srgbClr val="0000FF"/>
                </a:solidFill>
              </a:rPr>
              <a:t>SPE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threshold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FF"/>
                </a:solidFill>
              </a:rPr>
              <a:t>Fixed: ADC = 630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FF"/>
                </a:solidFill>
              </a:rPr>
              <a:t>Calculated: </a:t>
            </a:r>
            <a:r>
              <a:rPr lang="en-US" sz="1500" dirty="0" err="1" smtClean="0">
                <a:solidFill>
                  <a:srgbClr val="0000FF"/>
                </a:solidFill>
              </a:rPr>
              <a:t>Ped</a:t>
            </a:r>
            <a:r>
              <a:rPr lang="en-US" sz="1500" dirty="0" smtClean="0">
                <a:solidFill>
                  <a:srgbClr val="0000FF"/>
                </a:solidFill>
              </a:rPr>
              <a:t>+(SPE-</a:t>
            </a:r>
            <a:r>
              <a:rPr lang="en-US" sz="1500" dirty="0" err="1" smtClean="0">
                <a:solidFill>
                  <a:srgbClr val="0000FF"/>
                </a:solidFill>
              </a:rPr>
              <a:t>Ped</a:t>
            </a:r>
            <a:r>
              <a:rPr lang="en-US" sz="1500" dirty="0" smtClean="0">
                <a:solidFill>
                  <a:srgbClr val="0000FF"/>
                </a:solidFill>
              </a:rPr>
              <a:t>)/2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FF"/>
                </a:solidFill>
              </a:rPr>
              <a:t>Manually determined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The fixed threshold method is comparable to Double Chooz (10 mV threshol</a:t>
            </a:r>
            <a:r>
              <a:rPr lang="en-US" sz="1500" dirty="0">
                <a:solidFill>
                  <a:srgbClr val="000000"/>
                </a:solidFill>
              </a:rPr>
              <a:t>d</a:t>
            </a:r>
            <a:r>
              <a:rPr lang="en-US" sz="15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B</a:t>
            </a:r>
            <a:r>
              <a:rPr lang="en-US" sz="1500" dirty="0" smtClean="0">
                <a:solidFill>
                  <a:srgbClr val="000000"/>
                </a:solidFill>
              </a:rPr>
              <a:t>aseline noise and offsets motivated studying a second method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good_data_examp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9605" y="549452"/>
            <a:ext cx="3195249" cy="4693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7153" y="4473792"/>
            <a:ext cx="37736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Example of pulse </a:t>
            </a:r>
            <a:r>
              <a:rPr lang="en-US" sz="1500" dirty="0">
                <a:solidFill>
                  <a:srgbClr val="000000"/>
                </a:solidFill>
              </a:rPr>
              <a:t>peak </a:t>
            </a:r>
            <a:r>
              <a:rPr lang="en-US" sz="1500" dirty="0" smtClean="0">
                <a:solidFill>
                  <a:srgbClr val="000000"/>
                </a:solidFill>
              </a:rPr>
              <a:t>histogram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(peak of voltage pulse in arbitrary units)</a:t>
            </a:r>
          </a:p>
          <a:p>
            <a:endParaRPr lang="en-US" sz="1500" dirty="0"/>
          </a:p>
        </p:txBody>
      </p:sp>
      <p:sp>
        <p:nvSpPr>
          <p:cNvPr id="14" name="Rectangle 13"/>
          <p:cNvSpPr/>
          <p:nvPr/>
        </p:nvSpPr>
        <p:spPr>
          <a:xfrm>
            <a:off x="5119925" y="2080331"/>
            <a:ext cx="9676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8000"/>
                </a:solidFill>
              </a:rPr>
              <a:t>clean spectrum</a:t>
            </a:r>
          </a:p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(</a:t>
            </a:r>
            <a:r>
              <a:rPr lang="en-US" sz="1500" dirty="0">
                <a:solidFill>
                  <a:srgbClr val="000000"/>
                </a:solidFill>
              </a:rPr>
              <a:t>PMT </a:t>
            </a:r>
            <a:r>
              <a:rPr lang="en-US" sz="1500" dirty="0" smtClean="0">
                <a:solidFill>
                  <a:srgbClr val="000000"/>
                </a:solidFill>
              </a:rPr>
              <a:t>84) </a:t>
            </a: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d_data_example.pdf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5530" y="555339"/>
            <a:ext cx="3190450" cy="4686491"/>
          </a:xfrm>
          <a:prstGeom prst="rect">
            <a:avLst/>
          </a:prstGeom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4897153" y="4473792"/>
            <a:ext cx="37736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Example of pulse </a:t>
            </a:r>
            <a:r>
              <a:rPr lang="en-US" sz="1500" dirty="0">
                <a:solidFill>
                  <a:srgbClr val="000000"/>
                </a:solidFill>
              </a:rPr>
              <a:t>peak </a:t>
            </a:r>
            <a:r>
              <a:rPr lang="en-US" sz="1500" dirty="0" smtClean="0">
                <a:solidFill>
                  <a:srgbClr val="000000"/>
                </a:solidFill>
              </a:rPr>
              <a:t>histogram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(peak of voltage pulse in arbitrary units)</a:t>
            </a:r>
          </a:p>
          <a:p>
            <a:endParaRPr lang="en-US" sz="1500" dirty="0"/>
          </a:p>
        </p:txBody>
      </p:sp>
      <p:sp>
        <p:nvSpPr>
          <p:cNvPr id="14" name="Rectangle 13"/>
          <p:cNvSpPr/>
          <p:nvPr/>
        </p:nvSpPr>
        <p:spPr>
          <a:xfrm>
            <a:off x="5119925" y="2080331"/>
            <a:ext cx="9676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noisy spectrum</a:t>
            </a:r>
          </a:p>
          <a:p>
            <a:pPr algn="ctr"/>
            <a:r>
              <a:rPr lang="en-US" sz="1500" dirty="0"/>
              <a:t>(PMT 1)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1" y="1143000"/>
            <a:ext cx="3922646" cy="412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Count events above </a:t>
            </a:r>
            <a:r>
              <a:rPr lang="en-US" sz="2000" dirty="0" smtClean="0">
                <a:solidFill>
                  <a:srgbClr val="0000FF"/>
                </a:solidFill>
              </a:rPr>
              <a:t>SPE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threshold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FF"/>
                </a:solidFill>
              </a:rPr>
              <a:t>Fixed: ADC = 630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FF"/>
                </a:solidFill>
              </a:rPr>
              <a:t>Calculated: </a:t>
            </a:r>
            <a:r>
              <a:rPr lang="en-US" sz="1500" dirty="0" err="1" smtClean="0">
                <a:solidFill>
                  <a:srgbClr val="0000FF"/>
                </a:solidFill>
              </a:rPr>
              <a:t>Ped</a:t>
            </a:r>
            <a:r>
              <a:rPr lang="en-US" sz="1500" dirty="0" smtClean="0">
                <a:solidFill>
                  <a:srgbClr val="0000FF"/>
                </a:solidFill>
              </a:rPr>
              <a:t>+(SPE-</a:t>
            </a:r>
            <a:r>
              <a:rPr lang="en-US" sz="1500" dirty="0" err="1" smtClean="0">
                <a:solidFill>
                  <a:srgbClr val="0000FF"/>
                </a:solidFill>
              </a:rPr>
              <a:t>Ped</a:t>
            </a:r>
            <a:r>
              <a:rPr lang="en-US" sz="1500" dirty="0" smtClean="0">
                <a:solidFill>
                  <a:srgbClr val="0000FF"/>
                </a:solidFill>
              </a:rPr>
              <a:t>)/2</a:t>
            </a:r>
          </a:p>
          <a:p>
            <a:pPr marL="457200" indent="-457200">
              <a:lnSpc>
                <a:spcPct val="140000"/>
              </a:lnSpc>
              <a:buFont typeface="+mj-lt"/>
              <a:buAutoNum type="arabicPeriod"/>
            </a:pPr>
            <a:r>
              <a:rPr lang="en-US" sz="1500" dirty="0" smtClean="0">
                <a:solidFill>
                  <a:srgbClr val="0000FF"/>
                </a:solidFill>
              </a:rPr>
              <a:t>Manually determined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The fixed threshold method is comparable to Double Chooz (10 mV threshol</a:t>
            </a:r>
            <a:r>
              <a:rPr lang="en-US" sz="1500" dirty="0">
                <a:solidFill>
                  <a:srgbClr val="000000"/>
                </a:solidFill>
              </a:rPr>
              <a:t>d</a:t>
            </a:r>
            <a:r>
              <a:rPr lang="en-US" sz="15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B</a:t>
            </a:r>
            <a:r>
              <a:rPr lang="en-US" sz="1500" dirty="0" smtClean="0">
                <a:solidFill>
                  <a:srgbClr val="000000"/>
                </a:solidFill>
              </a:rPr>
              <a:t>aseline noise and offsets motivated studying a second method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/>
              <a:buChar char="•"/>
            </a:pPr>
            <a:r>
              <a:rPr lang="en-US" sz="1500" dirty="0" smtClean="0"/>
              <a:t>A third manual threshold method was used to allow outliers to be included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12750" y="291042"/>
            <a:ext cx="7937500" cy="62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rgbClr val="008000"/>
                </a:solidFill>
              </a:rPr>
              <a:t>Dark Rate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7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Dark Rate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29</a:t>
            </a:fld>
            <a:endParaRPr lang="en-US" dirty="0"/>
          </a:p>
        </p:txBody>
      </p:sp>
      <p:pic>
        <p:nvPicPr>
          <p:cNvPr id="2" name="Picture 1" descr="measuredmanualthreshold_hamamatsu_Comparis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/>
          <a:stretch/>
        </p:blipFill>
        <p:spPr>
          <a:xfrm rot="5400000">
            <a:off x="894583" y="937626"/>
            <a:ext cx="3354696" cy="4634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2444" y="1910598"/>
            <a:ext cx="31810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</a:rPr>
              <a:t>Tested </a:t>
            </a:r>
            <a:r>
              <a:rPr lang="en-US" sz="1500" dirty="0" err="1" smtClean="0">
                <a:solidFill>
                  <a:srgbClr val="000000"/>
                </a:solidFill>
              </a:rPr>
              <a:t>vs</a:t>
            </a:r>
            <a:r>
              <a:rPr lang="en-US" sz="1500" dirty="0" smtClean="0">
                <a:solidFill>
                  <a:srgbClr val="000000"/>
                </a:solidFill>
              </a:rPr>
              <a:t> Hamamatsu </a:t>
            </a:r>
            <a:r>
              <a:rPr lang="en-US" sz="1500" dirty="0">
                <a:solidFill>
                  <a:srgbClr val="000000"/>
                </a:solidFill>
              </a:rPr>
              <a:t>dark </a:t>
            </a:r>
            <a:r>
              <a:rPr lang="en-US" sz="1500" dirty="0" smtClean="0">
                <a:solidFill>
                  <a:srgbClr val="000000"/>
                </a:solidFill>
              </a:rPr>
              <a:t>rate using manual threshold method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90340"/>
              </p:ext>
            </p:extLst>
          </p:nvPr>
        </p:nvGraphicFramePr>
        <p:xfrm>
          <a:off x="5227786" y="2761940"/>
          <a:ext cx="3156398" cy="1868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868"/>
                <a:gridCol w="789100"/>
                <a:gridCol w="801430"/>
              </a:tblGrid>
              <a:tr h="30108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mean 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 smtClean="0"/>
                        <a:t>std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baseline="0" dirty="0" err="1" smtClean="0"/>
                        <a:t>dev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1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Shipping Data	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3044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1763</a:t>
                      </a:r>
                      <a:endParaRPr lang="en-US" sz="1500" dirty="0"/>
                    </a:p>
                  </a:txBody>
                  <a:tcPr/>
                </a:tc>
              </a:tr>
              <a:tr h="51614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Manual Threshold</a:t>
                      </a:r>
                      <a:endParaRPr lang="en-US" sz="15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2489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1172</a:t>
                      </a:r>
                      <a:endParaRPr lang="en-US" sz="1500" dirty="0"/>
                    </a:p>
                  </a:txBody>
                  <a:tcPr/>
                </a:tc>
              </a:tr>
              <a:tr h="51614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Double Chooz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2200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35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4720" y="2202463"/>
            <a:ext cx="459511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>
                <a:solidFill>
                  <a:srgbClr val="0000FF"/>
                </a:solidFill>
              </a:rPr>
              <a:t>OPERATIONS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5485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Dark Rate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pic>
        <p:nvPicPr>
          <p:cNvPr id="5" name="Picture 4" descr="darkrateruncompariso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" r="6175"/>
          <a:stretch/>
        </p:blipFill>
        <p:spPr>
          <a:xfrm rot="5400000">
            <a:off x="1708632" y="391789"/>
            <a:ext cx="3327870" cy="51548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75995" y="1691186"/>
            <a:ext cx="250819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Comparison of dark rates for surface and underground testing</a:t>
            </a: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 smtClean="0">
                <a:solidFill>
                  <a:srgbClr val="000000"/>
                </a:solidFill>
              </a:rPr>
              <a:t>The fixed threshold method used for these results</a:t>
            </a: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 smtClean="0">
                <a:solidFill>
                  <a:srgbClr val="000000"/>
                </a:solidFill>
              </a:rPr>
              <a:t>Need to investigate noise and baseline</a:t>
            </a:r>
            <a:endParaRPr lang="en-US" sz="1500" dirty="0"/>
          </a:p>
        </p:txBody>
      </p:sp>
      <p:sp>
        <p:nvSpPr>
          <p:cNvPr id="6" name="Rectangle 5"/>
          <p:cNvSpPr/>
          <p:nvPr/>
        </p:nvSpPr>
        <p:spPr>
          <a:xfrm>
            <a:off x="2983772" y="4680814"/>
            <a:ext cx="1395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96633"/>
                </a:solidFill>
              </a:rPr>
              <a:t>underground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9434" y="4515555"/>
            <a:ext cx="8266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Run ID</a:t>
            </a:r>
            <a:endParaRPr lang="en-US" sz="1500" dirty="0"/>
          </a:p>
        </p:txBody>
      </p:sp>
      <p:sp>
        <p:nvSpPr>
          <p:cNvPr id="17" name="Rectangle 16"/>
          <p:cNvSpPr/>
          <p:nvPr/>
        </p:nvSpPr>
        <p:spPr>
          <a:xfrm>
            <a:off x="3080827" y="1693333"/>
            <a:ext cx="1199406" cy="2786945"/>
          </a:xfrm>
          <a:prstGeom prst="rect">
            <a:avLst/>
          </a:prstGeom>
          <a:noFill/>
          <a:ln w="28575" cmpd="sng">
            <a:solidFill>
              <a:srgbClr val="996633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6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639" y="2111376"/>
            <a:ext cx="7937500" cy="62177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Afterpulsing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2904444" y="2892778"/>
            <a:ext cx="2810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GB" sz="3000" dirty="0" smtClean="0">
                <a:ea typeface="NanumBarunGothic" charset="0"/>
              </a:rPr>
              <a:t>Anthony C. Ezeribe</a:t>
            </a:r>
            <a:endParaRPr lang="x-none" altLang="en-GB" sz="3000" dirty="0">
              <a:ea typeface="NanumBarunGothic" charset="0"/>
            </a:endParaRPr>
          </a:p>
        </p:txBody>
      </p:sp>
      <p:pic>
        <p:nvPicPr>
          <p:cNvPr id="11" name="Picture 10" descr="TUOS_PRIMARY_LOGO_FULL COLOU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" y="4233"/>
            <a:ext cx="2406599" cy="10808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09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Types of Afterpulsing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1EC-6971-5842-8D23-3752DE2AB518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334794"/>
            <a:ext cx="7294485" cy="4044932"/>
          </a:xfrm>
        </p:spPr>
        <p:txBody>
          <a:bodyPr>
            <a:normAutofit/>
          </a:bodyPr>
          <a:lstStyle/>
          <a:p>
            <a:pPr marL="273050" indent="0">
              <a:buNone/>
            </a:pPr>
            <a:r>
              <a:rPr lang="en-US" sz="2000" dirty="0" smtClean="0"/>
              <a:t>Two categories of </a:t>
            </a:r>
            <a:r>
              <a:rPr lang="en-US" sz="2000" b="1" dirty="0" smtClean="0"/>
              <a:t>Afterpulsing</a:t>
            </a:r>
          </a:p>
          <a:p>
            <a:pPr marL="730250" indent="-457200">
              <a:buFont typeface="+mj-lt"/>
              <a:buAutoNum type="arabicPeriod"/>
            </a:pPr>
            <a:r>
              <a:rPr lang="en-US" sz="2000" dirty="0" smtClean="0"/>
              <a:t>photoelectron in-elastically scatters </a:t>
            </a:r>
            <a:r>
              <a:rPr lang="en-US" sz="2000" dirty="0"/>
              <a:t>off </a:t>
            </a:r>
            <a:r>
              <a:rPr lang="en-US" sz="2000" dirty="0" smtClean="0"/>
              <a:t>PMT dynode 	       </a:t>
            </a:r>
            <a:r>
              <a:rPr lang="en-US" sz="2000" dirty="0"/>
              <a:t> </a:t>
            </a:r>
            <a:r>
              <a:rPr lang="en-US" sz="2000" dirty="0" smtClean="0"/>
              <a:t> -  afterpulse arrives up to 80 ns after signal pulse</a:t>
            </a:r>
            <a:endParaRPr lang="en-US" sz="2000" dirty="0"/>
          </a:p>
          <a:p>
            <a:pPr marL="730250" indent="-457200">
              <a:buFont typeface="+mj-lt"/>
              <a:buAutoNum type="arabicPeriod"/>
            </a:pPr>
            <a:r>
              <a:rPr lang="en-US" sz="2000" dirty="0"/>
              <a:t>p</a:t>
            </a:r>
            <a:r>
              <a:rPr lang="en-US" sz="2000" dirty="0" smtClean="0"/>
              <a:t>ositive ion is created </a:t>
            </a:r>
            <a:r>
              <a:rPr lang="en-US" sz="2000" dirty="0"/>
              <a:t>in </a:t>
            </a:r>
            <a:r>
              <a:rPr lang="en-US" sz="2000" dirty="0" smtClean="0"/>
              <a:t>PMT </a:t>
            </a:r>
            <a:r>
              <a:rPr lang="en-US" sz="2000" dirty="0"/>
              <a:t>residual gas </a:t>
            </a:r>
            <a:r>
              <a:rPr lang="en-US" sz="2000" dirty="0" smtClean="0"/>
              <a:t>             	          - afterpulse arrives between 100 ns and 10.2 us after </a:t>
            </a:r>
            <a:r>
              <a:rPr lang="en-US" sz="2000" dirty="0"/>
              <a:t>signal           (</a:t>
            </a:r>
            <a:r>
              <a:rPr lang="en-US" sz="2000" dirty="0" smtClean="0"/>
              <a:t>delay can also be larger)</a:t>
            </a:r>
          </a:p>
          <a:p>
            <a:pPr marL="615950"/>
            <a:endParaRPr lang="en-US" sz="2000" dirty="0"/>
          </a:p>
          <a:p>
            <a:pPr marL="273050" indent="0">
              <a:buNone/>
            </a:pPr>
            <a:r>
              <a:rPr lang="en-US" sz="2000" b="1" dirty="0" smtClean="0"/>
              <a:t>Late pulsing </a:t>
            </a:r>
            <a:r>
              <a:rPr lang="en-US" sz="2000" dirty="0" smtClean="0"/>
              <a:t>is caused by elastic scattering of electron off first dynode:  not preceded by a initial pulse.</a:t>
            </a:r>
          </a:p>
          <a:p>
            <a:pPr marL="273050" indent="0">
              <a:buNone/>
            </a:pPr>
            <a:endParaRPr lang="en-US" sz="2000" dirty="0"/>
          </a:p>
          <a:p>
            <a:pPr marL="273050" indent="0">
              <a:buNone/>
            </a:pPr>
            <a:r>
              <a:rPr lang="en-US" sz="2000" dirty="0"/>
              <a:t> Aim to </a:t>
            </a:r>
            <a:r>
              <a:rPr lang="en-US" sz="2000" dirty="0" smtClean="0"/>
              <a:t>measure rates and multiplicities </a:t>
            </a:r>
            <a:endParaRPr lang="en-US" sz="2000" dirty="0"/>
          </a:p>
          <a:p>
            <a:pPr marL="27305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184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Afterpulsing Examples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1EC-6971-5842-8D23-3752DE2AB518}" type="slidenum">
              <a:rPr lang="en-US" smtClean="0"/>
              <a:t>33</a:t>
            </a:fld>
            <a:endParaRPr lang="en-US"/>
          </a:p>
        </p:txBody>
      </p:sp>
      <p:pic>
        <p:nvPicPr>
          <p:cNvPr id="6" name="Content Placeholder 5" descr="Event131_C1_Canvas_Run_1_PMT_131_Loc_1_Test_A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7137" r="85"/>
          <a:stretch/>
        </p:blipFill>
        <p:spPr>
          <a:xfrm>
            <a:off x="1038664" y="1639903"/>
            <a:ext cx="6660817" cy="3230485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2170024" y="2724951"/>
            <a:ext cx="1430243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68782" y="3145821"/>
            <a:ext cx="4181004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9427" y="2731421"/>
            <a:ext cx="73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3.1 us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11655" y="3193918"/>
            <a:ext cx="73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9.0 us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01343" y="1383362"/>
            <a:ext cx="336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PMT: 131	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78474" y="3364322"/>
            <a:ext cx="5048" cy="525709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84359" y="3958683"/>
            <a:ext cx="121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9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329" y="2202463"/>
            <a:ext cx="52886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b="1" dirty="0" smtClean="0">
                <a:solidFill>
                  <a:srgbClr val="660066"/>
                </a:solidFill>
              </a:rPr>
              <a:t>CONCLUSIONS</a:t>
            </a:r>
            <a:endParaRPr lang="en-US" sz="5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3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0325" y="5410730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35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12750" y="291042"/>
            <a:ext cx="7937500" cy="62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660066"/>
                </a:solidFill>
              </a:rPr>
              <a:t>Next Stages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299" y="1393658"/>
            <a:ext cx="7287776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first pass analysis was carried out over the Christmas period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More time is required to digest and refine the results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Some areas clearly need attention</a:t>
            </a:r>
          </a:p>
          <a:p>
            <a:pPr marL="800100" lvl="1" indent="-342900">
              <a:lnSpc>
                <a:spcPct val="120000"/>
              </a:lnSpc>
              <a:buFont typeface="Courier New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detailed understanding of noise 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elationship between figures of merit and light levels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contribution of fields to noise and performance</a:t>
            </a:r>
          </a:p>
          <a:p>
            <a:pPr marL="800100" lvl="1" indent="-342900">
              <a:buFont typeface="Courier New"/>
              <a:buChar char="o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After-pulsing analysis is underway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Further data analysis and testing is necessary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Documentation of analysis and </a:t>
            </a:r>
            <a:r>
              <a:rPr lang="en-US" sz="2000" dirty="0" smtClean="0">
                <a:solidFill>
                  <a:srgbClr val="000000"/>
                </a:solidFill>
              </a:rPr>
              <a:t>results to come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0325" y="5410730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36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17" name="Rectangle 16"/>
          <p:cNvSpPr/>
          <p:nvPr/>
        </p:nvSpPr>
        <p:spPr>
          <a:xfrm>
            <a:off x="2476502" y="855985"/>
            <a:ext cx="37623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en-US" sz="3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12750" y="291042"/>
            <a:ext cx="7937500" cy="62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660066"/>
                </a:solidFill>
              </a:rPr>
              <a:t>Summary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8082" y="1673940"/>
            <a:ext cx="6608196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PMT testing was a real success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Data was acquired for101 PMTs by thanksgiving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A sample of 8 PMTs underwent testing </a:t>
            </a:r>
            <a:r>
              <a:rPr lang="en-US" sz="2000" dirty="0">
                <a:solidFill>
                  <a:srgbClr val="000000"/>
                </a:solidFill>
              </a:rPr>
              <a:t>underground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omparisons to Hamamatsu shipping data look good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There are clear pathways forward to improve methods and automation towards large scale testing</a:t>
            </a:r>
          </a:p>
          <a:p>
            <a:pPr marL="342900" indent="-342900">
              <a:lnSpc>
                <a:spcPct val="110000"/>
              </a:lnSpc>
              <a:spcAft>
                <a:spcPts val="500"/>
              </a:spcAft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</a:rPr>
              <a:t>Great collaboration to work in! </a:t>
            </a:r>
          </a:p>
        </p:txBody>
      </p:sp>
    </p:spTree>
    <p:extLst>
      <p:ext uri="{BB962C8B-B14F-4D97-AF65-F5344CB8AC3E}">
        <p14:creationId xmlns:p14="http://schemas.microsoft.com/office/powerpoint/2010/main" val="352413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044700" y="1409700"/>
            <a:ext cx="5054600" cy="1355726"/>
          </a:xfrm>
          <a:solidFill>
            <a:srgbClr val="660066">
              <a:alpha val="83000"/>
            </a:srgbClr>
          </a:solidFill>
          <a:ln w="63500" cmpd="sng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555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Thanks!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Subtitle 7"/>
          <p:cNvSpPr>
            <a:spLocks noGrp="1"/>
          </p:cNvSpPr>
          <p:nvPr>
            <p:ph type="subTitle" idx="1"/>
          </p:nvPr>
        </p:nvSpPr>
        <p:spPr>
          <a:xfrm>
            <a:off x="2540079" y="2232126"/>
            <a:ext cx="3941458" cy="1093882"/>
          </a:xfrm>
          <a:solidFill>
            <a:srgbClr val="0000FF">
              <a:alpha val="65000"/>
            </a:srgbClr>
          </a:solidFill>
          <a:effectLst>
            <a:reflection blurRad="6350" stA="17000" endA="300" endPos="63000" dir="5400000" sy="-100000" algn="bl" rotWithShape="0"/>
          </a:effectLst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</a:rPr>
              <a:t>Gary Smith</a:t>
            </a:r>
          </a:p>
          <a:p>
            <a:r>
              <a:rPr lang="en-US" sz="2500" i="1" dirty="0" smtClean="0">
                <a:solidFill>
                  <a:srgbClr val="FFFFFF"/>
                </a:solidFill>
              </a:rPr>
              <a:t>gary.smith@ed.ac.uk</a:t>
            </a:r>
          </a:p>
        </p:txBody>
      </p:sp>
    </p:spTree>
    <p:extLst>
      <p:ext uri="{BB962C8B-B14F-4D97-AF65-F5344CB8AC3E}">
        <p14:creationId xmlns:p14="http://schemas.microsoft.com/office/powerpoint/2010/main" val="312195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861" y="361598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Timeline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882479" y="1352292"/>
            <a:ext cx="7640632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July </a:t>
            </a:r>
            <a:r>
              <a:rPr lang="mr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Set up test stand in Edinburgh and Sheffield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Aug - Sept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Installation and commissioning at Boulby	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 </a:t>
            </a:r>
            <a:r>
              <a:rPr lang="mr-IN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Oct		Initial testing and refinement of procedure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Oct 12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		First official tests begin </a:t>
            </a:r>
            <a:r>
              <a:rPr lang="mr-IN" sz="2000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run one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Nov 15</a:t>
            </a:r>
            <a:r>
              <a:rPr lang="en-US" sz="2000" baseline="30000" dirty="0" smtClean="0">
                <a:solidFill>
                  <a:srgbClr val="000000"/>
                </a:solidFill>
              </a:rPr>
              <a:t>th 			</a:t>
            </a:r>
            <a:r>
              <a:rPr lang="en-US" sz="2000" dirty="0" smtClean="0">
                <a:solidFill>
                  <a:srgbClr val="000000"/>
                </a:solidFill>
              </a:rPr>
              <a:t>Both tents operational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mr-IN" sz="2000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eight PMTs per day max.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Nov 22</a:t>
            </a:r>
            <a:r>
              <a:rPr lang="en-US" sz="2000" baseline="30000" dirty="0" smtClean="0">
                <a:solidFill>
                  <a:srgbClr val="000000"/>
                </a:solidFill>
              </a:rPr>
              <a:t>nd			</a:t>
            </a:r>
            <a:r>
              <a:rPr lang="en-US" sz="2000" dirty="0" smtClean="0">
                <a:solidFill>
                  <a:srgbClr val="000000"/>
                </a:solidFill>
              </a:rPr>
              <a:t>Thanksgiving - all 101 PMTs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tested at least once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996633"/>
                </a:solidFill>
              </a:rPr>
              <a:t>Nov </a:t>
            </a:r>
            <a:r>
              <a:rPr lang="mr-IN" sz="2000" dirty="0" smtClean="0">
                <a:solidFill>
                  <a:srgbClr val="996633"/>
                </a:solidFill>
              </a:rPr>
              <a:t>–</a:t>
            </a:r>
            <a:r>
              <a:rPr lang="en-US" sz="2000" dirty="0" smtClean="0">
                <a:solidFill>
                  <a:srgbClr val="996633"/>
                </a:solidFill>
              </a:rPr>
              <a:t> Dec		Underground testing of eight PMT sample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9983" y="5078381"/>
            <a:ext cx="27484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hlinkClick r:id="rId3"/>
              </a:rPr>
              <a:t>Tested PMTs Google Sheets</a:t>
            </a:r>
            <a:r>
              <a:rPr lang="en-US" sz="1500" dirty="0">
                <a:solidFill>
                  <a:srgbClr val="000000"/>
                </a:solidFill>
              </a:rPr>
              <a:t>	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4684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Boulby Shifts Breakdown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571500" y="1143000"/>
            <a:ext cx="4394200" cy="34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8188" y="1891228"/>
            <a:ext cx="3316111" cy="230832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Institute	</a:t>
            </a:r>
            <a:r>
              <a:rPr lang="en-US" sz="2000" b="1" dirty="0" smtClean="0"/>
              <a:t>	# Shifts</a:t>
            </a:r>
            <a:endParaRPr lang="en-US" sz="2000" b="1" dirty="0"/>
          </a:p>
          <a:p>
            <a:pPr>
              <a:lnSpc>
                <a:spcPct val="120000"/>
              </a:lnSpc>
            </a:pPr>
            <a:r>
              <a:rPr lang="de-DE" sz="2000" dirty="0"/>
              <a:t>AWE	</a:t>
            </a:r>
            <a:r>
              <a:rPr lang="de-DE" sz="2000" dirty="0" smtClean="0"/>
              <a:t>			35</a:t>
            </a:r>
            <a:r>
              <a:rPr lang="de-DE" sz="2000" dirty="0"/>
              <a:t>	</a:t>
            </a:r>
            <a:endParaRPr lang="de-DE" sz="2000" dirty="0" smtClean="0"/>
          </a:p>
          <a:p>
            <a:r>
              <a:rPr lang="hr-HR" sz="2000" dirty="0"/>
              <a:t>Davis				15</a:t>
            </a:r>
            <a:endParaRPr lang="de-DE" sz="2000" dirty="0"/>
          </a:p>
          <a:p>
            <a:r>
              <a:rPr lang="de-DE" sz="2000" dirty="0"/>
              <a:t>Edinburgh	</a:t>
            </a:r>
            <a:r>
              <a:rPr lang="de-DE" sz="2000" dirty="0" smtClean="0"/>
              <a:t>		39</a:t>
            </a:r>
            <a:r>
              <a:rPr lang="de-DE" sz="2000" dirty="0"/>
              <a:t>	</a:t>
            </a:r>
          </a:p>
          <a:p>
            <a:r>
              <a:rPr lang="de-DE" sz="2000" dirty="0"/>
              <a:t>Livermore	</a:t>
            </a:r>
            <a:r>
              <a:rPr lang="de-DE" sz="2000" dirty="0" smtClean="0"/>
              <a:t>		9</a:t>
            </a:r>
            <a:r>
              <a:rPr lang="de-DE" sz="2000" dirty="0"/>
              <a:t>	</a:t>
            </a:r>
          </a:p>
          <a:p>
            <a:r>
              <a:rPr lang="de-DE" sz="2000" dirty="0"/>
              <a:t>Liverpool	</a:t>
            </a:r>
            <a:r>
              <a:rPr lang="de-DE" sz="2000" dirty="0" smtClean="0"/>
              <a:t>		10</a:t>
            </a:r>
            <a:r>
              <a:rPr lang="de-DE" sz="2000" dirty="0"/>
              <a:t>	</a:t>
            </a:r>
          </a:p>
          <a:p>
            <a:r>
              <a:rPr lang="de-DE" sz="2000" dirty="0"/>
              <a:t>Sheffield	</a:t>
            </a:r>
            <a:r>
              <a:rPr lang="de-DE" sz="2000" dirty="0" smtClean="0"/>
              <a:t>			49</a:t>
            </a:r>
            <a:r>
              <a:rPr lang="de-DE" sz="2000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2740" y="2484686"/>
            <a:ext cx="281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32405" y="2234259"/>
            <a:ext cx="1940215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A BIG </a:t>
            </a:r>
            <a:r>
              <a:rPr lang="en-US" sz="3200" dirty="0" smtClean="0"/>
              <a:t>thank you </a:t>
            </a:r>
            <a:r>
              <a:rPr lang="en-US" sz="2500" dirty="0" smtClean="0"/>
              <a:t>to all shift takers!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9963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45906305771_ee3f110b54_z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9" r="22258"/>
          <a:stretch/>
        </p:blipFill>
        <p:spPr>
          <a:xfrm>
            <a:off x="4373151" y="3989992"/>
            <a:ext cx="360944" cy="12515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57006" y="2345965"/>
            <a:ext cx="5734661" cy="2974473"/>
            <a:chOff x="1993995" y="2740527"/>
            <a:chExt cx="5478952" cy="2660315"/>
          </a:xfrm>
        </p:grpSpPr>
        <p:pic>
          <p:nvPicPr>
            <p:cNvPr id="5" name="Image" descr="Image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30536" r="29272" b="18922"/>
            <a:stretch/>
          </p:blipFill>
          <p:spPr>
            <a:xfrm>
              <a:off x="1993995" y="2740527"/>
              <a:ext cx="5265058" cy="266031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614737" y="3689684"/>
              <a:ext cx="1858210" cy="15641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8242" y="4546170"/>
            <a:ext cx="1574801" cy="1192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Phillips PM 5786B </a:t>
            </a:r>
          </a:p>
          <a:p>
            <a:pPr algn="r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Pulse Generator</a:t>
            </a:r>
          </a:p>
          <a:p>
            <a:pPr algn="r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~10 kHz</a:t>
            </a:r>
            <a:endParaRPr lang="en-US" sz="1500" dirty="0">
              <a:solidFill>
                <a:srgbClr val="000000"/>
              </a:solidFill>
            </a:endParaRPr>
          </a:p>
          <a:p>
            <a:pPr algn="r">
              <a:lnSpc>
                <a:spcPct val="120000"/>
              </a:lnSpc>
            </a:pPr>
            <a:endParaRPr lang="en-US" sz="15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3169" y="4401845"/>
            <a:ext cx="8818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5120" y="3478615"/>
            <a:ext cx="1166286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Edinburgh LED driver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Boulby Test Rig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70581" y="2285507"/>
            <a:ext cx="881800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32399652038_ea440733ae_z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6" t="28304" r="14753" b="12799"/>
          <a:stretch/>
        </p:blipFill>
        <p:spPr>
          <a:xfrm>
            <a:off x="5338752" y="1541262"/>
            <a:ext cx="432517" cy="1395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8" name="Rectangle 27"/>
          <p:cNvSpPr/>
          <p:nvPr/>
        </p:nvSpPr>
        <p:spPr>
          <a:xfrm>
            <a:off x="3831090" y="2203636"/>
            <a:ext cx="915838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45906305771_ee3f110b54_z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373"/>
          <a:stretch/>
        </p:blipFill>
        <p:spPr>
          <a:xfrm>
            <a:off x="4111721" y="1553592"/>
            <a:ext cx="413272" cy="1356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9" name="Rectangle 28"/>
          <p:cNvSpPr/>
          <p:nvPr/>
        </p:nvSpPr>
        <p:spPr>
          <a:xfrm>
            <a:off x="4549169" y="1256450"/>
            <a:ext cx="712812" cy="91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PS 776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10 x 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Amp.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82882" y="1247259"/>
            <a:ext cx="2267284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CAEN  V1730B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2 ns sampling (0.5 </a:t>
            </a:r>
            <a:r>
              <a:rPr lang="en-US" sz="1500" dirty="0">
                <a:solidFill>
                  <a:srgbClr val="000000"/>
                </a:solidFill>
              </a:rPr>
              <a:t>G</a:t>
            </a:r>
            <a:r>
              <a:rPr lang="en-US" sz="1500" dirty="0" smtClean="0">
                <a:solidFill>
                  <a:srgbClr val="000000"/>
                </a:solidFill>
              </a:rPr>
              <a:t>Hz)</a:t>
            </a:r>
          </a:p>
          <a:p>
            <a:pPr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Up to 20 us readout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9386" y="1362812"/>
            <a:ext cx="1006349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R7081</a:t>
            </a:r>
          </a:p>
          <a:p>
            <a:pPr algn="r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10 inch PMT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430966" y="2643846"/>
            <a:ext cx="678293" cy="398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553774" y="2623868"/>
            <a:ext cx="765500" cy="16623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775769" y="2635849"/>
            <a:ext cx="789461" cy="464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398567" y="3008544"/>
            <a:ext cx="3654005" cy="19995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45182346464_b484b26a30_z.jp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999" r="11579" b="10176"/>
          <a:stretch/>
        </p:blipFill>
        <p:spPr>
          <a:xfrm>
            <a:off x="2170024" y="4705563"/>
            <a:ext cx="1372110" cy="579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41" name="Straight Arrow Connector 40"/>
          <p:cNvCxnSpPr>
            <a:endCxn id="20" idx="2"/>
          </p:cNvCxnSpPr>
          <p:nvPr/>
        </p:nvCxnSpPr>
        <p:spPr>
          <a:xfrm flipH="1" flipV="1">
            <a:off x="2866651" y="4215148"/>
            <a:ext cx="880" cy="481455"/>
          </a:xfrm>
          <a:prstGeom prst="straightConnector1">
            <a:avLst/>
          </a:prstGeom>
          <a:ln w="57150" cmpd="sng">
            <a:solidFill>
              <a:srgbClr val="00000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45906307021_86b5533b20_z.jpg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12" b="9208"/>
          <a:stretch/>
        </p:blipFill>
        <p:spPr>
          <a:xfrm>
            <a:off x="2182353" y="3497877"/>
            <a:ext cx="1368595" cy="717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36" name="Straight Arrow Connector 35"/>
          <p:cNvCxnSpPr/>
          <p:nvPr/>
        </p:nvCxnSpPr>
        <p:spPr>
          <a:xfrm>
            <a:off x="3547425" y="4904925"/>
            <a:ext cx="678293" cy="398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45906305771_ee3f110b54_z.jpg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89" r="22258"/>
          <a:stretch/>
        </p:blipFill>
        <p:spPr>
          <a:xfrm>
            <a:off x="4242226" y="3520785"/>
            <a:ext cx="517031" cy="1792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Rectangle 18"/>
          <p:cNvSpPr/>
          <p:nvPr/>
        </p:nvSpPr>
        <p:spPr>
          <a:xfrm>
            <a:off x="4635959" y="4965465"/>
            <a:ext cx="1541211" cy="638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0" err="1" smtClean="0">
                <a:solidFill>
                  <a:srgbClr val="000000"/>
                </a:solidFill>
              </a:rPr>
              <a:t>Ortec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416 A </a:t>
            </a:r>
          </a:p>
          <a:p>
            <a:pPr algn="ctr">
              <a:lnSpc>
                <a:spcPct val="12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Gate generator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5582842" y="2983302"/>
            <a:ext cx="11980" cy="191698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778056" y="4901571"/>
            <a:ext cx="857671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9-01-07 at 00.31.4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84" y="1573527"/>
            <a:ext cx="1220638" cy="1435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8" name="Straight Arrow Connector 67"/>
          <p:cNvCxnSpPr/>
          <p:nvPr/>
        </p:nvCxnSpPr>
        <p:spPr>
          <a:xfrm flipH="1" flipV="1">
            <a:off x="2821776" y="2998907"/>
            <a:ext cx="880" cy="481455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54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Boulby Test Rig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242054" y="1929173"/>
            <a:ext cx="150876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Square mirror /attenuator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 smtClean="0">
                <a:solidFill>
                  <a:srgbClr val="000000"/>
                </a:solidFill>
              </a:rPr>
              <a:t>Single optical fiber under central ND filter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 smtClean="0">
                <a:solidFill>
                  <a:srgbClr val="000000"/>
                </a:solidFill>
              </a:rPr>
              <a:t>Four PMTs</a:t>
            </a:r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23" name="Picture 22" descr="Screen Shot 2019-01-05 at 22.02.13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9" r="4552"/>
          <a:stretch/>
        </p:blipFill>
        <p:spPr>
          <a:xfrm>
            <a:off x="4706371" y="1738544"/>
            <a:ext cx="3354775" cy="23797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4" name="Rectangle 23"/>
          <p:cNvSpPr/>
          <p:nvPr/>
        </p:nvSpPr>
        <p:spPr>
          <a:xfrm>
            <a:off x="4673751" y="4343819"/>
            <a:ext cx="3426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The mechanical structures were </a:t>
            </a:r>
            <a:r>
              <a:rPr lang="en-US" sz="1500" dirty="0">
                <a:solidFill>
                  <a:srgbClr val="000000"/>
                </a:solidFill>
              </a:rPr>
              <a:t>located inside mobile photographers dark </a:t>
            </a:r>
            <a:r>
              <a:rPr lang="en-US" sz="1500" dirty="0" smtClean="0">
                <a:solidFill>
                  <a:srgbClr val="000000"/>
                </a:solidFill>
              </a:rPr>
              <a:t>tents within a dedicated lab room.  Image above shows Tent A (B) at back left (front right).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0775" y="4432437"/>
            <a:ext cx="22505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Custom mechanical support structure (1/2)</a:t>
            </a:r>
          </a:p>
          <a:p>
            <a:endParaRPr lang="en-US" sz="1500" dirty="0" smtClean="0">
              <a:solidFill>
                <a:srgbClr val="000000"/>
              </a:solidFill>
            </a:endParaRPr>
          </a:p>
        </p:txBody>
      </p:sp>
      <p:pic>
        <p:nvPicPr>
          <p:cNvPr id="34" name="Picture 33" descr="46221148912_c63f2ff6f5_z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18" y="1524006"/>
            <a:ext cx="2075792" cy="27677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3219015" y="3970110"/>
            <a:ext cx="6861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Tent B</a:t>
            </a:r>
          </a:p>
        </p:txBody>
      </p:sp>
      <p:pic>
        <p:nvPicPr>
          <p:cNvPr id="8" name="Picture 7" descr="Screen Shot 2019-01-09 at 18.37.40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4" b="95551" l="2370" r="97038">
                        <a14:foregroundMark x1="36137" y1="45975" x2="36137" y2="45975"/>
                        <a14:foregroundMark x1="86137" y1="71822" x2="86137" y2="71822"/>
                        <a14:foregroundMark x1="34360" y1="29873" x2="34360" y2="29873"/>
                        <a14:foregroundMark x1="73460" y1="48093" x2="73460" y2="48093"/>
                        <a14:foregroundMark x1="83768" y1="29873" x2="83768" y2="29873"/>
                        <a14:foregroundMark x1="36137" y1="70763" x2="36137" y2="70763"/>
                        <a14:foregroundMark x1="27725" y1="49153" x2="27725" y2="49153"/>
                        <a14:foregroundMark x1="25948" y1="47246" x2="25948" y2="47246"/>
                        <a14:foregroundMark x1="23223" y1="44492" x2="23223" y2="44492"/>
                        <a14:foregroundMark x1="16469" y1="70551" x2="16469" y2="70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33" y="649898"/>
            <a:ext cx="1743295" cy="974923"/>
          </a:xfrm>
          <a:prstGeom prst="rect">
            <a:avLst/>
          </a:prstGeom>
          <a:scene3d>
            <a:camera prst="perspectiveFront" fov="7200000">
              <a:rot lat="19860000" lon="3720000" rev="17400000"/>
            </a:camera>
            <a:lightRig rig="threePt" dir="t"/>
          </a:scene3d>
          <a:sp3d z="12700"/>
        </p:spPr>
      </p:pic>
      <p:pic>
        <p:nvPicPr>
          <p:cNvPr id="12" name="Picture 11" descr="Screen Shot 2019-01-09 at 18.37.40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3"/>
          <a:stretch/>
        </p:blipFill>
        <p:spPr>
          <a:xfrm>
            <a:off x="307893" y="3620658"/>
            <a:ext cx="1142550" cy="1266598"/>
          </a:xfrm>
          <a:prstGeom prst="rect">
            <a:avLst/>
          </a:prstGeom>
          <a:scene3d>
            <a:camera prst="perspectiveFront" fov="5400000">
              <a:rot lat="18258000" lon="2100000" rev="19554000"/>
            </a:camera>
            <a:lightRig rig="threePt" dir="t"/>
          </a:scene3d>
        </p:spPr>
      </p:pic>
      <p:sp>
        <p:nvSpPr>
          <p:cNvPr id="13" name="Rectangle 12"/>
          <p:cNvSpPr/>
          <p:nvPr/>
        </p:nvSpPr>
        <p:spPr>
          <a:xfrm>
            <a:off x="7864423" y="676025"/>
            <a:ext cx="1195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PMT positions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3549" y="4600187"/>
            <a:ext cx="1331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PMT positions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698904" y="2761942"/>
            <a:ext cx="2159486" cy="29662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047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12750" y="291042"/>
            <a:ext cx="7937500" cy="62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0000FF"/>
                </a:solidFill>
              </a:rPr>
              <a:t>Data </a:t>
            </a:r>
            <a:r>
              <a:rPr lang="en-US" sz="4000" b="1" dirty="0" smtClean="0">
                <a:solidFill>
                  <a:srgbClr val="0000FF"/>
                </a:solidFill>
              </a:rPr>
              <a:t>Taking Procedure</a:t>
            </a:r>
            <a:endParaRPr lang="en-US" sz="40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926" y="1129742"/>
            <a:ext cx="66131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Afternoon	</a:t>
            </a:r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dirty="0" smtClean="0">
                <a:solidFill>
                  <a:srgbClr val="000000"/>
                </a:solidFill>
              </a:rPr>
              <a:t>Load next set of PMTs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smtClean="0">
                <a:solidFill>
                  <a:srgbClr val="000000"/>
                </a:solidFill>
              </a:rPr>
              <a:t>and ramp to nominal HV</a:t>
            </a:r>
          </a:p>
          <a:p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dirty="0" smtClean="0">
                <a:solidFill>
                  <a:srgbClr val="000000"/>
                </a:solidFill>
              </a:rPr>
              <a:t>		Other tasks: PMT cable crimping, software development,</a:t>
            </a:r>
            <a:r>
              <a:rPr lang="mr-IN" sz="1500" dirty="0" smtClean="0">
                <a:solidFill>
                  <a:srgbClr val="000000"/>
                </a:solidFill>
              </a:rPr>
              <a:t>…</a:t>
            </a:r>
            <a:endParaRPr lang="en-US" sz="1500" dirty="0" smtClean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500" dirty="0" smtClean="0">
                <a:solidFill>
                  <a:srgbClr val="000000"/>
                </a:solidFill>
              </a:rPr>
              <a:t>Next morning</a:t>
            </a:r>
            <a:r>
              <a:rPr lang="en-US" sz="1500" dirty="0">
                <a:solidFill>
                  <a:srgbClr val="000000"/>
                </a:solidFill>
              </a:rPr>
              <a:t>	</a:t>
            </a:r>
            <a:r>
              <a:rPr lang="en-US" sz="1500" dirty="0" smtClean="0">
                <a:solidFill>
                  <a:srgbClr val="000000"/>
                </a:solidFill>
              </a:rPr>
              <a:t>Testing begins - follow operating instructions guide 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			Main data taking steps shown in table below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 smtClean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endParaRPr lang="en-US" sz="15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Periodic checks (</a:t>
            </a:r>
            <a:r>
              <a:rPr lang="en-US" sz="1500" dirty="0">
                <a:solidFill>
                  <a:srgbClr val="000000"/>
                </a:solidFill>
              </a:rPr>
              <a:t>data </a:t>
            </a:r>
            <a:r>
              <a:rPr lang="en-US" sz="1500" dirty="0" smtClean="0">
                <a:solidFill>
                  <a:srgbClr val="000000"/>
                </a:solidFill>
              </a:rPr>
              <a:t>volume, charge spectra) and </a:t>
            </a:r>
            <a:r>
              <a:rPr lang="en-US" sz="1500" dirty="0" smtClean="0">
                <a:solidFill>
                  <a:srgbClr val="000000"/>
                </a:solidFill>
                <a:hlinkClick r:id="rId3"/>
              </a:rPr>
              <a:t>e-log</a:t>
            </a:r>
            <a:r>
              <a:rPr lang="en-US" sz="1500" dirty="0" smtClean="0">
                <a:solidFill>
                  <a:srgbClr val="000000"/>
                </a:solidFill>
              </a:rPr>
              <a:t> entries 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Meta-data recorded in </a:t>
            </a:r>
            <a:r>
              <a:rPr lang="en-US" sz="1500" b="1" dirty="0" smtClean="0">
                <a:solidFill>
                  <a:srgbClr val="000000"/>
                </a:solidFill>
              </a:rPr>
              <a:t>Tested PMTs </a:t>
            </a:r>
            <a:r>
              <a:rPr lang="en-US" sz="1500" dirty="0" smtClean="0">
                <a:solidFill>
                  <a:srgbClr val="000000"/>
                </a:solidFill>
                <a:hlinkClick r:id="rId4"/>
              </a:rPr>
              <a:t>Google sheets</a:t>
            </a:r>
            <a:r>
              <a:rPr lang="en-US" sz="1500" dirty="0" smtClean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500" dirty="0" smtClean="0">
                <a:solidFill>
                  <a:srgbClr val="000000"/>
                </a:solidFill>
              </a:rPr>
              <a:t>PMT serial numbers, HV current, ambient temp, </a:t>
            </a:r>
            <a:r>
              <a:rPr lang="mr-IN" sz="1500" dirty="0" smtClean="0">
                <a:solidFill>
                  <a:srgbClr val="000000"/>
                </a:solidFill>
              </a:rPr>
              <a:t>…</a:t>
            </a:r>
            <a:endParaRPr lang="en-US" sz="15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rgbClr val="000000"/>
                </a:solidFill>
              </a:rPr>
              <a:t>Operations meeting conference call held daily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00317"/>
              </p:ext>
            </p:extLst>
          </p:nvPr>
        </p:nvGraphicFramePr>
        <p:xfrm>
          <a:off x="1535132" y="2411350"/>
          <a:ext cx="5653074" cy="1941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457"/>
                <a:gridCol w="1429994"/>
                <a:gridCol w="929677"/>
                <a:gridCol w="993387"/>
                <a:gridCol w="836886"/>
                <a:gridCol w="1109673"/>
              </a:tblGrid>
              <a:tr h="259824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Test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Events (M)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Time (min)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Gate (ns)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Volume (G)</a:t>
                      </a:r>
                      <a:endParaRPr lang="en-US" sz="1300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Nominal HV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3.0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220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0.7</a:t>
                      </a:r>
                      <a:endParaRPr lang="en-US" sz="1300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Gain </a:t>
                      </a:r>
                      <a:r>
                        <a:rPr lang="mr-IN" sz="1300" dirty="0" smtClean="0">
                          <a:solidFill>
                            <a:srgbClr val="000000"/>
                          </a:solidFill>
                        </a:rPr>
                        <a:t>–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 5 HV steps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3.0 x 5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smtClean="0"/>
                        <a:t>220 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3.5</a:t>
                      </a:r>
                      <a:endParaRPr lang="en-US" sz="1300" dirty="0"/>
                    </a:p>
                  </a:txBody>
                  <a:tcPr/>
                </a:tc>
              </a:tr>
              <a:tr h="29569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Operating HV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3.0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220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0.7</a:t>
                      </a:r>
                      <a:endParaRPr lang="en-US" sz="1300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4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Afterpulsing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0.5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10200</a:t>
                      </a:r>
                    </a:p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3.0</a:t>
                      </a:r>
                      <a:endParaRPr lang="en-US" sz="1300" dirty="0"/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000000"/>
                          </a:solidFill>
                        </a:rPr>
                        <a:t>Dark Rate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9.0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15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220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2.1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2620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750" y="291042"/>
            <a:ext cx="7937500" cy="6217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b="1" dirty="0" smtClean="0">
                <a:solidFill>
                  <a:srgbClr val="0000FF"/>
                </a:solidFill>
              </a:rPr>
              <a:t>Common Software Tools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AB9530CB-1128-A449-B287-69EF2D41AC65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03751" y="445036"/>
            <a:ext cx="309562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2" name="Rectangle 1"/>
          <p:cNvSpPr/>
          <p:nvPr/>
        </p:nvSpPr>
        <p:spPr>
          <a:xfrm>
            <a:off x="707126" y="1241640"/>
            <a:ext cx="3793207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Fixed window charge histograms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solidFill>
                  <a:srgbClr val="008000"/>
                </a:solidFill>
              </a:rPr>
              <a:t>Gain Calibration</a:t>
            </a:r>
          </a:p>
          <a:p>
            <a:pPr lvl="1"/>
            <a:r>
              <a:rPr lang="en-US" sz="1500" dirty="0" smtClean="0">
                <a:solidFill>
                  <a:srgbClr val="008000"/>
                </a:solidFill>
              </a:rPr>
              <a:t>Peak to Valley</a:t>
            </a:r>
          </a:p>
          <a:p>
            <a:pPr lvl="1"/>
            <a:r>
              <a:rPr lang="en-US" sz="1500" dirty="0" smtClean="0">
                <a:solidFill>
                  <a:srgbClr val="008000"/>
                </a:solidFill>
              </a:rPr>
              <a:t>Full Spectrum Fit</a:t>
            </a:r>
            <a:endParaRPr lang="en-US" sz="15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Peak to valley fitting routine </a:t>
            </a:r>
            <a:endParaRPr lang="en-US" sz="14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rgbClr val="008000"/>
                </a:solidFill>
              </a:rPr>
              <a:t>Peak to v</a:t>
            </a:r>
            <a:r>
              <a:rPr lang="en-US" sz="1500" dirty="0" smtClean="0">
                <a:solidFill>
                  <a:srgbClr val="008000"/>
                </a:solidFill>
              </a:rPr>
              <a:t>alley results</a:t>
            </a:r>
          </a:p>
          <a:p>
            <a:pPr lvl="1"/>
            <a:r>
              <a:rPr lang="en-US" sz="1500" dirty="0" smtClean="0">
                <a:solidFill>
                  <a:srgbClr val="008000"/>
                </a:solidFill>
              </a:rPr>
              <a:t>Gain calibration and </a:t>
            </a:r>
            <a:r>
              <a:rPr lang="en-US" sz="1500" dirty="0">
                <a:solidFill>
                  <a:srgbClr val="008000"/>
                </a:solidFill>
              </a:rPr>
              <a:t>c</a:t>
            </a:r>
            <a:r>
              <a:rPr lang="en-US" sz="1500" dirty="0" smtClean="0">
                <a:solidFill>
                  <a:srgbClr val="008000"/>
                </a:solidFill>
              </a:rPr>
              <a:t>onsistency results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In progress</a:t>
            </a:r>
          </a:p>
          <a:p>
            <a:pPr lvl="1">
              <a:lnSpc>
                <a:spcPct val="150000"/>
              </a:lnSpc>
            </a:pPr>
            <a:r>
              <a:rPr lang="en-US" sz="1500" dirty="0" smtClean="0">
                <a:solidFill>
                  <a:srgbClr val="008000"/>
                </a:solidFill>
              </a:rPr>
              <a:t>Full fit working and ready to utilise </a:t>
            </a:r>
            <a:endParaRPr lang="en-US" sz="1500" dirty="0">
              <a:solidFill>
                <a:srgbClr val="008000"/>
              </a:solidFill>
            </a:endParaRPr>
          </a:p>
          <a:p>
            <a:pPr lvl="1"/>
            <a:r>
              <a:rPr lang="en-US" sz="1500" dirty="0" smtClean="0">
                <a:solidFill>
                  <a:srgbClr val="008000"/>
                </a:solidFill>
              </a:rPr>
              <a:t>Common analysis framework skeleton on Github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10" descr="Canvas_Run_1_PMT_83_Loc_0_Test_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4" t="54071" r="49914" b="1796"/>
          <a:stretch/>
        </p:blipFill>
        <p:spPr>
          <a:xfrm>
            <a:off x="5079810" y="1169358"/>
            <a:ext cx="3101741" cy="1677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7564" y="1420216"/>
            <a:ext cx="681346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dirty="0" smtClean="0">
                <a:solidFill>
                  <a:srgbClr val="000000"/>
                </a:solidFill>
              </a:rPr>
              <a:t>baseline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54755" y="1420215"/>
            <a:ext cx="568116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dirty="0" smtClean="0">
                <a:solidFill>
                  <a:srgbClr val="000000"/>
                </a:solidFill>
              </a:rPr>
              <a:t>signal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29525" y="2049167"/>
            <a:ext cx="794331" cy="42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00" dirty="0">
                <a:solidFill>
                  <a:srgbClr val="000000"/>
                </a:solidFill>
              </a:rPr>
              <a:t>l</a:t>
            </a:r>
            <a:r>
              <a:rPr lang="en-US" sz="1000" dirty="0" smtClean="0">
                <a:solidFill>
                  <a:srgbClr val="000000"/>
                </a:solidFill>
              </a:rPr>
              <a:t>ate and/or </a:t>
            </a:r>
            <a:r>
              <a:rPr lang="en-US" sz="1000" dirty="0" err="1" smtClean="0">
                <a:solidFill>
                  <a:srgbClr val="000000"/>
                </a:solidFill>
              </a:rPr>
              <a:t>afterpulsing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6245" y="5130518"/>
            <a:ext cx="29406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F</a:t>
            </a:r>
            <a:r>
              <a:rPr lang="en-US" sz="1500" dirty="0" smtClean="0">
                <a:solidFill>
                  <a:srgbClr val="000000"/>
                </a:solidFill>
              </a:rPr>
              <a:t>ull fit to charge spectrum example</a:t>
            </a:r>
            <a:endParaRPr lang="en-US" sz="1500" dirty="0" smtClean="0"/>
          </a:p>
          <a:p>
            <a:r>
              <a:rPr lang="en-US" sz="1500" dirty="0" err="1" smtClean="0">
                <a:solidFill>
                  <a:srgbClr val="000000"/>
                </a:solidFill>
              </a:rPr>
              <a:t>npe</a:t>
            </a:r>
            <a:r>
              <a:rPr lang="en-US" sz="1500" dirty="0" smtClean="0">
                <a:solidFill>
                  <a:srgbClr val="000000"/>
                </a:solidFill>
              </a:rPr>
              <a:t> = 0.2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4772" y="2755149"/>
            <a:ext cx="2703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C</a:t>
            </a:r>
            <a:r>
              <a:rPr lang="en-US" sz="1500" dirty="0" smtClean="0">
                <a:solidFill>
                  <a:srgbClr val="000000"/>
                </a:solidFill>
              </a:rPr>
              <a:t>alibrated waveforms sample</a:t>
            </a:r>
          </a:p>
          <a:p>
            <a:r>
              <a:rPr lang="en-US" sz="1500" dirty="0">
                <a:solidFill>
                  <a:srgbClr val="000000"/>
                </a:solidFill>
              </a:rPr>
              <a:t>s</a:t>
            </a:r>
            <a:r>
              <a:rPr lang="en-US" sz="1500" dirty="0" smtClean="0">
                <a:solidFill>
                  <a:srgbClr val="000000"/>
                </a:solidFill>
              </a:rPr>
              <a:t>howing example fixed windows</a:t>
            </a:r>
            <a:endParaRPr lang="en-US" sz="15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20944" y="3386667"/>
            <a:ext cx="3770190" cy="1822685"/>
            <a:chOff x="5173908" y="3386667"/>
            <a:chExt cx="3770190" cy="1822685"/>
          </a:xfrm>
        </p:grpSpPr>
        <p:pic>
          <p:nvPicPr>
            <p:cNvPr id="7" name="Picture 6" descr="Screen Shot 2019-01-08 at 12.22.2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06"/>
            <a:stretch/>
          </p:blipFill>
          <p:spPr>
            <a:xfrm>
              <a:off x="5173908" y="3386667"/>
              <a:ext cx="3770190" cy="18226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843173" y="3386668"/>
              <a:ext cx="1081817" cy="658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277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30222</TotalTime>
  <Words>1320</Words>
  <Application>Microsoft Macintosh PowerPoint</Application>
  <PresentationFormat>On-screen Show (16:10)</PresentationFormat>
  <Paragraphs>467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PMT Test Results 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Gain Consistency</vt:lpstr>
      <vt:lpstr>Shipping Underground</vt:lpstr>
      <vt:lpstr>Surface &amp; Underground Conditions</vt:lpstr>
      <vt:lpstr>Gain Calibration Repeatability</vt:lpstr>
      <vt:lpstr>Peak to Valley</vt:lpstr>
      <vt:lpstr>Procedure</vt:lpstr>
      <vt:lpstr>Results</vt:lpstr>
      <vt:lpstr>Results</vt:lpstr>
      <vt:lpstr>Results</vt:lpstr>
      <vt:lpstr>Visible differences</vt:lpstr>
      <vt:lpstr>Surface and Underground</vt:lpstr>
      <vt:lpstr>Peak To Valley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Afterpulsing</vt:lpstr>
      <vt:lpstr>Afterpulsing Examples</vt:lpstr>
      <vt:lpstr>PowerPoint Presentation</vt:lpstr>
      <vt:lpstr>PowerPoint Presentation</vt:lpstr>
      <vt:lpstr>PowerPoint Presentation</vt:lpstr>
      <vt:lpstr>Thanks! 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Smith</dc:creator>
  <cp:lastModifiedBy>Gary Smith</cp:lastModifiedBy>
  <cp:revision>577</cp:revision>
  <dcterms:created xsi:type="dcterms:W3CDTF">2017-08-28T11:27:06Z</dcterms:created>
  <dcterms:modified xsi:type="dcterms:W3CDTF">2019-01-11T19:51:03Z</dcterms:modified>
</cp:coreProperties>
</file>