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bin" ContentType="application/vnd.openxmlformats-officedocument.oleObject"/>
  <Override PartName="/ppt/notesSlides/notesSlide16.xml" ContentType="application/vnd.openxmlformats-officedocument.presentationml.notesSlide+xml"/>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5.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13"/>
  </p:notesMasterIdLst>
  <p:handoutMasterIdLst>
    <p:handoutMasterId r:id="rId114"/>
  </p:handoutMasterIdLst>
  <p:sldIdLst>
    <p:sldId id="449" r:id="rId2"/>
    <p:sldId id="527" r:id="rId3"/>
    <p:sldId id="532" r:id="rId4"/>
    <p:sldId id="531" r:id="rId5"/>
    <p:sldId id="400" r:id="rId6"/>
    <p:sldId id="452" r:id="rId7"/>
    <p:sldId id="453" r:id="rId8"/>
    <p:sldId id="451" r:id="rId9"/>
    <p:sldId id="500" r:id="rId10"/>
    <p:sldId id="454" r:id="rId11"/>
    <p:sldId id="456" r:id="rId12"/>
    <p:sldId id="501" r:id="rId13"/>
    <p:sldId id="457" r:id="rId14"/>
    <p:sldId id="503" r:id="rId15"/>
    <p:sldId id="459" r:id="rId16"/>
    <p:sldId id="504" r:id="rId17"/>
    <p:sldId id="460" r:id="rId18"/>
    <p:sldId id="461" r:id="rId19"/>
    <p:sldId id="375" r:id="rId20"/>
    <p:sldId id="359" r:id="rId21"/>
    <p:sldId id="462" r:id="rId22"/>
    <p:sldId id="463" r:id="rId23"/>
    <p:sldId id="348" r:id="rId24"/>
    <p:sldId id="464" r:id="rId25"/>
    <p:sldId id="465" r:id="rId26"/>
    <p:sldId id="507" r:id="rId27"/>
    <p:sldId id="337" r:id="rId28"/>
    <p:sldId id="508" r:id="rId29"/>
    <p:sldId id="470" r:id="rId30"/>
    <p:sldId id="358" r:id="rId31"/>
    <p:sldId id="473" r:id="rId32"/>
    <p:sldId id="509" r:id="rId33"/>
    <p:sldId id="471" r:id="rId34"/>
    <p:sldId id="472" r:id="rId35"/>
    <p:sldId id="442" r:id="rId36"/>
    <p:sldId id="443" r:id="rId37"/>
    <p:sldId id="466" r:id="rId38"/>
    <p:sldId id="505" r:id="rId39"/>
    <p:sldId id="506" r:id="rId40"/>
    <p:sldId id="476" r:id="rId41"/>
    <p:sldId id="474" r:id="rId42"/>
    <p:sldId id="475" r:id="rId43"/>
    <p:sldId id="263" r:id="rId44"/>
    <p:sldId id="439" r:id="rId45"/>
    <p:sldId id="477" r:id="rId46"/>
    <p:sldId id="479" r:id="rId47"/>
    <p:sldId id="478" r:id="rId48"/>
    <p:sldId id="530" r:id="rId49"/>
    <p:sldId id="379" r:id="rId50"/>
    <p:sldId id="480" r:id="rId51"/>
    <p:sldId id="481" r:id="rId52"/>
    <p:sldId id="482" r:id="rId53"/>
    <p:sldId id="363" r:id="rId54"/>
    <p:sldId id="483" r:id="rId55"/>
    <p:sldId id="484" r:id="rId56"/>
    <p:sldId id="528" r:id="rId57"/>
    <p:sldId id="485" r:id="rId58"/>
    <p:sldId id="486" r:id="rId59"/>
    <p:sldId id="489" r:id="rId60"/>
    <p:sldId id="490" r:id="rId61"/>
    <p:sldId id="492" r:id="rId62"/>
    <p:sldId id="322" r:id="rId63"/>
    <p:sldId id="493" r:id="rId64"/>
    <p:sldId id="324" r:id="rId65"/>
    <p:sldId id="391" r:id="rId66"/>
    <p:sldId id="388" r:id="rId67"/>
    <p:sldId id="494" r:id="rId68"/>
    <p:sldId id="326" r:id="rId69"/>
    <p:sldId id="487" r:id="rId70"/>
    <p:sldId id="450" r:id="rId71"/>
    <p:sldId id="534" r:id="rId72"/>
    <p:sldId id="533" r:id="rId73"/>
    <p:sldId id="497" r:id="rId74"/>
    <p:sldId id="325" r:id="rId75"/>
    <p:sldId id="510" r:id="rId76"/>
    <p:sldId id="511" r:id="rId77"/>
    <p:sldId id="294" r:id="rId78"/>
    <p:sldId id="380" r:id="rId79"/>
    <p:sldId id="296" r:id="rId80"/>
    <p:sldId id="298" r:id="rId81"/>
    <p:sldId id="513" r:id="rId82"/>
    <p:sldId id="299" r:id="rId83"/>
    <p:sldId id="338" r:id="rId84"/>
    <p:sldId id="339" r:id="rId85"/>
    <p:sldId id="512" r:id="rId86"/>
    <p:sldId id="514" r:id="rId87"/>
    <p:sldId id="535" r:id="rId88"/>
    <p:sldId id="515" r:id="rId89"/>
    <p:sldId id="536" r:id="rId90"/>
    <p:sldId id="516" r:id="rId91"/>
    <p:sldId id="517" r:id="rId92"/>
    <p:sldId id="518" r:id="rId93"/>
    <p:sldId id="446" r:id="rId94"/>
    <p:sldId id="520" r:id="rId95"/>
    <p:sldId id="521" r:id="rId96"/>
    <p:sldId id="522" r:id="rId97"/>
    <p:sldId id="519" r:id="rId98"/>
    <p:sldId id="529" r:id="rId99"/>
    <p:sldId id="523" r:id="rId100"/>
    <p:sldId id="438" r:id="rId101"/>
    <p:sldId id="525" r:id="rId102"/>
    <p:sldId id="526" r:id="rId103"/>
    <p:sldId id="267" r:id="rId104"/>
    <p:sldId id="383" r:id="rId105"/>
    <p:sldId id="303" r:id="rId106"/>
    <p:sldId id="317" r:id="rId107"/>
    <p:sldId id="332" r:id="rId108"/>
    <p:sldId id="382" r:id="rId109"/>
    <p:sldId id="346" r:id="rId110"/>
    <p:sldId id="366" r:id="rId111"/>
    <p:sldId id="495"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0CFF"/>
    <a:srgbClr val="920092"/>
    <a:srgbClr val="C509FF"/>
    <a:srgbClr val="DAB5FF"/>
    <a:srgbClr val="FFDF4C"/>
    <a:srgbClr val="FFB707"/>
    <a:srgbClr val="BB3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6" autoAdjust="0"/>
    <p:restoredTop sz="94660"/>
  </p:normalViewPr>
  <p:slideViewPr>
    <p:cSldViewPr snapToGrid="0" snapToObjects="1">
      <p:cViewPr>
        <p:scale>
          <a:sx n="81" d="100"/>
          <a:sy n="81" d="100"/>
        </p:scale>
        <p:origin x="-656" y="-80"/>
      </p:cViewPr>
      <p:guideLst>
        <p:guide orient="horz" pos="2160"/>
        <p:guide pos="2880"/>
      </p:guideLst>
    </p:cSldViewPr>
  </p:slideViewPr>
  <p:notesTextViewPr>
    <p:cViewPr>
      <p:scale>
        <a:sx n="100" d="100"/>
        <a:sy n="100" d="100"/>
      </p:scale>
      <p:origin x="0" y="0"/>
    </p:cViewPr>
  </p:notesTextViewPr>
  <p:sorterViewPr>
    <p:cViewPr>
      <p:scale>
        <a:sx n="98" d="100"/>
        <a:sy n="98" d="100"/>
      </p:scale>
      <p:origin x="0" y="204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9804B8-E6A4-3E4F-A90E-F1D562B70525}" type="datetimeFigureOut">
              <a:rPr lang="en-US" smtClean="0"/>
              <a:t>11/4/18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756D0E-710C-8C46-A104-88B333663307}" type="slidenum">
              <a:rPr lang="en-US" smtClean="0"/>
              <a:t>‹#›</a:t>
            </a:fld>
            <a:endParaRPr lang="en-US"/>
          </a:p>
        </p:txBody>
      </p:sp>
    </p:spTree>
    <p:extLst>
      <p:ext uri="{BB962C8B-B14F-4D97-AF65-F5344CB8AC3E}">
        <p14:creationId xmlns:p14="http://schemas.microsoft.com/office/powerpoint/2010/main" val="1631044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7A09A7-2A71-2E4F-92AF-E47D0B9F4D48}" type="datetimeFigureOut">
              <a:rPr lang="en-US" smtClean="0"/>
              <a:t>11/4/18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848ED0-A6CD-BD49-B15C-014AF5D4E2A8}" type="slidenum">
              <a:rPr lang="en-US" smtClean="0"/>
              <a:t>‹#›</a:t>
            </a:fld>
            <a:endParaRPr lang="en-US"/>
          </a:p>
        </p:txBody>
      </p:sp>
    </p:spTree>
    <p:extLst>
      <p:ext uri="{BB962C8B-B14F-4D97-AF65-F5344CB8AC3E}">
        <p14:creationId xmlns:p14="http://schemas.microsoft.com/office/powerpoint/2010/main" val="36457344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Question is more aptly phrased this way</a:t>
            </a:r>
          </a:p>
          <a:p>
            <a:endParaRPr lang="en-US" dirty="0" smtClean="0"/>
          </a:p>
          <a:p>
            <a:r>
              <a:rPr lang="en-US" dirty="0" smtClean="0"/>
              <a:t>First of three Sakharov conditions</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5</a:t>
            </a:fld>
            <a:endParaRPr lang="en-US"/>
          </a:p>
        </p:txBody>
      </p:sp>
    </p:spTree>
    <p:extLst>
      <p:ext uri="{BB962C8B-B14F-4D97-AF65-F5344CB8AC3E}">
        <p14:creationId xmlns:p14="http://schemas.microsoft.com/office/powerpoint/2010/main" val="1879837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err="1" smtClean="0"/>
              <a:t>Majorana</a:t>
            </a:r>
            <a:r>
              <a:rPr lang="en-US" baseline="0" dirty="0" smtClean="0"/>
              <a:t> particles: heavy neutrinos introduce a mass term </a:t>
            </a:r>
            <a:r>
              <a:rPr lang="en-US" dirty="0" smtClean="0">
                <a:solidFill>
                  <a:srgbClr val="FFFFFF"/>
                </a:solidFill>
              </a:rPr>
              <a:t>(via see-saw mechanism)</a:t>
            </a:r>
            <a:endParaRPr lang="en-US" baseline="0" dirty="0" smtClean="0"/>
          </a:p>
          <a:p>
            <a:r>
              <a:rPr lang="en-US" baseline="0" dirty="0" smtClean="0"/>
              <a:t>Oscillations: reactors, solar, cosmic rays, accelerators,</a:t>
            </a:r>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baseline="0" dirty="0" smtClean="0"/>
              <a:t>Why is the neutrino mass so small? electron mass 10,000,000 times larger</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15</a:t>
            </a:fld>
            <a:endParaRPr lang="en-US"/>
          </a:p>
        </p:txBody>
      </p:sp>
    </p:spTree>
    <p:extLst>
      <p:ext uri="{BB962C8B-B14F-4D97-AF65-F5344CB8AC3E}">
        <p14:creationId xmlns:p14="http://schemas.microsoft.com/office/powerpoint/2010/main" val="1868036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F523991-30C8-F141-B5EC-4F34C0715B99}" type="slidenum">
              <a:rPr lang="en-US"/>
              <a:pPr/>
              <a:t>16</a:t>
            </a:fld>
            <a:endParaRPr lang="en-US"/>
          </a:p>
        </p:txBody>
      </p:sp>
      <p:sp>
        <p:nvSpPr>
          <p:cNvPr id="1003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1027"/>
          <p:cNvSpPr>
            <a:spLocks noGrp="1" noChangeArrowheads="1"/>
          </p:cNvSpPr>
          <p:nvPr>
            <p:ph type="body" idx="1"/>
          </p:nvPr>
        </p:nvSpPr>
        <p:spPr/>
        <p:txBody>
          <a:bodyPr/>
          <a:lstStyle/>
          <a:p>
            <a:r>
              <a:rPr lang="en-US" dirty="0" err="1" smtClean="0"/>
              <a:t>Parabolae</a:t>
            </a:r>
            <a:r>
              <a:rPr lang="en-US" dirty="0" smtClean="0"/>
              <a:t> connect odd-odd and even-even nuclei are shown;  pairing energy lifts odd-even above even-even Z – N;</a:t>
            </a:r>
          </a:p>
          <a:p>
            <a:r>
              <a:rPr lang="en-US" dirty="0" smtClean="0"/>
              <a:t>Calculation of matrix elements have to include contributions of</a:t>
            </a:r>
            <a:r>
              <a:rPr lang="en-US" baseline="0" dirty="0" smtClean="0"/>
              <a:t> all virtual intermediate excited states.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6115F5E-0335-5E44-8849-6877CDB9C61D}" type="slidenum">
              <a:rPr lang="en-US"/>
              <a:pPr/>
              <a:t>17</a:t>
            </a:fld>
            <a:endParaRPr lang="en-US"/>
          </a:p>
        </p:txBody>
      </p:sp>
      <p:sp>
        <p:nvSpPr>
          <p:cNvPr id="177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wrong </a:t>
            </a:r>
            <a:r>
              <a:rPr lang="en-US" dirty="0" err="1" smtClean="0"/>
              <a:t>helicity</a:t>
            </a:r>
            <a:r>
              <a:rPr lang="en-US" dirty="0" smtClean="0"/>
              <a:t> if neutrino is massless – can transform to opposite </a:t>
            </a:r>
            <a:r>
              <a:rPr lang="en-US" dirty="0" err="1" smtClean="0"/>
              <a:t>helicity</a:t>
            </a:r>
            <a:r>
              <a:rPr lang="en-US" dirty="0" smtClean="0"/>
              <a:t> state if</a:t>
            </a:r>
            <a:r>
              <a:rPr lang="en-US" baseline="0" dirty="0" smtClean="0"/>
              <a:t> non-zero mass</a:t>
            </a:r>
          </a:p>
          <a:p>
            <a:r>
              <a:rPr lang="en-US" baseline="0" dirty="0" smtClean="0"/>
              <a:t>We already know neutrino mass is non-zero from oscillation experiments.</a:t>
            </a:r>
            <a:endParaRPr lang="en-US" dirty="0" smtClean="0"/>
          </a:p>
          <a:p>
            <a:r>
              <a:rPr lang="en-US" dirty="0" smtClean="0"/>
              <a:t>A factor of ten in </a:t>
            </a:r>
            <a:r>
              <a:rPr lang="en-US" dirty="0" err="1" smtClean="0"/>
              <a:t>mbb</a:t>
            </a:r>
            <a:r>
              <a:rPr lang="en-US" dirty="0" smtClean="0"/>
              <a:t> </a:t>
            </a:r>
            <a:r>
              <a:rPr lang="en-US" dirty="0" smtClean="0">
                <a:sym typeface="Wingdings"/>
              </a:rPr>
              <a:t> a factor of one hundred in lifetime</a:t>
            </a:r>
          </a:p>
          <a:p>
            <a:r>
              <a:rPr lang="en-US" dirty="0" smtClean="0">
                <a:sym typeface="Wingdings"/>
              </a:rPr>
              <a:t>Background-free experiment: </a:t>
            </a:r>
            <a:r>
              <a:rPr lang="en-US" dirty="0" err="1" smtClean="0">
                <a:sym typeface="Wingdings"/>
              </a:rPr>
              <a:t>mbb</a:t>
            </a:r>
            <a:r>
              <a:rPr lang="en-US" dirty="0" smtClean="0">
                <a:sym typeface="Wingdings"/>
              </a:rPr>
              <a:t>  t^1/2</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C8E04-FF28-0846-9755-B99C561E6455}" type="slidenum">
              <a:rPr lang="en-US"/>
              <a:pPr/>
              <a:t>18</a:t>
            </a:fld>
            <a:endParaRPr lang="en-US"/>
          </a:p>
        </p:txBody>
      </p:sp>
      <p:sp>
        <p:nvSpPr>
          <p:cNvPr id="320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0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the 2-nu spectrum reaches</a:t>
            </a:r>
            <a:r>
              <a:rPr lang="en-US" baseline="0" dirty="0" smtClean="0"/>
              <a:t> Q, and </a:t>
            </a:r>
            <a:r>
              <a:rPr lang="en-US" dirty="0" smtClean="0"/>
              <a:t>can invade the 0-nu peak ROI if energy resolution is insufficient!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avoid bismuth and Thallium gamma rays at 2447 </a:t>
            </a:r>
            <a:r>
              <a:rPr lang="en-US" dirty="0" err="1" smtClean="0"/>
              <a:t>keV</a:t>
            </a:r>
            <a:r>
              <a:rPr lang="en-US" dirty="0" smtClean="0"/>
              <a:t>, 2615 </a:t>
            </a:r>
            <a:r>
              <a:rPr lang="en-US" dirty="0" err="1" smtClean="0"/>
              <a:t>keV</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19</a:t>
            </a:fld>
            <a:endParaRPr lang="en-US"/>
          </a:p>
        </p:txBody>
      </p:sp>
    </p:spTree>
    <p:extLst>
      <p:ext uri="{BB962C8B-B14F-4D97-AF65-F5344CB8AC3E}">
        <p14:creationId xmlns:p14="http://schemas.microsoft.com/office/powerpoint/2010/main" val="333315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EDF= energy density functional method</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20</a:t>
            </a:fld>
            <a:endParaRPr lang="en-US"/>
          </a:p>
        </p:txBody>
      </p:sp>
    </p:spTree>
    <p:extLst>
      <p:ext uri="{BB962C8B-B14F-4D97-AF65-F5344CB8AC3E}">
        <p14:creationId xmlns:p14="http://schemas.microsoft.com/office/powerpoint/2010/main" val="514282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unknown phases introduce</a:t>
            </a:r>
            <a:r>
              <a:rPr lang="en-US" baseline="0" dirty="0" smtClean="0"/>
              <a:t> a range for </a:t>
            </a:r>
            <a:r>
              <a:rPr lang="en-US" baseline="0" dirty="0" err="1" smtClean="0"/>
              <a:t>mbb</a:t>
            </a:r>
            <a:r>
              <a:rPr lang="en-US" baseline="0" dirty="0" smtClean="0"/>
              <a:t>, even if we know theta angles</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21</a:t>
            </a:fld>
            <a:endParaRPr lang="en-US"/>
          </a:p>
        </p:txBody>
      </p:sp>
    </p:spTree>
    <p:extLst>
      <p:ext uri="{BB962C8B-B14F-4D97-AF65-F5344CB8AC3E}">
        <p14:creationId xmlns:p14="http://schemas.microsoft.com/office/powerpoint/2010/main" val="129693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Clearly, not for the faint-hearted!</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23</a:t>
            </a:fld>
            <a:endParaRPr lang="en-US"/>
          </a:p>
        </p:txBody>
      </p:sp>
    </p:spTree>
    <p:extLst>
      <p:ext uri="{BB962C8B-B14F-4D97-AF65-F5344CB8AC3E}">
        <p14:creationId xmlns:p14="http://schemas.microsoft.com/office/powerpoint/2010/main" val="211443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C8E04-FF28-0846-9755-B99C561E6455}" type="slidenum">
              <a:rPr lang="en-US"/>
              <a:pPr/>
              <a:t>25</a:t>
            </a:fld>
            <a:endParaRPr lang="en-US"/>
          </a:p>
        </p:txBody>
      </p:sp>
      <p:sp>
        <p:nvSpPr>
          <p:cNvPr id="320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0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the 2-nu spectrum reaches</a:t>
            </a:r>
            <a:r>
              <a:rPr lang="en-US" baseline="0" dirty="0" smtClean="0"/>
              <a:t> Q, and </a:t>
            </a:r>
            <a:r>
              <a:rPr lang="en-US" dirty="0" smtClean="0"/>
              <a:t>can invade the 0-nu peak ROI if energy resolution is insufficient!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E7A09B-F9B2-9F40-AB45-F4736B03E462}" type="slidenum">
              <a:rPr lang="en-US"/>
              <a:pPr/>
              <a:t>26</a:t>
            </a:fld>
            <a:endParaRPr lang="en-US"/>
          </a:p>
        </p:txBody>
      </p:sp>
      <p:sp>
        <p:nvSpPr>
          <p:cNvPr id="1024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1027"/>
          <p:cNvSpPr>
            <a:spLocks noGrp="1" noChangeArrowheads="1"/>
          </p:cNvSpPr>
          <p:nvPr>
            <p:ph type="body" idx="1"/>
          </p:nvPr>
        </p:nvSpPr>
        <p:spPr/>
        <p:txBody>
          <a:bodyPr/>
          <a:lstStyle/>
          <a:p>
            <a:r>
              <a:rPr lang="en-US" dirty="0" smtClean="0"/>
              <a:t>Take-away: energy resolution not worse than 1% FWHM seems prudent; at 2% FWHM, no safety margin</a:t>
            </a:r>
            <a:r>
              <a:rPr lang="en-US" baseline="0" dirty="0" smtClean="0"/>
              <a:t> for non-</a:t>
            </a:r>
            <a:r>
              <a:rPr lang="en-US" baseline="0" dirty="0" err="1" smtClean="0"/>
              <a:t>gaussian</a:t>
            </a:r>
            <a:r>
              <a:rPr lang="en-US" baseline="0" dirty="0" smtClean="0"/>
              <a:t> effects.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Concordance Model of Cosmology predicts</a:t>
            </a:r>
          </a:p>
        </p:txBody>
      </p:sp>
      <p:sp>
        <p:nvSpPr>
          <p:cNvPr id="4" name="Slide Number Placeholder 3"/>
          <p:cNvSpPr>
            <a:spLocks noGrp="1"/>
          </p:cNvSpPr>
          <p:nvPr>
            <p:ph type="sldNum" sz="quarter" idx="10"/>
          </p:nvPr>
        </p:nvSpPr>
        <p:spPr/>
        <p:txBody>
          <a:bodyPr/>
          <a:lstStyle/>
          <a:p>
            <a:fld id="{F9848ED0-A6CD-BD49-B15C-014AF5D4E2A8}" type="slidenum">
              <a:rPr lang="en-US" smtClean="0"/>
              <a:t>6</a:t>
            </a:fld>
            <a:endParaRPr lang="en-US"/>
          </a:p>
        </p:txBody>
      </p:sp>
    </p:spTree>
    <p:extLst>
      <p:ext uri="{BB962C8B-B14F-4D97-AF65-F5344CB8AC3E}">
        <p14:creationId xmlns:p14="http://schemas.microsoft.com/office/powerpoint/2010/main" val="1879837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E7A09B-F9B2-9F40-AB45-F4736B03E462}" type="slidenum">
              <a:rPr lang="en-US"/>
              <a:pPr/>
              <a:t>27</a:t>
            </a:fld>
            <a:endParaRPr lang="en-US"/>
          </a:p>
        </p:txBody>
      </p:sp>
      <p:sp>
        <p:nvSpPr>
          <p:cNvPr id="1024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1027"/>
          <p:cNvSpPr>
            <a:spLocks noGrp="1" noChangeArrowheads="1"/>
          </p:cNvSpPr>
          <p:nvPr>
            <p:ph type="body" idx="1"/>
          </p:nvPr>
        </p:nvSpPr>
        <p:spPr/>
        <p:txBody>
          <a:bodyPr/>
          <a:lstStyle/>
          <a:p>
            <a:r>
              <a:rPr lang="en-US" dirty="0" smtClean="0"/>
              <a:t>Take-away: energy resolution not worse than 1% FWHM seems prudent; at 2% FWHM, no safety margin</a:t>
            </a:r>
            <a:r>
              <a:rPr lang="en-US" baseline="0" dirty="0" smtClean="0"/>
              <a:t> for non-</a:t>
            </a:r>
            <a:r>
              <a:rPr lang="en-US" baseline="0" dirty="0" err="1" smtClean="0"/>
              <a:t>gaussian</a:t>
            </a:r>
            <a:r>
              <a:rPr lang="en-US" baseline="0" dirty="0" smtClean="0"/>
              <a:t> effects.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FD890-D78E-1A49-A1B9-B776782D534A}" type="slidenum">
              <a:rPr lang="en-US"/>
              <a:pPr/>
              <a:t>29</a:t>
            </a:fld>
            <a:endParaRPr lang="en-US"/>
          </a:p>
        </p:txBody>
      </p:sp>
      <p:sp>
        <p:nvSpPr>
          <p:cNvPr id="104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one kg of your detector, put in a well-counter, and count </a:t>
            </a:r>
            <a:r>
              <a:rPr lang="en-US" smtClean="0"/>
              <a:t>for 10,000 </a:t>
            </a:r>
            <a:r>
              <a:rPr lang="en-US" dirty="0" smtClean="0"/>
              <a:t>years!</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32</a:t>
            </a:fld>
            <a:endParaRPr lang="en-US"/>
          </a:p>
        </p:txBody>
      </p:sp>
    </p:spTree>
    <p:extLst>
      <p:ext uri="{BB962C8B-B14F-4D97-AF65-F5344CB8AC3E}">
        <p14:creationId xmlns:p14="http://schemas.microsoft.com/office/powerpoint/2010/main" val="127937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one kg of your detector, put in a well-counter, and count </a:t>
            </a:r>
            <a:r>
              <a:rPr lang="en-US" smtClean="0"/>
              <a:t>for 10,000 </a:t>
            </a:r>
            <a:r>
              <a:rPr lang="en-US" dirty="0" smtClean="0"/>
              <a:t>years!</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33</a:t>
            </a:fld>
            <a:endParaRPr lang="en-US"/>
          </a:p>
        </p:txBody>
      </p:sp>
    </p:spTree>
    <p:extLst>
      <p:ext uri="{BB962C8B-B14F-4D97-AF65-F5344CB8AC3E}">
        <p14:creationId xmlns:p14="http://schemas.microsoft.com/office/powerpoint/2010/main" val="1279371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window of funding in NP, but not DOE</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35</a:t>
            </a:fld>
            <a:endParaRPr lang="en-US"/>
          </a:p>
        </p:txBody>
      </p:sp>
    </p:spTree>
    <p:extLst>
      <p:ext uri="{BB962C8B-B14F-4D97-AF65-F5344CB8AC3E}">
        <p14:creationId xmlns:p14="http://schemas.microsoft.com/office/powerpoint/2010/main" val="1554203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Why DOE NP</a:t>
            </a:r>
            <a:r>
              <a:rPr lang="en-US" dirty="0" smtClean="0"/>
              <a:t>? Maybe a slot will open soon for new major experimental enterprise in NP…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Phased approach is also permissible</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36</a:t>
            </a:fld>
            <a:endParaRPr lang="en-US"/>
          </a:p>
        </p:txBody>
      </p:sp>
    </p:spTree>
    <p:extLst>
      <p:ext uri="{BB962C8B-B14F-4D97-AF65-F5344CB8AC3E}">
        <p14:creationId xmlns:p14="http://schemas.microsoft.com/office/powerpoint/2010/main" val="2691985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Why DOE NP</a:t>
            </a:r>
            <a:r>
              <a:rPr lang="en-US" dirty="0" smtClean="0"/>
              <a:t>? Maybe a slot will open soon for new major experimental enterprise in NP…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Phased approach is also permissible</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37</a:t>
            </a:fld>
            <a:endParaRPr lang="en-US"/>
          </a:p>
        </p:txBody>
      </p:sp>
    </p:spTree>
    <p:extLst>
      <p:ext uri="{BB962C8B-B14F-4D97-AF65-F5344CB8AC3E}">
        <p14:creationId xmlns:p14="http://schemas.microsoft.com/office/powerpoint/2010/main" val="2691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Why DOE NP</a:t>
            </a:r>
            <a:r>
              <a:rPr lang="en-US" dirty="0" smtClean="0"/>
              <a:t>? Maybe a slot will open soon for new major experimental enterprise in NP…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Phased approach is also permissible</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38</a:t>
            </a:fld>
            <a:endParaRPr lang="en-US"/>
          </a:p>
        </p:txBody>
      </p:sp>
    </p:spTree>
    <p:extLst>
      <p:ext uri="{BB962C8B-B14F-4D97-AF65-F5344CB8AC3E}">
        <p14:creationId xmlns:p14="http://schemas.microsoft.com/office/powerpoint/2010/main" val="2691985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Life has gotten tough, a new era: “too</a:t>
            </a:r>
            <a:r>
              <a:rPr lang="en-US" baseline="0" dirty="0" smtClean="0"/>
              <a:t> big and costly to fail, but maybe not good enough to succeed.”</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42</a:t>
            </a:fld>
            <a:endParaRPr lang="en-US"/>
          </a:p>
        </p:txBody>
      </p:sp>
    </p:spTree>
    <p:extLst>
      <p:ext uri="{BB962C8B-B14F-4D97-AF65-F5344CB8AC3E}">
        <p14:creationId xmlns:p14="http://schemas.microsoft.com/office/powerpoint/2010/main" val="97921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FD890-D78E-1A49-A1B9-B776782D534A}" type="slidenum">
              <a:rPr lang="en-US"/>
              <a:pPr/>
              <a:t>43</a:t>
            </a:fld>
            <a:endParaRPr lang="en-US"/>
          </a:p>
        </p:txBody>
      </p:sp>
      <p:sp>
        <p:nvSpPr>
          <p:cNvPr id="104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lang="en-US" dirty="0" smtClean="0">
                <a:solidFill>
                  <a:srgbClr val="CCFFCC"/>
                </a:solidFill>
              </a:rPr>
              <a:t>no significant anti-matter anywhere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CCFFCC"/>
                </a:solidFill>
              </a:rPr>
              <a:t>			</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7</a:t>
            </a:fld>
            <a:endParaRPr lang="en-US"/>
          </a:p>
        </p:txBody>
      </p:sp>
    </p:spTree>
    <p:extLst>
      <p:ext uri="{BB962C8B-B14F-4D97-AF65-F5344CB8AC3E}">
        <p14:creationId xmlns:p14="http://schemas.microsoft.com/office/powerpoint/2010/main" val="2316747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FD890-D78E-1A49-A1B9-B776782D534A}" type="slidenum">
              <a:rPr lang="en-US"/>
              <a:pPr/>
              <a:t>44</a:t>
            </a:fld>
            <a:endParaRPr lang="en-US"/>
          </a:p>
        </p:txBody>
      </p:sp>
      <p:sp>
        <p:nvSpPr>
          <p:cNvPr id="104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a:t>
            </a:r>
            <a:r>
              <a:rPr lang="en-US" baseline="0" dirty="0" smtClean="0"/>
              <a:t> all photons? hard to get more than 10% </a:t>
            </a:r>
            <a:r>
              <a:rPr lang="en-US" baseline="0" dirty="0" smtClean="0">
                <a:sym typeface="Wingdings"/>
              </a:rPr>
              <a:t> statistical poverty</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45</a:t>
            </a:fld>
            <a:endParaRPr lang="en-US"/>
          </a:p>
        </p:txBody>
      </p:sp>
    </p:spTree>
    <p:extLst>
      <p:ext uri="{BB962C8B-B14F-4D97-AF65-F5344CB8AC3E}">
        <p14:creationId xmlns:p14="http://schemas.microsoft.com/office/powerpoint/2010/main" val="1770644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a:t>
            </a:r>
            <a:r>
              <a:rPr lang="en-US" baseline="0" dirty="0" smtClean="0"/>
              <a:t> all photons? hard to get more than 10% </a:t>
            </a:r>
            <a:r>
              <a:rPr lang="en-US" baseline="0" dirty="0" smtClean="0">
                <a:sym typeface="Wingdings"/>
              </a:rPr>
              <a:t> statistical poverty</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47</a:t>
            </a:fld>
            <a:endParaRPr lang="en-US"/>
          </a:p>
        </p:txBody>
      </p:sp>
    </p:spTree>
    <p:extLst>
      <p:ext uri="{BB962C8B-B14F-4D97-AF65-F5344CB8AC3E}">
        <p14:creationId xmlns:p14="http://schemas.microsoft.com/office/powerpoint/2010/main" val="1770644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D9821C73-A25D-AC47-ABC2-362D310A056C}" type="slidenum">
              <a:rPr lang="en-US" sz="1200"/>
              <a:pPr/>
              <a:t>48</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energy partition</a:t>
            </a:r>
            <a:r>
              <a:rPr lang="en-US" baseline="0" dirty="0" smtClean="0">
                <a:ea typeface="ＭＳ Ｐゴシック" charset="0"/>
                <a:cs typeface="ＭＳ Ｐゴシック" charset="0"/>
              </a:rPr>
              <a:t> fluctuations are due to delta rays in high atomic density + (conduction band?)</a:t>
            </a:r>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4B9860D4-2A70-ED45-B5AF-A4DF108FEDB9}" type="slidenum">
              <a:rPr lang="en-US" sz="1200"/>
              <a:pPr/>
              <a:t>49</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000090"/>
                </a:solidFill>
                <a:latin typeface="Arial" charset="0"/>
                <a:ea typeface="ＭＳ Ｐゴシック" charset="0"/>
                <a:cs typeface="ＭＳ Ｐゴシック" charset="0"/>
                <a:sym typeface="Symbol" charset="0"/>
              </a:rPr>
              <a:t>Only about x3 worse than </a:t>
            </a:r>
            <a:r>
              <a:rPr lang="en-US" sz="1200" b="1" dirty="0" err="1" smtClean="0">
                <a:solidFill>
                  <a:srgbClr val="000090"/>
                </a:solidFill>
                <a:latin typeface="Arial" charset="0"/>
                <a:ea typeface="ＭＳ Ｐゴシック" charset="0"/>
                <a:cs typeface="ＭＳ Ｐゴシック" charset="0"/>
                <a:sym typeface="Symbol" charset="0"/>
              </a:rPr>
              <a:t>Ge</a:t>
            </a:r>
            <a:r>
              <a:rPr lang="en-US" sz="1200" b="1" dirty="0" smtClean="0">
                <a:solidFill>
                  <a:srgbClr val="000090"/>
                </a:solidFill>
                <a:latin typeface="Arial" charset="0"/>
                <a:ea typeface="ＭＳ Ｐゴシック" charset="0"/>
                <a:cs typeface="ＭＳ Ｐゴシック" charset="0"/>
                <a:sym typeface="Symbol" charset="0"/>
              </a:rPr>
              <a:t> diodes!</a:t>
            </a:r>
            <a:endParaRPr lang="en-US" sz="1200" b="1" dirty="0" smtClean="0">
              <a:solidFill>
                <a:srgbClr val="000090"/>
              </a:solidFill>
              <a:latin typeface="Chalkboard" charset="0"/>
              <a:ea typeface="ＭＳ Ｐゴシック" charset="0"/>
              <a:cs typeface="ＭＳ Ｐゴシック" charset="0"/>
              <a:sym typeface="Symbol"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4B9860D4-2A70-ED45-B5AF-A4DF108FEDB9}" type="slidenum">
              <a:rPr lang="en-US" sz="1200"/>
              <a:pPr/>
              <a:t>50</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000090"/>
                </a:solidFill>
                <a:latin typeface="Arial" charset="0"/>
                <a:ea typeface="ＭＳ Ｐゴシック" charset="0"/>
                <a:cs typeface="ＭＳ Ｐゴシック" charset="0"/>
                <a:sym typeface="Symbol" charset="0"/>
              </a:rPr>
              <a:t>Only about x3 worse than </a:t>
            </a:r>
            <a:r>
              <a:rPr lang="en-US" sz="1200" b="1" dirty="0" err="1" smtClean="0">
                <a:solidFill>
                  <a:srgbClr val="000090"/>
                </a:solidFill>
                <a:latin typeface="Arial" charset="0"/>
                <a:ea typeface="ＭＳ Ｐゴシック" charset="0"/>
                <a:cs typeface="ＭＳ Ｐゴシック" charset="0"/>
                <a:sym typeface="Symbol" charset="0"/>
              </a:rPr>
              <a:t>Ge</a:t>
            </a:r>
            <a:r>
              <a:rPr lang="en-US" sz="1200" b="1" dirty="0" smtClean="0">
                <a:solidFill>
                  <a:srgbClr val="000090"/>
                </a:solidFill>
                <a:latin typeface="Arial" charset="0"/>
                <a:ea typeface="ＭＳ Ｐゴシック" charset="0"/>
                <a:cs typeface="ＭＳ Ｐゴシック" charset="0"/>
                <a:sym typeface="Symbol" charset="0"/>
              </a:rPr>
              <a:t> diodes!</a:t>
            </a:r>
            <a:endParaRPr lang="en-US" sz="1200" b="1" dirty="0" smtClean="0">
              <a:solidFill>
                <a:srgbClr val="000090"/>
              </a:solidFill>
              <a:latin typeface="Chalkboard" charset="0"/>
              <a:ea typeface="ＭＳ Ｐゴシック" charset="0"/>
              <a:cs typeface="ＭＳ Ｐゴシック" charset="0"/>
              <a:sym typeface="Symbol"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4B9860D4-2A70-ED45-B5AF-A4DF108FEDB9}" type="slidenum">
              <a:rPr lang="en-US" sz="1200"/>
              <a:pPr/>
              <a:t>51</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000090"/>
                </a:solidFill>
                <a:latin typeface="Arial" charset="0"/>
                <a:ea typeface="ＭＳ Ｐゴシック" charset="0"/>
                <a:cs typeface="ＭＳ Ｐゴシック" charset="0"/>
                <a:sym typeface="Symbol" charset="0"/>
              </a:rPr>
              <a:t>Only about x3 worse than </a:t>
            </a:r>
            <a:r>
              <a:rPr lang="en-US" sz="1200" b="1" dirty="0" err="1" smtClean="0">
                <a:solidFill>
                  <a:srgbClr val="000090"/>
                </a:solidFill>
                <a:latin typeface="Arial" charset="0"/>
                <a:ea typeface="ＭＳ Ｐゴシック" charset="0"/>
                <a:cs typeface="ＭＳ Ｐゴシック" charset="0"/>
                <a:sym typeface="Symbol" charset="0"/>
              </a:rPr>
              <a:t>Ge</a:t>
            </a:r>
            <a:r>
              <a:rPr lang="en-US" sz="1200" b="1" dirty="0" smtClean="0">
                <a:solidFill>
                  <a:srgbClr val="000090"/>
                </a:solidFill>
                <a:latin typeface="Arial" charset="0"/>
                <a:ea typeface="ＭＳ Ｐゴシック" charset="0"/>
                <a:cs typeface="ＭＳ Ｐゴシック" charset="0"/>
                <a:sym typeface="Symbol" charset="0"/>
              </a:rPr>
              <a:t> diodes!</a:t>
            </a:r>
            <a:endParaRPr lang="en-US" sz="1200" b="1" dirty="0" smtClean="0">
              <a:solidFill>
                <a:srgbClr val="000090"/>
              </a:solidFill>
              <a:latin typeface="Chalkboard" charset="0"/>
              <a:ea typeface="ＭＳ Ｐゴシック" charset="0"/>
              <a:cs typeface="ＭＳ Ｐゴシック" charset="0"/>
              <a:sym typeface="Symbol"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Appropriate linear</a:t>
            </a:r>
            <a:r>
              <a:rPr lang="en-US" baseline="0" dirty="0" smtClean="0"/>
              <a:t> combination restores resolution if one counts all scintillation photons and ionization electrons</a:t>
            </a:r>
          </a:p>
          <a:p>
            <a:r>
              <a:rPr lang="en-US" baseline="0" dirty="0" smtClean="0"/>
              <a:t>But scintillation signal is statistically impoverished by QE and geometry, and by noise. </a:t>
            </a:r>
            <a:r>
              <a:rPr lang="en-US" baseline="0" dirty="0" smtClean="0">
                <a:sym typeface="Wingdings"/>
              </a:rPr>
              <a:t> poor energy resolution</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52</a:t>
            </a:fld>
            <a:endParaRPr lang="en-US"/>
          </a:p>
        </p:txBody>
      </p:sp>
    </p:spTree>
    <p:extLst>
      <p:ext uri="{BB962C8B-B14F-4D97-AF65-F5344CB8AC3E}">
        <p14:creationId xmlns:p14="http://schemas.microsoft.com/office/powerpoint/2010/main" val="1289085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F7786-4393-0145-A1FC-36F9B09B76DB}" type="slidenum">
              <a:rPr lang="en-US" smtClean="0"/>
              <a:t>55</a:t>
            </a:fld>
            <a:endParaRPr lang="en-US"/>
          </a:p>
        </p:txBody>
      </p:sp>
    </p:spTree>
    <p:extLst>
      <p:ext uri="{BB962C8B-B14F-4D97-AF65-F5344CB8AC3E}">
        <p14:creationId xmlns:p14="http://schemas.microsoft.com/office/powerpoint/2010/main" val="1169371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tracking plane</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58</a:t>
            </a:fld>
            <a:endParaRPr lang="en-US"/>
          </a:p>
        </p:txBody>
      </p:sp>
    </p:spTree>
    <p:extLst>
      <p:ext uri="{BB962C8B-B14F-4D97-AF65-F5344CB8AC3E}">
        <p14:creationId xmlns:p14="http://schemas.microsoft.com/office/powerpoint/2010/main" val="310124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lang="en-US" dirty="0" smtClean="0">
                <a:solidFill>
                  <a:srgbClr val="CCFFCC"/>
                </a:solidFill>
              </a:rPr>
              <a:t>no significant anti-matter anywhere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CCFFCC"/>
                </a:solidFill>
              </a:rPr>
              <a:t>			</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8</a:t>
            </a:fld>
            <a:endParaRPr lang="en-US"/>
          </a:p>
        </p:txBody>
      </p:sp>
    </p:spTree>
    <p:extLst>
      <p:ext uri="{BB962C8B-B14F-4D97-AF65-F5344CB8AC3E}">
        <p14:creationId xmlns:p14="http://schemas.microsoft.com/office/powerpoint/2010/main" val="2316747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8E6D8-2D28-2D4B-A1D8-65C5580152A0}" type="slidenum">
              <a:rPr lang="en-US"/>
              <a:pPr/>
              <a:t>59</a:t>
            </a:fld>
            <a:endParaRPr lang="en-US"/>
          </a:p>
        </p:txBody>
      </p:sp>
      <p:sp>
        <p:nvSpPr>
          <p:cNvPr id="31746" name="Placeholder 2"/>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Placeholder 3"/>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Free trip to Stockholm</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normal backgrounds can not make barium</a:t>
            </a:r>
            <a:endParaRPr lang="en-US" dirty="0" smtClean="0"/>
          </a:p>
          <a:p>
            <a:r>
              <a:rPr lang="en-US" dirty="0" smtClean="0"/>
              <a:t>10^27 </a:t>
            </a:r>
            <a:r>
              <a:rPr lang="en-US" dirty="0" smtClean="0">
                <a:sym typeface="Wingdings"/>
              </a:rPr>
              <a:t> one grain of sand </a:t>
            </a:r>
            <a:r>
              <a:rPr lang="en-US" baseline="0" dirty="0" smtClean="0">
                <a:sym typeface="Wingdings"/>
              </a:rPr>
              <a:t>in one cubic kilometer of water.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2ν ββ decays are occurring fairly often</a:t>
            </a:r>
            <a:endParaRPr lang="en-US" b="1" dirty="0" smtClean="0">
              <a:solidFill>
                <a:srgbClr val="0000FF"/>
              </a:solidFill>
            </a:endParaRPr>
          </a:p>
        </p:txBody>
      </p:sp>
      <p:sp>
        <p:nvSpPr>
          <p:cNvPr id="4" name="Slide Number Placeholder 3"/>
          <p:cNvSpPr>
            <a:spLocks noGrp="1"/>
          </p:cNvSpPr>
          <p:nvPr>
            <p:ph type="sldNum" sz="quarter" idx="10"/>
          </p:nvPr>
        </p:nvSpPr>
        <p:spPr/>
        <p:txBody>
          <a:bodyPr/>
          <a:lstStyle/>
          <a:p>
            <a:fld id="{F9848ED0-A6CD-BD49-B15C-014AF5D4E2A8}" type="slidenum">
              <a:rPr lang="en-US" smtClean="0"/>
              <a:t>77</a:t>
            </a:fld>
            <a:endParaRPr lang="en-US"/>
          </a:p>
        </p:txBody>
      </p:sp>
    </p:spTree>
    <p:extLst>
      <p:ext uri="{BB962C8B-B14F-4D97-AF65-F5344CB8AC3E}">
        <p14:creationId xmlns:p14="http://schemas.microsoft.com/office/powerpoint/2010/main" val="4019567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molecular impurities can induce unwanted chemistry</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78</a:t>
            </a:fld>
            <a:endParaRPr lang="en-US"/>
          </a:p>
        </p:txBody>
      </p:sp>
    </p:spTree>
    <p:extLst>
      <p:ext uri="{BB962C8B-B14F-4D97-AF65-F5344CB8AC3E}">
        <p14:creationId xmlns:p14="http://schemas.microsoft.com/office/powerpoint/2010/main" val="2954667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F7786-4393-0145-A1FC-36F9B09B76DB}" type="slidenum">
              <a:rPr lang="en-US" smtClean="0"/>
              <a:t>80</a:t>
            </a:fld>
            <a:endParaRPr lang="en-US"/>
          </a:p>
        </p:txBody>
      </p:sp>
    </p:spTree>
    <p:extLst>
      <p:ext uri="{BB962C8B-B14F-4D97-AF65-F5344CB8AC3E}">
        <p14:creationId xmlns:p14="http://schemas.microsoft.com/office/powerpoint/2010/main" val="2006146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t>
            </a:r>
            <a:r>
              <a:rPr lang="en-US" dirty="0" err="1" smtClean="0"/>
              <a:t>Ca</a:t>
            </a:r>
            <a:r>
              <a:rPr lang="en-US" baseline="30000" dirty="0" smtClean="0"/>
              <a:t>++</a:t>
            </a:r>
            <a:r>
              <a:rPr lang="en-US" dirty="0" smtClean="0"/>
              <a:t> is captured by Fluo-3, its responsiveness to external excitation </a:t>
            </a:r>
          </a:p>
          <a:p>
            <a:r>
              <a:rPr lang="en-US" dirty="0" smtClean="0"/>
              <a:t>increases by a factor of 60 -80. Two-photon excitation with IR is also possible</a:t>
            </a:r>
          </a:p>
          <a:p>
            <a:r>
              <a:rPr lang="en-US" dirty="0" smtClean="0"/>
              <a:t>This might work for Barium as well since barium and calcium are congeners. </a:t>
            </a:r>
          </a:p>
          <a:p>
            <a:r>
              <a:rPr lang="en-US" dirty="0" err="1" smtClean="0"/>
              <a:t>Fluorophores</a:t>
            </a:r>
            <a:r>
              <a:rPr lang="en-US" dirty="0" smtClean="0"/>
              <a:t> exist for for </a:t>
            </a:r>
            <a:r>
              <a:rPr lang="en-US" dirty="0" err="1" smtClean="0"/>
              <a:t>Pb</a:t>
            </a:r>
            <a:r>
              <a:rPr lang="en-US" baseline="30000" dirty="0" smtClean="0"/>
              <a:t>++</a:t>
            </a:r>
            <a:r>
              <a:rPr lang="en-US" dirty="0" smtClean="0"/>
              <a:t>, Hg</a:t>
            </a:r>
            <a:r>
              <a:rPr lang="en-US" baseline="30000" dirty="0" smtClean="0"/>
              <a:t>++</a:t>
            </a:r>
            <a:r>
              <a:rPr lang="en-US" dirty="0" smtClean="0"/>
              <a:t>, Cu…)</a:t>
            </a:r>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81</a:t>
            </a:fld>
            <a:endParaRPr lang="en-US"/>
          </a:p>
        </p:txBody>
      </p:sp>
    </p:spTree>
    <p:extLst>
      <p:ext uri="{BB962C8B-B14F-4D97-AF65-F5344CB8AC3E}">
        <p14:creationId xmlns:p14="http://schemas.microsoft.com/office/powerpoint/2010/main" val="368611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F7786-4393-0145-A1FC-36F9B09B76DB}" type="slidenum">
              <a:rPr lang="en-US" smtClean="0"/>
              <a:t>95</a:t>
            </a:fld>
            <a:endParaRPr lang="en-US"/>
          </a:p>
        </p:txBody>
      </p:sp>
    </p:spTree>
    <p:extLst>
      <p:ext uri="{BB962C8B-B14F-4D97-AF65-F5344CB8AC3E}">
        <p14:creationId xmlns:p14="http://schemas.microsoft.com/office/powerpoint/2010/main" val="3091432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p:cNvSpPr>
          <p:nvPr>
            <p:ph type="sldImg"/>
          </p:nvPr>
        </p:nvSpPr>
        <p:spPr>
          <a:solidFill>
            <a:srgbClr val="FFFFFF"/>
          </a:solidFill>
          <a:ln/>
        </p:spPr>
      </p:sp>
      <p:sp>
        <p:nvSpPr>
          <p:cNvPr id="327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GB" sz="1800">
              <a:latin typeface="Arial" charset="0"/>
              <a:ea typeface="ＭＳ Ｐゴシック"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Unknown phases enter, three in all.</a:t>
            </a:r>
          </a:p>
          <a:p>
            <a:r>
              <a:rPr lang="en-US" dirty="0" smtClean="0"/>
              <a:t>mass ordering important too</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108</a:t>
            </a:fld>
            <a:endParaRPr lang="en-US"/>
          </a:p>
        </p:txBody>
      </p:sp>
    </p:spTree>
    <p:extLst>
      <p:ext uri="{BB962C8B-B14F-4D97-AF65-F5344CB8AC3E}">
        <p14:creationId xmlns:p14="http://schemas.microsoft.com/office/powerpoint/2010/main" val="964001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Satisfy Sakharov conditions for generating asymmetry: Initial Even </a:t>
            </a:r>
            <a:r>
              <a:rPr lang="en-US" dirty="0" smtClean="0">
                <a:sym typeface="Wingdings"/>
              </a:rPr>
              <a:t> odd, </a:t>
            </a:r>
            <a:r>
              <a:rPr lang="en-US" dirty="0" smtClean="0"/>
              <a:t>C, CP, B-L violation,</a:t>
            </a:r>
            <a:r>
              <a:rPr lang="en-US" baseline="0" dirty="0" smtClean="0"/>
              <a:t> out of equilibrium </a:t>
            </a:r>
            <a:r>
              <a:rPr lang="en-US" baseline="0" dirty="0" smtClean="0">
                <a:sym typeface="Wingdings"/>
              </a:rPr>
              <a:t> leaves fingerprint on universe</a:t>
            </a:r>
          </a:p>
          <a:p>
            <a:pPr lvl="2"/>
            <a:r>
              <a:rPr lang="en-US" baseline="0" dirty="0" smtClean="0">
                <a:sym typeface="Wingdings"/>
              </a:rPr>
              <a:t>Theoretical turbulence still exists about washout.</a:t>
            </a:r>
            <a:endParaRPr lang="en-US" dirty="0" smtClean="0"/>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10</a:t>
            </a:fld>
            <a:endParaRPr lang="en-US"/>
          </a:p>
        </p:txBody>
      </p:sp>
    </p:spTree>
    <p:extLst>
      <p:ext uri="{BB962C8B-B14F-4D97-AF65-F5344CB8AC3E}">
        <p14:creationId xmlns:p14="http://schemas.microsoft.com/office/powerpoint/2010/main" val="1868036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Satisfy Sakharov conditions for generating asymmetry: Initial Even </a:t>
            </a:r>
            <a:r>
              <a:rPr lang="en-US" dirty="0" smtClean="0">
                <a:sym typeface="Wingdings"/>
              </a:rPr>
              <a:t> odd, </a:t>
            </a:r>
            <a:r>
              <a:rPr lang="en-US" dirty="0" smtClean="0"/>
              <a:t>C, CP, B-L violation,</a:t>
            </a:r>
            <a:r>
              <a:rPr lang="en-US" baseline="0" dirty="0" smtClean="0"/>
              <a:t> out of equilibrium </a:t>
            </a:r>
            <a:r>
              <a:rPr lang="en-US" baseline="0" dirty="0" smtClean="0">
                <a:sym typeface="Wingdings"/>
              </a:rPr>
              <a:t> leaves fingerprint on universe</a:t>
            </a:r>
          </a:p>
          <a:p>
            <a:pPr lvl="2"/>
            <a:r>
              <a:rPr lang="en-US" baseline="0" dirty="0" smtClean="0">
                <a:sym typeface="Wingdings"/>
              </a:rPr>
              <a:t>Theoretical turbulence still exists about washout.</a:t>
            </a:r>
            <a:endParaRPr lang="en-US" dirty="0" smtClean="0"/>
          </a:p>
          <a:p>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11</a:t>
            </a:fld>
            <a:endParaRPr lang="en-US"/>
          </a:p>
        </p:txBody>
      </p:sp>
    </p:spTree>
    <p:extLst>
      <p:ext uri="{BB962C8B-B14F-4D97-AF65-F5344CB8AC3E}">
        <p14:creationId xmlns:p14="http://schemas.microsoft.com/office/powerpoint/2010/main" val="1868036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Majorana</a:t>
            </a:r>
            <a:r>
              <a:rPr lang="en-US" baseline="0" dirty="0" smtClean="0"/>
              <a:t> particles: heavy neutrinos introduce a mass term</a:t>
            </a:r>
          </a:p>
          <a:p>
            <a:r>
              <a:rPr lang="en-US" baseline="0" dirty="0" smtClean="0"/>
              <a:t>Why is the neutrino mass so small? electron mass 10,000,000 times larger</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12</a:t>
            </a:fld>
            <a:endParaRPr lang="en-US"/>
          </a:p>
        </p:txBody>
      </p:sp>
    </p:spTree>
    <p:extLst>
      <p:ext uri="{BB962C8B-B14F-4D97-AF65-F5344CB8AC3E}">
        <p14:creationId xmlns:p14="http://schemas.microsoft.com/office/powerpoint/2010/main" val="1868036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Majorana</a:t>
            </a:r>
            <a:r>
              <a:rPr lang="en-US" baseline="0" dirty="0" smtClean="0"/>
              <a:t> particles: heavy neutrinos introduce a mass term</a:t>
            </a:r>
          </a:p>
          <a:p>
            <a:r>
              <a:rPr lang="en-US" baseline="0" dirty="0" smtClean="0"/>
              <a:t>Why is the neutrino mass so small? electron mass 10,000,000 times larger</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13</a:t>
            </a:fld>
            <a:endParaRPr lang="en-US"/>
          </a:p>
        </p:txBody>
      </p:sp>
    </p:spTree>
    <p:extLst>
      <p:ext uri="{BB962C8B-B14F-4D97-AF65-F5344CB8AC3E}">
        <p14:creationId xmlns:p14="http://schemas.microsoft.com/office/powerpoint/2010/main" val="186803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err="1" smtClean="0"/>
              <a:t>Majorana</a:t>
            </a:r>
            <a:r>
              <a:rPr lang="en-US" baseline="0" dirty="0" smtClean="0"/>
              <a:t> particles: heavy neutrinos introduce a mass term </a:t>
            </a:r>
            <a:r>
              <a:rPr lang="en-US" dirty="0" smtClean="0">
                <a:solidFill>
                  <a:srgbClr val="FFFFFF"/>
                </a:solidFill>
              </a:rPr>
              <a:t>(via see-saw mechanism)</a:t>
            </a:r>
            <a:endParaRPr lang="en-US" baseline="0" dirty="0" smtClean="0"/>
          </a:p>
          <a:p>
            <a:r>
              <a:rPr lang="en-US" baseline="0" dirty="0" smtClean="0"/>
              <a:t>Oscillations: reactors, solar, cosmic rays, accelerators,</a:t>
            </a:r>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baseline="0" dirty="0" smtClean="0"/>
              <a:t>Why is the neutrino mass so small? electron mass 10,000,000 times larger</a:t>
            </a:r>
            <a:endParaRPr lang="en-US" dirty="0"/>
          </a:p>
        </p:txBody>
      </p:sp>
      <p:sp>
        <p:nvSpPr>
          <p:cNvPr id="4" name="Slide Number Placeholder 3"/>
          <p:cNvSpPr>
            <a:spLocks noGrp="1"/>
          </p:cNvSpPr>
          <p:nvPr>
            <p:ph type="sldNum" sz="quarter" idx="10"/>
          </p:nvPr>
        </p:nvSpPr>
        <p:spPr/>
        <p:txBody>
          <a:bodyPr/>
          <a:lstStyle/>
          <a:p>
            <a:fld id="{F9848ED0-A6CD-BD49-B15C-014AF5D4E2A8}" type="slidenum">
              <a:rPr lang="en-US" smtClean="0"/>
              <a:t>14</a:t>
            </a:fld>
            <a:endParaRPr lang="en-US"/>
          </a:p>
        </p:txBody>
      </p:sp>
    </p:spTree>
    <p:extLst>
      <p:ext uri="{BB962C8B-B14F-4D97-AF65-F5344CB8AC3E}">
        <p14:creationId xmlns:p14="http://schemas.microsoft.com/office/powerpoint/2010/main" val="1868036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353384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242990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190384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ext Box 48"/>
          <p:cNvSpPr txBox="1">
            <a:spLocks noChangeArrowheads="1"/>
          </p:cNvSpPr>
          <p:nvPr userDrawn="1"/>
        </p:nvSpPr>
        <p:spPr bwMode="auto">
          <a:xfrm>
            <a:off x="8772525" y="6523038"/>
            <a:ext cx="414338" cy="244475"/>
          </a:xfrm>
          <a:prstGeom prst="rect">
            <a:avLst/>
          </a:prstGeom>
          <a:noFill/>
          <a:ln w="9525">
            <a:noFill/>
            <a:miter lim="800000"/>
            <a:headEnd/>
            <a:tailEnd/>
          </a:ln>
          <a:effectLst/>
        </p:spPr>
        <p:txBody>
          <a:bodyPr>
            <a:spAutoFit/>
          </a:bodyPr>
          <a:lstStyle>
            <a:lvl1pPr eaLnBrk="0" hangingPunct="0">
              <a:defRPr sz="2400" b="1">
                <a:solidFill>
                  <a:schemeClr val="tx1"/>
                </a:solidFill>
                <a:latin typeface="Arial" charset="0"/>
                <a:ea typeface="ＭＳ Ｐゴシック" charset="0"/>
                <a:cs typeface="Arial" charset="0"/>
              </a:defRPr>
            </a:lvl1pPr>
            <a:lvl2pPr marL="37931725" indent="-37474525" eaLnBrk="0" hangingPunct="0">
              <a:defRPr sz="2400" b="1">
                <a:solidFill>
                  <a:schemeClr val="tx1"/>
                </a:solidFill>
                <a:latin typeface="Arial" charset="0"/>
                <a:ea typeface="Arial" charset="0"/>
                <a:cs typeface="Arial" charset="0"/>
              </a:defRPr>
            </a:lvl2pPr>
            <a:lvl3pPr eaLnBrk="0" hangingPunct="0">
              <a:defRPr sz="2400" b="1">
                <a:solidFill>
                  <a:schemeClr val="tx1"/>
                </a:solidFill>
                <a:latin typeface="Arial" charset="0"/>
                <a:ea typeface="Arial" charset="0"/>
                <a:cs typeface="Arial" charset="0"/>
              </a:defRPr>
            </a:lvl3pPr>
            <a:lvl4pPr eaLnBrk="0" hangingPunct="0">
              <a:defRPr sz="2400" b="1">
                <a:solidFill>
                  <a:schemeClr val="tx1"/>
                </a:solidFill>
                <a:latin typeface="Arial" charset="0"/>
                <a:ea typeface="Arial" charset="0"/>
                <a:cs typeface="Arial" charset="0"/>
              </a:defRPr>
            </a:lvl4pPr>
            <a:lvl5pPr eaLnBrk="0" hangingPunct="0">
              <a:defRPr sz="2400" b="1">
                <a:solidFill>
                  <a:schemeClr val="tx1"/>
                </a:solidFill>
                <a:latin typeface="Arial" charset="0"/>
                <a:ea typeface="Arial" charset="0"/>
                <a:cs typeface="Arial" charset="0"/>
              </a:defRPr>
            </a:lvl5pPr>
            <a:lvl6pPr marL="457200" eaLnBrk="0" fontAlgn="base" hangingPunct="0">
              <a:spcBef>
                <a:spcPct val="0"/>
              </a:spcBef>
              <a:spcAft>
                <a:spcPct val="0"/>
              </a:spcAft>
              <a:defRPr sz="2400" b="1">
                <a:solidFill>
                  <a:schemeClr val="tx1"/>
                </a:solidFill>
                <a:latin typeface="Arial" charset="0"/>
                <a:ea typeface="Arial" charset="0"/>
                <a:cs typeface="Arial" charset="0"/>
              </a:defRPr>
            </a:lvl6pPr>
            <a:lvl7pPr marL="914400" eaLnBrk="0" fontAlgn="base" hangingPunct="0">
              <a:spcBef>
                <a:spcPct val="0"/>
              </a:spcBef>
              <a:spcAft>
                <a:spcPct val="0"/>
              </a:spcAft>
              <a:defRPr sz="2400" b="1">
                <a:solidFill>
                  <a:schemeClr val="tx1"/>
                </a:solidFill>
                <a:latin typeface="Arial" charset="0"/>
                <a:ea typeface="Arial" charset="0"/>
                <a:cs typeface="Arial" charset="0"/>
              </a:defRPr>
            </a:lvl7pPr>
            <a:lvl8pPr marL="1371600" eaLnBrk="0" fontAlgn="base" hangingPunct="0">
              <a:spcBef>
                <a:spcPct val="0"/>
              </a:spcBef>
              <a:spcAft>
                <a:spcPct val="0"/>
              </a:spcAft>
              <a:defRPr sz="2400" b="1">
                <a:solidFill>
                  <a:schemeClr val="tx1"/>
                </a:solidFill>
                <a:latin typeface="Arial" charset="0"/>
                <a:ea typeface="Arial" charset="0"/>
                <a:cs typeface="Arial" charset="0"/>
              </a:defRPr>
            </a:lvl8pPr>
            <a:lvl9pPr marL="1828800" eaLnBrk="0" fontAlgn="base" hangingPunct="0">
              <a:spcBef>
                <a:spcPct val="0"/>
              </a:spcBef>
              <a:spcAft>
                <a:spcPct val="0"/>
              </a:spcAft>
              <a:defRPr sz="2400" b="1">
                <a:solidFill>
                  <a:schemeClr val="tx1"/>
                </a:solidFill>
                <a:latin typeface="Arial" charset="0"/>
                <a:ea typeface="Arial" charset="0"/>
                <a:cs typeface="Arial" charset="0"/>
              </a:defRPr>
            </a:lvl9pPr>
          </a:lstStyle>
          <a:p>
            <a:pPr eaLnBrk="1" hangingPunct="1">
              <a:spcBef>
                <a:spcPct val="50000"/>
              </a:spcBef>
              <a:defRPr/>
            </a:pPr>
            <a:fld id="{145D74FE-A6AB-FF47-B30B-1EEA66314108}" type="slidenum">
              <a:rPr lang="es-ES" sz="1000" smtClean="0">
                <a:solidFill>
                  <a:srgbClr val="336699"/>
                </a:solidFill>
                <a:latin typeface="Garamond" charset="0"/>
              </a:rPr>
              <a:pPr eaLnBrk="1" hangingPunct="1">
                <a:spcBef>
                  <a:spcPct val="50000"/>
                </a:spcBef>
                <a:defRPr/>
              </a:pPr>
              <a:t>‹#›</a:t>
            </a:fld>
            <a:endParaRPr lang="es-ES" sz="1000" smtClean="0">
              <a:solidFill>
                <a:srgbClr val="336699"/>
              </a:solidFill>
              <a:latin typeface="Garamond" charset="0"/>
            </a:endParaRPr>
          </a:p>
        </p:txBody>
      </p:sp>
      <p:sp>
        <p:nvSpPr>
          <p:cNvPr id="3" name="Rectangle 4"/>
          <p:cNvSpPr>
            <a:spLocks noChangeArrowheads="1"/>
          </p:cNvSpPr>
          <p:nvPr userDrawn="1"/>
        </p:nvSpPr>
        <p:spPr bwMode="auto">
          <a:xfrm>
            <a:off x="2209800" y="6324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b="0">
              <a:cs typeface="Arial" charset="0"/>
            </a:endParaRPr>
          </a:p>
        </p:txBody>
      </p:sp>
    </p:spTree>
    <p:extLst>
      <p:ext uri="{BB962C8B-B14F-4D97-AF65-F5344CB8AC3E}">
        <p14:creationId xmlns:p14="http://schemas.microsoft.com/office/powerpoint/2010/main" val="2360961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55504467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329089351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420747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174494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36859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24 October 2018</a:t>
            </a:r>
            <a:endParaRPr lang="en-US"/>
          </a:p>
        </p:txBody>
      </p:sp>
      <p:sp>
        <p:nvSpPr>
          <p:cNvPr id="8" name="Footer Placeholder 7"/>
          <p:cNvSpPr>
            <a:spLocks noGrp="1"/>
          </p:cNvSpPr>
          <p:nvPr>
            <p:ph type="ftr" sz="quarter" idx="11"/>
          </p:nvPr>
        </p:nvSpPr>
        <p:spPr/>
        <p:txBody>
          <a:bodyPr/>
          <a:lstStyle/>
          <a:p>
            <a:r>
              <a:rPr lang="en-US" smtClean="0"/>
              <a:t>Hawaii</a:t>
            </a:r>
            <a:endParaRPr lang="en-US"/>
          </a:p>
        </p:txBody>
      </p:sp>
      <p:sp>
        <p:nvSpPr>
          <p:cNvPr id="9" name="Slide Number Placeholder 8"/>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258754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270315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158439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a:t>
            </a:fld>
            <a:endParaRPr lang="en-US"/>
          </a:p>
        </p:txBody>
      </p:sp>
    </p:spTree>
    <p:extLst>
      <p:ext uri="{BB962C8B-B14F-4D97-AF65-F5344CB8AC3E}">
        <p14:creationId xmlns:p14="http://schemas.microsoft.com/office/powerpoint/2010/main" val="30020695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 October 2018</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Hawaii</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C9B84-AF0A-E746-9773-E40DD27D8915}" type="slidenum">
              <a:rPr lang="en-US" smtClean="0"/>
              <a:t>‹#›</a:t>
            </a:fld>
            <a:endParaRPr lang="en-US"/>
          </a:p>
        </p:txBody>
      </p:sp>
    </p:spTree>
    <p:extLst>
      <p:ext uri="{BB962C8B-B14F-4D97-AF65-F5344CB8AC3E}">
        <p14:creationId xmlns:p14="http://schemas.microsoft.com/office/powerpoint/2010/main" val="2888149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4.jpeg"/><Relationship Id="rId3" Type="http://schemas.openxmlformats.org/officeDocument/2006/relationships/image" Target="../media/image9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png"/><Relationship Id="rId3" Type="http://schemas.openxmlformats.org/officeDocument/2006/relationships/image" Target="../media/image9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2.png"/><Relationship Id="rId3" Type="http://schemas.openxmlformats.org/officeDocument/2006/relationships/image" Target="../media/image10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image" Target="../media/image110.png"/><Relationship Id="rId8" Type="http://schemas.openxmlformats.org/officeDocument/2006/relationships/image" Target="../media/image111.tiff"/><Relationship Id="rId9" Type="http://schemas.openxmlformats.org/officeDocument/2006/relationships/image" Target="../media/image112.png"/><Relationship Id="rId10" Type="http://schemas.openxmlformats.org/officeDocument/2006/relationships/image" Target="../media/image113.png"/><Relationship Id="rId1" Type="http://schemas.openxmlformats.org/officeDocument/2006/relationships/slideLayout" Target="../slideLayouts/slideLayout14.xml"/><Relationship Id="rId2" Type="http://schemas.openxmlformats.org/officeDocument/2006/relationships/image" Target="../media/image1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4.emf"/><Relationship Id="rId6" Type="http://schemas.openxmlformats.org/officeDocument/2006/relationships/oleObject" Target="../embeddings/oleObject2.bin"/><Relationship Id="rId7" Type="http://schemas.openxmlformats.org/officeDocument/2006/relationships/image" Target="../media/image5.emf"/><Relationship Id="rId8"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7.png"/><Relationship Id="rId5" Type="http://schemas.openxmlformats.org/officeDocument/2006/relationships/oleObject" Target="../embeddings/oleObject3.bin"/><Relationship Id="rId6" Type="http://schemas.openxmlformats.org/officeDocument/2006/relationships/image" Target="../media/image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8.png"/><Relationship Id="rId5" Type="http://schemas.openxmlformats.org/officeDocument/2006/relationships/oleObject" Target="../embeddings/oleObject4.bin"/><Relationship Id="rId6" Type="http://schemas.openxmlformats.org/officeDocument/2006/relationships/image" Target="../media/image4.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5.bin"/><Relationship Id="rId5"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ience.energy.gov/~/media/np/nsac/pdf/docs/2016/NLDBD_Report_2015_Final_Nov18.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38.tiff"/><Relationship Id="rId21" Type="http://schemas.openxmlformats.org/officeDocument/2006/relationships/image" Target="../media/image39.tiff"/><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tiff"/><Relationship Id="rId18" Type="http://schemas.openxmlformats.org/officeDocument/2006/relationships/image" Target="../media/image36.tiff"/><Relationship Id="rId19"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microsoft.com/office/2007/relationships/hdphoto" Target="../media/hdphoto1.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emf"/><Relationship Id="rId3" Type="http://schemas.openxmlformats.org/officeDocument/2006/relationships/image" Target="../media/image68.emf"/></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7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 Id="rId3"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92.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2.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765" y="731836"/>
            <a:ext cx="7772400" cy="2510399"/>
          </a:xfrm>
        </p:spPr>
        <p:txBody>
          <a:bodyPr>
            <a:normAutofit/>
          </a:bodyPr>
          <a:lstStyle/>
          <a:p>
            <a:r>
              <a:rPr lang="en-US" sz="3600" b="1" dirty="0">
                <a:solidFill>
                  <a:srgbClr val="FFFF00"/>
                </a:solidFill>
              </a:rPr>
              <a:t>The Search for Neutrino-less Double Beta Decay in High-Pressure </a:t>
            </a:r>
            <a:r>
              <a:rPr lang="en-US" sz="3600" b="1" baseline="30000" dirty="0">
                <a:solidFill>
                  <a:srgbClr val="FFFF00"/>
                </a:solidFill>
              </a:rPr>
              <a:t>136</a:t>
            </a:r>
            <a:r>
              <a:rPr lang="en-US" sz="3600" b="1" dirty="0">
                <a:solidFill>
                  <a:srgbClr val="FFFF00"/>
                </a:solidFill>
              </a:rPr>
              <a:t>Xe Gas</a:t>
            </a:r>
            <a:endParaRPr lang="en-US" sz="3600" dirty="0">
              <a:solidFill>
                <a:srgbClr val="FFFF00"/>
              </a:solidFill>
            </a:endParaRPr>
          </a:p>
        </p:txBody>
      </p:sp>
      <p:sp>
        <p:nvSpPr>
          <p:cNvPr id="3" name="Subtitle 2"/>
          <p:cNvSpPr>
            <a:spLocks noGrp="1"/>
          </p:cNvSpPr>
          <p:nvPr>
            <p:ph type="subTitle" idx="1"/>
          </p:nvPr>
        </p:nvSpPr>
        <p:spPr>
          <a:xfrm>
            <a:off x="1371600" y="4214906"/>
            <a:ext cx="6400800" cy="1752600"/>
          </a:xfrm>
        </p:spPr>
        <p:txBody>
          <a:bodyPr>
            <a:normAutofit/>
          </a:bodyPr>
          <a:lstStyle/>
          <a:p>
            <a:r>
              <a:rPr lang="en-US" dirty="0" smtClean="0">
                <a:solidFill>
                  <a:srgbClr val="FFDF4C"/>
                </a:solidFill>
              </a:rPr>
              <a:t>David Nygren</a:t>
            </a:r>
          </a:p>
          <a:p>
            <a:r>
              <a:rPr lang="en-US" sz="2000" dirty="0" smtClean="0">
                <a:solidFill>
                  <a:schemeClr val="tx2">
                    <a:lumMod val="20000"/>
                    <a:lumOff val="80000"/>
                  </a:schemeClr>
                </a:solidFill>
              </a:rPr>
              <a:t>Department of Physics</a:t>
            </a:r>
          </a:p>
          <a:p>
            <a:r>
              <a:rPr lang="en-US" sz="2000" dirty="0" smtClean="0">
                <a:solidFill>
                  <a:schemeClr val="tx2">
                    <a:lumMod val="20000"/>
                    <a:lumOff val="80000"/>
                  </a:schemeClr>
                </a:solidFill>
              </a:rPr>
              <a:t>University of Texas at Arlington</a:t>
            </a:r>
          </a:p>
        </p:txBody>
      </p:sp>
    </p:spTree>
    <p:extLst>
      <p:ext uri="{BB962C8B-B14F-4D97-AF65-F5344CB8AC3E}">
        <p14:creationId xmlns:p14="http://schemas.microsoft.com/office/powerpoint/2010/main" val="38077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Big Bang Cosmology</a:t>
            </a:r>
            <a:endParaRPr lang="en-US" b="1"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Sakharov conditions:</a:t>
            </a:r>
          </a:p>
          <a:p>
            <a:pPr lvl="1"/>
            <a:r>
              <a:rPr lang="en-US" dirty="0" smtClean="0">
                <a:solidFill>
                  <a:schemeClr val="bg1"/>
                </a:solidFill>
              </a:rPr>
              <a:t>Universe must begin in a symmetric state (CPT)</a:t>
            </a:r>
          </a:p>
          <a:p>
            <a:pPr lvl="1"/>
            <a:endParaRPr lang="en-US" dirty="0">
              <a:solidFill>
                <a:schemeClr val="bg1"/>
              </a:solidFill>
            </a:endParaRPr>
          </a:p>
          <a:p>
            <a:pPr lvl="1"/>
            <a:r>
              <a:rPr lang="en-US" dirty="0" smtClean="0">
                <a:solidFill>
                  <a:schemeClr val="bg1"/>
                </a:solidFill>
              </a:rPr>
              <a:t>Both C </a:t>
            </a:r>
            <a:r>
              <a:rPr lang="en-US" u="sng" dirty="0" smtClean="0">
                <a:solidFill>
                  <a:schemeClr val="bg1"/>
                </a:solidFill>
              </a:rPr>
              <a:t>and</a:t>
            </a:r>
            <a:r>
              <a:rPr lang="en-US" dirty="0" smtClean="0">
                <a:solidFill>
                  <a:schemeClr val="bg1"/>
                </a:solidFill>
              </a:rPr>
              <a:t> CP violation occur in some process</a:t>
            </a:r>
          </a:p>
          <a:p>
            <a:pPr lvl="1"/>
            <a:endParaRPr lang="en-US" dirty="0">
              <a:solidFill>
                <a:schemeClr val="bg1"/>
              </a:solidFill>
            </a:endParaRPr>
          </a:p>
          <a:p>
            <a:pPr lvl="1"/>
            <a:r>
              <a:rPr lang="en-US" dirty="0" smtClean="0">
                <a:solidFill>
                  <a:schemeClr val="bg1"/>
                </a:solidFill>
              </a:rPr>
              <a:t>Evolution of universe stays out of equilibrium  long enough to establish a remnant asymmetry on matter/antimatter abundance</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9</a:t>
            </a:fld>
            <a:endParaRPr lang="en-US"/>
          </a:p>
        </p:txBody>
      </p:sp>
    </p:spTree>
    <p:extLst>
      <p:ext uri="{BB962C8B-B14F-4D97-AF65-F5344CB8AC3E}">
        <p14:creationId xmlns:p14="http://schemas.microsoft.com/office/powerpoint/2010/main" val="171490252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AB5FF"/>
                </a:solidFill>
              </a:rPr>
              <a:t>Perspective</a:t>
            </a:r>
            <a:endParaRPr lang="en-US" dirty="0">
              <a:solidFill>
                <a:srgbClr val="DAB5FF"/>
              </a:solidFill>
            </a:endParaRPr>
          </a:p>
        </p:txBody>
      </p:sp>
      <p:sp>
        <p:nvSpPr>
          <p:cNvPr id="6" name="Content Placeholder 5"/>
          <p:cNvSpPr>
            <a:spLocks noGrp="1"/>
          </p:cNvSpPr>
          <p:nvPr>
            <p:ph idx="1"/>
          </p:nvPr>
        </p:nvSpPr>
        <p:spPr/>
        <p:txBody>
          <a:bodyPr/>
          <a:lstStyle/>
          <a:p>
            <a:r>
              <a:rPr lang="en-US" dirty="0" err="1" smtClean="0">
                <a:solidFill>
                  <a:schemeClr val="bg1"/>
                </a:solidFill>
              </a:rPr>
              <a:t>HPXe</a:t>
            </a:r>
            <a:r>
              <a:rPr lang="en-US" dirty="0" smtClean="0">
                <a:solidFill>
                  <a:schemeClr val="bg1"/>
                </a:solidFill>
              </a:rPr>
              <a:t> TPC may offer a path to a plausibly background-free NLDBD experiment</a:t>
            </a:r>
          </a:p>
          <a:p>
            <a:pPr lvl="1"/>
            <a:r>
              <a:rPr lang="en-US" dirty="0" smtClean="0">
                <a:solidFill>
                  <a:schemeClr val="bg1"/>
                </a:solidFill>
              </a:rPr>
              <a:t>Barium daughter identification </a:t>
            </a:r>
            <a:r>
              <a:rPr lang="en-US" i="1" dirty="0" smtClean="0">
                <a:solidFill>
                  <a:schemeClr val="bg1"/>
                </a:solidFill>
              </a:rPr>
              <a:t>in situ</a:t>
            </a:r>
            <a:r>
              <a:rPr lang="en-US" dirty="0" smtClean="0">
                <a:solidFill>
                  <a:schemeClr val="bg1"/>
                </a:solidFill>
              </a:rPr>
              <a:t> may be possible: </a:t>
            </a:r>
            <a:r>
              <a:rPr lang="en-US" dirty="0" smtClean="0">
                <a:solidFill>
                  <a:srgbClr val="CCFFCC"/>
                </a:solidFill>
              </a:rPr>
              <a:t>single molecule fluorescence imaging </a:t>
            </a:r>
            <a:r>
              <a:rPr lang="en-US" dirty="0" smtClean="0">
                <a:solidFill>
                  <a:schemeClr val="bg1"/>
                </a:solidFill>
              </a:rPr>
              <a:t>may facilitate the </a:t>
            </a:r>
            <a:r>
              <a:rPr lang="en-US" b="1" dirty="0" smtClean="0">
                <a:solidFill>
                  <a:srgbClr val="CCFFCC"/>
                </a:solidFill>
              </a:rPr>
              <a:t>“biochemistry of </a:t>
            </a:r>
            <a:r>
              <a:rPr lang="en-US" b="1" baseline="30000" dirty="0" smtClean="0">
                <a:solidFill>
                  <a:srgbClr val="CCFFCC"/>
                </a:solidFill>
              </a:rPr>
              <a:t>136</a:t>
            </a:r>
            <a:r>
              <a:rPr lang="en-US" b="1" dirty="0" smtClean="0">
                <a:solidFill>
                  <a:srgbClr val="CCFFCC"/>
                </a:solidFill>
              </a:rPr>
              <a:t>Xe” </a:t>
            </a:r>
            <a:r>
              <a:rPr lang="en-US" dirty="0" smtClean="0">
                <a:solidFill>
                  <a:schemeClr val="bg1"/>
                </a:solidFill>
              </a:rPr>
              <a:t>and discovery of NLDBD, </a:t>
            </a:r>
            <a:r>
              <a:rPr lang="en-US" dirty="0" smtClean="0">
                <a:solidFill>
                  <a:schemeClr val="tx1">
                    <a:lumMod val="85000"/>
                    <a:lumOff val="15000"/>
                  </a:schemeClr>
                </a:solidFill>
              </a:rPr>
              <a:t>and provide insight into </a:t>
            </a:r>
          </a:p>
          <a:p>
            <a:pPr marL="457200" lvl="1" indent="0">
              <a:buNone/>
            </a:pPr>
            <a:endParaRPr lang="en-US" b="1" dirty="0" smtClean="0">
              <a:solidFill>
                <a:schemeClr val="tx1">
                  <a:lumMod val="85000"/>
                  <a:lumOff val="15000"/>
                </a:schemeClr>
              </a:solidFill>
            </a:endParaRPr>
          </a:p>
          <a:p>
            <a:pPr marL="457200" lvl="1" indent="0">
              <a:buNone/>
            </a:pPr>
            <a:r>
              <a:rPr lang="en-US" b="1" dirty="0" smtClean="0">
                <a:solidFill>
                  <a:schemeClr val="tx1">
                    <a:lumMod val="85000"/>
                    <a:lumOff val="15000"/>
                  </a:schemeClr>
                </a:solidFill>
              </a:rPr>
              <a:t>Why there is something, rather than nothing  </a:t>
            </a:r>
            <a:endParaRPr lang="en-US" b="1" dirty="0">
              <a:solidFill>
                <a:schemeClr val="tx1">
                  <a:lumMod val="85000"/>
                  <a:lumOff val="15000"/>
                </a:schemeClr>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ECC9B84-AF0A-E746-9773-E40DD27D8915}" type="slidenum">
              <a:rPr lang="en-US" smtClean="0"/>
              <a:t>99</a:t>
            </a:fld>
            <a:endParaRPr lang="en-US"/>
          </a:p>
        </p:txBody>
      </p:sp>
    </p:spTree>
    <p:extLst>
      <p:ext uri="{BB962C8B-B14F-4D97-AF65-F5344CB8AC3E}">
        <p14:creationId xmlns:p14="http://schemas.microsoft.com/office/powerpoint/2010/main" val="361801573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AB5FF"/>
                </a:solidFill>
              </a:rPr>
              <a:t>Perspective</a:t>
            </a:r>
            <a:endParaRPr lang="en-US" dirty="0">
              <a:solidFill>
                <a:srgbClr val="DAB5FF"/>
              </a:solidFill>
            </a:endParaRPr>
          </a:p>
        </p:txBody>
      </p:sp>
      <p:sp>
        <p:nvSpPr>
          <p:cNvPr id="6" name="Content Placeholder 5"/>
          <p:cNvSpPr>
            <a:spLocks noGrp="1"/>
          </p:cNvSpPr>
          <p:nvPr>
            <p:ph idx="1"/>
          </p:nvPr>
        </p:nvSpPr>
        <p:spPr/>
        <p:txBody>
          <a:bodyPr/>
          <a:lstStyle/>
          <a:p>
            <a:r>
              <a:rPr lang="en-US" dirty="0" err="1" smtClean="0">
                <a:solidFill>
                  <a:schemeClr val="bg1"/>
                </a:solidFill>
              </a:rPr>
              <a:t>HPXe</a:t>
            </a:r>
            <a:r>
              <a:rPr lang="en-US" dirty="0" smtClean="0">
                <a:solidFill>
                  <a:schemeClr val="bg1"/>
                </a:solidFill>
              </a:rPr>
              <a:t> TPC may offer a path to a plausibly background-free NLDBD experiment</a:t>
            </a:r>
          </a:p>
          <a:p>
            <a:pPr lvl="1"/>
            <a:r>
              <a:rPr lang="en-US" dirty="0" smtClean="0">
                <a:solidFill>
                  <a:schemeClr val="bg1"/>
                </a:solidFill>
              </a:rPr>
              <a:t>Barium daughter identification </a:t>
            </a:r>
            <a:r>
              <a:rPr lang="en-US" i="1" dirty="0" smtClean="0">
                <a:solidFill>
                  <a:schemeClr val="bg1"/>
                </a:solidFill>
              </a:rPr>
              <a:t>in situ</a:t>
            </a:r>
            <a:r>
              <a:rPr lang="en-US" dirty="0" smtClean="0">
                <a:solidFill>
                  <a:schemeClr val="bg1"/>
                </a:solidFill>
              </a:rPr>
              <a:t> may be possible: </a:t>
            </a:r>
            <a:r>
              <a:rPr lang="en-US" dirty="0" smtClean="0">
                <a:solidFill>
                  <a:srgbClr val="CCFFCC"/>
                </a:solidFill>
              </a:rPr>
              <a:t>single molecule fluorescence imaging </a:t>
            </a:r>
            <a:r>
              <a:rPr lang="en-US" dirty="0" smtClean="0">
                <a:solidFill>
                  <a:schemeClr val="bg1"/>
                </a:solidFill>
              </a:rPr>
              <a:t>may facilitate the </a:t>
            </a:r>
            <a:r>
              <a:rPr lang="en-US" b="1" dirty="0" smtClean="0">
                <a:solidFill>
                  <a:srgbClr val="CCFFCC"/>
                </a:solidFill>
              </a:rPr>
              <a:t>“biochemistry of </a:t>
            </a:r>
            <a:r>
              <a:rPr lang="en-US" b="1" baseline="30000" dirty="0" smtClean="0">
                <a:solidFill>
                  <a:srgbClr val="CCFFCC"/>
                </a:solidFill>
              </a:rPr>
              <a:t>136</a:t>
            </a:r>
            <a:r>
              <a:rPr lang="en-US" b="1" dirty="0" smtClean="0">
                <a:solidFill>
                  <a:srgbClr val="CCFFCC"/>
                </a:solidFill>
              </a:rPr>
              <a:t>Xe” </a:t>
            </a:r>
            <a:r>
              <a:rPr lang="en-US" dirty="0" smtClean="0">
                <a:solidFill>
                  <a:schemeClr val="bg1"/>
                </a:solidFill>
              </a:rPr>
              <a:t>and discovery of NLDBD, and provide insight into </a:t>
            </a:r>
          </a:p>
          <a:p>
            <a:pPr marL="457200" lvl="1" indent="0">
              <a:buNone/>
            </a:pPr>
            <a:endParaRPr lang="en-US" b="1" dirty="0" smtClean="0">
              <a:solidFill>
                <a:schemeClr val="bg1"/>
              </a:solidFill>
            </a:endParaRPr>
          </a:p>
          <a:p>
            <a:pPr marL="457200" lvl="1" indent="0">
              <a:buNone/>
            </a:pPr>
            <a:r>
              <a:rPr lang="en-US" b="1" dirty="0" smtClean="0">
                <a:solidFill>
                  <a:srgbClr val="FFB707"/>
                </a:solidFill>
              </a:rPr>
              <a:t>Why there is something, rather than nothing  </a:t>
            </a:r>
            <a:endParaRPr lang="en-US" b="1" dirty="0">
              <a:solidFill>
                <a:srgbClr val="FFB707"/>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ECC9B84-AF0A-E746-9773-E40DD27D8915}" type="slidenum">
              <a:rPr lang="en-US" smtClean="0"/>
              <a:t>100</a:t>
            </a:fld>
            <a:endParaRPr lang="en-US"/>
          </a:p>
        </p:txBody>
      </p:sp>
    </p:spTree>
    <p:extLst>
      <p:ext uri="{BB962C8B-B14F-4D97-AF65-F5344CB8AC3E}">
        <p14:creationId xmlns:p14="http://schemas.microsoft.com/office/powerpoint/2010/main" val="128973245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AB5FF"/>
                </a:solidFill>
              </a:rPr>
              <a:t>Thanks for your attention</a:t>
            </a:r>
            <a:endParaRPr lang="en-US" dirty="0">
              <a:solidFill>
                <a:srgbClr val="DAB5FF"/>
              </a:solidFill>
            </a:endParaRPr>
          </a:p>
        </p:txBody>
      </p:sp>
      <p:grpSp>
        <p:nvGrpSpPr>
          <p:cNvPr id="3" name="IMG_20161202_152442126.jpg"/>
          <p:cNvGrpSpPr/>
          <p:nvPr/>
        </p:nvGrpSpPr>
        <p:grpSpPr>
          <a:xfrm>
            <a:off x="1342839" y="1417638"/>
            <a:ext cx="6558705" cy="4533950"/>
            <a:chOff x="0" y="0"/>
            <a:chExt cx="8114984" cy="5736110"/>
          </a:xfrm>
        </p:grpSpPr>
        <p:pic>
          <p:nvPicPr>
            <p:cNvPr id="4" name="IMG_20161202_152442126.jpg" descr="IMG_20161202_15244212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15899" y="139700"/>
              <a:ext cx="7683186" cy="5177311"/>
            </a:xfrm>
            <a:prstGeom prst="rect">
              <a:avLst/>
            </a:prstGeom>
            <a:ln>
              <a:noFill/>
            </a:ln>
            <a:effectLst/>
          </p:spPr>
        </p:pic>
        <p:pic>
          <p:nvPicPr>
            <p:cNvPr id="5" name="IMG_20161202_152442126.jpg" descr="IMG_20161202_152442126.jpg"/>
            <p:cNvPicPr>
              <a:picLocks/>
            </p:cNvPicPr>
            <p:nvPr/>
          </p:nvPicPr>
          <p:blipFill>
            <a:blip r:embed="rId3">
              <a:extLst/>
            </a:blip>
            <a:stretch>
              <a:fillRect/>
            </a:stretch>
          </p:blipFill>
          <p:spPr>
            <a:xfrm>
              <a:off x="-1" y="0"/>
              <a:ext cx="8114986" cy="5736111"/>
            </a:xfrm>
            <a:prstGeom prst="rect">
              <a:avLst/>
            </a:prstGeom>
            <a:effectLst/>
          </p:spPr>
        </p:pic>
      </p:grpSp>
    </p:spTree>
    <p:extLst>
      <p:ext uri="{BB962C8B-B14F-4D97-AF65-F5344CB8AC3E}">
        <p14:creationId xmlns:p14="http://schemas.microsoft.com/office/powerpoint/2010/main" val="22368211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AB5FF"/>
                </a:solidFill>
              </a:rPr>
              <a:t>Backup slides</a:t>
            </a:r>
            <a:endParaRPr lang="en-US" dirty="0">
              <a:solidFill>
                <a:srgbClr val="DAB5FF"/>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ECC9B84-AF0A-E746-9773-E40DD27D8915}" type="slidenum">
              <a:rPr lang="en-US" smtClean="0"/>
              <a:t>102</a:t>
            </a:fld>
            <a:endParaRPr lang="en-US"/>
          </a:p>
        </p:txBody>
      </p:sp>
    </p:spTree>
    <p:extLst>
      <p:ext uri="{BB962C8B-B14F-4D97-AF65-F5344CB8AC3E}">
        <p14:creationId xmlns:p14="http://schemas.microsoft.com/office/powerpoint/2010/main" val="171206827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5350104" y="1850771"/>
            <a:ext cx="3392061" cy="432810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algn="l">
              <a:buSzPct val="125000"/>
              <a:buChar char="•"/>
              <a:defRPr sz="1800"/>
            </a:pPr>
            <a:r>
              <a:rPr sz="1400" b="1" dirty="0">
                <a:solidFill>
                  <a:srgbClr val="0000FF"/>
                </a:solidFill>
                <a:latin typeface="Helvetica Neue Light"/>
                <a:ea typeface="Helvetica Neue Light"/>
                <a:cs typeface="Helvetica Neue Light"/>
                <a:sym typeface="Helvetica Neue Light"/>
              </a:rPr>
              <a:t>Excellent resolution </a:t>
            </a:r>
            <a:r>
              <a:rPr sz="1400" dirty="0">
                <a:latin typeface="Helvetica Neue Light"/>
                <a:ea typeface="Helvetica Neue Light"/>
                <a:cs typeface="Helvetica Neue Light"/>
                <a:sym typeface="Helvetica Neue Light"/>
              </a:rPr>
              <a:t>(~1% FWHM measured at 662 keV by NEXT prototypes, extrapolates to 0.5 % FWHM at Qbb </a:t>
            </a:r>
            <a:r>
              <a:rPr lang="en-US" sz="1400" dirty="0">
                <a:latin typeface="Helvetica Neue Light"/>
                <a:ea typeface="Helvetica Neue Light"/>
                <a:cs typeface="Helvetica Neue Light"/>
                <a:sym typeface="Helvetica Neue Light"/>
              </a:rPr>
              <a:t>if all systematics are well controlled</a:t>
            </a: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sz="1400" b="1" dirty="0">
                <a:solidFill>
                  <a:srgbClr val="0000FF"/>
                </a:solidFill>
                <a:latin typeface="Helvetica Neue Light"/>
                <a:ea typeface="Helvetica Neue Light"/>
                <a:cs typeface="Helvetica Neue Light"/>
                <a:sym typeface="Helvetica Neue Light"/>
              </a:rPr>
              <a:t>Topological signature </a:t>
            </a:r>
            <a:r>
              <a:rPr sz="1400" dirty="0">
                <a:latin typeface="Helvetica Neue Light"/>
                <a:ea typeface="Helvetica Neue Light"/>
                <a:cs typeface="Helvetica Neue Light"/>
                <a:sym typeface="Helvetica Neue Light"/>
              </a:rPr>
              <a:t>(TS)</a:t>
            </a:r>
            <a:r>
              <a:rPr lang="en-US" sz="1400" dirty="0">
                <a:latin typeface="Helvetica Neue Light"/>
                <a:ea typeface="Helvetica Neue Light"/>
                <a:cs typeface="Helvetica Neue Light"/>
                <a:sym typeface="Helvetica Neue Light"/>
              </a:rPr>
              <a:t> is </a:t>
            </a:r>
            <a:r>
              <a:rPr sz="1400" dirty="0">
                <a:latin typeface="Helvetica Neue Light"/>
                <a:ea typeface="Helvetica Neue Light"/>
                <a:cs typeface="Helvetica Neue Light"/>
                <a:sym typeface="Helvetica Neue Light"/>
              </a:rPr>
              <a:t>t</a:t>
            </a:r>
            <a:r>
              <a:rPr lang="en-US" sz="1400" dirty="0">
                <a:latin typeface="Helvetica Neue Light"/>
                <a:ea typeface="Helvetica Neue Light"/>
                <a:cs typeface="Helvetica Neue Light"/>
                <a:sym typeface="Helvetica Neue Light"/>
              </a:rPr>
              <a:t>h</a:t>
            </a:r>
            <a:r>
              <a:rPr sz="1400" dirty="0">
                <a:latin typeface="Helvetica Neue Light"/>
                <a:ea typeface="Helvetica Neue Light"/>
                <a:cs typeface="Helvetica Neue Light"/>
                <a:sym typeface="Helvetica Neue Light"/>
              </a:rPr>
              <a:t>e ability to distinguish between signal (“double electrons”) and background (“single electrons”)</a:t>
            </a:r>
            <a:r>
              <a:rPr lang="en-US" sz="1400" dirty="0">
                <a:latin typeface="Helvetica Neue Light"/>
                <a:ea typeface="Helvetica Neue Light"/>
                <a:cs typeface="Helvetica Neue Light"/>
                <a:sym typeface="Helvetica Neue Light"/>
              </a:rPr>
              <a:t>; evidence exists that this works well.</a:t>
            </a: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sz="1400" b="1" dirty="0">
                <a:solidFill>
                  <a:srgbClr val="0000FF"/>
                </a:solidFill>
                <a:latin typeface="Helvetica Neue Light"/>
                <a:ea typeface="Helvetica Neue Light"/>
                <a:cs typeface="Helvetica Neue Light"/>
                <a:sym typeface="Helvetica Neue Light"/>
              </a:rPr>
              <a:t>Target = detector</a:t>
            </a:r>
            <a:r>
              <a:rPr sz="1400" dirty="0">
                <a:latin typeface="Helvetica Neue Light"/>
                <a:ea typeface="Helvetica Neue Light"/>
                <a:cs typeface="Helvetica Neue Light"/>
                <a:sym typeface="Helvetica Neue Light"/>
              </a:rPr>
              <a:t>. </a:t>
            </a:r>
            <a:r>
              <a:rPr lang="en-US" sz="1400" dirty="0">
                <a:latin typeface="Helvetica Neue Light"/>
                <a:ea typeface="Helvetica Neue Light"/>
                <a:cs typeface="Helvetica Neue Light"/>
                <a:sym typeface="Helvetica Neue Light"/>
              </a:rPr>
              <a:t>Tracking establishes </a:t>
            </a:r>
            <a:r>
              <a:rPr lang="en-US" sz="1400" dirty="0" err="1">
                <a:latin typeface="Helvetica Neue Light"/>
                <a:ea typeface="Helvetica Neue Light"/>
                <a:cs typeface="Helvetica Neue Light"/>
                <a:sym typeface="Helvetica Neue Light"/>
              </a:rPr>
              <a:t>fi</a:t>
            </a:r>
            <a:r>
              <a:rPr sz="1400" dirty="0" err="1">
                <a:latin typeface="Helvetica Neue Light"/>
                <a:ea typeface="Helvetica Neue Light"/>
                <a:cs typeface="Helvetica Neue Light"/>
                <a:sym typeface="Helvetica Neue Light"/>
              </a:rPr>
              <a:t>ducial</a:t>
            </a:r>
            <a:r>
              <a:rPr sz="1400" dirty="0">
                <a:latin typeface="Helvetica Neue Light"/>
                <a:ea typeface="Helvetica Neue Light"/>
                <a:cs typeface="Helvetica Neue Light"/>
                <a:sym typeface="Helvetica Neue Light"/>
              </a:rPr>
              <a:t> region</a:t>
            </a:r>
            <a:r>
              <a:rPr lang="en-US" sz="1400" dirty="0">
                <a:latin typeface="Helvetica Neue Light"/>
                <a:ea typeface="Helvetica Neue Light"/>
                <a:cs typeface="Helvetica Neue Light"/>
                <a:sym typeface="Helvetica Neue Light"/>
              </a:rPr>
              <a:t>,</a:t>
            </a:r>
            <a:r>
              <a:rPr sz="1400" dirty="0">
                <a:latin typeface="Helvetica Neue Light"/>
                <a:ea typeface="Helvetica Neue Light"/>
                <a:cs typeface="Helvetica Neue Light"/>
                <a:sym typeface="Helvetica Neue Light"/>
              </a:rPr>
              <a:t> away from surfaces.</a:t>
            </a:r>
            <a:endParaRPr lang="en-US" sz="1400" dirty="0">
              <a:latin typeface="Helvetica Neue Light"/>
              <a:ea typeface="Helvetica Neue Light"/>
              <a:cs typeface="Helvetica Neue Light"/>
              <a:sym typeface="Helvetica Neue Light"/>
            </a:endParaRP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sz="1400" b="1" dirty="0">
                <a:solidFill>
                  <a:srgbClr val="0000FF"/>
                </a:solidFill>
                <a:latin typeface="Helvetica Neue Light"/>
                <a:ea typeface="Helvetica Neue Light"/>
                <a:cs typeface="Helvetica Neue Light"/>
                <a:sym typeface="Helvetica Neue Light"/>
              </a:rPr>
              <a:t>TPC: </a:t>
            </a:r>
            <a:r>
              <a:rPr lang="en-US" sz="1400" b="1" dirty="0">
                <a:solidFill>
                  <a:srgbClr val="0000FF"/>
                </a:solidFill>
                <a:latin typeface="Helvetica Neue Light"/>
                <a:ea typeface="Helvetica Neue Light"/>
                <a:cs typeface="Helvetica Neue Light"/>
                <a:sym typeface="Helvetica Neue Light"/>
              </a:rPr>
              <a:t>generally </a:t>
            </a:r>
            <a:r>
              <a:rPr sz="1400" b="1" dirty="0">
                <a:solidFill>
                  <a:srgbClr val="0000FF"/>
                </a:solidFill>
                <a:latin typeface="Helvetica Neue Light"/>
                <a:ea typeface="Helvetica Neue Light"/>
                <a:cs typeface="Helvetica Neue Light"/>
                <a:sym typeface="Helvetica Neue Light"/>
              </a:rPr>
              <a:t>scalable</a:t>
            </a:r>
            <a:r>
              <a:rPr sz="1400" dirty="0">
                <a:latin typeface="Helvetica Neue Light"/>
                <a:ea typeface="Helvetica Neue Light"/>
                <a:cs typeface="Helvetica Neue Light"/>
                <a:sym typeface="Helvetica Neue Light"/>
              </a:rPr>
              <a:t>. Econom</a:t>
            </a:r>
            <a:r>
              <a:rPr lang="en-US" sz="1400" dirty="0">
                <a:latin typeface="Helvetica Neue Light"/>
                <a:ea typeface="Helvetica Neue Light"/>
                <a:cs typeface="Helvetica Neue Light"/>
                <a:sym typeface="Helvetica Neue Light"/>
              </a:rPr>
              <a:t>ies</a:t>
            </a:r>
            <a:r>
              <a:rPr sz="1400" dirty="0">
                <a:latin typeface="Helvetica Neue Light"/>
                <a:ea typeface="Helvetica Neue Light"/>
                <a:cs typeface="Helvetica Neue Light"/>
                <a:sym typeface="Helvetica Neue Light"/>
              </a:rPr>
              <a:t> of scale</a:t>
            </a:r>
            <a:r>
              <a:rPr lang="en-US" sz="1400" dirty="0">
                <a:latin typeface="Helvetica Neue Light"/>
                <a:ea typeface="Helvetica Neue Light"/>
                <a:cs typeface="Helvetica Neue Light"/>
                <a:sym typeface="Helvetica Neue Light"/>
              </a:rPr>
              <a:t>; V</a:t>
            </a:r>
            <a:r>
              <a:rPr sz="1400" dirty="0">
                <a:latin typeface="Helvetica Neue Light"/>
                <a:ea typeface="Helvetica Neue Light"/>
                <a:cs typeface="Helvetica Neue Light"/>
                <a:sym typeface="Helvetica Neue Light"/>
              </a:rPr>
              <a:t>/</a:t>
            </a:r>
            <a:r>
              <a:rPr lang="en-US" sz="1400" dirty="0">
                <a:latin typeface="Helvetica Neue Light"/>
                <a:ea typeface="Helvetica Neue Light"/>
                <a:cs typeface="Helvetica Neue Light"/>
                <a:sym typeface="Helvetica Neue Light"/>
              </a:rPr>
              <a:t>S ratio</a:t>
            </a:r>
            <a:r>
              <a:rPr sz="1400" dirty="0">
                <a:latin typeface="Helvetica Neue Light"/>
                <a:ea typeface="Helvetica Neue Light"/>
                <a:cs typeface="Helvetica Neue Light"/>
                <a:sym typeface="Helvetica Neue Light"/>
              </a:rPr>
              <a:t> increases linearly with L</a:t>
            </a:r>
            <a:r>
              <a:rPr lang="en-US" sz="1400" dirty="0">
                <a:latin typeface="Helvetica Neue Light"/>
                <a:ea typeface="Helvetica Neue Light"/>
                <a:cs typeface="Helvetica Neue Light"/>
                <a:sym typeface="Helvetica Neue Light"/>
              </a:rPr>
              <a:t>.</a:t>
            </a: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sz="1400" b="1" dirty="0">
                <a:solidFill>
                  <a:srgbClr val="0000FF"/>
                </a:solidFill>
                <a:latin typeface="Helvetica Neue Light"/>
                <a:ea typeface="Helvetica Neue Light"/>
                <a:cs typeface="Helvetica Neue Light"/>
                <a:sym typeface="Helvetica Neue Light"/>
              </a:rPr>
              <a:t>Xenon</a:t>
            </a:r>
            <a:r>
              <a:rPr sz="1400" dirty="0">
                <a:latin typeface="Helvetica Neue Light"/>
                <a:ea typeface="Helvetica Neue Light"/>
                <a:cs typeface="Helvetica Neue Light"/>
                <a:sym typeface="Helvetica Neue Light"/>
              </a:rPr>
              <a:t>: the cheapest isotope to enrich in the market (NEXT owns 100 kg of enriched xenon</a:t>
            </a:r>
            <a:r>
              <a:rPr lang="en-US" sz="1400" dirty="0">
                <a:latin typeface="Helvetica Neue Light"/>
                <a:ea typeface="Helvetica Neue Light"/>
                <a:cs typeface="Helvetica Neue Light"/>
                <a:sym typeface="Helvetica Neue Light"/>
              </a:rPr>
              <a:t>, ~1 ton exists worldwide</a:t>
            </a:r>
            <a:r>
              <a:rPr sz="1400" dirty="0">
                <a:latin typeface="Helvetica Neue Light"/>
                <a:ea typeface="Helvetica Neue Light"/>
                <a:cs typeface="Helvetica Neue Light"/>
                <a:sym typeface="Helvetica Neue Light"/>
              </a:rPr>
              <a:t>). </a:t>
            </a:r>
          </a:p>
        </p:txBody>
      </p:sp>
      <p:sp>
        <p:nvSpPr>
          <p:cNvPr id="85" name="Shape 85"/>
          <p:cNvSpPr>
            <a:spLocks noGrp="1"/>
          </p:cNvSpPr>
          <p:nvPr>
            <p:ph type="title"/>
          </p:nvPr>
        </p:nvSpPr>
        <p:spPr>
          <a:prstGeom prst="rect">
            <a:avLst/>
          </a:prstGeom>
        </p:spPr>
        <p:txBody>
          <a:bodyPr/>
          <a:lstStyle>
            <a:lvl1pPr>
              <a:defRPr sz="6000"/>
            </a:lvl1pPr>
          </a:lstStyle>
          <a:p>
            <a:pPr lvl="0">
              <a:defRPr sz="1800"/>
            </a:pPr>
            <a:r>
              <a:rPr sz="4200" dirty="0"/>
              <a:t>NEXT: Salient features</a:t>
            </a:r>
          </a:p>
        </p:txBody>
      </p:sp>
      <p:pic>
        <p:nvPicPr>
          <p:cNvPr id="87" name="EResolution.png"/>
          <p:cNvPicPr/>
          <p:nvPr/>
        </p:nvPicPr>
        <p:blipFill>
          <a:blip r:embed="rId2" cstate="print">
            <a:extLst>
              <a:ext uri="{28A0092B-C50C-407E-A947-70E740481C1C}">
                <a14:useLocalDpi xmlns:a14="http://schemas.microsoft.com/office/drawing/2010/main"/>
              </a:ext>
            </a:extLst>
          </a:blip>
          <a:srcRect/>
          <a:stretch>
            <a:fillRect/>
          </a:stretch>
        </p:blipFill>
        <p:spPr>
          <a:xfrm>
            <a:off x="397389" y="1553765"/>
            <a:ext cx="3749501" cy="2432228"/>
          </a:xfrm>
          <a:prstGeom prst="rect">
            <a:avLst/>
          </a:prstGeom>
          <a:ln w="12700">
            <a:miter lim="400000"/>
          </a:ln>
        </p:spPr>
      </p:pic>
      <p:pic>
        <p:nvPicPr>
          <p:cNvPr id="88" name="Topo2.png"/>
          <p:cNvPicPr/>
          <p:nvPr/>
        </p:nvPicPr>
        <p:blipFill>
          <a:blip r:embed="rId3" cstate="print">
            <a:extLst>
              <a:ext uri="{28A0092B-C50C-407E-A947-70E740481C1C}">
                <a14:useLocalDpi xmlns:a14="http://schemas.microsoft.com/office/drawing/2010/main"/>
              </a:ext>
            </a:extLst>
          </a:blip>
          <a:srcRect/>
          <a:stretch>
            <a:fillRect/>
          </a:stretch>
        </p:blipFill>
        <p:spPr>
          <a:xfrm>
            <a:off x="136302" y="4325614"/>
            <a:ext cx="4784290" cy="2046388"/>
          </a:xfrm>
          <a:prstGeom prst="rect">
            <a:avLst/>
          </a:prstGeom>
          <a:ln w="12700">
            <a:miter lim="400000"/>
          </a:ln>
        </p:spPr>
      </p:pic>
    </p:spTree>
    <p:extLst>
      <p:ext uri="{BB962C8B-B14F-4D97-AF65-F5344CB8AC3E}">
        <p14:creationId xmlns:p14="http://schemas.microsoft.com/office/powerpoint/2010/main" val="486753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22225"/>
            <a:ext cx="8677275"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733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p:cNvSpPr>
          <p:nvPr>
            <p:ph type="title" idx="4294967295"/>
          </p:nvPr>
        </p:nvSpPr>
        <p:spPr>
          <a:xfrm>
            <a:off x="838200" y="152400"/>
            <a:ext cx="7620000" cy="838200"/>
          </a:xfrm>
        </p:spPr>
        <p:txBody>
          <a:bodyPr/>
          <a:lstStyle/>
          <a:p>
            <a:r>
              <a:rPr lang="en-GB">
                <a:solidFill>
                  <a:srgbClr val="003366"/>
                </a:solidFill>
                <a:latin typeface="Arial" charset="0"/>
                <a:ea typeface="ＭＳ Ｐゴシック" charset="0"/>
                <a:cs typeface="Arial" charset="0"/>
              </a:rPr>
              <a:t>NEXT Expected Performance</a:t>
            </a:r>
          </a:p>
        </p:txBody>
      </p:sp>
      <p:sp>
        <p:nvSpPr>
          <p:cNvPr id="31746" name="TextBox 4"/>
          <p:cNvSpPr txBox="1">
            <a:spLocks noChangeArrowheads="1"/>
          </p:cNvSpPr>
          <p:nvPr/>
        </p:nvSpPr>
        <p:spPr bwMode="auto">
          <a:xfrm>
            <a:off x="228600" y="801688"/>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1800"/>
              <a:t>Systematic assay of ALL detector components at the LSC HPGe facility</a:t>
            </a:r>
          </a:p>
          <a:p>
            <a:pPr eaLnBrk="1" hangingPunct="1"/>
            <a:r>
              <a:rPr lang="en-GB" sz="1800"/>
              <a:t>Development of full MonteCarlo simulations</a:t>
            </a:r>
          </a:p>
        </p:txBody>
      </p:sp>
      <p:grpSp>
        <p:nvGrpSpPr>
          <p:cNvPr id="31747" name="Group 11"/>
          <p:cNvGrpSpPr>
            <a:grpSpLocks/>
          </p:cNvGrpSpPr>
          <p:nvPr/>
        </p:nvGrpSpPr>
        <p:grpSpPr bwMode="auto">
          <a:xfrm>
            <a:off x="1600200" y="3733800"/>
            <a:ext cx="7239000" cy="2674938"/>
            <a:chOff x="1752600" y="3573316"/>
            <a:chExt cx="7239000" cy="2675084"/>
          </a:xfrm>
        </p:grpSpPr>
        <p:pic>
          <p:nvPicPr>
            <p:cNvPr id="31751" name="Picture 8" descr="NEXTbkgrndta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3573316"/>
              <a:ext cx="5943600" cy="26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9"/>
            <p:cNvSpPr txBox="1">
              <a:spLocks noChangeArrowheads="1"/>
            </p:cNvSpPr>
            <p:nvPr/>
          </p:nvSpPr>
          <p:spPr bwMode="auto">
            <a:xfrm>
              <a:off x="7239000" y="5879068"/>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GB" sz="1800" b="0">
                  <a:latin typeface="Times" charset="0"/>
                  <a:cs typeface="Times" charset="0"/>
                </a:rPr>
                <a:t>10</a:t>
              </a:r>
              <a:r>
                <a:rPr lang="en-GB" sz="1800" b="0" baseline="30000">
                  <a:latin typeface="Times" charset="0"/>
                  <a:cs typeface="Times" charset="0"/>
                </a:rPr>
                <a:t>–4 </a:t>
              </a:r>
              <a:r>
                <a:rPr lang="en-GB" sz="1800" b="0">
                  <a:latin typeface="Times" charset="0"/>
                  <a:cs typeface="Times" charset="0"/>
                </a:rPr>
                <a:t>/(keV kg yr)</a:t>
              </a:r>
            </a:p>
          </p:txBody>
        </p:sp>
        <p:sp>
          <p:nvSpPr>
            <p:cNvPr id="11" name="Rectangle 10"/>
            <p:cNvSpPr/>
            <p:nvPr/>
          </p:nvSpPr>
          <p:spPr>
            <a:xfrm>
              <a:off x="6553200" y="5867379"/>
              <a:ext cx="2438400" cy="381021"/>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31748" name="Group 13"/>
          <p:cNvGrpSpPr>
            <a:grpSpLocks/>
          </p:cNvGrpSpPr>
          <p:nvPr/>
        </p:nvGrpSpPr>
        <p:grpSpPr bwMode="auto">
          <a:xfrm>
            <a:off x="1295400" y="1600200"/>
            <a:ext cx="6357938" cy="2057400"/>
            <a:chOff x="1295400" y="1600200"/>
            <a:chExt cx="6358115" cy="2057400"/>
          </a:xfrm>
        </p:grpSpPr>
        <p:pic>
          <p:nvPicPr>
            <p:cNvPr id="31749" name="Picture 7" descr="NEXTcu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1600200"/>
              <a:ext cx="612951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295400" y="3276600"/>
              <a:ext cx="6248574" cy="3048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2673413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5650" y="549275"/>
            <a:ext cx="77406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19614" y="4054599"/>
            <a:ext cx="1876686" cy="646331"/>
          </a:xfrm>
          <a:prstGeom prst="rect">
            <a:avLst/>
          </a:prstGeom>
          <a:noFill/>
        </p:spPr>
        <p:txBody>
          <a:bodyPr wrap="none" rtlCol="0">
            <a:spAutoFit/>
          </a:bodyPr>
          <a:lstStyle/>
          <a:p>
            <a:r>
              <a:rPr lang="en-US" dirty="0" smtClean="0"/>
              <a:t>Background Limit:</a:t>
            </a:r>
          </a:p>
          <a:p>
            <a:r>
              <a:rPr lang="en-US" dirty="0" smtClean="0"/>
              <a:t>5.8 x 10</a:t>
            </a:r>
            <a:r>
              <a:rPr lang="en-US" baseline="30000" dirty="0" smtClean="0"/>
              <a:t>–4</a:t>
            </a:r>
            <a:r>
              <a:rPr lang="en-US" dirty="0" smtClean="0"/>
              <a:t> </a:t>
            </a:r>
            <a:r>
              <a:rPr lang="en-US" dirty="0" err="1" smtClean="0"/>
              <a:t>ckky</a:t>
            </a:r>
            <a:endParaRPr lang="en-US" dirty="0"/>
          </a:p>
        </p:txBody>
      </p:sp>
    </p:spTree>
    <p:extLst>
      <p:ext uri="{BB962C8B-B14F-4D97-AF65-F5344CB8AC3E}">
        <p14:creationId xmlns:p14="http://schemas.microsoft.com/office/powerpoint/2010/main" val="1669643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5305456" y="1784959"/>
            <a:ext cx="3320622" cy="367889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algn="l">
              <a:buSzPct val="125000"/>
              <a:buChar char="•"/>
              <a:defRPr sz="1800"/>
            </a:pPr>
            <a:r>
              <a:rPr lang="en-US" sz="1400" dirty="0">
                <a:latin typeface="Helvetica Neue Light"/>
                <a:ea typeface="Helvetica Neue Light"/>
                <a:cs typeface="Helvetica Neue Light"/>
                <a:sym typeface="Helvetica Neue Light"/>
              </a:rPr>
              <a:t>NEXT: </a:t>
            </a:r>
            <a:r>
              <a:rPr sz="1400" dirty="0">
                <a:latin typeface="Helvetica Neue Light"/>
                <a:ea typeface="Helvetica Neue Light"/>
                <a:cs typeface="Helvetica Neue Light"/>
                <a:sym typeface="Helvetica Neue Light"/>
              </a:rPr>
              <a:t>High Pressure Xenon (</a:t>
            </a:r>
            <a:r>
              <a:rPr sz="1400" dirty="0">
                <a:solidFill>
                  <a:srgbClr val="FF0000"/>
                </a:solidFill>
                <a:latin typeface="Helvetica Neue Light"/>
                <a:ea typeface="Helvetica Neue Light"/>
                <a:cs typeface="Helvetica Neue Light"/>
                <a:sym typeface="Helvetica Neue Light"/>
              </a:rPr>
              <a:t>HPXe</a:t>
            </a:r>
            <a:r>
              <a:rPr sz="1400" dirty="0">
                <a:latin typeface="Helvetica Neue Light"/>
                <a:ea typeface="Helvetica Neue Light"/>
                <a:cs typeface="Helvetica Neue Light"/>
                <a:sym typeface="Helvetica Neue Light"/>
              </a:rPr>
              <a:t>) TPC operating in </a:t>
            </a:r>
            <a:r>
              <a:rPr lang="en-US" sz="1400" dirty="0">
                <a:latin typeface="Helvetica Neue Light"/>
                <a:ea typeface="Helvetica Neue Light"/>
                <a:cs typeface="Helvetica Neue Light"/>
                <a:sym typeface="Helvetica Neue Light"/>
              </a:rPr>
              <a:t>electroluminescent (</a:t>
            </a:r>
            <a:r>
              <a:rPr sz="1400" dirty="0">
                <a:latin typeface="Helvetica Neue Light"/>
                <a:ea typeface="Helvetica Neue Light"/>
                <a:cs typeface="Helvetica Neue Light"/>
                <a:sym typeface="Helvetica Neue Light"/>
              </a:rPr>
              <a:t>EL</a:t>
            </a:r>
            <a:r>
              <a:rPr lang="en-US" sz="1400" dirty="0">
                <a:latin typeface="Helvetica Neue Light"/>
                <a:ea typeface="Helvetica Neue Light"/>
                <a:cs typeface="Helvetica Neue Light"/>
                <a:sym typeface="Helvetica Neue Light"/>
              </a:rPr>
              <a:t>)</a:t>
            </a:r>
            <a:r>
              <a:rPr sz="1400" dirty="0">
                <a:latin typeface="Helvetica Neue Light"/>
                <a:ea typeface="Helvetica Neue Light"/>
                <a:cs typeface="Helvetica Neue Light"/>
                <a:sym typeface="Helvetica Neue Light"/>
              </a:rPr>
              <a:t> mode.  </a:t>
            </a:r>
            <a:endParaRPr lang="en-US" sz="1400" dirty="0">
              <a:latin typeface="Helvetica Neue Light"/>
              <a:ea typeface="Helvetica Neue Light"/>
              <a:cs typeface="Helvetica Neue Light"/>
              <a:sym typeface="Helvetica Neue Light"/>
            </a:endParaRP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lang="en-US" sz="1400" dirty="0">
                <a:latin typeface="Helvetica Neue Light"/>
                <a:ea typeface="Helvetica Neue Light"/>
                <a:cs typeface="Helvetica Neue Light"/>
                <a:sym typeface="Helvetica Neue Light"/>
              </a:rPr>
              <a:t>NEXT-100:</a:t>
            </a:r>
            <a:r>
              <a:rPr sz="1400" dirty="0">
                <a:latin typeface="Helvetica Neue Light"/>
                <a:ea typeface="Helvetica Neue Light"/>
                <a:cs typeface="Helvetica Neue Light"/>
                <a:sym typeface="Helvetica Neue Light"/>
              </a:rPr>
              <a:t> </a:t>
            </a:r>
            <a:r>
              <a:rPr sz="1400" dirty="0">
                <a:solidFill>
                  <a:srgbClr val="FF2600"/>
                </a:solidFill>
                <a:latin typeface="Helvetica Neue Light"/>
                <a:ea typeface="Helvetica Neue Light"/>
                <a:cs typeface="Helvetica Neue Light"/>
                <a:sym typeface="Helvetica Neue Light"/>
              </a:rPr>
              <a:t>100 kg of Xenon</a:t>
            </a:r>
            <a:r>
              <a:rPr sz="1400" dirty="0">
                <a:latin typeface="Helvetica Neue Light"/>
                <a:ea typeface="Helvetica Neue Light"/>
                <a:cs typeface="Helvetica Neue Light"/>
                <a:sym typeface="Helvetica Neue Light"/>
              </a:rPr>
              <a:t> enriched at 90% in Xe-136 (in stock) at a pressure of 15 bar.</a:t>
            </a:r>
            <a:endParaRPr lang="en-US" sz="1400" dirty="0">
              <a:latin typeface="Helvetica Neue Light"/>
              <a:ea typeface="Helvetica Neue Light"/>
              <a:cs typeface="Helvetica Neue Light"/>
              <a:sym typeface="Helvetica Neue Light"/>
            </a:endParaRP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sz="1400" dirty="0">
                <a:latin typeface="Helvetica Neue Light"/>
                <a:ea typeface="Helvetica Neue Light"/>
                <a:cs typeface="Helvetica Neue Light"/>
                <a:sym typeface="Helvetica Neue Light"/>
              </a:rPr>
              <a:t>The event energy is integrated by a plane of radiopure PMTs located behind a transparent cathode (</a:t>
            </a:r>
            <a:r>
              <a:rPr sz="1400" dirty="0">
                <a:solidFill>
                  <a:srgbClr val="FF2600"/>
                </a:solidFill>
                <a:latin typeface="Helvetica Neue Light"/>
                <a:ea typeface="Helvetica Neue Light"/>
                <a:cs typeface="Helvetica Neue Light"/>
                <a:sym typeface="Helvetica Neue Light"/>
              </a:rPr>
              <a:t>energy plane</a:t>
            </a:r>
            <a:r>
              <a:rPr sz="1400" dirty="0">
                <a:latin typeface="Helvetica Neue Light"/>
                <a:ea typeface="Helvetica Neue Light"/>
                <a:cs typeface="Helvetica Neue Light"/>
                <a:sym typeface="Helvetica Neue Light"/>
              </a:rPr>
              <a:t>), </a:t>
            </a:r>
            <a:endParaRPr lang="en-US" sz="1400" dirty="0">
              <a:latin typeface="Helvetica Neue Light"/>
              <a:ea typeface="Helvetica Neue Light"/>
              <a:cs typeface="Helvetica Neue Light"/>
              <a:sym typeface="Helvetica Neue Light"/>
            </a:endParaRPr>
          </a:p>
          <a:p>
            <a:pPr lvl="0" algn="l">
              <a:buSzPct val="125000"/>
              <a:buChar char="•"/>
              <a:defRPr sz="1800"/>
            </a:pPr>
            <a:endParaRPr lang="en-US" sz="1400" dirty="0">
              <a:latin typeface="Helvetica Neue Light"/>
              <a:ea typeface="Helvetica Neue Light"/>
              <a:cs typeface="Helvetica Neue Light"/>
              <a:sym typeface="Helvetica Neue Light"/>
            </a:endParaRPr>
          </a:p>
          <a:p>
            <a:pPr lvl="0" algn="l">
              <a:buSzPct val="125000"/>
              <a:buChar char="•"/>
              <a:defRPr sz="1800"/>
            </a:pPr>
            <a:r>
              <a:rPr lang="en-US" sz="1400" dirty="0">
                <a:latin typeface="Helvetica Neue Light"/>
                <a:ea typeface="Helvetica Neue Light"/>
                <a:cs typeface="Helvetica Neue Light"/>
                <a:sym typeface="Helvetica Neue Light"/>
              </a:rPr>
              <a:t>PMTs </a:t>
            </a:r>
            <a:r>
              <a:rPr sz="1400" dirty="0">
                <a:latin typeface="Helvetica Neue Light"/>
                <a:ea typeface="Helvetica Neue Light"/>
                <a:cs typeface="Helvetica Neue Light"/>
                <a:sym typeface="Helvetica Neue Light"/>
              </a:rPr>
              <a:t>also provide t</a:t>
            </a:r>
            <a:r>
              <a:rPr lang="en-US" sz="1400" baseline="-25000" dirty="0">
                <a:latin typeface="Helvetica Neue Light"/>
                <a:ea typeface="Helvetica Neue Light"/>
                <a:cs typeface="Helvetica Neue Light"/>
                <a:sym typeface="Helvetica Neue Light"/>
              </a:rPr>
              <a:t>0</a:t>
            </a:r>
            <a:r>
              <a:rPr lang="en-US" sz="1400" dirty="0">
                <a:latin typeface="Helvetica Neue Light"/>
                <a:ea typeface="Helvetica Neue Light"/>
                <a:cs typeface="Helvetica Neue Light"/>
                <a:sym typeface="Helvetica Neue Light"/>
              </a:rPr>
              <a:t> – essential for the z coordinate and </a:t>
            </a:r>
            <a:r>
              <a:rPr lang="en-US" sz="1400" dirty="0" err="1">
                <a:latin typeface="Helvetica Neue Light"/>
                <a:ea typeface="Helvetica Neue Light"/>
                <a:cs typeface="Helvetica Neue Light"/>
                <a:sym typeface="Helvetica Neue Light"/>
              </a:rPr>
              <a:t>fiducialization</a:t>
            </a:r>
            <a:r>
              <a:rPr sz="1400" dirty="0">
                <a:latin typeface="Helvetica Neue Light"/>
                <a:ea typeface="Helvetica Neue Light"/>
                <a:cs typeface="Helvetica Neue Light"/>
                <a:sym typeface="Helvetica Neue Light"/>
              </a:rPr>
              <a:t>.</a:t>
            </a:r>
            <a:endParaRPr lang="en-US" sz="1400" dirty="0">
              <a:latin typeface="Helvetica Neue Light"/>
              <a:ea typeface="Helvetica Neue Light"/>
              <a:cs typeface="Helvetica Neue Light"/>
              <a:sym typeface="Helvetica Neue Light"/>
            </a:endParaRPr>
          </a:p>
          <a:p>
            <a:pPr lvl="0" algn="l">
              <a:buSzPct val="125000"/>
              <a:buChar char="•"/>
              <a:defRPr sz="1800"/>
            </a:pPr>
            <a:endParaRPr sz="1400" dirty="0">
              <a:latin typeface="Helvetica Neue Light"/>
              <a:ea typeface="Helvetica Neue Light"/>
              <a:cs typeface="Helvetica Neue Light"/>
              <a:sym typeface="Helvetica Neue Light"/>
            </a:endParaRPr>
          </a:p>
          <a:p>
            <a:pPr lvl="0" algn="l">
              <a:buSzPct val="125000"/>
              <a:buChar char="•"/>
              <a:defRPr sz="1800"/>
            </a:pPr>
            <a:r>
              <a:rPr sz="1400" dirty="0">
                <a:latin typeface="Helvetica Neue Light"/>
                <a:ea typeface="Helvetica Neue Light"/>
                <a:cs typeface="Helvetica Neue Light"/>
                <a:sym typeface="Helvetica Neue Light"/>
              </a:rPr>
              <a:t>The event topology is reconstructed by a plane of radiopure silicon pixels (</a:t>
            </a:r>
            <a:r>
              <a:rPr lang="en-US" sz="1400" dirty="0">
                <a:latin typeface="Helvetica Neue Light"/>
                <a:ea typeface="Helvetica Neue Light"/>
                <a:cs typeface="Helvetica Neue Light"/>
                <a:sym typeface="Helvetica Neue Light"/>
              </a:rPr>
              <a:t>SiPMs</a:t>
            </a:r>
            <a:r>
              <a:rPr sz="1400" dirty="0">
                <a:latin typeface="Helvetica Neue Light"/>
                <a:ea typeface="Helvetica Neue Light"/>
                <a:cs typeface="Helvetica Neue Light"/>
                <a:sym typeface="Helvetica Neue Light"/>
              </a:rPr>
              <a:t>) (</a:t>
            </a:r>
            <a:r>
              <a:rPr sz="1400" dirty="0">
                <a:solidFill>
                  <a:srgbClr val="FF2600"/>
                </a:solidFill>
                <a:latin typeface="Helvetica Neue Light"/>
                <a:ea typeface="Helvetica Neue Light"/>
                <a:cs typeface="Helvetica Neue Light"/>
                <a:sym typeface="Helvetica Neue Light"/>
              </a:rPr>
              <a:t>tracking plane</a:t>
            </a:r>
            <a:r>
              <a:rPr sz="1400" dirty="0">
                <a:latin typeface="Helvetica Neue Light"/>
                <a:ea typeface="Helvetica Neue Light"/>
                <a:cs typeface="Helvetica Neue Light"/>
                <a:sym typeface="Helvetica Neue Light"/>
              </a:rPr>
              <a:t>).</a:t>
            </a:r>
          </a:p>
        </p:txBody>
      </p:sp>
      <p:sp>
        <p:nvSpPr>
          <p:cNvPr id="73" name="Shape 73"/>
          <p:cNvSpPr>
            <a:spLocks noGrp="1"/>
          </p:cNvSpPr>
          <p:nvPr>
            <p:ph type="title"/>
          </p:nvPr>
        </p:nvSpPr>
        <p:spPr>
          <a:prstGeom prst="rect">
            <a:avLst/>
          </a:prstGeom>
        </p:spPr>
        <p:txBody>
          <a:bodyPr>
            <a:normAutofit/>
          </a:bodyPr>
          <a:lstStyle>
            <a:lvl1pPr>
              <a:defRPr sz="6000"/>
            </a:lvl1pPr>
          </a:lstStyle>
          <a:p>
            <a:pPr lvl="0">
              <a:defRPr sz="1800"/>
            </a:pPr>
            <a:r>
              <a:rPr sz="4200" dirty="0"/>
              <a:t>NEXT</a:t>
            </a:r>
            <a:r>
              <a:rPr lang="en-US" sz="4200" dirty="0"/>
              <a:t>-XX</a:t>
            </a:r>
            <a:r>
              <a:rPr sz="4200" dirty="0"/>
              <a:t>: A</a:t>
            </a:r>
            <a:r>
              <a:rPr lang="en-US" sz="4200" dirty="0"/>
              <a:t> series of</a:t>
            </a:r>
            <a:r>
              <a:rPr sz="4200" dirty="0"/>
              <a:t> </a:t>
            </a:r>
            <a:r>
              <a:rPr lang="en-US" sz="4200" dirty="0"/>
              <a:t>photonic </a:t>
            </a:r>
            <a:r>
              <a:rPr sz="4200" dirty="0"/>
              <a:t>TPC</a:t>
            </a:r>
            <a:r>
              <a:rPr lang="en-US" sz="4200" dirty="0"/>
              <a:t>s</a:t>
            </a:r>
            <a:endParaRPr sz="4200" dirty="0"/>
          </a:p>
        </p:txBody>
      </p:sp>
      <p:grpSp>
        <p:nvGrpSpPr>
          <p:cNvPr id="80" name="Group 80"/>
          <p:cNvGrpSpPr/>
          <p:nvPr/>
        </p:nvGrpSpPr>
        <p:grpSpPr>
          <a:xfrm>
            <a:off x="214312" y="1682548"/>
            <a:ext cx="4839891" cy="3189296"/>
            <a:chOff x="-139700" y="-139700"/>
            <a:chExt cx="6883400" cy="4535885"/>
          </a:xfrm>
        </p:grpSpPr>
        <p:grpSp>
          <p:nvGrpSpPr>
            <p:cNvPr id="76" name="Group 76"/>
            <p:cNvGrpSpPr/>
            <p:nvPr/>
          </p:nvGrpSpPr>
          <p:grpSpPr>
            <a:xfrm>
              <a:off x="-139700" y="-139700"/>
              <a:ext cx="6883400" cy="4535885"/>
              <a:chOff x="-139700" y="-139700"/>
              <a:chExt cx="6883400" cy="4535884"/>
            </a:xfrm>
          </p:grpSpPr>
          <p:pic>
            <p:nvPicPr>
              <p:cNvPr id="75" name="SOFT.pdf"/>
              <p:cNvPicPr/>
              <p:nvPr/>
            </p:nvPicPr>
            <p:blipFill>
              <a:blip r:embed="rId2">
                <a:extLst/>
              </a:blip>
              <a:stretch>
                <a:fillRect/>
              </a:stretch>
            </p:blipFill>
            <p:spPr>
              <a:xfrm>
                <a:off x="0" y="0"/>
                <a:ext cx="6604000" cy="4256485"/>
              </a:xfrm>
              <a:prstGeom prst="rect">
                <a:avLst/>
              </a:prstGeom>
              <a:ln>
                <a:noFill/>
              </a:ln>
              <a:effectLst/>
            </p:spPr>
          </p:pic>
          <p:pic>
            <p:nvPicPr>
              <p:cNvPr id="74" name="Picture 73"/>
              <p:cNvPicPr/>
              <p:nvPr/>
            </p:nvPicPr>
            <p:blipFill>
              <a:blip r:embed="rId3">
                <a:extLst/>
              </a:blip>
              <a:stretch>
                <a:fillRect/>
              </a:stretch>
            </p:blipFill>
            <p:spPr>
              <a:xfrm>
                <a:off x="-139700" y="-139700"/>
                <a:ext cx="6883400" cy="4535885"/>
              </a:xfrm>
              <a:prstGeom prst="rect">
                <a:avLst/>
              </a:prstGeom>
              <a:effectLst/>
            </p:spPr>
          </p:pic>
        </p:grpSp>
        <p:sp>
          <p:nvSpPr>
            <p:cNvPr id="77" name="Shape 77"/>
            <p:cNvSpPr/>
            <p:nvPr/>
          </p:nvSpPr>
          <p:spPr>
            <a:xfrm>
              <a:off x="4669346" y="618533"/>
              <a:ext cx="815450" cy="744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700">
                  <a:latin typeface="Helvetica Neue Light"/>
                  <a:ea typeface="Helvetica Neue Light"/>
                  <a:cs typeface="Helvetica Neue Light"/>
                  <a:sym typeface="Helvetica Neue Light"/>
                </a:rPr>
                <a:t>xenon</a:t>
              </a:r>
            </a:p>
            <a:p>
              <a:pPr lvl="0">
                <a:defRPr sz="1800"/>
              </a:pPr>
              <a:r>
                <a:rPr sz="1700">
                  <a:latin typeface="Helvetica Neue Light"/>
                  <a:ea typeface="Helvetica Neue Light"/>
                  <a:cs typeface="Helvetica Neue Light"/>
                  <a:sym typeface="Helvetica Neue Light"/>
                </a:rPr>
                <a:t>gas</a:t>
              </a:r>
            </a:p>
          </p:txBody>
        </p:sp>
        <p:sp>
          <p:nvSpPr>
            <p:cNvPr id="78" name="Shape 78"/>
            <p:cNvSpPr/>
            <p:nvPr/>
          </p:nvSpPr>
          <p:spPr>
            <a:xfrm>
              <a:off x="1732357" y="360468"/>
              <a:ext cx="1677952" cy="218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1400">
                  <a:latin typeface="Helvetica Neue Light"/>
                  <a:ea typeface="Helvetica Neue Light"/>
                  <a:cs typeface="Helvetica Neue Light"/>
                  <a:sym typeface="Helvetica Neue Light"/>
                </a:defRPr>
              </a:lvl1pPr>
            </a:lstStyle>
            <a:p>
              <a:pPr lvl="0">
                <a:defRPr sz="1800"/>
              </a:pPr>
              <a:r>
                <a:rPr sz="1000"/>
                <a:t>TPB coated surfaces</a:t>
              </a:r>
            </a:p>
          </p:txBody>
        </p:sp>
        <p:sp>
          <p:nvSpPr>
            <p:cNvPr id="79" name="Shape 79"/>
            <p:cNvSpPr/>
            <p:nvPr/>
          </p:nvSpPr>
          <p:spPr>
            <a:xfrm>
              <a:off x="3772167" y="2354369"/>
              <a:ext cx="733009" cy="218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1400">
                  <a:latin typeface="Helvetica Neue Light"/>
                  <a:ea typeface="Helvetica Neue Light"/>
                  <a:cs typeface="Helvetica Neue Light"/>
                  <a:sym typeface="Helvetica Neue Light"/>
                </a:defRPr>
              </a:lvl1pPr>
            </a:lstStyle>
            <a:p>
              <a:pPr lvl="0">
                <a:defRPr sz="1800"/>
              </a:pPr>
              <a:r>
                <a:rPr sz="1000"/>
                <a:t>ionization</a:t>
              </a:r>
            </a:p>
          </p:txBody>
        </p:sp>
      </p:grpSp>
      <p:sp>
        <p:nvSpPr>
          <p:cNvPr id="81" name="Shape 81"/>
          <p:cNvSpPr/>
          <p:nvPr/>
        </p:nvSpPr>
        <p:spPr>
          <a:xfrm>
            <a:off x="608439" y="5148101"/>
            <a:ext cx="3758179" cy="103874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2800">
                <a:solidFill>
                  <a:srgbClr val="941100"/>
                </a:solidFill>
                <a:latin typeface="Helvetica Neue Light"/>
                <a:ea typeface="Helvetica Neue Light"/>
                <a:cs typeface="Helvetica Neue Light"/>
                <a:sym typeface="Helvetica Neue Light"/>
              </a:defRPr>
            </a:lvl1pPr>
          </a:lstStyle>
          <a:p>
            <a:pPr lvl="0">
              <a:defRPr sz="1800">
                <a:solidFill>
                  <a:srgbClr val="000000"/>
                </a:solidFill>
              </a:defRPr>
            </a:pPr>
            <a:r>
              <a:rPr sz="1700" dirty="0"/>
              <a:t>EL mode is essential to </a:t>
            </a:r>
            <a:r>
              <a:rPr lang="en-US" sz="1700" dirty="0"/>
              <a:t>obtain </a:t>
            </a:r>
            <a:r>
              <a:rPr sz="1700" u="sng" dirty="0"/>
              <a:t>linea</a:t>
            </a:r>
            <a:r>
              <a:rPr lang="en-US" sz="1700" u="sng" dirty="0"/>
              <a:t>r</a:t>
            </a:r>
            <a:r>
              <a:rPr sz="1700" dirty="0"/>
              <a:t> gain, therefore avoiding avalanche fluctuations and fully exploiting the excellent Fano factor in gas</a:t>
            </a:r>
          </a:p>
        </p:txBody>
      </p:sp>
    </p:spTree>
    <p:extLst>
      <p:ext uri="{BB962C8B-B14F-4D97-AF65-F5344CB8AC3E}">
        <p14:creationId xmlns:p14="http://schemas.microsoft.com/office/powerpoint/2010/main" val="8807840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pic>
        <p:nvPicPr>
          <p:cNvPr id="5" name="Picture 4"/>
          <p:cNvPicPr>
            <a:picLocks noChangeAspect="1"/>
          </p:cNvPicPr>
          <p:nvPr/>
        </p:nvPicPr>
        <p:blipFill>
          <a:blip r:embed="rId3"/>
          <a:stretch>
            <a:fillRect/>
          </a:stretch>
        </p:blipFill>
        <p:spPr>
          <a:xfrm>
            <a:off x="0" y="1638300"/>
            <a:ext cx="9144000" cy="3563871"/>
          </a:xfrm>
          <a:prstGeom prst="rect">
            <a:avLst/>
          </a:prstGeom>
        </p:spPr>
      </p:pic>
      <p:sp>
        <p:nvSpPr>
          <p:cNvPr id="6" name="TextBox 5"/>
          <p:cNvSpPr txBox="1"/>
          <p:nvPr/>
        </p:nvSpPr>
        <p:spPr>
          <a:xfrm>
            <a:off x="3541499" y="5776219"/>
            <a:ext cx="5309967" cy="615553"/>
          </a:xfrm>
          <a:prstGeom prst="rect">
            <a:avLst/>
          </a:prstGeom>
          <a:noFill/>
        </p:spPr>
        <p:txBody>
          <a:bodyPr wrap="none" rtlCol="0">
            <a:spAutoFit/>
          </a:bodyPr>
          <a:lstStyle/>
          <a:p>
            <a:r>
              <a:rPr lang="en-US" sz="1600" dirty="0"/>
              <a:t>Credit: </a:t>
            </a:r>
            <a:r>
              <a:rPr lang="en-US" sz="1600" dirty="0" err="1"/>
              <a:t>Cirigliano</a:t>
            </a:r>
            <a:r>
              <a:rPr lang="en-US" sz="1600" dirty="0"/>
              <a:t> &amp; Wilkerson, NLDBD LRP meeting April 2015 </a:t>
            </a:r>
          </a:p>
          <a:p>
            <a:endParaRPr lang="en-US" dirty="0"/>
          </a:p>
        </p:txBody>
      </p:sp>
      <p:sp>
        <p:nvSpPr>
          <p:cNvPr id="4" name="Slide Number Placeholder 3"/>
          <p:cNvSpPr>
            <a:spLocks noGrp="1"/>
          </p:cNvSpPr>
          <p:nvPr>
            <p:ph type="sldNum" sz="quarter" idx="12"/>
          </p:nvPr>
        </p:nvSpPr>
        <p:spPr/>
        <p:txBody>
          <a:bodyPr/>
          <a:lstStyle/>
          <a:p>
            <a:fld id="{6ECC9B84-AF0A-E746-9773-E40DD27D8915}" type="slidenum">
              <a:rPr lang="en-US" smtClean="0"/>
              <a:t>108</a:t>
            </a:fld>
            <a:endParaRPr lang="en-US"/>
          </a:p>
        </p:txBody>
      </p:sp>
    </p:spTree>
    <p:extLst>
      <p:ext uri="{BB962C8B-B14F-4D97-AF65-F5344CB8AC3E}">
        <p14:creationId xmlns:p14="http://schemas.microsoft.com/office/powerpoint/2010/main" val="23261421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err="1" smtClean="0">
                <a:solidFill>
                  <a:srgbClr val="FFFF00"/>
                </a:solidFill>
              </a:rPr>
              <a:t>Leptogenesis</a:t>
            </a:r>
            <a:r>
              <a:rPr lang="en-US" b="1" dirty="0" smtClean="0">
                <a:solidFill>
                  <a:srgbClr val="FFFF00"/>
                </a:solidFill>
              </a:rPr>
              <a:t> </a:t>
            </a:r>
            <a:endParaRPr lang="en-US" dirty="0">
              <a:solidFill>
                <a:srgbClr val="FFFF00"/>
              </a:solidFill>
            </a:endParaRPr>
          </a:p>
        </p:txBody>
      </p:sp>
      <p:sp>
        <p:nvSpPr>
          <p:cNvPr id="6" name="Content Placeholder 5"/>
          <p:cNvSpPr>
            <a:spLocks noGrp="1"/>
          </p:cNvSpPr>
          <p:nvPr>
            <p:ph idx="1"/>
          </p:nvPr>
        </p:nvSpPr>
        <p:spPr/>
        <p:txBody>
          <a:bodyPr>
            <a:normAutofit/>
          </a:bodyPr>
          <a:lstStyle/>
          <a:p>
            <a:pPr lvl="1"/>
            <a:r>
              <a:rPr lang="en-US" dirty="0" smtClean="0">
                <a:solidFill>
                  <a:schemeClr val="tx2">
                    <a:lumMod val="40000"/>
                    <a:lumOff val="60000"/>
                  </a:schemeClr>
                </a:solidFill>
              </a:rPr>
              <a:t>Assumes </a:t>
            </a:r>
            <a:r>
              <a:rPr lang="en-US" dirty="0">
                <a:solidFill>
                  <a:schemeClr val="tx2">
                    <a:lumMod val="40000"/>
                    <a:lumOff val="60000"/>
                  </a:schemeClr>
                </a:solidFill>
              </a:rPr>
              <a:t>heavy right-handed </a:t>
            </a:r>
            <a:r>
              <a:rPr lang="en-US" dirty="0" smtClean="0">
                <a:solidFill>
                  <a:schemeClr val="tx2">
                    <a:lumMod val="40000"/>
                    <a:lumOff val="60000"/>
                  </a:schemeClr>
                </a:solidFill>
              </a:rPr>
              <a:t>neutrinos </a:t>
            </a:r>
            <a:r>
              <a:rPr lang="en-US" dirty="0">
                <a:solidFill>
                  <a:schemeClr val="tx2">
                    <a:lumMod val="40000"/>
                    <a:lumOff val="60000"/>
                  </a:schemeClr>
                </a:solidFill>
              </a:rPr>
              <a:t>~10</a:t>
            </a:r>
            <a:r>
              <a:rPr lang="en-US" baseline="30000" dirty="0">
                <a:solidFill>
                  <a:schemeClr val="tx2">
                    <a:lumMod val="40000"/>
                    <a:lumOff val="60000"/>
                  </a:schemeClr>
                </a:solidFill>
              </a:rPr>
              <a:t>12</a:t>
            </a:r>
            <a:r>
              <a:rPr lang="en-US" dirty="0">
                <a:solidFill>
                  <a:schemeClr val="tx2">
                    <a:lumMod val="40000"/>
                    <a:lumOff val="60000"/>
                  </a:schemeClr>
                </a:solidFill>
              </a:rPr>
              <a:t> </a:t>
            </a:r>
            <a:r>
              <a:rPr lang="en-US" dirty="0" err="1">
                <a:solidFill>
                  <a:schemeClr val="tx2">
                    <a:lumMod val="40000"/>
                    <a:lumOff val="60000"/>
                  </a:schemeClr>
                </a:solidFill>
              </a:rPr>
              <a:t>GeV</a:t>
            </a:r>
            <a:r>
              <a:rPr lang="en-US" dirty="0">
                <a:solidFill>
                  <a:schemeClr val="tx2">
                    <a:lumMod val="40000"/>
                    <a:lumOff val="60000"/>
                  </a:schemeClr>
                </a:solidFill>
              </a:rPr>
              <a:t> </a:t>
            </a:r>
            <a:endParaRPr lang="en-US" dirty="0" smtClean="0">
              <a:solidFill>
                <a:schemeClr val="tx2">
                  <a:lumMod val="40000"/>
                  <a:lumOff val="60000"/>
                </a:schemeClr>
              </a:solidFill>
            </a:endParaRPr>
          </a:p>
          <a:p>
            <a:pPr lvl="1"/>
            <a:r>
              <a:rPr lang="en-US" dirty="0" smtClean="0">
                <a:solidFill>
                  <a:schemeClr val="tx2">
                    <a:lumMod val="40000"/>
                    <a:lumOff val="60000"/>
                  </a:schemeClr>
                </a:solidFill>
              </a:rPr>
              <a:t>These neutrinos satisfy Sakharov conditions </a:t>
            </a:r>
          </a:p>
          <a:p>
            <a:pPr lvl="1"/>
            <a:r>
              <a:rPr lang="en-US" dirty="0" smtClean="0">
                <a:solidFill>
                  <a:schemeClr val="tx2">
                    <a:lumMod val="40000"/>
                    <a:lumOff val="60000"/>
                  </a:schemeClr>
                </a:solidFill>
              </a:rPr>
              <a:t>C &amp; CP breaking </a:t>
            </a:r>
            <a:r>
              <a:rPr lang="en-US" dirty="0" smtClean="0">
                <a:solidFill>
                  <a:schemeClr val="tx2">
                    <a:lumMod val="40000"/>
                    <a:lumOff val="60000"/>
                  </a:schemeClr>
                </a:solidFill>
                <a:sym typeface="Wingdings"/>
              </a:rPr>
              <a:t></a:t>
            </a:r>
            <a:r>
              <a:rPr lang="en-US" dirty="0" smtClean="0">
                <a:solidFill>
                  <a:schemeClr val="tx2">
                    <a:lumMod val="40000"/>
                    <a:lumOff val="60000"/>
                  </a:schemeClr>
                </a:solidFill>
              </a:rPr>
              <a:t> </a:t>
            </a:r>
            <a:r>
              <a:rPr lang="en-US" dirty="0" err="1" smtClean="0">
                <a:solidFill>
                  <a:schemeClr val="tx2">
                    <a:lumMod val="40000"/>
                    <a:lumOff val="60000"/>
                  </a:schemeClr>
                </a:solidFill>
              </a:rPr>
              <a:t>leptonic</a:t>
            </a:r>
            <a:r>
              <a:rPr lang="en-US" dirty="0" smtClean="0">
                <a:solidFill>
                  <a:schemeClr val="tx2">
                    <a:lumMod val="40000"/>
                    <a:lumOff val="60000"/>
                  </a:schemeClr>
                </a:solidFill>
              </a:rPr>
              <a:t> asymmetry</a:t>
            </a:r>
            <a:endParaRPr lang="en-US" dirty="0">
              <a:solidFill>
                <a:schemeClr val="tx2">
                  <a:lumMod val="40000"/>
                  <a:lumOff val="60000"/>
                </a:schemeClr>
              </a:solidFill>
            </a:endParaRPr>
          </a:p>
          <a:p>
            <a:pPr lvl="1"/>
            <a:r>
              <a:rPr lang="en-US" dirty="0" err="1">
                <a:solidFill>
                  <a:schemeClr val="tx2">
                    <a:lumMod val="40000"/>
                    <a:lumOff val="60000"/>
                  </a:schemeClr>
                </a:solidFill>
              </a:rPr>
              <a:t>L</a:t>
            </a:r>
            <a:r>
              <a:rPr lang="en-US" dirty="0" err="1" smtClean="0">
                <a:solidFill>
                  <a:schemeClr val="tx2">
                    <a:lumMod val="40000"/>
                    <a:lumOff val="60000"/>
                  </a:schemeClr>
                </a:solidFill>
              </a:rPr>
              <a:t>eptonic</a:t>
            </a:r>
            <a:r>
              <a:rPr lang="en-US" dirty="0" smtClean="0">
                <a:solidFill>
                  <a:schemeClr val="tx2">
                    <a:lumMod val="40000"/>
                    <a:lumOff val="60000"/>
                  </a:schemeClr>
                </a:solidFill>
              </a:rPr>
              <a:t> asymmetry </a:t>
            </a:r>
            <a:r>
              <a:rPr lang="en-US" dirty="0" smtClean="0">
                <a:solidFill>
                  <a:schemeClr val="tx2">
                    <a:lumMod val="40000"/>
                    <a:lumOff val="60000"/>
                  </a:schemeClr>
                </a:solidFill>
                <a:sym typeface="Wingdings"/>
              </a:rPr>
              <a:t></a:t>
            </a:r>
            <a:r>
              <a:rPr lang="en-US" dirty="0" smtClean="0">
                <a:solidFill>
                  <a:schemeClr val="tx2">
                    <a:lumMod val="40000"/>
                    <a:lumOff val="60000"/>
                  </a:schemeClr>
                </a:solidFill>
              </a:rPr>
              <a:t> baryon asymmetry</a:t>
            </a:r>
          </a:p>
          <a:p>
            <a:pPr lvl="1"/>
            <a:r>
              <a:rPr lang="en-US" dirty="0" smtClean="0">
                <a:solidFill>
                  <a:schemeClr val="tx2">
                    <a:lumMod val="40000"/>
                    <a:lumOff val="60000"/>
                  </a:schemeClr>
                </a:solidFill>
              </a:rPr>
              <a:t>Heavy right-handed neutrinos leave imprint on:</a:t>
            </a:r>
          </a:p>
          <a:p>
            <a:pPr marL="914400" lvl="2" indent="0">
              <a:buNone/>
            </a:pPr>
            <a:r>
              <a:rPr lang="en-US" sz="3200" b="1" dirty="0" smtClean="0">
                <a:solidFill>
                  <a:srgbClr val="FFFF00"/>
                </a:solidFill>
              </a:rPr>
              <a:t>				universe</a:t>
            </a:r>
          </a:p>
          <a:p>
            <a:pPr marL="914400" lvl="2" indent="0">
              <a:buNone/>
            </a:pPr>
            <a:r>
              <a:rPr lang="en-US" sz="3200" b="1" dirty="0" smtClean="0">
                <a:solidFill>
                  <a:schemeClr val="tx1">
                    <a:lumMod val="85000"/>
                    <a:lumOff val="15000"/>
                  </a:schemeClr>
                </a:solidFill>
              </a:rPr>
              <a:t>				neutrinos</a:t>
            </a: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10</a:t>
            </a:fld>
            <a:endParaRPr lang="en-US"/>
          </a:p>
        </p:txBody>
      </p:sp>
    </p:spTree>
    <p:extLst>
      <p:ext uri="{BB962C8B-B14F-4D97-AF65-F5344CB8AC3E}">
        <p14:creationId xmlns:p14="http://schemas.microsoft.com/office/powerpoint/2010/main" val="369898783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ECC9B84-AF0A-E746-9773-E40DD27D8915}" type="slidenum">
              <a:rPr lang="en-US" smtClean="0"/>
              <a:t>109</a:t>
            </a:fld>
            <a:endParaRPr lang="en-US"/>
          </a:p>
        </p:txBody>
      </p:sp>
    </p:spTree>
    <p:extLst>
      <p:ext uri="{BB962C8B-B14F-4D97-AF65-F5344CB8AC3E}">
        <p14:creationId xmlns:p14="http://schemas.microsoft.com/office/powerpoint/2010/main" val="421090608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 name="map_Canfranc_Europe.png" descr="map_Canfranc_Europe.png"/>
          <p:cNvPicPr>
            <a:picLocks/>
          </p:cNvPicPr>
          <p:nvPr/>
        </p:nvPicPr>
        <p:blipFill>
          <a:blip r:embed="rId2">
            <a:extLst/>
          </a:blip>
          <a:stretch>
            <a:fillRect/>
          </a:stretch>
        </p:blipFill>
        <p:spPr>
          <a:xfrm>
            <a:off x="2347009" y="1123596"/>
            <a:ext cx="4949350" cy="4014773"/>
          </a:xfrm>
          <a:prstGeom prst="rect">
            <a:avLst/>
          </a:prstGeom>
        </p:spPr>
      </p:pic>
      <p:grpSp>
        <p:nvGrpSpPr>
          <p:cNvPr id="1525" name="LSC.jpg"/>
          <p:cNvGrpSpPr/>
          <p:nvPr/>
        </p:nvGrpSpPr>
        <p:grpSpPr>
          <a:xfrm>
            <a:off x="6609999" y="4604112"/>
            <a:ext cx="2209742" cy="2362051"/>
            <a:chOff x="0" y="0"/>
            <a:chExt cx="3142742" cy="3359360"/>
          </a:xfrm>
        </p:grpSpPr>
        <p:pic>
          <p:nvPicPr>
            <p:cNvPr id="1524" name="LSC.jpg" descr="LSC.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900" y="139700"/>
              <a:ext cx="2710943" cy="2800561"/>
            </a:xfrm>
            <a:prstGeom prst="rect">
              <a:avLst/>
            </a:prstGeom>
            <a:ln>
              <a:noFill/>
            </a:ln>
            <a:effectLst/>
          </p:spPr>
        </p:pic>
        <p:pic>
          <p:nvPicPr>
            <p:cNvPr id="1523" name="LSC.jpg" descr="LSC.jpg"/>
            <p:cNvPicPr>
              <a:picLocks/>
            </p:cNvPicPr>
            <p:nvPr/>
          </p:nvPicPr>
          <p:blipFill>
            <a:blip r:embed="rId4">
              <a:extLst/>
            </a:blip>
            <a:stretch>
              <a:fillRect/>
            </a:stretch>
          </p:blipFill>
          <p:spPr>
            <a:xfrm>
              <a:off x="0" y="0"/>
              <a:ext cx="3142743" cy="3359361"/>
            </a:xfrm>
            <a:prstGeom prst="rect">
              <a:avLst/>
            </a:prstGeom>
            <a:effectLst/>
          </p:spPr>
        </p:pic>
      </p:grpSp>
      <p:pic>
        <p:nvPicPr>
          <p:cNvPr id="1526" name="logo-lsc.jpg" descr="logo-lsc.jpg"/>
          <p:cNvPicPr>
            <a:picLocks noChangeAspect="1"/>
          </p:cNvPicPr>
          <p:nvPr/>
        </p:nvPicPr>
        <p:blipFill>
          <a:blip r:embed="rId5">
            <a:extLst/>
          </a:blip>
          <a:stretch>
            <a:fillRect/>
          </a:stretch>
        </p:blipFill>
        <p:spPr>
          <a:xfrm>
            <a:off x="7381772" y="1398940"/>
            <a:ext cx="1759523" cy="844571"/>
          </a:xfrm>
          <a:prstGeom prst="rect">
            <a:avLst/>
          </a:prstGeom>
          <a:ln w="12700">
            <a:miter lim="400000"/>
          </a:ln>
        </p:spPr>
      </p:pic>
      <p:sp>
        <p:nvSpPr>
          <p:cNvPr id="1527" name="the canfranc underground laboratory"/>
          <p:cNvSpPr>
            <a:spLocks noGrp="1"/>
          </p:cNvSpPr>
          <p:nvPr>
            <p:ph type="title"/>
          </p:nvPr>
        </p:nvSpPr>
        <p:spPr>
          <a:xfrm>
            <a:off x="250031" y="28880"/>
            <a:ext cx="8643938" cy="917561"/>
          </a:xfrm>
          <a:prstGeom prst="rect">
            <a:avLst/>
          </a:prstGeom>
        </p:spPr>
        <p:txBody>
          <a:bodyPr>
            <a:normAutofit/>
          </a:bodyPr>
          <a:lstStyle>
            <a:lvl1pPr defTabSz="525779">
              <a:defRPr sz="5400">
                <a:latin typeface="+mj-lt"/>
                <a:ea typeface="+mj-ea"/>
                <a:cs typeface="+mj-cs"/>
                <a:sym typeface="Helvetica Neue Light"/>
              </a:defRPr>
            </a:lvl1pPr>
          </a:lstStyle>
          <a:p>
            <a:r>
              <a:rPr lang="en-US" sz="3600" dirty="0" err="1" smtClean="0"/>
              <a:t>C</a:t>
            </a:r>
            <a:r>
              <a:rPr sz="3600" dirty="0" err="1" smtClean="0"/>
              <a:t>anfranc</a:t>
            </a:r>
            <a:r>
              <a:rPr sz="3600" dirty="0" smtClean="0"/>
              <a:t> </a:t>
            </a:r>
            <a:r>
              <a:rPr sz="3600" dirty="0"/>
              <a:t>underground laboratory</a:t>
            </a:r>
          </a:p>
        </p:txBody>
      </p:sp>
      <p:sp>
        <p:nvSpPr>
          <p:cNvPr id="1528" name="Arrow"/>
          <p:cNvSpPr/>
          <p:nvPr/>
        </p:nvSpPr>
        <p:spPr>
          <a:xfrm rot="2514968">
            <a:off x="3826307" y="3011776"/>
            <a:ext cx="274532" cy="274532"/>
          </a:xfrm>
          <a:prstGeom prst="rightArrow">
            <a:avLst>
              <a:gd name="adj1" fmla="val 32000"/>
              <a:gd name="adj2" fmla="val 64000"/>
            </a:avLst>
          </a:prstGeom>
          <a:solidFill>
            <a:srgbClr val="FFFFFF"/>
          </a:solidFill>
          <a:ln w="12700">
            <a:miter lim="400000"/>
          </a:ln>
        </p:spPr>
        <p:txBody>
          <a:bodyPr lIns="35717" tIns="35717" rIns="35717" bIns="35717" anchor="ctr"/>
          <a:lstStyle/>
          <a:p>
            <a:pPr>
              <a:defRPr>
                <a:solidFill>
                  <a:srgbClr val="FFFFFF"/>
                </a:solidFill>
                <a:latin typeface="Gill Sans Light"/>
                <a:ea typeface="Gill Sans Light"/>
                <a:cs typeface="Gill Sans Light"/>
                <a:sym typeface="Gill Sans Light"/>
              </a:defRPr>
            </a:pPr>
            <a:endParaRPr/>
          </a:p>
        </p:txBody>
      </p:sp>
      <p:grpSp>
        <p:nvGrpSpPr>
          <p:cNvPr id="1531" name="tunnel.jpg"/>
          <p:cNvGrpSpPr/>
          <p:nvPr/>
        </p:nvGrpSpPr>
        <p:grpSpPr>
          <a:xfrm>
            <a:off x="307824" y="1494084"/>
            <a:ext cx="1836251" cy="2436428"/>
            <a:chOff x="0" y="0"/>
            <a:chExt cx="2611556" cy="3465141"/>
          </a:xfrm>
        </p:grpSpPr>
        <p:pic>
          <p:nvPicPr>
            <p:cNvPr id="1530" name="tunnel.jpg" descr="tunnel.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5900" y="139700"/>
              <a:ext cx="2179757" cy="2906342"/>
            </a:xfrm>
            <a:prstGeom prst="rect">
              <a:avLst/>
            </a:prstGeom>
            <a:ln>
              <a:noFill/>
            </a:ln>
            <a:effectLst/>
          </p:spPr>
        </p:pic>
        <p:pic>
          <p:nvPicPr>
            <p:cNvPr id="1529" name="tunnel.jpg" descr="tunnel.jpg"/>
            <p:cNvPicPr>
              <a:picLocks/>
            </p:cNvPicPr>
            <p:nvPr/>
          </p:nvPicPr>
          <p:blipFill>
            <a:blip r:embed="rId7">
              <a:extLst/>
            </a:blip>
            <a:stretch>
              <a:fillRect/>
            </a:stretch>
          </p:blipFill>
          <p:spPr>
            <a:xfrm>
              <a:off x="0" y="-1"/>
              <a:ext cx="2611557" cy="3465143"/>
            </a:xfrm>
            <a:prstGeom prst="rect">
              <a:avLst/>
            </a:prstGeom>
            <a:effectLst/>
          </p:spPr>
        </p:pic>
      </p:grpSp>
      <p:grpSp>
        <p:nvGrpSpPr>
          <p:cNvPr id="1534" name="pasted-image.tif"/>
          <p:cNvGrpSpPr/>
          <p:nvPr/>
        </p:nvGrpSpPr>
        <p:grpSpPr>
          <a:xfrm>
            <a:off x="235204" y="4219365"/>
            <a:ext cx="4293930" cy="2589799"/>
            <a:chOff x="0" y="0"/>
            <a:chExt cx="6106921" cy="3683268"/>
          </a:xfrm>
        </p:grpSpPr>
        <p:pic>
          <p:nvPicPr>
            <p:cNvPr id="1533" name="pasted-image.tif" descr="pasted-image.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5100" y="114300"/>
              <a:ext cx="5776722" cy="3251469"/>
            </a:xfrm>
            <a:prstGeom prst="rect">
              <a:avLst/>
            </a:prstGeom>
            <a:ln>
              <a:noFill/>
            </a:ln>
            <a:effectLst/>
          </p:spPr>
        </p:pic>
        <p:pic>
          <p:nvPicPr>
            <p:cNvPr id="1532" name="pasted-image.tif" descr="pasted-image.tif"/>
            <p:cNvPicPr>
              <a:picLocks/>
            </p:cNvPicPr>
            <p:nvPr/>
          </p:nvPicPr>
          <p:blipFill>
            <a:blip r:embed="rId9">
              <a:extLst/>
            </a:blip>
            <a:stretch>
              <a:fillRect/>
            </a:stretch>
          </p:blipFill>
          <p:spPr>
            <a:xfrm>
              <a:off x="0" y="0"/>
              <a:ext cx="6106922" cy="3683269"/>
            </a:xfrm>
            <a:prstGeom prst="rect">
              <a:avLst/>
            </a:prstGeom>
            <a:effectLst/>
          </p:spPr>
        </p:pic>
      </p:grpSp>
      <p:pic>
        <p:nvPicPr>
          <p:cNvPr id="1535" name="droppedImage.pdf" descr="droppedImage.pdf"/>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076959" y="2555832"/>
            <a:ext cx="2890587" cy="1959053"/>
          </a:xfrm>
          <a:prstGeom prst="rect">
            <a:avLst/>
          </a:prstGeom>
          <a:ln w="12700">
            <a:miter lim="400000"/>
          </a:ln>
        </p:spPr>
      </p:pic>
      <p:sp>
        <p:nvSpPr>
          <p:cNvPr id="1536" name="2500 m water equivalent"/>
          <p:cNvSpPr/>
          <p:nvPr/>
        </p:nvSpPr>
        <p:spPr>
          <a:xfrm>
            <a:off x="271594" y="650710"/>
            <a:ext cx="1365682" cy="99546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marL="228600" indent="-228600" algn="l">
              <a:buSzPct val="100000"/>
              <a:buChar char="•"/>
              <a:defRPr sz="2000">
                <a:latin typeface="Gill Sans"/>
                <a:ea typeface="Gill Sans"/>
                <a:cs typeface="Gill Sans"/>
                <a:sym typeface="Gill Sans"/>
              </a:defRPr>
            </a:lvl1pPr>
          </a:lstStyle>
          <a:p>
            <a:pPr>
              <a:defRPr>
                <a:latin typeface="Gill Sans Light"/>
                <a:ea typeface="Gill Sans Light"/>
                <a:cs typeface="Gill Sans Light"/>
                <a:sym typeface="Gill Sans Light"/>
              </a:defRPr>
            </a:pPr>
            <a:r>
              <a:rPr>
                <a:latin typeface="Gill Sans"/>
                <a:ea typeface="Gill Sans"/>
                <a:cs typeface="Gill Sans"/>
                <a:sym typeface="Gill Sans"/>
              </a:rPr>
              <a:t>2500 m water equivalent</a:t>
            </a:r>
          </a:p>
        </p:txBody>
      </p:sp>
    </p:spTree>
    <p:extLst>
      <p:ext uri="{BB962C8B-B14F-4D97-AF65-F5344CB8AC3E}">
        <p14:creationId xmlns:p14="http://schemas.microsoft.com/office/powerpoint/2010/main" val="606993251"/>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err="1" smtClean="0">
                <a:solidFill>
                  <a:srgbClr val="FFFF00"/>
                </a:solidFill>
              </a:rPr>
              <a:t>Leptogenesis</a:t>
            </a:r>
            <a:r>
              <a:rPr lang="en-US" b="1" dirty="0" smtClean="0">
                <a:solidFill>
                  <a:srgbClr val="FFFF00"/>
                </a:solidFill>
              </a:rPr>
              <a:t> </a:t>
            </a:r>
            <a:endParaRPr lang="en-US" dirty="0">
              <a:solidFill>
                <a:srgbClr val="FFFF00"/>
              </a:solidFill>
            </a:endParaRPr>
          </a:p>
        </p:txBody>
      </p:sp>
      <p:sp>
        <p:nvSpPr>
          <p:cNvPr id="6" name="Content Placeholder 5"/>
          <p:cNvSpPr>
            <a:spLocks noGrp="1"/>
          </p:cNvSpPr>
          <p:nvPr>
            <p:ph idx="1"/>
          </p:nvPr>
        </p:nvSpPr>
        <p:spPr/>
        <p:txBody>
          <a:bodyPr>
            <a:normAutofit/>
          </a:bodyPr>
          <a:lstStyle/>
          <a:p>
            <a:pPr lvl="1"/>
            <a:r>
              <a:rPr lang="en-US" dirty="0" smtClean="0">
                <a:solidFill>
                  <a:schemeClr val="tx2">
                    <a:lumMod val="40000"/>
                    <a:lumOff val="60000"/>
                  </a:schemeClr>
                </a:solidFill>
              </a:rPr>
              <a:t>Assumes </a:t>
            </a:r>
            <a:r>
              <a:rPr lang="en-US" dirty="0">
                <a:solidFill>
                  <a:schemeClr val="tx2">
                    <a:lumMod val="40000"/>
                    <a:lumOff val="60000"/>
                  </a:schemeClr>
                </a:solidFill>
              </a:rPr>
              <a:t>heavy right-handed </a:t>
            </a:r>
            <a:r>
              <a:rPr lang="en-US" dirty="0" smtClean="0">
                <a:solidFill>
                  <a:schemeClr val="tx2">
                    <a:lumMod val="40000"/>
                    <a:lumOff val="60000"/>
                  </a:schemeClr>
                </a:solidFill>
              </a:rPr>
              <a:t>neutrinos </a:t>
            </a:r>
            <a:r>
              <a:rPr lang="en-US" dirty="0">
                <a:solidFill>
                  <a:schemeClr val="tx2">
                    <a:lumMod val="40000"/>
                    <a:lumOff val="60000"/>
                  </a:schemeClr>
                </a:solidFill>
              </a:rPr>
              <a:t>~10</a:t>
            </a:r>
            <a:r>
              <a:rPr lang="en-US" baseline="30000" dirty="0">
                <a:solidFill>
                  <a:schemeClr val="tx2">
                    <a:lumMod val="40000"/>
                    <a:lumOff val="60000"/>
                  </a:schemeClr>
                </a:solidFill>
              </a:rPr>
              <a:t>12</a:t>
            </a:r>
            <a:r>
              <a:rPr lang="en-US" dirty="0">
                <a:solidFill>
                  <a:schemeClr val="tx2">
                    <a:lumMod val="40000"/>
                    <a:lumOff val="60000"/>
                  </a:schemeClr>
                </a:solidFill>
              </a:rPr>
              <a:t> </a:t>
            </a:r>
            <a:r>
              <a:rPr lang="en-US" dirty="0" err="1">
                <a:solidFill>
                  <a:schemeClr val="tx2">
                    <a:lumMod val="40000"/>
                    <a:lumOff val="60000"/>
                  </a:schemeClr>
                </a:solidFill>
              </a:rPr>
              <a:t>GeV</a:t>
            </a:r>
            <a:r>
              <a:rPr lang="en-US" dirty="0">
                <a:solidFill>
                  <a:schemeClr val="tx2">
                    <a:lumMod val="40000"/>
                    <a:lumOff val="60000"/>
                  </a:schemeClr>
                </a:solidFill>
              </a:rPr>
              <a:t> </a:t>
            </a:r>
            <a:endParaRPr lang="en-US" dirty="0" smtClean="0">
              <a:solidFill>
                <a:schemeClr val="tx2">
                  <a:lumMod val="40000"/>
                  <a:lumOff val="60000"/>
                </a:schemeClr>
              </a:solidFill>
            </a:endParaRPr>
          </a:p>
          <a:p>
            <a:pPr lvl="1"/>
            <a:r>
              <a:rPr lang="en-US" dirty="0" smtClean="0">
                <a:solidFill>
                  <a:schemeClr val="tx2">
                    <a:lumMod val="40000"/>
                    <a:lumOff val="60000"/>
                  </a:schemeClr>
                </a:solidFill>
              </a:rPr>
              <a:t>These neutrinos satisfy Sakharov conditions </a:t>
            </a:r>
          </a:p>
          <a:p>
            <a:pPr lvl="1"/>
            <a:r>
              <a:rPr lang="en-US" dirty="0" smtClean="0">
                <a:solidFill>
                  <a:schemeClr val="tx2">
                    <a:lumMod val="40000"/>
                    <a:lumOff val="60000"/>
                  </a:schemeClr>
                </a:solidFill>
              </a:rPr>
              <a:t>C &amp; CP breaking </a:t>
            </a:r>
            <a:r>
              <a:rPr lang="en-US" dirty="0" smtClean="0">
                <a:solidFill>
                  <a:schemeClr val="tx2">
                    <a:lumMod val="40000"/>
                    <a:lumOff val="60000"/>
                  </a:schemeClr>
                </a:solidFill>
                <a:sym typeface="Wingdings"/>
              </a:rPr>
              <a:t></a:t>
            </a:r>
            <a:r>
              <a:rPr lang="en-US" dirty="0" smtClean="0">
                <a:solidFill>
                  <a:schemeClr val="tx2">
                    <a:lumMod val="40000"/>
                    <a:lumOff val="60000"/>
                  </a:schemeClr>
                </a:solidFill>
              </a:rPr>
              <a:t> </a:t>
            </a:r>
            <a:r>
              <a:rPr lang="en-US" dirty="0" err="1" smtClean="0">
                <a:solidFill>
                  <a:schemeClr val="tx2">
                    <a:lumMod val="40000"/>
                    <a:lumOff val="60000"/>
                  </a:schemeClr>
                </a:solidFill>
              </a:rPr>
              <a:t>leptonic</a:t>
            </a:r>
            <a:r>
              <a:rPr lang="en-US" dirty="0" smtClean="0">
                <a:solidFill>
                  <a:schemeClr val="tx2">
                    <a:lumMod val="40000"/>
                    <a:lumOff val="60000"/>
                  </a:schemeClr>
                </a:solidFill>
              </a:rPr>
              <a:t> asymmetry</a:t>
            </a:r>
            <a:endParaRPr lang="en-US" dirty="0">
              <a:solidFill>
                <a:schemeClr val="tx2">
                  <a:lumMod val="40000"/>
                  <a:lumOff val="60000"/>
                </a:schemeClr>
              </a:solidFill>
            </a:endParaRPr>
          </a:p>
          <a:p>
            <a:pPr lvl="1"/>
            <a:r>
              <a:rPr lang="en-US" dirty="0" err="1">
                <a:solidFill>
                  <a:schemeClr val="tx2">
                    <a:lumMod val="40000"/>
                    <a:lumOff val="60000"/>
                  </a:schemeClr>
                </a:solidFill>
              </a:rPr>
              <a:t>L</a:t>
            </a:r>
            <a:r>
              <a:rPr lang="en-US" dirty="0" err="1" smtClean="0">
                <a:solidFill>
                  <a:schemeClr val="tx2">
                    <a:lumMod val="40000"/>
                    <a:lumOff val="60000"/>
                  </a:schemeClr>
                </a:solidFill>
              </a:rPr>
              <a:t>eptonic</a:t>
            </a:r>
            <a:r>
              <a:rPr lang="en-US" dirty="0" smtClean="0">
                <a:solidFill>
                  <a:schemeClr val="tx2">
                    <a:lumMod val="40000"/>
                    <a:lumOff val="60000"/>
                  </a:schemeClr>
                </a:solidFill>
              </a:rPr>
              <a:t> asymmetry </a:t>
            </a:r>
            <a:r>
              <a:rPr lang="en-US" dirty="0" smtClean="0">
                <a:solidFill>
                  <a:schemeClr val="tx2">
                    <a:lumMod val="40000"/>
                    <a:lumOff val="60000"/>
                  </a:schemeClr>
                </a:solidFill>
                <a:sym typeface="Wingdings"/>
              </a:rPr>
              <a:t></a:t>
            </a:r>
            <a:r>
              <a:rPr lang="en-US" dirty="0" smtClean="0">
                <a:solidFill>
                  <a:schemeClr val="tx2">
                    <a:lumMod val="40000"/>
                    <a:lumOff val="60000"/>
                  </a:schemeClr>
                </a:solidFill>
              </a:rPr>
              <a:t> baryon asymmetry</a:t>
            </a:r>
          </a:p>
          <a:p>
            <a:pPr lvl="1"/>
            <a:r>
              <a:rPr lang="en-US" dirty="0" smtClean="0">
                <a:solidFill>
                  <a:schemeClr val="tx2">
                    <a:lumMod val="40000"/>
                    <a:lumOff val="60000"/>
                  </a:schemeClr>
                </a:solidFill>
              </a:rPr>
              <a:t>Heavy right-handed neutrinos leave imprint on:</a:t>
            </a:r>
          </a:p>
          <a:p>
            <a:pPr marL="914400" lvl="2" indent="0">
              <a:buNone/>
            </a:pPr>
            <a:r>
              <a:rPr lang="en-US" sz="3200" b="1" dirty="0" smtClean="0">
                <a:solidFill>
                  <a:srgbClr val="FFFF00"/>
                </a:solidFill>
              </a:rPr>
              <a:t>				universe </a:t>
            </a:r>
          </a:p>
          <a:p>
            <a:pPr marL="914400" lvl="2" indent="0">
              <a:buNone/>
            </a:pPr>
            <a:r>
              <a:rPr lang="en-US" sz="3200" b="1" dirty="0" smtClean="0">
                <a:solidFill>
                  <a:srgbClr val="FFFF00"/>
                </a:solidFill>
              </a:rPr>
              <a:t>				neutrinos </a:t>
            </a: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11</a:t>
            </a:fld>
            <a:endParaRPr lang="en-US"/>
          </a:p>
        </p:txBody>
      </p:sp>
    </p:spTree>
    <p:extLst>
      <p:ext uri="{BB962C8B-B14F-4D97-AF65-F5344CB8AC3E}">
        <p14:creationId xmlns:p14="http://schemas.microsoft.com/office/powerpoint/2010/main" val="29700185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err="1" smtClean="0">
                <a:solidFill>
                  <a:srgbClr val="FFFF00"/>
                </a:solidFill>
              </a:rPr>
              <a:t>Leptogenesis</a:t>
            </a:r>
            <a:r>
              <a:rPr lang="en-US" b="1" dirty="0" smtClean="0">
                <a:solidFill>
                  <a:srgbClr val="FFFF00"/>
                </a:solidFill>
              </a:rPr>
              <a:t> </a:t>
            </a:r>
            <a:endParaRPr lang="en-US" dirty="0">
              <a:solidFill>
                <a:srgbClr val="FFFF00"/>
              </a:solidFill>
            </a:endParaRPr>
          </a:p>
        </p:txBody>
      </p:sp>
      <p:sp>
        <p:nvSpPr>
          <p:cNvPr id="6" name="Content Placeholder 5"/>
          <p:cNvSpPr>
            <a:spLocks noGrp="1"/>
          </p:cNvSpPr>
          <p:nvPr>
            <p:ph idx="1"/>
          </p:nvPr>
        </p:nvSpPr>
        <p:spPr/>
        <p:txBody>
          <a:bodyPr>
            <a:normAutofit/>
          </a:bodyPr>
          <a:lstStyle/>
          <a:p>
            <a:pPr lvl="1"/>
            <a:r>
              <a:rPr lang="en-US" b="1" dirty="0">
                <a:solidFill>
                  <a:srgbClr val="DAB5FF"/>
                </a:solidFill>
              </a:rPr>
              <a:t>Forces neutrinos to be </a:t>
            </a:r>
            <a:r>
              <a:rPr lang="en-US" b="1" i="1" dirty="0" err="1">
                <a:solidFill>
                  <a:srgbClr val="DAB5FF"/>
                </a:solidFill>
              </a:rPr>
              <a:t>Majorana</a:t>
            </a:r>
            <a:r>
              <a:rPr lang="en-US" b="1" dirty="0">
                <a:solidFill>
                  <a:srgbClr val="DAB5FF"/>
                </a:solidFill>
              </a:rPr>
              <a:t> particles</a:t>
            </a:r>
          </a:p>
          <a:p>
            <a:pPr lvl="2"/>
            <a:r>
              <a:rPr lang="en-US" b="1" i="1" dirty="0" err="1">
                <a:solidFill>
                  <a:schemeClr val="bg1"/>
                </a:solidFill>
              </a:rPr>
              <a:t>Majorana</a:t>
            </a:r>
            <a:r>
              <a:rPr lang="en-US" dirty="0">
                <a:solidFill>
                  <a:schemeClr val="bg1"/>
                </a:solidFill>
              </a:rPr>
              <a:t>: particle and anti-particle are identical</a:t>
            </a:r>
          </a:p>
          <a:p>
            <a:pPr lvl="2"/>
            <a:r>
              <a:rPr lang="en-US" dirty="0">
                <a:solidFill>
                  <a:schemeClr val="bg1"/>
                </a:solidFill>
              </a:rPr>
              <a:t>Neither “matter” nor “</a:t>
            </a:r>
            <a:r>
              <a:rPr lang="en-US" dirty="0" smtClean="0">
                <a:solidFill>
                  <a:schemeClr val="bg1"/>
                </a:solidFill>
              </a:rPr>
              <a:t>antimatter”</a:t>
            </a:r>
          </a:p>
          <a:p>
            <a:pPr lvl="2"/>
            <a:r>
              <a:rPr lang="en-US" dirty="0" smtClean="0">
                <a:solidFill>
                  <a:schemeClr val="bg1"/>
                </a:solidFill>
              </a:rPr>
              <a:t>Forces neutrinos to have a </a:t>
            </a:r>
            <a:r>
              <a:rPr lang="en-US" dirty="0" err="1">
                <a:solidFill>
                  <a:schemeClr val="bg1"/>
                </a:solidFill>
              </a:rPr>
              <a:t>M</a:t>
            </a:r>
            <a:r>
              <a:rPr lang="en-US" dirty="0" err="1" smtClean="0">
                <a:solidFill>
                  <a:schemeClr val="bg1"/>
                </a:solidFill>
              </a:rPr>
              <a:t>ajorana</a:t>
            </a:r>
            <a:r>
              <a:rPr lang="en-US" dirty="0" smtClean="0">
                <a:solidFill>
                  <a:schemeClr val="bg1"/>
                </a:solidFill>
              </a:rPr>
              <a:t> mass term</a:t>
            </a:r>
          </a:p>
          <a:p>
            <a:pPr lvl="2"/>
            <a:r>
              <a:rPr lang="en-US" dirty="0" smtClean="0">
                <a:solidFill>
                  <a:schemeClr val="bg1"/>
                </a:solidFill>
              </a:rPr>
              <a:t>Among fermions, only neutrinos could be </a:t>
            </a:r>
            <a:r>
              <a:rPr lang="en-US" i="1" dirty="0" err="1" smtClean="0">
                <a:solidFill>
                  <a:schemeClr val="bg1"/>
                </a:solidFill>
              </a:rPr>
              <a:t>Majorana</a:t>
            </a:r>
            <a:endParaRPr lang="en-US" i="1" dirty="0" smtClean="0">
              <a:solidFill>
                <a:schemeClr val="bg1"/>
              </a:solidFill>
            </a:endParaRPr>
          </a:p>
          <a:p>
            <a:pPr lvl="1"/>
            <a:endParaRPr lang="en-US" b="1" u="sng" dirty="0" smtClean="0">
              <a:solidFill>
                <a:srgbClr val="C509FF"/>
              </a:solidFill>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12</a:t>
            </a:fld>
            <a:endParaRPr lang="en-US"/>
          </a:p>
        </p:txBody>
      </p:sp>
    </p:spTree>
    <p:extLst>
      <p:ext uri="{BB962C8B-B14F-4D97-AF65-F5344CB8AC3E}">
        <p14:creationId xmlns:p14="http://schemas.microsoft.com/office/powerpoint/2010/main" val="2032224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err="1" smtClean="0">
                <a:solidFill>
                  <a:srgbClr val="FFFF00"/>
                </a:solidFill>
              </a:rPr>
              <a:t>Leptogenesis</a:t>
            </a:r>
            <a:r>
              <a:rPr lang="en-US" b="1" dirty="0" smtClean="0">
                <a:solidFill>
                  <a:srgbClr val="FFFF00"/>
                </a:solidFill>
              </a:rPr>
              <a:t> </a:t>
            </a:r>
            <a:endParaRPr lang="en-US" dirty="0">
              <a:solidFill>
                <a:srgbClr val="FFFF00"/>
              </a:solidFill>
            </a:endParaRPr>
          </a:p>
        </p:txBody>
      </p:sp>
      <p:sp>
        <p:nvSpPr>
          <p:cNvPr id="6" name="Content Placeholder 5"/>
          <p:cNvSpPr>
            <a:spLocks noGrp="1"/>
          </p:cNvSpPr>
          <p:nvPr>
            <p:ph idx="1"/>
          </p:nvPr>
        </p:nvSpPr>
        <p:spPr/>
        <p:txBody>
          <a:bodyPr>
            <a:normAutofit/>
          </a:bodyPr>
          <a:lstStyle/>
          <a:p>
            <a:pPr lvl="1"/>
            <a:r>
              <a:rPr lang="en-US" b="1" dirty="0">
                <a:solidFill>
                  <a:srgbClr val="DAB5FF"/>
                </a:solidFill>
              </a:rPr>
              <a:t>Forces neutrinos to be </a:t>
            </a:r>
            <a:r>
              <a:rPr lang="en-US" b="1" i="1" dirty="0" err="1">
                <a:solidFill>
                  <a:srgbClr val="DAB5FF"/>
                </a:solidFill>
              </a:rPr>
              <a:t>Majorana</a:t>
            </a:r>
            <a:r>
              <a:rPr lang="en-US" b="1" dirty="0">
                <a:solidFill>
                  <a:srgbClr val="DAB5FF"/>
                </a:solidFill>
              </a:rPr>
              <a:t> particles</a:t>
            </a:r>
          </a:p>
          <a:p>
            <a:pPr lvl="2"/>
            <a:r>
              <a:rPr lang="en-US" b="1" i="1" dirty="0" err="1">
                <a:solidFill>
                  <a:schemeClr val="bg1"/>
                </a:solidFill>
              </a:rPr>
              <a:t>Majorana</a:t>
            </a:r>
            <a:r>
              <a:rPr lang="en-US" dirty="0">
                <a:solidFill>
                  <a:schemeClr val="bg1"/>
                </a:solidFill>
              </a:rPr>
              <a:t>: particle and anti-particle are identical</a:t>
            </a:r>
          </a:p>
          <a:p>
            <a:pPr lvl="2"/>
            <a:r>
              <a:rPr lang="en-US" dirty="0">
                <a:solidFill>
                  <a:schemeClr val="bg1"/>
                </a:solidFill>
              </a:rPr>
              <a:t>Neither “matter” nor “</a:t>
            </a:r>
            <a:r>
              <a:rPr lang="en-US" dirty="0" smtClean="0">
                <a:solidFill>
                  <a:schemeClr val="bg1"/>
                </a:solidFill>
              </a:rPr>
              <a:t>antimatter”</a:t>
            </a:r>
          </a:p>
          <a:p>
            <a:pPr lvl="2"/>
            <a:r>
              <a:rPr lang="en-US" dirty="0" smtClean="0">
                <a:solidFill>
                  <a:schemeClr val="bg1"/>
                </a:solidFill>
              </a:rPr>
              <a:t>Forces neutrinos to have a </a:t>
            </a:r>
            <a:r>
              <a:rPr lang="en-US" dirty="0" err="1">
                <a:solidFill>
                  <a:schemeClr val="bg1"/>
                </a:solidFill>
              </a:rPr>
              <a:t>M</a:t>
            </a:r>
            <a:r>
              <a:rPr lang="en-US" dirty="0" err="1" smtClean="0">
                <a:solidFill>
                  <a:schemeClr val="bg1"/>
                </a:solidFill>
              </a:rPr>
              <a:t>ajorana</a:t>
            </a:r>
            <a:r>
              <a:rPr lang="en-US" dirty="0" smtClean="0">
                <a:solidFill>
                  <a:schemeClr val="bg1"/>
                </a:solidFill>
              </a:rPr>
              <a:t> mass term</a:t>
            </a:r>
          </a:p>
          <a:p>
            <a:pPr lvl="2"/>
            <a:r>
              <a:rPr lang="en-US" dirty="0" smtClean="0">
                <a:solidFill>
                  <a:schemeClr val="bg1"/>
                </a:solidFill>
              </a:rPr>
              <a:t>Among fermions, only neutrinos could be </a:t>
            </a:r>
            <a:r>
              <a:rPr lang="en-US" i="1" dirty="0" err="1" smtClean="0">
                <a:solidFill>
                  <a:schemeClr val="bg1"/>
                </a:solidFill>
              </a:rPr>
              <a:t>Majorana</a:t>
            </a:r>
            <a:endParaRPr lang="en-US" i="1" dirty="0" smtClean="0">
              <a:solidFill>
                <a:schemeClr val="bg1"/>
              </a:solidFill>
            </a:endParaRPr>
          </a:p>
          <a:p>
            <a:pPr lvl="1"/>
            <a:r>
              <a:rPr lang="en-US" dirty="0">
                <a:solidFill>
                  <a:srgbClr val="DAB5FF"/>
                </a:solidFill>
              </a:rPr>
              <a:t>Predicts: </a:t>
            </a:r>
            <a:r>
              <a:rPr lang="en-US" dirty="0" err="1">
                <a:solidFill>
                  <a:srgbClr val="DAB5FF"/>
                </a:solidFill>
              </a:rPr>
              <a:t>n</a:t>
            </a:r>
            <a:r>
              <a:rPr lang="en-US" baseline="-25000" dirty="0" err="1">
                <a:solidFill>
                  <a:srgbClr val="DAB5FF"/>
                </a:solidFill>
              </a:rPr>
              <a:t>B</a:t>
            </a:r>
            <a:r>
              <a:rPr lang="en-US" dirty="0">
                <a:solidFill>
                  <a:srgbClr val="DAB5FF"/>
                </a:solidFill>
              </a:rPr>
              <a:t>/</a:t>
            </a:r>
            <a:r>
              <a:rPr lang="en-US" dirty="0" err="1">
                <a:solidFill>
                  <a:srgbClr val="DAB5FF"/>
                </a:solidFill>
              </a:rPr>
              <a:t>n</a:t>
            </a:r>
            <a:r>
              <a:rPr lang="en-US" baseline="-25000" dirty="0" err="1">
                <a:solidFill>
                  <a:srgbClr val="DAB5FF"/>
                </a:solidFill>
              </a:rPr>
              <a:t>γ</a:t>
            </a:r>
            <a:r>
              <a:rPr lang="en-US" dirty="0">
                <a:solidFill>
                  <a:srgbClr val="DAB5FF"/>
                </a:solidFill>
              </a:rPr>
              <a:t> ≈ 6 x 10</a:t>
            </a:r>
            <a:r>
              <a:rPr lang="en-US" baseline="30000" dirty="0">
                <a:solidFill>
                  <a:srgbClr val="DAB5FF"/>
                </a:solidFill>
              </a:rPr>
              <a:t>-10 </a:t>
            </a:r>
            <a:r>
              <a:rPr lang="en-US" dirty="0">
                <a:solidFill>
                  <a:srgbClr val="DAB5FF"/>
                </a:solidFill>
              </a:rPr>
              <a:t> </a:t>
            </a:r>
          </a:p>
          <a:p>
            <a:pPr marL="914400" lvl="2" indent="0">
              <a:buNone/>
            </a:pPr>
            <a:r>
              <a:rPr lang="en-US" dirty="0">
                <a:solidFill>
                  <a:srgbClr val="FFFFFF"/>
                </a:solidFill>
              </a:rPr>
              <a:t>		Prediction </a:t>
            </a:r>
            <a:r>
              <a:rPr lang="en-US" dirty="0" smtClean="0">
                <a:solidFill>
                  <a:srgbClr val="FFFFFF"/>
                </a:solidFill>
              </a:rPr>
              <a:t>≈ </a:t>
            </a:r>
            <a:r>
              <a:rPr lang="en-US" dirty="0">
                <a:solidFill>
                  <a:srgbClr val="FFFFFF"/>
                </a:solidFill>
              </a:rPr>
              <a:t>measured </a:t>
            </a:r>
            <a:r>
              <a:rPr lang="en-US" dirty="0" smtClean="0">
                <a:solidFill>
                  <a:srgbClr val="FFFFFF"/>
                </a:solidFill>
              </a:rPr>
              <a:t> √</a:t>
            </a:r>
            <a:endParaRPr lang="en-US" dirty="0">
              <a:solidFill>
                <a:srgbClr val="FFFFFF"/>
              </a:solidFill>
            </a:endParaRPr>
          </a:p>
          <a:p>
            <a:pPr lvl="1"/>
            <a:r>
              <a:rPr lang="en-US" dirty="0">
                <a:solidFill>
                  <a:srgbClr val="DAB5FF"/>
                </a:solidFill>
              </a:rPr>
              <a:t>Predicts: </a:t>
            </a:r>
            <a:r>
              <a:rPr lang="en-US" dirty="0" err="1">
                <a:solidFill>
                  <a:srgbClr val="DAB5FF"/>
                </a:solidFill>
              </a:rPr>
              <a:t>m</a:t>
            </a:r>
            <a:r>
              <a:rPr lang="en-US" baseline="-25000" dirty="0" err="1">
                <a:solidFill>
                  <a:srgbClr val="DAB5FF"/>
                </a:solidFill>
              </a:rPr>
              <a:t>ν</a:t>
            </a:r>
            <a:r>
              <a:rPr lang="en-US" dirty="0">
                <a:solidFill>
                  <a:srgbClr val="DAB5FF"/>
                </a:solidFill>
              </a:rPr>
              <a:t> ≈ a few 10’s of </a:t>
            </a:r>
            <a:r>
              <a:rPr lang="en-US" dirty="0" err="1">
                <a:solidFill>
                  <a:srgbClr val="DAB5FF"/>
                </a:solidFill>
              </a:rPr>
              <a:t>meV</a:t>
            </a:r>
            <a:r>
              <a:rPr lang="en-US" baseline="-25000" dirty="0">
                <a:solidFill>
                  <a:srgbClr val="DAB5FF"/>
                </a:solidFill>
              </a:rPr>
              <a:t>  </a:t>
            </a:r>
            <a:r>
              <a:rPr lang="en-US" dirty="0" smtClean="0">
                <a:solidFill>
                  <a:srgbClr val="DAB5FF"/>
                </a:solidFill>
              </a:rPr>
              <a:t>(see-saw: m</a:t>
            </a:r>
            <a:r>
              <a:rPr lang="en-US" baseline="30000" dirty="0" smtClean="0">
                <a:solidFill>
                  <a:srgbClr val="DAB5FF"/>
                </a:solidFill>
              </a:rPr>
              <a:t>2</a:t>
            </a:r>
            <a:r>
              <a:rPr lang="en-US" dirty="0" smtClean="0">
                <a:solidFill>
                  <a:srgbClr val="DAB5FF"/>
                </a:solidFill>
              </a:rPr>
              <a:t>/M)</a:t>
            </a:r>
            <a:endParaRPr lang="en-US" baseline="-25000" dirty="0">
              <a:solidFill>
                <a:srgbClr val="DAB5FF"/>
              </a:solidFill>
            </a:endParaRPr>
          </a:p>
          <a:p>
            <a:pPr marL="914400" lvl="2" indent="0">
              <a:buNone/>
            </a:pPr>
            <a:r>
              <a:rPr lang="en-US" dirty="0">
                <a:solidFill>
                  <a:srgbClr val="FFFFFF"/>
                </a:solidFill>
              </a:rPr>
              <a:t>		Oscillations indicate  </a:t>
            </a:r>
            <a:r>
              <a:rPr lang="en-US" dirty="0" err="1">
                <a:solidFill>
                  <a:srgbClr val="FFFFFF"/>
                </a:solidFill>
              </a:rPr>
              <a:t>m</a:t>
            </a:r>
            <a:r>
              <a:rPr lang="en-US" baseline="-25000" dirty="0" err="1">
                <a:solidFill>
                  <a:srgbClr val="FFFFFF"/>
                </a:solidFill>
              </a:rPr>
              <a:t>ν</a:t>
            </a:r>
            <a:r>
              <a:rPr lang="en-US" baseline="-25000" dirty="0">
                <a:solidFill>
                  <a:srgbClr val="FFFFFF"/>
                </a:solidFill>
              </a:rPr>
              <a:t> </a:t>
            </a:r>
            <a:r>
              <a:rPr lang="en-US" dirty="0" smtClean="0">
                <a:solidFill>
                  <a:srgbClr val="FFFFFF"/>
                </a:solidFill>
              </a:rPr>
              <a:t>≈ 50 </a:t>
            </a:r>
            <a:r>
              <a:rPr lang="en-US" dirty="0" err="1">
                <a:solidFill>
                  <a:srgbClr val="FFFFFF"/>
                </a:solidFill>
              </a:rPr>
              <a:t>meV</a:t>
            </a:r>
            <a:r>
              <a:rPr lang="en-US" dirty="0">
                <a:solidFill>
                  <a:srgbClr val="FFFFFF"/>
                </a:solidFill>
              </a:rPr>
              <a:t> </a:t>
            </a:r>
            <a:r>
              <a:rPr lang="en-US" dirty="0" smtClean="0">
                <a:solidFill>
                  <a:srgbClr val="FFFFFF"/>
                </a:solidFill>
              </a:rPr>
              <a:t> √</a:t>
            </a:r>
            <a:endParaRPr lang="en-US" dirty="0">
              <a:solidFill>
                <a:srgbClr val="FFFFFF"/>
              </a:solidFill>
            </a:endParaRPr>
          </a:p>
          <a:p>
            <a:pPr lvl="2"/>
            <a:endParaRPr lang="en-US" i="1" dirty="0" smtClean="0">
              <a:solidFill>
                <a:schemeClr val="bg1"/>
              </a:solidFill>
            </a:endParaRPr>
          </a:p>
          <a:p>
            <a:pPr lvl="1"/>
            <a:endParaRPr lang="en-US" b="1" u="sng" dirty="0" smtClean="0">
              <a:solidFill>
                <a:srgbClr val="C509FF"/>
              </a:solidFill>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13</a:t>
            </a:fld>
            <a:endParaRPr lang="en-US"/>
          </a:p>
        </p:txBody>
      </p:sp>
    </p:spTree>
    <p:extLst>
      <p:ext uri="{BB962C8B-B14F-4D97-AF65-F5344CB8AC3E}">
        <p14:creationId xmlns:p14="http://schemas.microsoft.com/office/powerpoint/2010/main" val="26753797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err="1" smtClean="0">
                <a:solidFill>
                  <a:srgbClr val="FFFF00"/>
                </a:solidFill>
              </a:rPr>
              <a:t>Leptogenesis</a:t>
            </a:r>
            <a:r>
              <a:rPr lang="en-US" b="1" dirty="0" smtClean="0">
                <a:solidFill>
                  <a:srgbClr val="FFFF00"/>
                </a:solidFill>
              </a:rPr>
              <a:t> </a:t>
            </a:r>
            <a:endParaRPr lang="en-US" dirty="0">
              <a:solidFill>
                <a:srgbClr val="FFFF00"/>
              </a:solidFill>
            </a:endParaRPr>
          </a:p>
        </p:txBody>
      </p:sp>
      <p:sp>
        <p:nvSpPr>
          <p:cNvPr id="6" name="Content Placeholder 5"/>
          <p:cNvSpPr>
            <a:spLocks noGrp="1"/>
          </p:cNvSpPr>
          <p:nvPr>
            <p:ph idx="1"/>
          </p:nvPr>
        </p:nvSpPr>
        <p:spPr/>
        <p:txBody>
          <a:bodyPr>
            <a:normAutofit/>
          </a:bodyPr>
          <a:lstStyle/>
          <a:p>
            <a:pPr marL="457200" lvl="1" indent="0">
              <a:buNone/>
            </a:pPr>
            <a:r>
              <a:rPr lang="en-US" b="1" u="sng" dirty="0" smtClean="0">
                <a:solidFill>
                  <a:srgbClr val="DAB5FF"/>
                </a:solidFill>
              </a:rPr>
              <a:t>A very appealing theoretical mechanism</a:t>
            </a:r>
          </a:p>
          <a:p>
            <a:pPr marL="457200" lvl="1" indent="0" algn="ctr">
              <a:buNone/>
            </a:pPr>
            <a:r>
              <a:rPr lang="en-US" b="1" dirty="0">
                <a:solidFill>
                  <a:srgbClr val="FFFF00"/>
                </a:solidFill>
              </a:rPr>
              <a:t>Neutrinos </a:t>
            </a:r>
            <a:r>
              <a:rPr lang="en-US" b="1" dirty="0" smtClean="0">
                <a:solidFill>
                  <a:srgbClr val="FFFF00"/>
                </a:solidFill>
              </a:rPr>
              <a:t>have </a:t>
            </a:r>
            <a:r>
              <a:rPr lang="en-US" b="1" dirty="0">
                <a:solidFill>
                  <a:srgbClr val="FFFF00"/>
                </a:solidFill>
              </a:rPr>
              <a:t>a </a:t>
            </a:r>
            <a:r>
              <a:rPr lang="en-US" b="1" dirty="0" err="1">
                <a:solidFill>
                  <a:srgbClr val="FFFF00"/>
                </a:solidFill>
              </a:rPr>
              <a:t>Majorana</a:t>
            </a:r>
            <a:r>
              <a:rPr lang="en-US" b="1" dirty="0">
                <a:solidFill>
                  <a:srgbClr val="FFFF00"/>
                </a:solidFill>
              </a:rPr>
              <a:t> </a:t>
            </a:r>
            <a:r>
              <a:rPr lang="en-US" b="1" dirty="0" smtClean="0">
                <a:solidFill>
                  <a:srgbClr val="FFFF00"/>
                </a:solidFill>
              </a:rPr>
              <a:t>mass</a:t>
            </a:r>
            <a:endParaRPr lang="en-US" b="1" dirty="0">
              <a:solidFill>
                <a:srgbClr val="FFFF00"/>
              </a:solidFill>
            </a:endParaRPr>
          </a:p>
          <a:p>
            <a:pPr marL="457200" lvl="1" indent="0" algn="ctr">
              <a:buNone/>
            </a:pPr>
            <a:r>
              <a:rPr lang="en-US" b="1" dirty="0">
                <a:solidFill>
                  <a:srgbClr val="FFFF00"/>
                </a:solidFill>
              </a:rPr>
              <a:t>Neutrinos </a:t>
            </a:r>
            <a:r>
              <a:rPr lang="en-US" b="1" dirty="0" smtClean="0">
                <a:solidFill>
                  <a:srgbClr val="FFFF00"/>
                </a:solidFill>
              </a:rPr>
              <a:t>have  </a:t>
            </a:r>
            <a:r>
              <a:rPr lang="en-US" b="1" dirty="0">
                <a:solidFill>
                  <a:srgbClr val="FFFF00"/>
                </a:solidFill>
              </a:rPr>
              <a:t>a mass ≈ 50 </a:t>
            </a:r>
            <a:r>
              <a:rPr lang="en-US" b="1" dirty="0" err="1" smtClean="0">
                <a:solidFill>
                  <a:srgbClr val="FFFF00"/>
                </a:solidFill>
              </a:rPr>
              <a:t>meV</a:t>
            </a:r>
            <a:endParaRPr lang="en-US" sz="3600" b="1" dirty="0">
              <a:solidFill>
                <a:srgbClr val="FFFF00"/>
              </a:solidFill>
            </a:endParaRPr>
          </a:p>
          <a:p>
            <a:pPr lvl="2"/>
            <a:endParaRPr lang="en-US" dirty="0" smtClean="0">
              <a:solidFill>
                <a:srgbClr val="FFFFFF"/>
              </a:solidFill>
            </a:endParaRPr>
          </a:p>
          <a:p>
            <a:pPr lvl="2"/>
            <a:endParaRPr lang="en-US" dirty="0">
              <a:solidFill>
                <a:srgbClr val="FFFFFF"/>
              </a:solidFill>
            </a:endParaRPr>
          </a:p>
          <a:p>
            <a:pPr lvl="2"/>
            <a:endParaRPr lang="en-US" b="1" u="sng" dirty="0" smtClean="0">
              <a:solidFill>
                <a:srgbClr val="DAB5FF"/>
              </a:solidFill>
            </a:endParaRPr>
          </a:p>
          <a:p>
            <a:pPr lvl="1"/>
            <a:endParaRPr lang="en-US" b="1" u="sng" dirty="0" smtClean="0">
              <a:solidFill>
                <a:srgbClr val="C509FF"/>
              </a:solidFill>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14</a:t>
            </a:fld>
            <a:endParaRPr lang="en-US"/>
          </a:p>
        </p:txBody>
      </p:sp>
    </p:spTree>
    <p:extLst>
      <p:ext uri="{BB962C8B-B14F-4D97-AF65-F5344CB8AC3E}">
        <p14:creationId xmlns:p14="http://schemas.microsoft.com/office/powerpoint/2010/main" val="39946201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err="1" smtClean="0">
                <a:solidFill>
                  <a:srgbClr val="FFFF00"/>
                </a:solidFill>
              </a:rPr>
              <a:t>Leptogenesis</a:t>
            </a:r>
            <a:r>
              <a:rPr lang="en-US" b="1" dirty="0" smtClean="0">
                <a:solidFill>
                  <a:srgbClr val="FFFF00"/>
                </a:solidFill>
              </a:rPr>
              <a:t> </a:t>
            </a:r>
            <a:endParaRPr lang="en-US" dirty="0">
              <a:solidFill>
                <a:srgbClr val="FFFF00"/>
              </a:solidFill>
            </a:endParaRPr>
          </a:p>
        </p:txBody>
      </p:sp>
      <p:sp>
        <p:nvSpPr>
          <p:cNvPr id="6" name="Content Placeholder 5"/>
          <p:cNvSpPr>
            <a:spLocks noGrp="1"/>
          </p:cNvSpPr>
          <p:nvPr>
            <p:ph idx="1"/>
          </p:nvPr>
        </p:nvSpPr>
        <p:spPr/>
        <p:txBody>
          <a:bodyPr>
            <a:normAutofit/>
          </a:bodyPr>
          <a:lstStyle/>
          <a:p>
            <a:pPr marL="457200" lvl="1" indent="0">
              <a:buNone/>
            </a:pPr>
            <a:r>
              <a:rPr lang="en-US" b="1" u="sng" dirty="0" smtClean="0">
                <a:solidFill>
                  <a:srgbClr val="DAB5FF"/>
                </a:solidFill>
              </a:rPr>
              <a:t>A very appealing theoretical mechanism</a:t>
            </a:r>
          </a:p>
          <a:p>
            <a:pPr marL="457200" lvl="1" indent="0" algn="ctr">
              <a:buNone/>
            </a:pPr>
            <a:r>
              <a:rPr lang="en-US" b="1" dirty="0">
                <a:solidFill>
                  <a:srgbClr val="FFFF00"/>
                </a:solidFill>
              </a:rPr>
              <a:t>Neutrinos </a:t>
            </a:r>
            <a:r>
              <a:rPr lang="en-US" b="1" dirty="0" smtClean="0">
                <a:solidFill>
                  <a:srgbClr val="FFFF00"/>
                </a:solidFill>
              </a:rPr>
              <a:t>have </a:t>
            </a:r>
            <a:r>
              <a:rPr lang="en-US" b="1" dirty="0">
                <a:solidFill>
                  <a:srgbClr val="FFFF00"/>
                </a:solidFill>
              </a:rPr>
              <a:t>a </a:t>
            </a:r>
            <a:r>
              <a:rPr lang="en-US" b="1" dirty="0" err="1">
                <a:solidFill>
                  <a:srgbClr val="FFFF00"/>
                </a:solidFill>
              </a:rPr>
              <a:t>Majorana</a:t>
            </a:r>
            <a:r>
              <a:rPr lang="en-US" b="1" dirty="0">
                <a:solidFill>
                  <a:srgbClr val="FFFF00"/>
                </a:solidFill>
              </a:rPr>
              <a:t> </a:t>
            </a:r>
            <a:r>
              <a:rPr lang="en-US" b="1" dirty="0" smtClean="0">
                <a:solidFill>
                  <a:srgbClr val="FFFF00"/>
                </a:solidFill>
              </a:rPr>
              <a:t>mass</a:t>
            </a:r>
            <a:endParaRPr lang="en-US" b="1" dirty="0">
              <a:solidFill>
                <a:srgbClr val="FFFF00"/>
              </a:solidFill>
            </a:endParaRPr>
          </a:p>
          <a:p>
            <a:pPr marL="457200" lvl="1" indent="0" algn="ctr">
              <a:buNone/>
            </a:pPr>
            <a:r>
              <a:rPr lang="en-US" b="1" dirty="0">
                <a:solidFill>
                  <a:srgbClr val="FFFF00"/>
                </a:solidFill>
              </a:rPr>
              <a:t>Neutrinos </a:t>
            </a:r>
            <a:r>
              <a:rPr lang="en-US" b="1" dirty="0" smtClean="0">
                <a:solidFill>
                  <a:srgbClr val="FFFF00"/>
                </a:solidFill>
              </a:rPr>
              <a:t>have  </a:t>
            </a:r>
            <a:r>
              <a:rPr lang="en-US" b="1" dirty="0">
                <a:solidFill>
                  <a:srgbClr val="FFFF00"/>
                </a:solidFill>
              </a:rPr>
              <a:t>a mass ≈ 50 </a:t>
            </a:r>
            <a:r>
              <a:rPr lang="en-US" b="1" dirty="0" err="1" smtClean="0">
                <a:solidFill>
                  <a:srgbClr val="FFFF00"/>
                </a:solidFill>
              </a:rPr>
              <a:t>meV</a:t>
            </a:r>
            <a:endParaRPr lang="en-US" sz="3600" b="1" dirty="0">
              <a:solidFill>
                <a:srgbClr val="FFFF00"/>
              </a:solidFill>
            </a:endParaRPr>
          </a:p>
          <a:p>
            <a:pPr marL="914400" lvl="2" indent="0">
              <a:buNone/>
            </a:pPr>
            <a:r>
              <a:rPr lang="en-US" sz="2800" b="1" dirty="0" smtClean="0">
                <a:solidFill>
                  <a:srgbClr val="FFFF00"/>
                </a:solidFill>
              </a:rPr>
              <a:t>		</a:t>
            </a:r>
            <a:r>
              <a:rPr lang="en-US" sz="2800" b="1" dirty="0" smtClean="0">
                <a:solidFill>
                  <a:srgbClr val="FFFF00"/>
                </a:solidFill>
                <a:sym typeface="Wingdings"/>
              </a:rPr>
              <a:t> </a:t>
            </a:r>
            <a:r>
              <a:rPr lang="en-US" sz="2800" b="1" dirty="0" smtClean="0">
                <a:solidFill>
                  <a:srgbClr val="FFFF00"/>
                </a:solidFill>
              </a:rPr>
              <a:t>Lepton </a:t>
            </a:r>
            <a:r>
              <a:rPr lang="en-US" sz="2800" b="1" dirty="0">
                <a:solidFill>
                  <a:srgbClr val="FFFF00"/>
                </a:solidFill>
              </a:rPr>
              <a:t>number is not </a:t>
            </a:r>
            <a:r>
              <a:rPr lang="en-US" sz="2800" b="1" dirty="0" smtClean="0">
                <a:solidFill>
                  <a:srgbClr val="FFFF00"/>
                </a:solidFill>
              </a:rPr>
              <a:t>conserved !</a:t>
            </a:r>
            <a:endParaRPr lang="en-US" sz="2800" b="1" dirty="0">
              <a:solidFill>
                <a:srgbClr val="FFFF00"/>
              </a:solidFill>
            </a:endParaRPr>
          </a:p>
          <a:p>
            <a:pPr marL="914400" lvl="2" indent="0">
              <a:buNone/>
            </a:pPr>
            <a:r>
              <a:rPr lang="en-US" sz="2800" b="1" dirty="0" smtClean="0">
                <a:solidFill>
                  <a:srgbClr val="FFFF00"/>
                </a:solidFill>
              </a:rPr>
              <a:t>		</a:t>
            </a:r>
            <a:r>
              <a:rPr lang="en-US" sz="2800" b="1" dirty="0" smtClean="0">
                <a:solidFill>
                  <a:srgbClr val="FFFF00"/>
                </a:solidFill>
                <a:sym typeface="Wingdings"/>
              </a:rPr>
              <a:t> </a:t>
            </a:r>
            <a:r>
              <a:rPr lang="en-US" sz="2800" b="1" dirty="0" err="1" smtClean="0">
                <a:solidFill>
                  <a:srgbClr val="FFFF00"/>
                </a:solidFill>
              </a:rPr>
              <a:t>Neutrinoless</a:t>
            </a:r>
            <a:r>
              <a:rPr lang="en-US" sz="2800" b="1" dirty="0" smtClean="0">
                <a:solidFill>
                  <a:srgbClr val="FFFF00"/>
                </a:solidFill>
              </a:rPr>
              <a:t> </a:t>
            </a:r>
            <a:r>
              <a:rPr lang="en-US" sz="2800" b="1" dirty="0">
                <a:solidFill>
                  <a:srgbClr val="FFFF00"/>
                </a:solidFill>
              </a:rPr>
              <a:t>double beta decay </a:t>
            </a:r>
            <a:r>
              <a:rPr lang="en-US" sz="2800" b="1" dirty="0" smtClean="0">
                <a:solidFill>
                  <a:srgbClr val="FFFF00"/>
                </a:solidFill>
              </a:rPr>
              <a:t>!</a:t>
            </a:r>
            <a:endParaRPr lang="en-US" sz="2800" b="1" dirty="0">
              <a:solidFill>
                <a:srgbClr val="FFFF00"/>
              </a:solidFill>
            </a:endParaRPr>
          </a:p>
          <a:p>
            <a:pPr lvl="2"/>
            <a:endParaRPr lang="en-US" dirty="0" smtClean="0">
              <a:solidFill>
                <a:srgbClr val="FFFFFF"/>
              </a:solidFill>
            </a:endParaRPr>
          </a:p>
          <a:p>
            <a:pPr lvl="2"/>
            <a:endParaRPr lang="en-US" dirty="0">
              <a:solidFill>
                <a:srgbClr val="FFFFFF"/>
              </a:solidFill>
            </a:endParaRPr>
          </a:p>
          <a:p>
            <a:pPr lvl="2"/>
            <a:endParaRPr lang="en-US" b="1" u="sng" dirty="0" smtClean="0">
              <a:solidFill>
                <a:srgbClr val="DAB5FF"/>
              </a:solidFill>
            </a:endParaRPr>
          </a:p>
          <a:p>
            <a:pPr lvl="1"/>
            <a:endParaRPr lang="en-US" b="1" u="sng" dirty="0" smtClean="0">
              <a:solidFill>
                <a:srgbClr val="C509FF"/>
              </a:solidFill>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15</a:t>
            </a:fld>
            <a:endParaRPr lang="en-US"/>
          </a:p>
        </p:txBody>
      </p:sp>
    </p:spTree>
    <p:extLst>
      <p:ext uri="{BB962C8B-B14F-4D97-AF65-F5344CB8AC3E}">
        <p14:creationId xmlns:p14="http://schemas.microsoft.com/office/powerpoint/2010/main" val="16984539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type="body" idx="1"/>
          </p:nvPr>
        </p:nvPicPr>
        <p:blipFill rotWithShape="1">
          <a:blip r:embed="rId3" cstate="print">
            <a:extLst>
              <a:ext uri="{28A0092B-C50C-407E-A947-70E740481C1C}">
                <a14:useLocalDpi xmlns:a14="http://schemas.microsoft.com/office/drawing/2010/main"/>
              </a:ext>
            </a:extLst>
          </a:blip>
          <a:srcRect l="17563" t="7986" r="18190" b="21016"/>
          <a:stretch/>
        </p:blipFill>
        <p:spPr>
          <a:xfrm>
            <a:off x="4167052" y="2270273"/>
            <a:ext cx="4797778" cy="3527778"/>
          </a:xfrm>
          <a:ln>
            <a:solidFill>
              <a:schemeClr val="tx1"/>
            </a:solidFill>
          </a:ln>
        </p:spPr>
      </p:pic>
      <p:sp>
        <p:nvSpPr>
          <p:cNvPr id="3077" name="Rectangle 5"/>
          <p:cNvSpPr>
            <a:spLocks noChangeArrowheads="1"/>
          </p:cNvSpPr>
          <p:nvPr/>
        </p:nvSpPr>
        <p:spPr bwMode="auto">
          <a:xfrm>
            <a:off x="228600" y="1462250"/>
            <a:ext cx="8077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1">
              <a:lnSpc>
                <a:spcPct val="90000"/>
              </a:lnSpc>
              <a:spcBef>
                <a:spcPct val="20000"/>
              </a:spcBef>
            </a:pPr>
            <a:r>
              <a:rPr lang="en-US" sz="2100" b="1" dirty="0" smtClean="0"/>
              <a:t>An extremely rare radioactive process, energetically </a:t>
            </a:r>
            <a:r>
              <a:rPr lang="en-US" sz="2100" b="1" dirty="0"/>
              <a:t>allowed for some even-even </a:t>
            </a:r>
            <a:r>
              <a:rPr lang="en-US" sz="2100" b="1" dirty="0" smtClean="0"/>
              <a:t>nuclei where m</a:t>
            </a:r>
            <a:r>
              <a:rPr lang="en-US" sz="2100" b="1" baseline="-25000" dirty="0" smtClean="0"/>
              <a:t>Z+1</a:t>
            </a:r>
            <a:r>
              <a:rPr lang="en-US" sz="2100" b="1" dirty="0" smtClean="0"/>
              <a:t> &gt; </a:t>
            </a:r>
            <a:r>
              <a:rPr lang="en-US" sz="2100" b="1" dirty="0" err="1" smtClean="0"/>
              <a:t>m</a:t>
            </a:r>
            <a:r>
              <a:rPr lang="en-US" sz="2100" b="1" baseline="-25000" dirty="0" err="1" smtClean="0"/>
              <a:t>Z</a:t>
            </a:r>
            <a:r>
              <a:rPr lang="en-US" sz="2100" b="1" dirty="0" smtClean="0"/>
              <a:t> &gt; m</a:t>
            </a:r>
            <a:r>
              <a:rPr lang="en-US" sz="2100" b="1" baseline="-25000" dirty="0" smtClean="0"/>
              <a:t>Z+2</a:t>
            </a:r>
            <a:endParaRPr lang="en-US" sz="2100" b="1" dirty="0"/>
          </a:p>
          <a:p>
            <a:pPr marL="742950" lvl="1" indent="-285750">
              <a:lnSpc>
                <a:spcPct val="90000"/>
              </a:lnSpc>
              <a:spcBef>
                <a:spcPct val="20000"/>
              </a:spcBef>
            </a:pPr>
            <a:endParaRPr lang="en-US" sz="2000" b="1" dirty="0">
              <a:solidFill>
                <a:schemeClr val="bg2"/>
              </a:solidFill>
            </a:endParaRPr>
          </a:p>
          <a:p>
            <a:pPr marL="342900" indent="-342900">
              <a:lnSpc>
                <a:spcPct val="90000"/>
              </a:lnSpc>
              <a:spcBef>
                <a:spcPct val="20000"/>
              </a:spcBef>
              <a:buFontTx/>
              <a:buChar char="•"/>
            </a:pPr>
            <a:r>
              <a:rPr lang="en-US" b="1" dirty="0">
                <a:solidFill>
                  <a:srgbClr val="FF0000"/>
                </a:solidFill>
              </a:rPr>
              <a:t>(</a:t>
            </a:r>
            <a:r>
              <a:rPr lang="en-US" b="1" i="1" dirty="0">
                <a:solidFill>
                  <a:srgbClr val="FF0000"/>
                </a:solidFill>
              </a:rPr>
              <a:t>Z</a:t>
            </a:r>
            <a:r>
              <a:rPr lang="en-US" b="1" dirty="0">
                <a:solidFill>
                  <a:srgbClr val="FF0000"/>
                </a:solidFill>
              </a:rPr>
              <a:t>,</a:t>
            </a:r>
            <a:r>
              <a:rPr lang="en-US" b="1" i="1" dirty="0">
                <a:solidFill>
                  <a:srgbClr val="FF0000"/>
                </a:solidFill>
              </a:rPr>
              <a:t>A</a:t>
            </a:r>
            <a:r>
              <a:rPr lang="en-US" b="1" dirty="0">
                <a:solidFill>
                  <a:srgbClr val="FF0000"/>
                </a:solidFill>
              </a:rPr>
              <a:t>) </a:t>
            </a:r>
            <a:r>
              <a:rPr lang="en-US" b="1" dirty="0">
                <a:solidFill>
                  <a:srgbClr val="FF0000"/>
                </a:solidFill>
                <a:cs typeface="Arial" charset="0"/>
              </a:rPr>
              <a:t>→</a:t>
            </a:r>
            <a:r>
              <a:rPr lang="en-US" b="1" dirty="0">
                <a:solidFill>
                  <a:srgbClr val="FF0000"/>
                </a:solidFill>
              </a:rPr>
              <a:t> (</a:t>
            </a:r>
            <a:r>
              <a:rPr lang="en-US" b="1" i="1" dirty="0">
                <a:solidFill>
                  <a:srgbClr val="FF0000"/>
                </a:solidFill>
              </a:rPr>
              <a:t>Z</a:t>
            </a:r>
            <a:r>
              <a:rPr lang="en-US" b="1" dirty="0">
                <a:solidFill>
                  <a:srgbClr val="FF0000"/>
                </a:solidFill>
              </a:rPr>
              <a:t>+2,</a:t>
            </a:r>
            <a:r>
              <a:rPr lang="en-US" b="1" i="1" dirty="0">
                <a:solidFill>
                  <a:srgbClr val="FF0000"/>
                </a:solidFill>
              </a:rPr>
              <a:t>A</a:t>
            </a:r>
            <a:r>
              <a:rPr lang="en-US" b="1" dirty="0">
                <a:solidFill>
                  <a:srgbClr val="FF0000"/>
                </a:solidFill>
              </a:rPr>
              <a:t>) + e</a:t>
            </a:r>
            <a:r>
              <a:rPr lang="en-US" b="1" baseline="30000" dirty="0">
                <a:solidFill>
                  <a:srgbClr val="FF0000"/>
                </a:solidFill>
              </a:rPr>
              <a:t>-</a:t>
            </a:r>
            <a:r>
              <a:rPr lang="en-US" b="1" baseline="-25000" dirty="0">
                <a:solidFill>
                  <a:srgbClr val="FF0000"/>
                </a:solidFill>
              </a:rPr>
              <a:t>1</a:t>
            </a:r>
            <a:r>
              <a:rPr lang="en-US" b="1" dirty="0">
                <a:solidFill>
                  <a:srgbClr val="FF0000"/>
                </a:solidFill>
              </a:rPr>
              <a:t> + </a:t>
            </a:r>
            <a:r>
              <a:rPr lang="en-US" b="1" u="sng" dirty="0">
                <a:solidFill>
                  <a:srgbClr val="FF0000"/>
                </a:solidFill>
                <a:latin typeface="Symbol" charset="0"/>
              </a:rPr>
              <a:t>n</a:t>
            </a:r>
            <a:r>
              <a:rPr lang="en-US" b="1" baseline="-25000" dirty="0">
                <a:solidFill>
                  <a:srgbClr val="FF0000"/>
                </a:solidFill>
              </a:rPr>
              <a:t>1</a:t>
            </a:r>
            <a:r>
              <a:rPr lang="en-US" b="1" dirty="0">
                <a:solidFill>
                  <a:srgbClr val="FF0000"/>
                </a:solidFill>
              </a:rPr>
              <a:t> + e</a:t>
            </a:r>
            <a:r>
              <a:rPr lang="en-US" b="1" baseline="30000" dirty="0">
                <a:solidFill>
                  <a:srgbClr val="FF0000"/>
                </a:solidFill>
              </a:rPr>
              <a:t>-</a:t>
            </a:r>
            <a:r>
              <a:rPr lang="en-US" b="1" baseline="-25000" dirty="0">
                <a:solidFill>
                  <a:srgbClr val="FF0000"/>
                </a:solidFill>
              </a:rPr>
              <a:t>2</a:t>
            </a:r>
            <a:r>
              <a:rPr lang="en-US" b="1" dirty="0">
                <a:solidFill>
                  <a:srgbClr val="FF0000"/>
                </a:solidFill>
              </a:rPr>
              <a:t> + </a:t>
            </a:r>
            <a:r>
              <a:rPr lang="en-US" b="1" u="sng" dirty="0" smtClean="0">
                <a:solidFill>
                  <a:srgbClr val="FF0000"/>
                </a:solidFill>
                <a:latin typeface="Symbol" charset="0"/>
              </a:rPr>
              <a:t>n</a:t>
            </a:r>
            <a:r>
              <a:rPr lang="en-US" b="1" baseline="-25000" dirty="0" smtClean="0">
                <a:solidFill>
                  <a:srgbClr val="FF0000"/>
                </a:solidFill>
              </a:rPr>
              <a:t>2</a:t>
            </a:r>
            <a:endParaRPr lang="en-US" b="1" dirty="0">
              <a:solidFill>
                <a:srgbClr val="FF0000"/>
              </a:solidFill>
            </a:endParaRPr>
          </a:p>
        </p:txBody>
      </p:sp>
      <p:sp>
        <p:nvSpPr>
          <p:cNvPr id="8" name="Rectangle 2"/>
          <p:cNvSpPr>
            <a:spLocks noGrp="1" noChangeArrowheads="1"/>
          </p:cNvSpPr>
          <p:nvPr>
            <p:ph type="title"/>
          </p:nvPr>
        </p:nvSpPr>
        <p:spPr>
          <a:xfrm>
            <a:off x="304800" y="319250"/>
            <a:ext cx="8534400" cy="1143000"/>
          </a:xfrm>
        </p:spPr>
        <p:txBody>
          <a:bodyPr/>
          <a:lstStyle/>
          <a:p>
            <a:r>
              <a:rPr lang="en-US" dirty="0" smtClean="0"/>
              <a:t>Double-Beta </a:t>
            </a:r>
            <a:r>
              <a:rPr lang="en-US" dirty="0"/>
              <a:t>Decay </a:t>
            </a:r>
          </a:p>
        </p:txBody>
      </p:sp>
      <p:pic>
        <p:nvPicPr>
          <p:cNvPr id="10" name="Picture 9"/>
          <p:cNvPicPr>
            <a:picLocks noChangeAspect="1"/>
          </p:cNvPicPr>
          <p:nvPr/>
        </p:nvPicPr>
        <p:blipFill rotWithShape="1">
          <a:blip r:embed="rId4"/>
          <a:srcRect l="48245" t="700" r="2213" b="44878"/>
          <a:stretch/>
        </p:blipFill>
        <p:spPr>
          <a:xfrm>
            <a:off x="922866" y="2856428"/>
            <a:ext cx="2915355" cy="2394757"/>
          </a:xfrm>
          <a:prstGeom prst="rect">
            <a:avLst/>
          </a:prstGeom>
          <a:ln>
            <a:solidFill>
              <a:srgbClr val="FF0000"/>
            </a:solidFill>
          </a:ln>
        </p:spPr>
      </p:pic>
      <p:cxnSp>
        <p:nvCxnSpPr>
          <p:cNvPr id="7" name="Straight Arrow Connector 6"/>
          <p:cNvCxnSpPr/>
          <p:nvPr/>
        </p:nvCxnSpPr>
        <p:spPr>
          <a:xfrm>
            <a:off x="5732752" y="4326070"/>
            <a:ext cx="945444" cy="10423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16</a:t>
            </a:fld>
            <a:endParaRPr lang="en-US"/>
          </a:p>
        </p:txBody>
      </p:sp>
    </p:spTree>
    <p:extLst>
      <p:ext uri="{BB962C8B-B14F-4D97-AF65-F5344CB8AC3E}">
        <p14:creationId xmlns:p14="http://schemas.microsoft.com/office/powerpoint/2010/main" val="361021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49" name="Object 21"/>
          <p:cNvGraphicFramePr>
            <a:graphicFrameLocks noChangeAspect="1"/>
          </p:cNvGraphicFramePr>
          <p:nvPr>
            <p:extLst>
              <p:ext uri="{D42A27DB-BD31-4B8C-83A1-F6EECF244321}">
                <p14:modId xmlns:p14="http://schemas.microsoft.com/office/powerpoint/2010/main" val="4089054539"/>
              </p:ext>
            </p:extLst>
          </p:nvPr>
        </p:nvGraphicFramePr>
        <p:xfrm>
          <a:off x="5334000" y="4947352"/>
          <a:ext cx="2362200" cy="838200"/>
        </p:xfrm>
        <a:graphic>
          <a:graphicData uri="http://schemas.openxmlformats.org/presentationml/2006/ole">
            <mc:AlternateContent xmlns:mc="http://schemas.openxmlformats.org/markup-compatibility/2006">
              <mc:Choice xmlns:v="urn:schemas-microsoft-com:vml" Requires="v">
                <p:oleObj spid="_x0000_s8449" name="Equation" r:id="rId4" imgW="1269846" imgH="546260" progId="Equation.3">
                  <p:embed/>
                </p:oleObj>
              </mc:Choice>
              <mc:Fallback>
                <p:oleObj name="Equation" r:id="rId4" imgW="1269846" imgH="5462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947352"/>
                        <a:ext cx="2362200" cy="838200"/>
                      </a:xfrm>
                      <a:prstGeom prst="rect">
                        <a:avLst/>
                      </a:prstGeom>
                      <a:solidFill>
                        <a:srgbClr val="F6DDD8"/>
                      </a:solidFill>
                      <a:ln>
                        <a:solidFill>
                          <a:srgbClr val="292934"/>
                        </a:solidFill>
                      </a:ln>
                      <a:effectLst/>
                      <a:extLst/>
                    </p:spPr>
                  </p:pic>
                </p:oleObj>
              </mc:Fallback>
            </mc:AlternateContent>
          </a:graphicData>
        </a:graphic>
      </p:graphicFrame>
      <p:sp>
        <p:nvSpPr>
          <p:cNvPr id="176130" name="Rectangle 2"/>
          <p:cNvSpPr>
            <a:spLocks noGrp="1" noChangeArrowheads="1"/>
          </p:cNvSpPr>
          <p:nvPr>
            <p:ph type="title"/>
          </p:nvPr>
        </p:nvSpPr>
        <p:spPr>
          <a:xfrm>
            <a:off x="304800" y="84666"/>
            <a:ext cx="8534400" cy="1143000"/>
          </a:xfrm>
        </p:spPr>
        <p:txBody>
          <a:bodyPr/>
          <a:lstStyle/>
          <a:p>
            <a:r>
              <a:rPr lang="en-US" dirty="0" smtClean="0"/>
              <a:t>Neutrino-less Double-Beta </a:t>
            </a:r>
            <a:r>
              <a:rPr lang="en-US" dirty="0"/>
              <a:t>Decay </a:t>
            </a:r>
          </a:p>
        </p:txBody>
      </p:sp>
      <p:sp>
        <p:nvSpPr>
          <p:cNvPr id="176132" name="Text Box 4"/>
          <p:cNvSpPr txBox="1">
            <a:spLocks noChangeArrowheads="1"/>
          </p:cNvSpPr>
          <p:nvPr/>
        </p:nvSpPr>
        <p:spPr bwMode="auto">
          <a:xfrm>
            <a:off x="4656267" y="4153505"/>
            <a:ext cx="4267071" cy="369332"/>
          </a:xfrm>
          <a:prstGeom prst="rect">
            <a:avLst/>
          </a:prstGeom>
          <a:noFill/>
          <a:ln w="9525">
            <a:noFill/>
            <a:miter lim="800000"/>
            <a:headEnd/>
            <a:tailEnd/>
          </a:ln>
          <a:effectLst/>
          <a:extLst/>
        </p:spPr>
        <p:txBody>
          <a:bodyPr wrap="square">
            <a:spAutoFit/>
          </a:bodyPr>
          <a:lstStyle/>
          <a:p>
            <a:pPr>
              <a:buFont typeface="Mathematica1" charset="0"/>
              <a:buNone/>
            </a:pPr>
            <a:r>
              <a:rPr lang="en-US" b="1" dirty="0" smtClean="0">
                <a:solidFill>
                  <a:srgbClr val="660066"/>
                </a:solidFill>
                <a:sym typeface="Mathematica1" charset="0"/>
              </a:rPr>
              <a:t>Violates lepton number; not observed yet</a:t>
            </a:r>
            <a:endParaRPr lang="en-US" sz="1800" b="1" dirty="0">
              <a:solidFill>
                <a:srgbClr val="660066"/>
              </a:solidFill>
              <a:sym typeface="Mathematica1" charset="0"/>
            </a:endParaRPr>
          </a:p>
        </p:txBody>
      </p:sp>
      <p:sp>
        <p:nvSpPr>
          <p:cNvPr id="176133" name="AutoShape 5" descr="02"/>
          <p:cNvSpPr>
            <a:spLocks noChangeAspect="1" noChangeArrowheads="1"/>
          </p:cNvSpPr>
          <p:nvPr/>
        </p:nvSpPr>
        <p:spPr bwMode="auto">
          <a:xfrm>
            <a:off x="8923338" y="6160382"/>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140" name="Text Box 12"/>
          <p:cNvSpPr txBox="1">
            <a:spLocks noChangeArrowheads="1"/>
          </p:cNvSpPr>
          <p:nvPr/>
        </p:nvSpPr>
        <p:spPr bwMode="auto">
          <a:xfrm>
            <a:off x="4789652" y="1277217"/>
            <a:ext cx="3886200" cy="923330"/>
          </a:xfrm>
          <a:prstGeom prst="rect">
            <a:avLst/>
          </a:prstGeom>
          <a:noFill/>
          <a:ln w="9525">
            <a:noFill/>
            <a:miter lim="800000"/>
            <a:headEnd/>
            <a:tailEnd/>
          </a:ln>
          <a:effectLst/>
          <a:extLst/>
        </p:spPr>
        <p:txBody>
          <a:bodyPr wrap="square">
            <a:spAutoFit/>
          </a:bodyPr>
          <a:lstStyle/>
          <a:p>
            <a:r>
              <a:rPr lang="en-US" b="1" dirty="0" smtClean="0"/>
              <a:t>Predicted in 1934 </a:t>
            </a:r>
            <a:endParaRPr lang="en-US" b="1" dirty="0"/>
          </a:p>
          <a:p>
            <a:r>
              <a:rPr lang="en-US" b="1" dirty="0" smtClean="0"/>
              <a:t>Discovered in 1987, in </a:t>
            </a:r>
            <a:r>
              <a:rPr lang="en-US" b="1" baseline="30000" dirty="0" smtClean="0"/>
              <a:t>82</a:t>
            </a:r>
            <a:r>
              <a:rPr lang="en-US" b="1" dirty="0" smtClean="0"/>
              <a:t>Se</a:t>
            </a:r>
            <a:endParaRPr lang="en-US" b="1" dirty="0"/>
          </a:p>
          <a:p>
            <a:r>
              <a:rPr lang="en-US" b="1" dirty="0" smtClean="0"/>
              <a:t>Observed in several isotopes since:</a:t>
            </a:r>
            <a:endParaRPr lang="en-US" sz="1800" b="1" dirty="0"/>
          </a:p>
        </p:txBody>
      </p:sp>
      <p:sp>
        <p:nvSpPr>
          <p:cNvPr id="176141" name="Rectangle 13"/>
          <p:cNvSpPr>
            <a:spLocks noChangeArrowheads="1"/>
          </p:cNvSpPr>
          <p:nvPr/>
        </p:nvSpPr>
        <p:spPr bwMode="auto">
          <a:xfrm>
            <a:off x="581025" y="2362200"/>
            <a:ext cx="1143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76150" name="Object 22"/>
          <p:cNvGraphicFramePr>
            <a:graphicFrameLocks noChangeAspect="1"/>
          </p:cNvGraphicFramePr>
          <p:nvPr>
            <p:extLst>
              <p:ext uri="{D42A27DB-BD31-4B8C-83A1-F6EECF244321}">
                <p14:modId xmlns:p14="http://schemas.microsoft.com/office/powerpoint/2010/main" val="1008209751"/>
              </p:ext>
            </p:extLst>
          </p:nvPr>
        </p:nvGraphicFramePr>
        <p:xfrm>
          <a:off x="5373720" y="2667000"/>
          <a:ext cx="1995487" cy="685800"/>
        </p:xfrm>
        <a:graphic>
          <a:graphicData uri="http://schemas.openxmlformats.org/presentationml/2006/ole">
            <mc:AlternateContent xmlns:mc="http://schemas.openxmlformats.org/markup-compatibility/2006">
              <mc:Choice xmlns:v="urn:schemas-microsoft-com:vml" Requires="v">
                <p:oleObj spid="_x0000_s8450" name="Equation" r:id="rId6" imgW="939800" imgH="355600" progId="Equation.3">
                  <p:embed/>
                </p:oleObj>
              </mc:Choice>
              <mc:Fallback>
                <p:oleObj name="Equation" r:id="rId6" imgW="939800" imgH="355600" progId="Equation.3">
                  <p:embed/>
                  <p:pic>
                    <p:nvPicPr>
                      <p:cNvPr id="0" name=""/>
                      <p:cNvPicPr>
                        <a:picLocks noChangeAspect="1" noChangeArrowheads="1"/>
                      </p:cNvPicPr>
                      <p:nvPr/>
                    </p:nvPicPr>
                    <p:blipFill>
                      <a:blip r:embed="rId7"/>
                      <a:srcRect/>
                      <a:stretch>
                        <a:fillRect/>
                      </a:stretch>
                    </p:blipFill>
                    <p:spPr bwMode="auto">
                      <a:xfrm>
                        <a:off x="5373720" y="2667000"/>
                        <a:ext cx="1995487" cy="685800"/>
                      </a:xfrm>
                      <a:prstGeom prst="rect">
                        <a:avLst/>
                      </a:prstGeom>
                      <a:solidFill>
                        <a:schemeClr val="tx1">
                          <a:lumMod val="10000"/>
                          <a:lumOff val="90000"/>
                        </a:schemeClr>
                      </a:solidFill>
                      <a:ln>
                        <a:solidFill>
                          <a:schemeClr val="tx1"/>
                        </a:solidFill>
                      </a:ln>
                      <a:effectLst/>
                      <a:extLst/>
                    </p:spPr>
                  </p:pic>
                </p:oleObj>
              </mc:Fallback>
            </mc:AlternateContent>
          </a:graphicData>
        </a:graphic>
      </p:graphicFrame>
      <p:pic>
        <p:nvPicPr>
          <p:cNvPr id="27" name="Picture 26"/>
          <p:cNvPicPr>
            <a:picLocks noChangeAspect="1"/>
          </p:cNvPicPr>
          <p:nvPr/>
        </p:nvPicPr>
        <p:blipFill rotWithShape="1">
          <a:blip r:embed="rId8"/>
          <a:srcRect l="48245" t="700" r="2213" b="44878"/>
          <a:stretch/>
        </p:blipFill>
        <p:spPr>
          <a:xfrm>
            <a:off x="849134" y="1128889"/>
            <a:ext cx="3243086" cy="2663965"/>
          </a:xfrm>
          <a:prstGeom prst="rect">
            <a:avLst/>
          </a:prstGeom>
          <a:ln>
            <a:solidFill>
              <a:srgbClr val="FF0000"/>
            </a:solidFill>
          </a:ln>
        </p:spPr>
      </p:pic>
      <p:pic>
        <p:nvPicPr>
          <p:cNvPr id="28" name="Picture 27"/>
          <p:cNvPicPr>
            <a:picLocks noChangeAspect="1"/>
          </p:cNvPicPr>
          <p:nvPr/>
        </p:nvPicPr>
        <p:blipFill rotWithShape="1">
          <a:blip r:embed="rId8"/>
          <a:srcRect l="2925" t="45566" r="36407" b="-1044"/>
          <a:stretch/>
        </p:blipFill>
        <p:spPr>
          <a:xfrm>
            <a:off x="849134" y="3955949"/>
            <a:ext cx="3243086" cy="2217604"/>
          </a:xfrm>
          <a:prstGeom prst="rect">
            <a:avLst/>
          </a:prstGeom>
          <a:ln>
            <a:solidFill>
              <a:srgbClr val="660066"/>
            </a:solidFill>
          </a:ln>
        </p:spPr>
      </p:pic>
      <p:sp>
        <p:nvSpPr>
          <p:cNvPr id="2" name="TextBox 1"/>
          <p:cNvSpPr txBox="1"/>
          <p:nvPr/>
        </p:nvSpPr>
        <p:spPr>
          <a:xfrm>
            <a:off x="5178778" y="5995579"/>
            <a:ext cx="1439333" cy="523220"/>
          </a:xfrm>
          <a:prstGeom prst="rect">
            <a:avLst/>
          </a:prstGeom>
          <a:noFill/>
        </p:spPr>
        <p:txBody>
          <a:bodyPr wrap="square" rtlCol="0">
            <a:spAutoFit/>
          </a:bodyPr>
          <a:lstStyle/>
          <a:p>
            <a:pPr algn="ctr"/>
            <a:r>
              <a:rPr lang="en-US" sz="1400" dirty="0" smtClean="0">
                <a:solidFill>
                  <a:schemeClr val="bg1">
                    <a:lumMod val="50000"/>
                  </a:schemeClr>
                </a:solidFill>
              </a:rPr>
              <a:t>Phase space </a:t>
            </a:r>
          </a:p>
          <a:p>
            <a:pPr algn="ctr"/>
            <a:r>
              <a:rPr lang="en-US" sz="1400" dirty="0" smtClean="0">
                <a:solidFill>
                  <a:schemeClr val="bg1">
                    <a:lumMod val="50000"/>
                  </a:schemeClr>
                </a:solidFill>
              </a:rPr>
              <a:t>factor</a:t>
            </a:r>
            <a:endParaRPr lang="en-US" sz="1400" dirty="0">
              <a:solidFill>
                <a:schemeClr val="bg1">
                  <a:lumMod val="50000"/>
                </a:schemeClr>
              </a:solidFill>
            </a:endParaRPr>
          </a:p>
        </p:txBody>
      </p:sp>
      <p:sp>
        <p:nvSpPr>
          <p:cNvPr id="19" name="TextBox 18"/>
          <p:cNvSpPr txBox="1"/>
          <p:nvPr/>
        </p:nvSpPr>
        <p:spPr>
          <a:xfrm>
            <a:off x="6652153" y="5995579"/>
            <a:ext cx="1066975" cy="738664"/>
          </a:xfrm>
          <a:prstGeom prst="rect">
            <a:avLst/>
          </a:prstGeom>
          <a:noFill/>
        </p:spPr>
        <p:txBody>
          <a:bodyPr wrap="square" rtlCol="0">
            <a:spAutoFit/>
          </a:bodyPr>
          <a:lstStyle/>
          <a:p>
            <a:pPr algn="ctr"/>
            <a:r>
              <a:rPr lang="en-US" sz="1400" dirty="0" smtClean="0">
                <a:solidFill>
                  <a:schemeClr val="bg1">
                    <a:lumMod val="50000"/>
                  </a:schemeClr>
                </a:solidFill>
              </a:rPr>
              <a:t>Nuclear matrix element</a:t>
            </a:r>
            <a:endParaRPr lang="en-US" sz="1400" dirty="0">
              <a:solidFill>
                <a:schemeClr val="bg1">
                  <a:lumMod val="50000"/>
                </a:schemeClr>
              </a:solidFill>
            </a:endParaRPr>
          </a:p>
        </p:txBody>
      </p:sp>
      <p:sp>
        <p:nvSpPr>
          <p:cNvPr id="20" name="TextBox 19"/>
          <p:cNvSpPr txBox="1"/>
          <p:nvPr/>
        </p:nvSpPr>
        <p:spPr>
          <a:xfrm>
            <a:off x="7864135" y="5995579"/>
            <a:ext cx="1059203" cy="523220"/>
          </a:xfrm>
          <a:prstGeom prst="rect">
            <a:avLst/>
          </a:prstGeom>
          <a:noFill/>
        </p:spPr>
        <p:txBody>
          <a:bodyPr wrap="square" rtlCol="0">
            <a:spAutoFit/>
          </a:bodyPr>
          <a:lstStyle/>
          <a:p>
            <a:pPr algn="ctr"/>
            <a:r>
              <a:rPr lang="en-US" sz="1400" dirty="0" err="1" smtClean="0">
                <a:solidFill>
                  <a:schemeClr val="bg1">
                    <a:lumMod val="50000"/>
                  </a:schemeClr>
                </a:solidFill>
              </a:rPr>
              <a:t>Majorana</a:t>
            </a:r>
            <a:r>
              <a:rPr lang="en-US" sz="1400" dirty="0" smtClean="0">
                <a:solidFill>
                  <a:schemeClr val="bg1">
                    <a:lumMod val="50000"/>
                  </a:schemeClr>
                </a:solidFill>
              </a:rPr>
              <a:t> mass</a:t>
            </a:r>
            <a:endParaRPr lang="en-US" sz="1400" dirty="0">
              <a:solidFill>
                <a:schemeClr val="bg1">
                  <a:lumMod val="50000"/>
                </a:schemeClr>
              </a:solidFill>
            </a:endParaRPr>
          </a:p>
        </p:txBody>
      </p:sp>
      <p:cxnSp>
        <p:nvCxnSpPr>
          <p:cNvPr id="5" name="Straight Arrow Connector 4"/>
          <p:cNvCxnSpPr>
            <a:stCxn id="2" idx="0"/>
          </p:cNvCxnSpPr>
          <p:nvPr/>
        </p:nvCxnSpPr>
        <p:spPr>
          <a:xfrm flipV="1">
            <a:off x="5898445" y="5362223"/>
            <a:ext cx="169333" cy="633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0444" y="5404552"/>
            <a:ext cx="434623" cy="63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7439477" y="5446883"/>
            <a:ext cx="849315" cy="591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24 October 2018</a:t>
            </a:r>
            <a:endParaRPr lang="en-US" dirty="0"/>
          </a:p>
        </p:txBody>
      </p:sp>
      <p:sp>
        <p:nvSpPr>
          <p:cNvPr id="6" name="Footer Placeholder 5"/>
          <p:cNvSpPr>
            <a:spLocks noGrp="1"/>
          </p:cNvSpPr>
          <p:nvPr>
            <p:ph type="ftr" sz="quarter" idx="11"/>
          </p:nvPr>
        </p:nvSpPr>
        <p:spPr/>
        <p:txBody>
          <a:bodyPr/>
          <a:lstStyle/>
          <a:p>
            <a:r>
              <a:rPr lang="en-US" smtClean="0"/>
              <a:t>Hawaii</a:t>
            </a:r>
            <a:endParaRPr lang="en-US" dirty="0"/>
          </a:p>
        </p:txBody>
      </p:sp>
      <p:cxnSp>
        <p:nvCxnSpPr>
          <p:cNvPr id="8" name="Straight Arrow Connector 7"/>
          <p:cNvCxnSpPr/>
          <p:nvPr/>
        </p:nvCxnSpPr>
        <p:spPr>
          <a:xfrm flipH="1">
            <a:off x="4092220" y="4390374"/>
            <a:ext cx="564047" cy="1724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56267" y="3792854"/>
            <a:ext cx="36325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092220" y="2028068"/>
            <a:ext cx="564047" cy="1724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6ECC9B84-AF0A-E746-9773-E40DD27D8915}" type="slidenum">
              <a:rPr lang="en-US" smtClean="0"/>
              <a:t>17</a:t>
            </a:fld>
            <a:endParaRPr lang="en-US"/>
          </a:p>
        </p:txBody>
      </p:sp>
    </p:spTree>
    <p:extLst>
      <p:ext uri="{BB962C8B-B14F-4D97-AF65-F5344CB8AC3E}">
        <p14:creationId xmlns:p14="http://schemas.microsoft.com/office/powerpoint/2010/main" val="1438436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p:cNvSpPr>
            <a:spLocks noGrp="1"/>
          </p:cNvSpPr>
          <p:nvPr>
            <p:ph type="ftr" sz="quarter" idx="11"/>
          </p:nvPr>
        </p:nvSpPr>
        <p:spPr/>
        <p:txBody>
          <a:bodyPr/>
          <a:lstStyle/>
          <a:p>
            <a:r>
              <a:rPr lang="en-US" smtClean="0"/>
              <a:t>Hawaii</a:t>
            </a:r>
            <a:endParaRPr lang="en-US"/>
          </a:p>
        </p:txBody>
      </p:sp>
      <p:sp>
        <p:nvSpPr>
          <p:cNvPr id="319490" name="Rectangle 2"/>
          <p:cNvSpPr>
            <a:spLocks noGrp="1" noChangeArrowheads="1"/>
          </p:cNvSpPr>
          <p:nvPr>
            <p:ph type="title"/>
          </p:nvPr>
        </p:nvSpPr>
        <p:spPr/>
        <p:txBody>
          <a:bodyPr>
            <a:normAutofit/>
          </a:bodyPr>
          <a:lstStyle/>
          <a:p>
            <a:r>
              <a:rPr lang="en-US" dirty="0" smtClean="0"/>
              <a:t>Experiment: </a:t>
            </a:r>
            <a:r>
              <a:rPr lang="en-US" dirty="0" smtClean="0">
                <a:solidFill>
                  <a:srgbClr val="800080"/>
                </a:solidFill>
              </a:rPr>
              <a:t> – the ideal result</a:t>
            </a:r>
            <a:endParaRPr lang="en-US" dirty="0">
              <a:solidFill>
                <a:srgbClr val="800080"/>
              </a:solidFill>
            </a:endParaRPr>
          </a:p>
        </p:txBody>
      </p:sp>
      <p:sp>
        <p:nvSpPr>
          <p:cNvPr id="319491" name="Line 3"/>
          <p:cNvSpPr>
            <a:spLocks noChangeShapeType="1"/>
          </p:cNvSpPr>
          <p:nvPr/>
        </p:nvSpPr>
        <p:spPr bwMode="auto">
          <a:xfrm flipV="1">
            <a:off x="4419600" y="41910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492" name="Line 4"/>
          <p:cNvSpPr>
            <a:spLocks noChangeShapeType="1"/>
          </p:cNvSpPr>
          <p:nvPr/>
        </p:nvSpPr>
        <p:spPr bwMode="auto">
          <a:xfrm flipH="1">
            <a:off x="1676400" y="4724400"/>
            <a:ext cx="426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493" name="Line 5"/>
          <p:cNvSpPr>
            <a:spLocks noChangeShapeType="1"/>
          </p:cNvSpPr>
          <p:nvPr/>
        </p:nvSpPr>
        <p:spPr bwMode="auto">
          <a:xfrm flipV="1">
            <a:off x="1676400" y="29718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494" name="Freeform 6"/>
          <p:cNvSpPr>
            <a:spLocks/>
          </p:cNvSpPr>
          <p:nvPr/>
        </p:nvSpPr>
        <p:spPr bwMode="auto">
          <a:xfrm>
            <a:off x="1676400" y="3352800"/>
            <a:ext cx="2743200" cy="1371600"/>
          </a:xfrm>
          <a:custGeom>
            <a:avLst/>
            <a:gdLst>
              <a:gd name="T0" fmla="*/ 0 w 1728"/>
              <a:gd name="T1" fmla="*/ 864 h 864"/>
              <a:gd name="T2" fmla="*/ 624 w 1728"/>
              <a:gd name="T3" fmla="*/ 48 h 864"/>
              <a:gd name="T4" fmla="*/ 1104 w 1728"/>
              <a:gd name="T5" fmla="*/ 576 h 864"/>
              <a:gd name="T6" fmla="*/ 1392 w 1728"/>
              <a:gd name="T7" fmla="*/ 816 h 864"/>
              <a:gd name="T8" fmla="*/ 1728 w 1728"/>
              <a:gd name="T9" fmla="*/ 864 h 864"/>
            </a:gdLst>
            <a:ahLst/>
            <a:cxnLst>
              <a:cxn ang="0">
                <a:pos x="T0" y="T1"/>
              </a:cxn>
              <a:cxn ang="0">
                <a:pos x="T2" y="T3"/>
              </a:cxn>
              <a:cxn ang="0">
                <a:pos x="T4" y="T5"/>
              </a:cxn>
              <a:cxn ang="0">
                <a:pos x="T6" y="T7"/>
              </a:cxn>
              <a:cxn ang="0">
                <a:pos x="T8" y="T9"/>
              </a:cxn>
            </a:cxnLst>
            <a:rect l="0" t="0" r="r" b="b"/>
            <a:pathLst>
              <a:path w="1728" h="864">
                <a:moveTo>
                  <a:pt x="0" y="864"/>
                </a:moveTo>
                <a:cubicBezTo>
                  <a:pt x="220" y="480"/>
                  <a:pt x="440" y="96"/>
                  <a:pt x="624" y="48"/>
                </a:cubicBezTo>
                <a:cubicBezTo>
                  <a:pt x="808" y="0"/>
                  <a:pt x="976" y="448"/>
                  <a:pt x="1104" y="576"/>
                </a:cubicBezTo>
                <a:cubicBezTo>
                  <a:pt x="1232" y="704"/>
                  <a:pt x="1288" y="768"/>
                  <a:pt x="1392" y="816"/>
                </a:cubicBezTo>
                <a:cubicBezTo>
                  <a:pt x="1496" y="864"/>
                  <a:pt x="1672" y="856"/>
                  <a:pt x="1728" y="864"/>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19495" name="AutoShape 7"/>
          <p:cNvSpPr>
            <a:spLocks noChangeArrowheads="1"/>
          </p:cNvSpPr>
          <p:nvPr/>
        </p:nvSpPr>
        <p:spPr bwMode="auto">
          <a:xfrm>
            <a:off x="2667000" y="2590800"/>
            <a:ext cx="1295400" cy="685800"/>
          </a:xfrm>
          <a:prstGeom prst="wedgeRoundRectCallout">
            <a:avLst>
              <a:gd name="adj1" fmla="val -41176"/>
              <a:gd name="adj2" fmla="val 73380"/>
              <a:gd name="adj3" fmla="val 16667"/>
            </a:avLst>
          </a:prstGeom>
          <a:solidFill>
            <a:srgbClr val="C6D9F1"/>
          </a:solidFill>
          <a:ln w="9525">
            <a:solidFill>
              <a:schemeClr val="tx1"/>
            </a:solidFill>
            <a:miter lim="800000"/>
            <a:headEnd/>
            <a:tailEnd/>
          </a:ln>
        </p:spPr>
        <p:txBody>
          <a:bodyPr wrap="none" anchor="ctr"/>
          <a:lstStyle/>
          <a:p>
            <a:r>
              <a:rPr lang="en-US" sz="1600"/>
              <a:t>Only </a:t>
            </a:r>
          </a:p>
          <a:p>
            <a:r>
              <a:rPr lang="en-US" sz="1600"/>
              <a:t>2-</a:t>
            </a:r>
            <a:r>
              <a:rPr lang="en-US" sz="1600">
                <a:latin typeface="Lucida Calligraphy" charset="0"/>
              </a:rPr>
              <a:t>v</a:t>
            </a:r>
            <a:r>
              <a:rPr lang="en-US" sz="2400"/>
              <a:t> </a:t>
            </a:r>
            <a:r>
              <a:rPr lang="en-US" sz="1600"/>
              <a:t>decays</a:t>
            </a:r>
            <a:endParaRPr lang="en-US" sz="2400"/>
          </a:p>
        </p:txBody>
      </p:sp>
      <p:sp>
        <p:nvSpPr>
          <p:cNvPr id="319496" name="Text Box 8"/>
          <p:cNvSpPr txBox="1">
            <a:spLocks noChangeArrowheads="1"/>
          </p:cNvSpPr>
          <p:nvPr/>
        </p:nvSpPr>
        <p:spPr bwMode="auto">
          <a:xfrm>
            <a:off x="2727325" y="2819400"/>
            <a:ext cx="1387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endParaRPr lang="en-US" sz="2400"/>
          </a:p>
        </p:txBody>
      </p:sp>
      <p:sp>
        <p:nvSpPr>
          <p:cNvPr id="319497" name="Text Box 9"/>
          <p:cNvSpPr txBox="1">
            <a:spLocks noChangeArrowheads="1"/>
          </p:cNvSpPr>
          <p:nvPr/>
        </p:nvSpPr>
        <p:spPr bwMode="auto">
          <a:xfrm>
            <a:off x="990600" y="3276600"/>
            <a:ext cx="762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Rate</a:t>
            </a:r>
            <a:endParaRPr lang="en-US" sz="2400"/>
          </a:p>
        </p:txBody>
      </p:sp>
      <p:sp>
        <p:nvSpPr>
          <p:cNvPr id="319498" name="Text Box 10"/>
          <p:cNvSpPr txBox="1">
            <a:spLocks noChangeArrowheads="1"/>
          </p:cNvSpPr>
          <p:nvPr/>
        </p:nvSpPr>
        <p:spPr bwMode="auto">
          <a:xfrm>
            <a:off x="2819400" y="4648200"/>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endParaRPr lang="en-US" sz="2400"/>
          </a:p>
        </p:txBody>
      </p:sp>
      <p:sp>
        <p:nvSpPr>
          <p:cNvPr id="319499" name="Text Box 11"/>
          <p:cNvSpPr txBox="1">
            <a:spLocks noChangeArrowheads="1"/>
          </p:cNvSpPr>
          <p:nvPr/>
        </p:nvSpPr>
        <p:spPr bwMode="auto">
          <a:xfrm>
            <a:off x="1943100" y="4766846"/>
            <a:ext cx="20955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pPr>
            <a:r>
              <a:rPr lang="en-US" sz="1600" dirty="0" err="1" smtClean="0"/>
              <a:t>Σ</a:t>
            </a:r>
            <a:r>
              <a:rPr lang="en-US" sz="1600" dirty="0" smtClean="0"/>
              <a:t> visible Energy </a:t>
            </a:r>
            <a:endParaRPr lang="en-US" sz="2400" dirty="0"/>
          </a:p>
        </p:txBody>
      </p:sp>
      <p:sp>
        <p:nvSpPr>
          <p:cNvPr id="319500" name="Line 12"/>
          <p:cNvSpPr>
            <a:spLocks noChangeShapeType="1"/>
          </p:cNvSpPr>
          <p:nvPr/>
        </p:nvSpPr>
        <p:spPr bwMode="auto">
          <a:xfrm>
            <a:off x="3505200" y="4953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9501" name="Text Box 13"/>
          <p:cNvSpPr txBox="1">
            <a:spLocks noChangeArrowheads="1"/>
          </p:cNvSpPr>
          <p:nvPr/>
        </p:nvSpPr>
        <p:spPr bwMode="auto">
          <a:xfrm>
            <a:off x="4038600" y="4724400"/>
            <a:ext cx="121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endParaRPr lang="en-US" sz="2400"/>
          </a:p>
        </p:txBody>
      </p:sp>
      <p:sp>
        <p:nvSpPr>
          <p:cNvPr id="319502" name="Text Box 14"/>
          <p:cNvSpPr txBox="1">
            <a:spLocks noChangeArrowheads="1"/>
          </p:cNvSpPr>
          <p:nvPr/>
        </p:nvSpPr>
        <p:spPr bwMode="auto">
          <a:xfrm>
            <a:off x="4038600" y="4800600"/>
            <a:ext cx="1295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Q-value</a:t>
            </a:r>
            <a:endParaRPr lang="en-US" sz="2400"/>
          </a:p>
        </p:txBody>
      </p:sp>
      <p:sp>
        <p:nvSpPr>
          <p:cNvPr id="319503" name="AutoShape 15"/>
          <p:cNvSpPr>
            <a:spLocks noChangeArrowheads="1"/>
          </p:cNvSpPr>
          <p:nvPr/>
        </p:nvSpPr>
        <p:spPr bwMode="auto">
          <a:xfrm>
            <a:off x="4724400" y="2590800"/>
            <a:ext cx="1219200" cy="685800"/>
          </a:xfrm>
          <a:prstGeom prst="wedgeRoundRectCallout">
            <a:avLst>
              <a:gd name="adj1" fmla="val -74741"/>
              <a:gd name="adj2" fmla="val 215741"/>
              <a:gd name="adj3" fmla="val 16667"/>
            </a:avLst>
          </a:prstGeom>
          <a:solidFill>
            <a:srgbClr val="C6D9F1"/>
          </a:solidFill>
          <a:ln w="9525">
            <a:solidFill>
              <a:schemeClr val="tx1"/>
            </a:solidFill>
            <a:miter lim="800000"/>
            <a:headEnd/>
            <a:tailEnd/>
          </a:ln>
        </p:spPr>
        <p:txBody>
          <a:bodyPr wrap="none" anchor="ctr"/>
          <a:lstStyle/>
          <a:p>
            <a:endParaRPr lang="en-US" sz="2400"/>
          </a:p>
        </p:txBody>
      </p:sp>
      <p:sp>
        <p:nvSpPr>
          <p:cNvPr id="319504" name="Text Box 16"/>
          <p:cNvSpPr txBox="1">
            <a:spLocks noChangeArrowheads="1"/>
          </p:cNvSpPr>
          <p:nvPr/>
        </p:nvSpPr>
        <p:spPr bwMode="auto">
          <a:xfrm>
            <a:off x="4724400" y="2590800"/>
            <a:ext cx="1371600" cy="70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Only</a:t>
            </a:r>
          </a:p>
          <a:p>
            <a:pPr algn="l">
              <a:spcBef>
                <a:spcPct val="50000"/>
              </a:spcBef>
            </a:pPr>
            <a:r>
              <a:rPr lang="en-US" sz="1600"/>
              <a:t>0-</a:t>
            </a:r>
            <a:r>
              <a:rPr lang="en-US" sz="1600">
                <a:latin typeface="Lucida Calligraphy" charset="0"/>
              </a:rPr>
              <a:t>v</a:t>
            </a:r>
            <a:r>
              <a:rPr lang="en-US" sz="1600"/>
              <a:t> decays</a:t>
            </a:r>
          </a:p>
        </p:txBody>
      </p:sp>
      <p:sp>
        <p:nvSpPr>
          <p:cNvPr id="319505" name="AutoShape 17"/>
          <p:cNvSpPr>
            <a:spLocks noChangeArrowheads="1"/>
          </p:cNvSpPr>
          <p:nvPr/>
        </p:nvSpPr>
        <p:spPr bwMode="auto">
          <a:xfrm flipV="1">
            <a:off x="5562600" y="3581400"/>
            <a:ext cx="1752600" cy="685800"/>
          </a:xfrm>
          <a:prstGeom prst="wedgeRoundRectCallout">
            <a:avLst>
              <a:gd name="adj1" fmla="val -61685"/>
              <a:gd name="adj2" fmla="val -117593"/>
              <a:gd name="adj3" fmla="val 16667"/>
            </a:avLst>
          </a:prstGeom>
          <a:solidFill>
            <a:schemeClr val="tx2">
              <a:lumMod val="20000"/>
              <a:lumOff val="80000"/>
            </a:schemeClr>
          </a:solidFill>
          <a:ln w="9525">
            <a:solidFill>
              <a:schemeClr val="tx1"/>
            </a:solidFill>
            <a:miter lim="800000"/>
            <a:headEnd/>
            <a:tailEnd/>
          </a:ln>
        </p:spPr>
        <p:txBody>
          <a:bodyPr rot="10800000" wrap="none" anchor="ctr"/>
          <a:lstStyle/>
          <a:p>
            <a:endParaRPr lang="en-US" sz="2400"/>
          </a:p>
        </p:txBody>
      </p:sp>
      <p:sp>
        <p:nvSpPr>
          <p:cNvPr id="319506" name="Text Box 18"/>
          <p:cNvSpPr txBox="1">
            <a:spLocks noChangeArrowheads="1"/>
          </p:cNvSpPr>
          <p:nvPr/>
        </p:nvSpPr>
        <p:spPr bwMode="auto">
          <a:xfrm>
            <a:off x="5638800" y="3581400"/>
            <a:ext cx="16764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No backgrounds above Q-value</a:t>
            </a:r>
          </a:p>
        </p:txBody>
      </p:sp>
      <p:sp>
        <p:nvSpPr>
          <p:cNvPr id="319507" name="Text Box 19"/>
          <p:cNvSpPr txBox="1">
            <a:spLocks noChangeArrowheads="1"/>
          </p:cNvSpPr>
          <p:nvPr/>
        </p:nvSpPr>
        <p:spPr bwMode="auto">
          <a:xfrm>
            <a:off x="533400" y="5181600"/>
            <a:ext cx="8001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2400" dirty="0"/>
              <a:t>The ideal result is a </a:t>
            </a:r>
            <a:r>
              <a:rPr lang="en-US" sz="2400" dirty="0">
                <a:solidFill>
                  <a:srgbClr val="EE2558"/>
                </a:solidFill>
              </a:rPr>
              <a:t>spectrum of all </a:t>
            </a:r>
            <a:r>
              <a:rPr lang="en-US" sz="2400" dirty="0">
                <a:solidFill>
                  <a:srgbClr val="EE2558"/>
                </a:solidFill>
                <a:sym typeface="Symbol" charset="0"/>
              </a:rPr>
              <a:t> </a:t>
            </a:r>
            <a:r>
              <a:rPr lang="en-US" sz="2400" dirty="0">
                <a:solidFill>
                  <a:srgbClr val="EE2558"/>
                </a:solidFill>
              </a:rPr>
              <a:t>events</a:t>
            </a:r>
            <a:r>
              <a:rPr lang="en-US" sz="2400" dirty="0"/>
              <a:t>, with a 0-</a:t>
            </a:r>
            <a:r>
              <a:rPr lang="en-US" sz="2400" dirty="0">
                <a:sym typeface="Symbol" charset="0"/>
              </a:rPr>
              <a:t> signal present as a narrow peak, well-separated from </a:t>
            </a:r>
            <a:r>
              <a:rPr lang="en-US" sz="2400" dirty="0"/>
              <a:t>2-</a:t>
            </a:r>
            <a:r>
              <a:rPr lang="en-US" sz="2400" dirty="0">
                <a:sym typeface="Symbol" charset="0"/>
              </a:rPr>
              <a:t> </a:t>
            </a:r>
            <a:r>
              <a:rPr lang="en-US" sz="2400" dirty="0" smtClean="0">
                <a:sym typeface="Symbol" charset="0"/>
              </a:rPr>
              <a:t>tail.</a:t>
            </a:r>
            <a:endParaRPr lang="en-US" sz="2400" dirty="0">
              <a:sym typeface="Symbol" charset="0"/>
            </a:endParaRPr>
          </a:p>
        </p:txBody>
      </p:sp>
      <p:sp>
        <p:nvSpPr>
          <p:cNvPr id="319508" name="Line 20"/>
          <p:cNvSpPr>
            <a:spLocks noChangeShapeType="1"/>
          </p:cNvSpPr>
          <p:nvPr/>
        </p:nvSpPr>
        <p:spPr bwMode="auto">
          <a:xfrm>
            <a:off x="4419600" y="4724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09" name="Text Box 21"/>
          <p:cNvSpPr txBox="1">
            <a:spLocks noChangeArrowheads="1"/>
          </p:cNvSpPr>
          <p:nvPr/>
        </p:nvSpPr>
        <p:spPr bwMode="auto">
          <a:xfrm>
            <a:off x="1600200" y="4724400"/>
            <a:ext cx="381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0</a:t>
            </a:r>
          </a:p>
        </p:txBody>
      </p:sp>
      <p:sp>
        <p:nvSpPr>
          <p:cNvPr id="319510" name="Line 22"/>
          <p:cNvSpPr>
            <a:spLocks noChangeShapeType="1"/>
          </p:cNvSpPr>
          <p:nvPr/>
        </p:nvSpPr>
        <p:spPr bwMode="auto">
          <a:xfrm>
            <a:off x="2057400" y="3810000"/>
            <a:ext cx="0" cy="9144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18</a:t>
            </a:fld>
            <a:endParaRPr lang="en-US"/>
          </a:p>
        </p:txBody>
      </p:sp>
    </p:spTree>
    <p:extLst>
      <p:ext uri="{BB962C8B-B14F-4D97-AF65-F5344CB8AC3E}">
        <p14:creationId xmlns:p14="http://schemas.microsoft.com/office/powerpoint/2010/main" val="10462031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765" y="731836"/>
            <a:ext cx="7772400" cy="2510399"/>
          </a:xfrm>
        </p:spPr>
        <p:txBody>
          <a:bodyPr>
            <a:normAutofit fontScale="90000"/>
          </a:bodyPr>
          <a:lstStyle/>
          <a:p>
            <a:r>
              <a:rPr lang="en-US" sz="3600" b="1" dirty="0" smtClean="0">
                <a:solidFill>
                  <a:srgbClr val="DAB5FF"/>
                </a:solidFill>
              </a:rPr>
              <a:t>Or:</a:t>
            </a:r>
            <a:r>
              <a:rPr lang="en-US" sz="3600" b="1" dirty="0" smtClean="0">
                <a:solidFill>
                  <a:srgbClr val="BB39FF"/>
                </a:solidFill>
              </a:rPr>
              <a:t/>
            </a:r>
            <a:br>
              <a:rPr lang="en-US" sz="3600" b="1" dirty="0" smtClean="0">
                <a:solidFill>
                  <a:srgbClr val="BB39FF"/>
                </a:solidFill>
              </a:rPr>
            </a:br>
            <a:r>
              <a:rPr lang="en-US" sz="3600" b="1" dirty="0" smtClean="0">
                <a:solidFill>
                  <a:srgbClr val="FFFF00"/>
                </a:solidFill>
              </a:rPr>
              <a:t>The Matter – Antimatter </a:t>
            </a:r>
            <a:br>
              <a:rPr lang="en-US" sz="3600" b="1" dirty="0" smtClean="0">
                <a:solidFill>
                  <a:srgbClr val="FFFF00"/>
                </a:solidFill>
              </a:rPr>
            </a:br>
            <a:r>
              <a:rPr lang="en-US" sz="3600" b="1" dirty="0" smtClean="0">
                <a:solidFill>
                  <a:srgbClr val="FFFF00"/>
                </a:solidFill>
              </a:rPr>
              <a:t>Asymmetry </a:t>
            </a:r>
            <a:r>
              <a:rPr lang="en-US" sz="3600" b="1" dirty="0">
                <a:solidFill>
                  <a:srgbClr val="FFFF00"/>
                </a:solidFill>
              </a:rPr>
              <a:t>of the Universe: </a:t>
            </a:r>
            <a:r>
              <a:rPr lang="en-US" sz="3600" b="1" dirty="0" smtClean="0"/>
              <a:t/>
            </a:r>
            <a:br>
              <a:rPr lang="en-US" sz="3600" b="1" dirty="0" smtClean="0"/>
            </a:br>
            <a:r>
              <a:rPr lang="en-US" sz="3600" b="1" dirty="0" smtClean="0">
                <a:solidFill>
                  <a:srgbClr val="DAB5FF"/>
                </a:solidFill>
              </a:rPr>
              <a:t>Why </a:t>
            </a:r>
            <a:r>
              <a:rPr lang="en-US" sz="3600" b="1" dirty="0">
                <a:solidFill>
                  <a:srgbClr val="DAB5FF"/>
                </a:solidFill>
              </a:rPr>
              <a:t>is there something, </a:t>
            </a:r>
            <a:r>
              <a:rPr lang="en-US" sz="3600" b="1" dirty="0" smtClean="0">
                <a:solidFill>
                  <a:srgbClr val="DAB5FF"/>
                </a:solidFill>
              </a:rPr>
              <a:t/>
            </a:r>
            <a:br>
              <a:rPr lang="en-US" sz="3600" b="1" dirty="0" smtClean="0">
                <a:solidFill>
                  <a:srgbClr val="DAB5FF"/>
                </a:solidFill>
              </a:rPr>
            </a:br>
            <a:r>
              <a:rPr lang="en-US" sz="3600" b="1" dirty="0" smtClean="0">
                <a:solidFill>
                  <a:srgbClr val="DAB5FF"/>
                </a:solidFill>
              </a:rPr>
              <a:t>rather </a:t>
            </a:r>
            <a:r>
              <a:rPr lang="en-US" sz="3600" b="1" dirty="0">
                <a:solidFill>
                  <a:srgbClr val="DAB5FF"/>
                </a:solidFill>
              </a:rPr>
              <a:t>than nothing?</a:t>
            </a:r>
            <a:r>
              <a:rPr lang="en-US" sz="3600" dirty="0">
                <a:solidFill>
                  <a:srgbClr val="DAB5FF"/>
                </a:solidFill>
              </a:rPr>
              <a:t> </a:t>
            </a:r>
          </a:p>
        </p:txBody>
      </p:sp>
      <p:sp>
        <p:nvSpPr>
          <p:cNvPr id="3" name="Subtitle 2"/>
          <p:cNvSpPr>
            <a:spLocks noGrp="1"/>
          </p:cNvSpPr>
          <p:nvPr>
            <p:ph type="subTitle" idx="1"/>
          </p:nvPr>
        </p:nvSpPr>
        <p:spPr>
          <a:xfrm>
            <a:off x="1371600" y="4214906"/>
            <a:ext cx="6400800" cy="1752600"/>
          </a:xfrm>
        </p:spPr>
        <p:txBody>
          <a:bodyPr>
            <a:normAutofit/>
          </a:bodyPr>
          <a:lstStyle/>
          <a:p>
            <a:r>
              <a:rPr lang="en-US" dirty="0" smtClean="0">
                <a:solidFill>
                  <a:srgbClr val="FFDF4C"/>
                </a:solidFill>
              </a:rPr>
              <a:t>David Nygren</a:t>
            </a:r>
          </a:p>
          <a:p>
            <a:r>
              <a:rPr lang="en-US" sz="2000" dirty="0" smtClean="0">
                <a:solidFill>
                  <a:schemeClr val="tx2">
                    <a:lumMod val="20000"/>
                    <a:lumOff val="80000"/>
                  </a:schemeClr>
                </a:solidFill>
              </a:rPr>
              <a:t>Department of Physics</a:t>
            </a:r>
          </a:p>
          <a:p>
            <a:r>
              <a:rPr lang="en-US" sz="2000" dirty="0" smtClean="0">
                <a:solidFill>
                  <a:schemeClr val="tx2">
                    <a:lumMod val="20000"/>
                    <a:lumOff val="80000"/>
                  </a:schemeClr>
                </a:solidFill>
              </a:rPr>
              <a:t>University of Texas at Arlington</a:t>
            </a:r>
          </a:p>
        </p:txBody>
      </p:sp>
    </p:spTree>
    <p:extLst>
      <p:ext uri="{BB962C8B-B14F-4D97-AF65-F5344CB8AC3E}">
        <p14:creationId xmlns:p14="http://schemas.microsoft.com/office/powerpoint/2010/main" val="128850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40809" y="1536631"/>
            <a:ext cx="4912391" cy="4506725"/>
          </a:xfrm>
          <a:prstGeom prst="rect">
            <a:avLst/>
          </a:prstGeom>
        </p:spPr>
      </p:pic>
      <p:sp>
        <p:nvSpPr>
          <p:cNvPr id="4" name="Title 3"/>
          <p:cNvSpPr>
            <a:spLocks noGrp="1"/>
          </p:cNvSpPr>
          <p:nvPr>
            <p:ph type="title"/>
          </p:nvPr>
        </p:nvSpPr>
        <p:spPr/>
        <p:txBody>
          <a:bodyPr/>
          <a:lstStyle/>
          <a:p>
            <a:r>
              <a:rPr lang="en-US" dirty="0" smtClean="0">
                <a:solidFill>
                  <a:srgbClr val="6D0BFF"/>
                </a:solidFill>
              </a:rPr>
              <a:t>Some attractive candidate isotopes</a:t>
            </a:r>
            <a:endParaRPr lang="en-US" dirty="0">
              <a:solidFill>
                <a:srgbClr val="6D0BFF"/>
              </a:solidFill>
            </a:endParaRPr>
          </a:p>
        </p:txBody>
      </p:sp>
      <p:sp>
        <p:nvSpPr>
          <p:cNvPr id="2" name="TextBox 1"/>
          <p:cNvSpPr txBox="1"/>
          <p:nvPr/>
        </p:nvSpPr>
        <p:spPr>
          <a:xfrm>
            <a:off x="6605579" y="2314223"/>
            <a:ext cx="2185643" cy="3046988"/>
          </a:xfrm>
          <a:prstGeom prst="rect">
            <a:avLst/>
          </a:prstGeom>
          <a:noFill/>
        </p:spPr>
        <p:txBody>
          <a:bodyPr wrap="square" rtlCol="0">
            <a:spAutoFit/>
          </a:bodyPr>
          <a:lstStyle/>
          <a:p>
            <a:r>
              <a:rPr lang="en-US" dirty="0" smtClean="0">
                <a:solidFill>
                  <a:srgbClr val="6D0BFF"/>
                </a:solidFill>
              </a:rPr>
              <a:t>G factor ≈ Q</a:t>
            </a:r>
            <a:r>
              <a:rPr lang="en-US" baseline="30000" dirty="0" smtClean="0">
                <a:solidFill>
                  <a:srgbClr val="6D0BFF"/>
                </a:solidFill>
              </a:rPr>
              <a:t>5</a:t>
            </a:r>
            <a:r>
              <a:rPr lang="en-US" dirty="0" smtClean="0">
                <a:solidFill>
                  <a:srgbClr val="6D0BFF"/>
                </a:solidFill>
              </a:rPr>
              <a:t> </a:t>
            </a:r>
            <a:r>
              <a:rPr lang="en-US" dirty="0" smtClean="0">
                <a:solidFill>
                  <a:srgbClr val="6D0BFF"/>
                </a:solidFill>
                <a:sym typeface="Wingdings"/>
              </a:rPr>
              <a:t> higher Q is better.</a:t>
            </a:r>
          </a:p>
          <a:p>
            <a:endParaRPr lang="en-US" baseline="30000" dirty="0" smtClean="0">
              <a:solidFill>
                <a:srgbClr val="6D0BFF"/>
              </a:solidFill>
            </a:endParaRPr>
          </a:p>
          <a:p>
            <a:r>
              <a:rPr lang="en-US" dirty="0" smtClean="0">
                <a:solidFill>
                  <a:srgbClr val="6D0BFF"/>
                </a:solidFill>
              </a:rPr>
              <a:t> Q-values above the most troublesome </a:t>
            </a:r>
          </a:p>
          <a:p>
            <a:r>
              <a:rPr lang="en-US" dirty="0" err="1" smtClean="0">
                <a:solidFill>
                  <a:srgbClr val="6D0BFF"/>
                </a:solidFill>
              </a:rPr>
              <a:t>γ</a:t>
            </a:r>
            <a:r>
              <a:rPr lang="en-US" dirty="0" smtClean="0">
                <a:solidFill>
                  <a:srgbClr val="6D0BFF"/>
                </a:solidFill>
              </a:rPr>
              <a:t>-ray energies</a:t>
            </a:r>
          </a:p>
          <a:p>
            <a:r>
              <a:rPr lang="en-US" baseline="30000" dirty="0" smtClean="0"/>
              <a:t>214</a:t>
            </a:r>
            <a:r>
              <a:rPr lang="en-US" dirty="0" smtClean="0"/>
              <a:t>Bi (2447 </a:t>
            </a:r>
            <a:r>
              <a:rPr lang="en-US" dirty="0" err="1" smtClean="0"/>
              <a:t>keV</a:t>
            </a:r>
            <a:r>
              <a:rPr lang="en-US" dirty="0" smtClean="0"/>
              <a:t>) </a:t>
            </a:r>
            <a:r>
              <a:rPr lang="en-US" dirty="0" smtClean="0">
                <a:solidFill>
                  <a:srgbClr val="6D0BFF"/>
                </a:solidFill>
              </a:rPr>
              <a:t>and </a:t>
            </a:r>
            <a:r>
              <a:rPr lang="en-US" baseline="30000" dirty="0" smtClean="0">
                <a:solidFill>
                  <a:srgbClr val="000000"/>
                </a:solidFill>
              </a:rPr>
              <a:t>208</a:t>
            </a:r>
            <a:r>
              <a:rPr lang="en-US" dirty="0" smtClean="0">
                <a:solidFill>
                  <a:srgbClr val="000000"/>
                </a:solidFill>
              </a:rPr>
              <a:t>Tl (2615 </a:t>
            </a:r>
            <a:r>
              <a:rPr lang="en-US" dirty="0" err="1" smtClean="0">
                <a:solidFill>
                  <a:srgbClr val="000000"/>
                </a:solidFill>
              </a:rPr>
              <a:t>keV</a:t>
            </a:r>
            <a:r>
              <a:rPr lang="en-US" dirty="0" smtClean="0">
                <a:solidFill>
                  <a:srgbClr val="6D0BFF"/>
                </a:solidFill>
              </a:rPr>
              <a:t>) are more attractive, due to less background in the energy ROI </a:t>
            </a:r>
            <a:endParaRPr lang="en-US" dirty="0">
              <a:solidFill>
                <a:srgbClr val="6D0BFF"/>
              </a:solidFill>
            </a:endParaRPr>
          </a:p>
        </p:txBody>
      </p:sp>
      <p:sp>
        <p:nvSpPr>
          <p:cNvPr id="6" name="Footer Placeholder 5"/>
          <p:cNvSpPr>
            <a:spLocks noGrp="1"/>
          </p:cNvSpPr>
          <p:nvPr>
            <p:ph type="ftr" sz="quarter" idx="11"/>
          </p:nvPr>
        </p:nvSpPr>
        <p:spPr/>
        <p:txBody>
          <a:bodyPr/>
          <a:lstStyle/>
          <a:p>
            <a:r>
              <a:rPr lang="en-US" smtClean="0"/>
              <a:t>Hawaii</a:t>
            </a:r>
            <a:endParaRPr lang="en-US"/>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9" name="Oval 8"/>
          <p:cNvSpPr/>
          <p:nvPr/>
        </p:nvSpPr>
        <p:spPr>
          <a:xfrm>
            <a:off x="3124200" y="1399823"/>
            <a:ext cx="914400" cy="914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19</a:t>
            </a:fld>
            <a:endParaRPr lang="en-US"/>
          </a:p>
        </p:txBody>
      </p:sp>
    </p:spTree>
    <p:extLst>
      <p:ext uri="{BB962C8B-B14F-4D97-AF65-F5344CB8AC3E}">
        <p14:creationId xmlns:p14="http://schemas.microsoft.com/office/powerpoint/2010/main" val="14873011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4112" y="1260531"/>
            <a:ext cx="6239933" cy="5149738"/>
          </a:xfrm>
          <a:prstGeom prst="rect">
            <a:avLst/>
          </a:prstGeom>
        </p:spPr>
      </p:pic>
      <p:graphicFrame>
        <p:nvGraphicFramePr>
          <p:cNvPr id="7" name="Object 21"/>
          <p:cNvGraphicFramePr>
            <a:graphicFrameLocks noChangeAspect="1"/>
          </p:cNvGraphicFramePr>
          <p:nvPr>
            <p:extLst>
              <p:ext uri="{D42A27DB-BD31-4B8C-83A1-F6EECF244321}">
                <p14:modId xmlns:p14="http://schemas.microsoft.com/office/powerpoint/2010/main" val="2895243460"/>
              </p:ext>
            </p:extLst>
          </p:nvPr>
        </p:nvGraphicFramePr>
        <p:xfrm>
          <a:off x="6011333" y="480774"/>
          <a:ext cx="2930867" cy="1039985"/>
        </p:xfrm>
        <a:graphic>
          <a:graphicData uri="http://schemas.openxmlformats.org/presentationml/2006/ole">
            <mc:AlternateContent xmlns:mc="http://schemas.openxmlformats.org/markup-compatibility/2006">
              <mc:Choice xmlns:v="urn:schemas-microsoft-com:vml" Requires="v">
                <p:oleObj spid="_x0000_s9350" name="Equation" r:id="rId5" imgW="1269846" imgH="546260" progId="Equation.3">
                  <p:embed/>
                </p:oleObj>
              </mc:Choice>
              <mc:Fallback>
                <p:oleObj name="Equation" r:id="rId5" imgW="1269846" imgH="5462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333" y="480774"/>
                        <a:ext cx="2930867" cy="1039985"/>
                      </a:xfrm>
                      <a:prstGeom prst="rect">
                        <a:avLst/>
                      </a:prstGeom>
                      <a:solidFill>
                        <a:schemeClr val="tx2">
                          <a:lumMod val="20000"/>
                          <a:lumOff val="80000"/>
                        </a:schemeClr>
                      </a:solidFill>
                      <a:ln>
                        <a:solidFill>
                          <a:srgbClr val="292934"/>
                        </a:solidFill>
                      </a:ln>
                      <a:effectLst/>
                      <a:extLst/>
                    </p:spPr>
                  </p:pic>
                </p:oleObj>
              </mc:Fallback>
            </mc:AlternateContent>
          </a:graphicData>
        </a:graphic>
      </p:graphicFrame>
      <p:sp>
        <p:nvSpPr>
          <p:cNvPr id="8" name="Oval 7"/>
          <p:cNvSpPr/>
          <p:nvPr/>
        </p:nvSpPr>
        <p:spPr>
          <a:xfrm>
            <a:off x="7239000" y="480774"/>
            <a:ext cx="807320" cy="7797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112" y="3286603"/>
            <a:ext cx="578556" cy="6942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8"/>
          <p:cNvSpPr txBox="1">
            <a:spLocks/>
          </p:cNvSpPr>
          <p:nvPr/>
        </p:nvSpPr>
        <p:spPr>
          <a:xfrm>
            <a:off x="169333" y="342895"/>
            <a:ext cx="82296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srgbClr val="C509FF"/>
                </a:solidFill>
              </a:rPr>
              <a:t>Nuclear Matrix Elements</a:t>
            </a:r>
            <a:endParaRPr lang="en-US" dirty="0">
              <a:solidFill>
                <a:srgbClr val="C509FF"/>
              </a:solidFill>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20</a:t>
            </a:fld>
            <a:endParaRPr lang="en-US"/>
          </a:p>
        </p:txBody>
      </p:sp>
    </p:spTree>
    <p:extLst>
      <p:ext uri="{BB962C8B-B14F-4D97-AF65-F5344CB8AC3E}">
        <p14:creationId xmlns:p14="http://schemas.microsoft.com/office/powerpoint/2010/main" val="9433892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pic>
        <p:nvPicPr>
          <p:cNvPr id="5" name="Picture 4"/>
          <p:cNvPicPr>
            <a:picLocks noChangeAspect="1"/>
          </p:cNvPicPr>
          <p:nvPr/>
        </p:nvPicPr>
        <p:blipFill rotWithShape="1">
          <a:blip r:embed="rId4"/>
          <a:srcRect t="23486"/>
          <a:stretch/>
        </p:blipFill>
        <p:spPr>
          <a:xfrm>
            <a:off x="0" y="2046111"/>
            <a:ext cx="9144000" cy="2974355"/>
          </a:xfrm>
          <a:prstGeom prst="rect">
            <a:avLst/>
          </a:prstGeom>
        </p:spPr>
      </p:pic>
      <p:sp>
        <p:nvSpPr>
          <p:cNvPr id="6" name="TextBox 5"/>
          <p:cNvSpPr txBox="1"/>
          <p:nvPr/>
        </p:nvSpPr>
        <p:spPr>
          <a:xfrm>
            <a:off x="1404471" y="5020466"/>
            <a:ext cx="6578242" cy="1077218"/>
          </a:xfrm>
          <a:prstGeom prst="rect">
            <a:avLst/>
          </a:prstGeom>
          <a:noFill/>
        </p:spPr>
        <p:txBody>
          <a:bodyPr wrap="none" rtlCol="0">
            <a:spAutoFit/>
          </a:bodyPr>
          <a:lstStyle/>
          <a:p>
            <a:r>
              <a:rPr lang="en-US" sz="3200" dirty="0" smtClean="0"/>
              <a:t>We don’t know the phases </a:t>
            </a:r>
            <a:r>
              <a:rPr lang="en-US" sz="3200" dirty="0" err="1" smtClean="0"/>
              <a:t>δ</a:t>
            </a:r>
            <a:r>
              <a:rPr lang="en-US" sz="3200" baseline="-25000" dirty="0" err="1" smtClean="0"/>
              <a:t>CP</a:t>
            </a:r>
            <a:r>
              <a:rPr lang="en-US" sz="3200" dirty="0" smtClean="0"/>
              <a:t> and λ</a:t>
            </a:r>
            <a:r>
              <a:rPr lang="en-US" sz="3200" baseline="-25000" dirty="0" smtClean="0"/>
              <a:t>2,3</a:t>
            </a:r>
          </a:p>
          <a:p>
            <a:r>
              <a:rPr lang="en-US" sz="3200" dirty="0" smtClean="0"/>
              <a:t>or the absolute values of the masses</a:t>
            </a:r>
            <a:endParaRPr lang="en-US" sz="3200" dirty="0"/>
          </a:p>
        </p:txBody>
      </p:sp>
      <p:graphicFrame>
        <p:nvGraphicFramePr>
          <p:cNvPr id="7" name="Object 21"/>
          <p:cNvGraphicFramePr>
            <a:graphicFrameLocks noChangeAspect="1"/>
          </p:cNvGraphicFramePr>
          <p:nvPr>
            <p:extLst>
              <p:ext uri="{D42A27DB-BD31-4B8C-83A1-F6EECF244321}">
                <p14:modId xmlns:p14="http://schemas.microsoft.com/office/powerpoint/2010/main" val="2840359871"/>
              </p:ext>
            </p:extLst>
          </p:nvPr>
        </p:nvGraphicFramePr>
        <p:xfrm>
          <a:off x="6011333" y="480774"/>
          <a:ext cx="2930867" cy="1039985"/>
        </p:xfrm>
        <a:graphic>
          <a:graphicData uri="http://schemas.openxmlformats.org/presentationml/2006/ole">
            <mc:AlternateContent xmlns:mc="http://schemas.openxmlformats.org/markup-compatibility/2006">
              <mc:Choice xmlns:v="urn:schemas-microsoft-com:vml" Requires="v">
                <p:oleObj spid="_x0000_s10374" name="Equation" r:id="rId5" imgW="1269846" imgH="546260" progId="Equation.3">
                  <p:embed/>
                </p:oleObj>
              </mc:Choice>
              <mc:Fallback>
                <p:oleObj name="Equation" r:id="rId5" imgW="1269846" imgH="5462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333" y="480774"/>
                        <a:ext cx="2930867" cy="1039985"/>
                      </a:xfrm>
                      <a:prstGeom prst="rect">
                        <a:avLst/>
                      </a:prstGeom>
                      <a:solidFill>
                        <a:schemeClr val="tx2">
                          <a:lumMod val="20000"/>
                          <a:lumOff val="80000"/>
                        </a:schemeClr>
                      </a:solidFill>
                      <a:ln>
                        <a:solidFill>
                          <a:srgbClr val="FF0000"/>
                        </a:solidFill>
                      </a:ln>
                      <a:effectLst/>
                      <a:extLst/>
                    </p:spPr>
                  </p:pic>
                </p:oleObj>
              </mc:Fallback>
            </mc:AlternateContent>
          </a:graphicData>
        </a:graphic>
      </p:graphicFrame>
      <p:sp>
        <p:nvSpPr>
          <p:cNvPr id="8" name="Oval 7"/>
          <p:cNvSpPr/>
          <p:nvPr/>
        </p:nvSpPr>
        <p:spPr>
          <a:xfrm>
            <a:off x="8255000" y="564445"/>
            <a:ext cx="701311" cy="52211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txBox="1">
            <a:spLocks/>
          </p:cNvSpPr>
          <p:nvPr/>
        </p:nvSpPr>
        <p:spPr>
          <a:xfrm>
            <a:off x="169333" y="342895"/>
            <a:ext cx="82296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srgbClr val="C509FF"/>
                </a:solidFill>
              </a:rPr>
              <a:t>             </a:t>
            </a:r>
            <a:r>
              <a:rPr lang="en-US" dirty="0" err="1" smtClean="0">
                <a:solidFill>
                  <a:srgbClr val="C509FF"/>
                </a:solidFill>
              </a:rPr>
              <a:t>Majorana</a:t>
            </a:r>
            <a:r>
              <a:rPr lang="en-US" dirty="0" smtClean="0">
                <a:solidFill>
                  <a:srgbClr val="C509FF"/>
                </a:solidFill>
              </a:rPr>
              <a:t> Mass</a:t>
            </a:r>
            <a:endParaRPr lang="en-US" dirty="0">
              <a:solidFill>
                <a:srgbClr val="C509FF"/>
              </a:solidFill>
            </a:endParaRPr>
          </a:p>
        </p:txBody>
      </p:sp>
      <p:sp>
        <p:nvSpPr>
          <p:cNvPr id="4" name="Slide Number Placeholder 3"/>
          <p:cNvSpPr>
            <a:spLocks noGrp="1"/>
          </p:cNvSpPr>
          <p:nvPr>
            <p:ph type="sldNum" sz="quarter" idx="12"/>
          </p:nvPr>
        </p:nvSpPr>
        <p:spPr/>
        <p:txBody>
          <a:bodyPr/>
          <a:lstStyle/>
          <a:p>
            <a:fld id="{6ECC9B84-AF0A-E746-9773-E40DD27D8915}" type="slidenum">
              <a:rPr lang="en-US" smtClean="0"/>
              <a:t>21</a:t>
            </a:fld>
            <a:endParaRPr lang="en-US"/>
          </a:p>
        </p:txBody>
      </p:sp>
    </p:spTree>
    <p:extLst>
      <p:ext uri="{BB962C8B-B14F-4D97-AF65-F5344CB8AC3E}">
        <p14:creationId xmlns:p14="http://schemas.microsoft.com/office/powerpoint/2010/main" val="23268523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pic>
        <p:nvPicPr>
          <p:cNvPr id="5" name="Picture 4"/>
          <p:cNvPicPr>
            <a:picLocks noChangeAspect="1"/>
          </p:cNvPicPr>
          <p:nvPr/>
        </p:nvPicPr>
        <p:blipFill>
          <a:blip r:embed="rId2"/>
          <a:stretch>
            <a:fillRect/>
          </a:stretch>
        </p:blipFill>
        <p:spPr>
          <a:xfrm>
            <a:off x="328706" y="1981200"/>
            <a:ext cx="8606118" cy="2877638"/>
          </a:xfrm>
          <a:prstGeom prst="rect">
            <a:avLst/>
          </a:prstGeom>
        </p:spPr>
      </p:pic>
      <p:sp>
        <p:nvSpPr>
          <p:cNvPr id="6" name="TextBox 5"/>
          <p:cNvSpPr txBox="1"/>
          <p:nvPr/>
        </p:nvSpPr>
        <p:spPr>
          <a:xfrm>
            <a:off x="1868522" y="678788"/>
            <a:ext cx="4233651" cy="584776"/>
          </a:xfrm>
          <a:prstGeom prst="rect">
            <a:avLst/>
          </a:prstGeom>
          <a:noFill/>
        </p:spPr>
        <p:txBody>
          <a:bodyPr wrap="none" rtlCol="0">
            <a:spAutoFit/>
          </a:bodyPr>
          <a:lstStyle/>
          <a:p>
            <a:pPr algn="ctr"/>
            <a:r>
              <a:rPr lang="en-US" sz="3200" b="1" dirty="0" smtClean="0">
                <a:solidFill>
                  <a:srgbClr val="0000FF"/>
                </a:solidFill>
              </a:rPr>
              <a:t>More known unknowns</a:t>
            </a:r>
            <a:endParaRPr lang="en-US" sz="3200" b="1" dirty="0">
              <a:solidFill>
                <a:srgbClr val="0000FF"/>
              </a:solidFill>
            </a:endParaRPr>
          </a:p>
        </p:txBody>
      </p:sp>
      <p:sp>
        <p:nvSpPr>
          <p:cNvPr id="7" name="TextBox 6"/>
          <p:cNvSpPr txBox="1"/>
          <p:nvPr/>
        </p:nvSpPr>
        <p:spPr>
          <a:xfrm>
            <a:off x="2943412" y="5677647"/>
            <a:ext cx="6563218" cy="615553"/>
          </a:xfrm>
          <a:prstGeom prst="rect">
            <a:avLst/>
          </a:prstGeom>
          <a:noFill/>
        </p:spPr>
        <p:txBody>
          <a:bodyPr wrap="square" rtlCol="0">
            <a:spAutoFit/>
          </a:bodyPr>
          <a:lstStyle/>
          <a:p>
            <a:r>
              <a:rPr lang="en-US" sz="1600" dirty="0" smtClean="0"/>
              <a:t>Slide: </a:t>
            </a:r>
            <a:r>
              <a:rPr lang="en-US" sz="1600" dirty="0" err="1"/>
              <a:t>Cirigliano</a:t>
            </a:r>
            <a:r>
              <a:rPr lang="en-US" sz="1600" dirty="0"/>
              <a:t> &amp; Wilkerson, NLDBD LRP meeting April 2015 </a:t>
            </a:r>
          </a:p>
          <a:p>
            <a:endParaRPr lang="en-US" dirty="0"/>
          </a:p>
        </p:txBody>
      </p:sp>
      <p:sp>
        <p:nvSpPr>
          <p:cNvPr id="4" name="Slide Number Placeholder 3"/>
          <p:cNvSpPr>
            <a:spLocks noGrp="1"/>
          </p:cNvSpPr>
          <p:nvPr>
            <p:ph type="sldNum" sz="quarter" idx="12"/>
          </p:nvPr>
        </p:nvSpPr>
        <p:spPr/>
        <p:txBody>
          <a:bodyPr/>
          <a:lstStyle/>
          <a:p>
            <a:fld id="{6ECC9B84-AF0A-E746-9773-E40DD27D8915}" type="slidenum">
              <a:rPr lang="en-US" smtClean="0"/>
              <a:t>22</a:t>
            </a:fld>
            <a:endParaRPr lang="en-US"/>
          </a:p>
        </p:txBody>
      </p:sp>
    </p:spTree>
    <p:extLst>
      <p:ext uri="{BB962C8B-B14F-4D97-AF65-F5344CB8AC3E}">
        <p14:creationId xmlns:p14="http://schemas.microsoft.com/office/powerpoint/2010/main" val="30398867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 y="1466120"/>
            <a:ext cx="5467630" cy="5195759"/>
          </a:xfrm>
          <a:prstGeom prst="rect">
            <a:avLst/>
          </a:prstGeom>
        </p:spPr>
      </p:pic>
      <p:sp>
        <p:nvSpPr>
          <p:cNvPr id="24" name="Rectangle 23"/>
          <p:cNvSpPr/>
          <p:nvPr/>
        </p:nvSpPr>
        <p:spPr>
          <a:xfrm>
            <a:off x="1450732" y="3171744"/>
            <a:ext cx="4221935" cy="514999"/>
          </a:xfrm>
          <a:prstGeom prst="rect">
            <a:avLst/>
          </a:prstGeom>
          <a:gradFill flip="none" rotWithShape="1">
            <a:gsLst>
              <a:gs pos="0">
                <a:schemeClr val="accent1">
                  <a:shade val="70000"/>
                  <a:satMod val="150000"/>
                  <a:alpha val="25000"/>
                </a:schemeClr>
              </a:gs>
              <a:gs pos="34000">
                <a:schemeClr val="accent1">
                  <a:shade val="70000"/>
                  <a:satMod val="140000"/>
                  <a:alpha val="25000"/>
                </a:schemeClr>
              </a:gs>
              <a:gs pos="70000">
                <a:schemeClr val="accent1">
                  <a:tint val="100000"/>
                  <a:shade val="90000"/>
                  <a:satMod val="140000"/>
                  <a:alpha val="25000"/>
                </a:schemeClr>
              </a:gs>
              <a:gs pos="100000">
                <a:schemeClr val="accent1">
                  <a:tint val="100000"/>
                  <a:shade val="100000"/>
                  <a:satMod val="100000"/>
                  <a:alpha val="25000"/>
                </a:schemeClr>
              </a:gs>
            </a:gsLst>
            <a:path path="circle">
              <a:fillToRect l="100000" t="100000" r="100000" b="10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C509FF"/>
                </a:solidFill>
              </a:rPr>
              <a:t>The Quest</a:t>
            </a:r>
            <a:endParaRPr lang="en-US" dirty="0">
              <a:solidFill>
                <a:srgbClr val="C509FF"/>
              </a:solidFill>
            </a:endParaRPr>
          </a:p>
        </p:txBody>
      </p:sp>
      <p:cxnSp>
        <p:nvCxnSpPr>
          <p:cNvPr id="6" name="Straight Connector 5"/>
          <p:cNvCxnSpPr/>
          <p:nvPr/>
        </p:nvCxnSpPr>
        <p:spPr>
          <a:xfrm flipV="1">
            <a:off x="4470398" y="1718734"/>
            <a:ext cx="0" cy="4038411"/>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450733" y="3171744"/>
            <a:ext cx="42219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4003904" y="4740902"/>
            <a:ext cx="1284817" cy="307777"/>
          </a:xfrm>
          <a:prstGeom prst="rect">
            <a:avLst/>
          </a:prstGeom>
          <a:noFill/>
        </p:spPr>
        <p:txBody>
          <a:bodyPr wrap="square" rtlCol="0">
            <a:spAutoFit/>
          </a:bodyPr>
          <a:lstStyle/>
          <a:p>
            <a:r>
              <a:rPr lang="en-US" sz="1400" dirty="0" smtClean="0">
                <a:solidFill>
                  <a:schemeClr val="accent6">
                    <a:lumMod val="60000"/>
                    <a:lumOff val="40000"/>
                  </a:schemeClr>
                </a:solidFill>
              </a:rPr>
              <a:t>cosmology</a:t>
            </a:r>
            <a:endParaRPr lang="en-US" sz="1400" dirty="0">
              <a:solidFill>
                <a:schemeClr val="accent6">
                  <a:lumMod val="60000"/>
                  <a:lumOff val="40000"/>
                </a:schemeClr>
              </a:solidFill>
            </a:endParaRPr>
          </a:p>
        </p:txBody>
      </p:sp>
      <p:cxnSp>
        <p:nvCxnSpPr>
          <p:cNvPr id="16" name="Straight Arrow Connector 15"/>
          <p:cNvCxnSpPr/>
          <p:nvPr/>
        </p:nvCxnSpPr>
        <p:spPr>
          <a:xfrm flipH="1">
            <a:off x="4171950" y="4724400"/>
            <a:ext cx="298448" cy="0"/>
          </a:xfrm>
          <a:prstGeom prst="straightConnector1">
            <a:avLst/>
          </a:prstGeom>
          <a:ln>
            <a:solidFill>
              <a:srgbClr val="BD867C"/>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664024" y="2807770"/>
            <a:ext cx="2328333" cy="307777"/>
          </a:xfrm>
          <a:prstGeom prst="rect">
            <a:avLst/>
          </a:prstGeom>
          <a:noFill/>
        </p:spPr>
        <p:txBody>
          <a:bodyPr wrap="square" rtlCol="0">
            <a:spAutoFit/>
          </a:bodyPr>
          <a:lstStyle/>
          <a:p>
            <a:r>
              <a:rPr lang="en-US" sz="1400" dirty="0" err="1" smtClean="0"/>
              <a:t>Kamland</a:t>
            </a:r>
            <a:r>
              <a:rPr lang="en-US" sz="1400" dirty="0" smtClean="0"/>
              <a:t> Zen limit</a:t>
            </a:r>
            <a:endParaRPr lang="en-US" sz="1400" dirty="0"/>
          </a:p>
        </p:txBody>
      </p:sp>
      <p:cxnSp>
        <p:nvCxnSpPr>
          <p:cNvPr id="19" name="Straight Arrow Connector 18"/>
          <p:cNvCxnSpPr/>
          <p:nvPr/>
        </p:nvCxnSpPr>
        <p:spPr>
          <a:xfrm>
            <a:off x="2978800" y="3171744"/>
            <a:ext cx="0" cy="2561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Right Brace 4"/>
          <p:cNvSpPr/>
          <p:nvPr/>
        </p:nvSpPr>
        <p:spPr>
          <a:xfrm>
            <a:off x="5733411" y="3171744"/>
            <a:ext cx="382837" cy="571196"/>
          </a:xfrm>
          <a:prstGeom prst="rightBrace">
            <a:avLst/>
          </a:prstGeom>
          <a:ln>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60066"/>
              </a:solidFill>
            </a:endParaRPr>
          </a:p>
        </p:txBody>
      </p:sp>
      <p:sp>
        <p:nvSpPr>
          <p:cNvPr id="8" name="TextBox 7"/>
          <p:cNvSpPr txBox="1"/>
          <p:nvPr/>
        </p:nvSpPr>
        <p:spPr>
          <a:xfrm>
            <a:off x="6116248" y="3115547"/>
            <a:ext cx="2858420" cy="646331"/>
          </a:xfrm>
          <a:prstGeom prst="rect">
            <a:avLst/>
          </a:prstGeom>
          <a:noFill/>
        </p:spPr>
        <p:txBody>
          <a:bodyPr wrap="square" rtlCol="0">
            <a:spAutoFit/>
          </a:bodyPr>
          <a:lstStyle/>
          <a:p>
            <a:r>
              <a:rPr lang="en-US" i="1" dirty="0" smtClean="0">
                <a:solidFill>
                  <a:srgbClr val="660066"/>
                </a:solidFill>
              </a:rPr>
              <a:t>Uncertainty on the limit due to NMEs</a:t>
            </a:r>
            <a:endParaRPr lang="en-US" i="1" dirty="0">
              <a:solidFill>
                <a:srgbClr val="660066"/>
              </a:solidFill>
            </a:endParaRPr>
          </a:p>
        </p:txBody>
      </p:sp>
      <p:sp>
        <p:nvSpPr>
          <p:cNvPr id="15" name="Right Brace 14"/>
          <p:cNvSpPr/>
          <p:nvPr/>
        </p:nvSpPr>
        <p:spPr>
          <a:xfrm>
            <a:off x="5733411" y="2223137"/>
            <a:ext cx="382837" cy="542300"/>
          </a:xfrm>
          <a:prstGeom prst="rightBrace">
            <a:avLst/>
          </a:prstGeom>
          <a:ln>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60066"/>
              </a:solidFill>
            </a:endParaRPr>
          </a:p>
        </p:txBody>
      </p:sp>
      <p:sp>
        <p:nvSpPr>
          <p:cNvPr id="18" name="TextBox 17"/>
          <p:cNvSpPr txBox="1"/>
          <p:nvPr/>
        </p:nvSpPr>
        <p:spPr>
          <a:xfrm>
            <a:off x="6116248" y="2039939"/>
            <a:ext cx="2703196" cy="923330"/>
          </a:xfrm>
          <a:prstGeom prst="rect">
            <a:avLst/>
          </a:prstGeom>
          <a:noFill/>
        </p:spPr>
        <p:txBody>
          <a:bodyPr wrap="square" rtlCol="0">
            <a:spAutoFit/>
          </a:bodyPr>
          <a:lstStyle/>
          <a:p>
            <a:r>
              <a:rPr lang="en-US" i="1" dirty="0" smtClean="0">
                <a:solidFill>
                  <a:srgbClr val="660066"/>
                </a:solidFill>
              </a:rPr>
              <a:t>Prediction uncertainty due to unknown neutrino parameters</a:t>
            </a:r>
            <a:endParaRPr lang="en-US" dirty="0">
              <a:solidFill>
                <a:srgbClr val="660066"/>
              </a:solidFill>
            </a:endParaRPr>
          </a:p>
        </p:txBody>
      </p:sp>
      <p:sp>
        <p:nvSpPr>
          <p:cNvPr id="20" name="TextBox 19"/>
          <p:cNvSpPr txBox="1"/>
          <p:nvPr/>
        </p:nvSpPr>
        <p:spPr>
          <a:xfrm>
            <a:off x="6116248" y="4076556"/>
            <a:ext cx="2573867" cy="2585323"/>
          </a:xfrm>
          <a:prstGeom prst="rect">
            <a:avLst/>
          </a:prstGeom>
          <a:noFill/>
        </p:spPr>
        <p:txBody>
          <a:bodyPr wrap="square" rtlCol="0">
            <a:spAutoFit/>
          </a:bodyPr>
          <a:lstStyle/>
          <a:p>
            <a:r>
              <a:rPr lang="en-US" b="1" dirty="0" smtClean="0">
                <a:solidFill>
                  <a:srgbClr val="008000"/>
                </a:solidFill>
              </a:rPr>
              <a:t>Green:</a:t>
            </a:r>
            <a:endParaRPr lang="en-US" b="1" dirty="0">
              <a:solidFill>
                <a:srgbClr val="008000"/>
              </a:solidFill>
            </a:endParaRPr>
          </a:p>
          <a:p>
            <a:r>
              <a:rPr lang="en-US" b="1" dirty="0">
                <a:solidFill>
                  <a:srgbClr val="008000"/>
                </a:solidFill>
              </a:rPr>
              <a:t>Prediction under inverted </a:t>
            </a:r>
            <a:r>
              <a:rPr lang="en-US" b="1" dirty="0" smtClean="0">
                <a:solidFill>
                  <a:srgbClr val="008000"/>
                </a:solidFill>
              </a:rPr>
              <a:t>mass ordering</a:t>
            </a:r>
            <a:endParaRPr lang="en-US" b="1" dirty="0">
              <a:solidFill>
                <a:srgbClr val="008000"/>
              </a:solidFill>
            </a:endParaRPr>
          </a:p>
          <a:p>
            <a:endParaRPr lang="en-US" b="1" dirty="0" smtClean="0"/>
          </a:p>
          <a:p>
            <a:r>
              <a:rPr lang="en-US" b="1" dirty="0" smtClean="0">
                <a:solidFill>
                  <a:srgbClr val="FF0000"/>
                </a:solidFill>
              </a:rPr>
              <a:t>Red:</a:t>
            </a:r>
            <a:endParaRPr lang="en-US" b="1" dirty="0">
              <a:solidFill>
                <a:srgbClr val="FF0000"/>
              </a:solidFill>
            </a:endParaRPr>
          </a:p>
          <a:p>
            <a:r>
              <a:rPr lang="en-US" b="1" dirty="0" smtClean="0">
                <a:solidFill>
                  <a:srgbClr val="FF0000"/>
                </a:solidFill>
              </a:rPr>
              <a:t>Prediction under normal mass ordering</a:t>
            </a:r>
          </a:p>
          <a:p>
            <a:endParaRPr lang="en-US" b="1" dirty="0">
              <a:solidFill>
                <a:srgbClr val="292934"/>
              </a:solidFill>
            </a:endParaRPr>
          </a:p>
          <a:p>
            <a:endParaRPr lang="en-US" dirty="0" smtClean="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9" name="Footer Placeholder 8"/>
          <p:cNvSpPr>
            <a:spLocks noGrp="1"/>
          </p:cNvSpPr>
          <p:nvPr>
            <p:ph type="ftr" sz="quarter" idx="11"/>
          </p:nvPr>
        </p:nvSpPr>
        <p:spPr/>
        <p:txBody>
          <a:bodyPr/>
          <a:lstStyle/>
          <a:p>
            <a:r>
              <a:rPr lang="en-US" smtClean="0"/>
              <a:t>Hawaii</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23</a:t>
            </a:fld>
            <a:endParaRPr lang="en-US"/>
          </a:p>
        </p:txBody>
      </p:sp>
    </p:spTree>
    <p:extLst>
      <p:ext uri="{BB962C8B-B14F-4D97-AF65-F5344CB8AC3E}">
        <p14:creationId xmlns:p14="http://schemas.microsoft.com/office/powerpoint/2010/main" val="181056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a:t>
            </a:r>
            <a:endParaRPr lang="en-US" dirty="0"/>
          </a:p>
        </p:txBody>
      </p:sp>
      <p:sp>
        <p:nvSpPr>
          <p:cNvPr id="6" name="TextBox 5"/>
          <p:cNvSpPr txBox="1"/>
          <p:nvPr/>
        </p:nvSpPr>
        <p:spPr>
          <a:xfrm>
            <a:off x="7023101" y="2980904"/>
            <a:ext cx="2064657" cy="2585323"/>
          </a:xfrm>
          <a:prstGeom prst="rect">
            <a:avLst/>
          </a:prstGeom>
          <a:noFill/>
        </p:spPr>
        <p:txBody>
          <a:bodyPr wrap="square" rtlCol="0">
            <a:spAutoFit/>
          </a:bodyPr>
          <a:lstStyle/>
          <a:p>
            <a:r>
              <a:rPr lang="en-US" dirty="0" smtClean="0">
                <a:solidFill>
                  <a:srgbClr val="0000FF"/>
                </a:solidFill>
              </a:rPr>
              <a:t>1.5 ton </a:t>
            </a:r>
            <a:r>
              <a:rPr lang="en-US" dirty="0" err="1" smtClean="0">
                <a:solidFill>
                  <a:srgbClr val="0000FF"/>
                </a:solidFill>
              </a:rPr>
              <a:t>yr</a:t>
            </a:r>
            <a:r>
              <a:rPr lang="en-US" dirty="0" smtClean="0">
                <a:solidFill>
                  <a:srgbClr val="0000FF"/>
                </a:solidFill>
              </a:rPr>
              <a:t> of </a:t>
            </a:r>
            <a:r>
              <a:rPr lang="en-US" baseline="30000" dirty="0" smtClean="0">
                <a:solidFill>
                  <a:srgbClr val="0000FF"/>
                </a:solidFill>
              </a:rPr>
              <a:t>150</a:t>
            </a:r>
            <a:r>
              <a:rPr lang="en-US" dirty="0" smtClean="0">
                <a:solidFill>
                  <a:srgbClr val="0000FF"/>
                </a:solidFill>
              </a:rPr>
              <a:t>Nd, </a:t>
            </a:r>
            <a:r>
              <a:rPr lang="en-US" baseline="30000" dirty="0" smtClean="0">
                <a:solidFill>
                  <a:srgbClr val="0000FF"/>
                </a:solidFill>
              </a:rPr>
              <a:t>130</a:t>
            </a:r>
            <a:r>
              <a:rPr lang="en-US" dirty="0" smtClean="0">
                <a:solidFill>
                  <a:srgbClr val="0000FF"/>
                </a:solidFill>
              </a:rPr>
              <a:t>Te, or </a:t>
            </a:r>
            <a:r>
              <a:rPr lang="en-US" baseline="30000" dirty="0" smtClean="0">
                <a:solidFill>
                  <a:srgbClr val="0000FF"/>
                </a:solidFill>
              </a:rPr>
              <a:t>82</a:t>
            </a:r>
            <a:r>
              <a:rPr lang="en-US" dirty="0" smtClean="0">
                <a:solidFill>
                  <a:srgbClr val="0000FF"/>
                </a:solidFill>
              </a:rPr>
              <a:t>Se</a:t>
            </a:r>
          </a:p>
          <a:p>
            <a:r>
              <a:rPr lang="en-US" b="1" dirty="0">
                <a:solidFill>
                  <a:srgbClr val="0000FF"/>
                </a:solidFill>
              </a:rPr>
              <a:t>	</a:t>
            </a:r>
            <a:r>
              <a:rPr lang="en-US" b="1" dirty="0" smtClean="0">
                <a:solidFill>
                  <a:srgbClr val="0000FF"/>
                </a:solidFill>
              </a:rPr>
              <a:t>or</a:t>
            </a:r>
            <a:endParaRPr lang="en-US" b="1" dirty="0">
              <a:solidFill>
                <a:srgbClr val="0000FF"/>
              </a:solidFill>
            </a:endParaRPr>
          </a:p>
          <a:p>
            <a:r>
              <a:rPr lang="en-US" dirty="0">
                <a:solidFill>
                  <a:srgbClr val="0000FF"/>
                </a:solidFill>
              </a:rPr>
              <a:t>2</a:t>
            </a:r>
            <a:r>
              <a:rPr lang="en-US" dirty="0" smtClean="0">
                <a:solidFill>
                  <a:srgbClr val="0000FF"/>
                </a:solidFill>
              </a:rPr>
              <a:t> ton </a:t>
            </a:r>
            <a:r>
              <a:rPr lang="en-US" dirty="0" err="1" smtClean="0">
                <a:solidFill>
                  <a:srgbClr val="0000FF"/>
                </a:solidFill>
              </a:rPr>
              <a:t>yr</a:t>
            </a:r>
            <a:r>
              <a:rPr lang="en-US" dirty="0" smtClean="0">
                <a:solidFill>
                  <a:srgbClr val="0000FF"/>
                </a:solidFill>
              </a:rPr>
              <a:t> of </a:t>
            </a:r>
            <a:r>
              <a:rPr lang="en-US" baseline="30000" dirty="0" smtClean="0">
                <a:solidFill>
                  <a:srgbClr val="0000FF"/>
                </a:solidFill>
              </a:rPr>
              <a:t>136</a:t>
            </a:r>
            <a:r>
              <a:rPr lang="en-US" dirty="0" smtClean="0">
                <a:solidFill>
                  <a:srgbClr val="0000FF"/>
                </a:solidFill>
              </a:rPr>
              <a:t>Xe</a:t>
            </a:r>
            <a:endParaRPr lang="en-US" dirty="0">
              <a:solidFill>
                <a:srgbClr val="0000FF"/>
              </a:solidFill>
            </a:endParaRPr>
          </a:p>
          <a:p>
            <a:r>
              <a:rPr lang="en-US" b="1" dirty="0" smtClean="0">
                <a:solidFill>
                  <a:srgbClr val="0000FF"/>
                </a:solidFill>
              </a:rPr>
              <a:t>	or</a:t>
            </a:r>
            <a:endParaRPr lang="en-US" dirty="0" smtClean="0">
              <a:solidFill>
                <a:srgbClr val="0000FF"/>
              </a:solidFill>
            </a:endParaRPr>
          </a:p>
          <a:p>
            <a:r>
              <a:rPr lang="en-US" dirty="0">
                <a:solidFill>
                  <a:srgbClr val="0000FF"/>
                </a:solidFill>
              </a:rPr>
              <a:t>3</a:t>
            </a:r>
            <a:r>
              <a:rPr lang="en-US" dirty="0" smtClean="0">
                <a:solidFill>
                  <a:srgbClr val="0000FF"/>
                </a:solidFill>
              </a:rPr>
              <a:t> ton </a:t>
            </a:r>
            <a:r>
              <a:rPr lang="en-US" dirty="0" err="1" smtClean="0">
                <a:solidFill>
                  <a:srgbClr val="0000FF"/>
                </a:solidFill>
              </a:rPr>
              <a:t>yr</a:t>
            </a:r>
            <a:r>
              <a:rPr lang="en-US" dirty="0" smtClean="0">
                <a:solidFill>
                  <a:srgbClr val="0000FF"/>
                </a:solidFill>
              </a:rPr>
              <a:t> of </a:t>
            </a:r>
            <a:r>
              <a:rPr lang="en-US" baseline="30000" dirty="0" smtClean="0">
                <a:solidFill>
                  <a:srgbClr val="0000FF"/>
                </a:solidFill>
              </a:rPr>
              <a:t>76</a:t>
            </a:r>
            <a:r>
              <a:rPr lang="en-US" dirty="0" smtClean="0">
                <a:solidFill>
                  <a:srgbClr val="0000FF"/>
                </a:solidFill>
              </a:rPr>
              <a:t>Ge</a:t>
            </a:r>
          </a:p>
          <a:p>
            <a:endParaRPr lang="en-US" b="1" dirty="0">
              <a:solidFill>
                <a:srgbClr val="0000FF"/>
              </a:solidFill>
            </a:endParaRPr>
          </a:p>
          <a:p>
            <a:r>
              <a:rPr lang="en-US" b="1" i="1" dirty="0" smtClean="0">
                <a:solidFill>
                  <a:srgbClr val="0000FF"/>
                </a:solidFill>
              </a:rPr>
              <a:t>WITH ZERO BACKGROUND</a:t>
            </a:r>
            <a:endParaRPr lang="en-US" b="1" i="1" dirty="0">
              <a:solidFill>
                <a:srgbClr val="0000FF"/>
              </a:solidFill>
            </a:endParaRPr>
          </a:p>
        </p:txBody>
      </p:sp>
      <p:sp>
        <p:nvSpPr>
          <p:cNvPr id="7" name="Left Brace 6"/>
          <p:cNvSpPr/>
          <p:nvPr/>
        </p:nvSpPr>
        <p:spPr>
          <a:xfrm>
            <a:off x="6261101" y="2953655"/>
            <a:ext cx="762000" cy="2612572"/>
          </a:xfrm>
          <a:prstGeom prst="lef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8" name="TextBox 7"/>
          <p:cNvSpPr txBox="1"/>
          <p:nvPr/>
        </p:nvSpPr>
        <p:spPr>
          <a:xfrm>
            <a:off x="6039556" y="600670"/>
            <a:ext cx="2765777" cy="1015663"/>
          </a:xfrm>
          <a:prstGeom prst="rect">
            <a:avLst/>
          </a:prstGeom>
          <a:noFill/>
        </p:spPr>
        <p:txBody>
          <a:bodyPr wrap="square" rtlCol="0">
            <a:spAutoFit/>
          </a:bodyPr>
          <a:lstStyle/>
          <a:p>
            <a:r>
              <a:rPr lang="en-US" sz="2000" b="1" i="1" dirty="0" smtClean="0"/>
              <a:t>What would a perfect experiment look like?</a:t>
            </a:r>
            <a:endParaRPr lang="en-US" sz="2000" b="1" i="1" dirty="0"/>
          </a:p>
        </p:txBody>
      </p:sp>
      <p:pic>
        <p:nvPicPr>
          <p:cNvPr id="9" name="Picture 8"/>
          <p:cNvPicPr>
            <a:picLocks noChangeAspect="1"/>
          </p:cNvPicPr>
          <p:nvPr/>
        </p:nvPicPr>
        <p:blipFill>
          <a:blip r:embed="rId2"/>
          <a:stretch>
            <a:fillRect/>
          </a:stretch>
        </p:blipFill>
        <p:spPr>
          <a:xfrm>
            <a:off x="457200" y="1466120"/>
            <a:ext cx="5467630" cy="5195759"/>
          </a:xfrm>
          <a:prstGeom prst="rect">
            <a:avLst/>
          </a:prstGeom>
        </p:spPr>
      </p:pic>
      <p:cxnSp>
        <p:nvCxnSpPr>
          <p:cNvPr id="5" name="Straight Connector 4"/>
          <p:cNvCxnSpPr/>
          <p:nvPr/>
        </p:nvCxnSpPr>
        <p:spPr>
          <a:xfrm>
            <a:off x="907143" y="4259941"/>
            <a:ext cx="5406571" cy="0"/>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261101" y="6327446"/>
            <a:ext cx="2826657" cy="369332"/>
          </a:xfrm>
          <a:prstGeom prst="rect">
            <a:avLst/>
          </a:prstGeom>
          <a:noFill/>
        </p:spPr>
        <p:txBody>
          <a:bodyPr wrap="square" rtlCol="0">
            <a:spAutoFit/>
          </a:bodyPr>
          <a:lstStyle/>
          <a:p>
            <a:pPr algn="r"/>
            <a:r>
              <a:rPr lang="en-US" i="1" dirty="0" smtClean="0"/>
              <a:t>Given worst case NMEs</a:t>
            </a:r>
            <a:endParaRPr lang="en-US" i="1" dirty="0"/>
          </a:p>
        </p:txBody>
      </p:sp>
      <p:sp>
        <p:nvSpPr>
          <p:cNvPr id="10" name="Rectangle 9"/>
          <p:cNvSpPr/>
          <p:nvPr/>
        </p:nvSpPr>
        <p:spPr>
          <a:xfrm>
            <a:off x="1450732" y="3171744"/>
            <a:ext cx="4221935" cy="514999"/>
          </a:xfrm>
          <a:prstGeom prst="rect">
            <a:avLst/>
          </a:prstGeom>
          <a:gradFill flip="none" rotWithShape="1">
            <a:gsLst>
              <a:gs pos="0">
                <a:schemeClr val="accent1">
                  <a:shade val="70000"/>
                  <a:satMod val="150000"/>
                  <a:alpha val="25000"/>
                </a:schemeClr>
              </a:gs>
              <a:gs pos="34000">
                <a:schemeClr val="accent1">
                  <a:shade val="70000"/>
                  <a:satMod val="140000"/>
                  <a:alpha val="25000"/>
                </a:schemeClr>
              </a:gs>
              <a:gs pos="70000">
                <a:schemeClr val="accent1">
                  <a:tint val="100000"/>
                  <a:shade val="90000"/>
                  <a:satMod val="140000"/>
                  <a:alpha val="25000"/>
                </a:schemeClr>
              </a:gs>
              <a:gs pos="100000">
                <a:schemeClr val="accent1">
                  <a:tint val="100000"/>
                  <a:shade val="100000"/>
                  <a:satMod val="100000"/>
                  <a:alpha val="25000"/>
                </a:schemeClr>
              </a:gs>
            </a:gsLst>
            <a:path path="circle">
              <a:fillToRect l="100000" t="100000" r="100000" b="10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1450733" y="3171744"/>
            <a:ext cx="42219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978800" y="3171744"/>
            <a:ext cx="0" cy="11236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470398" y="1718734"/>
            <a:ext cx="0" cy="4038411"/>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4003904" y="4740902"/>
            <a:ext cx="1284817" cy="307777"/>
          </a:xfrm>
          <a:prstGeom prst="rect">
            <a:avLst/>
          </a:prstGeom>
          <a:noFill/>
        </p:spPr>
        <p:txBody>
          <a:bodyPr wrap="square" rtlCol="0">
            <a:spAutoFit/>
          </a:bodyPr>
          <a:lstStyle/>
          <a:p>
            <a:r>
              <a:rPr lang="en-US" sz="1400" dirty="0" smtClean="0">
                <a:solidFill>
                  <a:schemeClr val="accent6">
                    <a:lumMod val="60000"/>
                    <a:lumOff val="40000"/>
                  </a:schemeClr>
                </a:solidFill>
              </a:rPr>
              <a:t>cosmology</a:t>
            </a:r>
            <a:endParaRPr lang="en-US" sz="1400" dirty="0">
              <a:solidFill>
                <a:schemeClr val="accent6">
                  <a:lumMod val="60000"/>
                  <a:lumOff val="40000"/>
                </a:schemeClr>
              </a:solidFill>
            </a:endParaRPr>
          </a:p>
        </p:txBody>
      </p:sp>
      <p:cxnSp>
        <p:nvCxnSpPr>
          <p:cNvPr id="15" name="Straight Arrow Connector 14"/>
          <p:cNvCxnSpPr/>
          <p:nvPr/>
        </p:nvCxnSpPr>
        <p:spPr>
          <a:xfrm flipH="1">
            <a:off x="4171950" y="4724400"/>
            <a:ext cx="298448" cy="0"/>
          </a:xfrm>
          <a:prstGeom prst="straightConnector1">
            <a:avLst/>
          </a:prstGeom>
          <a:ln>
            <a:solidFill>
              <a:srgbClr val="BD867C"/>
            </a:solidFill>
            <a:tailEnd type="arrow"/>
          </a:ln>
        </p:spPr>
        <p:style>
          <a:lnRef idx="2">
            <a:schemeClr val="accent1"/>
          </a:lnRef>
          <a:fillRef idx="0">
            <a:schemeClr val="accent1"/>
          </a:fillRef>
          <a:effectRef idx="1">
            <a:schemeClr val="accent1"/>
          </a:effectRef>
          <a:fontRef idx="minor">
            <a:schemeClr val="tx1"/>
          </a:fontRef>
        </p:style>
      </p:cxnSp>
      <p:sp>
        <p:nvSpPr>
          <p:cNvPr id="16" name="Date Placeholder 15"/>
          <p:cNvSpPr>
            <a:spLocks noGrp="1"/>
          </p:cNvSpPr>
          <p:nvPr>
            <p:ph type="dt" sz="half" idx="10"/>
          </p:nvPr>
        </p:nvSpPr>
        <p:spPr/>
        <p:txBody>
          <a:bodyPr/>
          <a:lstStyle/>
          <a:p>
            <a:r>
              <a:rPr lang="en-US" smtClean="0"/>
              <a:t>24 October 2018</a:t>
            </a:r>
            <a:endParaRPr lang="en-US"/>
          </a:p>
        </p:txBody>
      </p:sp>
      <p:sp>
        <p:nvSpPr>
          <p:cNvPr id="17" name="Footer Placeholder 16"/>
          <p:cNvSpPr>
            <a:spLocks noGrp="1"/>
          </p:cNvSpPr>
          <p:nvPr>
            <p:ph type="ftr" sz="quarter" idx="11"/>
          </p:nvPr>
        </p:nvSpPr>
        <p:spPr/>
        <p:txBody>
          <a:bodyPr/>
          <a:lstStyle/>
          <a:p>
            <a:r>
              <a:rPr lang="en-US" smtClean="0"/>
              <a:t>Hawaii</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24</a:t>
            </a:fld>
            <a:endParaRPr lang="en-US"/>
          </a:p>
        </p:txBody>
      </p:sp>
    </p:spTree>
    <p:extLst>
      <p:ext uri="{BB962C8B-B14F-4D97-AF65-F5344CB8AC3E}">
        <p14:creationId xmlns:p14="http://schemas.microsoft.com/office/powerpoint/2010/main" val="264382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p:cNvSpPr>
            <a:spLocks noGrp="1"/>
          </p:cNvSpPr>
          <p:nvPr>
            <p:ph type="ftr" sz="quarter" idx="11"/>
          </p:nvPr>
        </p:nvSpPr>
        <p:spPr/>
        <p:txBody>
          <a:bodyPr/>
          <a:lstStyle/>
          <a:p>
            <a:r>
              <a:rPr lang="en-US" smtClean="0"/>
              <a:t>Hawaii</a:t>
            </a:r>
            <a:endParaRPr lang="en-US"/>
          </a:p>
        </p:txBody>
      </p:sp>
      <p:sp>
        <p:nvSpPr>
          <p:cNvPr id="319490" name="Rectangle 2"/>
          <p:cNvSpPr>
            <a:spLocks noGrp="1" noChangeArrowheads="1"/>
          </p:cNvSpPr>
          <p:nvPr>
            <p:ph type="title"/>
          </p:nvPr>
        </p:nvSpPr>
        <p:spPr/>
        <p:txBody>
          <a:bodyPr>
            <a:normAutofit/>
          </a:bodyPr>
          <a:lstStyle/>
          <a:p>
            <a:r>
              <a:rPr lang="en-US" dirty="0" smtClean="0"/>
              <a:t>Experiment: </a:t>
            </a:r>
            <a:r>
              <a:rPr lang="en-US" dirty="0" smtClean="0">
                <a:solidFill>
                  <a:srgbClr val="800080"/>
                </a:solidFill>
              </a:rPr>
              <a:t>  </a:t>
            </a:r>
            <a:r>
              <a:rPr lang="en-US" dirty="0" smtClean="0">
                <a:solidFill>
                  <a:srgbClr val="930CFF"/>
                </a:solidFill>
              </a:rPr>
              <a:t>the ideal result</a:t>
            </a:r>
            <a:endParaRPr lang="en-US" dirty="0">
              <a:solidFill>
                <a:srgbClr val="930CFF"/>
              </a:solidFill>
            </a:endParaRPr>
          </a:p>
        </p:txBody>
      </p:sp>
      <p:sp>
        <p:nvSpPr>
          <p:cNvPr id="319491" name="Line 3"/>
          <p:cNvSpPr>
            <a:spLocks noChangeShapeType="1"/>
          </p:cNvSpPr>
          <p:nvPr/>
        </p:nvSpPr>
        <p:spPr bwMode="auto">
          <a:xfrm flipV="1">
            <a:off x="4419600" y="4191000"/>
            <a:ext cx="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492" name="Line 4"/>
          <p:cNvSpPr>
            <a:spLocks noChangeShapeType="1"/>
          </p:cNvSpPr>
          <p:nvPr/>
        </p:nvSpPr>
        <p:spPr bwMode="auto">
          <a:xfrm flipH="1">
            <a:off x="1676400" y="4724400"/>
            <a:ext cx="426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493" name="Line 5"/>
          <p:cNvSpPr>
            <a:spLocks noChangeShapeType="1"/>
          </p:cNvSpPr>
          <p:nvPr/>
        </p:nvSpPr>
        <p:spPr bwMode="auto">
          <a:xfrm flipV="1">
            <a:off x="1676400" y="29718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494" name="Freeform 6"/>
          <p:cNvSpPr>
            <a:spLocks/>
          </p:cNvSpPr>
          <p:nvPr/>
        </p:nvSpPr>
        <p:spPr bwMode="auto">
          <a:xfrm>
            <a:off x="1676400" y="3352800"/>
            <a:ext cx="2743200" cy="1371600"/>
          </a:xfrm>
          <a:custGeom>
            <a:avLst/>
            <a:gdLst>
              <a:gd name="T0" fmla="*/ 0 w 1728"/>
              <a:gd name="T1" fmla="*/ 864 h 864"/>
              <a:gd name="T2" fmla="*/ 624 w 1728"/>
              <a:gd name="T3" fmla="*/ 48 h 864"/>
              <a:gd name="T4" fmla="*/ 1104 w 1728"/>
              <a:gd name="T5" fmla="*/ 576 h 864"/>
              <a:gd name="T6" fmla="*/ 1392 w 1728"/>
              <a:gd name="T7" fmla="*/ 816 h 864"/>
              <a:gd name="T8" fmla="*/ 1728 w 1728"/>
              <a:gd name="T9" fmla="*/ 864 h 864"/>
            </a:gdLst>
            <a:ahLst/>
            <a:cxnLst>
              <a:cxn ang="0">
                <a:pos x="T0" y="T1"/>
              </a:cxn>
              <a:cxn ang="0">
                <a:pos x="T2" y="T3"/>
              </a:cxn>
              <a:cxn ang="0">
                <a:pos x="T4" y="T5"/>
              </a:cxn>
              <a:cxn ang="0">
                <a:pos x="T6" y="T7"/>
              </a:cxn>
              <a:cxn ang="0">
                <a:pos x="T8" y="T9"/>
              </a:cxn>
            </a:cxnLst>
            <a:rect l="0" t="0" r="r" b="b"/>
            <a:pathLst>
              <a:path w="1728" h="864">
                <a:moveTo>
                  <a:pt x="0" y="864"/>
                </a:moveTo>
                <a:cubicBezTo>
                  <a:pt x="220" y="480"/>
                  <a:pt x="440" y="96"/>
                  <a:pt x="624" y="48"/>
                </a:cubicBezTo>
                <a:cubicBezTo>
                  <a:pt x="808" y="0"/>
                  <a:pt x="976" y="448"/>
                  <a:pt x="1104" y="576"/>
                </a:cubicBezTo>
                <a:cubicBezTo>
                  <a:pt x="1232" y="704"/>
                  <a:pt x="1288" y="768"/>
                  <a:pt x="1392" y="816"/>
                </a:cubicBezTo>
                <a:cubicBezTo>
                  <a:pt x="1496" y="864"/>
                  <a:pt x="1672" y="856"/>
                  <a:pt x="1728" y="864"/>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19495" name="AutoShape 7"/>
          <p:cNvSpPr>
            <a:spLocks noChangeArrowheads="1"/>
          </p:cNvSpPr>
          <p:nvPr/>
        </p:nvSpPr>
        <p:spPr bwMode="auto">
          <a:xfrm>
            <a:off x="2667000" y="2590800"/>
            <a:ext cx="1295400" cy="685800"/>
          </a:xfrm>
          <a:prstGeom prst="wedgeRoundRectCallout">
            <a:avLst>
              <a:gd name="adj1" fmla="val -41176"/>
              <a:gd name="adj2" fmla="val 73380"/>
              <a:gd name="adj3" fmla="val 16667"/>
            </a:avLst>
          </a:prstGeom>
          <a:solidFill>
            <a:srgbClr val="C6D9F1"/>
          </a:solidFill>
          <a:ln w="9525">
            <a:solidFill>
              <a:schemeClr val="tx1"/>
            </a:solidFill>
            <a:miter lim="800000"/>
            <a:headEnd/>
            <a:tailEnd/>
          </a:ln>
        </p:spPr>
        <p:txBody>
          <a:bodyPr wrap="none" anchor="ctr"/>
          <a:lstStyle/>
          <a:p>
            <a:r>
              <a:rPr lang="en-US" sz="1600"/>
              <a:t>Only </a:t>
            </a:r>
          </a:p>
          <a:p>
            <a:r>
              <a:rPr lang="en-US" sz="1600"/>
              <a:t>2-</a:t>
            </a:r>
            <a:r>
              <a:rPr lang="en-US" sz="1600">
                <a:latin typeface="Lucida Calligraphy" charset="0"/>
              </a:rPr>
              <a:t>v</a:t>
            </a:r>
            <a:r>
              <a:rPr lang="en-US" sz="2400"/>
              <a:t> </a:t>
            </a:r>
            <a:r>
              <a:rPr lang="en-US" sz="1600"/>
              <a:t>decays</a:t>
            </a:r>
            <a:endParaRPr lang="en-US" sz="2400"/>
          </a:p>
        </p:txBody>
      </p:sp>
      <p:sp>
        <p:nvSpPr>
          <p:cNvPr id="319496" name="Text Box 8"/>
          <p:cNvSpPr txBox="1">
            <a:spLocks noChangeArrowheads="1"/>
          </p:cNvSpPr>
          <p:nvPr/>
        </p:nvSpPr>
        <p:spPr bwMode="auto">
          <a:xfrm>
            <a:off x="2727325" y="2819400"/>
            <a:ext cx="1387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endParaRPr lang="en-US" sz="2400"/>
          </a:p>
        </p:txBody>
      </p:sp>
      <p:sp>
        <p:nvSpPr>
          <p:cNvPr id="319497" name="Text Box 9"/>
          <p:cNvSpPr txBox="1">
            <a:spLocks noChangeArrowheads="1"/>
          </p:cNvSpPr>
          <p:nvPr/>
        </p:nvSpPr>
        <p:spPr bwMode="auto">
          <a:xfrm>
            <a:off x="990600" y="3276600"/>
            <a:ext cx="762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Rate</a:t>
            </a:r>
            <a:endParaRPr lang="en-US" sz="2400"/>
          </a:p>
        </p:txBody>
      </p:sp>
      <p:sp>
        <p:nvSpPr>
          <p:cNvPr id="319498" name="Text Box 10"/>
          <p:cNvSpPr txBox="1">
            <a:spLocks noChangeArrowheads="1"/>
          </p:cNvSpPr>
          <p:nvPr/>
        </p:nvSpPr>
        <p:spPr bwMode="auto">
          <a:xfrm>
            <a:off x="2819400" y="4648200"/>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endParaRPr lang="en-US" sz="2400"/>
          </a:p>
        </p:txBody>
      </p:sp>
      <p:sp>
        <p:nvSpPr>
          <p:cNvPr id="319499" name="Text Box 11"/>
          <p:cNvSpPr txBox="1">
            <a:spLocks noChangeArrowheads="1"/>
          </p:cNvSpPr>
          <p:nvPr/>
        </p:nvSpPr>
        <p:spPr bwMode="auto">
          <a:xfrm>
            <a:off x="1943100" y="4766846"/>
            <a:ext cx="20955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pPr>
            <a:r>
              <a:rPr lang="en-US" sz="1600" dirty="0" err="1" smtClean="0"/>
              <a:t>Σ</a:t>
            </a:r>
            <a:r>
              <a:rPr lang="en-US" sz="1600" dirty="0" smtClean="0"/>
              <a:t> visible Energy </a:t>
            </a:r>
            <a:endParaRPr lang="en-US" sz="2400" dirty="0"/>
          </a:p>
        </p:txBody>
      </p:sp>
      <p:sp>
        <p:nvSpPr>
          <p:cNvPr id="319500" name="Line 12"/>
          <p:cNvSpPr>
            <a:spLocks noChangeShapeType="1"/>
          </p:cNvSpPr>
          <p:nvPr/>
        </p:nvSpPr>
        <p:spPr bwMode="auto">
          <a:xfrm>
            <a:off x="3505200" y="4953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9501" name="Text Box 13"/>
          <p:cNvSpPr txBox="1">
            <a:spLocks noChangeArrowheads="1"/>
          </p:cNvSpPr>
          <p:nvPr/>
        </p:nvSpPr>
        <p:spPr bwMode="auto">
          <a:xfrm>
            <a:off x="4038600" y="4724400"/>
            <a:ext cx="121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endParaRPr lang="en-US" sz="2400"/>
          </a:p>
        </p:txBody>
      </p:sp>
      <p:sp>
        <p:nvSpPr>
          <p:cNvPr id="319502" name="Text Box 14"/>
          <p:cNvSpPr txBox="1">
            <a:spLocks noChangeArrowheads="1"/>
          </p:cNvSpPr>
          <p:nvPr/>
        </p:nvSpPr>
        <p:spPr bwMode="auto">
          <a:xfrm>
            <a:off x="4038600" y="4800600"/>
            <a:ext cx="1295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Q-value</a:t>
            </a:r>
            <a:endParaRPr lang="en-US" sz="2400"/>
          </a:p>
        </p:txBody>
      </p:sp>
      <p:sp>
        <p:nvSpPr>
          <p:cNvPr id="319503" name="AutoShape 15"/>
          <p:cNvSpPr>
            <a:spLocks noChangeArrowheads="1"/>
          </p:cNvSpPr>
          <p:nvPr/>
        </p:nvSpPr>
        <p:spPr bwMode="auto">
          <a:xfrm>
            <a:off x="4724400" y="2590800"/>
            <a:ext cx="1219200" cy="685800"/>
          </a:xfrm>
          <a:prstGeom prst="wedgeRoundRectCallout">
            <a:avLst>
              <a:gd name="adj1" fmla="val -74741"/>
              <a:gd name="adj2" fmla="val 215741"/>
              <a:gd name="adj3" fmla="val 16667"/>
            </a:avLst>
          </a:prstGeom>
          <a:solidFill>
            <a:srgbClr val="C6D9F1"/>
          </a:solidFill>
          <a:ln w="9525">
            <a:solidFill>
              <a:schemeClr val="tx1"/>
            </a:solidFill>
            <a:miter lim="800000"/>
            <a:headEnd/>
            <a:tailEnd/>
          </a:ln>
        </p:spPr>
        <p:txBody>
          <a:bodyPr wrap="none" anchor="ctr"/>
          <a:lstStyle/>
          <a:p>
            <a:endParaRPr lang="en-US" sz="2400"/>
          </a:p>
        </p:txBody>
      </p:sp>
      <p:sp>
        <p:nvSpPr>
          <p:cNvPr id="319504" name="Text Box 16"/>
          <p:cNvSpPr txBox="1">
            <a:spLocks noChangeArrowheads="1"/>
          </p:cNvSpPr>
          <p:nvPr/>
        </p:nvSpPr>
        <p:spPr bwMode="auto">
          <a:xfrm>
            <a:off x="4724400" y="2590800"/>
            <a:ext cx="1371600" cy="70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Only</a:t>
            </a:r>
          </a:p>
          <a:p>
            <a:pPr algn="l">
              <a:spcBef>
                <a:spcPct val="50000"/>
              </a:spcBef>
            </a:pPr>
            <a:r>
              <a:rPr lang="en-US" sz="1600"/>
              <a:t>0-</a:t>
            </a:r>
            <a:r>
              <a:rPr lang="en-US" sz="1600">
                <a:latin typeface="Lucida Calligraphy" charset="0"/>
              </a:rPr>
              <a:t>v</a:t>
            </a:r>
            <a:r>
              <a:rPr lang="en-US" sz="1600"/>
              <a:t> decays</a:t>
            </a:r>
          </a:p>
        </p:txBody>
      </p:sp>
      <p:sp>
        <p:nvSpPr>
          <p:cNvPr id="319505" name="AutoShape 17"/>
          <p:cNvSpPr>
            <a:spLocks noChangeArrowheads="1"/>
          </p:cNvSpPr>
          <p:nvPr/>
        </p:nvSpPr>
        <p:spPr bwMode="auto">
          <a:xfrm flipV="1">
            <a:off x="5562600" y="3581400"/>
            <a:ext cx="1752600" cy="685800"/>
          </a:xfrm>
          <a:prstGeom prst="wedgeRoundRectCallout">
            <a:avLst>
              <a:gd name="adj1" fmla="val -61685"/>
              <a:gd name="adj2" fmla="val -117593"/>
              <a:gd name="adj3" fmla="val 16667"/>
            </a:avLst>
          </a:prstGeom>
          <a:solidFill>
            <a:schemeClr val="tx2">
              <a:lumMod val="20000"/>
              <a:lumOff val="80000"/>
            </a:schemeClr>
          </a:solidFill>
          <a:ln w="9525">
            <a:solidFill>
              <a:schemeClr val="tx1"/>
            </a:solidFill>
            <a:miter lim="800000"/>
            <a:headEnd/>
            <a:tailEnd/>
          </a:ln>
        </p:spPr>
        <p:txBody>
          <a:bodyPr rot="10800000" wrap="none" anchor="ctr"/>
          <a:lstStyle/>
          <a:p>
            <a:endParaRPr lang="en-US" sz="2400"/>
          </a:p>
        </p:txBody>
      </p:sp>
      <p:sp>
        <p:nvSpPr>
          <p:cNvPr id="319506" name="Text Box 18"/>
          <p:cNvSpPr txBox="1">
            <a:spLocks noChangeArrowheads="1"/>
          </p:cNvSpPr>
          <p:nvPr/>
        </p:nvSpPr>
        <p:spPr bwMode="auto">
          <a:xfrm>
            <a:off x="5638800" y="3581400"/>
            <a:ext cx="16764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No backgrounds above Q-value</a:t>
            </a:r>
          </a:p>
        </p:txBody>
      </p:sp>
      <p:sp>
        <p:nvSpPr>
          <p:cNvPr id="319507" name="Text Box 19"/>
          <p:cNvSpPr txBox="1">
            <a:spLocks noChangeArrowheads="1"/>
          </p:cNvSpPr>
          <p:nvPr/>
        </p:nvSpPr>
        <p:spPr bwMode="auto">
          <a:xfrm>
            <a:off x="736850" y="5181600"/>
            <a:ext cx="779755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spcBef>
                <a:spcPct val="50000"/>
              </a:spcBef>
            </a:pPr>
            <a:r>
              <a:rPr lang="en-US" sz="2800" dirty="0" smtClean="0">
                <a:solidFill>
                  <a:srgbClr val="930CFF"/>
                </a:solidFill>
              </a:rPr>
              <a:t>How do real experiments differ from the ideal case?</a:t>
            </a:r>
            <a:endParaRPr lang="en-US" sz="2800" dirty="0">
              <a:solidFill>
                <a:srgbClr val="930CFF"/>
              </a:solidFill>
              <a:sym typeface="Symbol" charset="0"/>
            </a:endParaRPr>
          </a:p>
        </p:txBody>
      </p:sp>
      <p:sp>
        <p:nvSpPr>
          <p:cNvPr id="319508" name="Line 20"/>
          <p:cNvSpPr>
            <a:spLocks noChangeShapeType="1"/>
          </p:cNvSpPr>
          <p:nvPr/>
        </p:nvSpPr>
        <p:spPr bwMode="auto">
          <a:xfrm>
            <a:off x="4419600" y="4724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9509" name="Text Box 21"/>
          <p:cNvSpPr txBox="1">
            <a:spLocks noChangeArrowheads="1"/>
          </p:cNvSpPr>
          <p:nvPr/>
        </p:nvSpPr>
        <p:spPr bwMode="auto">
          <a:xfrm>
            <a:off x="1600200" y="4724400"/>
            <a:ext cx="381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1600"/>
              <a:t>0</a:t>
            </a:r>
          </a:p>
        </p:txBody>
      </p:sp>
      <p:sp>
        <p:nvSpPr>
          <p:cNvPr id="319510" name="Line 22"/>
          <p:cNvSpPr>
            <a:spLocks noChangeShapeType="1"/>
          </p:cNvSpPr>
          <p:nvPr/>
        </p:nvSpPr>
        <p:spPr bwMode="auto">
          <a:xfrm>
            <a:off x="2057400" y="3810000"/>
            <a:ext cx="0" cy="9144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25</a:t>
            </a:fld>
            <a:endParaRPr lang="en-US"/>
          </a:p>
        </p:txBody>
      </p:sp>
    </p:spTree>
    <p:extLst>
      <p:ext uri="{BB962C8B-B14F-4D97-AF65-F5344CB8AC3E}">
        <p14:creationId xmlns:p14="http://schemas.microsoft.com/office/powerpoint/2010/main" val="41507115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24 October 2018</a:t>
            </a:r>
            <a:endParaRPr lang="en-US"/>
          </a:p>
        </p:txBody>
      </p:sp>
      <p:sp>
        <p:nvSpPr>
          <p:cNvPr id="6" name="Footer Placeholder 4"/>
          <p:cNvSpPr>
            <a:spLocks noGrp="1"/>
          </p:cNvSpPr>
          <p:nvPr>
            <p:ph type="ftr" sz="quarter" idx="11"/>
          </p:nvPr>
        </p:nvSpPr>
        <p:spPr/>
        <p:txBody>
          <a:bodyPr/>
          <a:lstStyle/>
          <a:p>
            <a:r>
              <a:rPr lang="en-US" smtClean="0"/>
              <a:t>Hawaii</a:t>
            </a:r>
            <a:endParaRPr lang="en-US"/>
          </a:p>
        </p:txBody>
      </p:sp>
      <p:sp>
        <p:nvSpPr>
          <p:cNvPr id="54275" name="Rectangle 1027"/>
          <p:cNvSpPr>
            <a:spLocks noGrp="1" noChangeArrowheads="1"/>
          </p:cNvSpPr>
          <p:nvPr>
            <p:ph type="body" idx="4294967295"/>
          </p:nvPr>
        </p:nvSpPr>
        <p:spPr>
          <a:xfrm>
            <a:off x="457200" y="818653"/>
            <a:ext cx="8229600" cy="4754563"/>
          </a:xfrm>
        </p:spPr>
        <p:txBody>
          <a:bodyPr/>
          <a:lstStyle/>
          <a:p>
            <a:pPr algn="ctr">
              <a:buFontTx/>
              <a:buNone/>
            </a:pPr>
            <a:r>
              <a:rPr lang="en-US" sz="2800" dirty="0" smtClean="0">
                <a:solidFill>
                  <a:srgbClr val="800CFF"/>
                </a:solidFill>
              </a:rPr>
              <a:t>Energy resolution is essential to avoid 2</a:t>
            </a:r>
            <a:r>
              <a:rPr lang="en-US" sz="2800" dirty="0" smtClean="0">
                <a:solidFill>
                  <a:srgbClr val="800CFF"/>
                </a:solidFill>
                <a:latin typeface="Apple Chancery"/>
                <a:cs typeface="Apple Chancery"/>
              </a:rPr>
              <a:t>v</a:t>
            </a:r>
            <a:r>
              <a:rPr lang="en-US" sz="2800" dirty="0" smtClean="0">
                <a:solidFill>
                  <a:srgbClr val="800CFF"/>
                </a:solidFill>
                <a:cs typeface="Apple Chancery"/>
              </a:rPr>
              <a:t> background !</a:t>
            </a:r>
            <a:endParaRPr lang="en-US" sz="2800" dirty="0" smtClean="0">
              <a:solidFill>
                <a:srgbClr val="800CFF"/>
              </a:solidFill>
            </a:endParaRPr>
          </a:p>
          <a:p>
            <a:pPr algn="ctr">
              <a:buFontTx/>
              <a:buNone/>
            </a:pPr>
            <a:r>
              <a:rPr lang="en-US" sz="2800" dirty="0" smtClean="0">
                <a:solidFill>
                  <a:schemeClr val="bg1"/>
                </a:solidFill>
              </a:rPr>
              <a:t>Not yet sufficient to reject backgrounds!</a:t>
            </a:r>
            <a:endParaRPr lang="en-US" sz="2800" dirty="0">
              <a:solidFill>
                <a:schemeClr val="bg1"/>
              </a:solidFill>
            </a:endParaRPr>
          </a:p>
          <a:p>
            <a:pPr marL="0" indent="0">
              <a:buNone/>
            </a:pPr>
            <a:endParaRPr lang="en-US" dirty="0"/>
          </a:p>
        </p:txBody>
      </p:sp>
      <p:pic>
        <p:nvPicPr>
          <p:cNvPr id="54276"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075" y="1835965"/>
            <a:ext cx="7451725"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12"/>
          </p:nvPr>
        </p:nvSpPr>
        <p:spPr/>
        <p:txBody>
          <a:bodyPr/>
          <a:lstStyle/>
          <a:p>
            <a:fld id="{6ECC9B84-AF0A-E746-9773-E40DD27D8915}" type="slidenum">
              <a:rPr lang="en-US" smtClean="0"/>
              <a:t>26</a:t>
            </a:fld>
            <a:endParaRPr lang="en-US"/>
          </a:p>
        </p:txBody>
      </p:sp>
    </p:spTree>
    <p:extLst>
      <p:ext uri="{BB962C8B-B14F-4D97-AF65-F5344CB8AC3E}">
        <p14:creationId xmlns:p14="http://schemas.microsoft.com/office/powerpoint/2010/main" val="23784325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24 October 2018</a:t>
            </a:r>
            <a:endParaRPr lang="en-US"/>
          </a:p>
        </p:txBody>
      </p:sp>
      <p:sp>
        <p:nvSpPr>
          <p:cNvPr id="6" name="Footer Placeholder 4"/>
          <p:cNvSpPr>
            <a:spLocks noGrp="1"/>
          </p:cNvSpPr>
          <p:nvPr>
            <p:ph type="ftr" sz="quarter" idx="11"/>
          </p:nvPr>
        </p:nvSpPr>
        <p:spPr/>
        <p:txBody>
          <a:bodyPr/>
          <a:lstStyle/>
          <a:p>
            <a:r>
              <a:rPr lang="en-US" smtClean="0"/>
              <a:t>Hawaii</a:t>
            </a:r>
            <a:endParaRPr lang="en-US"/>
          </a:p>
        </p:txBody>
      </p:sp>
      <p:sp>
        <p:nvSpPr>
          <p:cNvPr id="54275" name="Rectangle 1027"/>
          <p:cNvSpPr>
            <a:spLocks noGrp="1" noChangeArrowheads="1"/>
          </p:cNvSpPr>
          <p:nvPr>
            <p:ph type="body" idx="4294967295"/>
          </p:nvPr>
        </p:nvSpPr>
        <p:spPr>
          <a:xfrm>
            <a:off x="457200" y="818653"/>
            <a:ext cx="8229600" cy="4754563"/>
          </a:xfrm>
        </p:spPr>
        <p:txBody>
          <a:bodyPr/>
          <a:lstStyle/>
          <a:p>
            <a:pPr marL="0" indent="0">
              <a:buNone/>
            </a:pPr>
            <a:r>
              <a:rPr lang="en-US" sz="2800" dirty="0">
                <a:solidFill>
                  <a:srgbClr val="930CFF"/>
                </a:solidFill>
              </a:rPr>
              <a:t>Energy resolution to prevent </a:t>
            </a:r>
            <a:r>
              <a:rPr lang="en-US" sz="2800" dirty="0" smtClean="0">
                <a:solidFill>
                  <a:srgbClr val="930CFF"/>
                </a:solidFill>
              </a:rPr>
              <a:t>overlap: </a:t>
            </a:r>
            <a:r>
              <a:rPr lang="en-US" sz="2800" dirty="0" err="1" smtClean="0">
                <a:solidFill>
                  <a:srgbClr val="930CFF"/>
                </a:solidFill>
              </a:rPr>
              <a:t>δE</a:t>
            </a:r>
            <a:r>
              <a:rPr lang="en-US" sz="2800" dirty="0">
                <a:solidFill>
                  <a:srgbClr val="930CFF"/>
                </a:solidFill>
              </a:rPr>
              <a:t>/E </a:t>
            </a:r>
            <a:r>
              <a:rPr lang="en-US" sz="2800" dirty="0" smtClean="0">
                <a:solidFill>
                  <a:srgbClr val="930CFF"/>
                </a:solidFill>
              </a:rPr>
              <a:t>&lt; 2% </a:t>
            </a:r>
            <a:r>
              <a:rPr lang="en-US" sz="2800" dirty="0">
                <a:solidFill>
                  <a:srgbClr val="930CFF"/>
                </a:solidFill>
              </a:rPr>
              <a:t>FWHM</a:t>
            </a:r>
          </a:p>
          <a:p>
            <a:pPr algn="ctr">
              <a:buFontTx/>
              <a:buNone/>
            </a:pPr>
            <a:r>
              <a:rPr lang="en-US" sz="2800" dirty="0" smtClean="0">
                <a:solidFill>
                  <a:schemeClr val="bg1"/>
                </a:solidFill>
              </a:rPr>
              <a:t>Not yet sufficient to reject backgrounds!</a:t>
            </a:r>
            <a:endParaRPr lang="en-US" sz="2800" dirty="0">
              <a:solidFill>
                <a:schemeClr val="bg1"/>
              </a:solidFill>
            </a:endParaRPr>
          </a:p>
          <a:p>
            <a:pPr marL="0" indent="0">
              <a:buNone/>
            </a:pPr>
            <a:endParaRPr lang="en-US" dirty="0"/>
          </a:p>
        </p:txBody>
      </p:sp>
      <p:pic>
        <p:nvPicPr>
          <p:cNvPr id="54276"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075" y="1835965"/>
            <a:ext cx="7451725"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6434761" y="2994863"/>
            <a:ext cx="2341832" cy="1323439"/>
          </a:xfrm>
          <a:prstGeom prst="rect">
            <a:avLst/>
          </a:prstGeom>
          <a:noFill/>
        </p:spPr>
        <p:txBody>
          <a:bodyPr wrap="none" rtlCol="0">
            <a:spAutoFit/>
          </a:bodyPr>
          <a:lstStyle/>
          <a:p>
            <a:r>
              <a:rPr lang="en-US" sz="2000" dirty="0" smtClean="0"/>
              <a:t>Background index b:</a:t>
            </a:r>
          </a:p>
          <a:p>
            <a:r>
              <a:rPr lang="en-US" sz="2000" dirty="0" smtClean="0"/>
              <a:t>counts/</a:t>
            </a:r>
            <a:r>
              <a:rPr lang="en-US" sz="2000" dirty="0" err="1" smtClean="0"/>
              <a:t>keV</a:t>
            </a:r>
            <a:r>
              <a:rPr lang="en-US" sz="2000" dirty="0" smtClean="0"/>
              <a:t>-ton-year</a:t>
            </a:r>
          </a:p>
          <a:p>
            <a:endParaRPr lang="en-US" sz="2000" dirty="0"/>
          </a:p>
          <a:p>
            <a:r>
              <a:rPr lang="en-US" sz="2000" dirty="0" smtClean="0"/>
              <a:t>B = b x energy ROI</a:t>
            </a:r>
          </a:p>
        </p:txBody>
      </p:sp>
      <p:sp>
        <p:nvSpPr>
          <p:cNvPr id="4" name="Slide Number Placeholder 3"/>
          <p:cNvSpPr>
            <a:spLocks noGrp="1"/>
          </p:cNvSpPr>
          <p:nvPr>
            <p:ph type="sldNum" sz="quarter" idx="12"/>
          </p:nvPr>
        </p:nvSpPr>
        <p:spPr/>
        <p:txBody>
          <a:bodyPr/>
          <a:lstStyle/>
          <a:p>
            <a:fld id="{6ECC9B84-AF0A-E746-9773-E40DD27D8915}" type="slidenum">
              <a:rPr lang="en-US" smtClean="0"/>
              <a:t>27</a:t>
            </a:fld>
            <a:endParaRPr lang="en-US"/>
          </a:p>
        </p:txBody>
      </p:sp>
    </p:spTree>
    <p:extLst>
      <p:ext uri="{BB962C8B-B14F-4D97-AF65-F5344CB8AC3E}">
        <p14:creationId xmlns:p14="http://schemas.microsoft.com/office/powerpoint/2010/main" val="13362075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38200"/>
            <a:ext cx="9144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2"/>
          <p:cNvSpPr txBox="1">
            <a:spLocks noChangeArrowheads="1"/>
          </p:cNvSpPr>
          <p:nvPr/>
        </p:nvSpPr>
        <p:spPr bwMode="auto">
          <a:xfrm>
            <a:off x="897629" y="333375"/>
            <a:ext cx="811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smtClean="0"/>
              <a:t>Importance of energy resolution – when backgrounds are present </a:t>
            </a:r>
            <a:endParaRPr lang="en-US" sz="1800" dirty="0"/>
          </a:p>
        </p:txBody>
      </p:sp>
    </p:spTree>
    <p:extLst>
      <p:ext uri="{BB962C8B-B14F-4D97-AF65-F5344CB8AC3E}">
        <p14:creationId xmlns:p14="http://schemas.microsoft.com/office/powerpoint/2010/main" val="2830156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51409"/>
            <a:ext cx="8229600" cy="1143000"/>
          </a:xfrm>
        </p:spPr>
        <p:txBody>
          <a:bodyPr>
            <a:normAutofit fontScale="90000"/>
          </a:bodyPr>
          <a:lstStyle/>
          <a:p>
            <a:r>
              <a:rPr lang="en-US" sz="3600" b="1" dirty="0" smtClean="0">
                <a:solidFill>
                  <a:srgbClr val="DAB5FF"/>
                </a:solidFill>
              </a:rPr>
              <a:t>Or:</a:t>
            </a:r>
            <a:r>
              <a:rPr lang="en-US" sz="3600" b="1" dirty="0" smtClean="0">
                <a:solidFill>
                  <a:srgbClr val="BB39FF"/>
                </a:solidFill>
              </a:rPr>
              <a:t/>
            </a:r>
            <a:br>
              <a:rPr lang="en-US" sz="3600" b="1" dirty="0" smtClean="0">
                <a:solidFill>
                  <a:srgbClr val="BB39FF"/>
                </a:solidFill>
              </a:rPr>
            </a:br>
            <a:r>
              <a:rPr lang="en-US" sz="3600" b="1" dirty="0" smtClean="0">
                <a:solidFill>
                  <a:srgbClr val="FFFF00"/>
                </a:solidFill>
              </a:rPr>
              <a:t>How we hope to learn something about</a:t>
            </a:r>
            <a:br>
              <a:rPr lang="en-US" sz="3600" b="1" dirty="0" smtClean="0">
                <a:solidFill>
                  <a:srgbClr val="FFFF00"/>
                </a:solidFill>
              </a:rPr>
            </a:br>
            <a:r>
              <a:rPr lang="en-US" sz="3600" b="1" dirty="0" smtClean="0">
                <a:solidFill>
                  <a:srgbClr val="FFFF00"/>
                </a:solidFill>
              </a:rPr>
              <a:t>the first 10</a:t>
            </a:r>
            <a:r>
              <a:rPr lang="en-US" sz="3600" b="1" baseline="30000" dirty="0" smtClean="0">
                <a:solidFill>
                  <a:srgbClr val="FFFF00"/>
                </a:solidFill>
              </a:rPr>
              <a:t>—36</a:t>
            </a:r>
            <a:r>
              <a:rPr lang="en-US" sz="3600" b="1" dirty="0" smtClean="0">
                <a:solidFill>
                  <a:srgbClr val="FFFF00"/>
                </a:solidFill>
              </a:rPr>
              <a:t> second of the Universe by exploiting a biochemistry technique to search for a rare nuclear decay with an expected lifetime a trillion times the age of the universe to determine if the neutrino is its own anti-particle, which would support the notion that heavy right-handed neutrinos exist that broke the matter-anti-matter asymmetry</a:t>
            </a:r>
            <a:endParaRPr lang="en-US" sz="3600" dirty="0">
              <a:solidFill>
                <a:srgbClr val="DAB5FF"/>
              </a:solidFill>
            </a:endParaRPr>
          </a:p>
        </p:txBody>
      </p:sp>
    </p:spTree>
    <p:extLst>
      <p:ext uri="{BB962C8B-B14F-4D97-AF65-F5344CB8AC3E}">
        <p14:creationId xmlns:p14="http://schemas.microsoft.com/office/powerpoint/2010/main" val="2987139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a:bodyPr>
          <a:lstStyle/>
          <a:p>
            <a:r>
              <a:rPr lang="en-US" dirty="0" smtClean="0">
                <a:solidFill>
                  <a:srgbClr val="FF0000"/>
                </a:solidFill>
                <a:latin typeface="Chalkboard SE Regular"/>
                <a:cs typeface="Chalkboard SE Regular"/>
              </a:rPr>
              <a:t> If </a:t>
            </a:r>
            <a:r>
              <a:rPr lang="en-US" dirty="0">
                <a:solidFill>
                  <a:srgbClr val="FF0000"/>
                </a:solidFill>
                <a:latin typeface="Chalkboard SE Regular"/>
                <a:cs typeface="Chalkboard SE Regular"/>
              </a:rPr>
              <a:t>b</a:t>
            </a:r>
            <a:r>
              <a:rPr lang="en-US" dirty="0" smtClean="0">
                <a:solidFill>
                  <a:srgbClr val="FF0000"/>
                </a:solidFill>
                <a:latin typeface="Chalkboard SE Regular"/>
                <a:cs typeface="Chalkboard SE Regular"/>
              </a:rPr>
              <a:t>ackground is present:</a:t>
            </a:r>
            <a:endParaRPr lang="en-US" dirty="0">
              <a:solidFill>
                <a:srgbClr val="FF0000"/>
              </a:solidFill>
              <a:latin typeface="Chalkboard SE Regular"/>
              <a:cs typeface="Chalkboard SE Regular"/>
            </a:endParaRPr>
          </a:p>
        </p:txBody>
      </p:sp>
      <p:sp>
        <p:nvSpPr>
          <p:cNvPr id="5" name="Date Placeholder 3"/>
          <p:cNvSpPr>
            <a:spLocks noGrp="1"/>
          </p:cNvSpPr>
          <p:nvPr>
            <p:ph type="dt" sz="half" idx="10"/>
          </p:nvPr>
        </p:nvSpPr>
        <p:spPr/>
        <p:txBody>
          <a:bodyPr/>
          <a:lstStyle/>
          <a:p>
            <a:r>
              <a:rPr lang="en-US" smtClean="0"/>
              <a:t>24 October 2018</a:t>
            </a:r>
            <a:endParaRPr lang="en-US"/>
          </a:p>
        </p:txBody>
      </p:sp>
      <p:sp>
        <p:nvSpPr>
          <p:cNvPr id="6" name="Footer Placeholder 4"/>
          <p:cNvSpPr>
            <a:spLocks noGrp="1"/>
          </p:cNvSpPr>
          <p:nvPr>
            <p:ph type="ftr" sz="quarter" idx="11"/>
          </p:nvPr>
        </p:nvSpPr>
        <p:spPr/>
        <p:txBody>
          <a:bodyPr/>
          <a:lstStyle/>
          <a:p>
            <a:r>
              <a:rPr lang="en-US" smtClean="0"/>
              <a:t>Hawaii</a:t>
            </a:r>
            <a:endParaRPr lang="en-US"/>
          </a:p>
        </p:txBody>
      </p:sp>
      <p:graphicFrame>
        <p:nvGraphicFramePr>
          <p:cNvPr id="103428" name="Object 4"/>
          <p:cNvGraphicFramePr>
            <a:graphicFrameLocks noChangeAspect="1"/>
          </p:cNvGraphicFramePr>
          <p:nvPr>
            <p:extLst>
              <p:ext uri="{D42A27DB-BD31-4B8C-83A1-F6EECF244321}">
                <p14:modId xmlns:p14="http://schemas.microsoft.com/office/powerpoint/2010/main" val="2281318449"/>
              </p:ext>
            </p:extLst>
          </p:nvPr>
        </p:nvGraphicFramePr>
        <p:xfrm>
          <a:off x="1314824" y="1490943"/>
          <a:ext cx="3138488" cy="1470025"/>
        </p:xfrm>
        <a:graphic>
          <a:graphicData uri="http://schemas.openxmlformats.org/presentationml/2006/ole">
            <mc:AlternateContent xmlns:mc="http://schemas.openxmlformats.org/markup-compatibility/2006">
              <mc:Choice xmlns:v="urn:schemas-microsoft-com:vml" Requires="v">
                <p:oleObj spid="_x0000_s7646" name="Equation" r:id="rId4" imgW="2006600" imgH="939800" progId="Equation.3">
                  <p:embed/>
                </p:oleObj>
              </mc:Choice>
              <mc:Fallback>
                <p:oleObj name="Equation" r:id="rId4" imgW="2006600" imgH="93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824" y="1490943"/>
                        <a:ext cx="3138488" cy="1470025"/>
                      </a:xfrm>
                      <a:prstGeom prst="rect">
                        <a:avLst/>
                      </a:prstGeom>
                      <a:solidFill>
                        <a:srgbClr val="00FFFF"/>
                      </a:solidFill>
                      <a:ln w="38100">
                        <a:solidFill>
                          <a:srgbClr val="00FFFF"/>
                        </a:solidFill>
                        <a:miter lim="800000"/>
                        <a:headEnd/>
                        <a:tailEnd/>
                      </a:ln>
                    </p:spPr>
                  </p:pic>
                </p:oleObj>
              </mc:Fallback>
            </mc:AlternateContent>
          </a:graphicData>
        </a:graphic>
      </p:graphicFrame>
      <p:sp>
        <p:nvSpPr>
          <p:cNvPr id="2" name="TextBox 1"/>
          <p:cNvSpPr txBox="1"/>
          <p:nvPr/>
        </p:nvSpPr>
        <p:spPr>
          <a:xfrm>
            <a:off x="1314824" y="3262716"/>
            <a:ext cx="7155174" cy="1015663"/>
          </a:xfrm>
          <a:prstGeom prst="rect">
            <a:avLst/>
          </a:prstGeom>
          <a:noFill/>
        </p:spPr>
        <p:txBody>
          <a:bodyPr wrap="none" rtlCol="0">
            <a:spAutoFit/>
          </a:bodyPr>
          <a:lstStyle/>
          <a:p>
            <a:r>
              <a:rPr lang="en-US" sz="3600" dirty="0" smtClean="0">
                <a:solidFill>
                  <a:srgbClr val="0000FF"/>
                </a:solidFill>
              </a:rPr>
              <a:t>Significant Background </a:t>
            </a:r>
            <a:r>
              <a:rPr lang="en-US" sz="3600" dirty="0" smtClean="0">
                <a:solidFill>
                  <a:srgbClr val="0000FF"/>
                </a:solidFill>
                <a:sym typeface="Wingdings"/>
              </a:rPr>
              <a:t></a:t>
            </a:r>
            <a:r>
              <a:rPr lang="en-US" sz="3600" dirty="0" smtClean="0">
                <a:solidFill>
                  <a:srgbClr val="0000FF"/>
                </a:solidFill>
              </a:rPr>
              <a:t> brick wall !</a:t>
            </a:r>
          </a:p>
          <a:p>
            <a:endParaRPr lang="en-US" sz="2400" dirty="0" smtClean="0">
              <a:solidFill>
                <a:srgbClr val="BB39FF"/>
              </a:solidFill>
            </a:endParaRPr>
          </a:p>
        </p:txBody>
      </p:sp>
      <p:sp>
        <p:nvSpPr>
          <p:cNvPr id="3" name="TextBox 2"/>
          <p:cNvSpPr txBox="1"/>
          <p:nvPr/>
        </p:nvSpPr>
        <p:spPr>
          <a:xfrm>
            <a:off x="5402537" y="1535766"/>
            <a:ext cx="2480236" cy="1477328"/>
          </a:xfrm>
          <a:prstGeom prst="rect">
            <a:avLst/>
          </a:prstGeom>
          <a:noFill/>
        </p:spPr>
        <p:txBody>
          <a:bodyPr wrap="square" rtlCol="0">
            <a:spAutoFit/>
          </a:bodyPr>
          <a:lstStyle/>
          <a:p>
            <a:r>
              <a:rPr lang="en-US" dirty="0"/>
              <a:t>b = </a:t>
            </a:r>
            <a:r>
              <a:rPr lang="en-US" dirty="0" smtClean="0"/>
              <a:t>background </a:t>
            </a:r>
            <a:r>
              <a:rPr lang="en-US" dirty="0" err="1" smtClean="0"/>
              <a:t>cts</a:t>
            </a:r>
            <a:r>
              <a:rPr lang="en-US" dirty="0" smtClean="0"/>
              <a:t>/</a:t>
            </a:r>
            <a:r>
              <a:rPr lang="en-US" dirty="0" err="1"/>
              <a:t>keV</a:t>
            </a:r>
            <a:endParaRPr lang="en-US" dirty="0"/>
          </a:p>
          <a:p>
            <a:r>
              <a:rPr lang="en-US" dirty="0"/>
              <a:t>ΔE = Energy ROI</a:t>
            </a:r>
          </a:p>
          <a:p>
            <a:r>
              <a:rPr lang="en-US" dirty="0"/>
              <a:t>M = active isotopic mass</a:t>
            </a:r>
          </a:p>
          <a:p>
            <a:r>
              <a:rPr lang="en-US" dirty="0" err="1"/>
              <a:t>t</a:t>
            </a:r>
            <a:r>
              <a:rPr lang="en-US" baseline="-25000" dirty="0" err="1"/>
              <a:t>live</a:t>
            </a:r>
            <a:r>
              <a:rPr lang="en-US" dirty="0"/>
              <a:t> = graduate students</a:t>
            </a:r>
          </a:p>
          <a:p>
            <a:endParaRPr lang="en-US" dirty="0"/>
          </a:p>
        </p:txBody>
      </p:sp>
      <p:sp>
        <p:nvSpPr>
          <p:cNvPr id="4" name="Slide Number Placeholder 3"/>
          <p:cNvSpPr>
            <a:spLocks noGrp="1"/>
          </p:cNvSpPr>
          <p:nvPr>
            <p:ph type="sldNum" sz="quarter" idx="12"/>
          </p:nvPr>
        </p:nvSpPr>
        <p:spPr/>
        <p:txBody>
          <a:bodyPr/>
          <a:lstStyle/>
          <a:p>
            <a:fld id="{6ECC9B84-AF0A-E746-9773-E40DD27D8915}" type="slidenum">
              <a:rPr lang="en-US" smtClean="0"/>
              <a:t>29</a:t>
            </a:fld>
            <a:endParaRPr lang="en-US"/>
          </a:p>
        </p:txBody>
      </p:sp>
    </p:spTree>
    <p:extLst>
      <p:ext uri="{BB962C8B-B14F-4D97-AF65-F5344CB8AC3E}">
        <p14:creationId xmlns:p14="http://schemas.microsoft.com/office/powerpoint/2010/main" val="28489603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roup 2"/>
          <p:cNvGrpSpPr/>
          <p:nvPr/>
        </p:nvGrpSpPr>
        <p:grpSpPr>
          <a:xfrm>
            <a:off x="0" y="190500"/>
            <a:ext cx="9144000" cy="6468639"/>
            <a:chOff x="0" y="190500"/>
            <a:chExt cx="9144000" cy="6468639"/>
          </a:xfrm>
        </p:grpSpPr>
        <p:pic>
          <p:nvPicPr>
            <p:cNvPr id="8" name="Picture 7"/>
            <p:cNvPicPr>
              <a:picLocks noChangeAspect="1"/>
            </p:cNvPicPr>
            <p:nvPr/>
          </p:nvPicPr>
          <p:blipFill>
            <a:blip r:embed="rId2"/>
            <a:stretch>
              <a:fillRect/>
            </a:stretch>
          </p:blipFill>
          <p:spPr>
            <a:xfrm>
              <a:off x="0" y="190500"/>
              <a:ext cx="9144000" cy="6468639"/>
            </a:xfrm>
            <a:prstGeom prst="rect">
              <a:avLst/>
            </a:prstGeom>
          </p:spPr>
        </p:pic>
        <p:sp>
          <p:nvSpPr>
            <p:cNvPr id="15" name="TextBox 14"/>
            <p:cNvSpPr txBox="1"/>
            <p:nvPr/>
          </p:nvSpPr>
          <p:spPr>
            <a:xfrm>
              <a:off x="1270000" y="2594429"/>
              <a:ext cx="4844143" cy="369332"/>
            </a:xfrm>
            <a:prstGeom prst="rect">
              <a:avLst/>
            </a:prstGeom>
            <a:noFill/>
          </p:spPr>
          <p:txBody>
            <a:bodyPr wrap="square" rtlCol="0">
              <a:spAutoFit/>
            </a:bodyPr>
            <a:lstStyle/>
            <a:p>
              <a:r>
                <a:rPr lang="en-US" b="1" dirty="0" smtClean="0"/>
                <a:t>Inverted </a:t>
              </a:r>
              <a:r>
                <a:rPr lang="en-US" b="1" dirty="0" err="1" smtClean="0"/>
                <a:t>Heirachy</a:t>
              </a:r>
              <a:endParaRPr lang="en-US" b="1" dirty="0"/>
            </a:p>
          </p:txBody>
        </p:sp>
        <p:sp>
          <p:nvSpPr>
            <p:cNvPr id="19" name="TextBox 18"/>
            <p:cNvSpPr txBox="1"/>
            <p:nvPr/>
          </p:nvSpPr>
          <p:spPr>
            <a:xfrm rot="16200000">
              <a:off x="4579478" y="4616874"/>
              <a:ext cx="1378857" cy="646331"/>
            </a:xfrm>
            <a:prstGeom prst="rect">
              <a:avLst/>
            </a:prstGeom>
            <a:noFill/>
          </p:spPr>
          <p:txBody>
            <a:bodyPr wrap="square" rtlCol="0">
              <a:spAutoFit/>
            </a:bodyPr>
            <a:lstStyle/>
            <a:p>
              <a:r>
                <a:rPr lang="en-US" dirty="0" smtClean="0">
                  <a:solidFill>
                    <a:schemeClr val="bg1">
                      <a:lumMod val="50000"/>
                    </a:schemeClr>
                  </a:solidFill>
                </a:rPr>
                <a:t>1000 kg  experiment</a:t>
              </a:r>
              <a:endParaRPr lang="en-US" dirty="0">
                <a:solidFill>
                  <a:schemeClr val="bg1">
                    <a:lumMod val="50000"/>
                  </a:schemeClr>
                </a:solidFill>
              </a:endParaRPr>
            </a:p>
          </p:txBody>
        </p:sp>
        <p:sp>
          <p:nvSpPr>
            <p:cNvPr id="22" name="Rectangle 21"/>
            <p:cNvSpPr/>
            <p:nvPr/>
          </p:nvSpPr>
          <p:spPr>
            <a:xfrm>
              <a:off x="1587500" y="533400"/>
              <a:ext cx="2365375" cy="1339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270000" y="533400"/>
              <a:ext cx="3606800" cy="1754327"/>
            </a:xfrm>
            <a:prstGeom prst="rect">
              <a:avLst/>
            </a:prstGeom>
            <a:noFill/>
          </p:spPr>
          <p:txBody>
            <a:bodyPr wrap="square" rtlCol="0">
              <a:spAutoFit/>
            </a:bodyPr>
            <a:lstStyle/>
            <a:p>
              <a:r>
                <a:rPr lang="en-US" b="1" dirty="0" smtClean="0">
                  <a:solidFill>
                    <a:srgbClr val="0000FF"/>
                  </a:solidFill>
                </a:rPr>
                <a:t>Ultimately, a ton-scale experiment with excellent background rejection </a:t>
              </a:r>
              <a:r>
                <a:rPr lang="en-US" b="1" dirty="0">
                  <a:solidFill>
                    <a:srgbClr val="0000FF"/>
                  </a:solidFill>
                </a:rPr>
                <a:t>(</a:t>
              </a:r>
              <a:r>
                <a:rPr lang="en-US" b="1" dirty="0" smtClean="0">
                  <a:solidFill>
                    <a:srgbClr val="0000FF"/>
                  </a:solidFill>
                </a:rPr>
                <a:t>&lt;1 </a:t>
              </a:r>
              <a:r>
                <a:rPr lang="en-US" b="1" dirty="0" err="1">
                  <a:solidFill>
                    <a:srgbClr val="0000FF"/>
                  </a:solidFill>
                </a:rPr>
                <a:t>ct</a:t>
              </a:r>
              <a:r>
                <a:rPr lang="en-US" b="1" dirty="0">
                  <a:solidFill>
                    <a:srgbClr val="0000FF"/>
                  </a:solidFill>
                </a:rPr>
                <a:t> ton </a:t>
              </a:r>
              <a:r>
                <a:rPr lang="en-US" b="1" dirty="0" err="1">
                  <a:solidFill>
                    <a:srgbClr val="0000FF"/>
                  </a:solidFill>
                </a:rPr>
                <a:t>yr</a:t>
              </a:r>
              <a:r>
                <a:rPr lang="en-US" b="1" dirty="0">
                  <a:solidFill>
                    <a:srgbClr val="0000FF"/>
                  </a:solidFill>
                </a:rPr>
                <a:t>) </a:t>
              </a:r>
              <a:r>
                <a:rPr lang="en-US" b="1" dirty="0" smtClean="0">
                  <a:solidFill>
                    <a:srgbClr val="0000FF"/>
                  </a:solidFill>
                </a:rPr>
                <a:t>is the key to crossing the IH in finite time.</a:t>
              </a:r>
            </a:p>
            <a:p>
              <a:endParaRPr lang="en-US" b="1" dirty="0">
                <a:solidFill>
                  <a:srgbClr val="0000FF"/>
                </a:solidFill>
              </a:endParaRPr>
            </a:p>
          </p:txBody>
        </p:sp>
        <p:cxnSp>
          <p:nvCxnSpPr>
            <p:cNvPr id="5" name="Straight Arrow Connector 4"/>
            <p:cNvCxnSpPr/>
            <p:nvPr/>
          </p:nvCxnSpPr>
          <p:spPr>
            <a:xfrm flipV="1">
              <a:off x="4945741" y="2397125"/>
              <a:ext cx="2594884" cy="1022804"/>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913991" y="2338056"/>
              <a:ext cx="584200" cy="396874"/>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20324881">
              <a:off x="4831993" y="2999804"/>
              <a:ext cx="2344718" cy="369332"/>
            </a:xfrm>
            <a:prstGeom prst="rect">
              <a:avLst/>
            </a:prstGeom>
            <a:noFill/>
          </p:spPr>
          <p:txBody>
            <a:bodyPr wrap="square" rtlCol="0">
              <a:spAutoFit/>
            </a:bodyPr>
            <a:lstStyle/>
            <a:p>
              <a:r>
                <a:rPr lang="en-US" dirty="0">
                  <a:solidFill>
                    <a:srgbClr val="008000"/>
                  </a:solidFill>
                </a:rPr>
                <a:t>R</a:t>
              </a:r>
              <a:r>
                <a:rPr lang="en-US" dirty="0" smtClean="0">
                  <a:solidFill>
                    <a:srgbClr val="008000"/>
                  </a:solidFill>
                </a:rPr>
                <a:t>un for 100 years</a:t>
              </a:r>
              <a:endParaRPr lang="en-US" dirty="0">
                <a:solidFill>
                  <a:srgbClr val="008000"/>
                </a:solidFill>
              </a:endParaRPr>
            </a:p>
          </p:txBody>
        </p:sp>
        <p:cxnSp>
          <p:nvCxnSpPr>
            <p:cNvPr id="28" name="Straight Arrow Connector 27"/>
            <p:cNvCxnSpPr/>
            <p:nvPr/>
          </p:nvCxnSpPr>
          <p:spPr>
            <a:xfrm flipV="1">
              <a:off x="4876800" y="2397125"/>
              <a:ext cx="1600200" cy="727075"/>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913991" y="349250"/>
              <a:ext cx="0" cy="5810250"/>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rot="20208315">
              <a:off x="4803049" y="2662274"/>
              <a:ext cx="2145180" cy="369332"/>
            </a:xfrm>
            <a:prstGeom prst="rect">
              <a:avLst/>
            </a:prstGeom>
            <a:noFill/>
          </p:spPr>
          <p:txBody>
            <a:bodyPr wrap="square" rtlCol="0">
              <a:spAutoFit/>
            </a:bodyPr>
            <a:lstStyle/>
            <a:p>
              <a:r>
                <a:rPr lang="en-US" dirty="0" smtClean="0">
                  <a:solidFill>
                    <a:srgbClr val="660066"/>
                  </a:solidFill>
                </a:rPr>
                <a:t>Run for 15 years</a:t>
              </a:r>
              <a:endParaRPr lang="en-US" dirty="0">
                <a:solidFill>
                  <a:srgbClr val="660066"/>
                </a:solidFill>
              </a:endParaRPr>
            </a:p>
          </p:txBody>
        </p:sp>
        <p:sp>
          <p:nvSpPr>
            <p:cNvPr id="37" name="TextBox 36"/>
            <p:cNvSpPr txBox="1"/>
            <p:nvPr/>
          </p:nvSpPr>
          <p:spPr>
            <a:xfrm rot="19736256">
              <a:off x="4610560" y="1688584"/>
              <a:ext cx="4000500" cy="369332"/>
            </a:xfrm>
            <a:prstGeom prst="rect">
              <a:avLst/>
            </a:prstGeom>
            <a:noFill/>
          </p:spPr>
          <p:txBody>
            <a:bodyPr wrap="square" rtlCol="0">
              <a:spAutoFit/>
            </a:bodyPr>
            <a:lstStyle/>
            <a:p>
              <a:r>
                <a:rPr lang="en-US" dirty="0" smtClean="0">
                  <a:solidFill>
                    <a:srgbClr val="0000FF"/>
                  </a:solidFill>
                </a:rPr>
                <a:t>Run for 2-3 years</a:t>
              </a:r>
              <a:endParaRPr lang="en-US" dirty="0">
                <a:solidFill>
                  <a:srgbClr val="0000FF"/>
                </a:solidFill>
              </a:endParaRPr>
            </a:p>
          </p:txBody>
        </p:sp>
        <p:cxnSp>
          <p:nvCxnSpPr>
            <p:cNvPr id="44" name="Straight Arrow Connector 43"/>
            <p:cNvCxnSpPr/>
            <p:nvPr/>
          </p:nvCxnSpPr>
          <p:spPr>
            <a:xfrm flipV="1">
              <a:off x="4913991" y="2397125"/>
              <a:ext cx="3976009" cy="143576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rot="20595112">
              <a:off x="4848716" y="3160957"/>
              <a:ext cx="4000500" cy="369332"/>
            </a:xfrm>
            <a:prstGeom prst="rect">
              <a:avLst/>
            </a:prstGeom>
            <a:noFill/>
          </p:spPr>
          <p:txBody>
            <a:bodyPr wrap="square" rtlCol="0">
              <a:spAutoFit/>
            </a:bodyPr>
            <a:lstStyle/>
            <a:p>
              <a:r>
                <a:rPr lang="en-US" dirty="0">
                  <a:solidFill>
                    <a:srgbClr val="FF6600"/>
                  </a:solidFill>
                </a:rPr>
                <a:t>R</a:t>
              </a:r>
              <a:r>
                <a:rPr lang="en-US" dirty="0" smtClean="0">
                  <a:solidFill>
                    <a:srgbClr val="FF6600"/>
                  </a:solidFill>
                </a:rPr>
                <a:t>un for 1000 years</a:t>
              </a:r>
              <a:endParaRPr lang="en-US" dirty="0">
                <a:solidFill>
                  <a:srgbClr val="FF6600"/>
                </a:solidFill>
              </a:endParaRPr>
            </a:p>
          </p:txBody>
        </p:sp>
      </p:grpSp>
      <p:sp>
        <p:nvSpPr>
          <p:cNvPr id="6" name="Date Placeholder 5"/>
          <p:cNvSpPr>
            <a:spLocks noGrp="1"/>
          </p:cNvSpPr>
          <p:nvPr>
            <p:ph type="dt" sz="half" idx="10"/>
          </p:nvPr>
        </p:nvSpPr>
        <p:spPr/>
        <p:txBody>
          <a:bodyPr/>
          <a:lstStyle/>
          <a:p>
            <a:r>
              <a:rPr lang="en-US" smtClean="0"/>
              <a:t>24 October 2018</a:t>
            </a:r>
            <a:endParaRPr lang="en-US"/>
          </a:p>
        </p:txBody>
      </p:sp>
      <p:sp>
        <p:nvSpPr>
          <p:cNvPr id="7" name="Footer Placeholder 6"/>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30</a:t>
            </a:fld>
            <a:endParaRPr lang="en-US"/>
          </a:p>
        </p:txBody>
      </p:sp>
    </p:spTree>
    <p:extLst>
      <p:ext uri="{BB962C8B-B14F-4D97-AF65-F5344CB8AC3E}">
        <p14:creationId xmlns:p14="http://schemas.microsoft.com/office/powerpoint/2010/main" val="20174423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NSAC goal:</a:t>
            </a:r>
            <a:endParaRPr lang="en-US" dirty="0"/>
          </a:p>
        </p:txBody>
      </p:sp>
      <p:sp>
        <p:nvSpPr>
          <p:cNvPr id="3" name="Content Placeholder 2"/>
          <p:cNvSpPr>
            <a:spLocks noGrp="1"/>
          </p:cNvSpPr>
          <p:nvPr>
            <p:ph idx="1"/>
          </p:nvPr>
        </p:nvSpPr>
        <p:spPr>
          <a:xfrm>
            <a:off x="457200" y="1617416"/>
            <a:ext cx="8229600" cy="4876800"/>
          </a:xfrm>
        </p:spPr>
        <p:txBody>
          <a:bodyPr>
            <a:normAutofit/>
          </a:bodyPr>
          <a:lstStyle/>
          <a:p>
            <a:pPr algn="ctr"/>
            <a:r>
              <a:rPr lang="hu-HU" dirty="0">
                <a:hlinkClick r:id="rId2"/>
              </a:rPr>
              <a:t>http://science.energy.gov/~/media/np/nsac/pdf/docs/2016/NLDBD_Report_2015_Final_Nov18.</a:t>
            </a:r>
            <a:r>
              <a:rPr lang="hu-HU" dirty="0" smtClean="0">
                <a:hlinkClick r:id="rId2"/>
              </a:rPr>
              <a:t>p</a:t>
            </a:r>
            <a:r>
              <a:rPr lang="hu-HU" u="sng" dirty="0" smtClean="0">
                <a:solidFill>
                  <a:srgbClr val="0000FF"/>
                </a:solidFill>
              </a:rPr>
              <a:t>df</a:t>
            </a:r>
          </a:p>
          <a:p>
            <a:pPr algn="ctr"/>
            <a:endParaRPr lang="hu-HU" dirty="0"/>
          </a:p>
          <a:p>
            <a:pPr marL="0" indent="0" algn="ctr">
              <a:buNone/>
            </a:pPr>
            <a:r>
              <a:rPr lang="en-US" sz="1800" dirty="0" smtClean="0"/>
              <a:t>“</a:t>
            </a:r>
            <a:r>
              <a:rPr lang="en-US" sz="1800" dirty="0"/>
              <a:t>In addition, it seems that at least for several of the methods this goal translates into a roughly common goal </a:t>
            </a:r>
            <a:r>
              <a:rPr lang="en-US" sz="1800" dirty="0">
                <a:solidFill>
                  <a:srgbClr val="660066"/>
                </a:solidFill>
              </a:rPr>
              <a:t>for </a:t>
            </a:r>
            <a:r>
              <a:rPr lang="en-US" sz="1800" b="1" dirty="0">
                <a:solidFill>
                  <a:srgbClr val="FF0000"/>
                </a:solidFill>
              </a:rPr>
              <a:t>background in the range of 0.1 counts per ton of isotope per year in the region of interest (ROI)</a:t>
            </a:r>
            <a:r>
              <a:rPr lang="en-US" sz="1800" dirty="0"/>
              <a:t>. The subcommittee generally agrees with this approach to projecting the goals of future experiments and would like to see this trend continue. Indeed, achievement of this rate of background in the next generation experiment seems like a desirable goal for the near-term R&amp;D program</a:t>
            </a:r>
            <a:r>
              <a:rPr lang="en-US" sz="1800" dirty="0" smtClean="0"/>
              <a:t>.”</a:t>
            </a:r>
            <a:endParaRPr lang="en-US" sz="1800" dirty="0"/>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31</a:t>
            </a:fld>
            <a:endParaRPr lang="en-US"/>
          </a:p>
        </p:txBody>
      </p:sp>
    </p:spTree>
    <p:extLst>
      <p:ext uri="{BB962C8B-B14F-4D97-AF65-F5344CB8AC3E}">
        <p14:creationId xmlns:p14="http://schemas.microsoft.com/office/powerpoint/2010/main" val="35874916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B39FF"/>
                </a:solidFill>
              </a:rPr>
              <a:t>Background characterization</a:t>
            </a:r>
            <a:endParaRPr lang="en-US" dirty="0">
              <a:solidFill>
                <a:srgbClr val="BB39FF"/>
              </a:solidFill>
            </a:endParaRPr>
          </a:p>
        </p:txBody>
      </p:sp>
      <p:sp>
        <p:nvSpPr>
          <p:cNvPr id="3" name="Content Placeholder 2"/>
          <p:cNvSpPr>
            <a:spLocks noGrp="1"/>
          </p:cNvSpPr>
          <p:nvPr>
            <p:ph idx="1"/>
          </p:nvPr>
        </p:nvSpPr>
        <p:spPr/>
        <p:txBody>
          <a:bodyPr>
            <a:normAutofit/>
          </a:bodyPr>
          <a:lstStyle/>
          <a:p>
            <a:pPr marL="857250" lvl="2" indent="0">
              <a:buNone/>
            </a:pPr>
            <a:r>
              <a:rPr lang="en-US" sz="2800" b="1" dirty="0" smtClean="0">
                <a:solidFill>
                  <a:srgbClr val="0000FF"/>
                </a:solidFill>
              </a:rPr>
              <a:t>b</a:t>
            </a:r>
            <a:r>
              <a:rPr lang="en-US" sz="2800" b="1" dirty="0" smtClean="0"/>
              <a:t> </a:t>
            </a:r>
            <a:r>
              <a:rPr lang="en-US" sz="2800" b="1" dirty="0" smtClean="0">
                <a:solidFill>
                  <a:srgbClr val="0000FF"/>
                </a:solidFill>
              </a:rPr>
              <a:t>= counts /(</a:t>
            </a:r>
            <a:r>
              <a:rPr lang="en-US" sz="2800" b="1" dirty="0" err="1" smtClean="0">
                <a:solidFill>
                  <a:srgbClr val="0000FF"/>
                </a:solidFill>
              </a:rPr>
              <a:t>keV</a:t>
            </a:r>
            <a:r>
              <a:rPr lang="en-US" sz="2800" b="1" dirty="0" smtClean="0">
                <a:solidFill>
                  <a:srgbClr val="0000FF"/>
                </a:solidFill>
              </a:rPr>
              <a:t>-ton</a:t>
            </a:r>
            <a:r>
              <a:rPr lang="en-US" sz="2800" b="1" dirty="0">
                <a:solidFill>
                  <a:srgbClr val="0000FF"/>
                </a:solidFill>
              </a:rPr>
              <a:t>-</a:t>
            </a:r>
            <a:r>
              <a:rPr lang="en-US" sz="2800" b="1" dirty="0" smtClean="0">
                <a:solidFill>
                  <a:srgbClr val="0000FF"/>
                </a:solidFill>
              </a:rPr>
              <a:t>year) </a:t>
            </a:r>
            <a:endParaRPr lang="en-US" sz="2800" b="1" dirty="0" smtClean="0"/>
          </a:p>
          <a:p>
            <a:pPr marL="857250" lvl="2" indent="0">
              <a:buNone/>
            </a:pPr>
            <a:r>
              <a:rPr lang="en-US" sz="2800" b="1" dirty="0" smtClean="0">
                <a:solidFill>
                  <a:srgbClr val="0000FF"/>
                </a:solidFill>
              </a:rPr>
              <a:t>ΔE = width of energy </a:t>
            </a:r>
            <a:r>
              <a:rPr lang="en-US" sz="2800" b="1" u="sng" dirty="0" smtClean="0">
                <a:solidFill>
                  <a:srgbClr val="0000FF"/>
                </a:solidFill>
              </a:rPr>
              <a:t>R</a:t>
            </a:r>
            <a:r>
              <a:rPr lang="en-US" sz="2800" b="1" dirty="0" smtClean="0">
                <a:solidFill>
                  <a:srgbClr val="0000FF"/>
                </a:solidFill>
              </a:rPr>
              <a:t>egion </a:t>
            </a:r>
            <a:r>
              <a:rPr lang="en-US" sz="2800" b="1" u="sng" dirty="0" smtClean="0">
                <a:solidFill>
                  <a:srgbClr val="0000FF"/>
                </a:solidFill>
              </a:rPr>
              <a:t>o</a:t>
            </a:r>
            <a:r>
              <a:rPr lang="en-US" sz="2800" b="1" dirty="0" smtClean="0">
                <a:solidFill>
                  <a:srgbClr val="0000FF"/>
                </a:solidFill>
              </a:rPr>
              <a:t>f </a:t>
            </a:r>
            <a:r>
              <a:rPr lang="en-US" sz="2800" b="1" u="sng" dirty="0" smtClean="0">
                <a:solidFill>
                  <a:srgbClr val="0000FF"/>
                </a:solidFill>
              </a:rPr>
              <a:t>I</a:t>
            </a:r>
            <a:r>
              <a:rPr lang="en-US" sz="2800" b="1" dirty="0" smtClean="0">
                <a:solidFill>
                  <a:srgbClr val="0000FF"/>
                </a:solidFill>
              </a:rPr>
              <a:t>nterest (</a:t>
            </a:r>
            <a:r>
              <a:rPr lang="en-US" sz="2800" b="1" dirty="0" err="1" smtClean="0">
                <a:solidFill>
                  <a:srgbClr val="0000FF"/>
                </a:solidFill>
              </a:rPr>
              <a:t>keV</a:t>
            </a:r>
            <a:r>
              <a:rPr lang="en-US" sz="2800" b="1" dirty="0" smtClean="0">
                <a:solidFill>
                  <a:srgbClr val="0000FF"/>
                </a:solidFill>
              </a:rPr>
              <a:t>)</a:t>
            </a:r>
            <a:endParaRPr lang="en-US" sz="2800" b="1" dirty="0">
              <a:solidFill>
                <a:srgbClr val="0000FF"/>
              </a:solidFill>
            </a:endParaRPr>
          </a:p>
          <a:p>
            <a:pPr marL="1828800" lvl="4" indent="0">
              <a:buNone/>
            </a:pPr>
            <a:endParaRPr lang="en-US" baseline="-25000" dirty="0"/>
          </a:p>
          <a:p>
            <a:pPr marL="457200" lvl="1" indent="0" algn="ctr">
              <a:buNone/>
            </a:pPr>
            <a:r>
              <a:rPr lang="en-US" sz="3200" b="1" dirty="0" smtClean="0"/>
              <a:t>We need </a:t>
            </a:r>
            <a:r>
              <a:rPr lang="en-US" sz="3200" b="1" dirty="0" err="1" smtClean="0"/>
              <a:t>b</a:t>
            </a:r>
            <a:r>
              <a:rPr lang="en-US" sz="3200" b="1" dirty="0" err="1">
                <a:solidFill>
                  <a:srgbClr val="0000FF"/>
                </a:solidFill>
              </a:rPr>
              <a:t>ΔE</a:t>
            </a:r>
            <a:r>
              <a:rPr lang="en-US" sz="3200" b="1" dirty="0" smtClean="0"/>
              <a:t> &lt; 0.1 </a:t>
            </a:r>
            <a:r>
              <a:rPr lang="en-US" sz="3200" b="1" dirty="0" err="1" smtClean="0"/>
              <a:t>cty</a:t>
            </a:r>
            <a:r>
              <a:rPr lang="en-US" sz="3200" b="1" dirty="0"/>
              <a:t> </a:t>
            </a:r>
            <a:r>
              <a:rPr lang="en-US" sz="3200" b="1" dirty="0" smtClean="0"/>
              <a:t>– this is not easy! </a:t>
            </a:r>
            <a:r>
              <a:rPr lang="en-US" sz="3200" b="1" dirty="0" smtClean="0">
                <a:solidFill>
                  <a:schemeClr val="bg1">
                    <a:lumMod val="85000"/>
                  </a:schemeClr>
                </a:solidFill>
              </a:rPr>
              <a:t>*</a:t>
            </a:r>
          </a:p>
          <a:p>
            <a:pPr marL="457200" lvl="1" indent="0" algn="ctr">
              <a:buNone/>
            </a:pPr>
            <a:r>
              <a:rPr lang="en-US" dirty="0" smtClean="0">
                <a:solidFill>
                  <a:srgbClr val="0000FF"/>
                </a:solidFill>
              </a:rPr>
              <a:t>How can such low backgrounds be demonstrated?</a:t>
            </a:r>
          </a:p>
          <a:p>
            <a:pPr marL="457200" lvl="1" indent="0" algn="ctr">
              <a:buNone/>
            </a:pPr>
            <a:r>
              <a:rPr lang="en-US" sz="3200" dirty="0" smtClean="0">
                <a:solidFill>
                  <a:schemeClr val="bg1"/>
                </a:solidFill>
              </a:rPr>
              <a:t>Easy: take 1kg, count for 100,000 years!</a:t>
            </a: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32</a:t>
            </a:fld>
            <a:endParaRPr lang="en-US"/>
          </a:p>
        </p:txBody>
      </p:sp>
    </p:spTree>
    <p:extLst>
      <p:ext uri="{BB962C8B-B14F-4D97-AF65-F5344CB8AC3E}">
        <p14:creationId xmlns:p14="http://schemas.microsoft.com/office/powerpoint/2010/main" val="39138703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B39FF"/>
                </a:solidFill>
              </a:rPr>
              <a:t>Background characterization</a:t>
            </a:r>
            <a:endParaRPr lang="en-US" dirty="0">
              <a:solidFill>
                <a:srgbClr val="BB39FF"/>
              </a:solidFill>
            </a:endParaRPr>
          </a:p>
        </p:txBody>
      </p:sp>
      <p:sp>
        <p:nvSpPr>
          <p:cNvPr id="3" name="Content Placeholder 2"/>
          <p:cNvSpPr>
            <a:spLocks noGrp="1"/>
          </p:cNvSpPr>
          <p:nvPr>
            <p:ph idx="1"/>
          </p:nvPr>
        </p:nvSpPr>
        <p:spPr/>
        <p:txBody>
          <a:bodyPr>
            <a:normAutofit/>
          </a:bodyPr>
          <a:lstStyle/>
          <a:p>
            <a:pPr marL="857250" lvl="2" indent="0">
              <a:buNone/>
            </a:pPr>
            <a:r>
              <a:rPr lang="en-US" sz="2800" b="1" dirty="0" smtClean="0">
                <a:solidFill>
                  <a:srgbClr val="0000FF"/>
                </a:solidFill>
              </a:rPr>
              <a:t>b</a:t>
            </a:r>
            <a:r>
              <a:rPr lang="en-US" sz="2800" b="1" dirty="0" smtClean="0"/>
              <a:t> </a:t>
            </a:r>
            <a:r>
              <a:rPr lang="en-US" sz="2800" b="1" dirty="0" smtClean="0">
                <a:solidFill>
                  <a:srgbClr val="0000FF"/>
                </a:solidFill>
              </a:rPr>
              <a:t>= counts /(</a:t>
            </a:r>
            <a:r>
              <a:rPr lang="en-US" sz="2800" b="1" dirty="0" err="1" smtClean="0">
                <a:solidFill>
                  <a:srgbClr val="0000FF"/>
                </a:solidFill>
              </a:rPr>
              <a:t>keV</a:t>
            </a:r>
            <a:r>
              <a:rPr lang="en-US" sz="2800" b="1" dirty="0" smtClean="0">
                <a:solidFill>
                  <a:srgbClr val="0000FF"/>
                </a:solidFill>
              </a:rPr>
              <a:t>-ton</a:t>
            </a:r>
            <a:r>
              <a:rPr lang="en-US" sz="2800" b="1" dirty="0">
                <a:solidFill>
                  <a:srgbClr val="0000FF"/>
                </a:solidFill>
              </a:rPr>
              <a:t>-</a:t>
            </a:r>
            <a:r>
              <a:rPr lang="en-US" sz="2800" b="1" dirty="0" smtClean="0">
                <a:solidFill>
                  <a:srgbClr val="0000FF"/>
                </a:solidFill>
              </a:rPr>
              <a:t>year) </a:t>
            </a:r>
            <a:endParaRPr lang="en-US" sz="2800" b="1" dirty="0" smtClean="0"/>
          </a:p>
          <a:p>
            <a:pPr marL="857250" lvl="2" indent="0">
              <a:buNone/>
            </a:pPr>
            <a:r>
              <a:rPr lang="en-US" sz="2800" b="1" dirty="0" smtClean="0">
                <a:solidFill>
                  <a:srgbClr val="0000FF"/>
                </a:solidFill>
              </a:rPr>
              <a:t>ΔE = width of energy region of interest (</a:t>
            </a:r>
            <a:r>
              <a:rPr lang="en-US" sz="2800" b="1" dirty="0" err="1" smtClean="0">
                <a:solidFill>
                  <a:srgbClr val="0000FF"/>
                </a:solidFill>
              </a:rPr>
              <a:t>keV</a:t>
            </a:r>
            <a:r>
              <a:rPr lang="en-US" sz="2800" b="1" dirty="0" smtClean="0">
                <a:solidFill>
                  <a:srgbClr val="0000FF"/>
                </a:solidFill>
              </a:rPr>
              <a:t>)</a:t>
            </a:r>
            <a:endParaRPr lang="en-US" sz="2800" b="1" dirty="0">
              <a:solidFill>
                <a:srgbClr val="0000FF"/>
              </a:solidFill>
            </a:endParaRPr>
          </a:p>
          <a:p>
            <a:pPr marL="1828800" lvl="4" indent="0">
              <a:buNone/>
            </a:pPr>
            <a:endParaRPr lang="en-US" baseline="-25000" dirty="0"/>
          </a:p>
          <a:p>
            <a:pPr marL="457200" lvl="1" indent="0" algn="ctr">
              <a:buNone/>
            </a:pPr>
            <a:r>
              <a:rPr lang="en-US" sz="3200" b="1" dirty="0" smtClean="0"/>
              <a:t>We need </a:t>
            </a:r>
            <a:r>
              <a:rPr lang="en-US" sz="3200" b="1" dirty="0" err="1" smtClean="0"/>
              <a:t>b</a:t>
            </a:r>
            <a:r>
              <a:rPr lang="en-US" sz="3200" b="1" dirty="0" err="1">
                <a:solidFill>
                  <a:srgbClr val="0000FF"/>
                </a:solidFill>
              </a:rPr>
              <a:t>ΔE</a:t>
            </a:r>
            <a:r>
              <a:rPr lang="en-US" sz="3200" b="1" dirty="0" smtClean="0"/>
              <a:t> &lt; 0.1 </a:t>
            </a:r>
            <a:r>
              <a:rPr lang="en-US" sz="3200" b="1" dirty="0" err="1" smtClean="0"/>
              <a:t>cty</a:t>
            </a:r>
            <a:r>
              <a:rPr lang="en-US" sz="3200" b="1" dirty="0"/>
              <a:t> </a:t>
            </a:r>
            <a:r>
              <a:rPr lang="en-US" sz="3200" b="1" dirty="0" smtClean="0"/>
              <a:t>– this is not easy! </a:t>
            </a:r>
            <a:r>
              <a:rPr lang="en-US" sz="3200" b="1" dirty="0" smtClean="0">
                <a:solidFill>
                  <a:schemeClr val="bg1">
                    <a:lumMod val="85000"/>
                  </a:schemeClr>
                </a:solidFill>
              </a:rPr>
              <a:t>*</a:t>
            </a:r>
          </a:p>
          <a:p>
            <a:pPr marL="457200" lvl="1" indent="0" algn="ctr">
              <a:buNone/>
            </a:pPr>
            <a:r>
              <a:rPr lang="en-US" dirty="0" smtClean="0">
                <a:solidFill>
                  <a:srgbClr val="0000FF"/>
                </a:solidFill>
              </a:rPr>
              <a:t>How can such low backgrounds be demonstrated?</a:t>
            </a:r>
          </a:p>
          <a:p>
            <a:pPr marL="457200" lvl="1" indent="0" algn="ctr">
              <a:buNone/>
            </a:pPr>
            <a:r>
              <a:rPr lang="en-US" sz="3200" dirty="0" smtClean="0"/>
              <a:t>Easy: take 1kg, count for 100,000 years!</a:t>
            </a: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33</a:t>
            </a:fld>
            <a:endParaRPr lang="en-US"/>
          </a:p>
        </p:txBody>
      </p:sp>
    </p:spTree>
    <p:extLst>
      <p:ext uri="{BB962C8B-B14F-4D97-AF65-F5344CB8AC3E}">
        <p14:creationId xmlns:p14="http://schemas.microsoft.com/office/powerpoint/2010/main" val="34161039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rPr>
              <a:t>Nature of the neutrino ?</a:t>
            </a:r>
            <a:endParaRPr lang="en-US" dirty="0">
              <a:solidFill>
                <a:srgbClr val="3366FF"/>
              </a:solidFill>
            </a:endParaRPr>
          </a:p>
        </p:txBody>
      </p:sp>
      <p:sp>
        <p:nvSpPr>
          <p:cNvPr id="3" name="Content Placeholder 2"/>
          <p:cNvSpPr>
            <a:spLocks noGrp="1"/>
          </p:cNvSpPr>
          <p:nvPr>
            <p:ph idx="1"/>
          </p:nvPr>
        </p:nvSpPr>
        <p:spPr/>
        <p:txBody>
          <a:bodyPr/>
          <a:lstStyle/>
          <a:p>
            <a:r>
              <a:rPr lang="en-US" dirty="0" err="1" smtClean="0"/>
              <a:t>Majorana</a:t>
            </a:r>
            <a:r>
              <a:rPr lang="en-US" dirty="0" smtClean="0"/>
              <a:t> or not </a:t>
            </a:r>
            <a:r>
              <a:rPr lang="en-US" dirty="0" err="1" smtClean="0"/>
              <a:t>Majorana</a:t>
            </a:r>
            <a:r>
              <a:rPr lang="en-US" dirty="0" smtClean="0"/>
              <a:t> – one of the six central questions of HEP a few years back</a:t>
            </a:r>
          </a:p>
          <a:p>
            <a:r>
              <a:rPr lang="en-US" dirty="0" smtClean="0">
                <a:solidFill>
                  <a:srgbClr val="FF0000"/>
                </a:solidFill>
              </a:rPr>
              <a:t>Then, suddenly, it disappeared! </a:t>
            </a:r>
            <a:endParaRPr lang="en-US" dirty="0">
              <a:solidFill>
                <a:srgbClr val="FF0000"/>
              </a:solidFill>
            </a:endParaRPr>
          </a:p>
          <a:p>
            <a:r>
              <a:rPr lang="en-US" dirty="0" smtClean="0"/>
              <a:t>Where did it go?  Who stole it? </a:t>
            </a:r>
          </a:p>
          <a:p>
            <a:r>
              <a:rPr lang="en-US" dirty="0" smtClean="0">
                <a:solidFill>
                  <a:schemeClr val="bg1"/>
                </a:solidFill>
              </a:rPr>
              <a:t>Answer: DOE HEP traded it to DOE NP, while DOE NP traded Dark Matter (WIMP) to HEP</a:t>
            </a:r>
          </a:p>
          <a:p>
            <a:r>
              <a:rPr lang="en-US" dirty="0" smtClean="0">
                <a:solidFill>
                  <a:schemeClr val="bg1"/>
                </a:solidFill>
              </a:rPr>
              <a:t>Actually, this is not bureaucratic deviousness.</a:t>
            </a:r>
          </a:p>
          <a:p>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34</a:t>
            </a:fld>
            <a:endParaRPr lang="en-US"/>
          </a:p>
        </p:txBody>
      </p:sp>
    </p:spTree>
    <p:extLst>
      <p:ext uri="{BB962C8B-B14F-4D97-AF65-F5344CB8AC3E}">
        <p14:creationId xmlns:p14="http://schemas.microsoft.com/office/powerpoint/2010/main" val="11714568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rPr>
              <a:t>Nature of the neutrino ?</a:t>
            </a:r>
            <a:endParaRPr lang="en-US" dirty="0">
              <a:solidFill>
                <a:srgbClr val="3366FF"/>
              </a:solidFill>
            </a:endParaRPr>
          </a:p>
        </p:txBody>
      </p:sp>
      <p:sp>
        <p:nvSpPr>
          <p:cNvPr id="3" name="Content Placeholder 2"/>
          <p:cNvSpPr>
            <a:spLocks noGrp="1"/>
          </p:cNvSpPr>
          <p:nvPr>
            <p:ph idx="1"/>
          </p:nvPr>
        </p:nvSpPr>
        <p:spPr/>
        <p:txBody>
          <a:bodyPr/>
          <a:lstStyle/>
          <a:p>
            <a:r>
              <a:rPr lang="en-US" dirty="0" err="1" smtClean="0"/>
              <a:t>Majorana</a:t>
            </a:r>
            <a:r>
              <a:rPr lang="en-US" dirty="0" smtClean="0"/>
              <a:t> or not </a:t>
            </a:r>
            <a:r>
              <a:rPr lang="en-US" dirty="0" err="1" smtClean="0"/>
              <a:t>Majorana</a:t>
            </a:r>
            <a:r>
              <a:rPr lang="en-US" dirty="0" smtClean="0"/>
              <a:t> – one of the six central questions of HEP a few years back</a:t>
            </a:r>
          </a:p>
          <a:p>
            <a:r>
              <a:rPr lang="en-US" dirty="0" smtClean="0">
                <a:solidFill>
                  <a:srgbClr val="FF0000"/>
                </a:solidFill>
              </a:rPr>
              <a:t>Then, suddenly, it disappeared! </a:t>
            </a:r>
            <a:endParaRPr lang="en-US" dirty="0">
              <a:solidFill>
                <a:srgbClr val="FF0000"/>
              </a:solidFill>
            </a:endParaRPr>
          </a:p>
          <a:p>
            <a:r>
              <a:rPr lang="en-US" dirty="0" smtClean="0"/>
              <a:t>Where did it go?  Who stole it? </a:t>
            </a:r>
          </a:p>
          <a:p>
            <a:r>
              <a:rPr lang="en-US" dirty="0" smtClean="0"/>
              <a:t>Answer: DOE HEP traded it to DOE NP, while DOE NP traded Dark Matter (WIMP) to HEP</a:t>
            </a:r>
          </a:p>
          <a:p>
            <a:r>
              <a:rPr lang="en-US" dirty="0" smtClean="0"/>
              <a:t>Actually, this is not bureaucratic deviousness.*</a:t>
            </a:r>
          </a:p>
          <a:p>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35</a:t>
            </a:fld>
            <a:endParaRPr lang="en-US"/>
          </a:p>
        </p:txBody>
      </p:sp>
    </p:spTree>
    <p:extLst>
      <p:ext uri="{BB962C8B-B14F-4D97-AF65-F5344CB8AC3E}">
        <p14:creationId xmlns:p14="http://schemas.microsoft.com/office/powerpoint/2010/main" val="20632178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B39FF"/>
                </a:solidFill>
              </a:rPr>
              <a:t> Nuclear Science Advisory Committee:</a:t>
            </a:r>
            <a:endParaRPr lang="en-US" dirty="0"/>
          </a:p>
        </p:txBody>
      </p:sp>
      <p:sp>
        <p:nvSpPr>
          <p:cNvPr id="3" name="Content Placeholder 2"/>
          <p:cNvSpPr>
            <a:spLocks noGrp="1"/>
          </p:cNvSpPr>
          <p:nvPr>
            <p:ph idx="1"/>
          </p:nvPr>
        </p:nvSpPr>
        <p:spPr/>
        <p:txBody>
          <a:bodyPr>
            <a:normAutofit/>
          </a:bodyPr>
          <a:lstStyle/>
          <a:p>
            <a:pPr lvl="2"/>
            <a:endParaRPr lang="en-US" dirty="0" smtClean="0"/>
          </a:p>
          <a:p>
            <a:r>
              <a:rPr lang="en-US" dirty="0" smtClean="0">
                <a:solidFill>
                  <a:srgbClr val="0000FF"/>
                </a:solidFill>
              </a:rPr>
              <a:t>NSAC 2015 Long Range Plan</a:t>
            </a:r>
            <a:r>
              <a:rPr lang="en-US" dirty="0" smtClean="0"/>
              <a:t>: </a:t>
            </a:r>
          </a:p>
          <a:p>
            <a:pPr marL="0" indent="0" algn="ctr">
              <a:buNone/>
            </a:pPr>
            <a:r>
              <a:rPr lang="en-US" i="1" dirty="0" smtClean="0"/>
              <a:t>“</a:t>
            </a:r>
            <a:r>
              <a:rPr lang="en-US" i="1" dirty="0"/>
              <a:t>We recommend the timely development and deployment of a US-</a:t>
            </a:r>
            <a:r>
              <a:rPr lang="en-US" i="1" dirty="0" smtClean="0"/>
              <a:t>led ton</a:t>
            </a:r>
            <a:r>
              <a:rPr lang="en-US" i="1" dirty="0"/>
              <a:t>-scale </a:t>
            </a:r>
            <a:endParaRPr lang="en-US" i="1" dirty="0" smtClean="0"/>
          </a:p>
          <a:p>
            <a:pPr marL="0" indent="0" algn="ctr">
              <a:buNone/>
            </a:pPr>
            <a:r>
              <a:rPr lang="en-US" i="1" dirty="0" smtClean="0"/>
              <a:t>neutrino-less </a:t>
            </a:r>
            <a:r>
              <a:rPr lang="en-US" i="1" dirty="0"/>
              <a:t>double beta decay experiment</a:t>
            </a:r>
            <a:r>
              <a:rPr lang="en-US" i="1" dirty="0" smtClean="0"/>
              <a:t>”</a:t>
            </a:r>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36</a:t>
            </a:fld>
            <a:endParaRPr lang="en-US"/>
          </a:p>
        </p:txBody>
      </p:sp>
    </p:spTree>
    <p:extLst>
      <p:ext uri="{BB962C8B-B14F-4D97-AF65-F5344CB8AC3E}">
        <p14:creationId xmlns:p14="http://schemas.microsoft.com/office/powerpoint/2010/main" val="5035200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B39FF"/>
                </a:solidFill>
              </a:rPr>
              <a:t> Nuclear Science Advisory Committee:</a:t>
            </a:r>
            <a:endParaRPr lang="en-US" dirty="0"/>
          </a:p>
        </p:txBody>
      </p:sp>
      <p:sp>
        <p:nvSpPr>
          <p:cNvPr id="3" name="Content Placeholder 2"/>
          <p:cNvSpPr>
            <a:spLocks noGrp="1"/>
          </p:cNvSpPr>
          <p:nvPr>
            <p:ph idx="1"/>
          </p:nvPr>
        </p:nvSpPr>
        <p:spPr/>
        <p:txBody>
          <a:bodyPr>
            <a:normAutofit/>
          </a:bodyPr>
          <a:lstStyle/>
          <a:p>
            <a:pPr lvl="2"/>
            <a:endParaRPr lang="en-US" dirty="0" smtClean="0"/>
          </a:p>
          <a:p>
            <a:r>
              <a:rPr lang="en-US" dirty="0" smtClean="0">
                <a:solidFill>
                  <a:srgbClr val="0000FF"/>
                </a:solidFill>
              </a:rPr>
              <a:t>NSAC 2015 Long Range Plan</a:t>
            </a:r>
            <a:r>
              <a:rPr lang="en-US" dirty="0" smtClean="0"/>
              <a:t>: </a:t>
            </a:r>
          </a:p>
          <a:p>
            <a:pPr marL="0" indent="0" algn="ctr">
              <a:buNone/>
            </a:pPr>
            <a:r>
              <a:rPr lang="en-US" i="1" dirty="0" smtClean="0"/>
              <a:t>“</a:t>
            </a:r>
            <a:r>
              <a:rPr lang="en-US" i="1" dirty="0"/>
              <a:t>We recommend the timely development and deployment of a US-led </a:t>
            </a:r>
            <a:r>
              <a:rPr lang="en-US" i="1" dirty="0" smtClean="0"/>
              <a:t>ton</a:t>
            </a:r>
            <a:r>
              <a:rPr lang="en-US" i="1" dirty="0"/>
              <a:t>-</a:t>
            </a:r>
            <a:r>
              <a:rPr lang="en-US" i="1" dirty="0" smtClean="0"/>
              <a:t>scale</a:t>
            </a:r>
          </a:p>
          <a:p>
            <a:pPr marL="0" indent="0" algn="ctr">
              <a:buNone/>
            </a:pPr>
            <a:r>
              <a:rPr lang="en-US" i="1" dirty="0" smtClean="0"/>
              <a:t>neutrino-less </a:t>
            </a:r>
            <a:r>
              <a:rPr lang="en-US" i="1" dirty="0"/>
              <a:t>double beta decay experiment</a:t>
            </a:r>
            <a:r>
              <a:rPr lang="en-US" i="1" dirty="0" smtClean="0"/>
              <a:t>”</a:t>
            </a:r>
          </a:p>
          <a:p>
            <a:pPr marL="0" indent="0" algn="ctr">
              <a:buNone/>
            </a:pPr>
            <a:endParaRPr lang="en-US" i="1" dirty="0"/>
          </a:p>
          <a:p>
            <a:pPr marL="0" indent="0" algn="ctr">
              <a:buNone/>
            </a:pPr>
            <a:r>
              <a:rPr lang="en-US" i="1" dirty="0" smtClean="0"/>
              <a:t>Where?		When? </a:t>
            </a:r>
            <a:r>
              <a:rPr lang="en-US" i="1" dirty="0"/>
              <a:t> </a:t>
            </a:r>
            <a:r>
              <a:rPr lang="en-US" i="1" dirty="0" smtClean="0"/>
              <a:t>	   </a:t>
            </a:r>
            <a:r>
              <a:rPr lang="en-US" i="1" dirty="0" smtClean="0">
                <a:solidFill>
                  <a:schemeClr val="bg1"/>
                </a:solidFill>
              </a:rPr>
              <a:t>Who ?    </a:t>
            </a:r>
            <a:r>
              <a:rPr lang="en-US" i="1" dirty="0" err="1" smtClean="0">
                <a:solidFill>
                  <a:schemeClr val="bg1"/>
                </a:solidFill>
              </a:rPr>
              <a:t>How?How</a:t>
            </a:r>
            <a:r>
              <a:rPr lang="en-US" i="1" dirty="0" smtClean="0">
                <a:solidFill>
                  <a:schemeClr val="bg1"/>
                </a:solidFill>
              </a:rPr>
              <a:t>? 	    Who?</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37</a:t>
            </a:fld>
            <a:endParaRPr lang="en-US"/>
          </a:p>
        </p:txBody>
      </p:sp>
    </p:spTree>
    <p:extLst>
      <p:ext uri="{BB962C8B-B14F-4D97-AF65-F5344CB8AC3E}">
        <p14:creationId xmlns:p14="http://schemas.microsoft.com/office/powerpoint/2010/main" val="21747579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B39FF"/>
                </a:solidFill>
              </a:rPr>
              <a:t> Nuclear Science Advisory Committee:</a:t>
            </a:r>
            <a:endParaRPr lang="en-US" dirty="0"/>
          </a:p>
        </p:txBody>
      </p:sp>
      <p:sp>
        <p:nvSpPr>
          <p:cNvPr id="3" name="Content Placeholder 2"/>
          <p:cNvSpPr>
            <a:spLocks noGrp="1"/>
          </p:cNvSpPr>
          <p:nvPr>
            <p:ph idx="1"/>
          </p:nvPr>
        </p:nvSpPr>
        <p:spPr/>
        <p:txBody>
          <a:bodyPr>
            <a:normAutofit/>
          </a:bodyPr>
          <a:lstStyle/>
          <a:p>
            <a:pPr lvl="2"/>
            <a:endParaRPr lang="en-US" dirty="0" smtClean="0"/>
          </a:p>
          <a:p>
            <a:r>
              <a:rPr lang="en-US" dirty="0" smtClean="0">
                <a:solidFill>
                  <a:srgbClr val="0000FF"/>
                </a:solidFill>
              </a:rPr>
              <a:t>NSAC 2015 Long Range Plan</a:t>
            </a:r>
            <a:r>
              <a:rPr lang="en-US" dirty="0" smtClean="0"/>
              <a:t>: </a:t>
            </a:r>
          </a:p>
          <a:p>
            <a:pPr marL="0" indent="0" algn="ctr">
              <a:buNone/>
            </a:pPr>
            <a:r>
              <a:rPr lang="en-US" i="1" dirty="0" smtClean="0"/>
              <a:t>“</a:t>
            </a:r>
            <a:r>
              <a:rPr lang="en-US" i="1" dirty="0"/>
              <a:t>We recommend the timely development and deployment of a US-led </a:t>
            </a:r>
            <a:r>
              <a:rPr lang="en-US" i="1" dirty="0" smtClean="0"/>
              <a:t>ton</a:t>
            </a:r>
            <a:r>
              <a:rPr lang="en-US" i="1" dirty="0"/>
              <a:t>-</a:t>
            </a:r>
            <a:r>
              <a:rPr lang="en-US" i="1" dirty="0" smtClean="0"/>
              <a:t>scale</a:t>
            </a:r>
          </a:p>
          <a:p>
            <a:pPr marL="0" indent="0" algn="ctr">
              <a:buNone/>
            </a:pPr>
            <a:r>
              <a:rPr lang="en-US" i="1" dirty="0" smtClean="0"/>
              <a:t>neutrino-less </a:t>
            </a:r>
            <a:r>
              <a:rPr lang="en-US" i="1" dirty="0"/>
              <a:t>double beta decay experiment</a:t>
            </a:r>
            <a:r>
              <a:rPr lang="en-US" i="1" dirty="0" smtClean="0"/>
              <a:t>”</a:t>
            </a:r>
          </a:p>
          <a:p>
            <a:pPr marL="0" indent="0" algn="ctr">
              <a:buNone/>
            </a:pPr>
            <a:endParaRPr lang="en-US" i="1" dirty="0"/>
          </a:p>
          <a:p>
            <a:pPr marL="0" indent="0" algn="ctr">
              <a:buNone/>
            </a:pPr>
            <a:r>
              <a:rPr lang="en-US" i="1" dirty="0" smtClean="0"/>
              <a:t>Where?		When? </a:t>
            </a:r>
            <a:r>
              <a:rPr lang="en-US" i="1" dirty="0"/>
              <a:t> </a:t>
            </a:r>
            <a:r>
              <a:rPr lang="en-US" i="1" dirty="0" smtClean="0"/>
              <a:t>	   Who ?    </a:t>
            </a:r>
            <a:r>
              <a:rPr lang="en-US" i="1" dirty="0" err="1" smtClean="0"/>
              <a:t>How?</a:t>
            </a:r>
            <a:r>
              <a:rPr lang="en-US" i="1" dirty="0" err="1" smtClean="0">
                <a:solidFill>
                  <a:schemeClr val="bg1"/>
                </a:solidFill>
              </a:rPr>
              <a:t>How</a:t>
            </a:r>
            <a:r>
              <a:rPr lang="en-US" i="1" dirty="0" smtClean="0">
                <a:solidFill>
                  <a:schemeClr val="bg1"/>
                </a:solidFill>
              </a:rPr>
              <a:t>? 	    Who?</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38</a:t>
            </a:fld>
            <a:endParaRPr lang="en-US"/>
          </a:p>
        </p:txBody>
      </p:sp>
    </p:spTree>
    <p:extLst>
      <p:ext uri="{BB962C8B-B14F-4D97-AF65-F5344CB8AC3E}">
        <p14:creationId xmlns:p14="http://schemas.microsoft.com/office/powerpoint/2010/main" val="24727144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90098DE-8824-814C-8C31-EA783433706A}" type="slidenum">
              <a:rPr lang="en-US" smtClean="0"/>
              <a:t>3</a:t>
            </a:fld>
            <a:endParaRPr lang="en-US"/>
          </a:p>
        </p:txBody>
      </p:sp>
      <p:pic>
        <p:nvPicPr>
          <p:cNvPr id="6" name="Picture 5" descr="2010-02-09_james_white_lux-03.jpg"/>
          <p:cNvPicPr>
            <a:picLocks noChangeAspect="1"/>
          </p:cNvPicPr>
          <p:nvPr/>
        </p:nvPicPr>
        <p:blipFill>
          <a:blip r:embed="rId2" cstate="print">
            <a:alphaModFix/>
            <a:extLst>
              <a:ext uri="{28A0092B-C50C-407E-A947-70E740481C1C}">
                <a14:useLocalDpi xmlns:a14="http://schemas.microsoft.com/office/drawing/2010/main"/>
              </a:ext>
            </a:extLst>
          </a:blip>
          <a:stretch>
            <a:fillRect/>
          </a:stretch>
        </p:blipFill>
        <p:spPr>
          <a:xfrm>
            <a:off x="762000" y="571500"/>
            <a:ext cx="7620000" cy="5715000"/>
          </a:xfrm>
          <a:prstGeom prst="rect">
            <a:avLst/>
          </a:prstGeom>
          <a:ln>
            <a:solidFill>
              <a:schemeClr val="tx1"/>
            </a:solidFill>
          </a:ln>
        </p:spPr>
      </p:pic>
      <p:sp>
        <p:nvSpPr>
          <p:cNvPr id="7" name="TextBox 6"/>
          <p:cNvSpPr txBox="1"/>
          <p:nvPr/>
        </p:nvSpPr>
        <p:spPr>
          <a:xfrm>
            <a:off x="2906889" y="571500"/>
            <a:ext cx="3767667" cy="369332"/>
          </a:xfrm>
          <a:prstGeom prst="rect">
            <a:avLst/>
          </a:prstGeom>
          <a:solidFill>
            <a:schemeClr val="bg1"/>
          </a:solidFill>
        </p:spPr>
        <p:txBody>
          <a:bodyPr wrap="square" rtlCol="0">
            <a:spAutoFit/>
          </a:bodyPr>
          <a:lstStyle/>
          <a:p>
            <a:r>
              <a:rPr lang="en-US" b="1" dirty="0" smtClean="0"/>
              <a:t>James White</a:t>
            </a:r>
            <a:r>
              <a:rPr lang="en-US" dirty="0" smtClean="0"/>
              <a:t>, TAMU, 1953 - 2013</a:t>
            </a:r>
            <a:endParaRPr lang="en-US" dirty="0"/>
          </a:p>
        </p:txBody>
      </p:sp>
      <p:sp>
        <p:nvSpPr>
          <p:cNvPr id="2" name="Date Placeholder 1"/>
          <p:cNvSpPr>
            <a:spLocks noGrp="1"/>
          </p:cNvSpPr>
          <p:nvPr>
            <p:ph type="dt" sz="half" idx="10"/>
          </p:nvPr>
        </p:nvSpPr>
        <p:spPr/>
        <p:txBody>
          <a:bodyPr/>
          <a:lstStyle/>
          <a:p>
            <a:r>
              <a:rPr lang="en-US" smtClean="0"/>
              <a:t>24 October 2018</a:t>
            </a:r>
            <a:endParaRPr lang="en-US"/>
          </a:p>
        </p:txBody>
      </p:sp>
    </p:spTree>
    <p:extLst>
      <p:ext uri="{BB962C8B-B14F-4D97-AF65-F5344CB8AC3E}">
        <p14:creationId xmlns:p14="http://schemas.microsoft.com/office/powerpoint/2010/main" val="175519389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920092"/>
                </a:solidFill>
              </a:rPr>
              <a:t>Contenders!</a:t>
            </a:r>
            <a:endParaRPr lang="en-US" dirty="0">
              <a:solidFill>
                <a:srgbClr val="920092"/>
              </a:solidFill>
            </a:endParaRPr>
          </a:p>
        </p:txBody>
      </p:sp>
      <p:sp>
        <p:nvSpPr>
          <p:cNvPr id="6" name="Content Placeholder 5"/>
          <p:cNvSpPr>
            <a:spLocks noGrp="1"/>
          </p:cNvSpPr>
          <p:nvPr>
            <p:ph idx="1"/>
          </p:nvPr>
        </p:nvSpPr>
        <p:spPr>
          <a:xfrm>
            <a:off x="457200" y="1647240"/>
            <a:ext cx="8229600" cy="4525963"/>
          </a:xfrm>
        </p:spPr>
        <p:txBody>
          <a:bodyPr>
            <a:normAutofit fontScale="62500" lnSpcReduction="20000"/>
          </a:bodyPr>
          <a:lstStyle/>
          <a:p>
            <a:r>
              <a:rPr lang="en-US" b="1" u="sng" dirty="0" err="1" smtClean="0">
                <a:solidFill>
                  <a:srgbClr val="FF0000"/>
                </a:solidFill>
                <a:sym typeface="Wingdings"/>
              </a:rPr>
              <a:t>KamLAND</a:t>
            </a:r>
            <a:r>
              <a:rPr lang="en-US" b="1" u="sng" dirty="0" smtClean="0">
                <a:solidFill>
                  <a:srgbClr val="FF0000"/>
                </a:solidFill>
                <a:sym typeface="Wingdings"/>
              </a:rPr>
              <a:t>-ZEN             </a:t>
            </a:r>
            <a:r>
              <a:rPr lang="en-US" b="1" dirty="0" smtClean="0">
                <a:solidFill>
                  <a:srgbClr val="FF0000"/>
                </a:solidFill>
                <a:sym typeface="Wingdings"/>
              </a:rPr>
              <a:t>– </a:t>
            </a:r>
            <a:r>
              <a:rPr lang="en-US" dirty="0" smtClean="0">
                <a:solidFill>
                  <a:srgbClr val="FF0000"/>
                </a:solidFill>
                <a:sym typeface="Wingdings"/>
              </a:rPr>
              <a:t>800 kg </a:t>
            </a:r>
            <a:r>
              <a:rPr lang="en-US" baseline="30000" dirty="0">
                <a:solidFill>
                  <a:srgbClr val="FF0000"/>
                </a:solidFill>
                <a:sym typeface="Wingdings"/>
              </a:rPr>
              <a:t>136</a:t>
            </a:r>
            <a:r>
              <a:rPr lang="en-US" dirty="0">
                <a:solidFill>
                  <a:srgbClr val="FF0000"/>
                </a:solidFill>
                <a:sym typeface="Wingdings"/>
              </a:rPr>
              <a:t>Xe </a:t>
            </a:r>
            <a:r>
              <a:rPr lang="en-US" dirty="0" smtClean="0">
                <a:solidFill>
                  <a:srgbClr val="FF0000"/>
                </a:solidFill>
                <a:sym typeface="Wingdings"/>
              </a:rPr>
              <a:t>in liquid scintillator</a:t>
            </a:r>
          </a:p>
          <a:p>
            <a:r>
              <a:rPr lang="en-US" dirty="0">
                <a:solidFill>
                  <a:srgbClr val="FF0000"/>
                </a:solidFill>
                <a:sym typeface="Wingdings"/>
              </a:rPr>
              <a:t>SNO+               	</a:t>
            </a:r>
            <a:r>
              <a:rPr lang="en-US" dirty="0" smtClean="0">
                <a:solidFill>
                  <a:srgbClr val="FF0000"/>
                </a:solidFill>
                <a:sym typeface="Wingdings"/>
              </a:rPr>
              <a:t>              </a:t>
            </a:r>
            <a:r>
              <a:rPr lang="en-US" dirty="0">
                <a:solidFill>
                  <a:srgbClr val="FF0000"/>
                </a:solidFill>
                <a:sym typeface="Wingdings"/>
              </a:rPr>
              <a:t>– </a:t>
            </a:r>
            <a:r>
              <a:rPr lang="en-US" dirty="0" err="1">
                <a:solidFill>
                  <a:srgbClr val="FF0000"/>
                </a:solidFill>
                <a:sym typeface="Wingdings"/>
              </a:rPr>
              <a:t>Te</a:t>
            </a:r>
            <a:r>
              <a:rPr lang="en-US" dirty="0">
                <a:solidFill>
                  <a:srgbClr val="FF0000"/>
                </a:solidFill>
                <a:sym typeface="Wingdings"/>
              </a:rPr>
              <a:t>-loaded </a:t>
            </a:r>
            <a:r>
              <a:rPr lang="en-US" dirty="0" smtClean="0">
                <a:solidFill>
                  <a:srgbClr val="FF0000"/>
                </a:solidFill>
                <a:sym typeface="Wingdings"/>
              </a:rPr>
              <a:t>liquid scintillator </a:t>
            </a:r>
            <a:r>
              <a:rPr lang="en-US" dirty="0" smtClean="0">
                <a:sym typeface="Wingdings"/>
              </a:rPr>
              <a:t>(planning stage)</a:t>
            </a:r>
          </a:p>
          <a:p>
            <a:r>
              <a:rPr lang="en-US" dirty="0" smtClean="0">
                <a:sym typeface="Wingdings"/>
              </a:rPr>
              <a:t>CANDLES			      – </a:t>
            </a:r>
            <a:r>
              <a:rPr lang="en-US" baseline="30000" dirty="0" smtClean="0">
                <a:sym typeface="Wingdings"/>
              </a:rPr>
              <a:t>48</a:t>
            </a:r>
            <a:r>
              <a:rPr lang="en-US" dirty="0" smtClean="0">
                <a:sym typeface="Wingdings"/>
              </a:rPr>
              <a:t>Ca-loaded crystal scintillator</a:t>
            </a:r>
          </a:p>
          <a:p>
            <a:r>
              <a:rPr lang="en-US" dirty="0" err="1" smtClean="0">
                <a:sym typeface="Wingdings"/>
              </a:rPr>
              <a:t>SuperNEMO</a:t>
            </a:r>
            <a:r>
              <a:rPr lang="en-US" dirty="0" smtClean="0">
                <a:sym typeface="Wingdings"/>
              </a:rPr>
              <a:t> 		       – scintillators, tracking, and foils  </a:t>
            </a:r>
            <a:r>
              <a:rPr lang="en-US" baseline="30000" dirty="0" smtClean="0">
                <a:sym typeface="Wingdings"/>
              </a:rPr>
              <a:t>82</a:t>
            </a:r>
            <a:r>
              <a:rPr lang="en-US" dirty="0" smtClean="0">
                <a:sym typeface="Wingdings"/>
              </a:rPr>
              <a:t>Se source</a:t>
            </a:r>
          </a:p>
          <a:p>
            <a:r>
              <a:rPr lang="en-US" b="1" u="sng" dirty="0" smtClean="0">
                <a:solidFill>
                  <a:srgbClr val="0000FF"/>
                </a:solidFill>
                <a:sym typeface="Wingdings"/>
              </a:rPr>
              <a:t>GERDA </a:t>
            </a:r>
            <a:r>
              <a:rPr lang="en-US" b="1" u="sng" dirty="0">
                <a:solidFill>
                  <a:srgbClr val="0000FF"/>
                </a:solidFill>
                <a:sym typeface="Wingdings"/>
              </a:rPr>
              <a:t>	</a:t>
            </a:r>
            <a:r>
              <a:rPr lang="en-US" b="1" u="sng" dirty="0" smtClean="0">
                <a:solidFill>
                  <a:srgbClr val="0000FF"/>
                </a:solidFill>
                <a:sym typeface="Wingdings"/>
              </a:rPr>
              <a:t>		</a:t>
            </a:r>
            <a:r>
              <a:rPr lang="en-US" dirty="0" smtClean="0">
                <a:solidFill>
                  <a:srgbClr val="0000FF"/>
                </a:solidFill>
                <a:sym typeface="Wingdings"/>
              </a:rPr>
              <a:t>       – </a:t>
            </a:r>
            <a:r>
              <a:rPr lang="en-US" baseline="30000" dirty="0" smtClean="0">
                <a:solidFill>
                  <a:srgbClr val="0000FF"/>
                </a:solidFill>
                <a:sym typeface="Wingdings"/>
              </a:rPr>
              <a:t>76</a:t>
            </a:r>
            <a:r>
              <a:rPr lang="en-US" dirty="0" smtClean="0">
                <a:solidFill>
                  <a:srgbClr val="0000FF"/>
                </a:solidFill>
                <a:sym typeface="Wingdings"/>
              </a:rPr>
              <a:t>Ge ionization signal  </a:t>
            </a:r>
            <a:r>
              <a:rPr lang="en-US" dirty="0">
                <a:solidFill>
                  <a:srgbClr val="0000FF"/>
                </a:solidFill>
                <a:sym typeface="Wingdings"/>
              </a:rPr>
              <a:t>200 kg LEGEND</a:t>
            </a:r>
            <a:endParaRPr lang="en-US" dirty="0" smtClean="0">
              <a:solidFill>
                <a:srgbClr val="0000FF"/>
              </a:solidFill>
              <a:sym typeface="Wingdings"/>
            </a:endParaRPr>
          </a:p>
          <a:p>
            <a:r>
              <a:rPr lang="en-US" b="1" dirty="0" err="1" smtClean="0">
                <a:solidFill>
                  <a:srgbClr val="0000FF"/>
                </a:solidFill>
                <a:sym typeface="Wingdings"/>
              </a:rPr>
              <a:t>Majorana</a:t>
            </a:r>
            <a:r>
              <a:rPr lang="en-US" dirty="0" smtClean="0">
                <a:solidFill>
                  <a:srgbClr val="0000FF"/>
                </a:solidFill>
                <a:sym typeface="Wingdings"/>
              </a:rPr>
              <a:t>  </a:t>
            </a:r>
            <a:r>
              <a:rPr lang="en-US" dirty="0">
                <a:solidFill>
                  <a:srgbClr val="0000FF"/>
                </a:solidFill>
                <a:sym typeface="Wingdings"/>
              </a:rPr>
              <a:t>	 </a:t>
            </a:r>
            <a:r>
              <a:rPr lang="en-US" dirty="0" smtClean="0">
                <a:solidFill>
                  <a:srgbClr val="0000FF"/>
                </a:solidFill>
                <a:sym typeface="Wingdings"/>
              </a:rPr>
              <a:t>              – </a:t>
            </a:r>
            <a:r>
              <a:rPr lang="en-US" baseline="30000" dirty="0" smtClean="0">
                <a:solidFill>
                  <a:srgbClr val="0000FF"/>
                </a:solidFill>
                <a:sym typeface="Wingdings"/>
              </a:rPr>
              <a:t>76</a:t>
            </a:r>
            <a:r>
              <a:rPr lang="en-US" dirty="0" smtClean="0">
                <a:solidFill>
                  <a:srgbClr val="0000FF"/>
                </a:solidFill>
                <a:sym typeface="Wingdings"/>
              </a:rPr>
              <a:t>Ge </a:t>
            </a:r>
            <a:r>
              <a:rPr lang="en-US" dirty="0">
                <a:solidFill>
                  <a:srgbClr val="0000FF"/>
                </a:solidFill>
                <a:sym typeface="Wingdings"/>
              </a:rPr>
              <a:t>ionization </a:t>
            </a:r>
            <a:r>
              <a:rPr lang="en-US" dirty="0" smtClean="0">
                <a:solidFill>
                  <a:srgbClr val="0000FF"/>
                </a:solidFill>
                <a:sym typeface="Wingdings"/>
              </a:rPr>
              <a:t>signal  </a:t>
            </a:r>
            <a:r>
              <a:rPr lang="en-US" dirty="0">
                <a:solidFill>
                  <a:srgbClr val="0000FF"/>
                </a:solidFill>
                <a:sym typeface="Wingdings"/>
              </a:rPr>
              <a:t>200 kg LEGEND</a:t>
            </a:r>
            <a:endParaRPr lang="en-US" dirty="0" smtClean="0">
              <a:sym typeface="Wingdings"/>
            </a:endParaRPr>
          </a:p>
          <a:p>
            <a:r>
              <a:rPr lang="en-US" b="1" dirty="0">
                <a:solidFill>
                  <a:srgbClr val="008000"/>
                </a:solidFill>
              </a:rPr>
              <a:t>CUORE</a:t>
            </a:r>
            <a:r>
              <a:rPr lang="en-US" dirty="0">
                <a:solidFill>
                  <a:srgbClr val="008000"/>
                </a:solidFill>
              </a:rPr>
              <a:t> </a:t>
            </a:r>
            <a:r>
              <a:rPr lang="en-US" dirty="0" smtClean="0">
                <a:solidFill>
                  <a:srgbClr val="008000"/>
                </a:solidFill>
                <a:sym typeface="Wingdings"/>
              </a:rPr>
              <a:t> CUPID          – bolometer – </a:t>
            </a:r>
            <a:r>
              <a:rPr lang="en-US" dirty="0" err="1" smtClean="0">
                <a:solidFill>
                  <a:srgbClr val="008000"/>
                </a:solidFill>
                <a:sym typeface="Wingdings"/>
              </a:rPr>
              <a:t>TeO</a:t>
            </a:r>
            <a:r>
              <a:rPr lang="en-US" dirty="0">
                <a:solidFill>
                  <a:srgbClr val="008000"/>
                </a:solidFill>
                <a:sym typeface="Wingdings"/>
              </a:rPr>
              <a:t> </a:t>
            </a:r>
            <a:r>
              <a:rPr lang="en-US" dirty="0" smtClean="0">
                <a:solidFill>
                  <a:srgbClr val="008000"/>
                </a:solidFill>
                <a:sym typeface="Wingdings"/>
              </a:rPr>
              <a:t> Scintillating bolometer </a:t>
            </a:r>
            <a:endParaRPr lang="en-US" dirty="0">
              <a:solidFill>
                <a:srgbClr val="008000"/>
              </a:solidFill>
              <a:sym typeface="Wingdings"/>
            </a:endParaRPr>
          </a:p>
          <a:p>
            <a:r>
              <a:rPr lang="en-US" b="1" dirty="0" smtClean="0">
                <a:solidFill>
                  <a:srgbClr val="0000FF"/>
                </a:solidFill>
                <a:sym typeface="Wingdings"/>
              </a:rPr>
              <a:t>EXO</a:t>
            </a:r>
            <a:r>
              <a:rPr lang="en-US" dirty="0" smtClean="0">
                <a:solidFill>
                  <a:srgbClr val="0000FF"/>
                </a:solidFill>
                <a:sym typeface="Wingdings"/>
              </a:rPr>
              <a:t> </a:t>
            </a:r>
            <a:r>
              <a:rPr lang="en-US" dirty="0">
                <a:solidFill>
                  <a:srgbClr val="0000FF"/>
                </a:solidFill>
                <a:sym typeface="Wingdings"/>
              </a:rPr>
              <a:t> </a:t>
            </a:r>
            <a:r>
              <a:rPr lang="en-US" dirty="0" err="1" smtClean="0">
                <a:solidFill>
                  <a:srgbClr val="0000FF"/>
                </a:solidFill>
                <a:sym typeface="Wingdings"/>
              </a:rPr>
              <a:t>nEXO</a:t>
            </a:r>
            <a:r>
              <a:rPr lang="en-US" dirty="0" smtClean="0">
                <a:solidFill>
                  <a:srgbClr val="0000FF"/>
                </a:solidFill>
                <a:sym typeface="Wingdings"/>
              </a:rPr>
              <a:t>                 – </a:t>
            </a:r>
            <a:r>
              <a:rPr lang="en-US" baseline="30000" dirty="0" smtClean="0">
                <a:solidFill>
                  <a:srgbClr val="0000FF"/>
                </a:solidFill>
                <a:sym typeface="Wingdings"/>
              </a:rPr>
              <a:t>136</a:t>
            </a:r>
            <a:r>
              <a:rPr lang="en-US" dirty="0" smtClean="0">
                <a:solidFill>
                  <a:srgbClr val="0000FF"/>
                </a:solidFill>
                <a:sym typeface="Wingdings"/>
              </a:rPr>
              <a:t>Xe </a:t>
            </a:r>
            <a:r>
              <a:rPr lang="en-US" dirty="0" err="1">
                <a:solidFill>
                  <a:srgbClr val="0000FF"/>
                </a:solidFill>
                <a:sym typeface="Wingdings"/>
              </a:rPr>
              <a:t>LXe</a:t>
            </a:r>
            <a:r>
              <a:rPr lang="en-US" dirty="0">
                <a:solidFill>
                  <a:srgbClr val="0000FF"/>
                </a:solidFill>
                <a:sym typeface="Wingdings"/>
              </a:rPr>
              <a:t> TPC </a:t>
            </a:r>
            <a:r>
              <a:rPr lang="en-US" dirty="0" smtClean="0">
                <a:solidFill>
                  <a:srgbClr val="0000FF"/>
                </a:solidFill>
                <a:sym typeface="Wingdings"/>
              </a:rPr>
              <a:t>200 kg  </a:t>
            </a:r>
            <a:r>
              <a:rPr lang="en-US" dirty="0">
                <a:solidFill>
                  <a:srgbClr val="0000FF"/>
                </a:solidFill>
                <a:sym typeface="Wingdings"/>
              </a:rPr>
              <a:t>5 ton </a:t>
            </a:r>
            <a:r>
              <a:rPr lang="en-US" dirty="0" err="1" smtClean="0">
                <a:solidFill>
                  <a:srgbClr val="0000FF"/>
                </a:solidFill>
                <a:sym typeface="Wingdings"/>
              </a:rPr>
              <a:t>LXe</a:t>
            </a:r>
            <a:r>
              <a:rPr lang="en-US" dirty="0" smtClean="0">
                <a:solidFill>
                  <a:srgbClr val="0000FF"/>
                </a:solidFill>
                <a:sym typeface="Wingdings"/>
              </a:rPr>
              <a:t> TPC</a:t>
            </a:r>
          </a:p>
          <a:p>
            <a:r>
              <a:rPr lang="en-US" dirty="0" smtClean="0">
                <a:solidFill>
                  <a:srgbClr val="0000FF"/>
                </a:solidFill>
                <a:sym typeface="Wingdings"/>
              </a:rPr>
              <a:t>LZ 				</a:t>
            </a:r>
            <a:r>
              <a:rPr lang="en-US" dirty="0">
                <a:solidFill>
                  <a:srgbClr val="0000FF"/>
                </a:solidFill>
                <a:sym typeface="Wingdings"/>
              </a:rPr>
              <a:t> </a:t>
            </a:r>
            <a:r>
              <a:rPr lang="en-US" dirty="0" smtClean="0">
                <a:solidFill>
                  <a:srgbClr val="0000FF"/>
                </a:solidFill>
                <a:sym typeface="Wingdings"/>
              </a:rPr>
              <a:t>      – 7 tons natural </a:t>
            </a:r>
            <a:r>
              <a:rPr lang="en-US" dirty="0" err="1" smtClean="0">
                <a:solidFill>
                  <a:srgbClr val="0000FF"/>
                </a:solidFill>
                <a:sym typeface="Wingdings"/>
              </a:rPr>
              <a:t>LXe</a:t>
            </a:r>
            <a:r>
              <a:rPr lang="en-US" dirty="0" smtClean="0">
                <a:solidFill>
                  <a:srgbClr val="0000FF"/>
                </a:solidFill>
                <a:sym typeface="Wingdings"/>
              </a:rPr>
              <a:t> TPC </a:t>
            </a:r>
            <a:r>
              <a:rPr lang="en-US" dirty="0">
                <a:solidFill>
                  <a:srgbClr val="0000FF"/>
                </a:solidFill>
                <a:sym typeface="Wingdings"/>
              </a:rPr>
              <a:t> </a:t>
            </a:r>
            <a:r>
              <a:rPr lang="en-US" dirty="0" smtClean="0">
                <a:solidFill>
                  <a:srgbClr val="000000"/>
                </a:solidFill>
                <a:sym typeface="Wingdings"/>
              </a:rPr>
              <a:t>( WIMP search)</a:t>
            </a:r>
          </a:p>
          <a:p>
            <a:r>
              <a:rPr lang="en-US" dirty="0" err="1" smtClean="0">
                <a:sym typeface="Wingdings"/>
              </a:rPr>
              <a:t>N</a:t>
            </a:r>
            <a:r>
              <a:rPr lang="en-US" dirty="0" err="1" smtClean="0">
                <a:latin typeface="Apple Chancery"/>
                <a:cs typeface="Apple Chancery"/>
                <a:sym typeface="Wingdings"/>
              </a:rPr>
              <a:t>v</a:t>
            </a:r>
            <a:r>
              <a:rPr lang="en-US" dirty="0" err="1" smtClean="0">
                <a:sym typeface="Wingdings"/>
              </a:rPr>
              <a:t>DEX</a:t>
            </a:r>
            <a:r>
              <a:rPr lang="en-US" dirty="0">
                <a:sym typeface="Wingdings"/>
              </a:rPr>
              <a:t>				– HPSeF</a:t>
            </a:r>
            <a:r>
              <a:rPr lang="en-US" baseline="-25000" dirty="0">
                <a:sym typeface="Wingdings"/>
              </a:rPr>
              <a:t>6</a:t>
            </a:r>
            <a:r>
              <a:rPr lang="en-US" dirty="0">
                <a:sym typeface="Wingdings"/>
              </a:rPr>
              <a:t> </a:t>
            </a:r>
            <a:r>
              <a:rPr lang="en-US" dirty="0" smtClean="0">
                <a:sym typeface="Wingdings"/>
              </a:rPr>
              <a:t>TPC (pre-proposal stage)</a:t>
            </a:r>
          </a:p>
          <a:p>
            <a:r>
              <a:rPr lang="en-US" dirty="0" err="1" smtClean="0">
                <a:solidFill>
                  <a:srgbClr val="BB39FF"/>
                </a:solidFill>
                <a:sym typeface="Wingdings"/>
              </a:rPr>
              <a:t>PandaX</a:t>
            </a:r>
            <a:r>
              <a:rPr lang="en-US" dirty="0" smtClean="0">
                <a:solidFill>
                  <a:srgbClr val="BB39FF"/>
                </a:solidFill>
                <a:sym typeface="Wingdings"/>
              </a:rPr>
              <a:t>-III                       – </a:t>
            </a:r>
            <a:r>
              <a:rPr lang="en-US" dirty="0" err="1">
                <a:solidFill>
                  <a:srgbClr val="BB39FF"/>
                </a:solidFill>
                <a:sym typeface="Wingdings"/>
              </a:rPr>
              <a:t>HPXe</a:t>
            </a:r>
            <a:r>
              <a:rPr lang="en-US" dirty="0">
                <a:solidFill>
                  <a:srgbClr val="BB39FF"/>
                </a:solidFill>
                <a:sym typeface="Wingdings"/>
              </a:rPr>
              <a:t> </a:t>
            </a:r>
            <a:r>
              <a:rPr lang="en-US" dirty="0" smtClean="0">
                <a:solidFill>
                  <a:srgbClr val="BB39FF"/>
                </a:solidFill>
                <a:sym typeface="Wingdings"/>
              </a:rPr>
              <a:t>TPC	  </a:t>
            </a:r>
            <a:r>
              <a:rPr lang="en-US" dirty="0" smtClean="0">
                <a:sym typeface="Wingdings"/>
              </a:rPr>
              <a:t>(Jin Ping lab)</a:t>
            </a:r>
          </a:p>
          <a:p>
            <a:r>
              <a:rPr lang="en-US" dirty="0" smtClean="0">
                <a:solidFill>
                  <a:srgbClr val="BB39FF"/>
                </a:solidFill>
                <a:sym typeface="Wingdings"/>
              </a:rPr>
              <a:t>AXEL 				       – </a:t>
            </a:r>
            <a:r>
              <a:rPr lang="en-US" dirty="0" err="1">
                <a:solidFill>
                  <a:srgbClr val="BB39FF"/>
                </a:solidFill>
                <a:sym typeface="Wingdings"/>
              </a:rPr>
              <a:t>HPXe</a:t>
            </a:r>
            <a:r>
              <a:rPr lang="en-US" dirty="0">
                <a:solidFill>
                  <a:srgbClr val="BB39FF"/>
                </a:solidFill>
                <a:sym typeface="Wingdings"/>
              </a:rPr>
              <a:t> </a:t>
            </a:r>
            <a:r>
              <a:rPr lang="en-US" dirty="0" smtClean="0">
                <a:solidFill>
                  <a:srgbClr val="BB39FF"/>
                </a:solidFill>
                <a:sym typeface="Wingdings"/>
              </a:rPr>
              <a:t>TPC      </a:t>
            </a:r>
            <a:r>
              <a:rPr lang="en-US" dirty="0" smtClean="0">
                <a:solidFill>
                  <a:srgbClr val="000000"/>
                </a:solidFill>
                <a:sym typeface="Wingdings"/>
              </a:rPr>
              <a:t>(R&amp;D stage)</a:t>
            </a:r>
          </a:p>
          <a:p>
            <a:r>
              <a:rPr lang="en-US" dirty="0" smtClean="0">
                <a:solidFill>
                  <a:srgbClr val="BB39FF"/>
                </a:solidFill>
                <a:sym typeface="Wingdings"/>
              </a:rPr>
              <a:t>NEXT </a:t>
            </a:r>
            <a:r>
              <a:rPr lang="en-US" dirty="0">
                <a:solidFill>
                  <a:srgbClr val="BB39FF"/>
                </a:solidFill>
                <a:sym typeface="Wingdings"/>
              </a:rPr>
              <a:t>– XXX  		       – </a:t>
            </a:r>
            <a:r>
              <a:rPr lang="en-US" dirty="0" err="1">
                <a:solidFill>
                  <a:srgbClr val="BB39FF"/>
                </a:solidFill>
                <a:sym typeface="Wingdings"/>
              </a:rPr>
              <a:t>HPXe</a:t>
            </a:r>
            <a:r>
              <a:rPr lang="en-US" dirty="0">
                <a:solidFill>
                  <a:srgbClr val="BB39FF"/>
                </a:solidFill>
                <a:sym typeface="Wingdings"/>
              </a:rPr>
              <a:t> TPC	  </a:t>
            </a:r>
            <a:r>
              <a:rPr lang="en-US" dirty="0" smtClean="0">
                <a:solidFill>
                  <a:srgbClr val="000000"/>
                </a:solidFill>
                <a:sym typeface="Wingdings"/>
              </a:rPr>
              <a:t>(advanced R</a:t>
            </a:r>
            <a:r>
              <a:rPr lang="en-US" dirty="0">
                <a:solidFill>
                  <a:srgbClr val="000000"/>
                </a:solidFill>
                <a:sym typeface="Wingdings"/>
              </a:rPr>
              <a:t>&amp;D stage</a:t>
            </a:r>
            <a:r>
              <a:rPr lang="en-US" dirty="0" smtClean="0">
                <a:solidFill>
                  <a:srgbClr val="000000"/>
                </a:solidFill>
                <a:sym typeface="Wingdings"/>
              </a:rPr>
              <a:t>) </a:t>
            </a:r>
            <a:endParaRPr lang="en-US" dirty="0">
              <a:solidFill>
                <a:srgbClr val="000000"/>
              </a:solidFill>
              <a:sym typeface="Wingdings"/>
            </a:endParaRPr>
          </a:p>
          <a:p>
            <a:pPr marL="0" indent="0">
              <a:buNone/>
            </a:pPr>
            <a:endParaRPr lang="en-US" b="1" dirty="0">
              <a:sym typeface="Wingdings"/>
            </a:endParaRPr>
          </a:p>
          <a:p>
            <a:endParaRPr lang="en-US" dirty="0" smtClean="0">
              <a:sym typeface="Wingdings"/>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39</a:t>
            </a:fld>
            <a:endParaRPr lang="en-US"/>
          </a:p>
        </p:txBody>
      </p:sp>
    </p:spTree>
    <p:extLst>
      <p:ext uri="{BB962C8B-B14F-4D97-AF65-F5344CB8AC3E}">
        <p14:creationId xmlns:p14="http://schemas.microsoft.com/office/powerpoint/2010/main" val="4187830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IndicesLo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8" y="627945"/>
            <a:ext cx="8995833" cy="5997222"/>
          </a:xfrm>
          <a:prstGeom prst="rect">
            <a:avLst/>
          </a:prstGeom>
        </p:spPr>
      </p:pic>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40</a:t>
            </a:fld>
            <a:endParaRPr lang="en-US"/>
          </a:p>
        </p:txBody>
      </p:sp>
    </p:spTree>
    <p:extLst>
      <p:ext uri="{BB962C8B-B14F-4D97-AF65-F5344CB8AC3E}">
        <p14:creationId xmlns:p14="http://schemas.microsoft.com/office/powerpoint/2010/main" val="28007577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IndicesLi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94830"/>
            <a:ext cx="9076267" cy="5672667"/>
          </a:xfrm>
          <a:prstGeom prst="rect">
            <a:avLst/>
          </a:prstGeom>
        </p:spPr>
      </p:pic>
      <p:cxnSp>
        <p:nvCxnSpPr>
          <p:cNvPr id="7" name="Straight Connector 6"/>
          <p:cNvCxnSpPr/>
          <p:nvPr/>
        </p:nvCxnSpPr>
        <p:spPr>
          <a:xfrm>
            <a:off x="783167" y="5016500"/>
            <a:ext cx="8293099" cy="0"/>
          </a:xfrm>
          <a:prstGeom prst="line">
            <a:avLst/>
          </a:prstGeom>
          <a:ln>
            <a:solidFill>
              <a:srgbClr val="660066"/>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3167" y="4677833"/>
            <a:ext cx="3556000" cy="369332"/>
          </a:xfrm>
          <a:prstGeom prst="rect">
            <a:avLst/>
          </a:prstGeom>
          <a:noFill/>
        </p:spPr>
        <p:txBody>
          <a:bodyPr wrap="square" rtlCol="0">
            <a:spAutoFit/>
          </a:bodyPr>
          <a:lstStyle/>
          <a:p>
            <a:r>
              <a:rPr lang="en-US" i="1" dirty="0" smtClean="0">
                <a:solidFill>
                  <a:srgbClr val="660066"/>
                </a:solidFill>
              </a:rPr>
              <a:t>NSAC goal</a:t>
            </a:r>
            <a:endParaRPr lang="en-US" i="1" dirty="0">
              <a:solidFill>
                <a:srgbClr val="660066"/>
              </a:solidFill>
            </a:endParaRP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41</a:t>
            </a:fld>
            <a:endParaRPr lang="en-US"/>
          </a:p>
        </p:txBody>
      </p:sp>
    </p:spTree>
    <p:extLst>
      <p:ext uri="{BB962C8B-B14F-4D97-AF65-F5344CB8AC3E}">
        <p14:creationId xmlns:p14="http://schemas.microsoft.com/office/powerpoint/2010/main" val="9876653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extBox 2"/>
          <p:cNvSpPr txBox="1">
            <a:spLocks noChangeArrowheads="1"/>
          </p:cNvSpPr>
          <p:nvPr/>
        </p:nvSpPr>
        <p:spPr bwMode="auto">
          <a:xfrm>
            <a:off x="6819900" y="1154113"/>
            <a:ext cx="2370260" cy="4770537"/>
          </a:xfrm>
          <a:prstGeom prst="rect">
            <a:avLst/>
          </a:prstGeom>
          <a:noFill/>
          <a:ln w="9525">
            <a:noFill/>
            <a:miter lim="800000"/>
            <a:headEnd/>
            <a:tailEnd/>
          </a:ln>
        </p:spPr>
        <p:txBody>
          <a:bodyPr wrap="none">
            <a:prstTxWarp prst="textNoShape">
              <a:avLst/>
            </a:prstTxWarp>
            <a:spAutoFit/>
          </a:bodyPr>
          <a:lstStyle/>
          <a:p>
            <a:r>
              <a:rPr lang="en-US" sz="1600" dirty="0">
                <a:latin typeface="Comic Sans MS" charset="0"/>
              </a:rPr>
              <a:t>Historically, there are</a:t>
            </a:r>
          </a:p>
          <a:p>
            <a:r>
              <a:rPr lang="en-US" sz="1600" dirty="0">
                <a:latin typeface="Comic Sans MS" charset="0"/>
              </a:rPr>
              <a:t> &gt; 100 experimental</a:t>
            </a:r>
          </a:p>
          <a:p>
            <a:r>
              <a:rPr lang="en-US" sz="1600" dirty="0">
                <a:latin typeface="Comic Sans MS" charset="0"/>
              </a:rPr>
              <a:t>limits  on T</a:t>
            </a:r>
            <a:r>
              <a:rPr lang="en-US" sz="1600" baseline="-25000" dirty="0">
                <a:latin typeface="Comic Sans MS" charset="0"/>
              </a:rPr>
              <a:t>1/2</a:t>
            </a:r>
            <a:r>
              <a:rPr lang="en-US" sz="1600" dirty="0">
                <a:latin typeface="Comic Sans MS" charset="0"/>
              </a:rPr>
              <a:t> of the</a:t>
            </a:r>
          </a:p>
          <a:p>
            <a:r>
              <a:rPr lang="en-US" sz="1600" dirty="0">
                <a:latin typeface="Comic Sans MS" charset="0"/>
              </a:rPr>
              <a:t>0</a:t>
            </a:r>
            <a:r>
              <a:rPr lang="en-US" sz="1600" dirty="0">
                <a:latin typeface="Symbol" charset="2"/>
              </a:rPr>
              <a:t>nbb</a:t>
            </a:r>
            <a:r>
              <a:rPr lang="en-US" sz="1600" dirty="0">
                <a:latin typeface="Comic Sans MS" charset="0"/>
              </a:rPr>
              <a:t> decay.</a:t>
            </a:r>
          </a:p>
          <a:p>
            <a:r>
              <a:rPr lang="en-US" sz="1600" dirty="0">
                <a:latin typeface="Comic Sans MS" charset="0"/>
              </a:rPr>
              <a:t>Here are the records</a:t>
            </a:r>
          </a:p>
          <a:p>
            <a:r>
              <a:rPr lang="en-US" sz="1600" dirty="0">
                <a:latin typeface="Comic Sans MS" charset="0"/>
              </a:rPr>
              <a:t>expressed as limits on</a:t>
            </a:r>
          </a:p>
          <a:p>
            <a:r>
              <a:rPr lang="en-US" sz="1600" dirty="0">
                <a:latin typeface="Comic Sans MS" charset="0"/>
              </a:rPr>
              <a:t>&lt;</a:t>
            </a:r>
            <a:r>
              <a:rPr lang="en-US" sz="1600" dirty="0" err="1">
                <a:latin typeface="Comic Sans MS" charset="0"/>
              </a:rPr>
              <a:t>m</a:t>
            </a:r>
            <a:r>
              <a:rPr lang="en-US" sz="1600" baseline="-25000" dirty="0" err="1">
                <a:latin typeface="Symbol" charset="2"/>
              </a:rPr>
              <a:t>bb</a:t>
            </a:r>
            <a:r>
              <a:rPr lang="en-US" sz="1600" dirty="0">
                <a:latin typeface="Comic Sans MS" charset="0"/>
              </a:rPr>
              <a:t>&gt; using one set</a:t>
            </a:r>
          </a:p>
          <a:p>
            <a:r>
              <a:rPr lang="en-US" sz="1600" dirty="0">
                <a:latin typeface="Comic Sans MS" charset="0"/>
              </a:rPr>
              <a:t>of nuclear matrix </a:t>
            </a:r>
          </a:p>
          <a:p>
            <a:r>
              <a:rPr lang="en-US" sz="1600" dirty="0">
                <a:latin typeface="Comic Sans MS" charset="0"/>
              </a:rPr>
              <a:t>elements (RQRPA of</a:t>
            </a:r>
          </a:p>
          <a:p>
            <a:r>
              <a:rPr lang="en-US" sz="1600" dirty="0" err="1">
                <a:latin typeface="Comic Sans MS" charset="0"/>
              </a:rPr>
              <a:t>Simkovic</a:t>
            </a:r>
            <a:r>
              <a:rPr lang="en-US" sz="1600" dirty="0">
                <a:latin typeface="Comic Sans MS" charset="0"/>
              </a:rPr>
              <a:t> et al. 2009.)</a:t>
            </a:r>
          </a:p>
          <a:p>
            <a:endParaRPr lang="en-US" sz="1600" dirty="0" smtClean="0">
              <a:solidFill>
                <a:srgbClr val="FF0000"/>
              </a:solidFill>
              <a:latin typeface="Comic Sans MS" charset="0"/>
            </a:endParaRPr>
          </a:p>
          <a:p>
            <a:endParaRPr lang="en-US" sz="1600" dirty="0" smtClean="0">
              <a:solidFill>
                <a:srgbClr val="FF0000"/>
              </a:solidFill>
              <a:latin typeface="Comic Sans MS" charset="0"/>
            </a:endParaRPr>
          </a:p>
          <a:p>
            <a:r>
              <a:rPr lang="en-US" sz="1600" dirty="0">
                <a:solidFill>
                  <a:srgbClr val="FF0000"/>
                </a:solidFill>
                <a:latin typeface="Comic Sans MS" charset="0"/>
              </a:rPr>
              <a:t>D</a:t>
            </a:r>
            <a:r>
              <a:rPr lang="en-US" sz="1600" dirty="0" smtClean="0">
                <a:solidFill>
                  <a:srgbClr val="FF0000"/>
                </a:solidFill>
                <a:latin typeface="Comic Sans MS" charset="0"/>
              </a:rPr>
              <a:t>uring the last </a:t>
            </a:r>
            <a:r>
              <a:rPr lang="en-US" sz="1600" dirty="0">
                <a:solidFill>
                  <a:srgbClr val="FF0000"/>
                </a:solidFill>
                <a:latin typeface="Comic Sans MS" charset="0"/>
              </a:rPr>
              <a:t>decade </a:t>
            </a:r>
            <a:endParaRPr lang="en-US" sz="1600" dirty="0" smtClean="0">
              <a:solidFill>
                <a:srgbClr val="FF0000"/>
              </a:solidFill>
              <a:latin typeface="Comic Sans MS" charset="0"/>
            </a:endParaRPr>
          </a:p>
          <a:p>
            <a:r>
              <a:rPr lang="en-US" sz="1600" dirty="0" smtClean="0">
                <a:solidFill>
                  <a:srgbClr val="FF0000"/>
                </a:solidFill>
                <a:latin typeface="Comic Sans MS" charset="0"/>
              </a:rPr>
              <a:t>the complexity </a:t>
            </a:r>
            <a:r>
              <a:rPr lang="en-US" sz="1600" dirty="0">
                <a:solidFill>
                  <a:srgbClr val="FF0000"/>
                </a:solidFill>
                <a:latin typeface="Comic Sans MS" charset="0"/>
              </a:rPr>
              <a:t>and </a:t>
            </a:r>
            <a:endParaRPr lang="en-US" sz="1600" dirty="0" smtClean="0">
              <a:solidFill>
                <a:srgbClr val="FF0000"/>
              </a:solidFill>
              <a:latin typeface="Comic Sans MS" charset="0"/>
            </a:endParaRPr>
          </a:p>
          <a:p>
            <a:r>
              <a:rPr lang="en-US" sz="1600" dirty="0" smtClean="0">
                <a:solidFill>
                  <a:srgbClr val="FF0000"/>
                </a:solidFill>
                <a:latin typeface="Comic Sans MS" charset="0"/>
              </a:rPr>
              <a:t>cost</a:t>
            </a:r>
            <a:r>
              <a:rPr lang="en-US" sz="1600" dirty="0">
                <a:solidFill>
                  <a:srgbClr val="FF0000"/>
                </a:solidFill>
                <a:latin typeface="Comic Sans MS" charset="0"/>
              </a:rPr>
              <a:t> </a:t>
            </a:r>
            <a:r>
              <a:rPr lang="en-US" sz="1600" dirty="0" smtClean="0">
                <a:solidFill>
                  <a:srgbClr val="FF0000"/>
                </a:solidFill>
                <a:latin typeface="Comic Sans MS" charset="0"/>
              </a:rPr>
              <a:t>of experiments</a:t>
            </a:r>
            <a:endParaRPr lang="en-US" sz="1600" dirty="0">
              <a:solidFill>
                <a:srgbClr val="FF0000"/>
              </a:solidFill>
              <a:latin typeface="Comic Sans MS" charset="0"/>
            </a:endParaRPr>
          </a:p>
          <a:p>
            <a:r>
              <a:rPr lang="en-US" sz="1600" dirty="0" smtClean="0">
                <a:solidFill>
                  <a:srgbClr val="FF0000"/>
                </a:solidFill>
                <a:latin typeface="Comic Sans MS" charset="0"/>
              </a:rPr>
              <a:t>has increased very</a:t>
            </a:r>
          </a:p>
          <a:p>
            <a:r>
              <a:rPr lang="en-US" sz="1600" dirty="0" smtClean="0">
                <a:solidFill>
                  <a:srgbClr val="FF0000"/>
                </a:solidFill>
                <a:latin typeface="Comic Sans MS" charset="0"/>
              </a:rPr>
              <a:t>dramatically. The </a:t>
            </a:r>
          </a:p>
          <a:p>
            <a:r>
              <a:rPr lang="en-US" sz="1600" dirty="0" smtClean="0">
                <a:solidFill>
                  <a:srgbClr val="FF0000"/>
                </a:solidFill>
                <a:latin typeface="Comic Sans MS" charset="0"/>
              </a:rPr>
              <a:t>slope</a:t>
            </a:r>
            <a:r>
              <a:rPr lang="en-US" sz="1600" dirty="0">
                <a:solidFill>
                  <a:srgbClr val="FF0000"/>
                </a:solidFill>
                <a:latin typeface="Comic Sans MS" charset="0"/>
              </a:rPr>
              <a:t> </a:t>
            </a:r>
            <a:r>
              <a:rPr lang="en-US" sz="1600" dirty="0" smtClean="0">
                <a:solidFill>
                  <a:srgbClr val="FF0000"/>
                </a:solidFill>
                <a:latin typeface="Comic Sans MS" charset="0"/>
              </a:rPr>
              <a:t>constant is</a:t>
            </a:r>
            <a:r>
              <a:rPr lang="en-US" sz="1600" dirty="0">
                <a:solidFill>
                  <a:srgbClr val="FF0000"/>
                </a:solidFill>
                <a:latin typeface="Comic Sans MS" charset="0"/>
              </a:rPr>
              <a:t> </a:t>
            </a:r>
            <a:r>
              <a:rPr lang="en-US" sz="1600" dirty="0" smtClean="0">
                <a:solidFill>
                  <a:srgbClr val="FF0000"/>
                </a:solidFill>
                <a:latin typeface="Comic Sans MS" charset="0"/>
              </a:rPr>
              <a:t>now </a:t>
            </a:r>
          </a:p>
          <a:p>
            <a:r>
              <a:rPr lang="en-US" sz="1600" dirty="0" smtClean="0">
                <a:solidFill>
                  <a:srgbClr val="FF0000"/>
                </a:solidFill>
                <a:latin typeface="Comic Sans MS" charset="0"/>
              </a:rPr>
              <a:t>leveling off</a:t>
            </a:r>
            <a:r>
              <a:rPr lang="en-US" sz="1600" dirty="0">
                <a:solidFill>
                  <a:srgbClr val="FF0000"/>
                </a:solidFill>
                <a:latin typeface="Comic Sans MS" charset="0"/>
              </a:rPr>
              <a:t>!</a:t>
            </a:r>
          </a:p>
        </p:txBody>
      </p:sp>
      <p:pic>
        <p:nvPicPr>
          <p:cNvPr id="1026" name="Picture 3" descr="history_cor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 y="774700"/>
            <a:ext cx="6819900" cy="5829300"/>
          </a:xfrm>
          <a:prstGeom prst="rect">
            <a:avLst/>
          </a:prstGeom>
          <a:noFill/>
          <a:ln w="9525">
            <a:noFill/>
            <a:miter lim="800000"/>
            <a:headEnd/>
            <a:tailEnd/>
          </a:ln>
        </p:spPr>
      </p:pic>
      <p:sp>
        <p:nvSpPr>
          <p:cNvPr id="6" name="Title 5"/>
          <p:cNvSpPr>
            <a:spLocks noGrp="1"/>
          </p:cNvSpPr>
          <p:nvPr>
            <p:ph type="title"/>
          </p:nvPr>
        </p:nvSpPr>
        <p:spPr>
          <a:xfrm>
            <a:off x="228600" y="76200"/>
            <a:ext cx="7772400" cy="762000"/>
          </a:xfrm>
        </p:spPr>
        <p:txBody>
          <a:bodyPr/>
          <a:lstStyle/>
          <a:p>
            <a:r>
              <a:rPr lang="en-US" dirty="0" smtClean="0">
                <a:latin typeface="Symbol" charset="2"/>
                <a:cs typeface="Symbol" charset="2"/>
              </a:rPr>
              <a:t>bb </a:t>
            </a:r>
            <a:r>
              <a:rPr lang="en-US" dirty="0" smtClean="0"/>
              <a:t>trends </a:t>
            </a:r>
            <a:r>
              <a:rPr lang="en-US" sz="1400" dirty="0" smtClean="0"/>
              <a:t>(updated Elliott/Vogel plot by Vogel)</a:t>
            </a:r>
            <a:endParaRPr lang="en-US" sz="1400" dirty="0"/>
          </a:p>
        </p:txBody>
      </p:sp>
      <p:sp>
        <p:nvSpPr>
          <p:cNvPr id="5" name="Date Placeholder 4"/>
          <p:cNvSpPr>
            <a:spLocks noGrp="1"/>
          </p:cNvSpPr>
          <p:nvPr>
            <p:ph type="dt" sz="half" idx="10"/>
          </p:nvPr>
        </p:nvSpPr>
        <p:spPr>
          <a:xfrm>
            <a:off x="685800" y="6553200"/>
            <a:ext cx="1905000" cy="152400"/>
          </a:xfrm>
        </p:spPr>
        <p:txBody>
          <a:bodyPr/>
          <a:lstStyle/>
          <a:p>
            <a:r>
              <a:rPr lang="en-US" smtClean="0"/>
              <a:t>24 October 2018</a:t>
            </a:r>
            <a:endParaRPr lang="en-US" dirty="0"/>
          </a:p>
        </p:txBody>
      </p:sp>
      <p:sp>
        <p:nvSpPr>
          <p:cNvPr id="7" name="Footer Placeholder 6"/>
          <p:cNvSpPr>
            <a:spLocks noGrp="1"/>
          </p:cNvSpPr>
          <p:nvPr>
            <p:ph type="ftr" sz="quarter" idx="11"/>
          </p:nvPr>
        </p:nvSpPr>
        <p:spPr>
          <a:xfrm>
            <a:off x="2743200" y="6553200"/>
            <a:ext cx="3657600" cy="152400"/>
          </a:xfrm>
        </p:spPr>
        <p:txBody>
          <a:bodyPr/>
          <a:lstStyle/>
          <a:p>
            <a:r>
              <a:rPr lang="en-US" smtClean="0"/>
              <a:t>Hawaii</a:t>
            </a:r>
            <a:endParaRPr lang="en-US" dirty="0"/>
          </a:p>
        </p:txBody>
      </p:sp>
      <p:sp>
        <p:nvSpPr>
          <p:cNvPr id="9" name="Rectangle 8"/>
          <p:cNvSpPr/>
          <p:nvPr/>
        </p:nvSpPr>
        <p:spPr bwMode="auto">
          <a:xfrm>
            <a:off x="914400" y="4678681"/>
            <a:ext cx="5715000" cy="45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p:cNvSpPr txBox="1"/>
          <p:nvPr/>
        </p:nvSpPr>
        <p:spPr>
          <a:xfrm>
            <a:off x="1143000" y="4538246"/>
            <a:ext cx="1915909" cy="338554"/>
          </a:xfrm>
          <a:prstGeom prst="rect">
            <a:avLst/>
          </a:prstGeom>
          <a:solidFill>
            <a:schemeClr val="bg1"/>
          </a:solidFill>
          <a:ln w="25400">
            <a:solidFill>
              <a:schemeClr val="accent1">
                <a:lumMod val="50000"/>
              </a:schemeClr>
            </a:solidFill>
          </a:ln>
        </p:spPr>
        <p:txBody>
          <a:bodyPr wrap="none" rtlCol="0">
            <a:spAutoFit/>
          </a:bodyPr>
          <a:lstStyle/>
          <a:p>
            <a:r>
              <a:rPr lang="en-US" sz="1600" dirty="0" err="1" smtClean="0"/>
              <a:t>Heidlelberg</a:t>
            </a:r>
            <a:r>
              <a:rPr lang="en-US" sz="1600" dirty="0" smtClean="0"/>
              <a:t>-Moscow</a:t>
            </a:r>
            <a:endParaRPr lang="en-US" sz="1600" dirty="0"/>
          </a:p>
        </p:txBody>
      </p:sp>
      <p:sp>
        <p:nvSpPr>
          <p:cNvPr id="2" name="TextBox 1"/>
          <p:cNvSpPr txBox="1"/>
          <p:nvPr/>
        </p:nvSpPr>
        <p:spPr>
          <a:xfrm>
            <a:off x="6858000" y="251480"/>
            <a:ext cx="2133600" cy="523220"/>
          </a:xfrm>
          <a:prstGeom prst="rect">
            <a:avLst/>
          </a:prstGeom>
          <a:noFill/>
        </p:spPr>
        <p:txBody>
          <a:bodyPr wrap="square" rtlCol="0">
            <a:spAutoFit/>
          </a:bodyPr>
          <a:lstStyle/>
          <a:p>
            <a:r>
              <a:rPr lang="en-US" sz="2800" u="sng" dirty="0" smtClean="0">
                <a:solidFill>
                  <a:srgbClr val="BB39FF"/>
                </a:solidFill>
              </a:rPr>
              <a:t>The Old Era</a:t>
            </a:r>
            <a:endParaRPr lang="en-US" sz="2800" u="sng" dirty="0">
              <a:solidFill>
                <a:srgbClr val="BB39FF"/>
              </a:solidFill>
            </a:endParaRPr>
          </a:p>
        </p:txBody>
      </p:sp>
      <p:sp>
        <p:nvSpPr>
          <p:cNvPr id="3" name="Slide Number Placeholder 2"/>
          <p:cNvSpPr>
            <a:spLocks noGrp="1"/>
          </p:cNvSpPr>
          <p:nvPr>
            <p:ph type="sldNum" sz="quarter" idx="12"/>
          </p:nvPr>
        </p:nvSpPr>
        <p:spPr/>
        <p:txBody>
          <a:bodyPr/>
          <a:lstStyle/>
          <a:p>
            <a:fld id="{6ECC9B84-AF0A-E746-9773-E40DD27D8915}" type="slidenum">
              <a:rPr lang="en-US" smtClean="0"/>
              <a:t>42</a:t>
            </a:fld>
            <a:endParaRPr lang="en-US"/>
          </a:p>
        </p:txBody>
      </p:sp>
    </p:spTree>
    <p:extLst>
      <p:ext uri="{BB962C8B-B14F-4D97-AF65-F5344CB8AC3E}">
        <p14:creationId xmlns:p14="http://schemas.microsoft.com/office/powerpoint/2010/main" val="12620392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Autofit/>
          </a:bodyPr>
          <a:lstStyle/>
          <a:p>
            <a:r>
              <a:rPr lang="en-US" sz="3600" dirty="0">
                <a:solidFill>
                  <a:srgbClr val="FF0000"/>
                </a:solidFill>
              </a:rPr>
              <a:t>A</a:t>
            </a:r>
            <a:r>
              <a:rPr lang="en-US" sz="3600" dirty="0" smtClean="0">
                <a:solidFill>
                  <a:srgbClr val="FF0000"/>
                </a:solidFill>
              </a:rPr>
              <a:t>pproaches </a:t>
            </a:r>
            <a:r>
              <a:rPr lang="en-US" sz="3600" dirty="0">
                <a:solidFill>
                  <a:srgbClr val="FF0000"/>
                </a:solidFill>
              </a:rPr>
              <a:t>to background rejection: </a:t>
            </a:r>
            <a:endParaRPr lang="en-US" sz="3600" dirty="0">
              <a:solidFill>
                <a:srgbClr val="FF0000"/>
              </a:solidFill>
              <a:latin typeface="Chalkboard SE Regular"/>
              <a:cs typeface="Chalkboard SE Regular"/>
            </a:endParaRPr>
          </a:p>
        </p:txBody>
      </p:sp>
      <p:sp>
        <p:nvSpPr>
          <p:cNvPr id="5" name="Date Placeholder 3"/>
          <p:cNvSpPr>
            <a:spLocks noGrp="1"/>
          </p:cNvSpPr>
          <p:nvPr>
            <p:ph type="dt" sz="half" idx="10"/>
          </p:nvPr>
        </p:nvSpPr>
        <p:spPr/>
        <p:txBody>
          <a:bodyPr/>
          <a:lstStyle/>
          <a:p>
            <a:r>
              <a:rPr lang="en-US" smtClean="0"/>
              <a:t>24 October 2018</a:t>
            </a:r>
            <a:endParaRPr lang="en-US"/>
          </a:p>
        </p:txBody>
      </p:sp>
      <p:sp>
        <p:nvSpPr>
          <p:cNvPr id="6" name="Footer Placeholder 4"/>
          <p:cNvSpPr>
            <a:spLocks noGrp="1"/>
          </p:cNvSpPr>
          <p:nvPr>
            <p:ph type="ftr" sz="quarter" idx="11"/>
          </p:nvPr>
        </p:nvSpPr>
        <p:spPr/>
        <p:txBody>
          <a:bodyPr/>
          <a:lstStyle/>
          <a:p>
            <a:r>
              <a:rPr lang="en-US" smtClean="0"/>
              <a:t>Hawaii</a:t>
            </a:r>
            <a:endParaRPr lang="en-US"/>
          </a:p>
        </p:txBody>
      </p:sp>
      <p:sp>
        <p:nvSpPr>
          <p:cNvPr id="2" name="TextBox 1"/>
          <p:cNvSpPr txBox="1"/>
          <p:nvPr/>
        </p:nvSpPr>
        <p:spPr>
          <a:xfrm>
            <a:off x="1314824" y="1616111"/>
            <a:ext cx="7173759" cy="3539430"/>
          </a:xfrm>
          <a:prstGeom prst="rect">
            <a:avLst/>
          </a:prstGeom>
          <a:noFill/>
        </p:spPr>
        <p:txBody>
          <a:bodyPr wrap="none" rtlCol="0">
            <a:spAutoFit/>
          </a:bodyPr>
          <a:lstStyle/>
          <a:p>
            <a:endParaRPr lang="en-US" sz="3200" dirty="0" smtClean="0">
              <a:solidFill>
                <a:srgbClr val="BB39FF"/>
              </a:solidFill>
            </a:endParaRPr>
          </a:p>
          <a:p>
            <a:pPr marL="514350" indent="-514350">
              <a:buFont typeface="+mj-lt"/>
              <a:buAutoNum type="arabicPeriod"/>
            </a:pPr>
            <a:r>
              <a:rPr lang="en-US" sz="3200" dirty="0"/>
              <a:t>Superb energy </a:t>
            </a:r>
            <a:r>
              <a:rPr lang="en-US" sz="3200" dirty="0" smtClean="0"/>
              <a:t>resolution</a:t>
            </a:r>
          </a:p>
          <a:p>
            <a:pPr marL="514350" indent="-514350">
              <a:buFont typeface="+mj-lt"/>
              <a:buAutoNum type="arabicPeriod"/>
            </a:pPr>
            <a:r>
              <a:rPr lang="en-US" sz="3200" dirty="0" smtClean="0"/>
              <a:t>Heroic radio-purity &amp; shielding</a:t>
            </a:r>
          </a:p>
          <a:p>
            <a:pPr marL="514350" indent="-514350">
              <a:buFont typeface="+mj-lt"/>
              <a:buAutoNum type="arabicPeriod"/>
            </a:pPr>
            <a:r>
              <a:rPr lang="en-US" sz="3200" dirty="0" smtClean="0"/>
              <a:t>Identification of two-electron topology</a:t>
            </a:r>
          </a:p>
          <a:p>
            <a:pPr marL="514350" indent="-514350">
              <a:buFont typeface="+mj-lt"/>
              <a:buAutoNum type="arabicPeriod"/>
            </a:pPr>
            <a:r>
              <a:rPr lang="en-US" sz="3200" dirty="0" smtClean="0"/>
              <a:t>Identification of decay daughter: </a:t>
            </a:r>
          </a:p>
          <a:p>
            <a:pPr algn="ctr"/>
            <a:r>
              <a:rPr lang="en-US" sz="3200" dirty="0" smtClean="0">
                <a:solidFill>
                  <a:srgbClr val="BB39FF"/>
                </a:solidFill>
              </a:rPr>
              <a:t>					</a:t>
            </a:r>
            <a:r>
              <a:rPr lang="en-US" sz="3200" dirty="0" smtClean="0">
                <a:solidFill>
                  <a:srgbClr val="0000FF"/>
                </a:solidFill>
              </a:rPr>
              <a:t>Z </a:t>
            </a:r>
            <a:r>
              <a:rPr lang="en-US" sz="3200" dirty="0" smtClean="0">
                <a:solidFill>
                  <a:srgbClr val="0000FF"/>
                </a:solidFill>
                <a:sym typeface="Wingdings"/>
              </a:rPr>
              <a:t> (</a:t>
            </a:r>
            <a:r>
              <a:rPr lang="en-US" sz="3200" dirty="0" smtClean="0">
                <a:solidFill>
                  <a:srgbClr val="0000FF"/>
                </a:solidFill>
              </a:rPr>
              <a:t>Z+2)</a:t>
            </a:r>
          </a:p>
          <a:p>
            <a:pPr marL="514350" indent="-514350">
              <a:buFont typeface="+mj-lt"/>
              <a:buAutoNum type="arabicPeriod"/>
            </a:pPr>
            <a:endParaRPr lang="en-US" sz="3200" dirty="0"/>
          </a:p>
        </p:txBody>
      </p:sp>
      <p:sp>
        <p:nvSpPr>
          <p:cNvPr id="3" name="Slide Number Placeholder 2"/>
          <p:cNvSpPr>
            <a:spLocks noGrp="1"/>
          </p:cNvSpPr>
          <p:nvPr>
            <p:ph type="sldNum" sz="quarter" idx="12"/>
          </p:nvPr>
        </p:nvSpPr>
        <p:spPr/>
        <p:txBody>
          <a:bodyPr/>
          <a:lstStyle/>
          <a:p>
            <a:fld id="{6ECC9B84-AF0A-E746-9773-E40DD27D8915}" type="slidenum">
              <a:rPr lang="en-US" smtClean="0"/>
              <a:t>43</a:t>
            </a:fld>
            <a:endParaRPr lang="en-US"/>
          </a:p>
        </p:txBody>
      </p:sp>
    </p:spTree>
    <p:extLst>
      <p:ext uri="{BB962C8B-B14F-4D97-AF65-F5344CB8AC3E}">
        <p14:creationId xmlns:p14="http://schemas.microsoft.com/office/powerpoint/2010/main" val="17383881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Autofit/>
          </a:bodyPr>
          <a:lstStyle/>
          <a:p>
            <a:r>
              <a:rPr lang="en-US" sz="3600" dirty="0">
                <a:solidFill>
                  <a:srgbClr val="FF0000"/>
                </a:solidFill>
              </a:rPr>
              <a:t>A</a:t>
            </a:r>
            <a:r>
              <a:rPr lang="en-US" sz="3600" dirty="0" smtClean="0">
                <a:solidFill>
                  <a:srgbClr val="FF0000"/>
                </a:solidFill>
              </a:rPr>
              <a:t>pproaches </a:t>
            </a:r>
            <a:r>
              <a:rPr lang="en-US" sz="3600" dirty="0">
                <a:solidFill>
                  <a:srgbClr val="FF0000"/>
                </a:solidFill>
              </a:rPr>
              <a:t>to background rejection: </a:t>
            </a:r>
            <a:endParaRPr lang="en-US" sz="3600" dirty="0">
              <a:solidFill>
                <a:srgbClr val="FF0000"/>
              </a:solidFill>
              <a:latin typeface="Chalkboard SE Regular"/>
              <a:cs typeface="Chalkboard SE Regular"/>
            </a:endParaRPr>
          </a:p>
        </p:txBody>
      </p:sp>
      <p:sp>
        <p:nvSpPr>
          <p:cNvPr id="5" name="Date Placeholder 3"/>
          <p:cNvSpPr>
            <a:spLocks noGrp="1"/>
          </p:cNvSpPr>
          <p:nvPr>
            <p:ph type="dt" sz="half" idx="10"/>
          </p:nvPr>
        </p:nvSpPr>
        <p:spPr/>
        <p:txBody>
          <a:bodyPr/>
          <a:lstStyle/>
          <a:p>
            <a:r>
              <a:rPr lang="en-US" smtClean="0"/>
              <a:t>24 October 2018</a:t>
            </a:r>
            <a:endParaRPr lang="en-US"/>
          </a:p>
        </p:txBody>
      </p:sp>
      <p:sp>
        <p:nvSpPr>
          <p:cNvPr id="6" name="Footer Placeholder 4"/>
          <p:cNvSpPr>
            <a:spLocks noGrp="1"/>
          </p:cNvSpPr>
          <p:nvPr>
            <p:ph type="ftr" sz="quarter" idx="11"/>
          </p:nvPr>
        </p:nvSpPr>
        <p:spPr/>
        <p:txBody>
          <a:bodyPr/>
          <a:lstStyle/>
          <a:p>
            <a:r>
              <a:rPr lang="en-US" smtClean="0"/>
              <a:t>Hawaii</a:t>
            </a:r>
            <a:endParaRPr lang="en-US"/>
          </a:p>
        </p:txBody>
      </p:sp>
      <p:sp>
        <p:nvSpPr>
          <p:cNvPr id="2" name="TextBox 1"/>
          <p:cNvSpPr txBox="1"/>
          <p:nvPr/>
        </p:nvSpPr>
        <p:spPr>
          <a:xfrm>
            <a:off x="1314824" y="1616111"/>
            <a:ext cx="7276351" cy="3539430"/>
          </a:xfrm>
          <a:prstGeom prst="rect">
            <a:avLst/>
          </a:prstGeom>
          <a:noFill/>
        </p:spPr>
        <p:txBody>
          <a:bodyPr wrap="none" rtlCol="0">
            <a:spAutoFit/>
          </a:bodyPr>
          <a:lstStyle/>
          <a:p>
            <a:endParaRPr lang="en-US" sz="3200" dirty="0" smtClean="0">
              <a:solidFill>
                <a:srgbClr val="BB39FF"/>
              </a:solidFill>
            </a:endParaRPr>
          </a:p>
          <a:p>
            <a:pPr marL="514350" indent="-514350">
              <a:buFont typeface="+mj-lt"/>
              <a:buAutoNum type="arabicPeriod"/>
            </a:pPr>
            <a:r>
              <a:rPr lang="en-US" sz="3200" dirty="0"/>
              <a:t>Superb energy </a:t>
            </a:r>
            <a:r>
              <a:rPr lang="en-US" sz="3200" dirty="0" smtClean="0"/>
              <a:t>resolution</a:t>
            </a:r>
          </a:p>
          <a:p>
            <a:pPr marL="514350" indent="-514350">
              <a:buFont typeface="+mj-lt"/>
              <a:buAutoNum type="arabicPeriod"/>
            </a:pPr>
            <a:r>
              <a:rPr lang="en-US" sz="3200" dirty="0" smtClean="0"/>
              <a:t>Heroic radio-purity &amp; shielding</a:t>
            </a:r>
          </a:p>
          <a:p>
            <a:pPr marL="514350" indent="-514350">
              <a:buFont typeface="+mj-lt"/>
              <a:buAutoNum type="arabicPeriod"/>
            </a:pPr>
            <a:r>
              <a:rPr lang="en-US" sz="3200" b="1" dirty="0" smtClean="0">
                <a:solidFill>
                  <a:srgbClr val="920092"/>
                </a:solidFill>
              </a:rPr>
              <a:t>Identification of two-electron topology</a:t>
            </a:r>
          </a:p>
          <a:p>
            <a:pPr marL="514350" indent="-514350">
              <a:buFont typeface="+mj-lt"/>
              <a:buAutoNum type="arabicPeriod"/>
            </a:pPr>
            <a:r>
              <a:rPr lang="en-US" sz="3200" b="1" dirty="0" smtClean="0">
                <a:solidFill>
                  <a:srgbClr val="920092"/>
                </a:solidFill>
              </a:rPr>
              <a:t>Identification of decay daughter: </a:t>
            </a:r>
          </a:p>
          <a:p>
            <a:pPr algn="ctr"/>
            <a:r>
              <a:rPr lang="en-US" sz="3200" b="1" dirty="0" smtClean="0">
                <a:solidFill>
                  <a:srgbClr val="920092"/>
                </a:solidFill>
              </a:rPr>
              <a:t>					Z </a:t>
            </a:r>
            <a:r>
              <a:rPr lang="en-US" sz="3200" b="1" dirty="0" smtClean="0">
                <a:solidFill>
                  <a:srgbClr val="920092"/>
                </a:solidFill>
                <a:sym typeface="Wingdings"/>
              </a:rPr>
              <a:t> (</a:t>
            </a:r>
            <a:r>
              <a:rPr lang="en-US" sz="3200" b="1" dirty="0" smtClean="0">
                <a:solidFill>
                  <a:srgbClr val="920092"/>
                </a:solidFill>
              </a:rPr>
              <a:t>Z+2)</a:t>
            </a:r>
          </a:p>
          <a:p>
            <a:pPr marL="514350" indent="-514350">
              <a:buFont typeface="+mj-lt"/>
              <a:buAutoNum type="arabicPeriod"/>
            </a:pPr>
            <a:endParaRPr lang="en-US" sz="3200" dirty="0"/>
          </a:p>
        </p:txBody>
      </p:sp>
      <p:sp>
        <p:nvSpPr>
          <p:cNvPr id="3" name="Slide Number Placeholder 2"/>
          <p:cNvSpPr>
            <a:spLocks noGrp="1"/>
          </p:cNvSpPr>
          <p:nvPr>
            <p:ph type="sldNum" sz="quarter" idx="12"/>
          </p:nvPr>
        </p:nvSpPr>
        <p:spPr/>
        <p:txBody>
          <a:bodyPr/>
          <a:lstStyle/>
          <a:p>
            <a:fld id="{6ECC9B84-AF0A-E746-9773-E40DD27D8915}" type="slidenum">
              <a:rPr lang="en-US" smtClean="0"/>
              <a:t>44</a:t>
            </a:fld>
            <a:endParaRPr lang="en-US"/>
          </a:p>
        </p:txBody>
      </p:sp>
    </p:spTree>
    <p:extLst>
      <p:ext uri="{BB962C8B-B14F-4D97-AF65-F5344CB8AC3E}">
        <p14:creationId xmlns:p14="http://schemas.microsoft.com/office/powerpoint/2010/main" val="396616076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FF"/>
                </a:solidFill>
              </a:rPr>
              <a:t>About Xenon</a:t>
            </a:r>
            <a:endParaRPr lang="en-US" dirty="0">
              <a:solidFill>
                <a:srgbClr val="0000FF"/>
              </a:solidFill>
            </a:endParaRPr>
          </a:p>
        </p:txBody>
      </p:sp>
      <p:sp>
        <p:nvSpPr>
          <p:cNvPr id="6" name="Content Placeholder 5"/>
          <p:cNvSpPr>
            <a:spLocks noGrp="1"/>
          </p:cNvSpPr>
          <p:nvPr>
            <p:ph idx="1"/>
          </p:nvPr>
        </p:nvSpPr>
        <p:spPr/>
        <p:txBody>
          <a:bodyPr>
            <a:normAutofit fontScale="92500" lnSpcReduction="10000"/>
          </a:bodyPr>
          <a:lstStyle/>
          <a:p>
            <a:r>
              <a:rPr lang="en-US" dirty="0"/>
              <a:t>No long-lived radioactive isotopes (</a:t>
            </a:r>
            <a:r>
              <a:rPr lang="en-US" dirty="0" smtClean="0"/>
              <a:t> </a:t>
            </a:r>
            <a:r>
              <a:rPr lang="en-US" baseline="30000" dirty="0" smtClean="0"/>
              <a:t>136</a:t>
            </a:r>
            <a:r>
              <a:rPr lang="en-US" dirty="0" smtClean="0"/>
              <a:t>Xe)</a:t>
            </a:r>
            <a:endParaRPr lang="en-US" dirty="0"/>
          </a:p>
          <a:p>
            <a:r>
              <a:rPr lang="en-US" dirty="0"/>
              <a:t>N</a:t>
            </a:r>
            <a:r>
              <a:rPr lang="en-US" dirty="0" smtClean="0"/>
              <a:t>atural </a:t>
            </a:r>
            <a:r>
              <a:rPr lang="en-US" dirty="0"/>
              <a:t>abundance of ~9</a:t>
            </a:r>
            <a:r>
              <a:rPr lang="en-US" dirty="0" smtClean="0"/>
              <a:t>%</a:t>
            </a:r>
          </a:p>
          <a:p>
            <a:r>
              <a:rPr lang="en-US" dirty="0"/>
              <a:t>Easy to enrich </a:t>
            </a:r>
            <a:r>
              <a:rPr lang="en-US" dirty="0" smtClean="0"/>
              <a:t>by centrifuge</a:t>
            </a:r>
            <a:endParaRPr lang="en-US" dirty="0"/>
          </a:p>
          <a:p>
            <a:r>
              <a:rPr lang="en-US" dirty="0" smtClean="0"/>
              <a:t>Relatively inexpensive: 1 ton </a:t>
            </a:r>
            <a:r>
              <a:rPr lang="en-US" baseline="30000" dirty="0" smtClean="0"/>
              <a:t>136</a:t>
            </a:r>
            <a:r>
              <a:rPr lang="en-US" dirty="0" smtClean="0"/>
              <a:t>Xe already  exists</a:t>
            </a:r>
          </a:p>
          <a:p>
            <a:r>
              <a:rPr lang="en-US" dirty="0" smtClean="0">
                <a:solidFill>
                  <a:schemeClr val="bg1"/>
                </a:solidFill>
              </a:rPr>
              <a:t>Important difference between liquid &amp; gas:</a:t>
            </a:r>
          </a:p>
          <a:p>
            <a:pPr marL="457200" lvl="1" indent="0">
              <a:buNone/>
            </a:pPr>
            <a:r>
              <a:rPr lang="en-US" dirty="0" smtClean="0">
                <a:solidFill>
                  <a:schemeClr val="bg1"/>
                </a:solidFill>
              </a:rPr>
              <a:t>Energy partition fluctuations: </a:t>
            </a:r>
          </a:p>
          <a:p>
            <a:pPr marL="457200" lvl="1" indent="0">
              <a:buNone/>
            </a:pPr>
            <a:r>
              <a:rPr lang="en-US" dirty="0" smtClean="0">
                <a:solidFill>
                  <a:schemeClr val="bg1"/>
                </a:solidFill>
              </a:rPr>
              <a:t>		scintillation </a:t>
            </a:r>
            <a:r>
              <a:rPr lang="en-US" dirty="0" smtClean="0">
                <a:solidFill>
                  <a:schemeClr val="bg1"/>
                </a:solidFill>
                <a:latin typeface="Wingdings"/>
                <a:ea typeface="Wingdings"/>
                <a:cs typeface="Wingdings"/>
                <a:sym typeface="Wingdings"/>
              </a:rPr>
              <a:t></a:t>
            </a:r>
            <a:r>
              <a:rPr lang="en-US" dirty="0" smtClean="0">
                <a:solidFill>
                  <a:schemeClr val="bg1"/>
                </a:solidFill>
              </a:rPr>
              <a:t> ionization </a:t>
            </a:r>
          </a:p>
          <a:p>
            <a:pPr marL="457200" lvl="1" indent="0">
              <a:buNone/>
            </a:pPr>
            <a:r>
              <a:rPr lang="en-US" dirty="0" smtClean="0">
                <a:solidFill>
                  <a:schemeClr val="bg1"/>
                </a:solidFill>
              </a:rPr>
              <a:t>Fluctuations </a:t>
            </a:r>
            <a:r>
              <a:rPr lang="en-US" dirty="0">
                <a:solidFill>
                  <a:schemeClr val="bg1"/>
                </a:solidFill>
              </a:rPr>
              <a:t>are </a:t>
            </a:r>
            <a:r>
              <a:rPr lang="en-US" sz="3200" b="1" dirty="0" smtClean="0">
                <a:solidFill>
                  <a:schemeClr val="bg1"/>
                </a:solidFill>
              </a:rPr>
              <a:t>large</a:t>
            </a:r>
            <a:r>
              <a:rPr lang="en-US" dirty="0" smtClean="0">
                <a:solidFill>
                  <a:schemeClr val="bg1"/>
                </a:solidFill>
              </a:rPr>
              <a:t> in liquid </a:t>
            </a:r>
            <a:r>
              <a:rPr lang="en-US" dirty="0" err="1" smtClean="0">
                <a:solidFill>
                  <a:schemeClr val="bg1"/>
                </a:solidFill>
              </a:rPr>
              <a:t>Xe</a:t>
            </a:r>
            <a:r>
              <a:rPr lang="en-US" dirty="0" smtClean="0">
                <a:solidFill>
                  <a:schemeClr val="bg1"/>
                </a:solidFill>
              </a:rPr>
              <a:t> </a:t>
            </a:r>
            <a:endParaRPr lang="en-US" dirty="0">
              <a:solidFill>
                <a:schemeClr val="bg1"/>
              </a:solidFill>
            </a:endParaRPr>
          </a:p>
          <a:p>
            <a:pPr marL="457200" lvl="1" indent="0">
              <a:buNone/>
            </a:pPr>
            <a:r>
              <a:rPr lang="en-US" dirty="0">
                <a:solidFill>
                  <a:schemeClr val="bg1"/>
                </a:solidFill>
              </a:rPr>
              <a:t>Fluctuations are </a:t>
            </a:r>
            <a:r>
              <a:rPr lang="en-US" sz="2000" b="1" dirty="0" smtClean="0">
                <a:solidFill>
                  <a:schemeClr val="bg1"/>
                </a:solidFill>
              </a:rPr>
              <a:t>small</a:t>
            </a:r>
            <a:r>
              <a:rPr lang="en-US" dirty="0" smtClean="0">
                <a:solidFill>
                  <a:schemeClr val="bg1"/>
                </a:solidFill>
              </a:rPr>
              <a:t> </a:t>
            </a:r>
            <a:r>
              <a:rPr lang="en-US" dirty="0">
                <a:solidFill>
                  <a:schemeClr val="bg1"/>
                </a:solidFill>
              </a:rPr>
              <a:t>in gaseous </a:t>
            </a:r>
            <a:r>
              <a:rPr lang="en-US" dirty="0" err="1" smtClean="0">
                <a:solidFill>
                  <a:schemeClr val="bg1"/>
                </a:solidFill>
              </a:rPr>
              <a:t>Xe</a:t>
            </a:r>
            <a:r>
              <a:rPr lang="en-US" dirty="0" smtClean="0">
                <a:solidFill>
                  <a:schemeClr val="bg1"/>
                </a:solidFill>
              </a:rPr>
              <a:t>  </a:t>
            </a:r>
            <a:endParaRPr lang="en-US" dirty="0">
              <a:solidFill>
                <a:schemeClr val="bg1"/>
              </a:solidFill>
            </a:endParaRPr>
          </a:p>
          <a:p>
            <a:endParaRPr lang="en-US"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45</a:t>
            </a:fld>
            <a:endParaRPr lang="en-US"/>
          </a:p>
        </p:txBody>
      </p:sp>
    </p:spTree>
    <p:extLst>
      <p:ext uri="{BB962C8B-B14F-4D97-AF65-F5344CB8AC3E}">
        <p14:creationId xmlns:p14="http://schemas.microsoft.com/office/powerpoint/2010/main" val="65313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FF"/>
                </a:solidFill>
              </a:rPr>
              <a:t>About Xenon</a:t>
            </a:r>
            <a:endParaRPr lang="en-US" dirty="0">
              <a:solidFill>
                <a:srgbClr val="0000FF"/>
              </a:solidFill>
            </a:endParaRPr>
          </a:p>
        </p:txBody>
      </p:sp>
      <p:sp>
        <p:nvSpPr>
          <p:cNvPr id="6" name="Content Placeholder 5"/>
          <p:cNvSpPr>
            <a:spLocks noGrp="1"/>
          </p:cNvSpPr>
          <p:nvPr>
            <p:ph idx="1"/>
          </p:nvPr>
        </p:nvSpPr>
        <p:spPr/>
        <p:txBody>
          <a:bodyPr>
            <a:normAutofit fontScale="92500" lnSpcReduction="10000"/>
          </a:bodyPr>
          <a:lstStyle/>
          <a:p>
            <a:r>
              <a:rPr lang="en-US" dirty="0"/>
              <a:t>No long-lived radioactive isotopes (</a:t>
            </a:r>
            <a:r>
              <a:rPr lang="en-US" dirty="0" smtClean="0"/>
              <a:t> </a:t>
            </a:r>
            <a:r>
              <a:rPr lang="en-US" baseline="30000" dirty="0" smtClean="0"/>
              <a:t>136</a:t>
            </a:r>
            <a:r>
              <a:rPr lang="en-US" dirty="0" smtClean="0"/>
              <a:t>Xe)</a:t>
            </a:r>
            <a:endParaRPr lang="en-US" dirty="0"/>
          </a:p>
          <a:p>
            <a:r>
              <a:rPr lang="en-US" dirty="0"/>
              <a:t>N</a:t>
            </a:r>
            <a:r>
              <a:rPr lang="en-US" dirty="0" smtClean="0"/>
              <a:t>atural </a:t>
            </a:r>
            <a:r>
              <a:rPr lang="en-US" dirty="0"/>
              <a:t>abundance of ~9</a:t>
            </a:r>
            <a:r>
              <a:rPr lang="en-US" dirty="0" smtClean="0"/>
              <a:t>%</a:t>
            </a:r>
          </a:p>
          <a:p>
            <a:r>
              <a:rPr lang="en-US" dirty="0"/>
              <a:t>Easy to enrich </a:t>
            </a:r>
            <a:r>
              <a:rPr lang="en-US" dirty="0" smtClean="0"/>
              <a:t>by centrifuge</a:t>
            </a:r>
            <a:endParaRPr lang="en-US" dirty="0"/>
          </a:p>
          <a:p>
            <a:r>
              <a:rPr lang="en-US" dirty="0" smtClean="0"/>
              <a:t>Relatively inexpensive: 1 ton </a:t>
            </a:r>
            <a:r>
              <a:rPr lang="en-US" baseline="30000" dirty="0" smtClean="0"/>
              <a:t>136</a:t>
            </a:r>
            <a:r>
              <a:rPr lang="en-US" dirty="0" smtClean="0"/>
              <a:t>Xe already  exists</a:t>
            </a:r>
          </a:p>
          <a:p>
            <a:r>
              <a:rPr lang="en-US" dirty="0" smtClean="0"/>
              <a:t>Important difference between liquid &amp; gas:</a:t>
            </a:r>
          </a:p>
          <a:p>
            <a:pPr marL="457200" lvl="1" indent="0">
              <a:buNone/>
            </a:pPr>
            <a:r>
              <a:rPr lang="en-US" dirty="0" smtClean="0">
                <a:solidFill>
                  <a:srgbClr val="0000FF"/>
                </a:solidFill>
              </a:rPr>
              <a:t>Energy partition fluctuations: </a:t>
            </a:r>
          </a:p>
          <a:p>
            <a:pPr marL="457200" lvl="1" indent="0">
              <a:buNone/>
            </a:pPr>
            <a:r>
              <a:rPr lang="en-US" dirty="0" smtClean="0">
                <a:solidFill>
                  <a:srgbClr val="0000FF"/>
                </a:solidFill>
              </a:rPr>
              <a:t>		scintillation </a:t>
            </a:r>
            <a:r>
              <a:rPr lang="en-US" dirty="0" smtClean="0">
                <a:solidFill>
                  <a:srgbClr val="0000FF"/>
                </a:solidFill>
                <a:latin typeface="Wingdings"/>
                <a:ea typeface="Wingdings"/>
                <a:cs typeface="Wingdings"/>
                <a:sym typeface="Wingdings"/>
              </a:rPr>
              <a:t></a:t>
            </a:r>
            <a:r>
              <a:rPr lang="en-US" dirty="0" smtClean="0">
                <a:solidFill>
                  <a:srgbClr val="0000FF"/>
                </a:solidFill>
              </a:rPr>
              <a:t> ionization </a:t>
            </a:r>
          </a:p>
          <a:p>
            <a:pPr marL="457200" lvl="1" indent="0">
              <a:buNone/>
            </a:pPr>
            <a:r>
              <a:rPr lang="en-US" dirty="0" smtClean="0">
                <a:solidFill>
                  <a:schemeClr val="bg1"/>
                </a:solidFill>
              </a:rPr>
              <a:t>Fluctuations </a:t>
            </a:r>
            <a:r>
              <a:rPr lang="en-US" dirty="0">
                <a:solidFill>
                  <a:schemeClr val="bg1"/>
                </a:solidFill>
              </a:rPr>
              <a:t>are </a:t>
            </a:r>
            <a:r>
              <a:rPr lang="en-US" sz="3200" b="1" dirty="0" smtClean="0">
                <a:solidFill>
                  <a:schemeClr val="bg1"/>
                </a:solidFill>
              </a:rPr>
              <a:t>large</a:t>
            </a:r>
            <a:r>
              <a:rPr lang="en-US" dirty="0" smtClean="0">
                <a:solidFill>
                  <a:schemeClr val="bg1"/>
                </a:solidFill>
              </a:rPr>
              <a:t> in liquid </a:t>
            </a:r>
            <a:r>
              <a:rPr lang="en-US" dirty="0" err="1" smtClean="0">
                <a:solidFill>
                  <a:schemeClr val="bg1"/>
                </a:solidFill>
              </a:rPr>
              <a:t>Xe</a:t>
            </a:r>
            <a:r>
              <a:rPr lang="en-US" dirty="0" smtClean="0">
                <a:solidFill>
                  <a:schemeClr val="bg1"/>
                </a:solidFill>
              </a:rPr>
              <a:t> </a:t>
            </a:r>
            <a:endParaRPr lang="en-US" dirty="0">
              <a:solidFill>
                <a:schemeClr val="bg1"/>
              </a:solidFill>
            </a:endParaRPr>
          </a:p>
          <a:p>
            <a:pPr marL="457200" lvl="1" indent="0">
              <a:buNone/>
            </a:pPr>
            <a:r>
              <a:rPr lang="en-US" dirty="0">
                <a:solidFill>
                  <a:schemeClr val="bg1"/>
                </a:solidFill>
              </a:rPr>
              <a:t>Fluctuations are </a:t>
            </a:r>
            <a:r>
              <a:rPr lang="en-US" sz="2000" b="1" dirty="0" smtClean="0">
                <a:solidFill>
                  <a:schemeClr val="bg1"/>
                </a:solidFill>
              </a:rPr>
              <a:t>small</a:t>
            </a:r>
            <a:r>
              <a:rPr lang="en-US" dirty="0" smtClean="0">
                <a:solidFill>
                  <a:schemeClr val="bg1"/>
                </a:solidFill>
              </a:rPr>
              <a:t> </a:t>
            </a:r>
            <a:r>
              <a:rPr lang="en-US" dirty="0">
                <a:solidFill>
                  <a:schemeClr val="bg1"/>
                </a:solidFill>
              </a:rPr>
              <a:t>in gaseous </a:t>
            </a:r>
            <a:r>
              <a:rPr lang="en-US" dirty="0" err="1" smtClean="0">
                <a:solidFill>
                  <a:schemeClr val="bg1"/>
                </a:solidFill>
              </a:rPr>
              <a:t>Xe</a:t>
            </a:r>
            <a:r>
              <a:rPr lang="en-US" dirty="0" smtClean="0">
                <a:solidFill>
                  <a:schemeClr val="bg1"/>
                </a:solidFill>
              </a:rPr>
              <a:t>  </a:t>
            </a:r>
            <a:endParaRPr lang="en-US" dirty="0">
              <a:solidFill>
                <a:schemeClr val="bg1"/>
              </a:solidFill>
            </a:endParaRPr>
          </a:p>
          <a:p>
            <a:endParaRPr lang="en-US"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dirty="0"/>
          </a:p>
        </p:txBody>
      </p:sp>
      <p:sp>
        <p:nvSpPr>
          <p:cNvPr id="4" name="Slide Number Placeholder 3"/>
          <p:cNvSpPr>
            <a:spLocks noGrp="1"/>
          </p:cNvSpPr>
          <p:nvPr>
            <p:ph type="sldNum" sz="quarter" idx="12"/>
          </p:nvPr>
        </p:nvSpPr>
        <p:spPr/>
        <p:txBody>
          <a:bodyPr/>
          <a:lstStyle/>
          <a:p>
            <a:fld id="{6ECC9B84-AF0A-E746-9773-E40DD27D8915}" type="slidenum">
              <a:rPr lang="en-US" smtClean="0"/>
              <a:t>46</a:t>
            </a:fld>
            <a:endParaRPr lang="en-US"/>
          </a:p>
        </p:txBody>
      </p:sp>
    </p:spTree>
    <p:extLst>
      <p:ext uri="{BB962C8B-B14F-4D97-AF65-F5344CB8AC3E}">
        <p14:creationId xmlns:p14="http://schemas.microsoft.com/office/powerpoint/2010/main" val="218233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FF"/>
                </a:solidFill>
              </a:rPr>
              <a:t>About Xenon</a:t>
            </a:r>
            <a:endParaRPr lang="en-US" dirty="0">
              <a:solidFill>
                <a:srgbClr val="0000FF"/>
              </a:solidFill>
            </a:endParaRPr>
          </a:p>
        </p:txBody>
      </p:sp>
      <p:sp>
        <p:nvSpPr>
          <p:cNvPr id="6" name="Content Placeholder 5"/>
          <p:cNvSpPr>
            <a:spLocks noGrp="1"/>
          </p:cNvSpPr>
          <p:nvPr>
            <p:ph idx="1"/>
          </p:nvPr>
        </p:nvSpPr>
        <p:spPr/>
        <p:txBody>
          <a:bodyPr>
            <a:normAutofit fontScale="92500" lnSpcReduction="10000"/>
          </a:bodyPr>
          <a:lstStyle/>
          <a:p>
            <a:r>
              <a:rPr lang="en-US" dirty="0"/>
              <a:t>No long-lived radioactive isotopes (</a:t>
            </a:r>
            <a:r>
              <a:rPr lang="en-US" dirty="0" smtClean="0"/>
              <a:t> </a:t>
            </a:r>
            <a:r>
              <a:rPr lang="en-US" baseline="30000" dirty="0" smtClean="0"/>
              <a:t>136</a:t>
            </a:r>
            <a:r>
              <a:rPr lang="en-US" dirty="0" smtClean="0"/>
              <a:t>Xe)</a:t>
            </a:r>
            <a:endParaRPr lang="en-US" dirty="0"/>
          </a:p>
          <a:p>
            <a:r>
              <a:rPr lang="en-US" dirty="0"/>
              <a:t>N</a:t>
            </a:r>
            <a:r>
              <a:rPr lang="en-US" dirty="0" smtClean="0"/>
              <a:t>atural </a:t>
            </a:r>
            <a:r>
              <a:rPr lang="en-US" dirty="0"/>
              <a:t>abundance of ~9</a:t>
            </a:r>
            <a:r>
              <a:rPr lang="en-US" dirty="0" smtClean="0"/>
              <a:t>%</a:t>
            </a:r>
          </a:p>
          <a:p>
            <a:r>
              <a:rPr lang="en-US" dirty="0"/>
              <a:t>Easy to enrich </a:t>
            </a:r>
            <a:r>
              <a:rPr lang="en-US" dirty="0" smtClean="0"/>
              <a:t>by centrifuge</a:t>
            </a:r>
            <a:endParaRPr lang="en-US" dirty="0"/>
          </a:p>
          <a:p>
            <a:r>
              <a:rPr lang="en-US" dirty="0" smtClean="0"/>
              <a:t>Relatively inexpensive: 1 ton </a:t>
            </a:r>
            <a:r>
              <a:rPr lang="en-US" baseline="30000" dirty="0" smtClean="0"/>
              <a:t>136</a:t>
            </a:r>
            <a:r>
              <a:rPr lang="en-US" dirty="0" smtClean="0"/>
              <a:t>Xe already  exists</a:t>
            </a:r>
          </a:p>
          <a:p>
            <a:r>
              <a:rPr lang="en-US" dirty="0" smtClean="0"/>
              <a:t>Important difference between liquid &amp; gas:</a:t>
            </a:r>
          </a:p>
          <a:p>
            <a:pPr marL="457200" lvl="1" indent="0">
              <a:buNone/>
            </a:pPr>
            <a:r>
              <a:rPr lang="en-US" dirty="0" smtClean="0">
                <a:solidFill>
                  <a:srgbClr val="0000FF"/>
                </a:solidFill>
              </a:rPr>
              <a:t>Energy partition fluctuations: </a:t>
            </a:r>
          </a:p>
          <a:p>
            <a:pPr marL="457200" lvl="1" indent="0">
              <a:buNone/>
            </a:pPr>
            <a:r>
              <a:rPr lang="en-US" dirty="0" smtClean="0">
                <a:solidFill>
                  <a:srgbClr val="0000FF"/>
                </a:solidFill>
              </a:rPr>
              <a:t>		scintillation </a:t>
            </a:r>
            <a:r>
              <a:rPr lang="en-US" dirty="0" smtClean="0">
                <a:solidFill>
                  <a:srgbClr val="0000FF"/>
                </a:solidFill>
                <a:latin typeface="Wingdings"/>
                <a:ea typeface="Wingdings"/>
                <a:cs typeface="Wingdings"/>
                <a:sym typeface="Wingdings"/>
              </a:rPr>
              <a:t></a:t>
            </a:r>
            <a:r>
              <a:rPr lang="en-US" dirty="0" smtClean="0">
                <a:solidFill>
                  <a:srgbClr val="0000FF"/>
                </a:solidFill>
              </a:rPr>
              <a:t> ionization </a:t>
            </a:r>
          </a:p>
          <a:p>
            <a:pPr marL="457200" lvl="1" indent="0">
              <a:buNone/>
            </a:pPr>
            <a:r>
              <a:rPr lang="en-US" dirty="0" smtClean="0">
                <a:solidFill>
                  <a:srgbClr val="0000FF"/>
                </a:solidFill>
              </a:rPr>
              <a:t>Fluctuations </a:t>
            </a:r>
            <a:r>
              <a:rPr lang="en-US" dirty="0">
                <a:solidFill>
                  <a:srgbClr val="0000FF"/>
                </a:solidFill>
              </a:rPr>
              <a:t>are </a:t>
            </a:r>
            <a:r>
              <a:rPr lang="en-US" sz="3200" b="1" dirty="0" smtClean="0">
                <a:solidFill>
                  <a:srgbClr val="FF0000"/>
                </a:solidFill>
              </a:rPr>
              <a:t>large</a:t>
            </a:r>
            <a:r>
              <a:rPr lang="en-US" dirty="0" smtClean="0">
                <a:solidFill>
                  <a:srgbClr val="0000FF"/>
                </a:solidFill>
              </a:rPr>
              <a:t> in liquid </a:t>
            </a:r>
            <a:r>
              <a:rPr lang="en-US" dirty="0" err="1" smtClean="0">
                <a:solidFill>
                  <a:srgbClr val="0000FF"/>
                </a:solidFill>
              </a:rPr>
              <a:t>Xe</a:t>
            </a:r>
            <a:r>
              <a:rPr lang="en-US" dirty="0" smtClean="0">
                <a:solidFill>
                  <a:srgbClr val="0000FF"/>
                </a:solidFill>
              </a:rPr>
              <a:t> </a:t>
            </a:r>
            <a:endParaRPr lang="en-US" dirty="0">
              <a:solidFill>
                <a:srgbClr val="920092"/>
              </a:solidFill>
            </a:endParaRPr>
          </a:p>
          <a:p>
            <a:pPr marL="457200" lvl="1" indent="0">
              <a:buNone/>
            </a:pPr>
            <a:r>
              <a:rPr lang="en-US" dirty="0">
                <a:solidFill>
                  <a:srgbClr val="0000FF"/>
                </a:solidFill>
              </a:rPr>
              <a:t>Fluctuations are </a:t>
            </a:r>
            <a:r>
              <a:rPr lang="en-US" sz="2000" b="1" dirty="0" smtClean="0">
                <a:solidFill>
                  <a:srgbClr val="008000"/>
                </a:solidFill>
              </a:rPr>
              <a:t>small</a:t>
            </a:r>
            <a:r>
              <a:rPr lang="en-US" dirty="0" smtClean="0">
                <a:solidFill>
                  <a:srgbClr val="0000FF"/>
                </a:solidFill>
              </a:rPr>
              <a:t> </a:t>
            </a:r>
            <a:r>
              <a:rPr lang="en-US" dirty="0">
                <a:solidFill>
                  <a:srgbClr val="0000FF"/>
                </a:solidFill>
              </a:rPr>
              <a:t>in gaseous </a:t>
            </a:r>
            <a:r>
              <a:rPr lang="en-US" dirty="0" err="1" smtClean="0">
                <a:solidFill>
                  <a:srgbClr val="0000FF"/>
                </a:solidFill>
              </a:rPr>
              <a:t>Xe</a:t>
            </a:r>
            <a:r>
              <a:rPr lang="en-US" dirty="0" smtClean="0">
                <a:solidFill>
                  <a:srgbClr val="0000FF"/>
                </a:solidFill>
              </a:rPr>
              <a:t>  </a:t>
            </a:r>
            <a:endParaRPr lang="en-US" dirty="0">
              <a:solidFill>
                <a:srgbClr val="0000FF"/>
              </a:solidFill>
            </a:endParaRPr>
          </a:p>
          <a:p>
            <a:endParaRPr lang="en-US"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47</a:t>
            </a:fld>
            <a:endParaRPr lang="en-US"/>
          </a:p>
        </p:txBody>
      </p:sp>
    </p:spTree>
    <p:extLst>
      <p:ext uri="{BB962C8B-B14F-4D97-AF65-F5344CB8AC3E}">
        <p14:creationId xmlns:p14="http://schemas.microsoft.com/office/powerpoint/2010/main" val="382729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85800" y="457200"/>
            <a:ext cx="7772400" cy="685800"/>
          </a:xfrm>
        </p:spPr>
        <p:txBody>
          <a:bodyPr>
            <a:normAutofit/>
          </a:bodyPr>
          <a:lstStyle/>
          <a:p>
            <a:pPr eaLnBrk="1" hangingPunct="1"/>
            <a:r>
              <a:rPr lang="en-US" sz="2000" b="1" dirty="0" smtClean="0">
                <a:solidFill>
                  <a:srgbClr val="0000FF"/>
                </a:solidFill>
                <a:latin typeface="Arial" charset="0"/>
                <a:ea typeface="ＭＳ Ｐゴシック" charset="0"/>
                <a:cs typeface="ＭＳ Ｐゴシック" charset="0"/>
              </a:rPr>
              <a:t>Partition fluctuations in </a:t>
            </a:r>
            <a:r>
              <a:rPr lang="en-US" sz="2000" b="1" dirty="0">
                <a:solidFill>
                  <a:srgbClr val="0000FF"/>
                </a:solidFill>
                <a:latin typeface="Arial" charset="0"/>
                <a:ea typeface="ＭＳ Ｐゴシック" charset="0"/>
                <a:cs typeface="ＭＳ Ｐゴシック" charset="0"/>
              </a:rPr>
              <a:t>x</a:t>
            </a:r>
            <a:r>
              <a:rPr lang="en-US" sz="2000" b="1" dirty="0" smtClean="0">
                <a:solidFill>
                  <a:srgbClr val="0000FF"/>
                </a:solidFill>
                <a:latin typeface="Arial" charset="0"/>
                <a:ea typeface="ＭＳ Ｐゴシック" charset="0"/>
                <a:cs typeface="ＭＳ Ｐゴシック" charset="0"/>
              </a:rPr>
              <a:t>enon depend </a:t>
            </a:r>
            <a:r>
              <a:rPr lang="en-US" sz="2000" b="1" u="sng" dirty="0">
                <a:solidFill>
                  <a:srgbClr val="0000FF"/>
                </a:solidFill>
                <a:latin typeface="Arial" charset="0"/>
                <a:ea typeface="ＭＳ Ｐゴシック" charset="0"/>
                <a:cs typeface="ＭＳ Ｐゴシック" charset="0"/>
              </a:rPr>
              <a:t>strongly</a:t>
            </a:r>
            <a:r>
              <a:rPr lang="en-US" sz="2000" b="1" dirty="0">
                <a:solidFill>
                  <a:srgbClr val="0000FF"/>
                </a:solidFill>
                <a:latin typeface="Arial" charset="0"/>
                <a:ea typeface="ＭＳ Ｐゴシック" charset="0"/>
                <a:cs typeface="ＭＳ Ｐゴシック" charset="0"/>
              </a:rPr>
              <a:t> on density!</a:t>
            </a:r>
          </a:p>
        </p:txBody>
      </p:sp>
      <p:sp>
        <p:nvSpPr>
          <p:cNvPr id="2150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smtClean="0"/>
              <a:t>Hawaii</a:t>
            </a:r>
            <a:endParaRPr lang="en-US" sz="1400"/>
          </a:p>
        </p:txBody>
      </p:sp>
      <p:pic>
        <p:nvPicPr>
          <p:cNvPr id="21508" name="Picture 3" descr="Nygre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1219200"/>
            <a:ext cx="74803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2"/>
          <p:cNvSpPr txBox="1">
            <a:spLocks noChangeArrowheads="1"/>
          </p:cNvSpPr>
          <p:nvPr/>
        </p:nvSpPr>
        <p:spPr bwMode="auto">
          <a:xfrm>
            <a:off x="7162800" y="2133600"/>
            <a:ext cx="15240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en-US">
              <a:latin typeface="Calibri" charset="0"/>
            </a:endParaRPr>
          </a:p>
        </p:txBody>
      </p:sp>
      <p:sp>
        <p:nvSpPr>
          <p:cNvPr id="21511" name="Oval 10"/>
          <p:cNvSpPr>
            <a:spLocks noChangeArrowheads="1"/>
          </p:cNvSpPr>
          <p:nvPr/>
        </p:nvSpPr>
        <p:spPr bwMode="auto">
          <a:xfrm>
            <a:off x="5867400" y="2057400"/>
            <a:ext cx="3048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Calibri" charset="0"/>
            </a:endParaRPr>
          </a:p>
        </p:txBody>
      </p:sp>
      <p:sp>
        <p:nvSpPr>
          <p:cNvPr id="21512" name="Text Box 8"/>
          <p:cNvSpPr txBox="1">
            <a:spLocks noChangeArrowheads="1"/>
          </p:cNvSpPr>
          <p:nvPr/>
        </p:nvSpPr>
        <p:spPr bwMode="auto">
          <a:xfrm>
            <a:off x="609600" y="1219200"/>
            <a:ext cx="1600200" cy="35702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dirty="0">
                <a:latin typeface="Calibri" charset="0"/>
              </a:rPr>
              <a:t>Here, the fluctuations are </a:t>
            </a:r>
            <a:r>
              <a:rPr lang="en-US" u="sng" dirty="0" smtClean="0">
                <a:latin typeface="Calibri" charset="0"/>
              </a:rPr>
              <a:t>normal</a:t>
            </a:r>
          </a:p>
          <a:p>
            <a:pPr algn="ctr">
              <a:spcBef>
                <a:spcPct val="50000"/>
              </a:spcBef>
            </a:pPr>
            <a:r>
              <a:rPr lang="en-US" u="sng" dirty="0" err="1" smtClean="0">
                <a:latin typeface="Calibri" charset="0"/>
              </a:rPr>
              <a:t>Fano</a:t>
            </a:r>
            <a:r>
              <a:rPr lang="en-US" u="sng" dirty="0" smtClean="0">
                <a:latin typeface="Calibri" charset="0"/>
              </a:rPr>
              <a:t> factor</a:t>
            </a:r>
            <a:endParaRPr lang="en-US" u="sng" dirty="0">
              <a:latin typeface="Calibri" charset="0"/>
            </a:endParaRPr>
          </a:p>
          <a:p>
            <a:pPr algn="ctr">
              <a:spcBef>
                <a:spcPct val="50000"/>
              </a:spcBef>
            </a:pPr>
            <a:r>
              <a:rPr lang="en-US" sz="2400" dirty="0">
                <a:latin typeface="Calibri" charset="0"/>
              </a:rPr>
              <a:t>F </a:t>
            </a:r>
            <a:r>
              <a:rPr lang="en-US" sz="2400" dirty="0" smtClean="0">
                <a:latin typeface="Calibri" charset="0"/>
              </a:rPr>
              <a:t>≈ </a:t>
            </a:r>
            <a:r>
              <a:rPr lang="en-US" sz="2400" dirty="0">
                <a:latin typeface="Calibri" charset="0"/>
              </a:rPr>
              <a:t>0.15</a:t>
            </a:r>
          </a:p>
          <a:p>
            <a:pPr algn="ctr">
              <a:spcBef>
                <a:spcPct val="50000"/>
              </a:spcBef>
            </a:pPr>
            <a:r>
              <a:rPr lang="en-US" dirty="0">
                <a:latin typeface="Calibri" charset="0"/>
              </a:rPr>
              <a:t> Unfolded resolution:</a:t>
            </a:r>
          </a:p>
          <a:p>
            <a:pPr algn="ctr">
              <a:spcBef>
                <a:spcPct val="50000"/>
              </a:spcBef>
            </a:pPr>
            <a:r>
              <a:rPr lang="en-US" dirty="0">
                <a:latin typeface="Calibri" charset="0"/>
                <a:sym typeface="Symbol" charset="0"/>
              </a:rPr>
              <a:t>E/E ~0.6% FWHM</a:t>
            </a:r>
            <a:endParaRPr lang="en-US" dirty="0">
              <a:latin typeface="Calibri" charset="0"/>
            </a:endParaRPr>
          </a:p>
        </p:txBody>
      </p:sp>
      <p:sp>
        <p:nvSpPr>
          <p:cNvPr id="21513" name="Line 9"/>
          <p:cNvSpPr>
            <a:spLocks noChangeShapeType="1"/>
          </p:cNvSpPr>
          <p:nvPr/>
        </p:nvSpPr>
        <p:spPr bwMode="auto">
          <a:xfrm>
            <a:off x="2057400" y="4191000"/>
            <a:ext cx="6096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4" name="Oval 7"/>
          <p:cNvSpPr>
            <a:spLocks noChangeArrowheads="1"/>
          </p:cNvSpPr>
          <p:nvPr/>
        </p:nvSpPr>
        <p:spPr bwMode="auto">
          <a:xfrm>
            <a:off x="2743200" y="3886200"/>
            <a:ext cx="609600" cy="990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latin typeface="Calibri" charset="0"/>
            </a:endParaRPr>
          </a:p>
        </p:txBody>
      </p:sp>
      <p:sp>
        <p:nvSpPr>
          <p:cNvPr id="21515" name="Text Box 13"/>
          <p:cNvSpPr txBox="1">
            <a:spLocks noChangeArrowheads="1"/>
          </p:cNvSpPr>
          <p:nvPr/>
        </p:nvSpPr>
        <p:spPr bwMode="auto">
          <a:xfrm>
            <a:off x="1295400" y="5410200"/>
            <a:ext cx="7313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b="1" dirty="0">
                <a:solidFill>
                  <a:srgbClr val="0000FF"/>
                </a:solidFill>
                <a:latin typeface="Calibri" charset="0"/>
              </a:rPr>
              <a:t>For </a:t>
            </a:r>
            <a:r>
              <a:rPr lang="en-US" b="1" dirty="0">
                <a:solidFill>
                  <a:srgbClr val="0000FF"/>
                </a:solidFill>
                <a:latin typeface="Calibri" charset="0"/>
                <a:sym typeface="Symbol" charset="0"/>
              </a:rPr>
              <a:t> &lt;0.55 g/cm</a:t>
            </a:r>
            <a:r>
              <a:rPr lang="en-US" b="1" baseline="30000" dirty="0">
                <a:solidFill>
                  <a:srgbClr val="0000FF"/>
                </a:solidFill>
                <a:latin typeface="Calibri" charset="0"/>
                <a:sym typeface="Symbol" charset="0"/>
              </a:rPr>
              <a:t>3</a:t>
            </a:r>
            <a:r>
              <a:rPr lang="en-US" b="1" dirty="0">
                <a:solidFill>
                  <a:srgbClr val="0000FF"/>
                </a:solidFill>
                <a:latin typeface="Calibri" charset="0"/>
                <a:sym typeface="Symbol" charset="0"/>
              </a:rPr>
              <a:t>, ionization energy resolution is </a:t>
            </a:r>
            <a:r>
              <a:rPr lang="ja-JP" altLang="en-US" b="1" dirty="0">
                <a:solidFill>
                  <a:srgbClr val="0000FF"/>
                </a:solidFill>
                <a:latin typeface="Calibri" charset="0"/>
                <a:sym typeface="Symbol" charset="0"/>
              </a:rPr>
              <a:t>“</a:t>
            </a:r>
            <a:r>
              <a:rPr lang="en-US" altLang="ja-JP" b="1" dirty="0">
                <a:solidFill>
                  <a:srgbClr val="0000FF"/>
                </a:solidFill>
                <a:latin typeface="Calibri" charset="0"/>
                <a:sym typeface="Symbol" charset="0"/>
              </a:rPr>
              <a:t>intrinsic</a:t>
            </a:r>
            <a:r>
              <a:rPr lang="ja-JP" altLang="en-US" b="1" dirty="0">
                <a:solidFill>
                  <a:srgbClr val="0000FF"/>
                </a:solidFill>
                <a:latin typeface="Calibri" charset="0"/>
                <a:sym typeface="Symbol" charset="0"/>
              </a:rPr>
              <a:t>”</a:t>
            </a:r>
            <a:endParaRPr lang="en-US" b="1" dirty="0">
              <a:solidFill>
                <a:srgbClr val="0000FF"/>
              </a:solidFill>
              <a:latin typeface="Calibri" charset="0"/>
              <a:sym typeface="Symbol" charset="0"/>
            </a:endParaRPr>
          </a:p>
        </p:txBody>
      </p:sp>
      <p:sp>
        <p:nvSpPr>
          <p:cNvPr id="21517" name="Text Box 15"/>
          <p:cNvSpPr txBox="1">
            <a:spLocks noChangeArrowheads="1"/>
          </p:cNvSpPr>
          <p:nvPr/>
        </p:nvSpPr>
        <p:spPr bwMode="auto">
          <a:xfrm>
            <a:off x="4468691" y="3505200"/>
            <a:ext cx="2617909" cy="369332"/>
          </a:xfrm>
          <a:prstGeom prst="rect">
            <a:avLst/>
          </a:prstGeom>
          <a:solidFill>
            <a:srgbClr val="FFFFFF"/>
          </a:solidFill>
          <a:ln/>
          <a:extLst/>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800"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Ionization signal </a:t>
            </a:r>
            <a:r>
              <a:rPr lang="en-US" sz="1800" dirty="0" smtClean="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only</a:t>
            </a:r>
            <a:endParaRPr lang="en-US" sz="1800"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endParaRPr>
          </a:p>
        </p:txBody>
      </p:sp>
      <p:sp>
        <p:nvSpPr>
          <p:cNvPr id="21518" name="TextBox 1"/>
          <p:cNvSpPr txBox="1">
            <a:spLocks noChangeArrowheads="1"/>
          </p:cNvSpPr>
          <p:nvPr/>
        </p:nvSpPr>
        <p:spPr bwMode="auto">
          <a:xfrm>
            <a:off x="7086600" y="1676400"/>
            <a:ext cx="1828800" cy="400110"/>
          </a:xfrm>
          <a:prstGeom prst="rect">
            <a:avLst/>
          </a:prstGeom>
          <a:solidFill>
            <a:schemeClr val="bg1"/>
          </a:solidFill>
          <a:ln>
            <a:noFill/>
          </a:ln>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endParaRPr lang="en-US" dirty="0"/>
          </a:p>
        </p:txBody>
      </p:sp>
      <p:cxnSp>
        <p:nvCxnSpPr>
          <p:cNvPr id="3" name="Straight Arrow Connector 2"/>
          <p:cNvCxnSpPr/>
          <p:nvPr/>
        </p:nvCxnSpPr>
        <p:spPr bwMode="auto">
          <a:xfrm>
            <a:off x="2895600" y="2057400"/>
            <a:ext cx="0" cy="14478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5" name="Straight Arrow Connector 4"/>
          <p:cNvCxnSpPr/>
          <p:nvPr/>
        </p:nvCxnSpPr>
        <p:spPr>
          <a:xfrm flipH="1">
            <a:off x="6848388" y="2274332"/>
            <a:ext cx="68729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535683" y="2069068"/>
            <a:ext cx="930513" cy="461665"/>
          </a:xfrm>
          <a:prstGeom prst="rect">
            <a:avLst/>
          </a:prstGeom>
          <a:noFill/>
        </p:spPr>
        <p:txBody>
          <a:bodyPr wrap="none" rtlCol="0">
            <a:spAutoFit/>
          </a:bodyPr>
          <a:lstStyle/>
          <a:p>
            <a:r>
              <a:rPr lang="en-US" sz="2400" dirty="0" smtClean="0"/>
              <a:t>F ≈ 20</a:t>
            </a:r>
            <a:endParaRPr lang="en-US" sz="2400"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48</a:t>
            </a:fld>
            <a:endParaRPr lang="en-US"/>
          </a:p>
        </p:txBody>
      </p:sp>
    </p:spTree>
    <p:extLst>
      <p:ext uri="{BB962C8B-B14F-4D97-AF65-F5344CB8AC3E}">
        <p14:creationId xmlns:p14="http://schemas.microsoft.com/office/powerpoint/2010/main" val="19556796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40000"/>
                    <a:lumOff val="60000"/>
                  </a:schemeClr>
                </a:solidFill>
              </a:rPr>
              <a:t>Menu</a:t>
            </a:r>
            <a:endParaRPr lang="en-US" b="1" dirty="0">
              <a:solidFill>
                <a:schemeClr val="tx2">
                  <a:lumMod val="40000"/>
                  <a:lumOff val="60000"/>
                </a:schemeClr>
              </a:solidFill>
            </a:endParaRPr>
          </a:p>
        </p:txBody>
      </p:sp>
      <p:sp>
        <p:nvSpPr>
          <p:cNvPr id="3" name="Content Placeholder 2"/>
          <p:cNvSpPr>
            <a:spLocks noGrp="1"/>
          </p:cNvSpPr>
          <p:nvPr>
            <p:ph idx="1"/>
          </p:nvPr>
        </p:nvSpPr>
        <p:spPr/>
        <p:txBody>
          <a:bodyPr>
            <a:normAutofit/>
          </a:bodyPr>
          <a:lstStyle/>
          <a:p>
            <a:r>
              <a:rPr lang="en-US" dirty="0" smtClean="0">
                <a:solidFill>
                  <a:srgbClr val="CCFFCC"/>
                </a:solidFill>
              </a:rPr>
              <a:t>Matter-Antimatter asymmetry  ?</a:t>
            </a:r>
          </a:p>
          <a:p>
            <a:r>
              <a:rPr lang="en-US" dirty="0" smtClean="0">
                <a:solidFill>
                  <a:srgbClr val="CCFFCC"/>
                </a:solidFill>
              </a:rPr>
              <a:t>Double </a:t>
            </a:r>
            <a:r>
              <a:rPr lang="en-US" dirty="0">
                <a:solidFill>
                  <a:srgbClr val="CCFFCC"/>
                </a:solidFill>
              </a:rPr>
              <a:t>beta-decay </a:t>
            </a:r>
            <a:endParaRPr lang="en-US" dirty="0" smtClean="0">
              <a:solidFill>
                <a:srgbClr val="CCFFCC"/>
              </a:solidFill>
            </a:endParaRPr>
          </a:p>
          <a:p>
            <a:r>
              <a:rPr lang="en-US" dirty="0" smtClean="0">
                <a:solidFill>
                  <a:srgbClr val="CCFFCC"/>
                </a:solidFill>
              </a:rPr>
              <a:t>Sensitivity and the </a:t>
            </a:r>
            <a:r>
              <a:rPr lang="en-US" i="1" dirty="0">
                <a:solidFill>
                  <a:srgbClr val="FFB707"/>
                </a:solidFill>
                <a:latin typeface="Chalkboard"/>
                <a:cs typeface="Chalkboard"/>
              </a:rPr>
              <a:t>C</a:t>
            </a:r>
            <a:r>
              <a:rPr lang="en-US" i="1" dirty="0" smtClean="0">
                <a:solidFill>
                  <a:srgbClr val="FFB707"/>
                </a:solidFill>
                <a:latin typeface="Chalkboard"/>
                <a:cs typeface="Chalkboard"/>
              </a:rPr>
              <a:t>urse of Backgrounds</a:t>
            </a:r>
            <a:r>
              <a:rPr lang="en-US" dirty="0" smtClean="0">
                <a:solidFill>
                  <a:srgbClr val="FFB707"/>
                </a:solidFill>
              </a:rPr>
              <a:t>!</a:t>
            </a:r>
          </a:p>
          <a:p>
            <a:r>
              <a:rPr lang="en-US" dirty="0">
                <a:solidFill>
                  <a:srgbClr val="CCFFCC"/>
                </a:solidFill>
              </a:rPr>
              <a:t>NEXT</a:t>
            </a:r>
            <a:r>
              <a:rPr lang="en-US" dirty="0" smtClean="0">
                <a:solidFill>
                  <a:srgbClr val="CCFFCC"/>
                </a:solidFill>
              </a:rPr>
              <a:t>-White, </a:t>
            </a:r>
            <a:r>
              <a:rPr lang="en-US" dirty="0">
                <a:solidFill>
                  <a:srgbClr val="CCFFCC"/>
                </a:solidFill>
              </a:rPr>
              <a:t>and beyond… </a:t>
            </a:r>
            <a:endParaRPr lang="en-US" dirty="0" smtClean="0">
              <a:solidFill>
                <a:srgbClr val="FFB707"/>
              </a:solidFill>
            </a:endParaRPr>
          </a:p>
          <a:p>
            <a:r>
              <a:rPr lang="en-US" baseline="30000" dirty="0" smtClean="0">
                <a:solidFill>
                  <a:srgbClr val="CCFFCC"/>
                </a:solidFill>
              </a:rPr>
              <a:t>136</a:t>
            </a:r>
            <a:r>
              <a:rPr lang="en-US" dirty="0" smtClean="0">
                <a:solidFill>
                  <a:srgbClr val="CCFFCC"/>
                </a:solidFill>
              </a:rPr>
              <a:t>Xe and its daughter: barium</a:t>
            </a:r>
          </a:p>
          <a:p>
            <a:r>
              <a:rPr lang="en-US" dirty="0" smtClean="0">
                <a:solidFill>
                  <a:srgbClr val="CCFFCC"/>
                </a:solidFill>
              </a:rPr>
              <a:t>A new way to detect the </a:t>
            </a:r>
            <a:r>
              <a:rPr lang="en-US" u="sng" dirty="0" smtClean="0">
                <a:solidFill>
                  <a:srgbClr val="CCFFCC"/>
                </a:solidFill>
              </a:rPr>
              <a:t>birth</a:t>
            </a:r>
            <a:r>
              <a:rPr lang="en-US" dirty="0" smtClean="0">
                <a:solidFill>
                  <a:srgbClr val="CCFFCC"/>
                </a:solidFill>
              </a:rPr>
              <a:t> of barium?</a:t>
            </a:r>
          </a:p>
          <a:p>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4</a:t>
            </a:fld>
            <a:endParaRPr lang="en-US"/>
          </a:p>
        </p:txBody>
      </p:sp>
    </p:spTree>
    <p:extLst>
      <p:ext uri="{BB962C8B-B14F-4D97-AF65-F5344CB8AC3E}">
        <p14:creationId xmlns:p14="http://schemas.microsoft.com/office/powerpoint/2010/main" val="144652672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normAutofit/>
          </a:bodyPr>
          <a:lstStyle/>
          <a:p>
            <a:pPr eaLnBrk="1" hangingPunct="1"/>
            <a:r>
              <a:rPr lang="en-US" sz="2800" dirty="0" smtClean="0">
                <a:solidFill>
                  <a:srgbClr val="9600E1"/>
                </a:solidFill>
                <a:latin typeface="Chalkboard" charset="0"/>
                <a:ea typeface="ＭＳ Ｐゴシック" charset="0"/>
                <a:cs typeface="ＭＳ Ｐゴシック" charset="0"/>
              </a:rPr>
              <a:t>Intrinsic Energy </a:t>
            </a:r>
            <a:r>
              <a:rPr lang="en-US" sz="2800" dirty="0">
                <a:solidFill>
                  <a:srgbClr val="9600E1"/>
                </a:solidFill>
                <a:latin typeface="Chalkboard" charset="0"/>
                <a:ea typeface="ＭＳ Ｐゴシック" charset="0"/>
                <a:cs typeface="ＭＳ Ｐゴシック" charset="0"/>
              </a:rPr>
              <a:t>resolution at Q</a:t>
            </a:r>
            <a:r>
              <a:rPr lang="en-US" sz="2800" baseline="-25000" dirty="0">
                <a:solidFill>
                  <a:srgbClr val="9600E1"/>
                </a:solidFill>
                <a:latin typeface="Chalkboard" charset="0"/>
                <a:ea typeface="ＭＳ Ｐゴシック" charset="0"/>
                <a:cs typeface="ＭＳ Ｐゴシック" charset="0"/>
                <a:sym typeface="Symbol" charset="0"/>
              </a:rPr>
              <a:t> </a:t>
            </a:r>
            <a:r>
              <a:rPr lang="en-US" sz="2800" dirty="0">
                <a:solidFill>
                  <a:srgbClr val="9600E1"/>
                </a:solidFill>
                <a:latin typeface="Chalkboard" charset="0"/>
                <a:ea typeface="ＭＳ Ｐゴシック" charset="0"/>
                <a:cs typeface="ＭＳ Ｐゴシック" charset="0"/>
                <a:sym typeface="Symbol" charset="0"/>
              </a:rPr>
              <a:t>= </a:t>
            </a:r>
            <a:r>
              <a:rPr lang="en-US" sz="2800" dirty="0">
                <a:solidFill>
                  <a:srgbClr val="9600E1"/>
                </a:solidFill>
                <a:latin typeface="Arial" charset="0"/>
                <a:ea typeface="ＭＳ Ｐゴシック" charset="0"/>
                <a:cs typeface="ＭＳ Ｐゴシック" charset="0"/>
                <a:sym typeface="Symbol" charset="0"/>
              </a:rPr>
              <a:t>2457 </a:t>
            </a:r>
            <a:r>
              <a:rPr lang="en-US" sz="2800" dirty="0" err="1">
                <a:solidFill>
                  <a:srgbClr val="9600E1"/>
                </a:solidFill>
                <a:latin typeface="Arial" charset="0"/>
                <a:ea typeface="ＭＳ Ｐゴシック" charset="0"/>
                <a:cs typeface="ＭＳ Ｐゴシック" charset="0"/>
                <a:sym typeface="Symbol" charset="0"/>
              </a:rPr>
              <a:t>keV</a:t>
            </a:r>
            <a:endParaRPr lang="en-US" sz="2800" dirty="0">
              <a:solidFill>
                <a:srgbClr val="9600E1"/>
              </a:solidFill>
              <a:latin typeface="Chalkboard" charset="0"/>
              <a:ea typeface="ＭＳ Ｐゴシック" charset="0"/>
              <a:cs typeface="ＭＳ Ｐゴシック" charset="0"/>
            </a:endParaRPr>
          </a:p>
        </p:txBody>
      </p:sp>
      <p:sp>
        <p:nvSpPr>
          <p:cNvPr id="29700" name="Rectangle 3"/>
          <p:cNvSpPr>
            <a:spLocks noGrp="1" noChangeArrowheads="1"/>
          </p:cNvSpPr>
          <p:nvPr>
            <p:ph idx="1"/>
          </p:nvPr>
        </p:nvSpPr>
        <p:spPr/>
        <p:txBody>
          <a:bodyPr>
            <a:normAutofit/>
          </a:bodyPr>
          <a:lstStyle/>
          <a:p>
            <a:pPr marL="342900" lvl="1" indent="-342900" algn="ctr">
              <a:buNone/>
            </a:pPr>
            <a:r>
              <a:rPr lang="en-US" sz="2400" dirty="0">
                <a:latin typeface="Arial" charset="0"/>
                <a:ea typeface="ＭＳ Ｐゴシック" charset="0"/>
                <a:sym typeface="Symbol" charset="0"/>
              </a:rPr>
              <a:t>Q  Energy </a:t>
            </a:r>
            <a:r>
              <a:rPr lang="en-US" sz="2400" baseline="30000" dirty="0">
                <a:solidFill>
                  <a:srgbClr val="7011FF"/>
                </a:solidFill>
                <a:latin typeface="Arial" charset="0"/>
                <a:ea typeface="ＭＳ Ｐゴシック" charset="0"/>
                <a:sym typeface="Symbol" charset="0"/>
              </a:rPr>
              <a:t>136</a:t>
            </a:r>
            <a:r>
              <a:rPr lang="en-US" sz="2400" dirty="0">
                <a:solidFill>
                  <a:srgbClr val="7011FF"/>
                </a:solidFill>
                <a:latin typeface="Arial" charset="0"/>
                <a:ea typeface="ＭＳ Ｐゴシック" charset="0"/>
                <a:sym typeface="Symbol" charset="0"/>
              </a:rPr>
              <a:t>Xe --&gt; </a:t>
            </a:r>
            <a:r>
              <a:rPr lang="en-US" sz="2400" baseline="30000" dirty="0">
                <a:solidFill>
                  <a:srgbClr val="7011FF"/>
                </a:solidFill>
                <a:latin typeface="Arial" charset="0"/>
                <a:ea typeface="ＭＳ Ｐゴシック" charset="0"/>
                <a:sym typeface="Symbol" charset="0"/>
              </a:rPr>
              <a:t>136</a:t>
            </a:r>
            <a:r>
              <a:rPr lang="en-US" sz="2400" dirty="0">
                <a:solidFill>
                  <a:srgbClr val="7011FF"/>
                </a:solidFill>
                <a:latin typeface="Arial" charset="0"/>
                <a:ea typeface="ＭＳ Ｐゴシック" charset="0"/>
                <a:sym typeface="Symbol" charset="0"/>
              </a:rPr>
              <a:t>Ba:</a:t>
            </a:r>
            <a:r>
              <a:rPr lang="en-US" sz="2400" dirty="0">
                <a:latin typeface="Arial" charset="0"/>
                <a:ea typeface="ＭＳ Ｐゴシック" charset="0"/>
                <a:sym typeface="Symbol" charset="0"/>
              </a:rPr>
              <a:t>              2457 </a:t>
            </a:r>
            <a:r>
              <a:rPr lang="en-US" sz="2400" dirty="0" err="1" smtClean="0">
                <a:latin typeface="Arial" charset="0"/>
                <a:ea typeface="ＭＳ Ｐゴシック" charset="0"/>
                <a:sym typeface="Symbol" charset="0"/>
              </a:rPr>
              <a:t>keV</a:t>
            </a:r>
            <a:endParaRPr lang="en-US" sz="2400" dirty="0" smtClean="0">
              <a:latin typeface="Arial" charset="0"/>
              <a:ea typeface="ＭＳ Ｐゴシック" charset="0"/>
              <a:sym typeface="Symbol" charset="0"/>
            </a:endParaRPr>
          </a:p>
          <a:p>
            <a:pPr marL="342900" lvl="1" indent="-342900" algn="ctr">
              <a:buNone/>
            </a:pPr>
            <a:r>
              <a:rPr lang="en-US" sz="2400" dirty="0">
                <a:latin typeface="Arial" charset="0"/>
                <a:ea typeface="ＭＳ Ｐゴシック" charset="0"/>
                <a:sym typeface="Symbol" charset="0"/>
              </a:rPr>
              <a:t>w  Average energy per ion pair:           25 </a:t>
            </a:r>
            <a:r>
              <a:rPr lang="en-US" sz="2400" dirty="0" err="1" smtClean="0">
                <a:latin typeface="Arial" charset="0"/>
                <a:ea typeface="ＭＳ Ｐゴシック" charset="0"/>
                <a:sym typeface="Symbol" charset="0"/>
              </a:rPr>
              <a:t>eV</a:t>
            </a:r>
            <a:endParaRPr lang="en-US" sz="2400" dirty="0" smtClean="0">
              <a:latin typeface="Arial" charset="0"/>
              <a:ea typeface="ＭＳ Ｐゴシック" charset="0"/>
              <a:sym typeface="Symbol" charset="0"/>
            </a:endParaRPr>
          </a:p>
          <a:p>
            <a:pPr marL="342900" lvl="1" indent="-342900" algn="ctr">
              <a:buNone/>
            </a:pPr>
            <a:r>
              <a:rPr lang="en-US" sz="2400" dirty="0">
                <a:latin typeface="Chalkboard" charset="0"/>
                <a:ea typeface="ＭＳ Ｐゴシック" charset="0"/>
                <a:cs typeface="ＭＳ Ｐゴシック" charset="0"/>
                <a:sym typeface="Symbol" charset="0"/>
              </a:rPr>
              <a:t>N = Q/w </a:t>
            </a:r>
            <a:r>
              <a:rPr lang="en-US" sz="2400" dirty="0">
                <a:latin typeface="Arial" charset="0"/>
                <a:ea typeface="ＭＳ Ｐゴシック" charset="0"/>
                <a:cs typeface="ＭＳ Ｐゴシック" charset="0"/>
                <a:sym typeface="Symbol" charset="0"/>
              </a:rPr>
              <a:t>~</a:t>
            </a:r>
            <a:r>
              <a:rPr lang="en-US" sz="2400" dirty="0">
                <a:solidFill>
                  <a:srgbClr val="1B34FF"/>
                </a:solidFill>
                <a:latin typeface="Chalkboard" charset="0"/>
                <a:ea typeface="ＭＳ Ｐゴシック" charset="0"/>
                <a:cs typeface="ＭＳ Ｐゴシック" charset="0"/>
                <a:sym typeface="Symbol" charset="0"/>
              </a:rPr>
              <a:t>100,000</a:t>
            </a:r>
            <a:r>
              <a:rPr lang="en-US" sz="2400" dirty="0">
                <a:latin typeface="Chalkboard" charset="0"/>
                <a:ea typeface="ＭＳ Ｐゴシック" charset="0"/>
                <a:cs typeface="ＭＳ Ｐゴシック" charset="0"/>
                <a:sym typeface="Symbol" charset="0"/>
              </a:rPr>
              <a:t> primary electrons</a:t>
            </a:r>
            <a:endParaRPr lang="en-US" sz="2400" dirty="0">
              <a:solidFill>
                <a:srgbClr val="1309FE"/>
              </a:solidFill>
              <a:latin typeface="Chalkboard" charset="0"/>
              <a:ea typeface="ＭＳ Ｐゴシック" charset="0"/>
              <a:cs typeface="ＭＳ Ｐゴシック" charset="0"/>
              <a:sym typeface="Symbol" charset="0"/>
            </a:endParaRPr>
          </a:p>
          <a:p>
            <a:pPr marL="342900" lvl="1" indent="-342900" algn="ctr">
              <a:buNone/>
            </a:pPr>
            <a:r>
              <a:rPr lang="en-US" sz="2400" dirty="0">
                <a:solidFill>
                  <a:srgbClr val="FFFFFF"/>
                </a:solidFill>
                <a:latin typeface="Arial" charset="0"/>
                <a:ea typeface="ＭＳ Ｐゴシック" charset="0"/>
                <a:sym typeface="Symbol" charset="0"/>
              </a:rPr>
              <a:t>F    </a:t>
            </a:r>
            <a:r>
              <a:rPr lang="en-US" sz="2400" dirty="0" err="1">
                <a:solidFill>
                  <a:srgbClr val="FFFFFF"/>
                </a:solidFill>
                <a:latin typeface="Arial" charset="0"/>
                <a:ea typeface="ＭＳ Ｐゴシック" charset="0"/>
                <a:sym typeface="Symbol" charset="0"/>
              </a:rPr>
              <a:t>Fano</a:t>
            </a:r>
            <a:r>
              <a:rPr lang="en-US" sz="2400" dirty="0">
                <a:solidFill>
                  <a:srgbClr val="FFFFFF"/>
                </a:solidFill>
                <a:latin typeface="Arial" charset="0"/>
                <a:ea typeface="ＭＳ Ｐゴシック" charset="0"/>
                <a:sym typeface="Symbol" charset="0"/>
              </a:rPr>
              <a:t> factor (</a:t>
            </a:r>
            <a:r>
              <a:rPr lang="en-US" sz="2400" dirty="0" err="1" smtClean="0">
                <a:solidFill>
                  <a:srgbClr val="FFFFFF"/>
                </a:solidFill>
                <a:latin typeface="Arial" charset="0"/>
                <a:ea typeface="ＭＳ Ｐゴシック" charset="0"/>
                <a:sym typeface="Symbol" charset="0"/>
              </a:rPr>
              <a:t>HPXe</a:t>
            </a:r>
            <a:r>
              <a:rPr lang="en-US" sz="2400" dirty="0">
                <a:solidFill>
                  <a:srgbClr val="FFFFFF"/>
                </a:solidFill>
                <a:latin typeface="Arial" charset="0"/>
                <a:ea typeface="ＭＳ Ｐゴシック" charset="0"/>
                <a:sym typeface="Symbol" charset="0"/>
              </a:rPr>
              <a:t>): 	       	</a:t>
            </a:r>
            <a:r>
              <a:rPr lang="en-US" sz="2400" b="1" dirty="0">
                <a:solidFill>
                  <a:srgbClr val="FFFFFF"/>
                </a:solidFill>
                <a:latin typeface="Arial" charset="0"/>
                <a:ea typeface="ＭＳ Ｐゴシック" charset="0"/>
                <a:sym typeface="Symbol" charset="0"/>
              </a:rPr>
              <a:t>F = </a:t>
            </a:r>
            <a:r>
              <a:rPr lang="en-US" sz="2400" b="1" dirty="0" smtClean="0">
                <a:solidFill>
                  <a:srgbClr val="FFFFFF"/>
                </a:solidFill>
                <a:latin typeface="Arial" charset="0"/>
                <a:ea typeface="ＭＳ Ｐゴシック" charset="0"/>
                <a:sym typeface="Symbol" charset="0"/>
              </a:rPr>
              <a:t>0.15 ±0.03 </a:t>
            </a:r>
          </a:p>
          <a:p>
            <a:pPr marL="342900" lvl="1" indent="-342900" algn="ctr">
              <a:buNone/>
            </a:pPr>
            <a:r>
              <a:rPr lang="en-US" sz="2400" dirty="0">
                <a:solidFill>
                  <a:srgbClr val="FFFFFF"/>
                </a:solidFill>
                <a:latin typeface="Chalkboard" charset="0"/>
                <a:ea typeface="ＭＳ Ｐゴシック" charset="0"/>
                <a:cs typeface="ＭＳ Ｐゴシック" charset="0"/>
                <a:sym typeface="Symbol" charset="0"/>
              </a:rPr>
              <a:t></a:t>
            </a:r>
            <a:r>
              <a:rPr lang="en-US" sz="2400" baseline="-25000" dirty="0">
                <a:solidFill>
                  <a:srgbClr val="FFFFFF"/>
                </a:solidFill>
                <a:latin typeface="Chalkboard" charset="0"/>
                <a:ea typeface="ＭＳ Ｐゴシック" charset="0"/>
                <a:cs typeface="ＭＳ Ｐゴシック" charset="0"/>
                <a:sym typeface="Symbol" charset="0"/>
              </a:rPr>
              <a:t>N</a:t>
            </a:r>
            <a:r>
              <a:rPr lang="en-US" sz="2400" dirty="0">
                <a:solidFill>
                  <a:srgbClr val="FFFFFF"/>
                </a:solidFill>
                <a:latin typeface="Chalkboard" charset="0"/>
                <a:ea typeface="ＭＳ Ｐゴシック" charset="0"/>
                <a:cs typeface="ＭＳ Ｐゴシック" charset="0"/>
                <a:sym typeface="Symbol" charset="0"/>
              </a:rPr>
              <a:t> = (FN)</a:t>
            </a:r>
            <a:r>
              <a:rPr lang="en-US" sz="2400" baseline="30000" dirty="0">
                <a:solidFill>
                  <a:srgbClr val="FFFFFF"/>
                </a:solidFill>
                <a:latin typeface="Chalkboard" charset="0"/>
                <a:ea typeface="ＭＳ Ｐゴシック" charset="0"/>
                <a:cs typeface="ＭＳ Ｐゴシック" charset="0"/>
                <a:sym typeface="Symbol" charset="0"/>
              </a:rPr>
              <a:t>1/</a:t>
            </a:r>
            <a:r>
              <a:rPr lang="en-US" sz="2400" baseline="30000" dirty="0" smtClean="0">
                <a:solidFill>
                  <a:srgbClr val="FFFFFF"/>
                </a:solidFill>
                <a:latin typeface="Chalkboard" charset="0"/>
                <a:ea typeface="ＭＳ Ｐゴシック" charset="0"/>
                <a:cs typeface="ＭＳ Ｐゴシック" charset="0"/>
                <a:sym typeface="Symbol" charset="0"/>
              </a:rPr>
              <a:t>2</a:t>
            </a:r>
            <a:r>
              <a:rPr lang="en-US" sz="2400" dirty="0" smtClean="0">
                <a:solidFill>
                  <a:srgbClr val="FFFFFF"/>
                </a:solidFill>
                <a:latin typeface="Chalkboard" charset="0"/>
                <a:ea typeface="ＭＳ Ｐゴシック" charset="0"/>
                <a:cs typeface="ＭＳ Ｐゴシック" charset="0"/>
                <a:sym typeface="Symbol" charset="0"/>
              </a:rPr>
              <a:t> = </a:t>
            </a:r>
            <a:r>
              <a:rPr lang="en-US" sz="2400" dirty="0">
                <a:solidFill>
                  <a:srgbClr val="FFFFFF"/>
                </a:solidFill>
                <a:latin typeface="Chalkboard" charset="0"/>
                <a:ea typeface="ＭＳ Ｐゴシック" charset="0"/>
                <a:cs typeface="ＭＳ Ｐゴシック" charset="0"/>
                <a:sym typeface="Symbol" charset="0"/>
              </a:rPr>
              <a:t>(F</a:t>
            </a:r>
            <a:r>
              <a:rPr lang="en-US" sz="2400" dirty="0" smtClean="0">
                <a:solidFill>
                  <a:srgbClr val="FFFFFF"/>
                </a:solidFill>
                <a:latin typeface="Chalkboard" charset="0"/>
                <a:ea typeface="ＭＳ Ｐゴシック" charset="0"/>
                <a:cs typeface="ＭＳ Ｐゴシック" charset="0"/>
                <a:sym typeface="Symbol" charset="0"/>
              </a:rPr>
              <a:t>Q/w)</a:t>
            </a:r>
            <a:r>
              <a:rPr lang="en-US" sz="2400" baseline="30000" dirty="0" smtClean="0">
                <a:solidFill>
                  <a:srgbClr val="FFFFFF"/>
                </a:solidFill>
                <a:latin typeface="Chalkboard" charset="0"/>
                <a:ea typeface="ＭＳ Ｐゴシック" charset="0"/>
                <a:cs typeface="ＭＳ Ｐゴシック" charset="0"/>
                <a:sym typeface="Symbol" charset="0"/>
              </a:rPr>
              <a:t>1/2</a:t>
            </a:r>
            <a:r>
              <a:rPr lang="en-US" sz="2400" dirty="0" smtClean="0">
                <a:solidFill>
                  <a:srgbClr val="FFFFFF"/>
                </a:solidFill>
                <a:latin typeface="Chalkboard" charset="0"/>
                <a:ea typeface="ＭＳ Ｐゴシック" charset="0"/>
                <a:cs typeface="ＭＳ Ｐゴシック" charset="0"/>
                <a:sym typeface="Symbol" charset="0"/>
              </a:rPr>
              <a:t> </a:t>
            </a:r>
            <a:r>
              <a:rPr lang="en-US" sz="2400" dirty="0">
                <a:solidFill>
                  <a:srgbClr val="FFFFFF"/>
                </a:solidFill>
                <a:latin typeface="Arial" charset="0"/>
                <a:ea typeface="ＭＳ Ｐゴシック" charset="0"/>
                <a:cs typeface="ＭＳ Ｐゴシック" charset="0"/>
                <a:sym typeface="Symbol" charset="0"/>
              </a:rPr>
              <a:t>~</a:t>
            </a:r>
            <a:r>
              <a:rPr lang="en-US" sz="2400" dirty="0">
                <a:solidFill>
                  <a:srgbClr val="FFFFFF"/>
                </a:solidFill>
                <a:latin typeface="Chalkboard" charset="0"/>
                <a:ea typeface="ＭＳ Ｐゴシック" charset="0"/>
                <a:cs typeface="ＭＳ Ｐゴシック" charset="0"/>
                <a:sym typeface="Symbol" charset="0"/>
              </a:rPr>
              <a:t>124 electrons </a:t>
            </a:r>
            <a:r>
              <a:rPr lang="en-US" sz="2400" dirty="0" err="1">
                <a:solidFill>
                  <a:srgbClr val="FFFFFF"/>
                </a:solidFill>
                <a:latin typeface="Chalkboard" charset="0"/>
                <a:ea typeface="ＭＳ Ｐゴシック" charset="0"/>
                <a:cs typeface="ＭＳ Ｐゴシック" charset="0"/>
                <a:sym typeface="Symbol" charset="0"/>
              </a:rPr>
              <a:t>rms</a:t>
            </a:r>
            <a:r>
              <a:rPr lang="en-US" sz="2400" dirty="0" smtClean="0">
                <a:solidFill>
                  <a:srgbClr val="FFFFFF"/>
                </a:solidFill>
                <a:latin typeface="Chalkboard" charset="0"/>
                <a:ea typeface="ＭＳ Ｐゴシック" charset="0"/>
                <a:cs typeface="ＭＳ Ｐゴシック" charset="0"/>
                <a:sym typeface="Symbol" charset="0"/>
              </a:rPr>
              <a:t>!</a:t>
            </a:r>
            <a:endParaRPr lang="en-US" sz="2400" dirty="0">
              <a:solidFill>
                <a:srgbClr val="FFFFFF"/>
              </a:solidFill>
              <a:latin typeface="Arial" charset="0"/>
              <a:ea typeface="ＭＳ Ｐゴシック" charset="0"/>
              <a:cs typeface="ＭＳ Ｐゴシック" charset="0"/>
              <a:sym typeface="Symbol" charset="0"/>
            </a:endParaRPr>
          </a:p>
          <a:p>
            <a:pPr algn="ctr" eaLnBrk="1" hangingPunct="1">
              <a:buFontTx/>
              <a:buNone/>
            </a:pPr>
            <a:r>
              <a:rPr lang="en-US" sz="2800" dirty="0" smtClean="0">
                <a:solidFill>
                  <a:srgbClr val="FFFFFF"/>
                </a:solidFill>
                <a:latin typeface="Arial" charset="0"/>
                <a:ea typeface="ＭＳ Ｐゴシック" charset="0"/>
                <a:cs typeface="ＭＳ Ｐゴシック" charset="0"/>
                <a:sym typeface="Symbol" charset="0"/>
              </a:rPr>
              <a:t></a:t>
            </a:r>
            <a:r>
              <a:rPr lang="en-US" sz="2800" dirty="0">
                <a:solidFill>
                  <a:srgbClr val="FFFFFF"/>
                </a:solidFill>
                <a:latin typeface="Arial" charset="0"/>
                <a:ea typeface="ＭＳ Ｐゴシック" charset="0"/>
                <a:cs typeface="ＭＳ Ｐゴシック" charset="0"/>
                <a:sym typeface="Symbol" charset="0"/>
              </a:rPr>
              <a:t>E/E = 2.35  (</a:t>
            </a:r>
            <a:r>
              <a:rPr lang="en-US" sz="2800" dirty="0" err="1">
                <a:solidFill>
                  <a:srgbClr val="FFFFFF"/>
                </a:solidFill>
                <a:latin typeface="Arial" charset="0"/>
                <a:ea typeface="ＭＳ Ｐゴシック" charset="0"/>
                <a:cs typeface="ＭＳ Ｐゴシック" charset="0"/>
                <a:sym typeface="Symbol" charset="0"/>
              </a:rPr>
              <a:t>F</a:t>
            </a:r>
            <a:r>
              <a:rPr lang="en-US" sz="2800" dirty="0" err="1" smtClean="0">
                <a:solidFill>
                  <a:srgbClr val="FFFFFF"/>
                </a:solidFill>
                <a:latin typeface="Arial" charset="0"/>
                <a:ea typeface="ＭＳ Ｐゴシック" charset="0"/>
                <a:cs typeface="ＭＳ Ｐゴシック" charset="0"/>
                <a:sym typeface="Symbol" charset="0"/>
              </a:rPr>
              <a:t>w</a:t>
            </a:r>
            <a:r>
              <a:rPr lang="en-US" sz="2800" dirty="0" smtClean="0">
                <a:solidFill>
                  <a:srgbClr val="FFFFFF"/>
                </a:solidFill>
                <a:latin typeface="Arial" charset="0"/>
                <a:ea typeface="ＭＳ Ｐゴシック" charset="0"/>
                <a:cs typeface="ＭＳ Ｐゴシック" charset="0"/>
                <a:sym typeface="Symbol" charset="0"/>
              </a:rPr>
              <a:t>/</a:t>
            </a:r>
            <a:r>
              <a:rPr lang="en-US" sz="2800" dirty="0">
                <a:solidFill>
                  <a:srgbClr val="FFFFFF"/>
                </a:solidFill>
                <a:latin typeface="Arial" charset="0"/>
                <a:ea typeface="ＭＳ Ｐゴシック" charset="0"/>
                <a:cs typeface="ＭＳ Ｐゴシック" charset="0"/>
                <a:sym typeface="Symbol" charset="0"/>
              </a:rPr>
              <a:t>Q)</a:t>
            </a:r>
            <a:r>
              <a:rPr lang="en-US" sz="2800" baseline="30000" dirty="0">
                <a:solidFill>
                  <a:srgbClr val="FFFFFF"/>
                </a:solidFill>
                <a:latin typeface="Arial" charset="0"/>
                <a:ea typeface="ＭＳ Ｐゴシック" charset="0"/>
                <a:cs typeface="ＭＳ Ｐゴシック" charset="0"/>
                <a:sym typeface="Symbol" charset="0"/>
              </a:rPr>
              <a:t>1/</a:t>
            </a:r>
            <a:r>
              <a:rPr lang="en-US" sz="2800" baseline="30000" dirty="0" smtClean="0">
                <a:solidFill>
                  <a:srgbClr val="FFFFFF"/>
                </a:solidFill>
                <a:latin typeface="Arial" charset="0"/>
                <a:ea typeface="ＭＳ Ｐゴシック" charset="0"/>
                <a:cs typeface="ＭＳ Ｐゴシック" charset="0"/>
                <a:sym typeface="Symbol" charset="0"/>
              </a:rPr>
              <a:t>2</a:t>
            </a:r>
            <a:r>
              <a:rPr lang="en-US" sz="2800" dirty="0" smtClean="0">
                <a:solidFill>
                  <a:srgbClr val="FFFFFF"/>
                </a:solidFill>
                <a:latin typeface="Arial" charset="0"/>
                <a:ea typeface="ＭＳ Ｐゴシック" charset="0"/>
                <a:cs typeface="ＭＳ Ｐゴシック" charset="0"/>
                <a:sym typeface="Symbol" charset="0"/>
              </a:rPr>
              <a:t>  FWHM</a:t>
            </a:r>
            <a:endParaRPr lang="en-US" sz="2800" dirty="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dirty="0">
              <a:solidFill>
                <a:srgbClr val="FFFFFF"/>
              </a:solidFill>
              <a:latin typeface="Chalkboard" charset="0"/>
              <a:ea typeface="ＭＳ Ｐゴシック" charset="0"/>
              <a:cs typeface="ＭＳ Ｐゴシック" charset="0"/>
              <a:sym typeface="Symbol" charset="0"/>
            </a:endParaRPr>
          </a:p>
          <a:p>
            <a:pPr algn="ctr" eaLnBrk="1" hangingPunct="1">
              <a:lnSpc>
                <a:spcPct val="80000"/>
              </a:lnSpc>
              <a:buFontTx/>
              <a:buNone/>
            </a:pPr>
            <a:r>
              <a:rPr lang="en-US" sz="2400" b="1" dirty="0">
                <a:solidFill>
                  <a:srgbClr val="FFFFFF"/>
                </a:solidFill>
                <a:latin typeface="Arial" charset="0"/>
                <a:ea typeface="ＭＳ Ｐゴシック" charset="0"/>
                <a:cs typeface="ＭＳ Ｐゴシック" charset="0"/>
                <a:sym typeface="Symbol" charset="0"/>
              </a:rPr>
              <a:t>E/E = </a:t>
            </a:r>
            <a:r>
              <a:rPr lang="en-US" sz="2400" b="1" dirty="0" smtClean="0">
                <a:solidFill>
                  <a:srgbClr val="FFFFFF"/>
                </a:solidFill>
                <a:latin typeface="Arial" charset="0"/>
                <a:ea typeface="ＭＳ Ｐゴシック" charset="0"/>
                <a:cs typeface="ＭＳ Ｐゴシック" charset="0"/>
                <a:sym typeface="Symbol" charset="0"/>
              </a:rPr>
              <a:t>0.3% </a:t>
            </a:r>
            <a:r>
              <a:rPr lang="en-US" sz="2400" b="1" dirty="0">
                <a:solidFill>
                  <a:srgbClr val="FFFFFF"/>
                </a:solidFill>
                <a:latin typeface="Arial" charset="0"/>
                <a:ea typeface="ＭＳ Ｐゴシック" charset="0"/>
                <a:cs typeface="ＭＳ Ｐゴシック" charset="0"/>
                <a:sym typeface="Symbol" charset="0"/>
              </a:rPr>
              <a:t>FWHM       </a:t>
            </a:r>
            <a:r>
              <a:rPr lang="en-US" sz="2400" b="1" u="sng" dirty="0">
                <a:solidFill>
                  <a:srgbClr val="FFFFFF"/>
                </a:solidFill>
                <a:latin typeface="Arial" charset="0"/>
                <a:ea typeface="ＭＳ Ｐゴシック" charset="0"/>
                <a:cs typeface="ＭＳ Ｐゴシック" charset="0"/>
                <a:sym typeface="Symbol" charset="0"/>
              </a:rPr>
              <a:t>intrinsic</a:t>
            </a:r>
            <a:r>
              <a:rPr lang="en-US" sz="2400" b="1" dirty="0">
                <a:solidFill>
                  <a:srgbClr val="FFFFFF"/>
                </a:solidFill>
                <a:latin typeface="Arial" charset="0"/>
                <a:ea typeface="ＭＳ Ｐゴシック" charset="0"/>
                <a:cs typeface="ＭＳ Ｐゴシック" charset="0"/>
                <a:sym typeface="Symbol" charset="0"/>
              </a:rPr>
              <a:t> </a:t>
            </a:r>
            <a:r>
              <a:rPr lang="en-US" sz="2400" b="1" dirty="0" smtClean="0">
                <a:solidFill>
                  <a:srgbClr val="FFFFFF"/>
                </a:solidFill>
                <a:latin typeface="Arial" charset="0"/>
                <a:ea typeface="ＭＳ Ｐゴシック" charset="0"/>
                <a:cs typeface="ＭＳ Ｐゴシック" charset="0"/>
                <a:sym typeface="Symbol" charset="0"/>
              </a:rPr>
              <a:t>Gas-phase </a:t>
            </a:r>
            <a:r>
              <a:rPr lang="en-US" sz="2400" b="1" dirty="0" err="1" smtClean="0">
                <a:solidFill>
                  <a:srgbClr val="FFFFFF"/>
                </a:solidFill>
                <a:latin typeface="Arial" charset="0"/>
                <a:ea typeface="ＭＳ Ｐゴシック" charset="0"/>
                <a:cs typeface="ＭＳ Ｐゴシック" charset="0"/>
                <a:sym typeface="Symbol" charset="0"/>
              </a:rPr>
              <a:t>Xe</a:t>
            </a:r>
            <a:endParaRPr lang="en-US" sz="2400" b="1" dirty="0" smtClean="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b="1" dirty="0" smtClean="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r>
              <a:rPr lang="en-US" sz="2400" b="1" dirty="0" smtClean="0">
                <a:solidFill>
                  <a:srgbClr val="FFFFFF"/>
                </a:solidFill>
                <a:latin typeface="Arial" charset="0"/>
                <a:ea typeface="ＭＳ Ｐゴシック" charset="0"/>
                <a:cs typeface="ＭＳ Ｐゴシック" charset="0"/>
                <a:sym typeface="Symbol" charset="0"/>
              </a:rPr>
              <a:t>Ionization signal only!</a:t>
            </a:r>
            <a:endParaRPr lang="en-US" sz="2400" b="1" dirty="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b="1" dirty="0">
              <a:solidFill>
                <a:srgbClr val="800000"/>
              </a:solidFill>
              <a:latin typeface="Arial" charset="0"/>
              <a:ea typeface="ＭＳ Ｐゴシック" charset="0"/>
              <a:cs typeface="ＭＳ Ｐゴシック" charset="0"/>
              <a:sym typeface="Symbol" charset="0"/>
            </a:endParaRPr>
          </a:p>
        </p:txBody>
      </p:sp>
      <p:sp>
        <p:nvSpPr>
          <p:cNvPr id="296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smtClean="0"/>
              <a:t>Hawaii</a:t>
            </a:r>
            <a:endParaRPr lang="en-US" sz="1400" dirty="0"/>
          </a:p>
        </p:txBody>
      </p:sp>
      <p:sp>
        <p:nvSpPr>
          <p:cNvPr id="29701" name="Rectangle 1"/>
          <p:cNvSpPr>
            <a:spLocks noChangeArrowheads="1"/>
          </p:cNvSpPr>
          <p:nvPr/>
        </p:nvSpPr>
        <p:spPr bwMode="auto">
          <a:xfrm>
            <a:off x="1207180" y="4515813"/>
            <a:ext cx="6741398" cy="627197"/>
          </a:xfrm>
          <a:prstGeom prst="rect">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chemeClr val="bg1"/>
              </a:solidFill>
            </a:endParaRPr>
          </a:p>
        </p:txBody>
      </p:sp>
      <p:sp>
        <p:nvSpPr>
          <p:cNvPr id="3" name="Date Placeholder 2"/>
          <p:cNvSpPr>
            <a:spLocks noGrp="1"/>
          </p:cNvSpPr>
          <p:nvPr>
            <p:ph type="dt" sz="half" idx="10"/>
          </p:nvPr>
        </p:nvSpPr>
        <p:spPr/>
        <p:txBody>
          <a:bodyPr/>
          <a:lstStyle/>
          <a:p>
            <a:pPr>
              <a:defRPr/>
            </a:pPr>
            <a:r>
              <a:rPr lang="en-US" smtClean="0"/>
              <a:t>24 October 2018</a:t>
            </a:r>
            <a:endParaRPr lang="en-US"/>
          </a:p>
        </p:txBody>
      </p:sp>
      <p:sp>
        <p:nvSpPr>
          <p:cNvPr id="2" name="Slide Number Placeholder 1"/>
          <p:cNvSpPr>
            <a:spLocks noGrp="1"/>
          </p:cNvSpPr>
          <p:nvPr>
            <p:ph type="sldNum" sz="quarter" idx="12"/>
          </p:nvPr>
        </p:nvSpPr>
        <p:spPr/>
        <p:txBody>
          <a:bodyPr/>
          <a:lstStyle/>
          <a:p>
            <a:fld id="{6ECC9B84-AF0A-E746-9773-E40DD27D8915}" type="slidenum">
              <a:rPr lang="en-US" smtClean="0"/>
              <a:t>49</a:t>
            </a:fld>
            <a:endParaRPr lang="en-US"/>
          </a:p>
        </p:txBody>
      </p:sp>
    </p:spTree>
    <p:extLst>
      <p:ext uri="{BB962C8B-B14F-4D97-AF65-F5344CB8AC3E}">
        <p14:creationId xmlns:p14="http://schemas.microsoft.com/office/powerpoint/2010/main" val="21922508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normAutofit/>
          </a:bodyPr>
          <a:lstStyle/>
          <a:p>
            <a:pPr eaLnBrk="1" hangingPunct="1"/>
            <a:r>
              <a:rPr lang="en-US" sz="2800" dirty="0" smtClean="0">
                <a:solidFill>
                  <a:srgbClr val="9600E1"/>
                </a:solidFill>
                <a:latin typeface="Chalkboard" charset="0"/>
                <a:ea typeface="ＭＳ Ｐゴシック" charset="0"/>
                <a:cs typeface="ＭＳ Ｐゴシック" charset="0"/>
              </a:rPr>
              <a:t>Intrinsic Energy </a:t>
            </a:r>
            <a:r>
              <a:rPr lang="en-US" sz="2800" dirty="0">
                <a:solidFill>
                  <a:srgbClr val="9600E1"/>
                </a:solidFill>
                <a:latin typeface="Chalkboard" charset="0"/>
                <a:ea typeface="ＭＳ Ｐゴシック" charset="0"/>
                <a:cs typeface="ＭＳ Ｐゴシック" charset="0"/>
              </a:rPr>
              <a:t>resolution at Q</a:t>
            </a:r>
            <a:r>
              <a:rPr lang="en-US" sz="2800" baseline="-25000" dirty="0">
                <a:solidFill>
                  <a:srgbClr val="9600E1"/>
                </a:solidFill>
                <a:latin typeface="Chalkboard" charset="0"/>
                <a:ea typeface="ＭＳ Ｐゴシック" charset="0"/>
                <a:cs typeface="ＭＳ Ｐゴシック" charset="0"/>
                <a:sym typeface="Symbol" charset="0"/>
              </a:rPr>
              <a:t> </a:t>
            </a:r>
            <a:r>
              <a:rPr lang="en-US" sz="2800" dirty="0">
                <a:solidFill>
                  <a:srgbClr val="9600E1"/>
                </a:solidFill>
                <a:latin typeface="Chalkboard" charset="0"/>
                <a:ea typeface="ＭＳ Ｐゴシック" charset="0"/>
                <a:cs typeface="ＭＳ Ｐゴシック" charset="0"/>
                <a:sym typeface="Symbol" charset="0"/>
              </a:rPr>
              <a:t>= </a:t>
            </a:r>
            <a:r>
              <a:rPr lang="en-US" sz="2800" dirty="0">
                <a:solidFill>
                  <a:srgbClr val="9600E1"/>
                </a:solidFill>
                <a:latin typeface="Arial" charset="0"/>
                <a:ea typeface="ＭＳ Ｐゴシック" charset="0"/>
                <a:cs typeface="ＭＳ Ｐゴシック" charset="0"/>
                <a:sym typeface="Symbol" charset="0"/>
              </a:rPr>
              <a:t>2457 </a:t>
            </a:r>
            <a:r>
              <a:rPr lang="en-US" sz="2800" dirty="0" err="1">
                <a:solidFill>
                  <a:srgbClr val="9600E1"/>
                </a:solidFill>
                <a:latin typeface="Arial" charset="0"/>
                <a:ea typeface="ＭＳ Ｐゴシック" charset="0"/>
                <a:cs typeface="ＭＳ Ｐゴシック" charset="0"/>
                <a:sym typeface="Symbol" charset="0"/>
              </a:rPr>
              <a:t>keV</a:t>
            </a:r>
            <a:endParaRPr lang="en-US" sz="2800" dirty="0">
              <a:solidFill>
                <a:srgbClr val="9600E1"/>
              </a:solidFill>
              <a:latin typeface="Chalkboard" charset="0"/>
              <a:ea typeface="ＭＳ Ｐゴシック" charset="0"/>
              <a:cs typeface="ＭＳ Ｐゴシック" charset="0"/>
            </a:endParaRPr>
          </a:p>
        </p:txBody>
      </p:sp>
      <p:sp>
        <p:nvSpPr>
          <p:cNvPr id="29700" name="Rectangle 3"/>
          <p:cNvSpPr>
            <a:spLocks noGrp="1" noChangeArrowheads="1"/>
          </p:cNvSpPr>
          <p:nvPr>
            <p:ph idx="1"/>
          </p:nvPr>
        </p:nvSpPr>
        <p:spPr/>
        <p:txBody>
          <a:bodyPr>
            <a:normAutofit/>
          </a:bodyPr>
          <a:lstStyle/>
          <a:p>
            <a:pPr marL="342900" lvl="1" indent="-342900" algn="ctr">
              <a:buNone/>
            </a:pPr>
            <a:r>
              <a:rPr lang="en-US" sz="2400" dirty="0">
                <a:latin typeface="Arial" charset="0"/>
                <a:ea typeface="ＭＳ Ｐゴシック" charset="0"/>
                <a:sym typeface="Symbol" charset="0"/>
              </a:rPr>
              <a:t>Q  Energy </a:t>
            </a:r>
            <a:r>
              <a:rPr lang="en-US" sz="2400" baseline="30000" dirty="0">
                <a:solidFill>
                  <a:srgbClr val="7011FF"/>
                </a:solidFill>
                <a:latin typeface="Arial" charset="0"/>
                <a:ea typeface="ＭＳ Ｐゴシック" charset="0"/>
                <a:sym typeface="Symbol" charset="0"/>
              </a:rPr>
              <a:t>136</a:t>
            </a:r>
            <a:r>
              <a:rPr lang="en-US" sz="2400" dirty="0">
                <a:solidFill>
                  <a:srgbClr val="7011FF"/>
                </a:solidFill>
                <a:latin typeface="Arial" charset="0"/>
                <a:ea typeface="ＭＳ Ｐゴシック" charset="0"/>
                <a:sym typeface="Symbol" charset="0"/>
              </a:rPr>
              <a:t>Xe --&gt; </a:t>
            </a:r>
            <a:r>
              <a:rPr lang="en-US" sz="2400" baseline="30000" dirty="0">
                <a:solidFill>
                  <a:srgbClr val="7011FF"/>
                </a:solidFill>
                <a:latin typeface="Arial" charset="0"/>
                <a:ea typeface="ＭＳ Ｐゴシック" charset="0"/>
                <a:sym typeface="Symbol" charset="0"/>
              </a:rPr>
              <a:t>136</a:t>
            </a:r>
            <a:r>
              <a:rPr lang="en-US" sz="2400" dirty="0">
                <a:solidFill>
                  <a:srgbClr val="7011FF"/>
                </a:solidFill>
                <a:latin typeface="Arial" charset="0"/>
                <a:ea typeface="ＭＳ Ｐゴシック" charset="0"/>
                <a:sym typeface="Symbol" charset="0"/>
              </a:rPr>
              <a:t>Ba:</a:t>
            </a:r>
            <a:r>
              <a:rPr lang="en-US" sz="2400" dirty="0">
                <a:latin typeface="Arial" charset="0"/>
                <a:ea typeface="ＭＳ Ｐゴシック" charset="0"/>
                <a:sym typeface="Symbol" charset="0"/>
              </a:rPr>
              <a:t>              2457 </a:t>
            </a:r>
            <a:r>
              <a:rPr lang="en-US" sz="2400" dirty="0" err="1" smtClean="0">
                <a:latin typeface="Arial" charset="0"/>
                <a:ea typeface="ＭＳ Ｐゴシック" charset="0"/>
                <a:sym typeface="Symbol" charset="0"/>
              </a:rPr>
              <a:t>keV</a:t>
            </a:r>
            <a:endParaRPr lang="en-US" sz="2400" dirty="0" smtClean="0">
              <a:latin typeface="Arial" charset="0"/>
              <a:ea typeface="ＭＳ Ｐゴシック" charset="0"/>
              <a:sym typeface="Symbol" charset="0"/>
            </a:endParaRPr>
          </a:p>
          <a:p>
            <a:pPr marL="342900" lvl="1" indent="-342900" algn="ctr">
              <a:buNone/>
            </a:pPr>
            <a:r>
              <a:rPr lang="en-US" sz="2400" dirty="0">
                <a:latin typeface="Arial" charset="0"/>
                <a:ea typeface="ＭＳ Ｐゴシック" charset="0"/>
                <a:sym typeface="Symbol" charset="0"/>
              </a:rPr>
              <a:t>w  Average energy per ion pair:           25 </a:t>
            </a:r>
            <a:r>
              <a:rPr lang="en-US" sz="2400" dirty="0" err="1" smtClean="0">
                <a:latin typeface="Arial" charset="0"/>
                <a:ea typeface="ＭＳ Ｐゴシック" charset="0"/>
                <a:sym typeface="Symbol" charset="0"/>
              </a:rPr>
              <a:t>eV</a:t>
            </a:r>
            <a:endParaRPr lang="en-US" sz="2400" dirty="0" smtClean="0">
              <a:latin typeface="Arial" charset="0"/>
              <a:ea typeface="ＭＳ Ｐゴシック" charset="0"/>
              <a:sym typeface="Symbol" charset="0"/>
            </a:endParaRPr>
          </a:p>
          <a:p>
            <a:pPr marL="342900" lvl="1" indent="-342900" algn="ctr">
              <a:buNone/>
            </a:pPr>
            <a:r>
              <a:rPr lang="en-US" sz="2400" dirty="0">
                <a:latin typeface="Chalkboard" charset="0"/>
                <a:ea typeface="ＭＳ Ｐゴシック" charset="0"/>
                <a:cs typeface="ＭＳ Ｐゴシック" charset="0"/>
                <a:sym typeface="Symbol" charset="0"/>
              </a:rPr>
              <a:t>N = Q/w </a:t>
            </a:r>
            <a:r>
              <a:rPr lang="en-US" sz="2400" dirty="0">
                <a:latin typeface="Arial" charset="0"/>
                <a:ea typeface="ＭＳ Ｐゴシック" charset="0"/>
                <a:cs typeface="ＭＳ Ｐゴシック" charset="0"/>
                <a:sym typeface="Symbol" charset="0"/>
              </a:rPr>
              <a:t>~</a:t>
            </a:r>
            <a:r>
              <a:rPr lang="en-US" sz="2400" dirty="0">
                <a:solidFill>
                  <a:srgbClr val="1B34FF"/>
                </a:solidFill>
                <a:latin typeface="Chalkboard" charset="0"/>
                <a:ea typeface="ＭＳ Ｐゴシック" charset="0"/>
                <a:cs typeface="ＭＳ Ｐゴシック" charset="0"/>
                <a:sym typeface="Symbol" charset="0"/>
              </a:rPr>
              <a:t>100,000</a:t>
            </a:r>
            <a:r>
              <a:rPr lang="en-US" sz="2400" dirty="0">
                <a:latin typeface="Chalkboard" charset="0"/>
                <a:ea typeface="ＭＳ Ｐゴシック" charset="0"/>
                <a:cs typeface="ＭＳ Ｐゴシック" charset="0"/>
                <a:sym typeface="Symbol" charset="0"/>
              </a:rPr>
              <a:t> primary electrons</a:t>
            </a:r>
            <a:endParaRPr lang="en-US" sz="2400" dirty="0">
              <a:solidFill>
                <a:srgbClr val="1309FE"/>
              </a:solidFill>
              <a:latin typeface="Chalkboard" charset="0"/>
              <a:ea typeface="ＭＳ Ｐゴシック" charset="0"/>
              <a:cs typeface="ＭＳ Ｐゴシック" charset="0"/>
              <a:sym typeface="Symbol" charset="0"/>
            </a:endParaRPr>
          </a:p>
          <a:p>
            <a:pPr marL="342900" lvl="1" indent="-342900" algn="ctr">
              <a:buNone/>
            </a:pPr>
            <a:r>
              <a:rPr lang="en-US" sz="2400" dirty="0">
                <a:latin typeface="Arial" charset="0"/>
                <a:ea typeface="ＭＳ Ｐゴシック" charset="0"/>
                <a:sym typeface="Symbol" charset="0"/>
              </a:rPr>
              <a:t>F    </a:t>
            </a:r>
            <a:r>
              <a:rPr lang="en-US" sz="2400" dirty="0" err="1">
                <a:latin typeface="Arial" charset="0"/>
                <a:ea typeface="ＭＳ Ｐゴシック" charset="0"/>
                <a:sym typeface="Symbol" charset="0"/>
              </a:rPr>
              <a:t>Fano</a:t>
            </a:r>
            <a:r>
              <a:rPr lang="en-US" sz="2400" dirty="0">
                <a:latin typeface="Arial" charset="0"/>
                <a:ea typeface="ＭＳ Ｐゴシック" charset="0"/>
                <a:sym typeface="Symbol" charset="0"/>
              </a:rPr>
              <a:t> factor (</a:t>
            </a:r>
            <a:r>
              <a:rPr lang="en-US" sz="2400" dirty="0" err="1" smtClean="0">
                <a:latin typeface="Arial" charset="0"/>
                <a:ea typeface="ＭＳ Ｐゴシック" charset="0"/>
                <a:sym typeface="Symbol" charset="0"/>
              </a:rPr>
              <a:t>HPXe</a:t>
            </a:r>
            <a:r>
              <a:rPr lang="en-US" sz="2400" dirty="0">
                <a:latin typeface="Arial" charset="0"/>
                <a:ea typeface="ＭＳ Ｐゴシック" charset="0"/>
                <a:sym typeface="Symbol" charset="0"/>
              </a:rPr>
              <a:t>): 	       	</a:t>
            </a:r>
            <a:r>
              <a:rPr lang="en-US" sz="2400" b="1" dirty="0">
                <a:latin typeface="Arial" charset="0"/>
                <a:ea typeface="ＭＳ Ｐゴシック" charset="0"/>
                <a:sym typeface="Symbol" charset="0"/>
              </a:rPr>
              <a:t>F = </a:t>
            </a:r>
            <a:r>
              <a:rPr lang="en-US" sz="2400" b="1" dirty="0" smtClean="0">
                <a:latin typeface="Arial" charset="0"/>
                <a:ea typeface="ＭＳ Ｐゴシック" charset="0"/>
                <a:sym typeface="Symbol" charset="0"/>
              </a:rPr>
              <a:t>0.15 ±0.03 </a:t>
            </a:r>
          </a:p>
          <a:p>
            <a:pPr marL="342900" lvl="1" indent="-342900" algn="ctr">
              <a:buNone/>
            </a:pPr>
            <a:r>
              <a:rPr lang="en-US" sz="2400" dirty="0">
                <a:latin typeface="Chalkboard" charset="0"/>
                <a:ea typeface="ＭＳ Ｐゴシック" charset="0"/>
                <a:cs typeface="ＭＳ Ｐゴシック" charset="0"/>
                <a:sym typeface="Symbol" charset="0"/>
              </a:rPr>
              <a:t></a:t>
            </a:r>
            <a:r>
              <a:rPr lang="en-US" sz="2400" baseline="-25000" dirty="0">
                <a:latin typeface="Chalkboard" charset="0"/>
                <a:ea typeface="ＭＳ Ｐゴシック" charset="0"/>
                <a:cs typeface="ＭＳ Ｐゴシック" charset="0"/>
                <a:sym typeface="Symbol" charset="0"/>
              </a:rPr>
              <a:t>N</a:t>
            </a:r>
            <a:r>
              <a:rPr lang="en-US" sz="2400" dirty="0">
                <a:latin typeface="Chalkboard" charset="0"/>
                <a:ea typeface="ＭＳ Ｐゴシック" charset="0"/>
                <a:cs typeface="ＭＳ Ｐゴシック" charset="0"/>
                <a:sym typeface="Symbol" charset="0"/>
              </a:rPr>
              <a:t> =</a:t>
            </a:r>
            <a:r>
              <a:rPr lang="en-US" sz="2400" dirty="0">
                <a:solidFill>
                  <a:srgbClr val="1309FE"/>
                </a:solidFill>
                <a:latin typeface="Chalkboard" charset="0"/>
                <a:ea typeface="ＭＳ Ｐゴシック" charset="0"/>
                <a:cs typeface="ＭＳ Ｐゴシック" charset="0"/>
                <a:sym typeface="Symbol" charset="0"/>
              </a:rPr>
              <a:t> </a:t>
            </a:r>
            <a:r>
              <a:rPr lang="en-US" sz="2400" dirty="0">
                <a:latin typeface="Chalkboard" charset="0"/>
                <a:ea typeface="ＭＳ Ｐゴシック" charset="0"/>
                <a:cs typeface="ＭＳ Ｐゴシック" charset="0"/>
                <a:sym typeface="Symbol" charset="0"/>
              </a:rPr>
              <a:t>(FN)</a:t>
            </a:r>
            <a:r>
              <a:rPr lang="en-US" sz="2400" baseline="30000" dirty="0">
                <a:latin typeface="Chalkboard" charset="0"/>
                <a:ea typeface="ＭＳ Ｐゴシック" charset="0"/>
                <a:cs typeface="ＭＳ Ｐゴシック" charset="0"/>
                <a:sym typeface="Symbol" charset="0"/>
              </a:rPr>
              <a:t>1/</a:t>
            </a:r>
            <a:r>
              <a:rPr lang="en-US" sz="2400" baseline="30000" dirty="0" smtClean="0">
                <a:latin typeface="Chalkboard" charset="0"/>
                <a:ea typeface="ＭＳ Ｐゴシック" charset="0"/>
                <a:cs typeface="ＭＳ Ｐゴシック" charset="0"/>
                <a:sym typeface="Symbol" charset="0"/>
              </a:rPr>
              <a:t>2</a:t>
            </a:r>
            <a:r>
              <a:rPr lang="en-US" sz="2400" dirty="0" smtClean="0">
                <a:latin typeface="Chalkboard" charset="0"/>
                <a:ea typeface="ＭＳ Ｐゴシック" charset="0"/>
                <a:cs typeface="ＭＳ Ｐゴシック" charset="0"/>
                <a:sym typeface="Symbol" charset="0"/>
              </a:rPr>
              <a:t> = </a:t>
            </a:r>
            <a:r>
              <a:rPr lang="en-US" sz="2400" dirty="0">
                <a:latin typeface="Chalkboard" charset="0"/>
                <a:ea typeface="ＭＳ Ｐゴシック" charset="0"/>
                <a:cs typeface="ＭＳ Ｐゴシック" charset="0"/>
                <a:sym typeface="Symbol" charset="0"/>
              </a:rPr>
              <a:t>(F</a:t>
            </a:r>
            <a:r>
              <a:rPr lang="en-US" sz="2400" dirty="0" smtClean="0">
                <a:latin typeface="Chalkboard" charset="0"/>
                <a:ea typeface="ＭＳ Ｐゴシック" charset="0"/>
                <a:cs typeface="ＭＳ Ｐゴシック" charset="0"/>
                <a:sym typeface="Symbol" charset="0"/>
              </a:rPr>
              <a:t>Q/w)</a:t>
            </a:r>
            <a:r>
              <a:rPr lang="en-US" sz="2400" baseline="30000" dirty="0" smtClean="0">
                <a:latin typeface="Chalkboard" charset="0"/>
                <a:ea typeface="ＭＳ Ｐゴシック" charset="0"/>
                <a:cs typeface="ＭＳ Ｐゴシック" charset="0"/>
                <a:sym typeface="Symbol" charset="0"/>
              </a:rPr>
              <a:t>1/2</a:t>
            </a:r>
            <a:r>
              <a:rPr lang="en-US" sz="2400" dirty="0" smtClean="0">
                <a:latin typeface="Chalkboard" charset="0"/>
                <a:ea typeface="ＭＳ Ｐゴシック" charset="0"/>
                <a:cs typeface="ＭＳ Ｐゴシック" charset="0"/>
                <a:sym typeface="Symbol" charset="0"/>
              </a:rPr>
              <a:t> </a:t>
            </a:r>
            <a:r>
              <a:rPr lang="en-US" sz="2400" dirty="0">
                <a:solidFill>
                  <a:srgbClr val="1309FE"/>
                </a:solidFill>
                <a:latin typeface="Arial" charset="0"/>
                <a:ea typeface="ＭＳ Ｐゴシック" charset="0"/>
                <a:cs typeface="ＭＳ Ｐゴシック" charset="0"/>
                <a:sym typeface="Symbol" charset="0"/>
              </a:rPr>
              <a:t>~</a:t>
            </a:r>
            <a:r>
              <a:rPr lang="en-US" sz="2400" dirty="0">
                <a:solidFill>
                  <a:srgbClr val="1309FE"/>
                </a:solidFill>
                <a:latin typeface="Chalkboard" charset="0"/>
                <a:ea typeface="ＭＳ Ｐゴシック" charset="0"/>
                <a:cs typeface="ＭＳ Ｐゴシック" charset="0"/>
                <a:sym typeface="Symbol" charset="0"/>
              </a:rPr>
              <a:t>124 </a:t>
            </a:r>
            <a:r>
              <a:rPr lang="en-US" sz="2400" dirty="0">
                <a:latin typeface="Chalkboard" charset="0"/>
                <a:ea typeface="ＭＳ Ｐゴシック" charset="0"/>
                <a:cs typeface="ＭＳ Ｐゴシック" charset="0"/>
                <a:sym typeface="Symbol" charset="0"/>
              </a:rPr>
              <a:t>electrons </a:t>
            </a:r>
            <a:r>
              <a:rPr lang="en-US" sz="2400" dirty="0" err="1" smtClean="0">
                <a:latin typeface="Chalkboard" charset="0"/>
                <a:ea typeface="ＭＳ Ｐゴシック" charset="0"/>
                <a:cs typeface="ＭＳ Ｐゴシック" charset="0"/>
                <a:sym typeface="Symbol" charset="0"/>
              </a:rPr>
              <a:t>rms</a:t>
            </a:r>
            <a:endParaRPr lang="en-US" sz="2400" dirty="0">
              <a:solidFill>
                <a:srgbClr val="FF0000"/>
              </a:solidFill>
              <a:latin typeface="Arial" charset="0"/>
              <a:ea typeface="ＭＳ Ｐゴシック" charset="0"/>
              <a:cs typeface="ＭＳ Ｐゴシック" charset="0"/>
              <a:sym typeface="Symbol" charset="0"/>
            </a:endParaRPr>
          </a:p>
          <a:p>
            <a:pPr algn="ctr" eaLnBrk="1" hangingPunct="1">
              <a:buFontTx/>
              <a:buNone/>
            </a:pPr>
            <a:r>
              <a:rPr lang="en-US" sz="2800" dirty="0" smtClean="0">
                <a:solidFill>
                  <a:srgbClr val="FFFFFF"/>
                </a:solidFill>
                <a:latin typeface="Arial" charset="0"/>
                <a:ea typeface="ＭＳ Ｐゴシック" charset="0"/>
                <a:cs typeface="ＭＳ Ｐゴシック" charset="0"/>
                <a:sym typeface="Symbol" charset="0"/>
              </a:rPr>
              <a:t></a:t>
            </a:r>
            <a:r>
              <a:rPr lang="en-US" sz="2800" dirty="0">
                <a:solidFill>
                  <a:srgbClr val="FFFFFF"/>
                </a:solidFill>
                <a:latin typeface="Arial" charset="0"/>
                <a:ea typeface="ＭＳ Ｐゴシック" charset="0"/>
                <a:cs typeface="ＭＳ Ｐゴシック" charset="0"/>
                <a:sym typeface="Symbol" charset="0"/>
              </a:rPr>
              <a:t>E/E = 2.35  (</a:t>
            </a:r>
            <a:r>
              <a:rPr lang="en-US" sz="2800" dirty="0" err="1">
                <a:solidFill>
                  <a:srgbClr val="FFFFFF"/>
                </a:solidFill>
                <a:latin typeface="Arial" charset="0"/>
                <a:ea typeface="ＭＳ Ｐゴシック" charset="0"/>
                <a:cs typeface="ＭＳ Ｐゴシック" charset="0"/>
                <a:sym typeface="Symbol" charset="0"/>
              </a:rPr>
              <a:t>F</a:t>
            </a:r>
            <a:r>
              <a:rPr lang="en-US" sz="2800" dirty="0" err="1" smtClean="0">
                <a:solidFill>
                  <a:srgbClr val="FFFFFF"/>
                </a:solidFill>
                <a:latin typeface="Arial" charset="0"/>
                <a:ea typeface="ＭＳ Ｐゴシック" charset="0"/>
                <a:cs typeface="ＭＳ Ｐゴシック" charset="0"/>
                <a:sym typeface="Symbol" charset="0"/>
              </a:rPr>
              <a:t>w</a:t>
            </a:r>
            <a:r>
              <a:rPr lang="en-US" sz="2800" dirty="0" smtClean="0">
                <a:solidFill>
                  <a:srgbClr val="FFFFFF"/>
                </a:solidFill>
                <a:latin typeface="Arial" charset="0"/>
                <a:ea typeface="ＭＳ Ｐゴシック" charset="0"/>
                <a:cs typeface="ＭＳ Ｐゴシック" charset="0"/>
                <a:sym typeface="Symbol" charset="0"/>
              </a:rPr>
              <a:t>/</a:t>
            </a:r>
            <a:r>
              <a:rPr lang="en-US" sz="2800" dirty="0">
                <a:solidFill>
                  <a:srgbClr val="FFFFFF"/>
                </a:solidFill>
                <a:latin typeface="Arial" charset="0"/>
                <a:ea typeface="ＭＳ Ｐゴシック" charset="0"/>
                <a:cs typeface="ＭＳ Ｐゴシック" charset="0"/>
                <a:sym typeface="Symbol" charset="0"/>
              </a:rPr>
              <a:t>Q)</a:t>
            </a:r>
            <a:r>
              <a:rPr lang="en-US" sz="2800" baseline="30000" dirty="0">
                <a:solidFill>
                  <a:srgbClr val="FFFFFF"/>
                </a:solidFill>
                <a:latin typeface="Arial" charset="0"/>
                <a:ea typeface="ＭＳ Ｐゴシック" charset="0"/>
                <a:cs typeface="ＭＳ Ｐゴシック" charset="0"/>
                <a:sym typeface="Symbol" charset="0"/>
              </a:rPr>
              <a:t>1/</a:t>
            </a:r>
            <a:r>
              <a:rPr lang="en-US" sz="2800" baseline="30000" dirty="0" smtClean="0">
                <a:solidFill>
                  <a:srgbClr val="FFFFFF"/>
                </a:solidFill>
                <a:latin typeface="Arial" charset="0"/>
                <a:ea typeface="ＭＳ Ｐゴシック" charset="0"/>
                <a:cs typeface="ＭＳ Ｐゴシック" charset="0"/>
                <a:sym typeface="Symbol" charset="0"/>
              </a:rPr>
              <a:t>2</a:t>
            </a:r>
            <a:r>
              <a:rPr lang="en-US" sz="2800" dirty="0" smtClean="0">
                <a:solidFill>
                  <a:srgbClr val="FFFFFF"/>
                </a:solidFill>
                <a:latin typeface="Arial" charset="0"/>
                <a:ea typeface="ＭＳ Ｐゴシック" charset="0"/>
                <a:cs typeface="ＭＳ Ｐゴシック" charset="0"/>
                <a:sym typeface="Symbol" charset="0"/>
              </a:rPr>
              <a:t>  FWHM</a:t>
            </a:r>
            <a:endParaRPr lang="en-US" sz="2800" dirty="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dirty="0">
              <a:solidFill>
                <a:srgbClr val="FFFFFF"/>
              </a:solidFill>
              <a:latin typeface="Chalkboard" charset="0"/>
              <a:ea typeface="ＭＳ Ｐゴシック" charset="0"/>
              <a:cs typeface="ＭＳ Ｐゴシック" charset="0"/>
              <a:sym typeface="Symbol" charset="0"/>
            </a:endParaRPr>
          </a:p>
          <a:p>
            <a:pPr algn="ctr" eaLnBrk="1" hangingPunct="1">
              <a:lnSpc>
                <a:spcPct val="80000"/>
              </a:lnSpc>
              <a:buFontTx/>
              <a:buNone/>
            </a:pPr>
            <a:r>
              <a:rPr lang="en-US" sz="2400" b="1" dirty="0">
                <a:solidFill>
                  <a:srgbClr val="FFFFFF"/>
                </a:solidFill>
                <a:latin typeface="Arial" charset="0"/>
                <a:ea typeface="ＭＳ Ｐゴシック" charset="0"/>
                <a:cs typeface="ＭＳ Ｐゴシック" charset="0"/>
                <a:sym typeface="Symbol" charset="0"/>
              </a:rPr>
              <a:t>E/E = </a:t>
            </a:r>
            <a:r>
              <a:rPr lang="en-US" sz="2400" b="1" dirty="0" smtClean="0">
                <a:solidFill>
                  <a:srgbClr val="FFFFFF"/>
                </a:solidFill>
                <a:latin typeface="Arial" charset="0"/>
                <a:ea typeface="ＭＳ Ｐゴシック" charset="0"/>
                <a:cs typeface="ＭＳ Ｐゴシック" charset="0"/>
                <a:sym typeface="Symbol" charset="0"/>
              </a:rPr>
              <a:t>0.3% </a:t>
            </a:r>
            <a:r>
              <a:rPr lang="en-US" sz="2400" b="1" dirty="0">
                <a:solidFill>
                  <a:srgbClr val="FFFFFF"/>
                </a:solidFill>
                <a:latin typeface="Arial" charset="0"/>
                <a:ea typeface="ＭＳ Ｐゴシック" charset="0"/>
                <a:cs typeface="ＭＳ Ｐゴシック" charset="0"/>
                <a:sym typeface="Symbol" charset="0"/>
              </a:rPr>
              <a:t>FWHM       </a:t>
            </a:r>
            <a:r>
              <a:rPr lang="en-US" sz="2400" b="1" u="sng" dirty="0">
                <a:solidFill>
                  <a:srgbClr val="FFFFFF"/>
                </a:solidFill>
                <a:latin typeface="Arial" charset="0"/>
                <a:ea typeface="ＭＳ Ｐゴシック" charset="0"/>
                <a:cs typeface="ＭＳ Ｐゴシック" charset="0"/>
                <a:sym typeface="Symbol" charset="0"/>
              </a:rPr>
              <a:t>intrinsic</a:t>
            </a:r>
            <a:r>
              <a:rPr lang="en-US" sz="2400" b="1" dirty="0">
                <a:solidFill>
                  <a:srgbClr val="FFFFFF"/>
                </a:solidFill>
                <a:latin typeface="Arial" charset="0"/>
                <a:ea typeface="ＭＳ Ｐゴシック" charset="0"/>
                <a:cs typeface="ＭＳ Ｐゴシック" charset="0"/>
                <a:sym typeface="Symbol" charset="0"/>
              </a:rPr>
              <a:t> </a:t>
            </a:r>
            <a:r>
              <a:rPr lang="en-US" sz="2400" b="1" dirty="0" smtClean="0">
                <a:solidFill>
                  <a:srgbClr val="FFFFFF"/>
                </a:solidFill>
                <a:latin typeface="Arial" charset="0"/>
                <a:ea typeface="ＭＳ Ｐゴシック" charset="0"/>
                <a:cs typeface="ＭＳ Ｐゴシック" charset="0"/>
                <a:sym typeface="Symbol" charset="0"/>
              </a:rPr>
              <a:t>Gas-phase </a:t>
            </a:r>
            <a:r>
              <a:rPr lang="en-US" sz="2400" b="1" dirty="0" err="1" smtClean="0">
                <a:solidFill>
                  <a:srgbClr val="FFFFFF"/>
                </a:solidFill>
                <a:latin typeface="Arial" charset="0"/>
                <a:ea typeface="ＭＳ Ｐゴシック" charset="0"/>
                <a:cs typeface="ＭＳ Ｐゴシック" charset="0"/>
                <a:sym typeface="Symbol" charset="0"/>
              </a:rPr>
              <a:t>Xe</a:t>
            </a:r>
            <a:endParaRPr lang="en-US" sz="2400" b="1" dirty="0" smtClean="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b="1" dirty="0" smtClean="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r>
              <a:rPr lang="en-US" sz="2400" b="1" dirty="0" smtClean="0">
                <a:solidFill>
                  <a:srgbClr val="FFFFFF"/>
                </a:solidFill>
                <a:latin typeface="Arial" charset="0"/>
                <a:ea typeface="ＭＳ Ｐゴシック" charset="0"/>
                <a:cs typeface="ＭＳ Ｐゴシック" charset="0"/>
                <a:sym typeface="Symbol" charset="0"/>
              </a:rPr>
              <a:t>Ionization signal only!</a:t>
            </a:r>
            <a:endParaRPr lang="en-US" sz="2400" b="1" dirty="0">
              <a:solidFill>
                <a:srgbClr val="FFFFFF"/>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b="1" dirty="0">
              <a:solidFill>
                <a:srgbClr val="800000"/>
              </a:solidFill>
              <a:latin typeface="Arial" charset="0"/>
              <a:ea typeface="ＭＳ Ｐゴシック" charset="0"/>
              <a:cs typeface="ＭＳ Ｐゴシック" charset="0"/>
              <a:sym typeface="Symbol" charset="0"/>
            </a:endParaRPr>
          </a:p>
        </p:txBody>
      </p:sp>
      <p:sp>
        <p:nvSpPr>
          <p:cNvPr id="296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smtClean="0"/>
              <a:t>Hawaii</a:t>
            </a:r>
            <a:endParaRPr lang="en-US" sz="1400" dirty="0"/>
          </a:p>
        </p:txBody>
      </p:sp>
      <p:sp>
        <p:nvSpPr>
          <p:cNvPr id="29701" name="Rectangle 1"/>
          <p:cNvSpPr>
            <a:spLocks noChangeArrowheads="1"/>
          </p:cNvSpPr>
          <p:nvPr/>
        </p:nvSpPr>
        <p:spPr bwMode="auto">
          <a:xfrm>
            <a:off x="1207180" y="4515813"/>
            <a:ext cx="6741398" cy="627197"/>
          </a:xfrm>
          <a:prstGeom prst="rect">
            <a:avLst/>
          </a:pr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Date Placeholder 2"/>
          <p:cNvSpPr>
            <a:spLocks noGrp="1"/>
          </p:cNvSpPr>
          <p:nvPr>
            <p:ph type="dt" sz="half" idx="10"/>
          </p:nvPr>
        </p:nvSpPr>
        <p:spPr/>
        <p:txBody>
          <a:bodyPr/>
          <a:lstStyle/>
          <a:p>
            <a:pPr>
              <a:defRPr/>
            </a:pPr>
            <a:r>
              <a:rPr lang="en-US" smtClean="0"/>
              <a:t>24 October 2018</a:t>
            </a:r>
            <a:endParaRPr lang="en-US"/>
          </a:p>
        </p:txBody>
      </p:sp>
      <p:sp>
        <p:nvSpPr>
          <p:cNvPr id="2" name="Slide Number Placeholder 1"/>
          <p:cNvSpPr>
            <a:spLocks noGrp="1"/>
          </p:cNvSpPr>
          <p:nvPr>
            <p:ph type="sldNum" sz="quarter" idx="12"/>
          </p:nvPr>
        </p:nvSpPr>
        <p:spPr/>
        <p:txBody>
          <a:bodyPr/>
          <a:lstStyle/>
          <a:p>
            <a:fld id="{6ECC9B84-AF0A-E746-9773-E40DD27D8915}" type="slidenum">
              <a:rPr lang="en-US" smtClean="0"/>
              <a:t>50</a:t>
            </a:fld>
            <a:endParaRPr lang="en-US"/>
          </a:p>
        </p:txBody>
      </p:sp>
    </p:spTree>
    <p:extLst>
      <p:ext uri="{BB962C8B-B14F-4D97-AF65-F5344CB8AC3E}">
        <p14:creationId xmlns:p14="http://schemas.microsoft.com/office/powerpoint/2010/main" val="38022763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normAutofit/>
          </a:bodyPr>
          <a:lstStyle/>
          <a:p>
            <a:pPr eaLnBrk="1" hangingPunct="1"/>
            <a:r>
              <a:rPr lang="en-US" sz="2800" dirty="0" smtClean="0">
                <a:solidFill>
                  <a:srgbClr val="9600E1"/>
                </a:solidFill>
                <a:latin typeface="Chalkboard" charset="0"/>
                <a:ea typeface="ＭＳ Ｐゴシック" charset="0"/>
                <a:cs typeface="ＭＳ Ｐゴシック" charset="0"/>
              </a:rPr>
              <a:t>Intrinsic Energy </a:t>
            </a:r>
            <a:r>
              <a:rPr lang="en-US" sz="2800" dirty="0">
                <a:solidFill>
                  <a:srgbClr val="9600E1"/>
                </a:solidFill>
                <a:latin typeface="Chalkboard" charset="0"/>
                <a:ea typeface="ＭＳ Ｐゴシック" charset="0"/>
                <a:cs typeface="ＭＳ Ｐゴシック" charset="0"/>
              </a:rPr>
              <a:t>resolution at Q</a:t>
            </a:r>
            <a:r>
              <a:rPr lang="en-US" sz="2800" baseline="-25000" dirty="0">
                <a:solidFill>
                  <a:srgbClr val="9600E1"/>
                </a:solidFill>
                <a:latin typeface="Chalkboard" charset="0"/>
                <a:ea typeface="ＭＳ Ｐゴシック" charset="0"/>
                <a:cs typeface="ＭＳ Ｐゴシック" charset="0"/>
                <a:sym typeface="Symbol" charset="0"/>
              </a:rPr>
              <a:t> </a:t>
            </a:r>
            <a:r>
              <a:rPr lang="en-US" sz="2800" dirty="0">
                <a:solidFill>
                  <a:srgbClr val="9600E1"/>
                </a:solidFill>
                <a:latin typeface="Chalkboard" charset="0"/>
                <a:ea typeface="ＭＳ Ｐゴシック" charset="0"/>
                <a:cs typeface="ＭＳ Ｐゴシック" charset="0"/>
                <a:sym typeface="Symbol" charset="0"/>
              </a:rPr>
              <a:t>= </a:t>
            </a:r>
            <a:r>
              <a:rPr lang="en-US" sz="2800" dirty="0">
                <a:solidFill>
                  <a:srgbClr val="9600E1"/>
                </a:solidFill>
                <a:latin typeface="Arial" charset="0"/>
                <a:ea typeface="ＭＳ Ｐゴシック" charset="0"/>
                <a:cs typeface="ＭＳ Ｐゴシック" charset="0"/>
                <a:sym typeface="Symbol" charset="0"/>
              </a:rPr>
              <a:t>2457 </a:t>
            </a:r>
            <a:r>
              <a:rPr lang="en-US" sz="2800" dirty="0" err="1">
                <a:solidFill>
                  <a:srgbClr val="9600E1"/>
                </a:solidFill>
                <a:latin typeface="Arial" charset="0"/>
                <a:ea typeface="ＭＳ Ｐゴシック" charset="0"/>
                <a:cs typeface="ＭＳ Ｐゴシック" charset="0"/>
                <a:sym typeface="Symbol" charset="0"/>
              </a:rPr>
              <a:t>keV</a:t>
            </a:r>
            <a:endParaRPr lang="en-US" sz="2800" dirty="0">
              <a:solidFill>
                <a:srgbClr val="9600E1"/>
              </a:solidFill>
              <a:latin typeface="Chalkboard" charset="0"/>
              <a:ea typeface="ＭＳ Ｐゴシック" charset="0"/>
              <a:cs typeface="ＭＳ Ｐゴシック" charset="0"/>
            </a:endParaRPr>
          </a:p>
        </p:txBody>
      </p:sp>
      <p:sp>
        <p:nvSpPr>
          <p:cNvPr id="29700" name="Rectangle 3"/>
          <p:cNvSpPr>
            <a:spLocks noGrp="1" noChangeArrowheads="1"/>
          </p:cNvSpPr>
          <p:nvPr>
            <p:ph idx="1"/>
          </p:nvPr>
        </p:nvSpPr>
        <p:spPr/>
        <p:txBody>
          <a:bodyPr>
            <a:normAutofit/>
          </a:bodyPr>
          <a:lstStyle/>
          <a:p>
            <a:pPr marL="342900" lvl="1" indent="-342900" algn="ctr">
              <a:buNone/>
            </a:pPr>
            <a:r>
              <a:rPr lang="en-US" sz="2400" dirty="0">
                <a:latin typeface="Arial" charset="0"/>
                <a:ea typeface="ＭＳ Ｐゴシック" charset="0"/>
                <a:sym typeface="Symbol" charset="0"/>
              </a:rPr>
              <a:t>Q  Energy </a:t>
            </a:r>
            <a:r>
              <a:rPr lang="en-US" sz="2400" baseline="30000" dirty="0">
                <a:solidFill>
                  <a:srgbClr val="7011FF"/>
                </a:solidFill>
                <a:latin typeface="Arial" charset="0"/>
                <a:ea typeface="ＭＳ Ｐゴシック" charset="0"/>
                <a:sym typeface="Symbol" charset="0"/>
              </a:rPr>
              <a:t>136</a:t>
            </a:r>
            <a:r>
              <a:rPr lang="en-US" sz="2400" dirty="0">
                <a:solidFill>
                  <a:srgbClr val="7011FF"/>
                </a:solidFill>
                <a:latin typeface="Arial" charset="0"/>
                <a:ea typeface="ＭＳ Ｐゴシック" charset="0"/>
                <a:sym typeface="Symbol" charset="0"/>
              </a:rPr>
              <a:t>Xe --&gt; </a:t>
            </a:r>
            <a:r>
              <a:rPr lang="en-US" sz="2400" baseline="30000" dirty="0">
                <a:solidFill>
                  <a:srgbClr val="7011FF"/>
                </a:solidFill>
                <a:latin typeface="Arial" charset="0"/>
                <a:ea typeface="ＭＳ Ｐゴシック" charset="0"/>
                <a:sym typeface="Symbol" charset="0"/>
              </a:rPr>
              <a:t>136</a:t>
            </a:r>
            <a:r>
              <a:rPr lang="en-US" sz="2400" dirty="0">
                <a:solidFill>
                  <a:srgbClr val="7011FF"/>
                </a:solidFill>
                <a:latin typeface="Arial" charset="0"/>
                <a:ea typeface="ＭＳ Ｐゴシック" charset="0"/>
                <a:sym typeface="Symbol" charset="0"/>
              </a:rPr>
              <a:t>Ba:</a:t>
            </a:r>
            <a:r>
              <a:rPr lang="en-US" sz="2400" dirty="0">
                <a:latin typeface="Arial" charset="0"/>
                <a:ea typeface="ＭＳ Ｐゴシック" charset="0"/>
                <a:sym typeface="Symbol" charset="0"/>
              </a:rPr>
              <a:t>           </a:t>
            </a:r>
            <a:r>
              <a:rPr lang="en-US" sz="2400" dirty="0" smtClean="0">
                <a:latin typeface="Arial" charset="0"/>
                <a:ea typeface="ＭＳ Ｐゴシック" charset="0"/>
                <a:sym typeface="Symbol" charset="0"/>
              </a:rPr>
              <a:t>   2457 </a:t>
            </a:r>
            <a:r>
              <a:rPr lang="en-US" sz="2400" dirty="0" err="1" smtClean="0">
                <a:latin typeface="Arial" charset="0"/>
                <a:ea typeface="ＭＳ Ｐゴシック" charset="0"/>
                <a:sym typeface="Symbol" charset="0"/>
              </a:rPr>
              <a:t>keV</a:t>
            </a:r>
            <a:endParaRPr lang="en-US" sz="2400" dirty="0" smtClean="0">
              <a:latin typeface="Arial" charset="0"/>
              <a:ea typeface="ＭＳ Ｐゴシック" charset="0"/>
              <a:sym typeface="Symbol" charset="0"/>
            </a:endParaRPr>
          </a:p>
          <a:p>
            <a:pPr marL="342900" lvl="1" indent="-342900" algn="ctr">
              <a:buNone/>
            </a:pPr>
            <a:r>
              <a:rPr lang="en-US" sz="2400" dirty="0">
                <a:latin typeface="Arial" charset="0"/>
                <a:ea typeface="ＭＳ Ｐゴシック" charset="0"/>
                <a:sym typeface="Symbol" charset="0"/>
              </a:rPr>
              <a:t>w  Average energy per ion pair:           25 </a:t>
            </a:r>
            <a:r>
              <a:rPr lang="en-US" sz="2400" dirty="0" err="1" smtClean="0">
                <a:latin typeface="Arial" charset="0"/>
                <a:ea typeface="ＭＳ Ｐゴシック" charset="0"/>
                <a:sym typeface="Symbol" charset="0"/>
              </a:rPr>
              <a:t>eV</a:t>
            </a:r>
            <a:endParaRPr lang="en-US" sz="2400" dirty="0" smtClean="0">
              <a:latin typeface="Arial" charset="0"/>
              <a:ea typeface="ＭＳ Ｐゴシック" charset="0"/>
              <a:sym typeface="Symbol" charset="0"/>
            </a:endParaRPr>
          </a:p>
          <a:p>
            <a:pPr marL="342900" lvl="1" indent="-342900" algn="ctr">
              <a:buNone/>
            </a:pPr>
            <a:r>
              <a:rPr lang="en-US" sz="2400" dirty="0">
                <a:latin typeface="Chalkboard" charset="0"/>
                <a:ea typeface="ＭＳ Ｐゴシック" charset="0"/>
                <a:cs typeface="ＭＳ Ｐゴシック" charset="0"/>
                <a:sym typeface="Symbol" charset="0"/>
              </a:rPr>
              <a:t>N = Q/w </a:t>
            </a:r>
            <a:r>
              <a:rPr lang="en-US" sz="2400" dirty="0">
                <a:latin typeface="Arial" charset="0"/>
                <a:ea typeface="ＭＳ Ｐゴシック" charset="0"/>
                <a:cs typeface="ＭＳ Ｐゴシック" charset="0"/>
                <a:sym typeface="Symbol" charset="0"/>
              </a:rPr>
              <a:t>~</a:t>
            </a:r>
            <a:r>
              <a:rPr lang="en-US" sz="2400" dirty="0">
                <a:solidFill>
                  <a:srgbClr val="1B34FF"/>
                </a:solidFill>
                <a:latin typeface="Chalkboard" charset="0"/>
                <a:ea typeface="ＭＳ Ｐゴシック" charset="0"/>
                <a:cs typeface="ＭＳ Ｐゴシック" charset="0"/>
                <a:sym typeface="Symbol" charset="0"/>
              </a:rPr>
              <a:t>100,000</a:t>
            </a:r>
            <a:r>
              <a:rPr lang="en-US" sz="2400" dirty="0">
                <a:latin typeface="Chalkboard" charset="0"/>
                <a:ea typeface="ＭＳ Ｐゴシック" charset="0"/>
                <a:cs typeface="ＭＳ Ｐゴシック" charset="0"/>
                <a:sym typeface="Symbol" charset="0"/>
              </a:rPr>
              <a:t> primary electrons</a:t>
            </a:r>
            <a:endParaRPr lang="en-US" sz="2400" dirty="0">
              <a:solidFill>
                <a:srgbClr val="1309FE"/>
              </a:solidFill>
              <a:latin typeface="Chalkboard" charset="0"/>
              <a:ea typeface="ＭＳ Ｐゴシック" charset="0"/>
              <a:cs typeface="ＭＳ Ｐゴシック" charset="0"/>
              <a:sym typeface="Symbol" charset="0"/>
            </a:endParaRPr>
          </a:p>
          <a:p>
            <a:pPr marL="342900" lvl="1" indent="-342900" algn="ctr">
              <a:buNone/>
            </a:pPr>
            <a:r>
              <a:rPr lang="en-US" sz="2400" dirty="0">
                <a:latin typeface="Arial" charset="0"/>
                <a:ea typeface="ＭＳ Ｐゴシック" charset="0"/>
                <a:sym typeface="Symbol" charset="0"/>
              </a:rPr>
              <a:t>F    </a:t>
            </a:r>
            <a:r>
              <a:rPr lang="en-US" sz="2400" dirty="0" err="1">
                <a:latin typeface="Arial" charset="0"/>
                <a:ea typeface="ＭＳ Ｐゴシック" charset="0"/>
                <a:sym typeface="Symbol" charset="0"/>
              </a:rPr>
              <a:t>Fano</a:t>
            </a:r>
            <a:r>
              <a:rPr lang="en-US" sz="2400" dirty="0">
                <a:latin typeface="Arial" charset="0"/>
                <a:ea typeface="ＭＳ Ｐゴシック" charset="0"/>
                <a:sym typeface="Symbol" charset="0"/>
              </a:rPr>
              <a:t> factor (</a:t>
            </a:r>
            <a:r>
              <a:rPr lang="en-US" sz="2400" dirty="0" err="1" smtClean="0">
                <a:latin typeface="Arial" charset="0"/>
                <a:ea typeface="ＭＳ Ｐゴシック" charset="0"/>
                <a:sym typeface="Symbol" charset="0"/>
              </a:rPr>
              <a:t>HPXe</a:t>
            </a:r>
            <a:r>
              <a:rPr lang="en-US" sz="2400" dirty="0">
                <a:latin typeface="Arial" charset="0"/>
                <a:ea typeface="ＭＳ Ｐゴシック" charset="0"/>
                <a:sym typeface="Symbol" charset="0"/>
              </a:rPr>
              <a:t>): 	       	</a:t>
            </a:r>
            <a:r>
              <a:rPr lang="en-US" sz="2400" b="1" dirty="0">
                <a:latin typeface="Arial" charset="0"/>
                <a:ea typeface="ＭＳ Ｐゴシック" charset="0"/>
                <a:sym typeface="Symbol" charset="0"/>
              </a:rPr>
              <a:t>F = </a:t>
            </a:r>
            <a:r>
              <a:rPr lang="en-US" sz="2400" b="1" dirty="0" smtClean="0">
                <a:latin typeface="Arial" charset="0"/>
                <a:ea typeface="ＭＳ Ｐゴシック" charset="0"/>
                <a:sym typeface="Symbol" charset="0"/>
              </a:rPr>
              <a:t>0.15 ±0.03 </a:t>
            </a:r>
          </a:p>
          <a:p>
            <a:pPr marL="342900" lvl="1" indent="-342900" algn="ctr">
              <a:buNone/>
            </a:pPr>
            <a:r>
              <a:rPr lang="en-US" sz="2400" dirty="0">
                <a:latin typeface="Chalkboard" charset="0"/>
                <a:ea typeface="ＭＳ Ｐゴシック" charset="0"/>
                <a:cs typeface="ＭＳ Ｐゴシック" charset="0"/>
                <a:sym typeface="Symbol" charset="0"/>
              </a:rPr>
              <a:t></a:t>
            </a:r>
            <a:r>
              <a:rPr lang="en-US" sz="2400" baseline="-25000" dirty="0">
                <a:latin typeface="Chalkboard" charset="0"/>
                <a:ea typeface="ＭＳ Ｐゴシック" charset="0"/>
                <a:cs typeface="ＭＳ Ｐゴシック" charset="0"/>
                <a:sym typeface="Symbol" charset="0"/>
              </a:rPr>
              <a:t>N</a:t>
            </a:r>
            <a:r>
              <a:rPr lang="en-US" sz="2400" dirty="0">
                <a:latin typeface="Chalkboard" charset="0"/>
                <a:ea typeface="ＭＳ Ｐゴシック" charset="0"/>
                <a:cs typeface="ＭＳ Ｐゴシック" charset="0"/>
                <a:sym typeface="Symbol" charset="0"/>
              </a:rPr>
              <a:t> =</a:t>
            </a:r>
            <a:r>
              <a:rPr lang="en-US" sz="2400" dirty="0">
                <a:solidFill>
                  <a:srgbClr val="1309FE"/>
                </a:solidFill>
                <a:latin typeface="Chalkboard" charset="0"/>
                <a:ea typeface="ＭＳ Ｐゴシック" charset="0"/>
                <a:cs typeface="ＭＳ Ｐゴシック" charset="0"/>
                <a:sym typeface="Symbol" charset="0"/>
              </a:rPr>
              <a:t> </a:t>
            </a:r>
            <a:r>
              <a:rPr lang="en-US" sz="2400" dirty="0">
                <a:latin typeface="Chalkboard" charset="0"/>
                <a:ea typeface="ＭＳ Ｐゴシック" charset="0"/>
                <a:cs typeface="ＭＳ Ｐゴシック" charset="0"/>
                <a:sym typeface="Symbol" charset="0"/>
              </a:rPr>
              <a:t>(FN)</a:t>
            </a:r>
            <a:r>
              <a:rPr lang="en-US" sz="2400" baseline="30000" dirty="0">
                <a:latin typeface="Chalkboard" charset="0"/>
                <a:ea typeface="ＭＳ Ｐゴシック" charset="0"/>
                <a:cs typeface="ＭＳ Ｐゴシック" charset="0"/>
                <a:sym typeface="Symbol" charset="0"/>
              </a:rPr>
              <a:t>1/</a:t>
            </a:r>
            <a:r>
              <a:rPr lang="en-US" sz="2400" baseline="30000" dirty="0" smtClean="0">
                <a:latin typeface="Chalkboard" charset="0"/>
                <a:ea typeface="ＭＳ Ｐゴシック" charset="0"/>
                <a:cs typeface="ＭＳ Ｐゴシック" charset="0"/>
                <a:sym typeface="Symbol" charset="0"/>
              </a:rPr>
              <a:t>2</a:t>
            </a:r>
            <a:r>
              <a:rPr lang="en-US" sz="2400" dirty="0" smtClean="0">
                <a:latin typeface="Chalkboard" charset="0"/>
                <a:ea typeface="ＭＳ Ｐゴシック" charset="0"/>
                <a:cs typeface="ＭＳ Ｐゴシック" charset="0"/>
                <a:sym typeface="Symbol" charset="0"/>
              </a:rPr>
              <a:t> = </a:t>
            </a:r>
            <a:r>
              <a:rPr lang="en-US" sz="2400" dirty="0">
                <a:latin typeface="Chalkboard" charset="0"/>
                <a:ea typeface="ＭＳ Ｐゴシック" charset="0"/>
                <a:cs typeface="ＭＳ Ｐゴシック" charset="0"/>
                <a:sym typeface="Symbol" charset="0"/>
              </a:rPr>
              <a:t>(F</a:t>
            </a:r>
            <a:r>
              <a:rPr lang="en-US" sz="2400" dirty="0" smtClean="0">
                <a:latin typeface="Chalkboard" charset="0"/>
                <a:ea typeface="ＭＳ Ｐゴシック" charset="0"/>
                <a:cs typeface="ＭＳ Ｐゴシック" charset="0"/>
                <a:sym typeface="Symbol" charset="0"/>
              </a:rPr>
              <a:t>Q/w)</a:t>
            </a:r>
            <a:r>
              <a:rPr lang="en-US" sz="2400" baseline="30000" dirty="0" smtClean="0">
                <a:latin typeface="Chalkboard" charset="0"/>
                <a:ea typeface="ＭＳ Ｐゴシック" charset="0"/>
                <a:cs typeface="ＭＳ Ｐゴシック" charset="0"/>
                <a:sym typeface="Symbol" charset="0"/>
              </a:rPr>
              <a:t>1/2</a:t>
            </a:r>
            <a:r>
              <a:rPr lang="en-US" sz="2400" dirty="0" smtClean="0">
                <a:latin typeface="Chalkboard" charset="0"/>
                <a:ea typeface="ＭＳ Ｐゴシック" charset="0"/>
                <a:cs typeface="ＭＳ Ｐゴシック" charset="0"/>
                <a:sym typeface="Symbol" charset="0"/>
              </a:rPr>
              <a:t> </a:t>
            </a:r>
            <a:r>
              <a:rPr lang="en-US" sz="2400" dirty="0">
                <a:solidFill>
                  <a:srgbClr val="1309FE"/>
                </a:solidFill>
                <a:latin typeface="Arial" charset="0"/>
                <a:ea typeface="ＭＳ Ｐゴシック" charset="0"/>
                <a:cs typeface="ＭＳ Ｐゴシック" charset="0"/>
                <a:sym typeface="Symbol" charset="0"/>
              </a:rPr>
              <a:t>~</a:t>
            </a:r>
            <a:r>
              <a:rPr lang="en-US" sz="2400" dirty="0">
                <a:solidFill>
                  <a:srgbClr val="1309FE"/>
                </a:solidFill>
                <a:latin typeface="Chalkboard" charset="0"/>
                <a:ea typeface="ＭＳ Ｐゴシック" charset="0"/>
                <a:cs typeface="ＭＳ Ｐゴシック" charset="0"/>
                <a:sym typeface="Symbol" charset="0"/>
              </a:rPr>
              <a:t>124 </a:t>
            </a:r>
            <a:r>
              <a:rPr lang="en-US" sz="2400" dirty="0">
                <a:latin typeface="Chalkboard" charset="0"/>
                <a:ea typeface="ＭＳ Ｐゴシック" charset="0"/>
                <a:cs typeface="ＭＳ Ｐゴシック" charset="0"/>
                <a:sym typeface="Symbol" charset="0"/>
              </a:rPr>
              <a:t>electrons </a:t>
            </a:r>
            <a:r>
              <a:rPr lang="en-US" sz="2400" dirty="0" err="1" smtClean="0">
                <a:latin typeface="Chalkboard" charset="0"/>
                <a:ea typeface="ＭＳ Ｐゴシック" charset="0"/>
                <a:cs typeface="ＭＳ Ｐゴシック" charset="0"/>
                <a:sym typeface="Symbol" charset="0"/>
              </a:rPr>
              <a:t>rms</a:t>
            </a:r>
            <a:endParaRPr lang="en-US" sz="2400" dirty="0">
              <a:solidFill>
                <a:srgbClr val="FF0000"/>
              </a:solidFill>
              <a:latin typeface="Arial" charset="0"/>
              <a:ea typeface="ＭＳ Ｐゴシック" charset="0"/>
              <a:cs typeface="ＭＳ Ｐゴシック" charset="0"/>
              <a:sym typeface="Symbol" charset="0"/>
            </a:endParaRPr>
          </a:p>
          <a:p>
            <a:pPr algn="ctr" eaLnBrk="1" hangingPunct="1">
              <a:buFontTx/>
              <a:buNone/>
            </a:pPr>
            <a:r>
              <a:rPr lang="en-US" sz="2800" dirty="0" smtClean="0">
                <a:solidFill>
                  <a:srgbClr val="1309FE"/>
                </a:solidFill>
                <a:latin typeface="Arial" charset="0"/>
                <a:ea typeface="ＭＳ Ｐゴシック" charset="0"/>
                <a:cs typeface="ＭＳ Ｐゴシック" charset="0"/>
                <a:sym typeface="Symbol" charset="0"/>
              </a:rPr>
              <a:t></a:t>
            </a:r>
            <a:r>
              <a:rPr lang="en-US" sz="2800" dirty="0">
                <a:solidFill>
                  <a:srgbClr val="1309FE"/>
                </a:solidFill>
                <a:latin typeface="Arial" charset="0"/>
                <a:ea typeface="ＭＳ Ｐゴシック" charset="0"/>
                <a:cs typeface="ＭＳ Ｐゴシック" charset="0"/>
                <a:sym typeface="Symbol" charset="0"/>
              </a:rPr>
              <a:t>E/E = 2.35  (</a:t>
            </a:r>
            <a:r>
              <a:rPr lang="en-US" sz="2800" dirty="0" err="1">
                <a:solidFill>
                  <a:srgbClr val="1309FE"/>
                </a:solidFill>
                <a:latin typeface="Arial" charset="0"/>
                <a:ea typeface="ＭＳ Ｐゴシック" charset="0"/>
                <a:cs typeface="ＭＳ Ｐゴシック" charset="0"/>
                <a:sym typeface="Symbol" charset="0"/>
              </a:rPr>
              <a:t>F</a:t>
            </a:r>
            <a:r>
              <a:rPr lang="en-US" sz="2800" dirty="0" err="1" smtClean="0">
                <a:solidFill>
                  <a:srgbClr val="1309FE"/>
                </a:solidFill>
                <a:latin typeface="Arial" charset="0"/>
                <a:ea typeface="ＭＳ Ｐゴシック" charset="0"/>
                <a:cs typeface="ＭＳ Ｐゴシック" charset="0"/>
                <a:sym typeface="Symbol" charset="0"/>
              </a:rPr>
              <a:t>w</a:t>
            </a:r>
            <a:r>
              <a:rPr lang="en-US" sz="2800" dirty="0" smtClean="0">
                <a:solidFill>
                  <a:srgbClr val="1309FE"/>
                </a:solidFill>
                <a:latin typeface="Arial" charset="0"/>
                <a:ea typeface="ＭＳ Ｐゴシック" charset="0"/>
                <a:cs typeface="ＭＳ Ｐゴシック" charset="0"/>
                <a:sym typeface="Symbol" charset="0"/>
              </a:rPr>
              <a:t>/</a:t>
            </a:r>
            <a:r>
              <a:rPr lang="en-US" sz="2800" dirty="0">
                <a:solidFill>
                  <a:srgbClr val="1309FE"/>
                </a:solidFill>
                <a:latin typeface="Arial" charset="0"/>
                <a:ea typeface="ＭＳ Ｐゴシック" charset="0"/>
                <a:cs typeface="ＭＳ Ｐゴシック" charset="0"/>
                <a:sym typeface="Symbol" charset="0"/>
              </a:rPr>
              <a:t>Q)</a:t>
            </a:r>
            <a:r>
              <a:rPr lang="en-US" sz="2800" baseline="30000" dirty="0">
                <a:solidFill>
                  <a:srgbClr val="1309FE"/>
                </a:solidFill>
                <a:latin typeface="Arial" charset="0"/>
                <a:ea typeface="ＭＳ Ｐゴシック" charset="0"/>
                <a:cs typeface="ＭＳ Ｐゴシック" charset="0"/>
                <a:sym typeface="Symbol" charset="0"/>
              </a:rPr>
              <a:t>1/</a:t>
            </a:r>
            <a:r>
              <a:rPr lang="en-US" sz="2800" baseline="30000" dirty="0" smtClean="0">
                <a:solidFill>
                  <a:srgbClr val="1309FE"/>
                </a:solidFill>
                <a:latin typeface="Arial" charset="0"/>
                <a:ea typeface="ＭＳ Ｐゴシック" charset="0"/>
                <a:cs typeface="ＭＳ Ｐゴシック" charset="0"/>
                <a:sym typeface="Symbol" charset="0"/>
              </a:rPr>
              <a:t>2</a:t>
            </a:r>
            <a:r>
              <a:rPr lang="en-US" sz="2800" dirty="0" smtClean="0">
                <a:solidFill>
                  <a:srgbClr val="1309FE"/>
                </a:solidFill>
                <a:latin typeface="Arial" charset="0"/>
                <a:ea typeface="ＭＳ Ｐゴシック" charset="0"/>
                <a:cs typeface="ＭＳ Ｐゴシック" charset="0"/>
                <a:sym typeface="Symbol" charset="0"/>
              </a:rPr>
              <a:t>  FWHM</a:t>
            </a:r>
            <a:endParaRPr lang="en-US" sz="2800" dirty="0">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dirty="0">
              <a:latin typeface="Chalkboard" charset="0"/>
              <a:ea typeface="ＭＳ Ｐゴシック" charset="0"/>
              <a:cs typeface="ＭＳ Ｐゴシック" charset="0"/>
              <a:sym typeface="Symbol" charset="0"/>
            </a:endParaRPr>
          </a:p>
          <a:p>
            <a:pPr algn="ctr" eaLnBrk="1" hangingPunct="1">
              <a:lnSpc>
                <a:spcPct val="80000"/>
              </a:lnSpc>
              <a:buFontTx/>
              <a:buNone/>
            </a:pPr>
            <a:r>
              <a:rPr lang="en-US" sz="2400" b="1" dirty="0">
                <a:solidFill>
                  <a:srgbClr val="800000"/>
                </a:solidFill>
                <a:latin typeface="Arial" charset="0"/>
                <a:ea typeface="ＭＳ Ｐゴシック" charset="0"/>
                <a:cs typeface="ＭＳ Ｐゴシック" charset="0"/>
                <a:sym typeface="Symbol" charset="0"/>
              </a:rPr>
              <a:t>E/E = </a:t>
            </a:r>
            <a:r>
              <a:rPr lang="en-US" sz="2400" b="1" dirty="0" smtClean="0">
                <a:solidFill>
                  <a:srgbClr val="800000"/>
                </a:solidFill>
                <a:latin typeface="Arial" charset="0"/>
                <a:ea typeface="ＭＳ Ｐゴシック" charset="0"/>
                <a:cs typeface="ＭＳ Ｐゴシック" charset="0"/>
                <a:sym typeface="Symbol" charset="0"/>
              </a:rPr>
              <a:t>0.3% </a:t>
            </a:r>
            <a:r>
              <a:rPr lang="en-US" sz="2400" b="1" dirty="0">
                <a:solidFill>
                  <a:srgbClr val="800000"/>
                </a:solidFill>
                <a:latin typeface="Arial" charset="0"/>
                <a:ea typeface="ＭＳ Ｐゴシック" charset="0"/>
                <a:cs typeface="ＭＳ Ｐゴシック" charset="0"/>
                <a:sym typeface="Symbol" charset="0"/>
              </a:rPr>
              <a:t>FWHM       </a:t>
            </a:r>
            <a:r>
              <a:rPr lang="en-US" sz="2400" b="1" u="sng" dirty="0">
                <a:solidFill>
                  <a:srgbClr val="800000"/>
                </a:solidFill>
                <a:latin typeface="Arial" charset="0"/>
                <a:ea typeface="ＭＳ Ｐゴシック" charset="0"/>
                <a:cs typeface="ＭＳ Ｐゴシック" charset="0"/>
                <a:sym typeface="Symbol" charset="0"/>
              </a:rPr>
              <a:t>intrinsic</a:t>
            </a:r>
            <a:r>
              <a:rPr lang="en-US" sz="2400" b="1" dirty="0">
                <a:solidFill>
                  <a:srgbClr val="800000"/>
                </a:solidFill>
                <a:latin typeface="Arial" charset="0"/>
                <a:ea typeface="ＭＳ Ｐゴシック" charset="0"/>
                <a:cs typeface="ＭＳ Ｐゴシック" charset="0"/>
                <a:sym typeface="Symbol" charset="0"/>
              </a:rPr>
              <a:t> </a:t>
            </a:r>
            <a:r>
              <a:rPr lang="en-US" sz="2400" b="1" dirty="0" smtClean="0">
                <a:solidFill>
                  <a:srgbClr val="800000"/>
                </a:solidFill>
                <a:latin typeface="Arial" charset="0"/>
                <a:ea typeface="ＭＳ Ｐゴシック" charset="0"/>
                <a:cs typeface="ＭＳ Ｐゴシック" charset="0"/>
                <a:sym typeface="Symbol" charset="0"/>
              </a:rPr>
              <a:t>Gas-phase </a:t>
            </a:r>
            <a:r>
              <a:rPr lang="en-US" sz="2400" b="1" dirty="0" err="1" smtClean="0">
                <a:solidFill>
                  <a:srgbClr val="800000"/>
                </a:solidFill>
                <a:latin typeface="Arial" charset="0"/>
                <a:ea typeface="ＭＳ Ｐゴシック" charset="0"/>
                <a:cs typeface="ＭＳ Ｐゴシック" charset="0"/>
                <a:sym typeface="Symbol" charset="0"/>
              </a:rPr>
              <a:t>Xe</a:t>
            </a:r>
            <a:endParaRPr lang="en-US" sz="2400" b="1" dirty="0" smtClean="0">
              <a:solidFill>
                <a:srgbClr val="800000"/>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b="1" dirty="0" smtClean="0">
              <a:solidFill>
                <a:srgbClr val="800000"/>
              </a:solidFill>
              <a:latin typeface="Arial" charset="0"/>
              <a:ea typeface="ＭＳ Ｐゴシック" charset="0"/>
              <a:cs typeface="ＭＳ Ｐゴシック" charset="0"/>
              <a:sym typeface="Symbol" charset="0"/>
            </a:endParaRPr>
          </a:p>
          <a:p>
            <a:pPr algn="ctr" eaLnBrk="1" hangingPunct="1">
              <a:lnSpc>
                <a:spcPct val="80000"/>
              </a:lnSpc>
              <a:buFontTx/>
              <a:buNone/>
            </a:pPr>
            <a:r>
              <a:rPr lang="en-US" sz="2400" b="1" dirty="0" smtClean="0">
                <a:solidFill>
                  <a:srgbClr val="800000"/>
                </a:solidFill>
                <a:latin typeface="Arial" charset="0"/>
                <a:ea typeface="ＭＳ Ｐゴシック" charset="0"/>
                <a:cs typeface="ＭＳ Ｐゴシック" charset="0"/>
                <a:sym typeface="Symbol" charset="0"/>
              </a:rPr>
              <a:t>Ionization signal only!</a:t>
            </a:r>
            <a:endParaRPr lang="en-US" sz="2400" b="1" dirty="0">
              <a:solidFill>
                <a:srgbClr val="800000"/>
              </a:solidFill>
              <a:latin typeface="Arial" charset="0"/>
              <a:ea typeface="ＭＳ Ｐゴシック" charset="0"/>
              <a:cs typeface="ＭＳ Ｐゴシック" charset="0"/>
              <a:sym typeface="Symbol" charset="0"/>
            </a:endParaRPr>
          </a:p>
          <a:p>
            <a:pPr algn="ctr" eaLnBrk="1" hangingPunct="1">
              <a:lnSpc>
                <a:spcPct val="80000"/>
              </a:lnSpc>
              <a:buFontTx/>
              <a:buNone/>
            </a:pPr>
            <a:endParaRPr lang="en-US" sz="2400" b="1" dirty="0">
              <a:solidFill>
                <a:srgbClr val="800000"/>
              </a:solidFill>
              <a:latin typeface="Arial" charset="0"/>
              <a:ea typeface="ＭＳ Ｐゴシック" charset="0"/>
              <a:cs typeface="ＭＳ Ｐゴシック" charset="0"/>
              <a:sym typeface="Symbol" charset="0"/>
            </a:endParaRPr>
          </a:p>
        </p:txBody>
      </p:sp>
      <p:sp>
        <p:nvSpPr>
          <p:cNvPr id="296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smtClean="0"/>
              <a:t>Hawaii</a:t>
            </a:r>
            <a:endParaRPr lang="en-US" sz="1400" dirty="0"/>
          </a:p>
        </p:txBody>
      </p:sp>
      <p:sp>
        <p:nvSpPr>
          <p:cNvPr id="29701" name="Rectangle 1"/>
          <p:cNvSpPr>
            <a:spLocks noChangeArrowheads="1"/>
          </p:cNvSpPr>
          <p:nvPr/>
        </p:nvSpPr>
        <p:spPr bwMode="auto">
          <a:xfrm>
            <a:off x="1207180" y="4515813"/>
            <a:ext cx="6741398" cy="627197"/>
          </a:xfrm>
          <a:prstGeom prst="rect">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Date Placeholder 2"/>
          <p:cNvSpPr>
            <a:spLocks noGrp="1"/>
          </p:cNvSpPr>
          <p:nvPr>
            <p:ph type="dt" sz="half" idx="10"/>
          </p:nvPr>
        </p:nvSpPr>
        <p:spPr/>
        <p:txBody>
          <a:bodyPr/>
          <a:lstStyle/>
          <a:p>
            <a:pPr>
              <a:defRPr/>
            </a:pPr>
            <a:r>
              <a:rPr lang="en-US" smtClean="0"/>
              <a:t>24 October 2018</a:t>
            </a:r>
            <a:endParaRPr lang="en-US"/>
          </a:p>
        </p:txBody>
      </p:sp>
      <p:sp>
        <p:nvSpPr>
          <p:cNvPr id="2" name="Slide Number Placeholder 1"/>
          <p:cNvSpPr>
            <a:spLocks noGrp="1"/>
          </p:cNvSpPr>
          <p:nvPr>
            <p:ph type="sldNum" sz="quarter" idx="12"/>
          </p:nvPr>
        </p:nvSpPr>
        <p:spPr/>
        <p:txBody>
          <a:bodyPr/>
          <a:lstStyle/>
          <a:p>
            <a:fld id="{6ECC9B84-AF0A-E746-9773-E40DD27D8915}" type="slidenum">
              <a:rPr lang="en-US" smtClean="0"/>
              <a:t>51</a:t>
            </a:fld>
            <a:endParaRPr lang="en-US"/>
          </a:p>
        </p:txBody>
      </p:sp>
    </p:spTree>
    <p:extLst>
      <p:ext uri="{BB962C8B-B14F-4D97-AF65-F5344CB8AC3E}">
        <p14:creationId xmlns:p14="http://schemas.microsoft.com/office/powerpoint/2010/main" val="333719979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6882496" y="5987018"/>
            <a:ext cx="2001457" cy="369332"/>
          </a:xfrm>
          <a:prstGeom prst="rect">
            <a:avLst/>
          </a:prstGeom>
          <a:noFill/>
        </p:spPr>
        <p:txBody>
          <a:bodyPr wrap="none" rtlCol="0">
            <a:spAutoFit/>
          </a:bodyPr>
          <a:lstStyle/>
          <a:p>
            <a:r>
              <a:rPr lang="en-US" dirty="0" err="1" smtClean="0"/>
              <a:t>δE</a:t>
            </a:r>
            <a:r>
              <a:rPr lang="en-US" dirty="0" smtClean="0"/>
              <a:t>/E = 3.6% FWHM</a:t>
            </a:r>
            <a:endParaRPr lang="en-US" dirty="0"/>
          </a:p>
        </p:txBody>
      </p:sp>
      <p:sp>
        <p:nvSpPr>
          <p:cNvPr id="4" name="Slide Number Placeholder 3"/>
          <p:cNvSpPr>
            <a:spLocks noGrp="1"/>
          </p:cNvSpPr>
          <p:nvPr>
            <p:ph type="sldNum" sz="quarter" idx="12"/>
          </p:nvPr>
        </p:nvSpPr>
        <p:spPr/>
        <p:txBody>
          <a:bodyPr/>
          <a:lstStyle/>
          <a:p>
            <a:fld id="{6ECC9B84-AF0A-E746-9773-E40DD27D8915}" type="slidenum">
              <a:rPr lang="en-US" smtClean="0"/>
              <a:t>52</a:t>
            </a:fld>
            <a:endParaRPr lang="en-US"/>
          </a:p>
        </p:txBody>
      </p:sp>
    </p:spTree>
    <p:extLst>
      <p:ext uri="{BB962C8B-B14F-4D97-AF65-F5344CB8AC3E}">
        <p14:creationId xmlns:p14="http://schemas.microsoft.com/office/powerpoint/2010/main" val="31884450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2051050" y="476250"/>
            <a:ext cx="633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t>Topological </a:t>
            </a:r>
            <a:r>
              <a:rPr lang="en-US" dirty="0" smtClean="0"/>
              <a:t>signature - simulation</a:t>
            </a:r>
            <a:endParaRPr lang="en-US" dirty="0"/>
          </a:p>
        </p:txBody>
      </p:sp>
      <p:pic>
        <p:nvPicPr>
          <p:cNvPr id="1843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58556"/>
            <a:ext cx="9144000" cy="462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40151" y="5162804"/>
            <a:ext cx="2454643" cy="954107"/>
          </a:xfrm>
          <a:prstGeom prst="rect">
            <a:avLst/>
          </a:prstGeom>
          <a:noFill/>
        </p:spPr>
        <p:txBody>
          <a:bodyPr wrap="none" rtlCol="0">
            <a:spAutoFit/>
          </a:bodyPr>
          <a:lstStyle/>
          <a:p>
            <a:r>
              <a:rPr lang="en-US" sz="2800" dirty="0" smtClean="0"/>
              <a:t>One “meatball”</a:t>
            </a:r>
          </a:p>
          <a:p>
            <a:r>
              <a:rPr lang="en-US" sz="2800" dirty="0" smtClean="0"/>
              <a:t>= one electron</a:t>
            </a:r>
            <a:endParaRPr lang="en-US" sz="2800" dirty="0"/>
          </a:p>
        </p:txBody>
      </p:sp>
      <p:sp>
        <p:nvSpPr>
          <p:cNvPr id="3" name="TextBox 2"/>
          <p:cNvSpPr txBox="1"/>
          <p:nvPr/>
        </p:nvSpPr>
        <p:spPr>
          <a:xfrm>
            <a:off x="1818610" y="5168587"/>
            <a:ext cx="2611036" cy="954107"/>
          </a:xfrm>
          <a:prstGeom prst="rect">
            <a:avLst/>
          </a:prstGeom>
          <a:noFill/>
        </p:spPr>
        <p:txBody>
          <a:bodyPr wrap="none" rtlCol="0">
            <a:spAutoFit/>
          </a:bodyPr>
          <a:lstStyle/>
          <a:p>
            <a:r>
              <a:rPr lang="en-US" sz="2800" dirty="0" smtClean="0"/>
              <a:t>Two “meatballs”</a:t>
            </a:r>
          </a:p>
          <a:p>
            <a:r>
              <a:rPr lang="en-US" sz="2800" dirty="0" smtClean="0"/>
              <a:t>= two electrons</a:t>
            </a:r>
            <a:endParaRPr lang="en-US" sz="2800" dirty="0"/>
          </a:p>
        </p:txBody>
      </p:sp>
    </p:spTree>
    <p:extLst>
      <p:ext uri="{BB962C8B-B14F-4D97-AF65-F5344CB8AC3E}">
        <p14:creationId xmlns:p14="http://schemas.microsoft.com/office/powerpoint/2010/main" val="2258835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509FF"/>
                </a:solidFill>
              </a:rPr>
              <a:t>Gas Phase Xenon – takeaway:</a:t>
            </a:r>
            <a:endParaRPr lang="en-US" dirty="0">
              <a:solidFill>
                <a:srgbClr val="C509FF"/>
              </a:solidFill>
            </a:endParaRPr>
          </a:p>
        </p:txBody>
      </p:sp>
      <p:sp>
        <p:nvSpPr>
          <p:cNvPr id="3" name="Content Placeholder 2"/>
          <p:cNvSpPr>
            <a:spLocks noGrp="1"/>
          </p:cNvSpPr>
          <p:nvPr>
            <p:ph idx="1"/>
          </p:nvPr>
        </p:nvSpPr>
        <p:spPr/>
        <p:txBody>
          <a:bodyPr/>
          <a:lstStyle/>
          <a:p>
            <a:r>
              <a:rPr lang="en-US" dirty="0" smtClean="0">
                <a:solidFill>
                  <a:srgbClr val="0000FF"/>
                </a:solidFill>
              </a:rPr>
              <a:t>Excellent energy resolution is available</a:t>
            </a:r>
            <a:r>
              <a:rPr lang="en-US" dirty="0" smtClean="0"/>
              <a:t>–</a:t>
            </a:r>
            <a:r>
              <a:rPr lang="en-US" i="1" dirty="0" smtClean="0"/>
              <a:t>in principle</a:t>
            </a:r>
            <a:r>
              <a:rPr lang="en-US" dirty="0" smtClean="0"/>
              <a:t>–using only ionization information</a:t>
            </a:r>
          </a:p>
          <a:p>
            <a:endParaRPr lang="en-US" dirty="0"/>
          </a:p>
          <a:p>
            <a:r>
              <a:rPr lang="en-US" dirty="0" smtClean="0">
                <a:solidFill>
                  <a:srgbClr val="0000FF"/>
                </a:solidFill>
              </a:rPr>
              <a:t>Detailed topological information is available</a:t>
            </a:r>
            <a:r>
              <a:rPr lang="en-US" dirty="0" smtClean="0"/>
              <a:t>–this </a:t>
            </a:r>
            <a:r>
              <a:rPr lang="en-US" smtClean="0"/>
              <a:t>permits strong discrimination </a:t>
            </a:r>
            <a:r>
              <a:rPr lang="en-US" dirty="0" smtClean="0"/>
              <a:t>against false events caused by </a:t>
            </a:r>
            <a:r>
              <a:rPr lang="en-US" dirty="0" err="1" smtClean="0"/>
              <a:t>γ</a:t>
            </a:r>
            <a:r>
              <a:rPr lang="en-US" dirty="0" smtClean="0"/>
              <a:t>-rays</a:t>
            </a:r>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54</a:t>
            </a:fld>
            <a:endParaRPr lang="en-US"/>
          </a:p>
        </p:txBody>
      </p:sp>
    </p:spTree>
    <p:extLst>
      <p:ext uri="{BB962C8B-B14F-4D97-AF65-F5344CB8AC3E}">
        <p14:creationId xmlns:p14="http://schemas.microsoft.com/office/powerpoint/2010/main" val="201137080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863" y="150496"/>
            <a:ext cx="6172200" cy="742950"/>
          </a:xfrm>
        </p:spPr>
        <p:txBody>
          <a:bodyPr>
            <a:normAutofit fontScale="90000"/>
          </a:bodyPr>
          <a:lstStyle/>
          <a:p>
            <a:r>
              <a:rPr lang="en-US" b="1" dirty="0">
                <a:solidFill>
                  <a:srgbClr val="B61EF3"/>
                </a:solidFill>
              </a:rPr>
              <a:t>The NEXT Collaboration</a:t>
            </a:r>
          </a:p>
        </p:txBody>
      </p:sp>
      <p:sp>
        <p:nvSpPr>
          <p:cNvPr id="4" name="Slide Number Placeholder 3"/>
          <p:cNvSpPr>
            <a:spLocks noGrp="1"/>
          </p:cNvSpPr>
          <p:nvPr>
            <p:ph type="sldNum" sz="quarter" idx="12"/>
          </p:nvPr>
        </p:nvSpPr>
        <p:spPr>
          <a:xfrm>
            <a:off x="6550550" y="5624514"/>
            <a:ext cx="2057400" cy="273844"/>
          </a:xfrm>
        </p:spPr>
        <p:txBody>
          <a:bodyPr/>
          <a:lstStyle/>
          <a:p>
            <a:fld id="{7AA0331B-6B5D-C44E-A3BC-A26C6F1395F8}" type="slidenum">
              <a:rPr lang="en-US" smtClean="0"/>
              <a:t>55</a:t>
            </a:fld>
            <a:endParaRPr lang="en-US"/>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l="1" r="2253"/>
          <a:stretch/>
        </p:blipFill>
        <p:spPr>
          <a:xfrm>
            <a:off x="3183977" y="3780973"/>
            <a:ext cx="1205845" cy="106189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839" y="5444945"/>
            <a:ext cx="1877260" cy="819075"/>
          </a:xfrm>
          <a:prstGeom prst="rect">
            <a:avLst/>
          </a:prstGeom>
        </p:spPr>
      </p:pic>
      <p:pic>
        <p:nvPicPr>
          <p:cNvPr id="7" name="Picture 6"/>
          <p:cNvPicPr>
            <a:picLocks noChangeAspect="1"/>
          </p:cNvPicPr>
          <p:nvPr/>
        </p:nvPicPr>
        <p:blipFill>
          <a:blip r:embed="rId5"/>
          <a:stretch>
            <a:fillRect/>
          </a:stretch>
        </p:blipFill>
        <p:spPr>
          <a:xfrm>
            <a:off x="1657515" y="1300868"/>
            <a:ext cx="2055905" cy="77504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5475" y="2280257"/>
            <a:ext cx="1412696" cy="46134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20008" y="1281311"/>
            <a:ext cx="891581" cy="73287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0382" y="1594962"/>
            <a:ext cx="988721" cy="122770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0617" y="3950783"/>
            <a:ext cx="1995312" cy="632895"/>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24822" y="5378343"/>
            <a:ext cx="1638682" cy="939834"/>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26210" y="4130124"/>
            <a:ext cx="1650153" cy="658036"/>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063504" y="3340126"/>
            <a:ext cx="1943787" cy="687038"/>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31917" y="3385113"/>
            <a:ext cx="2249866" cy="657602"/>
          </a:xfrm>
          <a:prstGeom prst="rect">
            <a:avLst/>
          </a:prstGeom>
        </p:spPr>
      </p:pic>
      <p:sp>
        <p:nvSpPr>
          <p:cNvPr id="22" name="TextBox 21"/>
          <p:cNvSpPr txBox="1"/>
          <p:nvPr/>
        </p:nvSpPr>
        <p:spPr>
          <a:xfrm>
            <a:off x="464012" y="1108801"/>
            <a:ext cx="4548466" cy="324783"/>
          </a:xfrm>
          <a:prstGeom prst="rect">
            <a:avLst/>
          </a:prstGeom>
          <a:noFill/>
        </p:spPr>
        <p:txBody>
          <a:bodyPr wrap="square" rtlCol="0">
            <a:spAutoFit/>
          </a:bodyPr>
          <a:lstStyle/>
          <a:p>
            <a:r>
              <a:rPr lang="en-US" sz="1050" b="1" dirty="0">
                <a:solidFill>
                  <a:srgbClr val="FF0000"/>
                </a:solidFill>
              </a:rPr>
              <a:t>USA </a:t>
            </a:r>
            <a:r>
              <a:rPr lang="en-US" sz="1050" i="1" dirty="0">
                <a:solidFill>
                  <a:srgbClr val="FF0000"/>
                </a:solidFill>
              </a:rPr>
              <a:t>(co-spokesperson David </a:t>
            </a:r>
            <a:r>
              <a:rPr lang="en-US" sz="1050" i="1" dirty="0" err="1">
                <a:solidFill>
                  <a:srgbClr val="FF0000"/>
                </a:solidFill>
              </a:rPr>
              <a:t>Nygren</a:t>
            </a:r>
            <a:r>
              <a:rPr lang="en-US" sz="1050" i="1" dirty="0">
                <a:solidFill>
                  <a:srgbClr val="FF0000"/>
                </a:solidFill>
              </a:rPr>
              <a:t>)</a:t>
            </a:r>
          </a:p>
        </p:txBody>
      </p:sp>
      <p:sp>
        <p:nvSpPr>
          <p:cNvPr id="23" name="TextBox 22"/>
          <p:cNvSpPr txBox="1"/>
          <p:nvPr/>
        </p:nvSpPr>
        <p:spPr>
          <a:xfrm>
            <a:off x="464015" y="3030804"/>
            <a:ext cx="5116910" cy="324783"/>
          </a:xfrm>
          <a:prstGeom prst="rect">
            <a:avLst/>
          </a:prstGeom>
          <a:noFill/>
        </p:spPr>
        <p:txBody>
          <a:bodyPr wrap="square" rtlCol="0">
            <a:spAutoFit/>
          </a:bodyPr>
          <a:lstStyle/>
          <a:p>
            <a:r>
              <a:rPr lang="en-US" sz="1050" b="1" dirty="0">
                <a:solidFill>
                  <a:srgbClr val="FF0000"/>
                </a:solidFill>
              </a:rPr>
              <a:t>Spain </a:t>
            </a:r>
            <a:r>
              <a:rPr lang="en-US" sz="1050" i="1" dirty="0">
                <a:solidFill>
                  <a:srgbClr val="FF0000"/>
                </a:solidFill>
              </a:rPr>
              <a:t>(co-spokesperson JJ Gomez </a:t>
            </a:r>
            <a:r>
              <a:rPr lang="en-US" sz="1050" i="1" dirty="0" err="1">
                <a:solidFill>
                  <a:srgbClr val="FF0000"/>
                </a:solidFill>
              </a:rPr>
              <a:t>Cadenas</a:t>
            </a:r>
            <a:r>
              <a:rPr lang="en-US" sz="1050" i="1" dirty="0">
                <a:solidFill>
                  <a:srgbClr val="FF0000"/>
                </a:solidFill>
              </a:rPr>
              <a:t>)</a:t>
            </a:r>
          </a:p>
        </p:txBody>
      </p:sp>
      <p:sp>
        <p:nvSpPr>
          <p:cNvPr id="24" name="TextBox 23"/>
          <p:cNvSpPr txBox="1"/>
          <p:nvPr/>
        </p:nvSpPr>
        <p:spPr>
          <a:xfrm>
            <a:off x="464015" y="5044506"/>
            <a:ext cx="5116910" cy="324783"/>
          </a:xfrm>
          <a:prstGeom prst="rect">
            <a:avLst/>
          </a:prstGeom>
          <a:noFill/>
        </p:spPr>
        <p:txBody>
          <a:bodyPr wrap="square" rtlCol="0">
            <a:spAutoFit/>
          </a:bodyPr>
          <a:lstStyle/>
          <a:p>
            <a:r>
              <a:rPr lang="en-US" sz="1050" b="1" dirty="0">
                <a:solidFill>
                  <a:srgbClr val="FF0000"/>
                </a:solidFill>
              </a:rPr>
              <a:t>Others </a:t>
            </a:r>
            <a:r>
              <a:rPr lang="en-US" sz="1050" i="1" dirty="0">
                <a:solidFill>
                  <a:srgbClr val="FF0000"/>
                </a:solidFill>
              </a:rPr>
              <a:t>(Portugal, Russia, Israel, Colombia)</a:t>
            </a:r>
          </a:p>
        </p:txBody>
      </p:sp>
      <p:sp>
        <p:nvSpPr>
          <p:cNvPr id="25" name="Rectangle 24"/>
          <p:cNvSpPr/>
          <p:nvPr/>
        </p:nvSpPr>
        <p:spPr>
          <a:xfrm>
            <a:off x="355600" y="1047925"/>
            <a:ext cx="8625840" cy="1867197"/>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6" name="Rectangle 25"/>
          <p:cNvSpPr/>
          <p:nvPr/>
        </p:nvSpPr>
        <p:spPr>
          <a:xfrm>
            <a:off x="355600" y="3048546"/>
            <a:ext cx="8625840" cy="184705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6" name="Picture 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76180" y="2232842"/>
            <a:ext cx="2251151" cy="481184"/>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640918" y="5270389"/>
            <a:ext cx="1306036" cy="1032390"/>
          </a:xfrm>
          <a:prstGeom prst="rect">
            <a:avLst/>
          </a:prstGeom>
        </p:spPr>
      </p:pic>
      <p:pic>
        <p:nvPicPr>
          <p:cNvPr id="28" name="Picture 27"/>
          <p:cNvPicPr>
            <a:picLocks noChangeAspect="1"/>
          </p:cNvPicPr>
          <p:nvPr/>
        </p:nvPicPr>
        <p:blipFill>
          <a:blip r:embed="rId16"/>
          <a:stretch>
            <a:fillRect/>
          </a:stretch>
        </p:blipFill>
        <p:spPr>
          <a:xfrm>
            <a:off x="7097081" y="5068566"/>
            <a:ext cx="1525185" cy="1525185"/>
          </a:xfrm>
          <a:prstGeom prst="rect">
            <a:avLst/>
          </a:prstGeom>
        </p:spPr>
      </p:pic>
      <p:sp>
        <p:nvSpPr>
          <p:cNvPr id="29" name="Rectangle 28"/>
          <p:cNvSpPr/>
          <p:nvPr/>
        </p:nvSpPr>
        <p:spPr>
          <a:xfrm>
            <a:off x="355600" y="5009907"/>
            <a:ext cx="8625840" cy="146351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3" name="Picture 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181002" y="1054358"/>
            <a:ext cx="1249398" cy="1214519"/>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255353" y="5168860"/>
            <a:ext cx="1235447" cy="1235447"/>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42573" y="3407091"/>
            <a:ext cx="1246373" cy="712510"/>
          </a:xfrm>
          <a:prstGeom prst="rect">
            <a:avLst/>
          </a:prstGeom>
        </p:spPr>
      </p:pic>
      <p:pic>
        <p:nvPicPr>
          <p:cNvPr id="12" name="Picture 11"/>
          <p:cNvPicPr>
            <a:picLocks noChangeAspect="1"/>
          </p:cNvPicPr>
          <p:nvPr/>
        </p:nvPicPr>
        <p:blipFill>
          <a:blip r:embed="rId20"/>
          <a:stretch>
            <a:fillRect/>
          </a:stretch>
        </p:blipFill>
        <p:spPr>
          <a:xfrm>
            <a:off x="6631917" y="2134796"/>
            <a:ext cx="1617770" cy="692944"/>
          </a:xfrm>
          <a:prstGeom prst="rect">
            <a:avLst/>
          </a:prstGeom>
          <a:ln w="19050">
            <a:solidFill>
              <a:srgbClr val="FF0000"/>
            </a:solidFill>
            <a:prstDash val="dashDot"/>
          </a:ln>
        </p:spPr>
      </p:pic>
      <p:pic>
        <p:nvPicPr>
          <p:cNvPr id="13" name="Picture 12"/>
          <p:cNvPicPr>
            <a:picLocks noChangeAspect="1"/>
          </p:cNvPicPr>
          <p:nvPr/>
        </p:nvPicPr>
        <p:blipFill>
          <a:blip r:embed="rId21"/>
          <a:stretch>
            <a:fillRect/>
          </a:stretch>
        </p:blipFill>
        <p:spPr>
          <a:xfrm>
            <a:off x="7496284" y="1159172"/>
            <a:ext cx="1237723" cy="817019"/>
          </a:xfrm>
          <a:prstGeom prst="rect">
            <a:avLst/>
          </a:prstGeom>
          <a:ln w="19050">
            <a:solidFill>
              <a:srgbClr val="FF0000"/>
            </a:solidFill>
            <a:prstDash val="dashDot"/>
          </a:ln>
        </p:spPr>
      </p:pic>
      <p:sp>
        <p:nvSpPr>
          <p:cNvPr id="8" name="Date Placeholder 7"/>
          <p:cNvSpPr>
            <a:spLocks noGrp="1"/>
          </p:cNvSpPr>
          <p:nvPr>
            <p:ph type="dt" sz="half" idx="10"/>
          </p:nvPr>
        </p:nvSpPr>
        <p:spPr/>
        <p:txBody>
          <a:bodyPr/>
          <a:lstStyle/>
          <a:p>
            <a:r>
              <a:rPr lang="en-US" smtClean="0"/>
              <a:t>24 October 2018</a:t>
            </a:r>
            <a:endParaRPr lang="en-US"/>
          </a:p>
        </p:txBody>
      </p:sp>
      <p:sp>
        <p:nvSpPr>
          <p:cNvPr id="14" name="Footer Placeholder 13"/>
          <p:cNvSpPr>
            <a:spLocks noGrp="1"/>
          </p:cNvSpPr>
          <p:nvPr>
            <p:ph type="ftr" sz="quarter" idx="11"/>
          </p:nvPr>
        </p:nvSpPr>
        <p:spPr/>
        <p:txBody>
          <a:bodyPr/>
          <a:lstStyle/>
          <a:p>
            <a:r>
              <a:rPr lang="en-US" smtClean="0"/>
              <a:t>Hawaii</a:t>
            </a:r>
            <a:endParaRPr lang="en-US"/>
          </a:p>
        </p:txBody>
      </p:sp>
    </p:spTree>
    <p:extLst>
      <p:ext uri="{BB962C8B-B14F-4D97-AF65-F5344CB8AC3E}">
        <p14:creationId xmlns:p14="http://schemas.microsoft.com/office/powerpoint/2010/main" val="28498059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930CFF"/>
                </a:solidFill>
              </a:rPr>
              <a:t>N</a:t>
            </a:r>
            <a:r>
              <a:rPr lang="en-US" sz="3200" dirty="0" smtClean="0"/>
              <a:t>eutrino </a:t>
            </a:r>
            <a:r>
              <a:rPr lang="en-US" sz="3200" b="1" dirty="0" smtClean="0">
                <a:solidFill>
                  <a:srgbClr val="930CFF"/>
                </a:solidFill>
              </a:rPr>
              <a:t>E</a:t>
            </a:r>
            <a:r>
              <a:rPr lang="en-US" sz="3200" dirty="0" smtClean="0"/>
              <a:t>xperiment</a:t>
            </a:r>
            <a:r>
              <a:rPr lang="en-US" sz="3200" dirty="0"/>
              <a:t> </a:t>
            </a:r>
            <a:r>
              <a:rPr lang="en-US" sz="3200" b="1" dirty="0" smtClean="0">
                <a:solidFill>
                  <a:srgbClr val="930CFF"/>
                </a:solidFill>
              </a:rPr>
              <a:t>X</a:t>
            </a:r>
            <a:r>
              <a:rPr lang="en-US" sz="3200" dirty="0" smtClean="0"/>
              <a:t>enon </a:t>
            </a:r>
            <a:r>
              <a:rPr lang="en-US" sz="3200" b="1" dirty="0" smtClean="0">
                <a:solidFill>
                  <a:srgbClr val="930CFF"/>
                </a:solidFill>
              </a:rPr>
              <a:t>T</a:t>
            </a:r>
            <a:r>
              <a:rPr lang="en-US" sz="3200" dirty="0" smtClean="0"/>
              <a:t>PC </a:t>
            </a:r>
            <a:br>
              <a:rPr lang="en-US" sz="3200" dirty="0" smtClean="0"/>
            </a:br>
            <a:r>
              <a:rPr lang="en-US" sz="3200" dirty="0" smtClean="0"/>
              <a:t>Schematic design of </a:t>
            </a:r>
            <a:r>
              <a:rPr lang="en-US" sz="3200" b="1" dirty="0" smtClean="0">
                <a:solidFill>
                  <a:srgbClr val="930CFF"/>
                </a:solidFill>
              </a:rPr>
              <a:t>NEXT</a:t>
            </a:r>
            <a:r>
              <a:rPr lang="en-US" sz="3200" dirty="0" smtClean="0">
                <a:solidFill>
                  <a:srgbClr val="930CFF"/>
                </a:solidFill>
              </a:rPr>
              <a:t> </a:t>
            </a:r>
            <a:r>
              <a:rPr lang="en-US" sz="3200" dirty="0" smtClean="0"/>
              <a:t>detectors:</a:t>
            </a:r>
            <a:endParaRPr lang="en-US" sz="3200" dirty="0"/>
          </a:p>
        </p:txBody>
      </p:sp>
      <p:pic>
        <p:nvPicPr>
          <p:cNvPr id="5" name="Picture 4"/>
          <p:cNvPicPr>
            <a:picLocks noChangeAspect="1"/>
          </p:cNvPicPr>
          <p:nvPr/>
        </p:nvPicPr>
        <p:blipFill>
          <a:blip r:embed="rId2"/>
          <a:stretch>
            <a:fillRect/>
          </a:stretch>
        </p:blipFill>
        <p:spPr>
          <a:xfrm>
            <a:off x="903112" y="1834445"/>
            <a:ext cx="7662796" cy="4318000"/>
          </a:xfrm>
          <a:prstGeom prst="rect">
            <a:avLst/>
          </a:prstGeom>
        </p:spPr>
      </p:pic>
      <p:sp>
        <p:nvSpPr>
          <p:cNvPr id="3" name="Date Placeholder 2"/>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56</a:t>
            </a:fld>
            <a:endParaRPr lang="en-US"/>
          </a:p>
        </p:txBody>
      </p:sp>
    </p:spTree>
    <p:extLst>
      <p:ext uri="{BB962C8B-B14F-4D97-AF65-F5344CB8AC3E}">
        <p14:creationId xmlns:p14="http://schemas.microsoft.com/office/powerpoint/2010/main" val="3874046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290"/>
            <a:ext cx="8229600" cy="990600"/>
          </a:xfrm>
        </p:spPr>
        <p:txBody>
          <a:bodyPr/>
          <a:lstStyle/>
          <a:p>
            <a:r>
              <a:rPr lang="en-US" dirty="0" smtClean="0"/>
              <a:t>Amplifying the charge</a:t>
            </a:r>
            <a:endParaRPr lang="en-US" dirty="0"/>
          </a:p>
        </p:txBody>
      </p:sp>
      <p:sp>
        <p:nvSpPr>
          <p:cNvPr id="3" name="Content Placeholder 2"/>
          <p:cNvSpPr>
            <a:spLocks noGrp="1"/>
          </p:cNvSpPr>
          <p:nvPr>
            <p:ph idx="1"/>
          </p:nvPr>
        </p:nvSpPr>
        <p:spPr>
          <a:xfrm>
            <a:off x="457200" y="1368779"/>
            <a:ext cx="8229600" cy="1509888"/>
          </a:xfrm>
        </p:spPr>
        <p:txBody>
          <a:bodyPr>
            <a:normAutofit fontScale="92500" lnSpcReduction="20000"/>
          </a:bodyPr>
          <a:lstStyle/>
          <a:p>
            <a:r>
              <a:rPr lang="en-US" sz="2000" dirty="0" smtClean="0"/>
              <a:t>In high pressure gas, measuring ionization charge </a:t>
            </a:r>
            <a:r>
              <a:rPr lang="en-US" sz="2000" b="1" dirty="0" smtClean="0"/>
              <a:t>alone </a:t>
            </a:r>
            <a:r>
              <a:rPr lang="en-US" sz="2000" dirty="0" smtClean="0"/>
              <a:t>gives excellent energy resolution (</a:t>
            </a:r>
            <a:r>
              <a:rPr lang="en-US" sz="2000" dirty="0" err="1" smtClean="0"/>
              <a:t>δE</a:t>
            </a:r>
            <a:r>
              <a:rPr lang="en-US" sz="2000" dirty="0" smtClean="0"/>
              <a:t>/E =  0.3% FWHM) </a:t>
            </a:r>
            <a:r>
              <a:rPr lang="en-US" sz="2000" b="1" dirty="0" smtClean="0"/>
              <a:t>in principle.</a:t>
            </a:r>
          </a:p>
          <a:p>
            <a:endParaRPr lang="en-US" sz="2000" b="1" dirty="0" smtClean="0"/>
          </a:p>
          <a:p>
            <a:r>
              <a:rPr lang="en-US" sz="2000" dirty="0" smtClean="0"/>
              <a:t>Now the challenge is to amplify it without introducing excessive fluctuations.</a:t>
            </a:r>
          </a:p>
          <a:p>
            <a:r>
              <a:rPr lang="en-US" sz="2000" dirty="0" smtClean="0"/>
              <a:t>Use </a:t>
            </a:r>
            <a:r>
              <a:rPr lang="en-US" sz="2000" b="1" i="1" dirty="0" smtClean="0">
                <a:solidFill>
                  <a:srgbClr val="C509FF"/>
                </a:solidFill>
              </a:rPr>
              <a:t>electroluminescent</a:t>
            </a:r>
            <a:r>
              <a:rPr lang="en-US" sz="2000" dirty="0" smtClean="0">
                <a:solidFill>
                  <a:srgbClr val="C509FF"/>
                </a:solidFill>
              </a:rPr>
              <a:t> </a:t>
            </a:r>
            <a:r>
              <a:rPr lang="en-US" sz="2000" dirty="0" smtClean="0"/>
              <a:t>gain mechanism:</a:t>
            </a:r>
          </a:p>
        </p:txBody>
      </p:sp>
      <p:cxnSp>
        <p:nvCxnSpPr>
          <p:cNvPr id="7" name="Straight Connector 6"/>
          <p:cNvCxnSpPr/>
          <p:nvPr/>
        </p:nvCxnSpPr>
        <p:spPr>
          <a:xfrm>
            <a:off x="1171221" y="3470869"/>
            <a:ext cx="2808111"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171221" y="5649623"/>
            <a:ext cx="2808111" cy="564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45289" y="3470869"/>
            <a:ext cx="28081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345289" y="5655269"/>
            <a:ext cx="28081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8934" y="3101537"/>
            <a:ext cx="2075500" cy="369332"/>
          </a:xfrm>
          <a:prstGeom prst="rect">
            <a:avLst/>
          </a:prstGeom>
          <a:noFill/>
        </p:spPr>
        <p:txBody>
          <a:bodyPr wrap="none" rtlCol="0">
            <a:spAutoFit/>
          </a:bodyPr>
          <a:lstStyle/>
          <a:p>
            <a:r>
              <a:rPr lang="en-US" b="1" i="1" dirty="0" smtClean="0">
                <a:solidFill>
                  <a:srgbClr val="660066"/>
                </a:solidFill>
              </a:rPr>
              <a:t>Avalanche mode</a:t>
            </a:r>
            <a:endParaRPr lang="en-US" b="1" i="1" dirty="0">
              <a:solidFill>
                <a:srgbClr val="660066"/>
              </a:solidFill>
            </a:endParaRPr>
          </a:p>
        </p:txBody>
      </p:sp>
      <p:sp>
        <p:nvSpPr>
          <p:cNvPr id="14" name="TextBox 13"/>
          <p:cNvSpPr txBox="1"/>
          <p:nvPr/>
        </p:nvSpPr>
        <p:spPr>
          <a:xfrm>
            <a:off x="4740476" y="3112276"/>
            <a:ext cx="1209626" cy="369332"/>
          </a:xfrm>
          <a:prstGeom prst="rect">
            <a:avLst/>
          </a:prstGeom>
          <a:noFill/>
          <a:ln>
            <a:noFill/>
          </a:ln>
        </p:spPr>
        <p:txBody>
          <a:bodyPr wrap="none" rtlCol="0">
            <a:spAutoFit/>
          </a:bodyPr>
          <a:lstStyle/>
          <a:p>
            <a:r>
              <a:rPr lang="en-US" b="1" i="1" dirty="0" smtClean="0">
                <a:solidFill>
                  <a:srgbClr val="660066"/>
                </a:solidFill>
              </a:rPr>
              <a:t>EL mode</a:t>
            </a:r>
            <a:endParaRPr lang="en-US" b="1" i="1" dirty="0">
              <a:solidFill>
                <a:srgbClr val="660066"/>
              </a:solidFill>
            </a:endParaRPr>
          </a:p>
        </p:txBody>
      </p:sp>
      <p:cxnSp>
        <p:nvCxnSpPr>
          <p:cNvPr id="18" name="Straight Arrow Connector 17"/>
          <p:cNvCxnSpPr/>
          <p:nvPr/>
        </p:nvCxnSpPr>
        <p:spPr>
          <a:xfrm>
            <a:off x="2384780" y="3101537"/>
            <a:ext cx="17215" cy="80677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093527" y="3837758"/>
            <a:ext cx="295770" cy="46566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389297" y="3837758"/>
            <a:ext cx="291816" cy="46566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2389297" y="4303425"/>
            <a:ext cx="291816" cy="39511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676596" y="4303425"/>
            <a:ext cx="343184" cy="66322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17234" y="4289314"/>
            <a:ext cx="343184" cy="66322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820335" y="4275203"/>
            <a:ext cx="268676" cy="66322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151664" y="4620925"/>
            <a:ext cx="268676" cy="66322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089011" y="4938426"/>
            <a:ext cx="349391" cy="71684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2681113" y="4938426"/>
            <a:ext cx="315528" cy="4938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1504807" y="4903149"/>
            <a:ext cx="315528" cy="4938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820335" y="4903149"/>
            <a:ext cx="331329" cy="52916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019780" y="4924315"/>
            <a:ext cx="331329" cy="52916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676596" y="5341297"/>
            <a:ext cx="173850"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2502751" y="5366696"/>
            <a:ext cx="194728"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3156381" y="5366696"/>
            <a:ext cx="194728"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322887" y="5380807"/>
            <a:ext cx="261337"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123442" y="5376221"/>
            <a:ext cx="261337"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1834446" y="5236168"/>
            <a:ext cx="303107" cy="45861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2151664" y="5231582"/>
            <a:ext cx="1" cy="44908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495213" y="5335651"/>
            <a:ext cx="261337"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1270002" y="5375161"/>
            <a:ext cx="234805" cy="31397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2421469" y="4938426"/>
            <a:ext cx="598311" cy="71684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352327" y="3425164"/>
            <a:ext cx="1896812" cy="369332"/>
          </a:xfrm>
          <a:prstGeom prst="rect">
            <a:avLst/>
          </a:prstGeom>
          <a:noFill/>
        </p:spPr>
        <p:txBody>
          <a:bodyPr wrap="square" rtlCol="0">
            <a:spAutoFit/>
          </a:bodyPr>
          <a:lstStyle/>
          <a:p>
            <a:r>
              <a:rPr lang="en-US" dirty="0">
                <a:solidFill>
                  <a:srgbClr val="FF6600"/>
                </a:solidFill>
              </a:rPr>
              <a:t>e</a:t>
            </a:r>
            <a:r>
              <a:rPr lang="en-US" baseline="30000" dirty="0" smtClean="0">
                <a:solidFill>
                  <a:srgbClr val="FF6600"/>
                </a:solidFill>
              </a:rPr>
              <a:t>-</a:t>
            </a:r>
            <a:endParaRPr lang="en-US" dirty="0">
              <a:solidFill>
                <a:srgbClr val="FF6600"/>
              </a:solidFill>
            </a:endParaRPr>
          </a:p>
        </p:txBody>
      </p:sp>
      <p:sp>
        <p:nvSpPr>
          <p:cNvPr id="64" name="TextBox 63"/>
          <p:cNvSpPr txBox="1"/>
          <p:nvPr/>
        </p:nvSpPr>
        <p:spPr>
          <a:xfrm>
            <a:off x="410351" y="5892336"/>
            <a:ext cx="3877733" cy="646331"/>
          </a:xfrm>
          <a:prstGeom prst="rect">
            <a:avLst/>
          </a:prstGeom>
          <a:noFill/>
        </p:spPr>
        <p:txBody>
          <a:bodyPr wrap="square" rtlCol="0">
            <a:spAutoFit/>
          </a:bodyPr>
          <a:lstStyle/>
          <a:p>
            <a:r>
              <a:rPr lang="en-US" b="1" dirty="0">
                <a:solidFill>
                  <a:srgbClr val="660066"/>
                </a:solidFill>
              </a:rPr>
              <a:t>E</a:t>
            </a:r>
            <a:r>
              <a:rPr lang="en-US" b="1" dirty="0" smtClean="0">
                <a:solidFill>
                  <a:srgbClr val="660066"/>
                </a:solidFill>
              </a:rPr>
              <a:t>lectrons get enough energy to ionize </a:t>
            </a:r>
          </a:p>
          <a:p>
            <a:r>
              <a:rPr lang="en-US" dirty="0" smtClean="0">
                <a:solidFill>
                  <a:srgbClr val="660066"/>
                </a:solidFill>
                <a:sym typeface="Wingdings"/>
              </a:rPr>
              <a:t></a:t>
            </a:r>
            <a:r>
              <a:rPr lang="en-US" dirty="0" smtClean="0">
                <a:solidFill>
                  <a:srgbClr val="660066"/>
                </a:solidFill>
              </a:rPr>
              <a:t> big fluctuations in photon yield</a:t>
            </a:r>
            <a:endParaRPr lang="en-US" dirty="0">
              <a:solidFill>
                <a:srgbClr val="660066"/>
              </a:solidFill>
            </a:endParaRPr>
          </a:p>
        </p:txBody>
      </p:sp>
      <p:cxnSp>
        <p:nvCxnSpPr>
          <p:cNvPr id="65" name="Straight Connector 64"/>
          <p:cNvCxnSpPr/>
          <p:nvPr/>
        </p:nvCxnSpPr>
        <p:spPr>
          <a:xfrm>
            <a:off x="5345289" y="3470869"/>
            <a:ext cx="2808111"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5345289" y="5649623"/>
            <a:ext cx="2808111" cy="564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925734" y="3101537"/>
            <a:ext cx="17215" cy="80677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796760" y="3837758"/>
            <a:ext cx="133491" cy="46566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6796760" y="4275203"/>
            <a:ext cx="128974" cy="42333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004082" y="6063524"/>
            <a:ext cx="3877733" cy="646331"/>
          </a:xfrm>
          <a:prstGeom prst="rect">
            <a:avLst/>
          </a:prstGeom>
          <a:noFill/>
        </p:spPr>
        <p:txBody>
          <a:bodyPr wrap="square" rtlCol="0">
            <a:spAutoFit/>
          </a:bodyPr>
          <a:lstStyle/>
          <a:p>
            <a:r>
              <a:rPr lang="en-US" b="1" dirty="0" smtClean="0">
                <a:solidFill>
                  <a:srgbClr val="660066"/>
                </a:solidFill>
              </a:rPr>
              <a:t>Only enough energy to excite </a:t>
            </a:r>
            <a:r>
              <a:rPr lang="en-US" b="1" dirty="0" err="1" smtClean="0">
                <a:solidFill>
                  <a:srgbClr val="660066"/>
                </a:solidFill>
              </a:rPr>
              <a:t>Xe</a:t>
            </a:r>
            <a:endParaRPr lang="en-US" b="1" dirty="0" smtClean="0">
              <a:solidFill>
                <a:srgbClr val="660066"/>
              </a:solidFill>
            </a:endParaRPr>
          </a:p>
          <a:p>
            <a:r>
              <a:rPr lang="en-US" dirty="0" smtClean="0">
                <a:solidFill>
                  <a:srgbClr val="660066"/>
                </a:solidFill>
                <a:sym typeface="Wingdings"/>
              </a:rPr>
              <a:t></a:t>
            </a:r>
            <a:r>
              <a:rPr lang="en-US" dirty="0" smtClean="0">
                <a:solidFill>
                  <a:srgbClr val="660066"/>
                </a:solidFill>
              </a:rPr>
              <a:t> small fluctuations in photon yield</a:t>
            </a:r>
            <a:endParaRPr lang="en-US" dirty="0">
              <a:solidFill>
                <a:srgbClr val="660066"/>
              </a:solidFill>
            </a:endParaRPr>
          </a:p>
        </p:txBody>
      </p:sp>
      <p:cxnSp>
        <p:nvCxnSpPr>
          <p:cNvPr id="88" name="Straight Arrow Connector 87"/>
          <p:cNvCxnSpPr/>
          <p:nvPr/>
        </p:nvCxnSpPr>
        <p:spPr>
          <a:xfrm flipH="1">
            <a:off x="6759222" y="4687954"/>
            <a:ext cx="166512" cy="50094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796760" y="5116224"/>
            <a:ext cx="146189" cy="53904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6942949" y="3837758"/>
            <a:ext cx="472439" cy="0"/>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6869290" y="4624802"/>
            <a:ext cx="546098" cy="313624"/>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flipV="1">
            <a:off x="6295813" y="4092980"/>
            <a:ext cx="463411" cy="172934"/>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6434667" y="5120582"/>
            <a:ext cx="324557" cy="255639"/>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6166838" y="5017588"/>
            <a:ext cx="776111" cy="369332"/>
          </a:xfrm>
          <a:prstGeom prst="rect">
            <a:avLst/>
          </a:prstGeom>
          <a:noFill/>
        </p:spPr>
        <p:txBody>
          <a:bodyPr wrap="square" rtlCol="0">
            <a:spAutoFit/>
          </a:bodyPr>
          <a:lstStyle/>
          <a:p>
            <a:r>
              <a:rPr lang="en-US" dirty="0" err="1" smtClean="0">
                <a:solidFill>
                  <a:srgbClr val="660066"/>
                </a:solidFill>
              </a:rPr>
              <a:t>γ</a:t>
            </a:r>
            <a:endParaRPr lang="en-US" dirty="0">
              <a:solidFill>
                <a:srgbClr val="660066"/>
              </a:solidFill>
            </a:endParaRPr>
          </a:p>
        </p:txBody>
      </p:sp>
      <p:cxnSp>
        <p:nvCxnSpPr>
          <p:cNvPr id="111" name="Straight Arrow Connector 110"/>
          <p:cNvCxnSpPr/>
          <p:nvPr/>
        </p:nvCxnSpPr>
        <p:spPr>
          <a:xfrm>
            <a:off x="2420340" y="4687954"/>
            <a:ext cx="277139" cy="50094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H="1">
            <a:off x="2401995" y="5148679"/>
            <a:ext cx="269517" cy="5461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2682521" y="5159264"/>
            <a:ext cx="473860" cy="49600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178934" y="3657094"/>
            <a:ext cx="2897288" cy="646331"/>
          </a:xfrm>
          <a:prstGeom prst="rect">
            <a:avLst/>
          </a:prstGeom>
          <a:noFill/>
        </p:spPr>
        <p:txBody>
          <a:bodyPr wrap="square" rtlCol="0">
            <a:spAutoFit/>
          </a:bodyPr>
          <a:lstStyle/>
          <a:p>
            <a:r>
              <a:rPr lang="en-US" dirty="0" err="1" smtClean="0">
                <a:solidFill>
                  <a:schemeClr val="tx2"/>
                </a:solidFill>
              </a:rPr>
              <a:t>e+Xe</a:t>
            </a:r>
            <a:r>
              <a:rPr lang="en-US" dirty="0" smtClean="0">
                <a:solidFill>
                  <a:schemeClr val="tx2"/>
                </a:solidFill>
              </a:rPr>
              <a:t> </a:t>
            </a:r>
            <a:r>
              <a:rPr lang="en-US" dirty="0" smtClean="0">
                <a:solidFill>
                  <a:schemeClr val="tx2"/>
                </a:solidFill>
                <a:sym typeface="Wingdings"/>
              </a:rPr>
              <a:t> e</a:t>
            </a:r>
            <a:r>
              <a:rPr lang="en-US" baseline="30000" dirty="0" smtClean="0">
                <a:solidFill>
                  <a:schemeClr val="tx2"/>
                </a:solidFill>
                <a:sym typeface="Wingdings"/>
              </a:rPr>
              <a:t>-</a:t>
            </a:r>
            <a:r>
              <a:rPr lang="en-US" dirty="0" smtClean="0">
                <a:solidFill>
                  <a:schemeClr val="tx2"/>
                </a:solidFill>
                <a:sym typeface="Wingdings"/>
              </a:rPr>
              <a:t>  +</a:t>
            </a:r>
            <a:r>
              <a:rPr lang="en-US" dirty="0" err="1" smtClean="0">
                <a:solidFill>
                  <a:schemeClr val="tx2"/>
                </a:solidFill>
                <a:sym typeface="Wingdings"/>
              </a:rPr>
              <a:t>Xe</a:t>
            </a:r>
            <a:r>
              <a:rPr lang="en-US" baseline="30000" dirty="0" smtClean="0">
                <a:solidFill>
                  <a:schemeClr val="tx2"/>
                </a:solidFill>
                <a:sym typeface="Wingdings"/>
              </a:rPr>
              <a:t>*</a:t>
            </a:r>
          </a:p>
          <a:p>
            <a:r>
              <a:rPr lang="en-US" dirty="0" err="1" smtClean="0">
                <a:solidFill>
                  <a:schemeClr val="tx2"/>
                </a:solidFill>
                <a:sym typeface="Wingdings"/>
              </a:rPr>
              <a:t>e+Xe</a:t>
            </a:r>
            <a:r>
              <a:rPr lang="en-US" dirty="0" smtClean="0">
                <a:solidFill>
                  <a:schemeClr val="tx2"/>
                </a:solidFill>
                <a:sym typeface="Wingdings"/>
              </a:rPr>
              <a:t>  2e</a:t>
            </a:r>
            <a:r>
              <a:rPr lang="en-US" baseline="30000" dirty="0">
                <a:solidFill>
                  <a:schemeClr val="tx2"/>
                </a:solidFill>
                <a:sym typeface="Wingdings"/>
              </a:rPr>
              <a:t>-</a:t>
            </a:r>
            <a:r>
              <a:rPr lang="en-US" dirty="0" smtClean="0">
                <a:solidFill>
                  <a:schemeClr val="tx2"/>
                </a:solidFill>
                <a:sym typeface="Wingdings"/>
              </a:rPr>
              <a:t>+</a:t>
            </a:r>
            <a:r>
              <a:rPr lang="en-US" dirty="0" err="1" smtClean="0">
                <a:solidFill>
                  <a:schemeClr val="tx2"/>
                </a:solidFill>
                <a:sym typeface="Wingdings"/>
              </a:rPr>
              <a:t>Xe</a:t>
            </a:r>
            <a:r>
              <a:rPr lang="en-US" baseline="30000" dirty="0" smtClean="0">
                <a:solidFill>
                  <a:schemeClr val="tx2"/>
                </a:solidFill>
                <a:sym typeface="Wingdings"/>
              </a:rPr>
              <a:t>+</a:t>
            </a:r>
            <a:endParaRPr lang="en-US" dirty="0">
              <a:solidFill>
                <a:schemeClr val="tx2"/>
              </a:solidFill>
            </a:endParaRPr>
          </a:p>
        </p:txBody>
      </p:sp>
      <p:sp>
        <p:nvSpPr>
          <p:cNvPr id="119" name="TextBox 118"/>
          <p:cNvSpPr txBox="1"/>
          <p:nvPr/>
        </p:nvSpPr>
        <p:spPr>
          <a:xfrm>
            <a:off x="4693931" y="3583293"/>
            <a:ext cx="1964257" cy="646331"/>
          </a:xfrm>
          <a:prstGeom prst="rect">
            <a:avLst/>
          </a:prstGeom>
          <a:noFill/>
        </p:spPr>
        <p:txBody>
          <a:bodyPr wrap="square" rtlCol="0">
            <a:spAutoFit/>
          </a:bodyPr>
          <a:lstStyle/>
          <a:p>
            <a:r>
              <a:rPr lang="en-US" dirty="0" err="1" smtClean="0">
                <a:solidFill>
                  <a:schemeClr val="tx2"/>
                </a:solidFill>
              </a:rPr>
              <a:t>e+Xe</a:t>
            </a:r>
            <a:r>
              <a:rPr lang="en-US" dirty="0" smtClean="0">
                <a:solidFill>
                  <a:schemeClr val="tx2"/>
                </a:solidFill>
              </a:rPr>
              <a:t> </a:t>
            </a:r>
            <a:r>
              <a:rPr lang="en-US" dirty="0" smtClean="0">
                <a:solidFill>
                  <a:schemeClr val="tx2"/>
                </a:solidFill>
                <a:sym typeface="Wingdings"/>
              </a:rPr>
              <a:t> e</a:t>
            </a:r>
            <a:r>
              <a:rPr lang="en-US" baseline="30000" dirty="0" smtClean="0">
                <a:solidFill>
                  <a:schemeClr val="tx2"/>
                </a:solidFill>
                <a:sym typeface="Wingdings"/>
              </a:rPr>
              <a:t>-</a:t>
            </a:r>
            <a:r>
              <a:rPr lang="en-US" dirty="0" smtClean="0">
                <a:solidFill>
                  <a:schemeClr val="tx2"/>
                </a:solidFill>
                <a:sym typeface="Wingdings"/>
              </a:rPr>
              <a:t>+</a:t>
            </a:r>
            <a:r>
              <a:rPr lang="en-US" dirty="0" err="1" smtClean="0">
                <a:solidFill>
                  <a:schemeClr val="tx2"/>
                </a:solidFill>
                <a:sym typeface="Wingdings"/>
              </a:rPr>
              <a:t>Xe</a:t>
            </a:r>
            <a:r>
              <a:rPr lang="en-US" baseline="30000" dirty="0" smtClean="0">
                <a:solidFill>
                  <a:schemeClr val="tx2"/>
                </a:solidFill>
                <a:sym typeface="Wingdings"/>
              </a:rPr>
              <a:t>*</a:t>
            </a:r>
          </a:p>
          <a:p>
            <a:endParaRPr lang="en-US" dirty="0" smtClean="0">
              <a:solidFill>
                <a:schemeClr val="tx2"/>
              </a:solidFill>
              <a:sym typeface="Wingdings"/>
            </a:endParaRPr>
          </a:p>
        </p:txBody>
      </p:sp>
      <p:sp>
        <p:nvSpPr>
          <p:cNvPr id="120" name="TextBox 119"/>
          <p:cNvSpPr txBox="1"/>
          <p:nvPr/>
        </p:nvSpPr>
        <p:spPr>
          <a:xfrm>
            <a:off x="6887918" y="3425164"/>
            <a:ext cx="2760695" cy="369332"/>
          </a:xfrm>
          <a:prstGeom prst="rect">
            <a:avLst/>
          </a:prstGeom>
          <a:noFill/>
        </p:spPr>
        <p:txBody>
          <a:bodyPr wrap="square" rtlCol="0">
            <a:spAutoFit/>
          </a:bodyPr>
          <a:lstStyle/>
          <a:p>
            <a:r>
              <a:rPr lang="en-US" dirty="0">
                <a:solidFill>
                  <a:srgbClr val="FF6600"/>
                </a:solidFill>
              </a:rPr>
              <a:t>e</a:t>
            </a:r>
            <a:r>
              <a:rPr lang="en-US" baseline="30000" dirty="0" smtClean="0">
                <a:solidFill>
                  <a:srgbClr val="FF6600"/>
                </a:solidFill>
              </a:rPr>
              <a:t>-</a:t>
            </a:r>
            <a:endParaRPr lang="en-US" dirty="0">
              <a:solidFill>
                <a:srgbClr val="FF6600"/>
              </a:solidFill>
            </a:endParaRPr>
          </a:p>
        </p:txBody>
      </p:sp>
      <p:cxnSp>
        <p:nvCxnSpPr>
          <p:cNvPr id="121" name="Straight Arrow Connector 120"/>
          <p:cNvCxnSpPr/>
          <p:nvPr/>
        </p:nvCxnSpPr>
        <p:spPr>
          <a:xfrm flipH="1">
            <a:off x="1643945" y="4585182"/>
            <a:ext cx="324557" cy="255639"/>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2236333" y="4560134"/>
            <a:ext cx="435179" cy="280687"/>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1643945" y="5195307"/>
            <a:ext cx="435179" cy="280687"/>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flipH="1" flipV="1">
            <a:off x="1270002" y="5120582"/>
            <a:ext cx="162276" cy="394343"/>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H="1" flipV="1">
            <a:off x="2155195" y="4781326"/>
            <a:ext cx="162276" cy="394343"/>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2817422" y="5284148"/>
            <a:ext cx="463132" cy="112890"/>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88069" y="5473474"/>
            <a:ext cx="531711" cy="334196"/>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3351109" y="5148679"/>
            <a:ext cx="261337" cy="305749"/>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2401995" y="4303425"/>
            <a:ext cx="463977" cy="335025"/>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V="1">
            <a:off x="2640187" y="4771440"/>
            <a:ext cx="261337" cy="305749"/>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a:off x="2697479" y="5038247"/>
            <a:ext cx="411488" cy="245901"/>
          </a:xfrm>
          <a:prstGeom prst="straightConnector1">
            <a:avLst/>
          </a:prstGeom>
          <a:ln>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1432278" y="4560134"/>
            <a:ext cx="776111" cy="369332"/>
          </a:xfrm>
          <a:prstGeom prst="rect">
            <a:avLst/>
          </a:prstGeom>
          <a:noFill/>
        </p:spPr>
        <p:txBody>
          <a:bodyPr wrap="square" rtlCol="0">
            <a:spAutoFit/>
          </a:bodyPr>
          <a:lstStyle/>
          <a:p>
            <a:r>
              <a:rPr lang="en-US" dirty="0" err="1" smtClean="0">
                <a:solidFill>
                  <a:srgbClr val="660066"/>
                </a:solidFill>
              </a:rPr>
              <a:t>γ</a:t>
            </a:r>
            <a:endParaRPr lang="en-US" dirty="0">
              <a:solidFill>
                <a:srgbClr val="660066"/>
              </a:solidFill>
            </a:endParaRPr>
          </a:p>
        </p:txBody>
      </p:sp>
      <p:sp>
        <p:nvSpPr>
          <p:cNvPr id="140" name="TextBox 139"/>
          <p:cNvSpPr txBox="1"/>
          <p:nvPr/>
        </p:nvSpPr>
        <p:spPr>
          <a:xfrm>
            <a:off x="3334743" y="3101537"/>
            <a:ext cx="1368778" cy="369332"/>
          </a:xfrm>
          <a:prstGeom prst="rect">
            <a:avLst/>
          </a:prstGeom>
          <a:noFill/>
        </p:spPr>
        <p:txBody>
          <a:bodyPr wrap="square" rtlCol="0">
            <a:spAutoFit/>
          </a:bodyPr>
          <a:lstStyle/>
          <a:p>
            <a:r>
              <a:rPr lang="en-US" dirty="0"/>
              <a:t>-</a:t>
            </a:r>
            <a:r>
              <a:rPr lang="en-US" dirty="0" smtClean="0"/>
              <a:t>HV</a:t>
            </a:r>
            <a:endParaRPr lang="en-US" dirty="0"/>
          </a:p>
        </p:txBody>
      </p:sp>
      <p:sp>
        <p:nvSpPr>
          <p:cNvPr id="142" name="TextBox 141"/>
          <p:cNvSpPr txBox="1"/>
          <p:nvPr/>
        </p:nvSpPr>
        <p:spPr>
          <a:xfrm>
            <a:off x="7620000" y="3101073"/>
            <a:ext cx="1368778" cy="369332"/>
          </a:xfrm>
          <a:prstGeom prst="rect">
            <a:avLst/>
          </a:prstGeom>
          <a:noFill/>
        </p:spPr>
        <p:txBody>
          <a:bodyPr wrap="square" rtlCol="0">
            <a:spAutoFit/>
          </a:bodyPr>
          <a:lstStyle/>
          <a:p>
            <a:r>
              <a:rPr lang="en-US" dirty="0"/>
              <a:t>-</a:t>
            </a:r>
            <a:r>
              <a:rPr lang="en-US" dirty="0" smtClean="0"/>
              <a:t>HV</a:t>
            </a:r>
            <a:endParaRPr lang="en-US" dirty="0"/>
          </a:p>
        </p:txBody>
      </p:sp>
      <p:sp>
        <p:nvSpPr>
          <p:cNvPr id="143" name="TextBox 142"/>
          <p:cNvSpPr txBox="1"/>
          <p:nvPr/>
        </p:nvSpPr>
        <p:spPr>
          <a:xfrm>
            <a:off x="7684911" y="5285937"/>
            <a:ext cx="1368778" cy="369332"/>
          </a:xfrm>
          <a:prstGeom prst="rect">
            <a:avLst/>
          </a:prstGeom>
          <a:noFill/>
        </p:spPr>
        <p:txBody>
          <a:bodyPr wrap="square" rtlCol="0">
            <a:spAutoFit/>
          </a:bodyPr>
          <a:lstStyle/>
          <a:p>
            <a:r>
              <a:rPr lang="en-US" dirty="0" smtClean="0"/>
              <a:t>GND</a:t>
            </a:r>
            <a:endParaRPr lang="en-US" dirty="0"/>
          </a:p>
        </p:txBody>
      </p:sp>
      <p:sp>
        <p:nvSpPr>
          <p:cNvPr id="145" name="TextBox 144"/>
          <p:cNvSpPr txBox="1"/>
          <p:nvPr/>
        </p:nvSpPr>
        <p:spPr>
          <a:xfrm>
            <a:off x="3584224" y="5311336"/>
            <a:ext cx="1368778" cy="369332"/>
          </a:xfrm>
          <a:prstGeom prst="rect">
            <a:avLst/>
          </a:prstGeom>
          <a:noFill/>
        </p:spPr>
        <p:txBody>
          <a:bodyPr wrap="square" rtlCol="0">
            <a:spAutoFit/>
          </a:bodyPr>
          <a:lstStyle/>
          <a:p>
            <a:r>
              <a:rPr lang="en-US" dirty="0" smtClean="0"/>
              <a:t>GND</a:t>
            </a:r>
            <a:endParaRPr lang="en-US" dirty="0"/>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57</a:t>
            </a:fld>
            <a:endParaRPr lang="en-US"/>
          </a:p>
        </p:txBody>
      </p:sp>
    </p:spTree>
    <p:extLst>
      <p:ext uri="{BB962C8B-B14F-4D97-AF65-F5344CB8AC3E}">
        <p14:creationId xmlns:p14="http://schemas.microsoft.com/office/powerpoint/2010/main" val="24124979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867"/>
            <a:ext cx="8229600" cy="990600"/>
          </a:xfrm>
        </p:spPr>
        <p:txBody>
          <a:bodyPr/>
          <a:lstStyle/>
          <a:p>
            <a:r>
              <a:rPr lang="en-US" dirty="0" smtClean="0"/>
              <a:t>NEXT-DBDM at LBNL</a:t>
            </a:r>
            <a:endParaRPr lang="en-US" dirty="0"/>
          </a:p>
        </p:txBody>
      </p:sp>
      <p:pic>
        <p:nvPicPr>
          <p:cNvPr id="7" name="Picture 6"/>
          <p:cNvPicPr>
            <a:picLocks noChangeAspect="1"/>
          </p:cNvPicPr>
          <p:nvPr/>
        </p:nvPicPr>
        <p:blipFill>
          <a:blip r:embed="rId3"/>
          <a:stretch>
            <a:fillRect/>
          </a:stretch>
        </p:blipFill>
        <p:spPr>
          <a:xfrm>
            <a:off x="965201" y="1405466"/>
            <a:ext cx="7349340" cy="5339485"/>
          </a:xfrm>
          <a:prstGeom prst="rect">
            <a:avLst/>
          </a:prstGeom>
        </p:spPr>
      </p:pic>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58</a:t>
            </a:fld>
            <a:endParaRPr lang="en-US"/>
          </a:p>
        </p:txBody>
      </p:sp>
    </p:spTree>
    <p:extLst>
      <p:ext uri="{BB962C8B-B14F-4D97-AF65-F5344CB8AC3E}">
        <p14:creationId xmlns:p14="http://schemas.microsoft.com/office/powerpoint/2010/main" val="3795598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solidFill>
                  <a:srgbClr val="FFFF00"/>
                </a:solidFill>
              </a:rPr>
              <a:t>Cosmology</a:t>
            </a:r>
            <a:endParaRPr lang="en-US" b="1" dirty="0">
              <a:solidFill>
                <a:srgbClr val="FFFF00"/>
              </a:solidFill>
            </a:endParaRPr>
          </a:p>
        </p:txBody>
      </p:sp>
      <p:sp>
        <p:nvSpPr>
          <p:cNvPr id="6" name="Content Placeholder 5"/>
          <p:cNvSpPr>
            <a:spLocks noGrp="1"/>
          </p:cNvSpPr>
          <p:nvPr>
            <p:ph idx="1"/>
          </p:nvPr>
        </p:nvSpPr>
        <p:spPr/>
        <p:txBody>
          <a:bodyPr>
            <a:normAutofit/>
          </a:bodyPr>
          <a:lstStyle/>
          <a:p>
            <a:pPr marL="0" indent="0" algn="ctr">
              <a:buNone/>
            </a:pPr>
            <a:r>
              <a:rPr lang="en-US" dirty="0" smtClean="0">
                <a:solidFill>
                  <a:schemeClr val="accent6">
                    <a:lumMod val="20000"/>
                    <a:lumOff val="80000"/>
                  </a:schemeClr>
                </a:solidFill>
              </a:rPr>
              <a:t>Universe must begin in a symmetric state</a:t>
            </a:r>
          </a:p>
          <a:p>
            <a:pPr marL="457200" lvl="1" indent="0" algn="ctr">
              <a:buNone/>
            </a:pPr>
            <a:r>
              <a:rPr lang="en-US" dirty="0" err="1" smtClean="0">
                <a:solidFill>
                  <a:srgbClr val="CCFFCC"/>
                </a:solidFill>
              </a:rPr>
              <a:t>N</a:t>
            </a:r>
            <a:r>
              <a:rPr lang="en-US" baseline="-25000" dirty="0" err="1" smtClean="0">
                <a:solidFill>
                  <a:srgbClr val="CCFFCC"/>
                </a:solidFill>
              </a:rPr>
              <a:t>particles</a:t>
            </a:r>
            <a:r>
              <a:rPr lang="en-US" dirty="0" smtClean="0">
                <a:solidFill>
                  <a:srgbClr val="CCFFCC"/>
                </a:solidFill>
              </a:rPr>
              <a:t> =  </a:t>
            </a:r>
            <a:r>
              <a:rPr lang="en-US" dirty="0" err="1" smtClean="0">
                <a:solidFill>
                  <a:srgbClr val="CCFFCC"/>
                </a:solidFill>
              </a:rPr>
              <a:t>N</a:t>
            </a:r>
            <a:r>
              <a:rPr lang="en-US" baseline="-25000" dirty="0" err="1" smtClean="0">
                <a:solidFill>
                  <a:srgbClr val="CCFFCC"/>
                </a:solidFill>
              </a:rPr>
              <a:t>anti</a:t>
            </a:r>
            <a:r>
              <a:rPr lang="en-US" baseline="-25000" dirty="0" smtClean="0">
                <a:solidFill>
                  <a:srgbClr val="CCFFCC"/>
                </a:solidFill>
              </a:rPr>
              <a:t>-particles</a:t>
            </a:r>
          </a:p>
          <a:p>
            <a:pPr marL="457200" lvl="1" indent="0" algn="ctr">
              <a:buNone/>
            </a:pPr>
            <a:r>
              <a:rPr lang="en-US" dirty="0" smtClean="0">
                <a:solidFill>
                  <a:srgbClr val="CCFFCC"/>
                </a:solidFill>
              </a:rPr>
              <a:t>Particles and </a:t>
            </a:r>
            <a:r>
              <a:rPr lang="en-US" dirty="0">
                <a:solidFill>
                  <a:srgbClr val="CCFFCC"/>
                </a:solidFill>
              </a:rPr>
              <a:t>a</a:t>
            </a:r>
            <a:r>
              <a:rPr lang="en-US" dirty="0" smtClean="0">
                <a:solidFill>
                  <a:srgbClr val="CCFFCC"/>
                </a:solidFill>
              </a:rPr>
              <a:t>nti-particles are in equilibrium between annihilation and creation – at first…</a:t>
            </a:r>
          </a:p>
          <a:p>
            <a:pPr marL="457200" lvl="1" indent="0" algn="ctr">
              <a:buNone/>
            </a:pPr>
            <a:r>
              <a:rPr lang="en-US" dirty="0" smtClean="0">
                <a:solidFill>
                  <a:srgbClr val="CCFFCC"/>
                </a:solidFill>
              </a:rPr>
              <a:t>but when cool enough,</a:t>
            </a:r>
          </a:p>
          <a:p>
            <a:pPr marL="457200" lvl="1" indent="0" algn="ctr">
              <a:buNone/>
            </a:pPr>
            <a:r>
              <a:rPr lang="en-US" dirty="0" smtClean="0">
                <a:solidFill>
                  <a:srgbClr val="CCFFCC"/>
                </a:solidFill>
              </a:rPr>
              <a:t>Almost all particles &amp; antiparticles annihilate </a:t>
            </a:r>
          </a:p>
          <a:p>
            <a:pPr marL="457200" lvl="1" indent="0" algn="ctr">
              <a:buNone/>
            </a:pPr>
            <a:r>
              <a:rPr lang="en-US" dirty="0" smtClean="0">
                <a:solidFill>
                  <a:srgbClr val="CCFFCC"/>
                </a:solidFill>
              </a:rPr>
              <a:t>leading to a bath of photons and neutrinos</a:t>
            </a:r>
          </a:p>
          <a:p>
            <a:pPr marL="457200" lvl="1" indent="0" algn="ctr">
              <a:buNone/>
            </a:pPr>
            <a:r>
              <a:rPr lang="en-US" dirty="0">
                <a:solidFill>
                  <a:srgbClr val="FFDF4C"/>
                </a:solidFill>
              </a:rPr>
              <a:t>Energies stretched away by expansion of space</a:t>
            </a:r>
          </a:p>
          <a:p>
            <a:pPr marL="914400" lvl="2" indent="0" algn="ctr">
              <a:buNone/>
            </a:pPr>
            <a:r>
              <a:rPr lang="en-US" dirty="0">
                <a:solidFill>
                  <a:srgbClr val="FFDF4C"/>
                </a:solidFill>
              </a:rPr>
              <a:t>~2.7° K for photons, less for neutrinos</a:t>
            </a:r>
          </a:p>
          <a:p>
            <a:endParaRPr lang="en-US" dirty="0" smtClean="0">
              <a:solidFill>
                <a:srgbClr val="CCFFCC"/>
              </a:solidFill>
            </a:endParaRPr>
          </a:p>
          <a:p>
            <a:pPr lvl="1"/>
            <a:endParaRPr lang="en-US" dirty="0"/>
          </a:p>
          <a:p>
            <a:pPr marL="0" indent="0">
              <a:buNone/>
            </a:pPr>
            <a:endParaRPr lang="en-US" dirty="0" smtClean="0"/>
          </a:p>
          <a:p>
            <a:pPr lvl="1"/>
            <a:endParaRPr lang="en-US"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5</a:t>
            </a:fld>
            <a:endParaRPr lang="en-US"/>
          </a:p>
        </p:txBody>
      </p:sp>
    </p:spTree>
    <p:extLst>
      <p:ext uri="{BB962C8B-B14F-4D97-AF65-F5344CB8AC3E}">
        <p14:creationId xmlns:p14="http://schemas.microsoft.com/office/powerpoint/2010/main" val="29786042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smtClean="0"/>
              <a:t>Hawaii</a:t>
            </a:r>
            <a:endParaRPr lang="en-US"/>
          </a:p>
        </p:txBody>
      </p:sp>
      <p:sp>
        <p:nvSpPr>
          <p:cNvPr id="30724" name="Title 1"/>
          <p:cNvSpPr>
            <a:spLocks noGrp="1"/>
          </p:cNvSpPr>
          <p:nvPr>
            <p:ph type="title" idx="4294967295"/>
          </p:nvPr>
        </p:nvSpPr>
        <p:spPr>
          <a:xfrm>
            <a:off x="0" y="274638"/>
            <a:ext cx="8229600" cy="1143000"/>
          </a:xfrm>
        </p:spPr>
        <p:txBody>
          <a:bodyPr/>
          <a:lstStyle/>
          <a:p>
            <a:r>
              <a:rPr lang="en-US" sz="2400">
                <a:solidFill>
                  <a:srgbClr val="7011FF"/>
                </a:solidFill>
              </a:rPr>
              <a:t>A typical </a:t>
            </a:r>
            <a:r>
              <a:rPr lang="en-US" sz="2400" baseline="30000">
                <a:solidFill>
                  <a:srgbClr val="7011FF"/>
                </a:solidFill>
              </a:rPr>
              <a:t>137</a:t>
            </a:r>
            <a:r>
              <a:rPr lang="en-US" sz="2400">
                <a:solidFill>
                  <a:srgbClr val="7011FF"/>
                </a:solidFill>
              </a:rPr>
              <a:t>Cs </a:t>
            </a:r>
            <a:r>
              <a:rPr lang="en-US" sz="2400">
                <a:solidFill>
                  <a:srgbClr val="7011FF"/>
                </a:solidFill>
                <a:sym typeface="Symbol" charset="0"/>
              </a:rPr>
              <a:t></a:t>
            </a:r>
            <a:r>
              <a:rPr lang="en-US" sz="2400">
                <a:solidFill>
                  <a:srgbClr val="7011FF"/>
                </a:solidFill>
              </a:rPr>
              <a:t> waveform (sum of 19 PMTs)</a:t>
            </a:r>
            <a:br>
              <a:rPr lang="en-US" sz="2400">
                <a:solidFill>
                  <a:srgbClr val="7011FF"/>
                </a:solidFill>
              </a:rPr>
            </a:br>
            <a:r>
              <a:rPr lang="en-US" sz="2400">
                <a:solidFill>
                  <a:srgbClr val="7011FF"/>
                </a:solidFill>
              </a:rPr>
              <a:t>~300,000 detected photoelectrons</a:t>
            </a:r>
            <a:endParaRPr lang="en-US" sz="4000"/>
          </a:p>
        </p:txBody>
      </p:sp>
      <p:sp>
        <p:nvSpPr>
          <p:cNvPr id="30722" name="Footer Placeholder 4"/>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solidFill>
                  <a:srgbClr val="898989"/>
                </a:solidFill>
                <a:latin typeface="Calibri" charset="0"/>
              </a:rPr>
              <a:t>TIPP 2011</a:t>
            </a:r>
          </a:p>
        </p:txBody>
      </p:sp>
      <p:sp>
        <p:nvSpPr>
          <p:cNvPr id="13" name="Slide Number Placeholder 5"/>
          <p:cNvSpPr txBox="1">
            <a:spLocks noGrp="1"/>
          </p:cNvSpPr>
          <p:nvPr/>
        </p:nvSpPr>
        <p:spPr>
          <a:xfrm>
            <a:off x="6553200" y="6356350"/>
            <a:ext cx="2133600" cy="365125"/>
          </a:xfrm>
          <a:prstGeom prst="rect">
            <a:avLst/>
          </a:prstGeom>
          <a:noFill/>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8CB8BF3-686A-7242-9CF8-90626F0967D5}" type="slidenum">
              <a:rPr lang="en-US" sz="1200">
                <a:solidFill>
                  <a:srgbClr val="898989"/>
                </a:solidFill>
                <a:latin typeface="Calibri" charset="0"/>
              </a:rPr>
              <a:pPr algn="r" eaLnBrk="1" hangingPunct="1"/>
              <a:t>59</a:t>
            </a:fld>
            <a:endParaRPr lang="en-US" sz="1200">
              <a:solidFill>
                <a:srgbClr val="898989"/>
              </a:solidFill>
              <a:latin typeface="Calibri" charset="0"/>
            </a:endParaRPr>
          </a:p>
        </p:txBody>
      </p:sp>
      <p:pic>
        <p:nvPicPr>
          <p:cNvPr id="307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25" y="1738313"/>
            <a:ext cx="900747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6"/>
          <p:cNvSpPr txBox="1">
            <a:spLocks noChangeArrowheads="1"/>
          </p:cNvSpPr>
          <p:nvPr/>
        </p:nvSpPr>
        <p:spPr bwMode="auto">
          <a:xfrm>
            <a:off x="6858000" y="6400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10ns/sample</a:t>
            </a:r>
          </a:p>
        </p:txBody>
      </p:sp>
      <p:cxnSp>
        <p:nvCxnSpPr>
          <p:cNvPr id="9" name="Straight Arrow Connector 8"/>
          <p:cNvCxnSpPr/>
          <p:nvPr/>
        </p:nvCxnSpPr>
        <p:spPr>
          <a:xfrm flipV="1">
            <a:off x="2420471" y="2819400"/>
            <a:ext cx="475129"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29" name="TextBox 9"/>
          <p:cNvSpPr txBox="1">
            <a:spLocks noChangeArrowheads="1"/>
          </p:cNvSpPr>
          <p:nvPr/>
        </p:nvSpPr>
        <p:spPr bwMode="auto">
          <a:xfrm>
            <a:off x="1592263" y="3429000"/>
            <a:ext cx="24558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Primary Scintillation (S1)</a:t>
            </a:r>
          </a:p>
          <a:p>
            <a:pPr eaLnBrk="1" hangingPunct="1"/>
            <a:r>
              <a:rPr lang="en-US" sz="1800">
                <a:latin typeface="Calibri" charset="0"/>
              </a:rPr>
              <a:t>T0 of event </a:t>
            </a:r>
          </a:p>
        </p:txBody>
      </p:sp>
      <p:cxnSp>
        <p:nvCxnSpPr>
          <p:cNvPr id="11" name="Straight Arrow Connector 10"/>
          <p:cNvCxnSpPr>
            <a:cxnSpLocks noChangeShapeType="1"/>
          </p:cNvCxnSpPr>
          <p:nvPr/>
        </p:nvCxnSpPr>
        <p:spPr bwMode="auto">
          <a:xfrm flipH="1" flipV="1">
            <a:off x="4990353" y="3429000"/>
            <a:ext cx="911413" cy="725488"/>
          </a:xfrm>
          <a:prstGeom prst="straightConnector1">
            <a:avLst/>
          </a:prstGeom>
          <a:noFill/>
          <a:ln w="9525">
            <a:solidFill>
              <a:srgbClr val="4A7EBB"/>
            </a:solidFill>
            <a:round/>
            <a:headEnd/>
            <a:tailEnd type="arrow" w="med" len="med"/>
          </a:ln>
          <a:extLst>
            <a:ext uri="{909E8E84-426E-40dd-AFC4-6F175D3DCCD1}">
              <a14:hiddenFill xmlns:a14="http://schemas.microsoft.com/office/drawing/2010/main">
                <a:noFill/>
              </a14:hiddenFill>
            </a:ext>
          </a:extLst>
        </p:spPr>
      </p:cxnSp>
      <p:sp>
        <p:nvSpPr>
          <p:cNvPr id="30731" name="TextBox 13"/>
          <p:cNvSpPr txBox="1">
            <a:spLocks noChangeArrowheads="1"/>
          </p:cNvSpPr>
          <p:nvPr/>
        </p:nvSpPr>
        <p:spPr bwMode="auto">
          <a:xfrm>
            <a:off x="4868863" y="4154488"/>
            <a:ext cx="26773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7011FF"/>
                </a:solidFill>
                <a:latin typeface="Calibri" charset="0"/>
              </a:rPr>
              <a:t>Electroluminescence (S2)</a:t>
            </a:r>
          </a:p>
          <a:p>
            <a:pPr eaLnBrk="1" hangingPunct="1"/>
            <a:r>
              <a:rPr lang="en-US" sz="1800" dirty="0" smtClean="0">
                <a:solidFill>
                  <a:srgbClr val="7011FF"/>
                </a:solidFill>
                <a:latin typeface="Calibri" charset="0"/>
              </a:rPr>
              <a:t>structure reflects topology </a:t>
            </a:r>
            <a:r>
              <a:rPr lang="en-US" sz="1800" dirty="0" smtClean="0">
                <a:latin typeface="Calibri" charset="0"/>
              </a:rPr>
              <a:t> </a:t>
            </a:r>
            <a:endParaRPr lang="en-US" sz="1800" dirty="0">
              <a:latin typeface="Calibri" charset="0"/>
            </a:endParaRPr>
          </a:p>
        </p:txBody>
      </p:sp>
      <p:sp>
        <p:nvSpPr>
          <p:cNvPr id="19" name="Left-Right Arrow 18"/>
          <p:cNvSpPr/>
          <p:nvPr/>
        </p:nvSpPr>
        <p:spPr>
          <a:xfrm>
            <a:off x="2895600" y="5867400"/>
            <a:ext cx="1676400" cy="228600"/>
          </a:xfrm>
          <a:prstGeom prst="leftRightArrow">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1800">
              <a:solidFill>
                <a:srgbClr val="FFFFFF"/>
              </a:solidFill>
              <a:latin typeface="Calibri" charset="0"/>
              <a:ea typeface="ＭＳ Ｐゴシック" charset="0"/>
              <a:cs typeface="ＭＳ Ｐゴシック" charset="0"/>
            </a:endParaRPr>
          </a:p>
        </p:txBody>
      </p:sp>
      <p:sp>
        <p:nvSpPr>
          <p:cNvPr id="30733" name="TextBox 19"/>
          <p:cNvSpPr txBox="1">
            <a:spLocks noChangeArrowheads="1"/>
          </p:cNvSpPr>
          <p:nvPr/>
        </p:nvSpPr>
        <p:spPr bwMode="auto">
          <a:xfrm>
            <a:off x="2051050" y="5181600"/>
            <a:ext cx="218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Drift Time:z-position  </a:t>
            </a:r>
            <a:br>
              <a:rPr lang="en-US" sz="1800">
                <a:latin typeface="Calibri" charset="0"/>
              </a:rPr>
            </a:br>
            <a:r>
              <a:rPr lang="en-US" sz="1800">
                <a:latin typeface="Calibri" charset="0"/>
              </a:rPr>
              <a:t>(~0.01mm/sample)</a:t>
            </a:r>
          </a:p>
        </p:txBody>
      </p:sp>
      <p:sp>
        <p:nvSpPr>
          <p:cNvPr id="30734" name="Text Box 14"/>
          <p:cNvSpPr txBox="1">
            <a:spLocks noChangeArrowheads="1"/>
          </p:cNvSpPr>
          <p:nvPr/>
        </p:nvSpPr>
        <p:spPr bwMode="auto">
          <a:xfrm>
            <a:off x="5181600" y="5410200"/>
            <a:ext cx="28194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latin typeface="Calibri" charset="0"/>
              </a:rPr>
              <a:t>Drift velocity ~1 mm/ms</a:t>
            </a:r>
          </a:p>
        </p:txBody>
      </p:sp>
      <p:sp>
        <p:nvSpPr>
          <p:cNvPr id="2" name="Date Placeholder 1"/>
          <p:cNvSpPr>
            <a:spLocks noGrp="1"/>
          </p:cNvSpPr>
          <p:nvPr>
            <p:ph type="dt" sz="half" idx="10"/>
          </p:nvPr>
        </p:nvSpPr>
        <p:spPr/>
        <p:txBody>
          <a:bodyPr/>
          <a:lstStyle/>
          <a:p>
            <a:pPr>
              <a:defRPr/>
            </a:pPr>
            <a:r>
              <a:rPr lang="en-US" smtClean="0"/>
              <a:t>24 October 2018</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59</a:t>
            </a:fld>
            <a:endParaRPr lang="en-US"/>
          </a:p>
        </p:txBody>
      </p:sp>
    </p:spTree>
    <p:extLst>
      <p:ext uri="{BB962C8B-B14F-4D97-AF65-F5344CB8AC3E}">
        <p14:creationId xmlns:p14="http://schemas.microsoft.com/office/powerpoint/2010/main" val="3952624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5600" y="863600"/>
            <a:ext cx="8420100" cy="5994400"/>
          </a:xfrm>
          <a:prstGeom prst="rect">
            <a:avLst/>
          </a:prstGeom>
        </p:spPr>
      </p:pic>
      <p:sp>
        <p:nvSpPr>
          <p:cNvPr id="2" name="Title 1"/>
          <p:cNvSpPr>
            <a:spLocks noGrp="1"/>
          </p:cNvSpPr>
          <p:nvPr>
            <p:ph type="title"/>
          </p:nvPr>
        </p:nvSpPr>
        <p:spPr>
          <a:xfrm>
            <a:off x="211667" y="313267"/>
            <a:ext cx="8229600" cy="990600"/>
          </a:xfrm>
        </p:spPr>
        <p:txBody>
          <a:bodyPr/>
          <a:lstStyle/>
          <a:p>
            <a:r>
              <a:rPr lang="en-US" dirty="0" smtClean="0">
                <a:solidFill>
                  <a:srgbClr val="C509FF"/>
                </a:solidFill>
              </a:rPr>
              <a:t>       Energy Resolution from DBDM</a:t>
            </a:r>
            <a:endParaRPr lang="en-US" dirty="0">
              <a:solidFill>
                <a:srgbClr val="C509FF"/>
              </a:solidFill>
            </a:endParaRPr>
          </a:p>
        </p:txBody>
      </p:sp>
      <p:sp>
        <p:nvSpPr>
          <p:cNvPr id="7" name="TextBox 6"/>
          <p:cNvSpPr txBox="1"/>
          <p:nvPr/>
        </p:nvSpPr>
        <p:spPr>
          <a:xfrm>
            <a:off x="1422688" y="2752084"/>
            <a:ext cx="3775842" cy="646331"/>
          </a:xfrm>
          <a:prstGeom prst="rect">
            <a:avLst/>
          </a:prstGeom>
          <a:noFill/>
        </p:spPr>
        <p:txBody>
          <a:bodyPr wrap="square" rtlCol="0">
            <a:spAutoFit/>
          </a:bodyPr>
          <a:lstStyle/>
          <a:p>
            <a:r>
              <a:rPr lang="en-US" b="1" dirty="0" smtClean="0"/>
              <a:t>Uses only ionization signal, amplified by </a:t>
            </a:r>
            <a:r>
              <a:rPr lang="en-US" b="1" dirty="0" err="1" smtClean="0">
                <a:solidFill>
                  <a:srgbClr val="C509FF"/>
                </a:solidFill>
              </a:rPr>
              <a:t>electroluminesence</a:t>
            </a:r>
            <a:endParaRPr lang="en-US" b="1" dirty="0" smtClean="0">
              <a:solidFill>
                <a:srgbClr val="C509FF"/>
              </a:solidFill>
            </a:endParaRPr>
          </a:p>
        </p:txBody>
      </p:sp>
      <p:sp>
        <p:nvSpPr>
          <p:cNvPr id="9" name="TextBox 8"/>
          <p:cNvSpPr txBox="1"/>
          <p:nvPr/>
        </p:nvSpPr>
        <p:spPr>
          <a:xfrm>
            <a:off x="1422688" y="1583730"/>
            <a:ext cx="3623734" cy="923330"/>
          </a:xfrm>
          <a:prstGeom prst="rect">
            <a:avLst/>
          </a:prstGeom>
          <a:noFill/>
        </p:spPr>
        <p:txBody>
          <a:bodyPr wrap="square" rtlCol="0">
            <a:spAutoFit/>
          </a:bodyPr>
          <a:lstStyle/>
          <a:p>
            <a:r>
              <a:rPr lang="en-US" b="1" dirty="0" smtClean="0"/>
              <a:t>662 </a:t>
            </a:r>
            <a:r>
              <a:rPr lang="en-US" b="1" dirty="0" err="1" smtClean="0"/>
              <a:t>keV</a:t>
            </a:r>
            <a:r>
              <a:rPr lang="en-US" b="1" dirty="0" smtClean="0"/>
              <a:t> </a:t>
            </a:r>
            <a:r>
              <a:rPr lang="en-US" b="1" baseline="30000" dirty="0" smtClean="0"/>
              <a:t>137</a:t>
            </a:r>
            <a:r>
              <a:rPr lang="en-US" b="1" dirty="0" smtClean="0"/>
              <a:t>Cs gamma ray</a:t>
            </a:r>
          </a:p>
          <a:p>
            <a:endParaRPr lang="en-US" dirty="0">
              <a:solidFill>
                <a:srgbClr val="008000"/>
              </a:solidFill>
            </a:endParaRPr>
          </a:p>
          <a:p>
            <a:r>
              <a:rPr lang="en-US" dirty="0" smtClean="0">
                <a:solidFill>
                  <a:srgbClr val="000000"/>
                </a:solidFill>
              </a:rPr>
              <a:t>Extrapolates to 0.57% at Q</a:t>
            </a:r>
            <a:r>
              <a:rPr lang="en-US" baseline="-25000" dirty="0" smtClean="0">
                <a:solidFill>
                  <a:srgbClr val="000000"/>
                </a:solidFill>
              </a:rPr>
              <a:t>ββ</a:t>
            </a:r>
            <a:endParaRPr lang="en-US" baseline="-25000" dirty="0">
              <a:solidFill>
                <a:srgbClr val="000000"/>
              </a:solidFill>
            </a:endParaRPr>
          </a:p>
        </p:txBody>
      </p:sp>
      <p:sp>
        <p:nvSpPr>
          <p:cNvPr id="3" name="Rectangle 2"/>
          <p:cNvSpPr/>
          <p:nvPr/>
        </p:nvSpPr>
        <p:spPr>
          <a:xfrm>
            <a:off x="66129" y="6486499"/>
            <a:ext cx="4980293" cy="369332"/>
          </a:xfrm>
          <a:prstGeom prst="rect">
            <a:avLst/>
          </a:prstGeom>
        </p:spPr>
        <p:txBody>
          <a:bodyPr wrap="square">
            <a:spAutoFit/>
          </a:bodyPr>
          <a:lstStyle/>
          <a:p>
            <a:r>
              <a:rPr lang="en-US" b="1" dirty="0" smtClean="0">
                <a:solidFill>
                  <a:srgbClr val="660066"/>
                </a:solidFill>
              </a:rPr>
              <a:t>NEXT </a:t>
            </a:r>
            <a:r>
              <a:rPr lang="en-US" b="1" dirty="0" err="1" smtClean="0">
                <a:solidFill>
                  <a:srgbClr val="660066"/>
                </a:solidFill>
              </a:rPr>
              <a:t>collab</a:t>
            </a:r>
            <a:r>
              <a:rPr lang="en-US" b="1" dirty="0" smtClean="0">
                <a:solidFill>
                  <a:srgbClr val="660066"/>
                </a:solidFill>
              </a:rPr>
              <a:t> - NIMA708 </a:t>
            </a:r>
            <a:r>
              <a:rPr lang="en-US" b="1" dirty="0">
                <a:solidFill>
                  <a:srgbClr val="660066"/>
                </a:solidFill>
              </a:rPr>
              <a:t>(2013) 101-114</a:t>
            </a:r>
            <a:r>
              <a:rPr lang="en-US" dirty="0">
                <a:solidFill>
                  <a:srgbClr val="660066"/>
                </a:solidFill>
              </a:rPr>
              <a:t> </a:t>
            </a: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ECC9B84-AF0A-E746-9773-E40DD27D8915}" type="slidenum">
              <a:rPr lang="en-US" smtClean="0"/>
              <a:t>60</a:t>
            </a:fld>
            <a:endParaRPr lang="en-US"/>
          </a:p>
        </p:txBody>
      </p:sp>
    </p:spTree>
    <p:extLst>
      <p:ext uri="{BB962C8B-B14F-4D97-AF65-F5344CB8AC3E}">
        <p14:creationId xmlns:p14="http://schemas.microsoft.com/office/powerpoint/2010/main" val="343291969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Hawaii</a:t>
            </a:r>
            <a:endParaRPr lang="en-US"/>
          </a:p>
        </p:txBody>
      </p:sp>
      <p:pic>
        <p:nvPicPr>
          <p:cNvPr id="4" name="Picture 3" descr="hpxe_nim_xray_resolution_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762000"/>
            <a:ext cx="8153400" cy="5664200"/>
          </a:xfrm>
          <a:prstGeom prst="rect">
            <a:avLst/>
          </a:prstGeom>
        </p:spPr>
      </p:pic>
      <p:sp>
        <p:nvSpPr>
          <p:cNvPr id="5" name="TextBox 4"/>
          <p:cNvSpPr txBox="1"/>
          <p:nvPr/>
        </p:nvSpPr>
        <p:spPr>
          <a:xfrm>
            <a:off x="838200" y="685800"/>
            <a:ext cx="7620000" cy="461665"/>
          </a:xfrm>
          <a:prstGeom prst="rect">
            <a:avLst/>
          </a:prstGeom>
          <a:noFill/>
        </p:spPr>
        <p:txBody>
          <a:bodyPr wrap="square" rtlCol="0">
            <a:spAutoFit/>
          </a:bodyPr>
          <a:lstStyle/>
          <a:p>
            <a:r>
              <a:rPr lang="en-US" sz="2400" dirty="0" smtClean="0">
                <a:solidFill>
                  <a:srgbClr val="0000FF"/>
                </a:solidFill>
              </a:rPr>
              <a:t>The x-ray peaks at ~30 </a:t>
            </a:r>
            <a:r>
              <a:rPr lang="en-US" sz="2400" dirty="0" err="1" smtClean="0">
                <a:solidFill>
                  <a:srgbClr val="0000FF"/>
                </a:solidFill>
              </a:rPr>
              <a:t>keV</a:t>
            </a:r>
            <a:r>
              <a:rPr lang="en-US" sz="2400" dirty="0" smtClean="0">
                <a:solidFill>
                  <a:srgbClr val="0000FF"/>
                </a:solidFill>
              </a:rPr>
              <a:t> are captured precisely</a:t>
            </a:r>
            <a:endParaRPr lang="en-US" sz="2400" dirty="0">
              <a:solidFill>
                <a:srgbClr val="0000FF"/>
              </a:solidFill>
            </a:endParaRPr>
          </a:p>
        </p:txBody>
      </p:sp>
      <p:sp>
        <p:nvSpPr>
          <p:cNvPr id="6" name="Date Placeholder 5"/>
          <p:cNvSpPr>
            <a:spLocks noGrp="1"/>
          </p:cNvSpPr>
          <p:nvPr>
            <p:ph type="dt" sz="half" idx="10"/>
          </p:nvPr>
        </p:nvSpPr>
        <p:spPr/>
        <p:txBody>
          <a:bodyPr/>
          <a:lstStyle/>
          <a:p>
            <a:pPr>
              <a:defRPr/>
            </a:pPr>
            <a:r>
              <a:rPr lang="en-US" smtClean="0"/>
              <a:t>24 October 2018</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61</a:t>
            </a:fld>
            <a:endParaRPr lang="en-US"/>
          </a:p>
        </p:txBody>
      </p:sp>
    </p:spTree>
    <p:extLst>
      <p:ext uri="{BB962C8B-B14F-4D97-AF65-F5344CB8AC3E}">
        <p14:creationId xmlns:p14="http://schemas.microsoft.com/office/powerpoint/2010/main" val="39826963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674"/>
            <a:ext cx="8229600" cy="990600"/>
          </a:xfrm>
        </p:spPr>
        <p:txBody>
          <a:bodyPr/>
          <a:lstStyle/>
          <a:p>
            <a:r>
              <a:rPr lang="en-US" dirty="0" smtClean="0">
                <a:solidFill>
                  <a:srgbClr val="C509FF"/>
                </a:solidFill>
              </a:rPr>
              <a:t>NEXT-DEMO in situ at IFIC-Valencia</a:t>
            </a:r>
            <a:endParaRPr lang="en-US" dirty="0">
              <a:solidFill>
                <a:srgbClr val="C509FF"/>
              </a:solidFil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665" t="3125" r="2037" b="3134"/>
          <a:stretch/>
        </p:blipFill>
        <p:spPr>
          <a:xfrm>
            <a:off x="101601" y="1507067"/>
            <a:ext cx="8982029" cy="5164668"/>
          </a:xfrm>
          <a:prstGeom prst="rect">
            <a:avLst/>
          </a:prstGeom>
        </p:spPr>
      </p:pic>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62</a:t>
            </a:fld>
            <a:endParaRPr lang="en-US"/>
          </a:p>
        </p:txBody>
      </p:sp>
    </p:spTree>
    <p:extLst>
      <p:ext uri="{BB962C8B-B14F-4D97-AF65-F5344CB8AC3E}">
        <p14:creationId xmlns:p14="http://schemas.microsoft.com/office/powerpoint/2010/main" val="329833402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Hawaii</a:t>
            </a:r>
            <a:endParaRPr lang="en-US"/>
          </a:p>
        </p:txBody>
      </p:sp>
      <p:pic>
        <p:nvPicPr>
          <p:cNvPr id="4" name="Picture 3"/>
          <p:cNvPicPr>
            <a:picLocks noChangeAspect="1"/>
          </p:cNvPicPr>
          <p:nvPr/>
        </p:nvPicPr>
        <p:blipFill>
          <a:blip r:embed="rId2"/>
          <a:stretch>
            <a:fillRect/>
          </a:stretch>
        </p:blipFill>
        <p:spPr>
          <a:xfrm>
            <a:off x="736600" y="1041400"/>
            <a:ext cx="7670800" cy="4775200"/>
          </a:xfrm>
          <a:prstGeom prst="rect">
            <a:avLst/>
          </a:prstGeom>
        </p:spPr>
      </p:pic>
      <p:sp>
        <p:nvSpPr>
          <p:cNvPr id="5" name="TextBox 4"/>
          <p:cNvSpPr txBox="1"/>
          <p:nvPr/>
        </p:nvSpPr>
        <p:spPr>
          <a:xfrm>
            <a:off x="990599" y="381000"/>
            <a:ext cx="7197165" cy="430887"/>
          </a:xfrm>
          <a:prstGeom prst="rect">
            <a:avLst/>
          </a:prstGeom>
          <a:noFill/>
        </p:spPr>
        <p:txBody>
          <a:bodyPr wrap="square" rtlCol="0">
            <a:spAutoFit/>
          </a:bodyPr>
          <a:lstStyle/>
          <a:p>
            <a:r>
              <a:rPr lang="en-US" sz="2200" b="1" u="sng" dirty="0" smtClean="0">
                <a:solidFill>
                  <a:srgbClr val="9600E1"/>
                </a:solidFill>
              </a:rPr>
              <a:t>DATA:</a:t>
            </a:r>
            <a:r>
              <a:rPr lang="en-US" sz="2200" dirty="0" smtClean="0">
                <a:solidFill>
                  <a:srgbClr val="9600E1"/>
                </a:solidFill>
              </a:rPr>
              <a:t> </a:t>
            </a:r>
            <a:r>
              <a:rPr lang="en-US" sz="2200" dirty="0" smtClean="0"/>
              <a:t>Real</a:t>
            </a:r>
            <a:r>
              <a:rPr lang="en-US" sz="2200" dirty="0" smtClean="0">
                <a:solidFill>
                  <a:srgbClr val="9600E1"/>
                </a:solidFill>
              </a:rPr>
              <a:t> </a:t>
            </a:r>
            <a:r>
              <a:rPr lang="en-US" sz="2200" dirty="0" smtClean="0"/>
              <a:t>track from </a:t>
            </a:r>
            <a:r>
              <a:rPr lang="en-US" sz="2200" baseline="30000" dirty="0" smtClean="0"/>
              <a:t>137</a:t>
            </a:r>
            <a:r>
              <a:rPr lang="en-US" sz="2200" dirty="0" smtClean="0"/>
              <a:t>Cs </a:t>
            </a:r>
            <a:r>
              <a:rPr lang="en-US" sz="2200" dirty="0" err="1" smtClean="0"/>
              <a:t>γ</a:t>
            </a:r>
            <a:r>
              <a:rPr lang="en-US" sz="2200" dirty="0" smtClean="0"/>
              <a:t>-ray – reconstructed with </a:t>
            </a:r>
            <a:r>
              <a:rPr lang="en-US" sz="2200" dirty="0" err="1" smtClean="0"/>
              <a:t>SiPMs</a:t>
            </a:r>
            <a:r>
              <a:rPr lang="en-US" sz="2200" dirty="0" smtClean="0"/>
              <a:t> </a:t>
            </a:r>
            <a:endParaRPr lang="en-US" sz="2200" dirty="0"/>
          </a:p>
        </p:txBody>
      </p:sp>
      <p:sp>
        <p:nvSpPr>
          <p:cNvPr id="6" name="TextBox 5"/>
          <p:cNvSpPr txBox="1"/>
          <p:nvPr/>
        </p:nvSpPr>
        <p:spPr>
          <a:xfrm>
            <a:off x="1600200" y="5867400"/>
            <a:ext cx="5638800" cy="369332"/>
          </a:xfrm>
          <a:prstGeom prst="rect">
            <a:avLst/>
          </a:prstGeom>
          <a:noFill/>
        </p:spPr>
        <p:txBody>
          <a:bodyPr wrap="square" rtlCol="0">
            <a:spAutoFit/>
          </a:bodyPr>
          <a:lstStyle/>
          <a:p>
            <a:r>
              <a:rPr lang="en-US" b="1" dirty="0" smtClean="0">
                <a:solidFill>
                  <a:srgbClr val="0000FF"/>
                </a:solidFill>
              </a:rPr>
              <a:t>DATA </a:t>
            </a:r>
            <a:r>
              <a:rPr lang="en-US" dirty="0" smtClean="0">
                <a:solidFill>
                  <a:srgbClr val="0000FF"/>
                </a:solidFill>
              </a:rPr>
              <a:t>from</a:t>
            </a:r>
            <a:r>
              <a:rPr lang="en-US" dirty="0">
                <a:solidFill>
                  <a:srgbClr val="0000FF"/>
                </a:solidFill>
              </a:rPr>
              <a:t> </a:t>
            </a:r>
            <a:r>
              <a:rPr lang="en-US" dirty="0" smtClean="0">
                <a:solidFill>
                  <a:srgbClr val="0000FF"/>
                </a:solidFill>
              </a:rPr>
              <a:t>NEXT-DEMO </a:t>
            </a:r>
            <a:r>
              <a:rPr lang="en-US" dirty="0" smtClean="0"/>
              <a:t>	</a:t>
            </a:r>
            <a:r>
              <a:rPr lang="en-US" dirty="0" smtClean="0">
                <a:solidFill>
                  <a:srgbClr val="0000FF"/>
                </a:solidFill>
              </a:rPr>
              <a:t>IFIC, Valencia</a:t>
            </a:r>
            <a:endParaRPr lang="en-US" dirty="0">
              <a:solidFill>
                <a:srgbClr val="0000FF"/>
              </a:solidFill>
            </a:endParaRPr>
          </a:p>
        </p:txBody>
      </p:sp>
      <p:sp>
        <p:nvSpPr>
          <p:cNvPr id="7" name="Date Placeholder 6"/>
          <p:cNvSpPr>
            <a:spLocks noGrp="1"/>
          </p:cNvSpPr>
          <p:nvPr>
            <p:ph type="dt" sz="half" idx="10"/>
          </p:nvPr>
        </p:nvSpPr>
        <p:spPr/>
        <p:txBody>
          <a:bodyPr/>
          <a:lstStyle/>
          <a:p>
            <a:pPr>
              <a:defRPr/>
            </a:pPr>
            <a:r>
              <a:rPr lang="en-US" smtClean="0"/>
              <a:t>24 October 2018</a:t>
            </a:r>
            <a:endParaRPr lang="en-US" dirty="0"/>
          </a:p>
        </p:txBody>
      </p:sp>
      <p:sp>
        <p:nvSpPr>
          <p:cNvPr id="3" name="Slide Number Placeholder 2"/>
          <p:cNvSpPr>
            <a:spLocks noGrp="1"/>
          </p:cNvSpPr>
          <p:nvPr>
            <p:ph type="sldNum" sz="quarter" idx="12"/>
          </p:nvPr>
        </p:nvSpPr>
        <p:spPr/>
        <p:txBody>
          <a:bodyPr/>
          <a:lstStyle/>
          <a:p>
            <a:fld id="{6ECC9B84-AF0A-E746-9773-E40DD27D8915}" type="slidenum">
              <a:rPr lang="en-US" smtClean="0"/>
              <a:t>63</a:t>
            </a:fld>
            <a:endParaRPr lang="en-US"/>
          </a:p>
        </p:txBody>
      </p:sp>
    </p:spTree>
    <p:extLst>
      <p:ext uri="{BB962C8B-B14F-4D97-AF65-F5344CB8AC3E}">
        <p14:creationId xmlns:p14="http://schemas.microsoft.com/office/powerpoint/2010/main" val="1222934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normAutofit/>
          </a:bodyPr>
          <a:lstStyle>
            <a:lvl1pPr>
              <a:defRPr sz="6000"/>
            </a:lvl1pPr>
          </a:lstStyle>
          <a:p>
            <a:pPr lvl="0" algn="ctr">
              <a:defRPr sz="1800"/>
            </a:pPr>
            <a:r>
              <a:rPr sz="3200" dirty="0">
                <a:solidFill>
                  <a:srgbClr val="911CFF"/>
                </a:solidFill>
              </a:rPr>
              <a:t>NE</a:t>
            </a:r>
            <a:r>
              <a:rPr lang="en-US" sz="3200" dirty="0">
                <a:solidFill>
                  <a:srgbClr val="911CFF"/>
                </a:solidFill>
              </a:rPr>
              <a:t>XT</a:t>
            </a:r>
            <a:r>
              <a:rPr lang="en-US" sz="3200" dirty="0" smtClean="0">
                <a:solidFill>
                  <a:srgbClr val="911CFF"/>
                </a:solidFill>
              </a:rPr>
              <a:t>-White</a:t>
            </a:r>
            <a:r>
              <a:rPr sz="3200" dirty="0" smtClean="0">
                <a:solidFill>
                  <a:srgbClr val="911CFF"/>
                </a:solidFill>
              </a:rPr>
              <a:t> </a:t>
            </a:r>
            <a:r>
              <a:rPr sz="3200" dirty="0">
                <a:solidFill>
                  <a:srgbClr val="911CFF"/>
                </a:solidFill>
              </a:rPr>
              <a:t>at the </a:t>
            </a:r>
            <a:r>
              <a:rPr sz="3200" dirty="0" smtClean="0">
                <a:solidFill>
                  <a:srgbClr val="0000FF"/>
                </a:solidFill>
              </a:rPr>
              <a:t>L</a:t>
            </a:r>
            <a:r>
              <a:rPr lang="en-US" sz="3200" dirty="0" smtClean="0">
                <a:solidFill>
                  <a:srgbClr val="0000FF"/>
                </a:solidFill>
              </a:rPr>
              <a:t>aboratorio Subteranneo de Canfranc </a:t>
            </a:r>
            <a:r>
              <a:rPr lang="en-US" sz="3200" dirty="0" smtClean="0">
                <a:solidFill>
                  <a:srgbClr val="911CFF"/>
                </a:solidFill>
              </a:rPr>
              <a:t>(LSC); first operation: </a:t>
            </a:r>
            <a:r>
              <a:rPr lang="en-US" sz="3200" dirty="0" smtClean="0"/>
              <a:t>April 2017</a:t>
            </a:r>
            <a:endParaRPr sz="3200" dirty="0"/>
          </a:p>
        </p:txBody>
      </p:sp>
      <p:pic>
        <p:nvPicPr>
          <p:cNvPr id="138" name="newcanfranc3.jpg"/>
          <p:cNvPicPr/>
          <p:nvPr/>
        </p:nvPicPr>
        <p:blipFill>
          <a:blip r:embed="rId2" cstate="print">
            <a:extLst>
              <a:ext uri="{28A0092B-C50C-407E-A947-70E740481C1C}">
                <a14:useLocalDpi xmlns:a14="http://schemas.microsoft.com/office/drawing/2010/main"/>
              </a:ext>
            </a:extLst>
          </a:blip>
          <a:stretch>
            <a:fillRect/>
          </a:stretch>
        </p:blipFill>
        <p:spPr>
          <a:xfrm>
            <a:off x="1629716" y="1720506"/>
            <a:ext cx="5039625" cy="3779719"/>
          </a:xfrm>
          <a:prstGeom prst="rect">
            <a:avLst/>
          </a:prstGeom>
          <a:ln w="12700">
            <a:miter lim="400000"/>
          </a:ln>
        </p:spPr>
      </p:pic>
      <p:sp>
        <p:nvSpPr>
          <p:cNvPr id="139" name="Shape 139"/>
          <p:cNvSpPr/>
          <p:nvPr/>
        </p:nvSpPr>
        <p:spPr>
          <a:xfrm>
            <a:off x="733008" y="5911665"/>
            <a:ext cx="7174511" cy="259687"/>
          </a:xfrm>
          <a:prstGeom prst="rect">
            <a:avLst/>
          </a:prstGeom>
          <a:solidFill>
            <a:srgbClr val="D4E3FE"/>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0" tIns="0" rIns="0" bIns="0" anchor="ctr">
            <a:spAutoFit/>
          </a:bodyPr>
          <a:lstStyle>
            <a:lvl1pPr algn="l">
              <a:defRPr sz="2400">
                <a:solidFill>
                  <a:srgbClr val="831100"/>
                </a:solidFill>
                <a:latin typeface="Helvetica Neue"/>
                <a:ea typeface="Helvetica Neue"/>
                <a:cs typeface="Helvetica Neue"/>
                <a:sym typeface="Helvetica Neue"/>
              </a:defRPr>
            </a:lvl1pPr>
          </a:lstStyle>
          <a:p>
            <a:pPr lvl="0">
              <a:defRPr sz="1800">
                <a:solidFill>
                  <a:srgbClr val="000000"/>
                </a:solidFill>
              </a:defRPr>
            </a:pPr>
            <a:r>
              <a:rPr lang="en-US" sz="1700" dirty="0"/>
              <a:t>  </a:t>
            </a:r>
            <a:r>
              <a:rPr sz="1700" dirty="0"/>
              <a:t>NE</a:t>
            </a:r>
            <a:r>
              <a:rPr lang="en-US" sz="1700" dirty="0"/>
              <a:t>XT-10</a:t>
            </a:r>
            <a:r>
              <a:rPr sz="1700" dirty="0"/>
              <a:t> on the seismic support table, inside the Lead Castle at the LSC</a:t>
            </a:r>
          </a:p>
        </p:txBody>
      </p:sp>
    </p:spTree>
    <p:extLst>
      <p:ext uri="{BB962C8B-B14F-4D97-AF65-F5344CB8AC3E}">
        <p14:creationId xmlns:p14="http://schemas.microsoft.com/office/powerpoint/2010/main" val="2077340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8"/>
          <p:cNvGrpSpPr/>
          <p:nvPr/>
        </p:nvGrpSpPr>
        <p:grpSpPr>
          <a:xfrm>
            <a:off x="2437805" y="2446735"/>
            <a:ext cx="4250531" cy="3607388"/>
            <a:chOff x="-165100" y="-114300"/>
            <a:chExt cx="6045200" cy="5130506"/>
          </a:xfrm>
        </p:grpSpPr>
        <p:pic>
          <p:nvPicPr>
            <p:cNvPr id="117" name="droppedImage.pdf"/>
            <p:cNvPicPr/>
            <p:nvPr/>
          </p:nvPicPr>
          <p:blipFill>
            <a:blip r:embed="rId2">
              <a:extLst/>
            </a:blip>
            <a:stretch>
              <a:fillRect/>
            </a:stretch>
          </p:blipFill>
          <p:spPr>
            <a:xfrm>
              <a:off x="0" y="0"/>
              <a:ext cx="5715000" cy="4698707"/>
            </a:xfrm>
            <a:prstGeom prst="rect">
              <a:avLst/>
            </a:prstGeom>
            <a:ln>
              <a:noFill/>
            </a:ln>
            <a:effectLst/>
          </p:spPr>
        </p:pic>
        <p:pic>
          <p:nvPicPr>
            <p:cNvPr id="116" name="Picture 115"/>
            <p:cNvPicPr/>
            <p:nvPr/>
          </p:nvPicPr>
          <p:blipFill>
            <a:blip r:embed="rId3">
              <a:extLst/>
            </a:blip>
            <a:stretch>
              <a:fillRect/>
            </a:stretch>
          </p:blipFill>
          <p:spPr>
            <a:xfrm>
              <a:off x="-165100" y="-114300"/>
              <a:ext cx="6045200" cy="5130507"/>
            </a:xfrm>
            <a:prstGeom prst="rect">
              <a:avLst/>
            </a:prstGeom>
            <a:effectLst/>
          </p:spPr>
        </p:pic>
      </p:grpSp>
      <p:sp>
        <p:nvSpPr>
          <p:cNvPr id="119" name="Shape 119"/>
          <p:cNvSpPr>
            <a:spLocks noGrp="1"/>
          </p:cNvSpPr>
          <p:nvPr>
            <p:ph type="title"/>
          </p:nvPr>
        </p:nvSpPr>
        <p:spPr>
          <a:prstGeom prst="rect">
            <a:avLst/>
          </a:prstGeom>
        </p:spPr>
        <p:txBody>
          <a:bodyPr/>
          <a:lstStyle>
            <a:lvl1pPr>
              <a:defRPr sz="6000"/>
            </a:lvl1pPr>
          </a:lstStyle>
          <a:p>
            <a:pPr lvl="0">
              <a:defRPr sz="1800"/>
            </a:pPr>
            <a:r>
              <a:rPr sz="4200" dirty="0"/>
              <a:t>NE</a:t>
            </a:r>
            <a:r>
              <a:rPr lang="en-US" sz="4200" dirty="0"/>
              <a:t>XT</a:t>
            </a:r>
            <a:r>
              <a:rPr lang="en-US" sz="4200" dirty="0" smtClean="0"/>
              <a:t>-White</a:t>
            </a:r>
            <a:r>
              <a:rPr sz="3400" dirty="0" smtClean="0"/>
              <a:t> </a:t>
            </a:r>
            <a:r>
              <a:rPr sz="4200" dirty="0"/>
              <a:t>at </a:t>
            </a:r>
            <a:r>
              <a:rPr lang="en-US" sz="4200" dirty="0"/>
              <a:t>a </a:t>
            </a:r>
            <a:r>
              <a:rPr sz="4200" dirty="0"/>
              <a:t>glance</a:t>
            </a:r>
          </a:p>
        </p:txBody>
      </p:sp>
      <p:sp>
        <p:nvSpPr>
          <p:cNvPr id="120" name="Shape 120"/>
          <p:cNvSpPr/>
          <p:nvPr/>
        </p:nvSpPr>
        <p:spPr>
          <a:xfrm>
            <a:off x="5292099" y="1526606"/>
            <a:ext cx="3167444" cy="523220"/>
          </a:xfrm>
          <a:prstGeom prst="rect">
            <a:avLst/>
          </a:prstGeom>
          <a:solidFill>
            <a:srgbClr val="D4E3FE"/>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1700">
                <a:solidFill>
                  <a:srgbClr val="831100"/>
                </a:solidFill>
                <a:latin typeface="Helvetica Neue"/>
                <a:ea typeface="Helvetica Neue"/>
                <a:cs typeface="Helvetica Neue"/>
                <a:sym typeface="Helvetica Neue"/>
              </a:rPr>
              <a:t>Pressure vessel:</a:t>
            </a:r>
          </a:p>
          <a:p>
            <a:pPr lvl="0">
              <a:defRPr sz="1800"/>
            </a:pPr>
            <a:r>
              <a:rPr sz="1700">
                <a:latin typeface="Helvetica Neue Light"/>
                <a:ea typeface="Helvetica Neue Light"/>
                <a:cs typeface="Helvetica Neue Light"/>
                <a:sym typeface="Helvetica Neue Light"/>
              </a:rPr>
              <a:t>316-Ti steel, 30 bar max pressure</a:t>
            </a:r>
          </a:p>
        </p:txBody>
      </p:sp>
      <p:sp>
        <p:nvSpPr>
          <p:cNvPr id="121" name="Shape 121"/>
          <p:cNvSpPr/>
          <p:nvPr/>
        </p:nvSpPr>
        <p:spPr>
          <a:xfrm>
            <a:off x="3654349" y="6176032"/>
            <a:ext cx="1756891" cy="523220"/>
          </a:xfrm>
          <a:prstGeom prst="rect">
            <a:avLst/>
          </a:prstGeom>
          <a:solidFill>
            <a:srgbClr val="D4E3FE"/>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1700">
                <a:solidFill>
                  <a:srgbClr val="831100"/>
                </a:solidFill>
                <a:latin typeface="Helvetica Neue"/>
                <a:ea typeface="Helvetica Neue"/>
                <a:cs typeface="Helvetica Neue"/>
                <a:sym typeface="Helvetica Neue"/>
              </a:rPr>
              <a:t>Inner shield:</a:t>
            </a:r>
          </a:p>
          <a:p>
            <a:pPr lvl="0">
              <a:defRPr sz="1800"/>
            </a:pPr>
            <a:r>
              <a:rPr sz="1700">
                <a:latin typeface="Helvetica Neue Light"/>
                <a:ea typeface="Helvetica Neue Light"/>
                <a:cs typeface="Helvetica Neue Light"/>
                <a:sym typeface="Helvetica Neue Light"/>
              </a:rPr>
              <a:t>copper, 6 cm thick</a:t>
            </a:r>
          </a:p>
        </p:txBody>
      </p:sp>
      <p:sp>
        <p:nvSpPr>
          <p:cNvPr id="122" name="Shape 122"/>
          <p:cNvSpPr/>
          <p:nvPr/>
        </p:nvSpPr>
        <p:spPr>
          <a:xfrm>
            <a:off x="364547" y="1656086"/>
            <a:ext cx="3546124" cy="523220"/>
          </a:xfrm>
          <a:prstGeom prst="rect">
            <a:avLst/>
          </a:prstGeom>
          <a:solidFill>
            <a:srgbClr val="D4E3FE"/>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1700">
                <a:solidFill>
                  <a:srgbClr val="831100"/>
                </a:solidFill>
                <a:latin typeface="Helvetica Neue"/>
                <a:ea typeface="Helvetica Neue"/>
                <a:cs typeface="Helvetica Neue"/>
                <a:sym typeface="Helvetica Neue"/>
              </a:rPr>
              <a:t>Time Projection Chamber:</a:t>
            </a:r>
          </a:p>
          <a:p>
            <a:pPr lvl="0">
              <a:defRPr sz="1800"/>
            </a:pPr>
            <a:r>
              <a:rPr sz="1700">
                <a:latin typeface="Helvetica Neue Light"/>
                <a:ea typeface="Helvetica Neue Light"/>
                <a:cs typeface="Helvetica Neue Light"/>
                <a:sym typeface="Helvetica Neue Light"/>
              </a:rPr>
              <a:t>10 kg active region, 50 cm drift length</a:t>
            </a:r>
          </a:p>
        </p:txBody>
      </p:sp>
      <p:sp>
        <p:nvSpPr>
          <p:cNvPr id="123" name="Shape 123"/>
          <p:cNvSpPr/>
          <p:nvPr/>
        </p:nvSpPr>
        <p:spPr>
          <a:xfrm>
            <a:off x="7197328" y="2849062"/>
            <a:ext cx="1875234" cy="784830"/>
          </a:xfrm>
          <a:prstGeom prst="rect">
            <a:avLst/>
          </a:prstGeom>
          <a:solidFill>
            <a:srgbClr val="D4E3FE"/>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sz="1700">
                <a:solidFill>
                  <a:srgbClr val="831100"/>
                </a:solidFill>
                <a:latin typeface="Helvetica Neue"/>
                <a:ea typeface="Helvetica Neue"/>
                <a:cs typeface="Helvetica Neue"/>
                <a:sym typeface="Helvetica Neue"/>
              </a:rPr>
              <a:t>Energy plane:</a:t>
            </a:r>
          </a:p>
          <a:p>
            <a:pPr lvl="0">
              <a:defRPr sz="1800"/>
            </a:pPr>
            <a:r>
              <a:rPr sz="1700">
                <a:latin typeface="Helvetica Neue Light"/>
                <a:ea typeface="Helvetica Neue Light"/>
                <a:cs typeface="Helvetica Neue Light"/>
                <a:sym typeface="Helvetica Neue Light"/>
              </a:rPr>
              <a:t>12 PMTs, </a:t>
            </a:r>
          </a:p>
          <a:p>
            <a:pPr lvl="0">
              <a:defRPr sz="1800"/>
            </a:pPr>
            <a:r>
              <a:rPr sz="1700">
                <a:latin typeface="Helvetica Neue Light"/>
                <a:ea typeface="Helvetica Neue Light"/>
                <a:cs typeface="Helvetica Neue Light"/>
                <a:sym typeface="Helvetica Neue Light"/>
              </a:rPr>
              <a:t>30% coverage</a:t>
            </a:r>
          </a:p>
        </p:txBody>
      </p:sp>
      <p:sp>
        <p:nvSpPr>
          <p:cNvPr id="124" name="Shape 124"/>
          <p:cNvSpPr/>
          <p:nvPr/>
        </p:nvSpPr>
        <p:spPr>
          <a:xfrm>
            <a:off x="271099" y="2759765"/>
            <a:ext cx="1875235" cy="784830"/>
          </a:xfrm>
          <a:prstGeom prst="rect">
            <a:avLst/>
          </a:prstGeom>
          <a:solidFill>
            <a:srgbClr val="D4E3FE"/>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sz="1700">
                <a:solidFill>
                  <a:srgbClr val="831100"/>
                </a:solidFill>
                <a:latin typeface="Helvetica Neue"/>
                <a:ea typeface="Helvetica Neue"/>
                <a:cs typeface="Helvetica Neue"/>
                <a:sym typeface="Helvetica Neue"/>
              </a:rPr>
              <a:t>Tracking plane:</a:t>
            </a:r>
          </a:p>
          <a:p>
            <a:pPr lvl="0">
              <a:defRPr sz="1800"/>
            </a:pPr>
            <a:r>
              <a:rPr sz="1700">
                <a:latin typeface="Helvetica Neue Light"/>
                <a:ea typeface="Helvetica Neue Light"/>
                <a:cs typeface="Helvetica Neue Light"/>
                <a:sym typeface="Helvetica Neue Light"/>
              </a:rPr>
              <a:t>1,800 SiPMs, </a:t>
            </a:r>
          </a:p>
          <a:p>
            <a:pPr lvl="0">
              <a:defRPr sz="1800"/>
            </a:pPr>
            <a:r>
              <a:rPr sz="1700">
                <a:latin typeface="Helvetica Neue Light"/>
                <a:ea typeface="Helvetica Neue Light"/>
                <a:cs typeface="Helvetica Neue Light"/>
                <a:sym typeface="Helvetica Neue Light"/>
              </a:rPr>
              <a:t>1 cm pitch</a:t>
            </a:r>
          </a:p>
        </p:txBody>
      </p:sp>
      <p:sp>
        <p:nvSpPr>
          <p:cNvPr id="125" name="Shape 125"/>
          <p:cNvSpPr/>
          <p:nvPr/>
        </p:nvSpPr>
        <p:spPr>
          <a:xfrm>
            <a:off x="2786062" y="2169914"/>
            <a:ext cx="1464469" cy="1464469"/>
          </a:xfrm>
          <a:prstGeom prst="line">
            <a:avLst/>
          </a:prstGeom>
          <a:ln w="38100">
            <a:solidFill>
              <a:srgbClr val="831100"/>
            </a:solidFill>
            <a:miter lim="400000"/>
            <a:headEnd type="stealth"/>
          </a:ln>
          <a:effectLst>
            <a:outerShdw blurRad="127000" dist="76200" dir="2700000" rotWithShape="0">
              <a:srgbClr val="000000">
                <a:alpha val="75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126" name="Shape 126"/>
          <p:cNvSpPr/>
          <p:nvPr/>
        </p:nvSpPr>
        <p:spPr>
          <a:xfrm flipH="1">
            <a:off x="5822156" y="2187774"/>
            <a:ext cx="705445" cy="750094"/>
          </a:xfrm>
          <a:prstGeom prst="line">
            <a:avLst/>
          </a:prstGeom>
          <a:ln w="38100">
            <a:solidFill>
              <a:srgbClr val="831100"/>
            </a:solidFill>
            <a:miter lim="400000"/>
            <a:headEnd type="stealth"/>
          </a:ln>
          <a:effectLst>
            <a:outerShdw blurRad="127000" dist="76200" dir="2700000" rotWithShape="0">
              <a:srgbClr val="000000">
                <a:alpha val="75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127" name="Shape 127"/>
          <p:cNvSpPr/>
          <p:nvPr/>
        </p:nvSpPr>
        <p:spPr>
          <a:xfrm flipH="1">
            <a:off x="5536407" y="3348633"/>
            <a:ext cx="1643063" cy="580430"/>
          </a:xfrm>
          <a:prstGeom prst="line">
            <a:avLst/>
          </a:prstGeom>
          <a:ln w="38100">
            <a:solidFill>
              <a:srgbClr val="831100"/>
            </a:solidFill>
            <a:miter lim="400000"/>
            <a:headEnd type="stealth"/>
          </a:ln>
          <a:effectLst>
            <a:outerShdw blurRad="127000" dist="76200" dir="2700000" rotWithShape="0">
              <a:srgbClr val="000000">
                <a:alpha val="75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128" name="Shape 128"/>
          <p:cNvSpPr/>
          <p:nvPr/>
        </p:nvSpPr>
        <p:spPr>
          <a:xfrm>
            <a:off x="1964531" y="3482579"/>
            <a:ext cx="1678781" cy="383977"/>
          </a:xfrm>
          <a:prstGeom prst="line">
            <a:avLst/>
          </a:prstGeom>
          <a:ln w="38100">
            <a:solidFill>
              <a:srgbClr val="831100"/>
            </a:solidFill>
            <a:miter lim="400000"/>
            <a:headEnd type="stealth"/>
          </a:ln>
          <a:effectLst>
            <a:outerShdw blurRad="127000" dist="76200" dir="2700000" rotWithShape="0">
              <a:srgbClr val="000000">
                <a:alpha val="75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sp>
        <p:nvSpPr>
          <p:cNvPr id="129" name="Shape 129"/>
          <p:cNvSpPr/>
          <p:nvPr/>
        </p:nvSpPr>
        <p:spPr>
          <a:xfrm flipV="1">
            <a:off x="4563070" y="4973690"/>
            <a:ext cx="0" cy="1101357"/>
          </a:xfrm>
          <a:prstGeom prst="line">
            <a:avLst/>
          </a:prstGeom>
          <a:ln w="38100">
            <a:solidFill>
              <a:srgbClr val="831100"/>
            </a:solidFill>
            <a:miter lim="400000"/>
            <a:headEnd type="stealth"/>
          </a:ln>
          <a:effectLst>
            <a:outerShdw blurRad="127000" dist="76200" dir="2700000" rotWithShape="0">
              <a:srgbClr val="000000">
                <a:alpha val="75000"/>
              </a:srgbClr>
            </a:outerShdw>
          </a:effectLst>
        </p:spPr>
        <p:txBody>
          <a:bodyPr lIns="0" tIns="0" rIns="0" bIns="0" anchor="ctr"/>
          <a:lstStyle/>
          <a:p>
            <a:pPr lvl="0">
              <a:defRPr>
                <a:latin typeface="Helvetica Neue Light"/>
                <a:ea typeface="Helvetica Neue Light"/>
                <a:cs typeface="Helvetica Neue Light"/>
                <a:sym typeface="Helvetica Neue Light"/>
              </a:defRPr>
            </a:pPr>
            <a:endParaRPr/>
          </a:p>
        </p:txBody>
      </p:sp>
      <p:grpSp>
        <p:nvGrpSpPr>
          <p:cNvPr id="132" name="Group 132"/>
          <p:cNvGrpSpPr/>
          <p:nvPr/>
        </p:nvGrpSpPr>
        <p:grpSpPr>
          <a:xfrm flipH="1">
            <a:off x="155012" y="3654156"/>
            <a:ext cx="2290489" cy="2475167"/>
            <a:chOff x="-640776" y="-389800"/>
            <a:chExt cx="3257583" cy="3520235"/>
          </a:xfrm>
        </p:grpSpPr>
        <p:pic>
          <p:nvPicPr>
            <p:cNvPr id="131" name="image.png"/>
            <p:cNvPicPr/>
            <p:nvPr/>
          </p:nvPicPr>
          <p:blipFill>
            <a:blip r:embed="rId4">
              <a:extLst/>
            </a:blip>
            <a:stretch>
              <a:fillRect/>
            </a:stretch>
          </p:blipFill>
          <p:spPr>
            <a:xfrm>
              <a:off x="0" y="-1"/>
              <a:ext cx="2386887" cy="2702776"/>
            </a:xfrm>
            <a:prstGeom prst="rect">
              <a:avLst/>
            </a:prstGeom>
            <a:ln>
              <a:noFill/>
            </a:ln>
            <a:effectLst/>
          </p:spPr>
        </p:pic>
        <p:pic>
          <p:nvPicPr>
            <p:cNvPr id="130" name="Picture 129"/>
            <p:cNvPicPr/>
            <p:nvPr/>
          </p:nvPicPr>
          <p:blipFill>
            <a:blip r:embed="rId5">
              <a:extLst/>
            </a:blip>
            <a:stretch>
              <a:fillRect/>
            </a:stretch>
          </p:blipFill>
          <p:spPr>
            <a:xfrm>
              <a:off x="-640777" y="-389801"/>
              <a:ext cx="3257584" cy="3520236"/>
            </a:xfrm>
            <a:prstGeom prst="rect">
              <a:avLst/>
            </a:prstGeom>
            <a:effectLst/>
          </p:spPr>
        </p:pic>
      </p:grpSp>
      <p:grpSp>
        <p:nvGrpSpPr>
          <p:cNvPr id="135" name="Group 135"/>
          <p:cNvGrpSpPr/>
          <p:nvPr/>
        </p:nvGrpSpPr>
        <p:grpSpPr>
          <a:xfrm>
            <a:off x="6975343" y="3839766"/>
            <a:ext cx="2107407" cy="1333706"/>
            <a:chOff x="-165100" y="-114300"/>
            <a:chExt cx="2997200" cy="1896825"/>
          </a:xfrm>
        </p:grpSpPr>
        <p:pic>
          <p:nvPicPr>
            <p:cNvPr id="134" name="06-PMTCAN.jpeg"/>
            <p:cNvPicPr/>
            <p:nvPr/>
          </p:nvPicPr>
          <p:blipFill>
            <a:blip r:embed="rId6" cstate="print">
              <a:extLst>
                <a:ext uri="{28A0092B-C50C-407E-A947-70E740481C1C}">
                  <a14:useLocalDpi xmlns:a14="http://schemas.microsoft.com/office/drawing/2010/main"/>
                </a:ext>
              </a:extLst>
            </a:blip>
            <a:stretch>
              <a:fillRect/>
            </a:stretch>
          </p:blipFill>
          <p:spPr>
            <a:xfrm>
              <a:off x="0" y="0"/>
              <a:ext cx="2667001" cy="1465026"/>
            </a:xfrm>
            <a:prstGeom prst="rect">
              <a:avLst/>
            </a:prstGeom>
            <a:ln>
              <a:noFill/>
            </a:ln>
            <a:effectLst/>
          </p:spPr>
        </p:pic>
        <p:pic>
          <p:nvPicPr>
            <p:cNvPr id="133" name="Picture 132"/>
            <p:cNvPicPr/>
            <p:nvPr/>
          </p:nvPicPr>
          <p:blipFill>
            <a:blip r:embed="rId7">
              <a:extLst/>
            </a:blip>
            <a:stretch>
              <a:fillRect/>
            </a:stretch>
          </p:blipFill>
          <p:spPr>
            <a:xfrm>
              <a:off x="-165100" y="-114300"/>
              <a:ext cx="2997201" cy="1896826"/>
            </a:xfrm>
            <a:prstGeom prst="rect">
              <a:avLst/>
            </a:prstGeom>
            <a:effectLst/>
          </p:spPr>
        </p:pic>
      </p:grpSp>
    </p:spTree>
    <p:extLst>
      <p:ext uri="{BB962C8B-B14F-4D97-AF65-F5344CB8AC3E}">
        <p14:creationId xmlns:p14="http://schemas.microsoft.com/office/powerpoint/2010/main" val="151997620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xmlns:p14="http://schemas.microsoft.com/office/powerpoint/2010/main" spd="slow" advClick="1">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33788"/>
            <a:ext cx="4064000" cy="990600"/>
          </a:xfrm>
        </p:spPr>
        <p:txBody>
          <a:bodyPr>
            <a:normAutofit/>
          </a:bodyPr>
          <a:lstStyle/>
          <a:p>
            <a:pPr algn="ctr"/>
            <a:r>
              <a:rPr lang="en-US" sz="2400" dirty="0" smtClean="0"/>
              <a:t>Energy Plane</a:t>
            </a:r>
            <a:endParaRPr lang="en-US" sz="2400" dirty="0"/>
          </a:p>
        </p:txBody>
      </p:sp>
      <p:sp>
        <p:nvSpPr>
          <p:cNvPr id="5" name="Title 2"/>
          <p:cNvSpPr txBox="1">
            <a:spLocks/>
          </p:cNvSpPr>
          <p:nvPr/>
        </p:nvSpPr>
        <p:spPr>
          <a:xfrm>
            <a:off x="4758267" y="125760"/>
            <a:ext cx="40640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dirty="0" smtClean="0"/>
              <a:t>Field Cage</a:t>
            </a:r>
            <a:endParaRPr lang="en-US" sz="2400" dirty="0"/>
          </a:p>
        </p:txBody>
      </p:sp>
      <p:sp>
        <p:nvSpPr>
          <p:cNvPr id="6" name="Title 2"/>
          <p:cNvSpPr txBox="1">
            <a:spLocks/>
          </p:cNvSpPr>
          <p:nvPr/>
        </p:nvSpPr>
        <p:spPr>
          <a:xfrm>
            <a:off x="0" y="3281272"/>
            <a:ext cx="40640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dirty="0" smtClean="0"/>
              <a:t>Tracking Plane</a:t>
            </a:r>
            <a:endParaRPr lang="en-US" sz="2400" dirty="0"/>
          </a:p>
        </p:txBody>
      </p:sp>
      <p:sp>
        <p:nvSpPr>
          <p:cNvPr id="7" name="Title 2"/>
          <p:cNvSpPr txBox="1">
            <a:spLocks/>
          </p:cNvSpPr>
          <p:nvPr/>
        </p:nvSpPr>
        <p:spPr>
          <a:xfrm>
            <a:off x="4758267" y="3281272"/>
            <a:ext cx="40640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400" dirty="0" smtClean="0"/>
              <a:t>Plates and Gates</a:t>
            </a:r>
            <a:endParaRPr lang="en-US" sz="2400" dirty="0"/>
          </a:p>
        </p:txBody>
      </p:sp>
      <p:pic>
        <p:nvPicPr>
          <p:cNvPr id="9" name="Picture 8"/>
          <p:cNvPicPr>
            <a:picLocks noChangeAspect="1"/>
          </p:cNvPicPr>
          <p:nvPr/>
        </p:nvPicPr>
        <p:blipFill>
          <a:blip r:embed="rId2"/>
          <a:stretch>
            <a:fillRect/>
          </a:stretch>
        </p:blipFill>
        <p:spPr>
          <a:xfrm>
            <a:off x="450850" y="853108"/>
            <a:ext cx="3475567" cy="2602478"/>
          </a:xfrm>
          <a:prstGeom prst="rect">
            <a:avLst/>
          </a:prstGeom>
        </p:spPr>
      </p:pic>
      <p:pic>
        <p:nvPicPr>
          <p:cNvPr id="10" name="Picture 9"/>
          <p:cNvPicPr>
            <a:picLocks noChangeAspect="1"/>
          </p:cNvPicPr>
          <p:nvPr/>
        </p:nvPicPr>
        <p:blipFill>
          <a:blip r:embed="rId3"/>
          <a:stretch>
            <a:fillRect/>
          </a:stretch>
        </p:blipFill>
        <p:spPr>
          <a:xfrm>
            <a:off x="5312631" y="853108"/>
            <a:ext cx="2802668" cy="2602478"/>
          </a:xfrm>
          <a:prstGeom prst="rect">
            <a:avLst/>
          </a:prstGeom>
        </p:spPr>
      </p:pic>
      <p:pic>
        <p:nvPicPr>
          <p:cNvPr id="11" name="Picture 10"/>
          <p:cNvPicPr>
            <a:picLocks noChangeAspect="1"/>
          </p:cNvPicPr>
          <p:nvPr/>
        </p:nvPicPr>
        <p:blipFill>
          <a:blip r:embed="rId4"/>
          <a:stretch>
            <a:fillRect/>
          </a:stretch>
        </p:blipFill>
        <p:spPr>
          <a:xfrm>
            <a:off x="450850" y="4013793"/>
            <a:ext cx="3613150" cy="2696480"/>
          </a:xfrm>
          <a:prstGeom prst="rect">
            <a:avLst/>
          </a:prstGeom>
        </p:spPr>
      </p:pic>
      <p:pic>
        <p:nvPicPr>
          <p:cNvPr id="15" name="Picture 14"/>
          <p:cNvPicPr>
            <a:picLocks noChangeAspect="1"/>
          </p:cNvPicPr>
          <p:nvPr/>
        </p:nvPicPr>
        <p:blipFill>
          <a:blip r:embed="rId5"/>
          <a:stretch>
            <a:fillRect/>
          </a:stretch>
        </p:blipFill>
        <p:spPr>
          <a:xfrm>
            <a:off x="4555070" y="4013793"/>
            <a:ext cx="2662767" cy="2212145"/>
          </a:xfrm>
          <a:prstGeom prst="rect">
            <a:avLst/>
          </a:prstGeom>
        </p:spPr>
      </p:pic>
      <p:pic>
        <p:nvPicPr>
          <p:cNvPr id="16" name="Picture 15"/>
          <p:cNvPicPr>
            <a:picLocks noChangeAspect="1"/>
          </p:cNvPicPr>
          <p:nvPr/>
        </p:nvPicPr>
        <p:blipFill>
          <a:blip r:embed="rId6"/>
          <a:stretch>
            <a:fillRect/>
          </a:stretch>
        </p:blipFill>
        <p:spPr>
          <a:xfrm>
            <a:off x="6326638" y="5566833"/>
            <a:ext cx="2537962" cy="1287372"/>
          </a:xfrm>
          <a:prstGeom prst="rect">
            <a:avLst/>
          </a:prstGeom>
        </p:spPr>
      </p:pic>
      <p:sp>
        <p:nvSpPr>
          <p:cNvPr id="4" name="Date Placeholder 3"/>
          <p:cNvSpPr>
            <a:spLocks noGrp="1"/>
          </p:cNvSpPr>
          <p:nvPr>
            <p:ph type="dt" sz="half" idx="10"/>
          </p:nvPr>
        </p:nvSpPr>
        <p:spPr/>
        <p:txBody>
          <a:bodyPr/>
          <a:lstStyle/>
          <a:p>
            <a:r>
              <a:rPr lang="en-US" smtClean="0"/>
              <a:t>24 October 2018</a:t>
            </a:r>
            <a:endParaRPr lang="en-US"/>
          </a:p>
        </p:txBody>
      </p:sp>
      <p:sp>
        <p:nvSpPr>
          <p:cNvPr id="8" name="Footer Placeholder 7"/>
          <p:cNvSpPr>
            <a:spLocks noGrp="1"/>
          </p:cNvSpPr>
          <p:nvPr>
            <p:ph type="ftr" sz="quarter" idx="11"/>
          </p:nvPr>
        </p:nvSpPr>
        <p:spPr/>
        <p:txBody>
          <a:bodyPr/>
          <a:lstStyle/>
          <a:p>
            <a:r>
              <a:rPr lang="en-US" smtClean="0"/>
              <a:t>Hawaii</a:t>
            </a:r>
            <a:endParaRPr lang="en-US"/>
          </a:p>
        </p:txBody>
      </p:sp>
      <p:sp>
        <p:nvSpPr>
          <p:cNvPr id="2" name="Slide Number Placeholder 1"/>
          <p:cNvSpPr>
            <a:spLocks noGrp="1"/>
          </p:cNvSpPr>
          <p:nvPr>
            <p:ph type="sldNum" sz="quarter" idx="12"/>
          </p:nvPr>
        </p:nvSpPr>
        <p:spPr/>
        <p:txBody>
          <a:bodyPr/>
          <a:lstStyle/>
          <a:p>
            <a:fld id="{6ECC9B84-AF0A-E746-9773-E40DD27D8915}" type="slidenum">
              <a:rPr lang="en-US" smtClean="0"/>
              <a:t>66</a:t>
            </a:fld>
            <a:endParaRPr lang="en-US"/>
          </a:p>
        </p:txBody>
      </p:sp>
    </p:spTree>
    <p:extLst>
      <p:ext uri="{BB962C8B-B14F-4D97-AF65-F5344CB8AC3E}">
        <p14:creationId xmlns:p14="http://schemas.microsoft.com/office/powerpoint/2010/main" val="398156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571500"/>
            <a:ext cx="7620000" cy="5715000"/>
          </a:xfrm>
          <a:prstGeom prst="rect">
            <a:avLst/>
          </a:prstGeom>
        </p:spPr>
      </p:pic>
      <p:sp>
        <p:nvSpPr>
          <p:cNvPr id="3" name="Date Placeholder 2"/>
          <p:cNvSpPr>
            <a:spLocks noGrp="1"/>
          </p:cNvSpPr>
          <p:nvPr>
            <p:ph type="dt" sz="half" idx="10"/>
          </p:nvPr>
        </p:nvSpPr>
        <p:spPr/>
        <p:txBody>
          <a:bodyPr/>
          <a:lstStyle/>
          <a:p>
            <a:pPr>
              <a:defRPr/>
            </a:pPr>
            <a:r>
              <a:rPr lang="en-US" smtClean="0"/>
              <a:t>24 October 2018</a:t>
            </a:r>
            <a:endParaRPr lang="en-US"/>
          </a:p>
        </p:txBody>
      </p:sp>
      <p:sp>
        <p:nvSpPr>
          <p:cNvPr id="4" name="Footer Placeholder 3"/>
          <p:cNvSpPr>
            <a:spLocks noGrp="1"/>
          </p:cNvSpPr>
          <p:nvPr>
            <p:ph type="ftr" sz="quarter" idx="11"/>
          </p:nvPr>
        </p:nvSpPr>
        <p:spPr/>
        <p:txBody>
          <a:bodyPr/>
          <a:lstStyle/>
          <a:p>
            <a:pPr>
              <a:defRPr/>
            </a:pPr>
            <a:r>
              <a:rPr lang="en-US" smtClean="0"/>
              <a:t>Hawaii</a:t>
            </a:r>
            <a:endParaRPr lang="en-US"/>
          </a:p>
        </p:txBody>
      </p:sp>
      <p:sp>
        <p:nvSpPr>
          <p:cNvPr id="6" name="TextBox 5"/>
          <p:cNvSpPr txBox="1"/>
          <p:nvPr/>
        </p:nvSpPr>
        <p:spPr>
          <a:xfrm>
            <a:off x="1295400" y="5715000"/>
            <a:ext cx="6400800" cy="400110"/>
          </a:xfrm>
          <a:prstGeom prst="rect">
            <a:avLst/>
          </a:prstGeom>
          <a:noFill/>
        </p:spPr>
        <p:txBody>
          <a:bodyPr wrap="square" rtlCol="0">
            <a:spAutoFit/>
          </a:bodyPr>
          <a:lstStyle/>
          <a:p>
            <a:r>
              <a:rPr lang="en-US" dirty="0" smtClean="0"/>
              <a:t>New low-background </a:t>
            </a:r>
            <a:r>
              <a:rPr lang="en-US" dirty="0" err="1" smtClean="0"/>
              <a:t>SiPM</a:t>
            </a:r>
            <a:r>
              <a:rPr lang="en-US" dirty="0" smtClean="0"/>
              <a:t> implementation</a:t>
            </a:r>
            <a:endParaRPr lang="en-US" dirty="0"/>
          </a:p>
        </p:txBody>
      </p:sp>
      <p:sp>
        <p:nvSpPr>
          <p:cNvPr id="7" name="TextBox 6"/>
          <p:cNvSpPr txBox="1"/>
          <p:nvPr/>
        </p:nvSpPr>
        <p:spPr>
          <a:xfrm>
            <a:off x="1447800" y="838200"/>
            <a:ext cx="1143000" cy="400110"/>
          </a:xfrm>
          <a:prstGeom prst="rect">
            <a:avLst/>
          </a:prstGeom>
          <a:solidFill>
            <a:srgbClr val="FFFFFF"/>
          </a:solidFill>
        </p:spPr>
        <p:txBody>
          <a:bodyPr wrap="square" rtlCol="0">
            <a:spAutoFit/>
          </a:bodyPr>
          <a:lstStyle/>
          <a:p>
            <a:r>
              <a:rPr lang="en-US" dirty="0" smtClean="0"/>
              <a:t>Valencia</a:t>
            </a:r>
            <a:endParaRPr lang="en-US" dirty="0"/>
          </a:p>
        </p:txBody>
      </p:sp>
      <p:sp>
        <p:nvSpPr>
          <p:cNvPr id="8" name="TextBox 7"/>
          <p:cNvSpPr txBox="1"/>
          <p:nvPr/>
        </p:nvSpPr>
        <p:spPr>
          <a:xfrm>
            <a:off x="7086600" y="4876800"/>
            <a:ext cx="740457" cy="707886"/>
          </a:xfrm>
          <a:prstGeom prst="rect">
            <a:avLst/>
          </a:prstGeom>
          <a:noFill/>
        </p:spPr>
        <p:txBody>
          <a:bodyPr wrap="none" rtlCol="0">
            <a:spAutoFit/>
          </a:bodyPr>
          <a:lstStyle/>
          <a:p>
            <a:r>
              <a:rPr lang="en-US" dirty="0" smtClean="0"/>
              <a:t>Grid:</a:t>
            </a:r>
          </a:p>
          <a:p>
            <a:r>
              <a:rPr lang="en-US" dirty="0" smtClean="0"/>
              <a:t>1 cm</a:t>
            </a:r>
            <a:endParaRPr lang="en-US" dirty="0"/>
          </a:p>
        </p:txBody>
      </p:sp>
      <p:sp>
        <p:nvSpPr>
          <p:cNvPr id="5" name="Slide Number Placeholder 4"/>
          <p:cNvSpPr>
            <a:spLocks noGrp="1"/>
          </p:cNvSpPr>
          <p:nvPr>
            <p:ph type="sldNum" sz="quarter" idx="12"/>
          </p:nvPr>
        </p:nvSpPr>
        <p:spPr/>
        <p:txBody>
          <a:bodyPr/>
          <a:lstStyle/>
          <a:p>
            <a:fld id="{6ECC9B84-AF0A-E746-9773-E40DD27D8915}" type="slidenum">
              <a:rPr lang="en-US" smtClean="0"/>
              <a:t>67</a:t>
            </a:fld>
            <a:endParaRPr lang="en-US"/>
          </a:p>
        </p:txBody>
      </p:sp>
    </p:spTree>
    <p:extLst>
      <p:ext uri="{BB962C8B-B14F-4D97-AF65-F5344CB8AC3E}">
        <p14:creationId xmlns:p14="http://schemas.microsoft.com/office/powerpoint/2010/main" val="29419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Build a pressure vessel"/>
          <p:cNvSpPr>
            <a:spLocks noGrp="1"/>
          </p:cNvSpPr>
          <p:nvPr>
            <p:ph type="title"/>
          </p:nvPr>
        </p:nvSpPr>
        <p:spPr>
          <a:prstGeom prst="rect">
            <a:avLst/>
          </a:prstGeom>
        </p:spPr>
        <p:txBody>
          <a:bodyPr>
            <a:normAutofit fontScale="90000"/>
          </a:bodyPr>
          <a:lstStyle/>
          <a:p>
            <a:r>
              <a:rPr lang="en-US" dirty="0" smtClean="0"/>
              <a:t>NEXT-White at </a:t>
            </a:r>
            <a:r>
              <a:rPr lang="en-US" dirty="0" err="1" smtClean="0"/>
              <a:t>Canfranc</a:t>
            </a:r>
            <a:r>
              <a:rPr lang="en-US" dirty="0"/>
              <a:t> </a:t>
            </a:r>
            <a:r>
              <a:rPr lang="en-US" dirty="0" smtClean="0"/>
              <a:t>Laboratory</a:t>
            </a:r>
            <a:endParaRPr dirty="0"/>
          </a:p>
        </p:txBody>
      </p:sp>
      <p:pic>
        <p:nvPicPr>
          <p:cNvPr id="1544" name="_MG_2132.jpg" descr="_MG_213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53641" y="1912417"/>
            <a:ext cx="8036719" cy="3674474"/>
          </a:xfrm>
          <a:prstGeom prst="rect">
            <a:avLst/>
          </a:prstGeom>
          <a:ln w="12700">
            <a:miter lim="400000"/>
          </a:ln>
        </p:spPr>
      </p:pic>
      <p:sp>
        <p:nvSpPr>
          <p:cNvPr id="1545" name="Stainless Steel 316 alloy.…"/>
          <p:cNvSpPr/>
          <p:nvPr/>
        </p:nvSpPr>
        <p:spPr>
          <a:xfrm>
            <a:off x="2724198" y="5733067"/>
            <a:ext cx="2363324" cy="62612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Stainless Steel 316 alloy.</a:t>
            </a:r>
          </a:p>
          <a:p>
            <a:r>
              <a:t>Radiopure and light </a:t>
            </a:r>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68</a:t>
            </a:fld>
            <a:endParaRPr lang="en-US"/>
          </a:p>
        </p:txBody>
      </p:sp>
    </p:spTree>
    <p:extLst>
      <p:ext uri="{BB962C8B-B14F-4D97-AF65-F5344CB8AC3E}">
        <p14:creationId xmlns:p14="http://schemas.microsoft.com/office/powerpoint/2010/main" val="50474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smtClean="0">
                <a:solidFill>
                  <a:srgbClr val="FFFF00"/>
                </a:solidFill>
              </a:rPr>
              <a:t>Cosmology</a:t>
            </a:r>
            <a:endParaRPr lang="en-US" b="1" dirty="0">
              <a:solidFill>
                <a:srgbClr val="FFFF00"/>
              </a:solidFill>
            </a:endParaRPr>
          </a:p>
        </p:txBody>
      </p:sp>
      <p:sp>
        <p:nvSpPr>
          <p:cNvPr id="6" name="Content Placeholder 5"/>
          <p:cNvSpPr>
            <a:spLocks noGrp="1"/>
          </p:cNvSpPr>
          <p:nvPr>
            <p:ph idx="1"/>
          </p:nvPr>
        </p:nvSpPr>
        <p:spPr/>
        <p:txBody>
          <a:bodyPr>
            <a:normAutofit/>
          </a:bodyPr>
          <a:lstStyle/>
          <a:p>
            <a:pPr marL="457200" lvl="1" indent="0" algn="ctr">
              <a:buNone/>
            </a:pPr>
            <a:r>
              <a:rPr lang="en-US" dirty="0" smtClean="0">
                <a:solidFill>
                  <a:srgbClr val="CCFFCC"/>
                </a:solidFill>
              </a:rPr>
              <a:t>Eventually,  </a:t>
            </a:r>
          </a:p>
          <a:p>
            <a:pPr marL="457200" lvl="1" indent="0" algn="ctr">
              <a:buNone/>
            </a:pPr>
            <a:r>
              <a:rPr lang="en-US" dirty="0" smtClean="0">
                <a:solidFill>
                  <a:srgbClr val="CCFFCC"/>
                </a:solidFill>
              </a:rPr>
              <a:t>the ratio of surviving particles N</a:t>
            </a:r>
            <a:r>
              <a:rPr lang="en-US" baseline="-25000" dirty="0" smtClean="0">
                <a:solidFill>
                  <a:srgbClr val="CCFFCC"/>
                </a:solidFill>
              </a:rPr>
              <a:t>B</a:t>
            </a:r>
            <a:r>
              <a:rPr lang="en-US" dirty="0" smtClean="0">
                <a:solidFill>
                  <a:srgbClr val="CCFFCC"/>
                </a:solidFill>
              </a:rPr>
              <a:t> plus surviving antiparticles N</a:t>
            </a:r>
            <a:r>
              <a:rPr lang="en-US" baseline="-25000" dirty="0" smtClean="0">
                <a:solidFill>
                  <a:srgbClr val="CCFFCC"/>
                </a:solidFill>
              </a:rPr>
              <a:t>B*</a:t>
            </a:r>
            <a:r>
              <a:rPr lang="en-US" dirty="0">
                <a:solidFill>
                  <a:srgbClr val="CCFFCC"/>
                </a:solidFill>
              </a:rPr>
              <a:t> </a:t>
            </a:r>
            <a:r>
              <a:rPr lang="en-US" dirty="0" smtClean="0">
                <a:solidFill>
                  <a:srgbClr val="CCFFCC"/>
                </a:solidFill>
              </a:rPr>
              <a:t>becomes tiny:</a:t>
            </a:r>
          </a:p>
          <a:p>
            <a:pPr marL="457200" lvl="1" indent="0" algn="ctr">
              <a:buNone/>
            </a:pPr>
            <a:endParaRPr lang="en-US" dirty="0">
              <a:solidFill>
                <a:srgbClr val="CCFFCC"/>
              </a:solidFill>
            </a:endParaRPr>
          </a:p>
          <a:p>
            <a:pPr marL="457200" lvl="1" indent="0" algn="ctr">
              <a:buNone/>
            </a:pPr>
            <a:r>
              <a:rPr lang="en-US" dirty="0" smtClean="0">
                <a:solidFill>
                  <a:srgbClr val="FFFFFF"/>
                </a:solidFill>
              </a:rPr>
              <a:t> (</a:t>
            </a:r>
            <a:r>
              <a:rPr lang="en-US" sz="3200" dirty="0" smtClean="0">
                <a:solidFill>
                  <a:schemeClr val="bg1"/>
                </a:solidFill>
              </a:rPr>
              <a:t>N</a:t>
            </a:r>
            <a:r>
              <a:rPr lang="en-US" sz="3200" baseline="-25000" dirty="0" smtClean="0">
                <a:solidFill>
                  <a:schemeClr val="bg1"/>
                </a:solidFill>
              </a:rPr>
              <a:t>B</a:t>
            </a:r>
            <a:r>
              <a:rPr lang="en-US" sz="3200" dirty="0" smtClean="0">
                <a:solidFill>
                  <a:schemeClr val="bg1"/>
                </a:solidFill>
              </a:rPr>
              <a:t> +N</a:t>
            </a:r>
            <a:r>
              <a:rPr lang="en-US" sz="3200" baseline="-25000" dirty="0" smtClean="0">
                <a:solidFill>
                  <a:schemeClr val="bg1"/>
                </a:solidFill>
              </a:rPr>
              <a:t>B*</a:t>
            </a:r>
            <a:r>
              <a:rPr lang="en-US" sz="3200" dirty="0" smtClean="0">
                <a:solidFill>
                  <a:schemeClr val="bg1"/>
                </a:solidFill>
              </a:rPr>
              <a:t>) /</a:t>
            </a:r>
            <a:r>
              <a:rPr lang="en-US" sz="3200" dirty="0" err="1" smtClean="0">
                <a:solidFill>
                  <a:schemeClr val="bg1"/>
                </a:solidFill>
              </a:rPr>
              <a:t>N</a:t>
            </a:r>
            <a:r>
              <a:rPr lang="en-US" sz="3200" baseline="-25000" dirty="0" err="1" smtClean="0">
                <a:solidFill>
                  <a:schemeClr val="bg1"/>
                </a:solidFill>
              </a:rPr>
              <a:t>γ+</a:t>
            </a:r>
            <a:r>
              <a:rPr lang="en-US" sz="3200" i="1" baseline="-25000" dirty="0" err="1" smtClean="0">
                <a:solidFill>
                  <a:schemeClr val="bg1"/>
                </a:solidFill>
              </a:rPr>
              <a:t>v</a:t>
            </a:r>
            <a:r>
              <a:rPr lang="en-US" sz="3200" baseline="-25000" dirty="0" smtClean="0">
                <a:solidFill>
                  <a:schemeClr val="bg1"/>
                </a:solidFill>
              </a:rPr>
              <a:t> </a:t>
            </a:r>
            <a:r>
              <a:rPr lang="en-US" sz="3200" dirty="0" smtClean="0">
                <a:solidFill>
                  <a:schemeClr val="bg1"/>
                </a:solidFill>
              </a:rPr>
              <a:t> ≈</a:t>
            </a:r>
            <a:r>
              <a:rPr lang="en-US" sz="3200" b="1" u="sng" dirty="0">
                <a:solidFill>
                  <a:schemeClr val="bg1"/>
                </a:solidFill>
              </a:rPr>
              <a:t> </a:t>
            </a:r>
            <a:r>
              <a:rPr lang="en-US" sz="3200" b="1" u="sng" dirty="0" smtClean="0">
                <a:solidFill>
                  <a:schemeClr val="bg1"/>
                </a:solidFill>
              </a:rPr>
              <a:t>10</a:t>
            </a:r>
            <a:r>
              <a:rPr lang="en-US" sz="3200" b="1" u="sng" baseline="30000" dirty="0" smtClean="0">
                <a:solidFill>
                  <a:schemeClr val="bg1"/>
                </a:solidFill>
              </a:rPr>
              <a:t>-19</a:t>
            </a:r>
          </a:p>
          <a:p>
            <a:pPr marL="457200" lvl="1" indent="0" algn="ctr">
              <a:buNone/>
            </a:pPr>
            <a:endParaRPr lang="en-US" sz="3200" b="1" u="sng" baseline="30000" dirty="0">
              <a:solidFill>
                <a:schemeClr val="bg1"/>
              </a:solidFill>
            </a:endParaRPr>
          </a:p>
          <a:p>
            <a:pPr marL="457200" lvl="1" indent="0" algn="ctr">
              <a:buNone/>
            </a:pPr>
            <a:r>
              <a:rPr lang="en-US" dirty="0" err="1" smtClean="0">
                <a:solidFill>
                  <a:schemeClr val="bg1"/>
                </a:solidFill>
              </a:rPr>
              <a:t>N</a:t>
            </a:r>
            <a:r>
              <a:rPr lang="en-US" baseline="-25000" dirty="0" err="1" smtClean="0">
                <a:solidFill>
                  <a:schemeClr val="bg1"/>
                </a:solidFill>
              </a:rPr>
              <a:t>γ+</a:t>
            </a:r>
            <a:r>
              <a:rPr lang="en-US" i="1" baseline="-25000" dirty="0" err="1" smtClean="0">
                <a:solidFill>
                  <a:schemeClr val="bg1"/>
                </a:solidFill>
              </a:rPr>
              <a:t>v</a:t>
            </a:r>
            <a:r>
              <a:rPr lang="en-US" baseline="-25000" dirty="0" smtClean="0">
                <a:solidFill>
                  <a:schemeClr val="bg1"/>
                </a:solidFill>
              </a:rPr>
              <a:t> </a:t>
            </a:r>
            <a:r>
              <a:rPr lang="en-US" dirty="0" smtClean="0">
                <a:solidFill>
                  <a:schemeClr val="bg1"/>
                </a:solidFill>
              </a:rPr>
              <a:t> is roughly the number of                            particles  +  antiparticles</a:t>
            </a:r>
            <a:endParaRPr lang="en-US" b="1" u="sng" dirty="0" smtClean="0">
              <a:solidFill>
                <a:schemeClr val="bg1"/>
              </a:solidFill>
            </a:endParaRPr>
          </a:p>
          <a:p>
            <a:endParaRPr lang="en-US" dirty="0" smtClean="0">
              <a:solidFill>
                <a:srgbClr val="CCFFCC"/>
              </a:solidFill>
            </a:endParaRPr>
          </a:p>
          <a:p>
            <a:pPr lvl="1"/>
            <a:endParaRPr lang="en-US" dirty="0"/>
          </a:p>
          <a:p>
            <a:pPr marL="0" indent="0">
              <a:buNone/>
            </a:pPr>
            <a:endParaRPr lang="en-US" dirty="0" smtClean="0"/>
          </a:p>
          <a:p>
            <a:pPr lvl="1"/>
            <a:endParaRPr lang="en-US"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4" name="Slide Number Placeholder 3"/>
          <p:cNvSpPr>
            <a:spLocks noGrp="1"/>
          </p:cNvSpPr>
          <p:nvPr>
            <p:ph type="sldNum" sz="quarter" idx="12"/>
          </p:nvPr>
        </p:nvSpPr>
        <p:spPr/>
        <p:txBody>
          <a:bodyPr/>
          <a:lstStyle/>
          <a:p>
            <a:fld id="{6ECC9B84-AF0A-E746-9773-E40DD27D8915}" type="slidenum">
              <a:rPr lang="en-US" smtClean="0"/>
              <a:t>6</a:t>
            </a:fld>
            <a:endParaRPr lang="en-US"/>
          </a:p>
        </p:txBody>
      </p:sp>
    </p:spTree>
    <p:extLst>
      <p:ext uri="{BB962C8B-B14F-4D97-AF65-F5344CB8AC3E}">
        <p14:creationId xmlns:p14="http://schemas.microsoft.com/office/powerpoint/2010/main" val="131968274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ECC9B84-AF0A-E746-9773-E40DD27D8915}" type="slidenum">
              <a:rPr lang="en-US" smtClean="0"/>
              <a:t>69</a:t>
            </a:fld>
            <a:endParaRPr lang="en-US"/>
          </a:p>
        </p:txBody>
      </p:sp>
    </p:spTree>
    <p:extLst>
      <p:ext uri="{BB962C8B-B14F-4D97-AF65-F5344CB8AC3E}">
        <p14:creationId xmlns:p14="http://schemas.microsoft.com/office/powerpoint/2010/main" val="30995201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844" y="2923962"/>
            <a:ext cx="4980241" cy="3738138"/>
          </a:xfrm>
          <a:prstGeom prst="rect">
            <a:avLst/>
          </a:prstGeom>
        </p:spPr>
      </p:pic>
      <p:sp>
        <p:nvSpPr>
          <p:cNvPr id="2" name="Title 1"/>
          <p:cNvSpPr>
            <a:spLocks noGrp="1"/>
          </p:cNvSpPr>
          <p:nvPr>
            <p:ph type="title"/>
          </p:nvPr>
        </p:nvSpPr>
        <p:spPr>
          <a:xfrm>
            <a:off x="296784" y="801533"/>
            <a:ext cx="4472227" cy="990600"/>
          </a:xfrm>
        </p:spPr>
        <p:txBody>
          <a:bodyPr>
            <a:normAutofit fontScale="90000"/>
          </a:bodyPr>
          <a:lstStyle/>
          <a:p>
            <a:r>
              <a:rPr lang="en-US" dirty="0" smtClean="0"/>
              <a:t>Topological </a:t>
            </a:r>
            <a:r>
              <a:rPr lang="en-US" dirty="0" err="1" smtClean="0"/>
              <a:t>Reco</a:t>
            </a:r>
            <a:r>
              <a:rPr lang="en-US" dirty="0" smtClean="0"/>
              <a:t> with Double Escape Peaks</a:t>
            </a:r>
            <a:endParaRPr lang="en-US" dirty="0"/>
          </a:p>
        </p:txBody>
      </p:sp>
      <p:sp>
        <p:nvSpPr>
          <p:cNvPr id="4" name="Slide Number Placeholder 3"/>
          <p:cNvSpPr>
            <a:spLocks noGrp="1"/>
          </p:cNvSpPr>
          <p:nvPr>
            <p:ph type="sldNum" sz="quarter" idx="12"/>
          </p:nvPr>
        </p:nvSpPr>
        <p:spPr/>
        <p:txBody>
          <a:bodyPr/>
          <a:lstStyle/>
          <a:p>
            <a:fld id="{7AA0331B-6B5D-C44E-A3BC-A26C6F1395F8}" type="slidenum">
              <a:rPr lang="en-US" smtClean="0"/>
              <a:t>70</a:t>
            </a:fld>
            <a:endParaRPr lang="en-US"/>
          </a:p>
        </p:txBody>
      </p:sp>
      <p:sp>
        <p:nvSpPr>
          <p:cNvPr id="13" name="TextBox 12"/>
          <p:cNvSpPr txBox="1"/>
          <p:nvPr/>
        </p:nvSpPr>
        <p:spPr>
          <a:xfrm>
            <a:off x="4809994" y="2686695"/>
            <a:ext cx="2626735" cy="307777"/>
          </a:xfrm>
          <a:prstGeom prst="rect">
            <a:avLst/>
          </a:prstGeom>
          <a:noFill/>
        </p:spPr>
        <p:txBody>
          <a:bodyPr wrap="square" rtlCol="0">
            <a:spAutoFit/>
          </a:bodyPr>
          <a:lstStyle/>
          <a:p>
            <a:pPr algn="r"/>
            <a:r>
              <a:rPr lang="en-US" sz="1400" b="1" dirty="0"/>
              <a:t>On double escape peak</a:t>
            </a:r>
          </a:p>
        </p:txBody>
      </p:sp>
      <p:pic>
        <p:nvPicPr>
          <p:cNvPr id="20" name="Picture 19"/>
          <p:cNvPicPr>
            <a:picLocks noChangeAspect="1"/>
          </p:cNvPicPr>
          <p:nvPr/>
        </p:nvPicPr>
        <p:blipFill rotWithShape="1">
          <a:blip r:embed="rId3"/>
          <a:srcRect l="61595" t="41172" r="6069" b="28394"/>
          <a:stretch/>
        </p:blipFill>
        <p:spPr>
          <a:xfrm>
            <a:off x="5287052" y="618333"/>
            <a:ext cx="2149677" cy="2037413"/>
          </a:xfrm>
          <a:prstGeom prst="rect">
            <a:avLst/>
          </a:prstGeom>
          <a:ln>
            <a:solidFill>
              <a:schemeClr val="tx1"/>
            </a:solidFill>
          </a:ln>
        </p:spPr>
      </p:pic>
      <p:grpSp>
        <p:nvGrpSpPr>
          <p:cNvPr id="22" name="Group 21"/>
          <p:cNvGrpSpPr/>
          <p:nvPr/>
        </p:nvGrpSpPr>
        <p:grpSpPr>
          <a:xfrm>
            <a:off x="6064398" y="3004667"/>
            <a:ext cx="2895875" cy="2841126"/>
            <a:chOff x="6641697" y="4045621"/>
            <a:chExt cx="1903478" cy="1823977"/>
          </a:xfrm>
        </p:grpSpPr>
        <p:pic>
          <p:nvPicPr>
            <p:cNvPr id="21" name="Picture 20"/>
            <p:cNvPicPr>
              <a:picLocks noChangeAspect="1"/>
            </p:cNvPicPr>
            <p:nvPr/>
          </p:nvPicPr>
          <p:blipFill rotWithShape="1">
            <a:blip r:embed="rId4"/>
            <a:srcRect l="22595" t="20916" r="46846" b="48606"/>
            <a:stretch/>
          </p:blipFill>
          <p:spPr>
            <a:xfrm>
              <a:off x="6928065" y="4309521"/>
              <a:ext cx="1383869" cy="1352038"/>
            </a:xfrm>
            <a:prstGeom prst="rect">
              <a:avLst/>
            </a:prstGeom>
            <a:ln>
              <a:solidFill>
                <a:schemeClr val="tx1"/>
              </a:solidFill>
            </a:ln>
          </p:spPr>
        </p:pic>
        <p:sp>
          <p:nvSpPr>
            <p:cNvPr id="15" name="TextBox 14"/>
            <p:cNvSpPr txBox="1"/>
            <p:nvPr/>
          </p:nvSpPr>
          <p:spPr>
            <a:xfrm>
              <a:off x="6928065" y="5642336"/>
              <a:ext cx="1617110" cy="227262"/>
            </a:xfrm>
            <a:prstGeom prst="rect">
              <a:avLst/>
            </a:prstGeom>
            <a:noFill/>
          </p:spPr>
          <p:txBody>
            <a:bodyPr wrap="none" rtlCol="0">
              <a:spAutoFit/>
            </a:bodyPr>
            <a:lstStyle/>
            <a:p>
              <a:r>
                <a:rPr lang="en-US" sz="1400" b="1" dirty="0"/>
                <a:t>Off double escape peak</a:t>
              </a:r>
            </a:p>
          </p:txBody>
        </p:sp>
        <p:sp>
          <p:nvSpPr>
            <p:cNvPr id="16" name="TextBox 15"/>
            <p:cNvSpPr txBox="1"/>
            <p:nvPr/>
          </p:nvSpPr>
          <p:spPr>
            <a:xfrm>
              <a:off x="7190259" y="4045621"/>
              <a:ext cx="459495" cy="227262"/>
            </a:xfrm>
            <a:prstGeom prst="rect">
              <a:avLst/>
            </a:prstGeom>
            <a:noFill/>
          </p:spPr>
          <p:txBody>
            <a:bodyPr wrap="none" rtlCol="0">
              <a:spAutoFit/>
            </a:bodyPr>
            <a:lstStyle/>
            <a:p>
              <a:r>
                <a:rPr lang="en-US" sz="1400" dirty="0">
                  <a:solidFill>
                    <a:schemeClr val="accent1">
                      <a:lumMod val="75000"/>
                    </a:schemeClr>
                  </a:solidFill>
                </a:rPr>
                <a:t>15cm</a:t>
              </a:r>
            </a:p>
          </p:txBody>
        </p:sp>
        <p:sp>
          <p:nvSpPr>
            <p:cNvPr id="17" name="TextBox 16"/>
            <p:cNvSpPr txBox="1"/>
            <p:nvPr/>
          </p:nvSpPr>
          <p:spPr>
            <a:xfrm rot="16200000">
              <a:off x="6525580" y="4939875"/>
              <a:ext cx="459495" cy="227262"/>
            </a:xfrm>
            <a:prstGeom prst="rect">
              <a:avLst/>
            </a:prstGeom>
            <a:noFill/>
          </p:spPr>
          <p:txBody>
            <a:bodyPr wrap="none" rtlCol="0">
              <a:spAutoFit/>
            </a:bodyPr>
            <a:lstStyle/>
            <a:p>
              <a:r>
                <a:rPr lang="en-US" sz="1400" dirty="0">
                  <a:solidFill>
                    <a:schemeClr val="accent1">
                      <a:lumMod val="75000"/>
                    </a:schemeClr>
                  </a:solidFill>
                </a:rPr>
                <a:t>15cm</a:t>
              </a:r>
            </a:p>
          </p:txBody>
        </p:sp>
        <p:cxnSp>
          <p:nvCxnSpPr>
            <p:cNvPr id="18" name="Straight Arrow Connector 17"/>
            <p:cNvCxnSpPr/>
            <p:nvPr/>
          </p:nvCxnSpPr>
          <p:spPr>
            <a:xfrm>
              <a:off x="6930470" y="4244914"/>
              <a:ext cx="1358058"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868719" y="4285051"/>
              <a:ext cx="0" cy="137650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H="1">
            <a:off x="3240913" y="2646085"/>
            <a:ext cx="2035856" cy="9151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769011" y="5521740"/>
            <a:ext cx="1731056" cy="3947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84884" y="3500001"/>
            <a:ext cx="1109071" cy="738664"/>
          </a:xfrm>
          <a:prstGeom prst="rect">
            <a:avLst/>
          </a:prstGeom>
          <a:noFill/>
        </p:spPr>
        <p:txBody>
          <a:bodyPr wrap="square" rtlCol="0">
            <a:spAutoFit/>
          </a:bodyPr>
          <a:lstStyle/>
          <a:p>
            <a:r>
              <a:rPr lang="en-US" sz="1400" i="1" dirty="0" smtClean="0">
                <a:solidFill>
                  <a:srgbClr val="7030A0"/>
                </a:solidFill>
              </a:rPr>
              <a:t>208Tl </a:t>
            </a:r>
            <a:r>
              <a:rPr lang="en-US" sz="1400" i="1" smtClean="0">
                <a:solidFill>
                  <a:srgbClr val="7030A0"/>
                </a:solidFill>
              </a:rPr>
              <a:t>double escape</a:t>
            </a:r>
            <a:endParaRPr lang="en-US" sz="1400" i="1">
              <a:solidFill>
                <a:srgbClr val="7030A0"/>
              </a:solidFill>
            </a:endParaRPr>
          </a:p>
        </p:txBody>
      </p:sp>
      <p:sp>
        <p:nvSpPr>
          <p:cNvPr id="23" name="TextBox 22"/>
          <p:cNvSpPr txBox="1"/>
          <p:nvPr/>
        </p:nvSpPr>
        <p:spPr>
          <a:xfrm>
            <a:off x="3659940" y="5039540"/>
            <a:ext cx="1109071" cy="523220"/>
          </a:xfrm>
          <a:prstGeom prst="rect">
            <a:avLst/>
          </a:prstGeom>
          <a:noFill/>
        </p:spPr>
        <p:txBody>
          <a:bodyPr wrap="square" rtlCol="0">
            <a:spAutoFit/>
          </a:bodyPr>
          <a:lstStyle/>
          <a:p>
            <a:r>
              <a:rPr lang="en-US" sz="1400" i="1" dirty="0" smtClean="0">
                <a:solidFill>
                  <a:srgbClr val="7030A0"/>
                </a:solidFill>
              </a:rPr>
              <a:t>Compton continuum</a:t>
            </a:r>
            <a:endParaRPr lang="en-US" sz="1400" i="1" dirty="0">
              <a:solidFill>
                <a:srgbClr val="7030A0"/>
              </a:solidFill>
            </a:endParaRPr>
          </a:p>
        </p:txBody>
      </p:sp>
      <p:sp>
        <p:nvSpPr>
          <p:cNvPr id="11" name="TextBox 10"/>
          <p:cNvSpPr txBox="1"/>
          <p:nvPr/>
        </p:nvSpPr>
        <p:spPr>
          <a:xfrm>
            <a:off x="1368157" y="4425230"/>
            <a:ext cx="1622560" cy="338554"/>
          </a:xfrm>
          <a:prstGeom prst="rect">
            <a:avLst/>
          </a:prstGeom>
          <a:noFill/>
        </p:spPr>
        <p:txBody>
          <a:bodyPr wrap="none" rtlCol="0">
            <a:spAutoFit/>
          </a:bodyPr>
          <a:lstStyle/>
          <a:p>
            <a:r>
              <a:rPr lang="en-US" sz="1600" i="1" smtClean="0">
                <a:sym typeface="Wingdings"/>
              </a:rPr>
              <a:t> </a:t>
            </a:r>
            <a:r>
              <a:rPr lang="en-US" sz="1600" i="1" smtClean="0"/>
              <a:t>0.89</a:t>
            </a:r>
            <a:r>
              <a:rPr lang="en-US" sz="1600" i="1" dirty="0" smtClean="0"/>
              <a:t>% at </a:t>
            </a:r>
            <a:r>
              <a:rPr lang="en-US" sz="1600" i="1" dirty="0" err="1" smtClean="0"/>
              <a:t>Q</a:t>
            </a:r>
            <a:r>
              <a:rPr lang="en-US" sz="1600" i="1" baseline="-25000" dirty="0" err="1" smtClean="0"/>
              <a:t>bb</a:t>
            </a:r>
            <a:endParaRPr lang="en-US" sz="1600" i="1" dirty="0"/>
          </a:p>
        </p:txBody>
      </p:sp>
      <p:sp>
        <p:nvSpPr>
          <p:cNvPr id="14" name="TextBox 13"/>
          <p:cNvSpPr txBox="1"/>
          <p:nvPr/>
        </p:nvSpPr>
        <p:spPr>
          <a:xfrm>
            <a:off x="5287052" y="643970"/>
            <a:ext cx="1761930" cy="276999"/>
          </a:xfrm>
          <a:prstGeom prst="rect">
            <a:avLst/>
          </a:prstGeom>
          <a:noFill/>
        </p:spPr>
        <p:txBody>
          <a:bodyPr wrap="square" rtlCol="0">
            <a:spAutoFit/>
          </a:bodyPr>
          <a:lstStyle/>
          <a:p>
            <a:r>
              <a:rPr lang="en-US" sz="1200" dirty="0">
                <a:solidFill>
                  <a:schemeClr val="bg1">
                    <a:lumMod val="50000"/>
                  </a:schemeClr>
                </a:solidFill>
              </a:rPr>
              <a:t>NEXT-White data</a:t>
            </a:r>
          </a:p>
        </p:txBody>
      </p:sp>
      <p:sp>
        <p:nvSpPr>
          <p:cNvPr id="31" name="TextBox 30"/>
          <p:cNvSpPr txBox="1"/>
          <p:nvPr/>
        </p:nvSpPr>
        <p:spPr>
          <a:xfrm>
            <a:off x="6499703" y="3430585"/>
            <a:ext cx="1761930" cy="276999"/>
          </a:xfrm>
          <a:prstGeom prst="rect">
            <a:avLst/>
          </a:prstGeom>
          <a:noFill/>
        </p:spPr>
        <p:txBody>
          <a:bodyPr wrap="square" rtlCol="0">
            <a:spAutoFit/>
          </a:bodyPr>
          <a:lstStyle/>
          <a:p>
            <a:r>
              <a:rPr lang="en-US" sz="1200" dirty="0">
                <a:solidFill>
                  <a:schemeClr val="bg1">
                    <a:lumMod val="50000"/>
                  </a:schemeClr>
                </a:solidFill>
              </a:rPr>
              <a:t>NEXT-White data</a:t>
            </a:r>
          </a:p>
        </p:txBody>
      </p:sp>
      <p:sp>
        <p:nvSpPr>
          <p:cNvPr id="5" name="Footer Placeholder 4"/>
          <p:cNvSpPr>
            <a:spLocks noGrp="1"/>
          </p:cNvSpPr>
          <p:nvPr>
            <p:ph type="ftr" sz="quarter" idx="11"/>
          </p:nvPr>
        </p:nvSpPr>
        <p:spPr/>
        <p:txBody>
          <a:bodyPr/>
          <a:lstStyle/>
          <a:p>
            <a:r>
              <a:rPr lang="en-US" smtClean="0"/>
              <a:t>DBD2018</a:t>
            </a:r>
            <a:endParaRPr lang="en-US"/>
          </a:p>
        </p:txBody>
      </p:sp>
    </p:spTree>
    <p:extLst>
      <p:ext uri="{BB962C8B-B14F-4D97-AF65-F5344CB8AC3E}">
        <p14:creationId xmlns:p14="http://schemas.microsoft.com/office/powerpoint/2010/main" val="321663077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NEXT-White at </a:t>
            </a:r>
            <a:r>
              <a:rPr lang="en-US" dirty="0" err="1" smtClean="0"/>
              <a:t>Canfranc</a:t>
            </a:r>
            <a:endParaRPr lang="en-US" dirty="0"/>
          </a:p>
        </p:txBody>
      </p:sp>
      <p:sp>
        <p:nvSpPr>
          <p:cNvPr id="2" name="Footer Placeholder 1"/>
          <p:cNvSpPr>
            <a:spLocks noGrp="1"/>
          </p:cNvSpPr>
          <p:nvPr>
            <p:ph type="ftr" sz="quarter" idx="11"/>
          </p:nvPr>
        </p:nvSpPr>
        <p:spPr/>
        <p:txBody>
          <a:bodyPr/>
          <a:lstStyle/>
          <a:p>
            <a:r>
              <a:rPr lang="en-US" smtClean="0"/>
              <a:t>DBD2018</a:t>
            </a:r>
            <a:endParaRPr lang="en-US"/>
          </a:p>
        </p:txBody>
      </p:sp>
      <p:sp>
        <p:nvSpPr>
          <p:cNvPr id="3" name="Slide Number Placeholder 2"/>
          <p:cNvSpPr>
            <a:spLocks noGrp="1"/>
          </p:cNvSpPr>
          <p:nvPr>
            <p:ph type="sldNum" sz="quarter" idx="12"/>
          </p:nvPr>
        </p:nvSpPr>
        <p:spPr/>
        <p:txBody>
          <a:bodyPr/>
          <a:lstStyle/>
          <a:p>
            <a:fld id="{0E646309-394F-0744-9B65-91C1A7291A1F}" type="slidenum">
              <a:rPr lang="en-US" smtClean="0"/>
              <a:t>71</a:t>
            </a:fld>
            <a:endParaRPr lang="en-US" dirty="0"/>
          </a:p>
        </p:txBody>
      </p:sp>
      <p:pic>
        <p:nvPicPr>
          <p:cNvPr id="4" name="Picture 3"/>
          <p:cNvPicPr>
            <a:picLocks noChangeAspect="1"/>
          </p:cNvPicPr>
          <p:nvPr/>
        </p:nvPicPr>
        <p:blipFill>
          <a:blip r:embed="rId2"/>
          <a:stretch>
            <a:fillRect/>
          </a:stretch>
        </p:blipFill>
        <p:spPr>
          <a:xfrm>
            <a:off x="825500" y="1433326"/>
            <a:ext cx="7480300" cy="4483100"/>
          </a:xfrm>
          <a:prstGeom prst="rect">
            <a:avLst/>
          </a:prstGeom>
        </p:spPr>
      </p:pic>
    </p:spTree>
    <p:extLst>
      <p:ext uri="{BB962C8B-B14F-4D97-AF65-F5344CB8AC3E}">
        <p14:creationId xmlns:p14="http://schemas.microsoft.com/office/powerpoint/2010/main" val="249598208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NEXT-White at </a:t>
            </a:r>
            <a:r>
              <a:rPr lang="en-US" dirty="0" err="1" smtClean="0"/>
              <a:t>Canfranc</a:t>
            </a:r>
            <a:endParaRPr lang="en-US" dirty="0"/>
          </a:p>
        </p:txBody>
      </p:sp>
      <p:pic>
        <p:nvPicPr>
          <p:cNvPr id="4" name="Picture 3"/>
          <p:cNvPicPr>
            <a:picLocks noChangeAspect="1"/>
          </p:cNvPicPr>
          <p:nvPr/>
        </p:nvPicPr>
        <p:blipFill>
          <a:blip r:embed="rId2"/>
          <a:stretch>
            <a:fillRect/>
          </a:stretch>
        </p:blipFill>
        <p:spPr>
          <a:xfrm>
            <a:off x="0" y="2163112"/>
            <a:ext cx="9144000" cy="4601882"/>
          </a:xfrm>
          <a:prstGeom prst="rect">
            <a:avLst/>
          </a:prstGeom>
        </p:spPr>
      </p:pic>
      <p:sp>
        <p:nvSpPr>
          <p:cNvPr id="5" name="TextBox 4"/>
          <p:cNvSpPr txBox="1"/>
          <p:nvPr/>
        </p:nvSpPr>
        <p:spPr>
          <a:xfrm>
            <a:off x="1083732" y="1793780"/>
            <a:ext cx="2387600" cy="369332"/>
          </a:xfrm>
          <a:prstGeom prst="rect">
            <a:avLst/>
          </a:prstGeom>
          <a:noFill/>
        </p:spPr>
        <p:txBody>
          <a:bodyPr wrap="square" rtlCol="0">
            <a:spAutoFit/>
          </a:bodyPr>
          <a:lstStyle/>
          <a:p>
            <a:r>
              <a:rPr lang="en-US" b="1" dirty="0" smtClean="0">
                <a:solidFill>
                  <a:srgbClr val="800000"/>
                </a:solidFill>
              </a:rPr>
              <a:t>NEXT-NEW</a:t>
            </a:r>
            <a:endParaRPr lang="en-US" b="1" dirty="0">
              <a:solidFill>
                <a:srgbClr val="800000"/>
              </a:solidFill>
            </a:endParaRPr>
          </a:p>
        </p:txBody>
      </p:sp>
      <p:sp>
        <p:nvSpPr>
          <p:cNvPr id="6" name="TextBox 5"/>
          <p:cNvSpPr txBox="1"/>
          <p:nvPr/>
        </p:nvSpPr>
        <p:spPr>
          <a:xfrm>
            <a:off x="3776133" y="5281766"/>
            <a:ext cx="3949699" cy="646331"/>
          </a:xfrm>
          <a:prstGeom prst="rect">
            <a:avLst/>
          </a:prstGeom>
          <a:noFill/>
        </p:spPr>
        <p:txBody>
          <a:bodyPr wrap="square" rtlCol="0">
            <a:spAutoFit/>
          </a:bodyPr>
          <a:lstStyle/>
          <a:p>
            <a:r>
              <a:rPr lang="en-US" b="1" dirty="0" smtClean="0">
                <a:solidFill>
                  <a:schemeClr val="bg1"/>
                </a:solidFill>
              </a:rPr>
              <a:t>NEXT-100 Pressure </a:t>
            </a:r>
            <a:r>
              <a:rPr lang="en-US" b="1" dirty="0">
                <a:solidFill>
                  <a:schemeClr val="bg1"/>
                </a:solidFill>
              </a:rPr>
              <a:t>v</a:t>
            </a:r>
            <a:r>
              <a:rPr lang="en-US" b="1" dirty="0" smtClean="0">
                <a:solidFill>
                  <a:schemeClr val="bg1"/>
                </a:solidFill>
              </a:rPr>
              <a:t>essel is emergency relief tank for NEW</a:t>
            </a:r>
            <a:endParaRPr lang="en-US" b="1" dirty="0">
              <a:solidFill>
                <a:schemeClr val="bg1"/>
              </a:solidFill>
            </a:endParaRPr>
          </a:p>
        </p:txBody>
      </p:sp>
      <p:sp>
        <p:nvSpPr>
          <p:cNvPr id="7" name="TextBox 6"/>
          <p:cNvSpPr txBox="1"/>
          <p:nvPr/>
        </p:nvSpPr>
        <p:spPr>
          <a:xfrm>
            <a:off x="3776133" y="1577665"/>
            <a:ext cx="2387600" cy="646331"/>
          </a:xfrm>
          <a:prstGeom prst="rect">
            <a:avLst/>
          </a:prstGeom>
          <a:noFill/>
        </p:spPr>
        <p:txBody>
          <a:bodyPr wrap="square" rtlCol="0">
            <a:spAutoFit/>
          </a:bodyPr>
          <a:lstStyle/>
          <a:p>
            <a:r>
              <a:rPr lang="en-US" b="1" dirty="0" smtClean="0">
                <a:solidFill>
                  <a:srgbClr val="800000"/>
                </a:solidFill>
              </a:rPr>
              <a:t>Lead castle shielding</a:t>
            </a:r>
            <a:endParaRPr lang="en-US" b="1" dirty="0">
              <a:solidFill>
                <a:srgbClr val="800000"/>
              </a:solidFill>
            </a:endParaRPr>
          </a:p>
        </p:txBody>
      </p:sp>
      <p:sp>
        <p:nvSpPr>
          <p:cNvPr id="8" name="TextBox 7"/>
          <p:cNvSpPr txBox="1"/>
          <p:nvPr/>
        </p:nvSpPr>
        <p:spPr>
          <a:xfrm>
            <a:off x="6477000" y="1516781"/>
            <a:ext cx="2387600" cy="646331"/>
          </a:xfrm>
          <a:prstGeom prst="rect">
            <a:avLst/>
          </a:prstGeom>
          <a:noFill/>
        </p:spPr>
        <p:txBody>
          <a:bodyPr wrap="square" rtlCol="0">
            <a:spAutoFit/>
          </a:bodyPr>
          <a:lstStyle/>
          <a:p>
            <a:r>
              <a:rPr lang="en-US" b="1" dirty="0" smtClean="0">
                <a:solidFill>
                  <a:srgbClr val="800000"/>
                </a:solidFill>
              </a:rPr>
              <a:t>Compressor / gas system</a:t>
            </a:r>
            <a:endParaRPr lang="en-US" b="1" dirty="0">
              <a:solidFill>
                <a:srgbClr val="800000"/>
              </a:solidFill>
            </a:endParaRPr>
          </a:p>
        </p:txBody>
      </p:sp>
      <p:cxnSp>
        <p:nvCxnSpPr>
          <p:cNvPr id="10" name="Straight Arrow Connector 9"/>
          <p:cNvCxnSpPr/>
          <p:nvPr/>
        </p:nvCxnSpPr>
        <p:spPr>
          <a:xfrm>
            <a:off x="4334934" y="2223996"/>
            <a:ext cx="897466" cy="9594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620933" y="2163112"/>
            <a:ext cx="728134" cy="13590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964267" y="2163112"/>
            <a:ext cx="2370667" cy="17654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757333" y="4538133"/>
            <a:ext cx="863600" cy="7436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0"/>
          </p:nvPr>
        </p:nvSpPr>
        <p:spPr/>
        <p:txBody>
          <a:bodyPr/>
          <a:lstStyle/>
          <a:p>
            <a:r>
              <a:rPr lang="en-US" smtClean="0"/>
              <a:t>24 October 2018</a:t>
            </a:r>
            <a:endParaRPr lang="en-US"/>
          </a:p>
        </p:txBody>
      </p:sp>
      <p:sp>
        <p:nvSpPr>
          <p:cNvPr id="11" name="Footer Placeholder 10"/>
          <p:cNvSpPr>
            <a:spLocks noGrp="1"/>
          </p:cNvSpPr>
          <p:nvPr>
            <p:ph type="ftr" sz="quarter" idx="11"/>
          </p:nvPr>
        </p:nvSpPr>
        <p:spPr/>
        <p:txBody>
          <a:bodyPr/>
          <a:lstStyle/>
          <a:p>
            <a:r>
              <a:rPr lang="en-US" smtClean="0"/>
              <a:t>Hawaii</a:t>
            </a:r>
            <a:endParaRPr lang="en-US"/>
          </a:p>
        </p:txBody>
      </p:sp>
      <p:sp>
        <p:nvSpPr>
          <p:cNvPr id="3" name="Slide Number Placeholder 2"/>
          <p:cNvSpPr>
            <a:spLocks noGrp="1"/>
          </p:cNvSpPr>
          <p:nvPr>
            <p:ph type="sldNum" sz="quarter" idx="12"/>
          </p:nvPr>
        </p:nvSpPr>
        <p:spPr/>
        <p:txBody>
          <a:bodyPr/>
          <a:lstStyle/>
          <a:p>
            <a:fld id="{6ECC9B84-AF0A-E746-9773-E40DD27D8915}" type="slidenum">
              <a:rPr lang="en-US" smtClean="0"/>
              <a:t>72</a:t>
            </a:fld>
            <a:endParaRPr lang="en-US"/>
          </a:p>
        </p:txBody>
      </p:sp>
    </p:spTree>
    <p:extLst>
      <p:ext uri="{BB962C8B-B14F-4D97-AF65-F5344CB8AC3E}">
        <p14:creationId xmlns:p14="http://schemas.microsoft.com/office/powerpoint/2010/main" val="148748687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083" y="136064"/>
            <a:ext cx="4433979" cy="6606660"/>
          </a:xfrm>
          <a:prstGeom prst="rect">
            <a:avLst/>
          </a:prstGeom>
        </p:spPr>
      </p:pic>
      <p:pic>
        <p:nvPicPr>
          <p:cNvPr id="3" name="Picture 2"/>
          <p:cNvPicPr>
            <a:picLocks noChangeAspect="1"/>
          </p:cNvPicPr>
          <p:nvPr/>
        </p:nvPicPr>
        <p:blipFill>
          <a:blip r:embed="rId3"/>
          <a:stretch>
            <a:fillRect/>
          </a:stretch>
        </p:blipFill>
        <p:spPr>
          <a:xfrm>
            <a:off x="4762894" y="136064"/>
            <a:ext cx="4233683" cy="6606660"/>
          </a:xfrm>
          <a:prstGeom prst="rect">
            <a:avLst/>
          </a:prstGeom>
        </p:spPr>
      </p:pic>
      <p:sp>
        <p:nvSpPr>
          <p:cNvPr id="4" name="TextBox 3"/>
          <p:cNvSpPr txBox="1"/>
          <p:nvPr/>
        </p:nvSpPr>
        <p:spPr>
          <a:xfrm>
            <a:off x="1066800" y="609600"/>
            <a:ext cx="3292363" cy="400110"/>
          </a:xfrm>
          <a:prstGeom prst="rect">
            <a:avLst/>
          </a:prstGeom>
          <a:noFill/>
        </p:spPr>
        <p:txBody>
          <a:bodyPr wrap="none" rtlCol="0">
            <a:spAutoFit/>
          </a:bodyPr>
          <a:lstStyle/>
          <a:p>
            <a:r>
              <a:rPr lang="en-US" dirty="0" smtClean="0">
                <a:solidFill>
                  <a:schemeClr val="bg1"/>
                </a:solidFill>
              </a:rPr>
              <a:t>NEXT-100 Pressure Vessel</a:t>
            </a:r>
            <a:endParaRPr lang="en-US" dirty="0">
              <a:solidFill>
                <a:schemeClr val="bg1"/>
              </a:solidFill>
            </a:endParaRPr>
          </a:p>
        </p:txBody>
      </p:sp>
      <p:sp>
        <p:nvSpPr>
          <p:cNvPr id="5" name="Date Placeholder 4"/>
          <p:cNvSpPr>
            <a:spLocks noGrp="1"/>
          </p:cNvSpPr>
          <p:nvPr>
            <p:ph type="dt" sz="half" idx="10"/>
          </p:nvPr>
        </p:nvSpPr>
        <p:spPr/>
        <p:txBody>
          <a:bodyPr/>
          <a:lstStyle/>
          <a:p>
            <a:pPr>
              <a:defRPr/>
            </a:pPr>
            <a:r>
              <a:rPr lang="en-US" smtClean="0"/>
              <a:t>24 October 2018</a:t>
            </a:r>
            <a:endParaRPr lang="en-US"/>
          </a:p>
        </p:txBody>
      </p:sp>
      <p:sp>
        <p:nvSpPr>
          <p:cNvPr id="6" name="Footer Placeholder 5"/>
          <p:cNvSpPr>
            <a:spLocks noGrp="1"/>
          </p:cNvSpPr>
          <p:nvPr>
            <p:ph type="ftr" sz="quarter" idx="11"/>
          </p:nvPr>
        </p:nvSpPr>
        <p:spPr/>
        <p:txBody>
          <a:bodyPr/>
          <a:lstStyle/>
          <a:p>
            <a:pPr>
              <a:defRPr/>
            </a:pPr>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73</a:t>
            </a:fld>
            <a:endParaRPr lang="en-US"/>
          </a:p>
        </p:txBody>
      </p:sp>
    </p:spTree>
    <p:extLst>
      <p:ext uri="{BB962C8B-B14F-4D97-AF65-F5344CB8AC3E}">
        <p14:creationId xmlns:p14="http://schemas.microsoft.com/office/powerpoint/2010/main" val="183095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Why Xenon Gas? </a:t>
            </a:r>
            <a:br>
              <a:rPr lang="en-US" dirty="0" smtClean="0"/>
            </a:br>
            <a:endParaRPr lang="en-US" sz="2700" i="1" dirty="0"/>
          </a:p>
        </p:txBody>
      </p:sp>
      <p:pic>
        <p:nvPicPr>
          <p:cNvPr id="28" name="Picture 27"/>
          <p:cNvPicPr>
            <a:picLocks noChangeAspect="1"/>
          </p:cNvPicPr>
          <p:nvPr/>
        </p:nvPicPr>
        <p:blipFill rotWithShape="1">
          <a:blip r:embed="rId2"/>
          <a:srcRect t="5327" b="7053"/>
          <a:stretch/>
        </p:blipFill>
        <p:spPr>
          <a:xfrm>
            <a:off x="5400338" y="3239087"/>
            <a:ext cx="3319992" cy="3537320"/>
          </a:xfrm>
          <a:prstGeom prst="rect">
            <a:avLst/>
          </a:prstGeom>
        </p:spPr>
      </p:pic>
      <p:pic>
        <p:nvPicPr>
          <p:cNvPr id="29" name="Picture 28"/>
          <p:cNvPicPr>
            <a:picLocks noChangeAspect="1"/>
          </p:cNvPicPr>
          <p:nvPr/>
        </p:nvPicPr>
        <p:blipFill>
          <a:blip r:embed="rId3"/>
          <a:stretch>
            <a:fillRect/>
          </a:stretch>
        </p:blipFill>
        <p:spPr>
          <a:xfrm>
            <a:off x="7323908" y="1011983"/>
            <a:ext cx="1820092" cy="1927274"/>
          </a:xfrm>
          <a:prstGeom prst="rect">
            <a:avLst/>
          </a:prstGeom>
        </p:spPr>
      </p:pic>
      <p:sp>
        <p:nvSpPr>
          <p:cNvPr id="30" name="Rectangle 29"/>
          <p:cNvSpPr/>
          <p:nvPr/>
        </p:nvSpPr>
        <p:spPr>
          <a:xfrm>
            <a:off x="8912247" y="989397"/>
            <a:ext cx="153741" cy="263885"/>
          </a:xfrm>
          <a:prstGeom prst="rect">
            <a:avLst/>
          </a:prstGeom>
        </p:spPr>
        <p:txBody>
          <a:bodyPr wrap="none">
            <a:spAutoFit/>
          </a:bodyPr>
          <a:lstStyle/>
          <a:p>
            <a:r>
              <a:rPr lang="en-US" sz="1400" dirty="0" smtClean="0"/>
              <a:t> </a:t>
            </a:r>
            <a:endParaRPr lang="en-US" sz="1400" dirty="0"/>
          </a:p>
        </p:txBody>
      </p:sp>
      <p:pic>
        <p:nvPicPr>
          <p:cNvPr id="31" name="Picture 30"/>
          <p:cNvPicPr>
            <a:picLocks noChangeAspect="1"/>
          </p:cNvPicPr>
          <p:nvPr/>
        </p:nvPicPr>
        <p:blipFill rotWithShape="1">
          <a:blip r:embed="rId4"/>
          <a:srcRect l="16747" r="15445"/>
          <a:stretch/>
        </p:blipFill>
        <p:spPr>
          <a:xfrm>
            <a:off x="5400338" y="1464028"/>
            <a:ext cx="916341" cy="928125"/>
          </a:xfrm>
          <a:prstGeom prst="rect">
            <a:avLst/>
          </a:prstGeom>
        </p:spPr>
      </p:pic>
      <p:cxnSp>
        <p:nvCxnSpPr>
          <p:cNvPr id="32" name="Straight Connector 31"/>
          <p:cNvCxnSpPr/>
          <p:nvPr/>
        </p:nvCxnSpPr>
        <p:spPr>
          <a:xfrm>
            <a:off x="7641474" y="982857"/>
            <a:ext cx="1219963" cy="0"/>
          </a:xfrm>
          <a:prstGeom prst="line">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8078603" y="736019"/>
            <a:ext cx="640089" cy="291134"/>
          </a:xfrm>
          <a:prstGeom prst="rect">
            <a:avLst/>
          </a:prstGeom>
          <a:noFill/>
        </p:spPr>
        <p:txBody>
          <a:bodyPr wrap="square" rtlCol="0">
            <a:spAutoFit/>
          </a:bodyPr>
          <a:lstStyle/>
          <a:p>
            <a:r>
              <a:rPr lang="en-US" sz="1200" dirty="0" smtClean="0"/>
              <a:t>1.2m</a:t>
            </a:r>
            <a:endParaRPr lang="en-US" sz="1200" dirty="0"/>
          </a:p>
        </p:txBody>
      </p:sp>
      <p:sp>
        <p:nvSpPr>
          <p:cNvPr id="34" name="TextBox 33"/>
          <p:cNvSpPr txBox="1"/>
          <p:nvPr/>
        </p:nvSpPr>
        <p:spPr>
          <a:xfrm>
            <a:off x="5595774" y="1107286"/>
            <a:ext cx="640089" cy="291134"/>
          </a:xfrm>
          <a:prstGeom prst="rect">
            <a:avLst/>
          </a:prstGeom>
          <a:noFill/>
        </p:spPr>
        <p:txBody>
          <a:bodyPr wrap="square" rtlCol="0">
            <a:spAutoFit/>
          </a:bodyPr>
          <a:lstStyle/>
          <a:p>
            <a:r>
              <a:rPr lang="en-US" sz="1200" dirty="0" smtClean="0"/>
              <a:t>66 cm</a:t>
            </a:r>
            <a:endParaRPr lang="en-US" sz="1200" dirty="0"/>
          </a:p>
        </p:txBody>
      </p:sp>
      <p:cxnSp>
        <p:nvCxnSpPr>
          <p:cNvPr id="35" name="Straight Connector 34"/>
          <p:cNvCxnSpPr/>
          <p:nvPr/>
        </p:nvCxnSpPr>
        <p:spPr>
          <a:xfrm>
            <a:off x="5591274" y="1392984"/>
            <a:ext cx="546206" cy="0"/>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137480" y="1287448"/>
            <a:ext cx="0" cy="6736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591274" y="1287448"/>
            <a:ext cx="0" cy="6736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8861439" y="844435"/>
            <a:ext cx="0" cy="14579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7635124" y="862874"/>
            <a:ext cx="0" cy="14918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934323" y="4530549"/>
            <a:ext cx="1511066" cy="0"/>
          </a:xfrm>
          <a:prstGeom prst="line">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393675" y="4284286"/>
            <a:ext cx="640090" cy="263885"/>
          </a:xfrm>
          <a:prstGeom prst="rect">
            <a:avLst/>
          </a:prstGeom>
          <a:noFill/>
        </p:spPr>
        <p:txBody>
          <a:bodyPr wrap="square" rtlCol="0">
            <a:spAutoFit/>
          </a:bodyPr>
          <a:lstStyle/>
          <a:p>
            <a:r>
              <a:rPr lang="en-US" sz="1400" dirty="0" smtClean="0"/>
              <a:t>1.5m</a:t>
            </a:r>
            <a:endParaRPr lang="en-US" sz="1400" dirty="0"/>
          </a:p>
        </p:txBody>
      </p:sp>
      <p:sp>
        <p:nvSpPr>
          <p:cNvPr id="42" name="TextBox 41"/>
          <p:cNvSpPr txBox="1"/>
          <p:nvPr/>
        </p:nvSpPr>
        <p:spPr>
          <a:xfrm>
            <a:off x="5264762" y="387860"/>
            <a:ext cx="1745436" cy="485223"/>
          </a:xfrm>
          <a:prstGeom prst="rect">
            <a:avLst/>
          </a:prstGeom>
          <a:noFill/>
        </p:spPr>
        <p:txBody>
          <a:bodyPr wrap="square" rtlCol="0">
            <a:spAutoFit/>
          </a:bodyPr>
          <a:lstStyle/>
          <a:p>
            <a:r>
              <a:rPr lang="en-US" sz="1200" b="1" i="1" dirty="0" smtClean="0">
                <a:solidFill>
                  <a:srgbClr val="660066"/>
                </a:solidFill>
              </a:rPr>
              <a:t>NEXT-NEW</a:t>
            </a:r>
          </a:p>
          <a:p>
            <a:r>
              <a:rPr lang="en-US" sz="1200" i="1" dirty="0" smtClean="0">
                <a:solidFill>
                  <a:srgbClr val="660066"/>
                </a:solidFill>
              </a:rPr>
              <a:t>Running</a:t>
            </a:r>
            <a:endParaRPr lang="en-US" sz="1200" i="1" dirty="0">
              <a:solidFill>
                <a:srgbClr val="660066"/>
              </a:solidFill>
            </a:endParaRPr>
          </a:p>
        </p:txBody>
      </p:sp>
      <p:sp>
        <p:nvSpPr>
          <p:cNvPr id="43" name="TextBox 42"/>
          <p:cNvSpPr txBox="1"/>
          <p:nvPr/>
        </p:nvSpPr>
        <p:spPr>
          <a:xfrm>
            <a:off x="7056593" y="387860"/>
            <a:ext cx="1745436" cy="485223"/>
          </a:xfrm>
          <a:prstGeom prst="rect">
            <a:avLst/>
          </a:prstGeom>
          <a:noFill/>
        </p:spPr>
        <p:txBody>
          <a:bodyPr wrap="square" rtlCol="0">
            <a:spAutoFit/>
          </a:bodyPr>
          <a:lstStyle/>
          <a:p>
            <a:r>
              <a:rPr lang="en-US" sz="1200" b="1" i="1" dirty="0" smtClean="0">
                <a:solidFill>
                  <a:srgbClr val="660066"/>
                </a:solidFill>
              </a:rPr>
              <a:t>NEXT-100</a:t>
            </a:r>
          </a:p>
          <a:p>
            <a:r>
              <a:rPr lang="en-US" sz="1200" i="1" dirty="0" smtClean="0">
                <a:solidFill>
                  <a:srgbClr val="660066"/>
                </a:solidFill>
              </a:rPr>
              <a:t>2019</a:t>
            </a:r>
            <a:endParaRPr lang="en-US" sz="1200" b="1" i="1" dirty="0">
              <a:solidFill>
                <a:srgbClr val="660066"/>
              </a:solidFill>
            </a:endParaRPr>
          </a:p>
        </p:txBody>
      </p:sp>
      <p:sp>
        <p:nvSpPr>
          <p:cNvPr id="44" name="TextBox 43"/>
          <p:cNvSpPr txBox="1"/>
          <p:nvPr/>
        </p:nvSpPr>
        <p:spPr>
          <a:xfrm>
            <a:off x="5699952" y="2939257"/>
            <a:ext cx="1745436" cy="263885"/>
          </a:xfrm>
          <a:prstGeom prst="rect">
            <a:avLst/>
          </a:prstGeom>
          <a:noFill/>
        </p:spPr>
        <p:txBody>
          <a:bodyPr wrap="square" rtlCol="0">
            <a:spAutoFit/>
          </a:bodyPr>
          <a:lstStyle/>
          <a:p>
            <a:r>
              <a:rPr lang="en-US" sz="1400" b="1" i="1" dirty="0" smtClean="0">
                <a:solidFill>
                  <a:srgbClr val="660066"/>
                </a:solidFill>
              </a:rPr>
              <a:t>NEXT-XXX:  </a:t>
            </a:r>
            <a:r>
              <a:rPr lang="en-US" sz="1400" i="1" dirty="0" smtClean="0">
                <a:solidFill>
                  <a:srgbClr val="660066"/>
                </a:solidFill>
              </a:rPr>
              <a:t>202?</a:t>
            </a:r>
            <a:endParaRPr lang="en-US" sz="1400" i="1" dirty="0">
              <a:solidFill>
                <a:srgbClr val="660066"/>
              </a:solidFill>
            </a:endParaRPr>
          </a:p>
        </p:txBody>
      </p:sp>
      <p:sp>
        <p:nvSpPr>
          <p:cNvPr id="45" name="Content Placeholder 2"/>
          <p:cNvSpPr txBox="1">
            <a:spLocks/>
          </p:cNvSpPr>
          <p:nvPr/>
        </p:nvSpPr>
        <p:spPr>
          <a:xfrm>
            <a:off x="457200" y="2062018"/>
            <a:ext cx="4692073" cy="4334164"/>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1) Energy resolution</a:t>
            </a:r>
          </a:p>
          <a:p>
            <a:pPr marL="0" indent="0">
              <a:buFont typeface="Arial" pitchFamily="34" charset="0"/>
              <a:buNone/>
            </a:pPr>
            <a:r>
              <a:rPr lang="en-US" sz="1800" dirty="0" smtClean="0"/>
              <a:t>	</a:t>
            </a:r>
          </a:p>
          <a:p>
            <a:pPr marL="0" indent="0">
              <a:buFont typeface="Arial" pitchFamily="34" charset="0"/>
              <a:buNone/>
            </a:pPr>
            <a:endParaRPr lang="en-US" sz="1800" dirty="0" smtClean="0"/>
          </a:p>
          <a:p>
            <a:pPr marL="0" indent="0">
              <a:buFont typeface="Arial" pitchFamily="34" charset="0"/>
              <a:buNone/>
            </a:pPr>
            <a:endParaRPr lang="en-US" dirty="0" smtClean="0"/>
          </a:p>
          <a:p>
            <a:r>
              <a:rPr lang="en-US" dirty="0" smtClean="0"/>
              <a:t>2) Topology </a:t>
            </a:r>
          </a:p>
          <a:p>
            <a:endParaRPr lang="en-US" dirty="0" smtClean="0"/>
          </a:p>
          <a:p>
            <a:endParaRPr lang="en-US" dirty="0" smtClean="0"/>
          </a:p>
          <a:p>
            <a:endParaRPr lang="en-US" dirty="0" smtClean="0"/>
          </a:p>
          <a:p>
            <a:r>
              <a:rPr lang="en-US" b="1" dirty="0" smtClean="0"/>
              <a:t>3) Practicality at ton-scale</a:t>
            </a:r>
            <a:br>
              <a:rPr lang="en-US" b="1" dirty="0" smtClean="0"/>
            </a:br>
            <a:endParaRPr lang="en-US" b="1" dirty="0" smtClean="0"/>
          </a:p>
          <a:p>
            <a:pPr marL="274320" lvl="1" indent="0">
              <a:buFont typeface="Arial" pitchFamily="34" charset="0"/>
              <a:buNone/>
            </a:pPr>
            <a:r>
              <a:rPr lang="en-US" i="1" dirty="0" smtClean="0"/>
              <a:t>	</a:t>
            </a:r>
          </a:p>
        </p:txBody>
      </p:sp>
      <p:sp>
        <p:nvSpPr>
          <p:cNvPr id="46" name="TextBox 45"/>
          <p:cNvSpPr txBox="1"/>
          <p:nvPr/>
        </p:nvSpPr>
        <p:spPr>
          <a:xfrm>
            <a:off x="1177637" y="2505364"/>
            <a:ext cx="4352636" cy="1077218"/>
          </a:xfrm>
          <a:prstGeom prst="rect">
            <a:avLst/>
          </a:prstGeom>
          <a:noFill/>
        </p:spPr>
        <p:txBody>
          <a:bodyPr wrap="square" rtlCol="0">
            <a:spAutoFit/>
          </a:bodyPr>
          <a:lstStyle/>
          <a:p>
            <a:r>
              <a:rPr lang="en-US" sz="1600" i="1" dirty="0">
                <a:solidFill>
                  <a:schemeClr val="accent5">
                    <a:lumMod val="75000"/>
                  </a:schemeClr>
                </a:solidFill>
              </a:rPr>
              <a:t>Fluctuation-less EL gain </a:t>
            </a:r>
            <a:r>
              <a:rPr lang="en-US" sz="1600" i="1" dirty="0" smtClean="0">
                <a:solidFill>
                  <a:schemeClr val="accent5">
                    <a:lumMod val="75000"/>
                  </a:schemeClr>
                </a:solidFill>
              </a:rPr>
              <a:t>produces resolution </a:t>
            </a:r>
            <a:r>
              <a:rPr lang="en-US" sz="1600" i="1" dirty="0">
                <a:solidFill>
                  <a:schemeClr val="accent5">
                    <a:lumMod val="75000"/>
                  </a:schemeClr>
                </a:solidFill>
              </a:rPr>
              <a:t>comparable with solid</a:t>
            </a:r>
            <a:r>
              <a:rPr lang="en-US" sz="1600" i="1" dirty="0" smtClean="0">
                <a:solidFill>
                  <a:schemeClr val="accent5">
                    <a:lumMod val="75000"/>
                  </a:schemeClr>
                </a:solidFill>
              </a:rPr>
              <a:t>-state </a:t>
            </a:r>
            <a:r>
              <a:rPr lang="en-US" sz="1600" i="1" dirty="0">
                <a:solidFill>
                  <a:schemeClr val="accent5">
                    <a:lumMod val="75000"/>
                  </a:schemeClr>
                </a:solidFill>
              </a:rPr>
              <a:t>technologies in a monolithic </a:t>
            </a:r>
            <a:r>
              <a:rPr lang="en-US" sz="1600" i="1" dirty="0" smtClean="0">
                <a:solidFill>
                  <a:schemeClr val="accent5">
                    <a:lumMod val="75000"/>
                  </a:schemeClr>
                </a:solidFill>
              </a:rPr>
              <a:t>TPC experiment</a:t>
            </a:r>
            <a:endParaRPr lang="en-US" sz="1600" i="1" dirty="0">
              <a:solidFill>
                <a:schemeClr val="accent5">
                  <a:lumMod val="75000"/>
                </a:schemeClr>
              </a:solidFill>
            </a:endParaRPr>
          </a:p>
          <a:p>
            <a:endParaRPr lang="en-US" sz="1600" dirty="0"/>
          </a:p>
        </p:txBody>
      </p:sp>
      <p:sp>
        <p:nvSpPr>
          <p:cNvPr id="47" name="TextBox 46"/>
          <p:cNvSpPr txBox="1"/>
          <p:nvPr/>
        </p:nvSpPr>
        <p:spPr>
          <a:xfrm>
            <a:off x="1177637" y="3893128"/>
            <a:ext cx="4352636" cy="1077218"/>
          </a:xfrm>
          <a:prstGeom prst="rect">
            <a:avLst/>
          </a:prstGeom>
          <a:noFill/>
        </p:spPr>
        <p:txBody>
          <a:bodyPr wrap="square" rtlCol="0">
            <a:spAutoFit/>
          </a:bodyPr>
          <a:lstStyle/>
          <a:p>
            <a:r>
              <a:rPr lang="en-US" sz="1600" i="1" dirty="0" smtClean="0">
                <a:solidFill>
                  <a:schemeClr val="accent5">
                    <a:lumMod val="75000"/>
                  </a:schemeClr>
                </a:solidFill>
              </a:rPr>
              <a:t>Lower density allows </a:t>
            </a:r>
            <a:r>
              <a:rPr lang="en-US" sz="1600" i="1" dirty="0">
                <a:solidFill>
                  <a:schemeClr val="accent5">
                    <a:lumMod val="75000"/>
                  </a:schemeClr>
                </a:solidFill>
              </a:rPr>
              <a:t>p</a:t>
            </a:r>
            <a:r>
              <a:rPr lang="en-US" sz="1600" i="1" dirty="0" smtClean="0">
                <a:solidFill>
                  <a:schemeClr val="accent5">
                    <a:lumMod val="75000"/>
                  </a:schemeClr>
                </a:solidFill>
              </a:rPr>
              <a:t>owerful single-</a:t>
            </a:r>
            <a:r>
              <a:rPr lang="en-US" sz="1600" i="1" dirty="0" err="1" smtClean="0">
                <a:solidFill>
                  <a:schemeClr val="accent5">
                    <a:lumMod val="75000"/>
                  </a:schemeClr>
                </a:solidFill>
              </a:rPr>
              <a:t>vs</a:t>
            </a:r>
            <a:r>
              <a:rPr lang="en-US" sz="1600" i="1" dirty="0" smtClean="0">
                <a:solidFill>
                  <a:schemeClr val="accent5">
                    <a:lumMod val="75000"/>
                  </a:schemeClr>
                </a:solidFill>
              </a:rPr>
              <a:t>-multi electron and single-</a:t>
            </a:r>
            <a:r>
              <a:rPr lang="en-US" sz="1600" i="1" dirty="0" err="1" smtClean="0">
                <a:solidFill>
                  <a:schemeClr val="accent5">
                    <a:lumMod val="75000"/>
                  </a:schemeClr>
                </a:solidFill>
              </a:rPr>
              <a:t>vs</a:t>
            </a:r>
            <a:r>
              <a:rPr lang="en-US" sz="1600" i="1" dirty="0" smtClean="0">
                <a:solidFill>
                  <a:schemeClr val="accent5">
                    <a:lumMod val="75000"/>
                  </a:schemeClr>
                </a:solidFill>
              </a:rPr>
              <a:t>-multi-site topological background rejection</a:t>
            </a:r>
            <a:endParaRPr lang="en-US" sz="1600" i="1" dirty="0">
              <a:solidFill>
                <a:schemeClr val="accent5">
                  <a:lumMod val="75000"/>
                </a:schemeClr>
              </a:solidFill>
            </a:endParaRPr>
          </a:p>
          <a:p>
            <a:endParaRPr lang="en-US" sz="1600" dirty="0"/>
          </a:p>
        </p:txBody>
      </p:sp>
      <p:sp>
        <p:nvSpPr>
          <p:cNvPr id="49" name="Rectangle 48"/>
          <p:cNvSpPr/>
          <p:nvPr/>
        </p:nvSpPr>
        <p:spPr>
          <a:xfrm>
            <a:off x="1177637" y="5496142"/>
            <a:ext cx="4222701" cy="830997"/>
          </a:xfrm>
          <a:prstGeom prst="rect">
            <a:avLst/>
          </a:prstGeom>
        </p:spPr>
        <p:txBody>
          <a:bodyPr wrap="square">
            <a:spAutoFit/>
          </a:bodyPr>
          <a:lstStyle/>
          <a:p>
            <a:r>
              <a:rPr lang="en-US" sz="1600" i="1" dirty="0">
                <a:solidFill>
                  <a:srgbClr val="5C697C"/>
                </a:solidFill>
              </a:rPr>
              <a:t>Reliance on active background </a:t>
            </a:r>
            <a:r>
              <a:rPr lang="en-US" sz="1600" i="1" dirty="0" smtClean="0">
                <a:solidFill>
                  <a:srgbClr val="5C697C"/>
                </a:solidFill>
              </a:rPr>
              <a:t>rejection </a:t>
            </a:r>
            <a:r>
              <a:rPr lang="en-US" sz="1600" i="1" dirty="0">
                <a:solidFill>
                  <a:srgbClr val="5C697C"/>
                </a:solidFill>
              </a:rPr>
              <a:t>rather than self shielding </a:t>
            </a:r>
            <a:r>
              <a:rPr lang="en-US" sz="1600" i="1" dirty="0" smtClean="0">
                <a:solidFill>
                  <a:srgbClr val="5C697C"/>
                </a:solidFill>
              </a:rPr>
              <a:t>means program </a:t>
            </a:r>
            <a:r>
              <a:rPr lang="en-US" sz="1600" i="1" dirty="0">
                <a:solidFill>
                  <a:srgbClr val="5C697C"/>
                </a:solidFill>
              </a:rPr>
              <a:t>uses isotope efficiently </a:t>
            </a:r>
            <a:r>
              <a:rPr lang="en-US" sz="1600" i="1" dirty="0" smtClean="0">
                <a:solidFill>
                  <a:srgbClr val="5C697C"/>
                </a:solidFill>
              </a:rPr>
              <a:t>and </a:t>
            </a:r>
            <a:r>
              <a:rPr lang="en-US" sz="1600" i="1" dirty="0">
                <a:solidFill>
                  <a:srgbClr val="5C697C"/>
                </a:solidFill>
              </a:rPr>
              <a:t>can be phased</a:t>
            </a:r>
            <a:endParaRPr lang="en-US" sz="1600" i="1" dirty="0"/>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74</a:t>
            </a:fld>
            <a:endParaRPr lang="en-US"/>
          </a:p>
        </p:txBody>
      </p:sp>
    </p:spTree>
    <p:extLst>
      <p:ext uri="{BB962C8B-B14F-4D97-AF65-F5344CB8AC3E}">
        <p14:creationId xmlns:p14="http://schemas.microsoft.com/office/powerpoint/2010/main" val="37430054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509FF"/>
                </a:solidFill>
              </a:rPr>
              <a:t>Barium Tagging !</a:t>
            </a:r>
            <a:endParaRPr lang="en-US" dirty="0">
              <a:solidFill>
                <a:srgbClr val="C509FF"/>
              </a:solidFill>
            </a:endParaRPr>
          </a:p>
        </p:txBody>
      </p:sp>
      <p:sp>
        <p:nvSpPr>
          <p:cNvPr id="3" name="Content Placeholder 2"/>
          <p:cNvSpPr>
            <a:spLocks noGrp="1"/>
          </p:cNvSpPr>
          <p:nvPr>
            <p:ph idx="1"/>
          </p:nvPr>
        </p:nvSpPr>
        <p:spPr>
          <a:xfrm>
            <a:off x="304802" y="1958495"/>
            <a:ext cx="4433855" cy="3594870"/>
          </a:xfrm>
        </p:spPr>
        <p:txBody>
          <a:bodyPr>
            <a:normAutofit fontScale="70000" lnSpcReduction="20000"/>
          </a:bodyPr>
          <a:lstStyle/>
          <a:p>
            <a:r>
              <a:rPr lang="en-US" dirty="0" smtClean="0"/>
              <a:t>Barium ion is only produced in a true ββ decay, not in any other radioactive event</a:t>
            </a:r>
          </a:p>
          <a:p>
            <a:endParaRPr lang="en-US" dirty="0"/>
          </a:p>
          <a:p>
            <a:r>
              <a:rPr lang="en-US" dirty="0" smtClean="0"/>
              <a:t>Identification of Ba</a:t>
            </a:r>
            <a:r>
              <a:rPr lang="en-US" baseline="30000" dirty="0"/>
              <a:t> </a:t>
            </a:r>
            <a:r>
              <a:rPr lang="en-US" dirty="0" smtClean="0"/>
              <a:t>ion plus </a:t>
            </a:r>
            <a:r>
              <a:rPr lang="en-US" dirty="0"/>
              <a:t>~</a:t>
            </a:r>
            <a:r>
              <a:rPr lang="en-US" dirty="0" smtClean="0"/>
              <a:t>1% FWHM energy measurement would give a background-free experiment.</a:t>
            </a:r>
          </a:p>
          <a:p>
            <a:endParaRPr lang="en-US" b="1" i="1" dirty="0"/>
          </a:p>
          <a:p>
            <a:r>
              <a:rPr lang="en-US" b="1" i="1" dirty="0" smtClean="0">
                <a:solidFill>
                  <a:srgbClr val="800000"/>
                </a:solidFill>
              </a:rPr>
              <a:t>Is it plausible to detect an individual barium ion or atom in a ton of material?</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6804" t="7097" r="18061" b="19034"/>
          <a:stretch/>
        </p:blipFill>
        <p:spPr>
          <a:xfrm>
            <a:off x="4891054" y="2180166"/>
            <a:ext cx="4151348" cy="3132667"/>
          </a:xfrm>
          <a:prstGeom prst="rect">
            <a:avLst/>
          </a:prstGeom>
          <a:ln>
            <a:solidFill>
              <a:srgbClr val="292934"/>
            </a:solidFill>
          </a:ln>
        </p:spPr>
      </p:pic>
      <p:cxnSp>
        <p:nvCxnSpPr>
          <p:cNvPr id="6" name="Straight Arrow Connector 5"/>
          <p:cNvCxnSpPr/>
          <p:nvPr/>
        </p:nvCxnSpPr>
        <p:spPr>
          <a:xfrm>
            <a:off x="6233580" y="3958167"/>
            <a:ext cx="931333" cy="9948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947833" y="3958167"/>
            <a:ext cx="412750"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936316" y="4936068"/>
            <a:ext cx="41275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7725" y="6038058"/>
            <a:ext cx="9144000" cy="646331"/>
          </a:xfrm>
          <a:prstGeom prst="rect">
            <a:avLst/>
          </a:prstGeom>
          <a:noFill/>
        </p:spPr>
        <p:txBody>
          <a:bodyPr wrap="square" rtlCol="0">
            <a:spAutoFit/>
          </a:bodyPr>
          <a:lstStyle/>
          <a:p>
            <a:r>
              <a:rPr lang="en-US" b="1" dirty="0" smtClean="0">
                <a:solidFill>
                  <a:srgbClr val="000090"/>
                </a:solidFill>
              </a:rPr>
              <a:t>Barium tagging for 0nubb has been actively explored in liquid and gas xenon for &gt;15 years; w the holy grail is a scalable single ion sensitive technology.</a:t>
            </a:r>
            <a:endParaRPr lang="en-US" b="1" dirty="0">
              <a:solidFill>
                <a:srgbClr val="000090"/>
              </a:solidFill>
            </a:endParaRPr>
          </a:p>
        </p:txBody>
      </p:sp>
      <p:sp>
        <p:nvSpPr>
          <p:cNvPr id="10" name="TextBox 9"/>
          <p:cNvSpPr txBox="1"/>
          <p:nvPr/>
        </p:nvSpPr>
        <p:spPr>
          <a:xfrm>
            <a:off x="5947833" y="1754909"/>
            <a:ext cx="2400116" cy="369332"/>
          </a:xfrm>
          <a:prstGeom prst="rect">
            <a:avLst/>
          </a:prstGeom>
          <a:noFill/>
        </p:spPr>
        <p:txBody>
          <a:bodyPr wrap="none" rtlCol="0">
            <a:spAutoFit/>
          </a:bodyPr>
          <a:lstStyle/>
          <a:p>
            <a:r>
              <a:rPr lang="en-US" baseline="30000" dirty="0" smtClean="0">
                <a:solidFill>
                  <a:srgbClr val="FF0000"/>
                </a:solidFill>
              </a:rPr>
              <a:t>136</a:t>
            </a:r>
            <a:r>
              <a:rPr lang="en-US" dirty="0" smtClean="0">
                <a:solidFill>
                  <a:srgbClr val="FF0000"/>
                </a:solidFill>
              </a:rPr>
              <a:t>Xe </a:t>
            </a:r>
            <a:r>
              <a:rPr lang="en-US" dirty="0" smtClean="0">
                <a:solidFill>
                  <a:srgbClr val="FF0000"/>
                </a:solidFill>
                <a:sym typeface="Wingdings"/>
              </a:rPr>
              <a:t> </a:t>
            </a:r>
            <a:r>
              <a:rPr lang="en-US" baseline="30000" dirty="0" smtClean="0">
                <a:solidFill>
                  <a:srgbClr val="FF0000"/>
                </a:solidFill>
                <a:sym typeface="Wingdings"/>
              </a:rPr>
              <a:t>136</a:t>
            </a:r>
            <a:r>
              <a:rPr lang="en-US" dirty="0" smtClean="0">
                <a:solidFill>
                  <a:srgbClr val="FF0000"/>
                </a:solidFill>
                <a:sym typeface="Wingdings"/>
              </a:rPr>
              <a:t>Ba + e + e</a:t>
            </a:r>
            <a:endParaRPr lang="en-US" baseline="30000" dirty="0">
              <a:solidFill>
                <a:srgbClr val="FF0000"/>
              </a:solidFill>
            </a:endParaRPr>
          </a:p>
        </p:txBody>
      </p:sp>
      <p:sp>
        <p:nvSpPr>
          <p:cNvPr id="11" name="Date Placeholder 10"/>
          <p:cNvSpPr>
            <a:spLocks noGrp="1"/>
          </p:cNvSpPr>
          <p:nvPr>
            <p:ph type="dt" sz="half" idx="10"/>
          </p:nvPr>
        </p:nvSpPr>
        <p:spPr/>
        <p:txBody>
          <a:bodyPr/>
          <a:lstStyle/>
          <a:p>
            <a:r>
              <a:rPr lang="en-US" smtClean="0"/>
              <a:t>24 October 2018</a:t>
            </a:r>
            <a:endParaRPr lang="en-US"/>
          </a:p>
        </p:txBody>
      </p:sp>
      <p:sp>
        <p:nvSpPr>
          <p:cNvPr id="12" name="Footer Placeholder 11"/>
          <p:cNvSpPr>
            <a:spLocks noGrp="1"/>
          </p:cNvSpPr>
          <p:nvPr>
            <p:ph type="ftr" sz="quarter" idx="11"/>
          </p:nvPr>
        </p:nvSpPr>
        <p:spPr/>
        <p:txBody>
          <a:bodyPr/>
          <a:lstStyle/>
          <a:p>
            <a:r>
              <a:rPr lang="en-US" smtClean="0"/>
              <a:t>Hawaii</a:t>
            </a:r>
            <a:endParaRPr lang="en-US"/>
          </a:p>
        </p:txBody>
      </p:sp>
      <p:sp>
        <p:nvSpPr>
          <p:cNvPr id="13" name="Slide Number Placeholder 12"/>
          <p:cNvSpPr>
            <a:spLocks noGrp="1"/>
          </p:cNvSpPr>
          <p:nvPr>
            <p:ph type="sldNum" sz="quarter" idx="12"/>
          </p:nvPr>
        </p:nvSpPr>
        <p:spPr/>
        <p:txBody>
          <a:bodyPr/>
          <a:lstStyle/>
          <a:p>
            <a:fld id="{6ECC9B84-AF0A-E746-9773-E40DD27D8915}" type="slidenum">
              <a:rPr lang="en-US" smtClean="0"/>
              <a:t>75</a:t>
            </a:fld>
            <a:endParaRPr lang="en-US"/>
          </a:p>
        </p:txBody>
      </p:sp>
    </p:spTree>
    <p:extLst>
      <p:ext uri="{BB962C8B-B14F-4D97-AF65-F5344CB8AC3E}">
        <p14:creationId xmlns:p14="http://schemas.microsoft.com/office/powerpoint/2010/main" val="18755858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140200" y="2057400"/>
            <a:ext cx="4857750" cy="3705225"/>
          </a:xfrm>
          <a:prstGeom prst="rect">
            <a:avLst/>
          </a:prstGeom>
          <a:solidFill>
            <a:srgbClr val="FFFF99"/>
          </a:solidFill>
          <a:ln w="12700">
            <a:solidFill>
              <a:srgbClr val="33CC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1" name="Text Box 3"/>
          <p:cNvSpPr txBox="1">
            <a:spLocks noChangeArrowheads="1"/>
          </p:cNvSpPr>
          <p:nvPr/>
        </p:nvSpPr>
        <p:spPr bwMode="auto">
          <a:xfrm>
            <a:off x="4250519" y="354787"/>
            <a:ext cx="4452962" cy="1107996"/>
          </a:xfrm>
          <a:prstGeom prst="rect">
            <a:avLst/>
          </a:prstGeom>
          <a:solidFill>
            <a:schemeClr val="bg2"/>
          </a:solidFill>
          <a:ln>
            <a:noFill/>
          </a:ln>
          <a:effectLst/>
        </p:spPr>
        <p:txBody>
          <a:bodyPr wrap="none">
            <a:spAutoFit/>
          </a:bodyPr>
          <a:lstStyle/>
          <a:p>
            <a:pPr algn="ctr" eaLnBrk="0" hangingPunct="0"/>
            <a:r>
              <a:rPr lang="en-US" sz="2400" dirty="0" smtClean="0">
                <a:solidFill>
                  <a:schemeClr val="accent2"/>
                </a:solidFill>
                <a:effectLst>
                  <a:outerShdw blurRad="38100" dist="38100" dir="2700000" algn="tl">
                    <a:srgbClr val="000000"/>
                  </a:outerShdw>
                </a:effectLst>
                <a:latin typeface="Comic Sans MS" charset="0"/>
              </a:rPr>
              <a:t>Identify the barium daughter </a:t>
            </a:r>
          </a:p>
          <a:p>
            <a:pPr algn="ctr" eaLnBrk="0" hangingPunct="0"/>
            <a:r>
              <a:rPr lang="en-US" sz="2400" dirty="0" smtClean="0">
                <a:solidFill>
                  <a:schemeClr val="accent2"/>
                </a:solidFill>
                <a:effectLst>
                  <a:outerShdw blurRad="38100" dist="38100" dir="2700000" algn="tl">
                    <a:srgbClr val="000000"/>
                  </a:outerShdw>
                </a:effectLst>
                <a:latin typeface="Comic Sans MS" charset="0"/>
              </a:rPr>
              <a:t>by optical spectroscopy </a:t>
            </a:r>
          </a:p>
          <a:p>
            <a:pPr algn="ctr" eaLnBrk="0" hangingPunct="0"/>
            <a:r>
              <a:rPr lang="en-US" dirty="0" smtClean="0">
                <a:effectLst>
                  <a:outerShdw blurRad="38100" dist="38100" dir="2700000" algn="tl">
                    <a:srgbClr val="FFFFFF"/>
                  </a:outerShdw>
                </a:effectLst>
                <a:latin typeface="Comic Sans MS" charset="0"/>
              </a:rPr>
              <a:t>(</a:t>
            </a:r>
            <a:r>
              <a:rPr lang="en-US" dirty="0" err="1">
                <a:effectLst>
                  <a:outerShdw blurRad="38100" dist="38100" dir="2700000" algn="tl">
                    <a:srgbClr val="FFFFFF"/>
                  </a:outerShdw>
                </a:effectLst>
                <a:latin typeface="Comic Sans MS" charset="0"/>
              </a:rPr>
              <a:t>M.Moe</a:t>
            </a:r>
            <a:r>
              <a:rPr lang="en-US" dirty="0">
                <a:effectLst>
                  <a:outerShdw blurRad="38100" dist="38100" dir="2700000" algn="tl">
                    <a:srgbClr val="FFFFFF"/>
                  </a:outerShdw>
                </a:effectLst>
                <a:latin typeface="Comic Sans MS" charset="0"/>
              </a:rPr>
              <a:t> PRC44 (1991) 931)</a:t>
            </a:r>
            <a:endParaRPr lang="en-US" baseline="30000" dirty="0">
              <a:solidFill>
                <a:srgbClr val="009900"/>
              </a:solidFill>
              <a:effectLst>
                <a:outerShdw blurRad="38100" dist="38100" dir="2700000" algn="tl">
                  <a:srgbClr val="000000"/>
                </a:outerShdw>
              </a:effectLst>
              <a:latin typeface="Comic Sans MS" charset="0"/>
            </a:endParaRPr>
          </a:p>
        </p:txBody>
      </p:sp>
      <p:sp>
        <p:nvSpPr>
          <p:cNvPr id="22533" name="Text Box 5"/>
          <p:cNvSpPr txBox="1">
            <a:spLocks noChangeArrowheads="1"/>
          </p:cNvSpPr>
          <p:nvPr/>
        </p:nvSpPr>
        <p:spPr bwMode="auto">
          <a:xfrm>
            <a:off x="102290" y="1758950"/>
            <a:ext cx="3749886"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90000"/>
              </a:lnSpc>
            </a:pPr>
            <a:r>
              <a:rPr lang="en-US" sz="2000" b="1" dirty="0">
                <a:effectLst>
                  <a:outerShdw blurRad="38100" dist="38100" dir="2700000" algn="tl">
                    <a:srgbClr val="DDDDDD"/>
                  </a:outerShdw>
                </a:effectLst>
                <a:latin typeface="Comic Sans MS" charset="0"/>
              </a:rPr>
              <a:t>Ba</a:t>
            </a:r>
            <a:r>
              <a:rPr lang="en-US" sz="2000" b="1" baseline="30000" dirty="0">
                <a:effectLst>
                  <a:outerShdw blurRad="38100" dist="38100" dir="2700000" algn="tl">
                    <a:srgbClr val="DDDDDD"/>
                  </a:outerShdw>
                </a:effectLst>
                <a:latin typeface="Comic Sans MS" charset="0"/>
              </a:rPr>
              <a:t>+</a:t>
            </a:r>
            <a:r>
              <a:rPr lang="en-US" sz="2000" b="1" dirty="0">
                <a:effectLst>
                  <a:outerShdw blurRad="38100" dist="38100" dir="2700000" algn="tl">
                    <a:srgbClr val="DDDDDD"/>
                  </a:outerShdw>
                </a:effectLst>
                <a:latin typeface="Comic Sans MS" charset="0"/>
              </a:rPr>
              <a:t> system best studied</a:t>
            </a:r>
          </a:p>
          <a:p>
            <a:pPr algn="ctr" eaLnBrk="0" hangingPunct="0">
              <a:lnSpc>
                <a:spcPct val="90000"/>
              </a:lnSpc>
            </a:pPr>
            <a:r>
              <a:rPr lang="en-US" sz="2000" b="1" dirty="0">
                <a:effectLst>
                  <a:outerShdw blurRad="38100" dist="38100" dir="2700000" algn="tl">
                    <a:srgbClr val="DDDDDD"/>
                  </a:outerShdw>
                </a:effectLst>
                <a:latin typeface="Comic Sans MS" charset="0"/>
              </a:rPr>
              <a:t>(</a:t>
            </a:r>
            <a:r>
              <a:rPr lang="en-US" sz="2000" b="1" dirty="0" err="1">
                <a:effectLst>
                  <a:outerShdw blurRad="38100" dist="38100" dir="2700000" algn="tl">
                    <a:srgbClr val="DDDDDD"/>
                  </a:outerShdw>
                </a:effectLst>
                <a:latin typeface="Comic Sans MS" charset="0"/>
              </a:rPr>
              <a:t>Neuhauser</a:t>
            </a:r>
            <a:r>
              <a:rPr lang="en-US" sz="2000" b="1" dirty="0">
                <a:effectLst>
                  <a:outerShdw blurRad="38100" dist="38100" dir="2700000" algn="tl">
                    <a:srgbClr val="DDDDDD"/>
                  </a:outerShdw>
                </a:effectLst>
                <a:latin typeface="Comic Sans MS" charset="0"/>
              </a:rPr>
              <a:t>, </a:t>
            </a:r>
            <a:r>
              <a:rPr lang="en-US" sz="2000" b="1" dirty="0" err="1">
                <a:effectLst>
                  <a:outerShdw blurRad="38100" dist="38100" dir="2700000" algn="tl">
                    <a:srgbClr val="DDDDDD"/>
                  </a:outerShdw>
                </a:effectLst>
                <a:latin typeface="Comic Sans MS" charset="0"/>
              </a:rPr>
              <a:t>Hohenstatt</a:t>
            </a:r>
            <a:r>
              <a:rPr lang="en-US" sz="2000" b="1" dirty="0">
                <a:effectLst>
                  <a:outerShdw blurRad="38100" dist="38100" dir="2700000" algn="tl">
                    <a:srgbClr val="DDDDDD"/>
                  </a:outerShdw>
                </a:effectLst>
                <a:latin typeface="Comic Sans MS" charset="0"/>
              </a:rPr>
              <a:t>,</a:t>
            </a:r>
          </a:p>
          <a:p>
            <a:pPr algn="ctr" eaLnBrk="0" hangingPunct="0">
              <a:lnSpc>
                <a:spcPct val="90000"/>
              </a:lnSpc>
            </a:pPr>
            <a:r>
              <a:rPr lang="en-US" sz="2000" b="1" dirty="0" err="1">
                <a:effectLst>
                  <a:outerShdw blurRad="38100" dist="38100" dir="2700000" algn="tl">
                    <a:srgbClr val="DDDDDD"/>
                  </a:outerShdw>
                </a:effectLst>
                <a:latin typeface="Comic Sans MS" charset="0"/>
              </a:rPr>
              <a:t>Toshek</a:t>
            </a:r>
            <a:r>
              <a:rPr lang="en-US" sz="2000" b="1" dirty="0">
                <a:effectLst>
                  <a:outerShdw blurRad="38100" dist="38100" dir="2700000" algn="tl">
                    <a:srgbClr val="DDDDDD"/>
                  </a:outerShdw>
                </a:effectLst>
                <a:latin typeface="Comic Sans MS" charset="0"/>
              </a:rPr>
              <a:t>, </a:t>
            </a:r>
            <a:r>
              <a:rPr lang="en-US" sz="2000" b="1" dirty="0" err="1">
                <a:effectLst>
                  <a:outerShdw blurRad="38100" dist="38100" dir="2700000" algn="tl">
                    <a:srgbClr val="DDDDDD"/>
                  </a:outerShdw>
                </a:effectLst>
                <a:latin typeface="Comic Sans MS" charset="0"/>
              </a:rPr>
              <a:t>Dehmelt</a:t>
            </a:r>
            <a:r>
              <a:rPr lang="en-US" sz="2000" b="1" dirty="0">
                <a:effectLst>
                  <a:outerShdw blurRad="38100" dist="38100" dir="2700000" algn="tl">
                    <a:srgbClr val="DDDDDD"/>
                  </a:outerShdw>
                </a:effectLst>
                <a:latin typeface="Comic Sans MS" charset="0"/>
              </a:rPr>
              <a:t> 1980</a:t>
            </a:r>
            <a:r>
              <a:rPr lang="en-US" sz="2000" b="1" dirty="0" smtClean="0">
                <a:effectLst>
                  <a:outerShdw blurRad="38100" dist="38100" dir="2700000" algn="tl">
                    <a:srgbClr val="DDDDDD"/>
                  </a:outerShdw>
                </a:effectLst>
                <a:latin typeface="Comic Sans MS" charset="0"/>
              </a:rPr>
              <a:t>)</a:t>
            </a:r>
          </a:p>
          <a:p>
            <a:pPr algn="ctr" eaLnBrk="0" hangingPunct="0"/>
            <a:endParaRPr lang="en-US" sz="2000" b="1" dirty="0">
              <a:effectLst>
                <a:outerShdw blurRad="38100" dist="38100" dir="2700000" algn="tl">
                  <a:srgbClr val="DDDDDD"/>
                </a:outerShdw>
              </a:effectLst>
              <a:latin typeface="Comic Sans MS" charset="0"/>
            </a:endParaRPr>
          </a:p>
          <a:p>
            <a:pPr algn="ctr" eaLnBrk="0" hangingPunct="0"/>
            <a:r>
              <a:rPr lang="en-US" sz="2000" b="1" dirty="0">
                <a:effectLst>
                  <a:outerShdw blurRad="38100" dist="38100" dir="2700000" algn="tl">
                    <a:srgbClr val="DDDDDD"/>
                  </a:outerShdw>
                </a:effectLst>
                <a:latin typeface="Comic Sans MS" charset="0"/>
              </a:rPr>
              <a:t>Single ions can be detected</a:t>
            </a:r>
          </a:p>
          <a:p>
            <a:pPr algn="ctr" eaLnBrk="0" hangingPunct="0"/>
            <a:r>
              <a:rPr lang="en-US" sz="2000" b="1" dirty="0">
                <a:effectLst>
                  <a:outerShdw blurRad="38100" dist="38100" dir="2700000" algn="tl">
                    <a:srgbClr val="DDDDDD"/>
                  </a:outerShdw>
                </a:effectLst>
                <a:latin typeface="Comic Sans MS" charset="0"/>
              </a:rPr>
              <a:t>from a photon rate of 10</a:t>
            </a:r>
            <a:r>
              <a:rPr lang="en-US" sz="2000" b="1" baseline="30000" dirty="0">
                <a:effectLst>
                  <a:outerShdw blurRad="38100" dist="38100" dir="2700000" algn="tl">
                    <a:srgbClr val="DDDDDD"/>
                  </a:outerShdw>
                </a:effectLst>
                <a:latin typeface="Comic Sans MS" charset="0"/>
              </a:rPr>
              <a:t>7</a:t>
            </a:r>
            <a:r>
              <a:rPr lang="en-US" sz="2000" b="1" dirty="0">
                <a:effectLst>
                  <a:outerShdw blurRad="38100" dist="38100" dir="2700000" algn="tl">
                    <a:srgbClr val="DDDDDD"/>
                  </a:outerShdw>
                </a:effectLst>
                <a:latin typeface="Comic Sans MS" charset="0"/>
              </a:rPr>
              <a:t>/</a:t>
            </a:r>
            <a:r>
              <a:rPr lang="en-US" sz="2000" b="1" dirty="0" smtClean="0">
                <a:effectLst>
                  <a:outerShdw blurRad="38100" dist="38100" dir="2700000" algn="tl">
                    <a:srgbClr val="DDDDDD"/>
                  </a:outerShdw>
                </a:effectLst>
                <a:latin typeface="Comic Sans MS" charset="0"/>
              </a:rPr>
              <a:t>s</a:t>
            </a:r>
          </a:p>
          <a:p>
            <a:pPr algn="ctr" eaLnBrk="0" hangingPunct="0"/>
            <a:endParaRPr lang="en-US" sz="2000" b="1" dirty="0">
              <a:effectLst>
                <a:outerShdw blurRad="38100" dist="38100" dir="2700000" algn="tl">
                  <a:srgbClr val="DDDDDD"/>
                </a:outerShdw>
              </a:effectLst>
              <a:latin typeface="Comic Sans MS" charset="0"/>
            </a:endParaRPr>
          </a:p>
          <a:p>
            <a:pPr algn="ctr" eaLnBrk="0" hangingPunct="0"/>
            <a:r>
              <a:rPr lang="en-US" sz="2000" b="1" dirty="0" smtClean="0">
                <a:effectLst>
                  <a:outerShdw blurRad="38100" dist="38100" dir="2700000" algn="tl">
                    <a:srgbClr val="DDDDDD"/>
                  </a:outerShdw>
                </a:effectLst>
                <a:latin typeface="Comic Sans MS" charset="0"/>
              </a:rPr>
              <a:t>Pursued by EXO…</a:t>
            </a:r>
          </a:p>
          <a:p>
            <a:pPr algn="ctr" eaLnBrk="0" hangingPunct="0"/>
            <a:endParaRPr lang="en-US" sz="2000" b="1" dirty="0">
              <a:effectLst>
                <a:outerShdw blurRad="38100" dist="38100" dir="2700000" algn="tl">
                  <a:srgbClr val="DDDDDD"/>
                </a:outerShdw>
              </a:effectLst>
              <a:latin typeface="Comic Sans MS" charset="0"/>
            </a:endParaRPr>
          </a:p>
          <a:p>
            <a:pPr algn="ctr" eaLnBrk="0" hangingPunct="0"/>
            <a:r>
              <a:rPr lang="en-US" sz="2000" b="1" dirty="0" smtClean="0">
                <a:solidFill>
                  <a:srgbClr val="FF0000"/>
                </a:solidFill>
                <a:effectLst>
                  <a:outerShdw blurRad="38100" dist="38100" dir="2700000" algn="tl">
                    <a:srgbClr val="DDDDDD"/>
                  </a:outerShdw>
                </a:effectLst>
                <a:latin typeface="Comic Sans MS" charset="0"/>
              </a:rPr>
              <a:t>But: </a:t>
            </a:r>
          </a:p>
          <a:p>
            <a:pPr algn="ctr" eaLnBrk="0" hangingPunct="0"/>
            <a:r>
              <a:rPr lang="en-US" sz="2000" b="1" dirty="0" smtClean="0">
                <a:solidFill>
                  <a:srgbClr val="FF0000"/>
                </a:solidFill>
                <a:effectLst>
                  <a:outerShdw blurRad="38100" dist="38100" dir="2700000" algn="tl">
                    <a:srgbClr val="DDDDDD"/>
                  </a:outerShdw>
                </a:effectLst>
                <a:latin typeface="Comic Sans MS" charset="0"/>
              </a:rPr>
              <a:t>Triplet state is quenched</a:t>
            </a:r>
          </a:p>
          <a:p>
            <a:pPr algn="ctr" eaLnBrk="0" hangingPunct="0"/>
            <a:r>
              <a:rPr lang="en-US" sz="2000" b="1" dirty="0" smtClean="0">
                <a:solidFill>
                  <a:srgbClr val="FF0000"/>
                </a:solidFill>
                <a:effectLst>
                  <a:outerShdw blurRad="38100" dist="38100" dir="2700000" algn="tl">
                    <a:srgbClr val="DDDDDD"/>
                  </a:outerShdw>
                </a:effectLst>
                <a:latin typeface="Comic Sans MS" charset="0"/>
              </a:rPr>
              <a:t>in dense gas!</a:t>
            </a:r>
          </a:p>
          <a:p>
            <a:pPr algn="ctr" eaLnBrk="0" hangingPunct="0"/>
            <a:endParaRPr lang="en-US" sz="2000" b="1" dirty="0" smtClean="0">
              <a:effectLst>
                <a:outerShdw blurRad="38100" dist="38100" dir="2700000" algn="tl">
                  <a:srgbClr val="DDDDDD"/>
                </a:outerShdw>
              </a:effectLst>
              <a:latin typeface="Comic Sans MS" charset="0"/>
            </a:endParaRPr>
          </a:p>
          <a:p>
            <a:pPr algn="ctr" eaLnBrk="0" hangingPunct="0"/>
            <a:r>
              <a:rPr lang="en-US" sz="2000" b="1" dirty="0" smtClean="0">
                <a:effectLst>
                  <a:outerShdw blurRad="38100" dist="38100" dir="2700000" algn="tl">
                    <a:srgbClr val="DDDDDD"/>
                  </a:outerShdw>
                </a:effectLst>
                <a:latin typeface="Comic Sans MS" charset="0"/>
              </a:rPr>
              <a:t>Challenging, in R&amp;D stage</a:t>
            </a:r>
          </a:p>
        </p:txBody>
      </p:sp>
      <p:sp>
        <p:nvSpPr>
          <p:cNvPr id="22535" name="Line 7"/>
          <p:cNvSpPr>
            <a:spLocks noChangeShapeType="1"/>
          </p:cNvSpPr>
          <p:nvPr/>
        </p:nvSpPr>
        <p:spPr bwMode="auto">
          <a:xfrm>
            <a:off x="7086600" y="4011613"/>
            <a:ext cx="649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6" name="Line 8"/>
          <p:cNvSpPr>
            <a:spLocks noChangeShapeType="1"/>
          </p:cNvSpPr>
          <p:nvPr/>
        </p:nvSpPr>
        <p:spPr bwMode="auto">
          <a:xfrm>
            <a:off x="6142038" y="2338388"/>
            <a:ext cx="649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7" name="Line 9"/>
          <p:cNvSpPr>
            <a:spLocks noChangeShapeType="1"/>
          </p:cNvSpPr>
          <p:nvPr/>
        </p:nvSpPr>
        <p:spPr bwMode="auto">
          <a:xfrm>
            <a:off x="4916488" y="5218113"/>
            <a:ext cx="649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8" name="Line 10"/>
          <p:cNvSpPr>
            <a:spLocks noChangeShapeType="1"/>
          </p:cNvSpPr>
          <p:nvPr/>
        </p:nvSpPr>
        <p:spPr bwMode="auto">
          <a:xfrm flipV="1">
            <a:off x="5248275" y="2384425"/>
            <a:ext cx="1160463" cy="2787650"/>
          </a:xfrm>
          <a:prstGeom prst="line">
            <a:avLst/>
          </a:prstGeom>
          <a:noFill/>
          <a:ln w="190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9" name="Line 11"/>
          <p:cNvSpPr>
            <a:spLocks noChangeShapeType="1"/>
          </p:cNvSpPr>
          <p:nvPr/>
        </p:nvSpPr>
        <p:spPr bwMode="auto">
          <a:xfrm flipH="1" flipV="1">
            <a:off x="6430963" y="2363788"/>
            <a:ext cx="1030287" cy="1592262"/>
          </a:xfrm>
          <a:prstGeom prst="line">
            <a:avLst/>
          </a:prstGeom>
          <a:noFill/>
          <a:ln w="190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0" name="Text Box 12"/>
          <p:cNvSpPr txBox="1">
            <a:spLocks noChangeArrowheads="1"/>
          </p:cNvSpPr>
          <p:nvPr/>
        </p:nvSpPr>
        <p:spPr bwMode="auto">
          <a:xfrm>
            <a:off x="5465763" y="2065338"/>
            <a:ext cx="731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400" b="1" baseline="30000">
                <a:solidFill>
                  <a:srgbClr val="CC0000"/>
                </a:solidFill>
                <a:effectLst>
                  <a:outerShdw blurRad="38100" dist="38100" dir="2700000" algn="tl">
                    <a:srgbClr val="DDDDDD"/>
                  </a:outerShdw>
                </a:effectLst>
                <a:latin typeface="Times New Roman" charset="0"/>
              </a:rPr>
              <a:t>2</a:t>
            </a:r>
            <a:r>
              <a:rPr lang="en-US" sz="2400" b="1">
                <a:solidFill>
                  <a:srgbClr val="CC0000"/>
                </a:solidFill>
                <a:effectLst>
                  <a:outerShdw blurRad="38100" dist="38100" dir="2700000" algn="tl">
                    <a:srgbClr val="DDDDDD"/>
                  </a:outerShdw>
                </a:effectLst>
                <a:latin typeface="Times New Roman" charset="0"/>
              </a:rPr>
              <a:t>P</a:t>
            </a:r>
            <a:r>
              <a:rPr lang="en-US" sz="2400" b="1" baseline="-25000">
                <a:solidFill>
                  <a:srgbClr val="CC0000"/>
                </a:solidFill>
                <a:effectLst>
                  <a:outerShdw blurRad="38100" dist="38100" dir="2700000" algn="tl">
                    <a:srgbClr val="DDDDDD"/>
                  </a:outerShdw>
                </a:effectLst>
                <a:latin typeface="Times New Roman" charset="0"/>
              </a:rPr>
              <a:t>1/2</a:t>
            </a:r>
          </a:p>
        </p:txBody>
      </p:sp>
      <p:sp>
        <p:nvSpPr>
          <p:cNvPr id="22541" name="Text Box 13"/>
          <p:cNvSpPr txBox="1">
            <a:spLocks noChangeArrowheads="1"/>
          </p:cNvSpPr>
          <p:nvPr/>
        </p:nvSpPr>
        <p:spPr bwMode="auto">
          <a:xfrm>
            <a:off x="6400800" y="3810000"/>
            <a:ext cx="766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400" b="1" baseline="30000">
                <a:solidFill>
                  <a:srgbClr val="CC0000"/>
                </a:solidFill>
                <a:effectLst>
                  <a:outerShdw blurRad="38100" dist="38100" dir="2700000" algn="tl">
                    <a:srgbClr val="DDDDDD"/>
                  </a:outerShdw>
                </a:effectLst>
                <a:latin typeface="Times New Roman" charset="0"/>
              </a:rPr>
              <a:t>4</a:t>
            </a:r>
            <a:r>
              <a:rPr lang="en-US" sz="2400" b="1">
                <a:solidFill>
                  <a:srgbClr val="CC0000"/>
                </a:solidFill>
                <a:effectLst>
                  <a:outerShdw blurRad="38100" dist="38100" dir="2700000" algn="tl">
                    <a:srgbClr val="DDDDDD"/>
                  </a:outerShdw>
                </a:effectLst>
                <a:latin typeface="Times New Roman" charset="0"/>
              </a:rPr>
              <a:t>D</a:t>
            </a:r>
            <a:r>
              <a:rPr lang="en-US" sz="2400" b="1" baseline="-25000">
                <a:solidFill>
                  <a:srgbClr val="CC0000"/>
                </a:solidFill>
                <a:effectLst>
                  <a:outerShdw blurRad="38100" dist="38100" dir="2700000" algn="tl">
                    <a:srgbClr val="DDDDDD"/>
                  </a:outerShdw>
                </a:effectLst>
                <a:latin typeface="Times New Roman" charset="0"/>
              </a:rPr>
              <a:t>3/2</a:t>
            </a:r>
          </a:p>
        </p:txBody>
      </p:sp>
      <p:sp>
        <p:nvSpPr>
          <p:cNvPr id="22542" name="Text Box 14"/>
          <p:cNvSpPr txBox="1">
            <a:spLocks noChangeArrowheads="1"/>
          </p:cNvSpPr>
          <p:nvPr/>
        </p:nvSpPr>
        <p:spPr bwMode="auto">
          <a:xfrm>
            <a:off x="4191000" y="5029200"/>
            <a:ext cx="715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400" b="1" baseline="30000">
                <a:solidFill>
                  <a:srgbClr val="CC0000"/>
                </a:solidFill>
                <a:effectLst>
                  <a:outerShdw blurRad="38100" dist="38100" dir="2700000" algn="tl">
                    <a:srgbClr val="DDDDDD"/>
                  </a:outerShdw>
                </a:effectLst>
                <a:latin typeface="Times New Roman" charset="0"/>
              </a:rPr>
              <a:t>2</a:t>
            </a:r>
            <a:r>
              <a:rPr lang="en-US" sz="2400" b="1">
                <a:solidFill>
                  <a:srgbClr val="CC0000"/>
                </a:solidFill>
                <a:effectLst>
                  <a:outerShdw blurRad="38100" dist="38100" dir="2700000" algn="tl">
                    <a:srgbClr val="DDDDDD"/>
                  </a:outerShdw>
                </a:effectLst>
                <a:latin typeface="Times New Roman" charset="0"/>
              </a:rPr>
              <a:t>S</a:t>
            </a:r>
            <a:r>
              <a:rPr lang="en-US" sz="2400" b="1" baseline="-25000">
                <a:solidFill>
                  <a:srgbClr val="CC0000"/>
                </a:solidFill>
                <a:effectLst>
                  <a:outerShdw blurRad="38100" dist="38100" dir="2700000" algn="tl">
                    <a:srgbClr val="DDDDDD"/>
                  </a:outerShdw>
                </a:effectLst>
                <a:latin typeface="Times New Roman" charset="0"/>
              </a:rPr>
              <a:t>1/2</a:t>
            </a:r>
          </a:p>
        </p:txBody>
      </p:sp>
      <p:sp>
        <p:nvSpPr>
          <p:cNvPr id="22543" name="Text Box 15"/>
          <p:cNvSpPr txBox="1">
            <a:spLocks noChangeArrowheads="1"/>
          </p:cNvSpPr>
          <p:nvPr/>
        </p:nvSpPr>
        <p:spPr bwMode="auto">
          <a:xfrm>
            <a:off x="5045075" y="30480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b="1">
                <a:solidFill>
                  <a:schemeClr val="accent2"/>
                </a:solidFill>
                <a:effectLst>
                  <a:outerShdw blurRad="38100" dist="38100" dir="2700000" algn="tl">
                    <a:srgbClr val="DDDDDD"/>
                  </a:outerShdw>
                </a:effectLst>
                <a:latin typeface="Times New Roman" charset="0"/>
              </a:rPr>
              <a:t>493nm</a:t>
            </a:r>
          </a:p>
        </p:txBody>
      </p:sp>
      <p:sp>
        <p:nvSpPr>
          <p:cNvPr id="22544" name="Text Box 16"/>
          <p:cNvSpPr txBox="1">
            <a:spLocks noChangeArrowheads="1"/>
          </p:cNvSpPr>
          <p:nvPr/>
        </p:nvSpPr>
        <p:spPr bwMode="auto">
          <a:xfrm>
            <a:off x="6910388" y="266223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b="1">
                <a:solidFill>
                  <a:srgbClr val="F22010"/>
                </a:solidFill>
                <a:effectLst>
                  <a:outerShdw blurRad="38100" dist="38100" dir="2700000" algn="tl">
                    <a:srgbClr val="DDDDDD"/>
                  </a:outerShdw>
                </a:effectLst>
                <a:latin typeface="Times New Roman" charset="0"/>
              </a:rPr>
              <a:t>650nm</a:t>
            </a:r>
            <a:endParaRPr lang="en-US" sz="2000" b="1">
              <a:solidFill>
                <a:schemeClr val="accent2"/>
              </a:solidFill>
              <a:effectLst>
                <a:outerShdw blurRad="38100" dist="38100" dir="2700000" algn="tl">
                  <a:srgbClr val="DDDDDD"/>
                </a:outerShdw>
              </a:effectLst>
            </a:endParaRPr>
          </a:p>
        </p:txBody>
      </p:sp>
      <p:sp>
        <p:nvSpPr>
          <p:cNvPr id="22545" name="Text Box 17"/>
          <p:cNvSpPr txBox="1">
            <a:spLocks noChangeArrowheads="1"/>
          </p:cNvSpPr>
          <p:nvPr/>
        </p:nvSpPr>
        <p:spPr bwMode="auto">
          <a:xfrm>
            <a:off x="6729413" y="4422775"/>
            <a:ext cx="2073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000" b="1">
                <a:solidFill>
                  <a:srgbClr val="CC0000"/>
                </a:solidFill>
                <a:effectLst>
                  <a:outerShdw blurRad="38100" dist="38100" dir="2700000" algn="tl">
                    <a:srgbClr val="DDDDDD"/>
                  </a:outerShdw>
                </a:effectLst>
                <a:latin typeface="Comic Sans MS" charset="0"/>
              </a:rPr>
              <a:t>metastable 80s</a:t>
            </a:r>
          </a:p>
        </p:txBody>
      </p:sp>
      <p:sp>
        <p:nvSpPr>
          <p:cNvPr id="22546" name="Freeform 18"/>
          <p:cNvSpPr>
            <a:spLocks/>
          </p:cNvSpPr>
          <p:nvPr/>
        </p:nvSpPr>
        <p:spPr bwMode="auto">
          <a:xfrm>
            <a:off x="4573588" y="3400425"/>
            <a:ext cx="323850" cy="204788"/>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7" name="Freeform 19"/>
          <p:cNvSpPr>
            <a:spLocks/>
          </p:cNvSpPr>
          <p:nvPr/>
        </p:nvSpPr>
        <p:spPr bwMode="auto">
          <a:xfrm>
            <a:off x="5226050" y="3409950"/>
            <a:ext cx="323850" cy="204788"/>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8" name="Freeform 20"/>
          <p:cNvSpPr>
            <a:spLocks/>
          </p:cNvSpPr>
          <p:nvPr/>
        </p:nvSpPr>
        <p:spPr bwMode="auto">
          <a:xfrm rot="-10800000">
            <a:off x="5549900" y="3609975"/>
            <a:ext cx="323850" cy="204788"/>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49" name="Freeform 21"/>
          <p:cNvSpPr>
            <a:spLocks/>
          </p:cNvSpPr>
          <p:nvPr/>
        </p:nvSpPr>
        <p:spPr bwMode="auto">
          <a:xfrm rot="-10800000">
            <a:off x="4902200" y="3605213"/>
            <a:ext cx="323850" cy="204787"/>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0" name="Freeform 22"/>
          <p:cNvSpPr>
            <a:spLocks/>
          </p:cNvSpPr>
          <p:nvPr/>
        </p:nvSpPr>
        <p:spPr bwMode="auto">
          <a:xfrm>
            <a:off x="7011988" y="3028950"/>
            <a:ext cx="323850" cy="204788"/>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rgbClr val="F220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1" name="Freeform 23"/>
          <p:cNvSpPr>
            <a:spLocks/>
          </p:cNvSpPr>
          <p:nvPr/>
        </p:nvSpPr>
        <p:spPr bwMode="auto">
          <a:xfrm>
            <a:off x="7664450" y="3038475"/>
            <a:ext cx="323850" cy="204788"/>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rgbClr val="F220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2" name="Freeform 24"/>
          <p:cNvSpPr>
            <a:spLocks/>
          </p:cNvSpPr>
          <p:nvPr/>
        </p:nvSpPr>
        <p:spPr bwMode="auto">
          <a:xfrm rot="-10800000">
            <a:off x="7988300" y="3238500"/>
            <a:ext cx="323850" cy="204788"/>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rgbClr val="F220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3" name="Freeform 25"/>
          <p:cNvSpPr>
            <a:spLocks/>
          </p:cNvSpPr>
          <p:nvPr/>
        </p:nvSpPr>
        <p:spPr bwMode="auto">
          <a:xfrm rot="-10800000">
            <a:off x="7340600" y="3233738"/>
            <a:ext cx="323850" cy="204787"/>
          </a:xfrm>
          <a:custGeom>
            <a:avLst/>
            <a:gdLst>
              <a:gd name="T0" fmla="*/ 0 w 204"/>
              <a:gd name="T1" fmla="*/ 123 h 129"/>
              <a:gd name="T2" fmla="*/ 27 w 204"/>
              <a:gd name="T3" fmla="*/ 42 h 129"/>
              <a:gd name="T4" fmla="*/ 102 w 204"/>
              <a:gd name="T5" fmla="*/ 0 h 129"/>
              <a:gd name="T6" fmla="*/ 174 w 204"/>
              <a:gd name="T7" fmla="*/ 39 h 129"/>
              <a:gd name="T8" fmla="*/ 204 w 204"/>
              <a:gd name="T9" fmla="*/ 129 h 129"/>
            </a:gdLst>
            <a:ahLst/>
            <a:cxnLst>
              <a:cxn ang="0">
                <a:pos x="T0" y="T1"/>
              </a:cxn>
              <a:cxn ang="0">
                <a:pos x="T2" y="T3"/>
              </a:cxn>
              <a:cxn ang="0">
                <a:pos x="T4" y="T5"/>
              </a:cxn>
              <a:cxn ang="0">
                <a:pos x="T6" y="T7"/>
              </a:cxn>
              <a:cxn ang="0">
                <a:pos x="T8" y="T9"/>
              </a:cxn>
            </a:cxnLst>
            <a:rect l="0" t="0" r="r" b="b"/>
            <a:pathLst>
              <a:path w="204" h="129">
                <a:moveTo>
                  <a:pt x="0" y="123"/>
                </a:moveTo>
                <a:cubicBezTo>
                  <a:pt x="4" y="110"/>
                  <a:pt x="10" y="62"/>
                  <a:pt x="27" y="42"/>
                </a:cubicBezTo>
                <a:cubicBezTo>
                  <a:pt x="44" y="22"/>
                  <a:pt x="78" y="0"/>
                  <a:pt x="102" y="0"/>
                </a:cubicBezTo>
                <a:cubicBezTo>
                  <a:pt x="126" y="0"/>
                  <a:pt x="157" y="17"/>
                  <a:pt x="174" y="39"/>
                </a:cubicBezTo>
                <a:cubicBezTo>
                  <a:pt x="191" y="61"/>
                  <a:pt x="198" y="110"/>
                  <a:pt x="204" y="129"/>
                </a:cubicBezTo>
              </a:path>
            </a:pathLst>
          </a:custGeom>
          <a:noFill/>
          <a:ln w="28575" cmpd="sng">
            <a:solidFill>
              <a:srgbClr val="F220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54" name="Line 26"/>
          <p:cNvSpPr>
            <a:spLocks noChangeShapeType="1"/>
          </p:cNvSpPr>
          <p:nvPr/>
        </p:nvSpPr>
        <p:spPr bwMode="auto">
          <a:xfrm>
            <a:off x="6172200" y="2362200"/>
            <a:ext cx="6096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55" name="Line 27"/>
          <p:cNvSpPr>
            <a:spLocks noChangeShapeType="1"/>
          </p:cNvSpPr>
          <p:nvPr/>
        </p:nvSpPr>
        <p:spPr bwMode="auto">
          <a:xfrm>
            <a:off x="4876800" y="5257800"/>
            <a:ext cx="6858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56" name="Line 28"/>
          <p:cNvSpPr>
            <a:spLocks noChangeShapeType="1"/>
          </p:cNvSpPr>
          <p:nvPr/>
        </p:nvSpPr>
        <p:spPr bwMode="auto">
          <a:xfrm>
            <a:off x="7086600" y="4038600"/>
            <a:ext cx="6858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57" name="Line 29"/>
          <p:cNvSpPr>
            <a:spLocks noChangeShapeType="1"/>
          </p:cNvSpPr>
          <p:nvPr/>
        </p:nvSpPr>
        <p:spPr bwMode="auto">
          <a:xfrm flipV="1">
            <a:off x="5257800" y="2438400"/>
            <a:ext cx="1143000" cy="281940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58" name="Line 30"/>
          <p:cNvSpPr>
            <a:spLocks noChangeShapeType="1"/>
          </p:cNvSpPr>
          <p:nvPr/>
        </p:nvSpPr>
        <p:spPr bwMode="auto">
          <a:xfrm>
            <a:off x="6477000" y="2438400"/>
            <a:ext cx="990600" cy="15240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5" name="TextBox 4"/>
          <p:cNvSpPr txBox="1"/>
          <p:nvPr/>
        </p:nvSpPr>
        <p:spPr>
          <a:xfrm>
            <a:off x="872783" y="354787"/>
            <a:ext cx="2833528" cy="830997"/>
          </a:xfrm>
          <a:prstGeom prst="rect">
            <a:avLst/>
          </a:prstGeom>
          <a:noFill/>
        </p:spPr>
        <p:txBody>
          <a:bodyPr wrap="none" rtlCol="0">
            <a:spAutoFit/>
          </a:bodyPr>
          <a:lstStyle/>
          <a:p>
            <a:r>
              <a:rPr lang="en-US" sz="2400" dirty="0" smtClean="0"/>
              <a:t>Original tagging idea:</a:t>
            </a:r>
          </a:p>
          <a:p>
            <a:pPr algn="ctr"/>
            <a:r>
              <a:rPr lang="en-US" sz="2400" dirty="0" smtClean="0"/>
              <a:t>        </a:t>
            </a:r>
            <a:r>
              <a:rPr lang="en-US" sz="2400" dirty="0" smtClean="0">
                <a:solidFill>
                  <a:srgbClr val="BB39FF"/>
                </a:solidFill>
              </a:rPr>
              <a:t>1980 - 1991</a:t>
            </a:r>
            <a:endParaRPr lang="en-US" sz="2400" dirty="0">
              <a:solidFill>
                <a:srgbClr val="BB39FF"/>
              </a:solidFill>
            </a:endParaRPr>
          </a:p>
        </p:txBody>
      </p:sp>
      <p:sp>
        <p:nvSpPr>
          <p:cNvPr id="4" name="Slide Number Placeholder 3"/>
          <p:cNvSpPr>
            <a:spLocks noGrp="1"/>
          </p:cNvSpPr>
          <p:nvPr>
            <p:ph type="sldNum" sz="quarter" idx="12"/>
          </p:nvPr>
        </p:nvSpPr>
        <p:spPr/>
        <p:txBody>
          <a:bodyPr/>
          <a:lstStyle/>
          <a:p>
            <a:fld id="{6ECC9B84-AF0A-E746-9773-E40DD27D8915}" type="slidenum">
              <a:rPr lang="en-US" smtClean="0"/>
              <a:t>76</a:t>
            </a:fld>
            <a:endParaRPr lang="en-US"/>
          </a:p>
        </p:txBody>
      </p:sp>
    </p:spTree>
    <p:extLst>
      <p:ext uri="{BB962C8B-B14F-4D97-AF65-F5344CB8AC3E}">
        <p14:creationId xmlns:p14="http://schemas.microsoft.com/office/powerpoint/2010/main" val="10340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b="1" dirty="0" smtClean="0">
                <a:solidFill>
                  <a:srgbClr val="911CFF"/>
                </a:solidFill>
              </a:rPr>
              <a:t>“Tagging” </a:t>
            </a:r>
            <a:r>
              <a:rPr lang="en-US" sz="3800" b="1" dirty="0">
                <a:solidFill>
                  <a:srgbClr val="911CFF"/>
                </a:solidFill>
              </a:rPr>
              <a:t>the barium daughter atom </a:t>
            </a:r>
            <a:endParaRPr lang="en-US" sz="3800" dirty="0"/>
          </a:p>
        </p:txBody>
      </p:sp>
      <p:sp>
        <p:nvSpPr>
          <p:cNvPr id="3" name="Text Placeholder 2"/>
          <p:cNvSpPr>
            <a:spLocks noGrp="1"/>
          </p:cNvSpPr>
          <p:nvPr>
            <p:ph type="body" idx="1"/>
          </p:nvPr>
        </p:nvSpPr>
        <p:spPr/>
        <p:txBody>
          <a:bodyPr>
            <a:normAutofit/>
          </a:bodyPr>
          <a:lstStyle/>
          <a:p>
            <a:r>
              <a:rPr lang="en-US" b="1" dirty="0" smtClean="0">
                <a:solidFill>
                  <a:srgbClr val="0000FF"/>
                </a:solidFill>
              </a:rPr>
              <a:t>The Reward: </a:t>
            </a:r>
          </a:p>
          <a:p>
            <a:pPr lvl="2"/>
            <a:r>
              <a:rPr lang="en-US" dirty="0" smtClean="0"/>
              <a:t>a (possibly) background-free experiment</a:t>
            </a:r>
            <a:r>
              <a:rPr lang="en-US" dirty="0" smtClean="0">
                <a:solidFill>
                  <a:schemeClr val="bg1">
                    <a:lumMod val="75000"/>
                  </a:schemeClr>
                </a:solidFill>
              </a:rPr>
              <a:t>*</a:t>
            </a:r>
            <a:endParaRPr lang="en-US" b="1" dirty="0" smtClean="0">
              <a:solidFill>
                <a:schemeClr val="bg1">
                  <a:lumMod val="75000"/>
                </a:schemeClr>
              </a:solidFill>
            </a:endParaRPr>
          </a:p>
          <a:p>
            <a:r>
              <a:rPr lang="en-US" b="1" dirty="0">
                <a:solidFill>
                  <a:srgbClr val="0000FF"/>
                </a:solidFill>
              </a:rPr>
              <a:t>The Challenge:</a:t>
            </a:r>
          </a:p>
          <a:p>
            <a:pPr lvl="2"/>
            <a:r>
              <a:rPr lang="en-US" dirty="0"/>
              <a:t>Must detect the </a:t>
            </a:r>
            <a:r>
              <a:rPr lang="en-US" b="1" u="sng" dirty="0">
                <a:solidFill>
                  <a:srgbClr val="0000FF"/>
                </a:solidFill>
              </a:rPr>
              <a:t>birth</a:t>
            </a:r>
            <a:r>
              <a:rPr lang="en-US" dirty="0">
                <a:solidFill>
                  <a:srgbClr val="0000FF"/>
                </a:solidFill>
              </a:rPr>
              <a:t> </a:t>
            </a:r>
            <a:r>
              <a:rPr lang="en-US" dirty="0"/>
              <a:t>of </a:t>
            </a:r>
            <a:r>
              <a:rPr lang="en-US" b="1" u="sng" dirty="0">
                <a:solidFill>
                  <a:srgbClr val="0000FF"/>
                </a:solidFill>
              </a:rPr>
              <a:t>one</a:t>
            </a:r>
            <a:r>
              <a:rPr lang="en-US" dirty="0"/>
              <a:t> barium daughter:</a:t>
            </a:r>
          </a:p>
          <a:p>
            <a:r>
              <a:rPr lang="en-US" b="1" dirty="0" smtClean="0">
                <a:solidFill>
                  <a:srgbClr val="0000FF"/>
                </a:solidFill>
              </a:rPr>
              <a:t>The Situation:</a:t>
            </a:r>
          </a:p>
          <a:p>
            <a:pPr lvl="2"/>
            <a:r>
              <a:rPr lang="en-US" dirty="0"/>
              <a:t>Suppose ~</a:t>
            </a:r>
            <a:r>
              <a:rPr lang="en-US" dirty="0" smtClean="0"/>
              <a:t>10</a:t>
            </a:r>
            <a:r>
              <a:rPr lang="en-US" baseline="30000" dirty="0" smtClean="0"/>
              <a:t>27 </a:t>
            </a:r>
            <a:r>
              <a:rPr lang="en-US" dirty="0"/>
              <a:t>atoms in your </a:t>
            </a:r>
            <a:r>
              <a:rPr lang="en-US" dirty="0" err="1"/>
              <a:t>fiducial</a:t>
            </a:r>
            <a:r>
              <a:rPr lang="en-US" dirty="0"/>
              <a:t> </a:t>
            </a:r>
            <a:r>
              <a:rPr lang="en-US" dirty="0" smtClean="0"/>
              <a:t>volume</a:t>
            </a:r>
            <a:r>
              <a:rPr lang="en-US" dirty="0" smtClean="0">
                <a:solidFill>
                  <a:srgbClr val="BFBFBF"/>
                </a:solidFill>
              </a:rPr>
              <a:t>*</a:t>
            </a:r>
            <a:endParaRPr lang="en-US" dirty="0">
              <a:solidFill>
                <a:srgbClr val="BFBFBF"/>
              </a:solidFill>
            </a:endParaRPr>
          </a:p>
          <a:p>
            <a:r>
              <a:rPr lang="en-US" b="1" dirty="0" smtClean="0">
                <a:solidFill>
                  <a:srgbClr val="0000FF"/>
                </a:solidFill>
              </a:rPr>
              <a:t>The Solution (if any exists): </a:t>
            </a:r>
          </a:p>
          <a:p>
            <a:pPr lvl="2"/>
            <a:r>
              <a:rPr lang="en-US" dirty="0" smtClean="0"/>
              <a:t>Will not likely involve only conventional ideas!</a:t>
            </a:r>
            <a:endParaRPr lang="en-US" dirty="0"/>
          </a:p>
        </p:txBody>
      </p:sp>
    </p:spTree>
    <p:extLst>
      <p:ext uri="{BB962C8B-B14F-4D97-AF65-F5344CB8AC3E}">
        <p14:creationId xmlns:p14="http://schemas.microsoft.com/office/powerpoint/2010/main" val="11706287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BB39FF"/>
                </a:solidFill>
              </a:rPr>
              <a:t>X</a:t>
            </a:r>
            <a:r>
              <a:rPr lang="en-US" dirty="0" smtClean="0">
                <a:solidFill>
                  <a:srgbClr val="BB39FF"/>
                </a:solidFill>
              </a:rPr>
              <a:t>enon’s barium daughter</a:t>
            </a:r>
            <a:endParaRPr lang="en-US" dirty="0">
              <a:solidFill>
                <a:srgbClr val="BB39FF"/>
              </a:solidFill>
            </a:endParaRPr>
          </a:p>
        </p:txBody>
      </p:sp>
      <p:sp>
        <p:nvSpPr>
          <p:cNvPr id="3" name="Content Placeholder 2"/>
          <p:cNvSpPr>
            <a:spLocks noGrp="1"/>
          </p:cNvSpPr>
          <p:nvPr>
            <p:ph idx="1"/>
          </p:nvPr>
        </p:nvSpPr>
        <p:spPr/>
        <p:txBody>
          <a:bodyPr>
            <a:normAutofit/>
          </a:bodyPr>
          <a:lstStyle/>
          <a:p>
            <a:r>
              <a:rPr lang="en-US" sz="2000" dirty="0" smtClean="0"/>
              <a:t>In the decay xenon </a:t>
            </a:r>
            <a:r>
              <a:rPr lang="en-US" sz="2000" dirty="0" smtClean="0">
                <a:sym typeface="Wingdings"/>
              </a:rPr>
              <a:t></a:t>
            </a:r>
            <a:r>
              <a:rPr lang="en-US" sz="2000" dirty="0" smtClean="0"/>
              <a:t> barium, the daughter atom is strongly ionized by the nascent electrons emerging from the nucleus and by shell relaxation</a:t>
            </a:r>
          </a:p>
          <a:p>
            <a:endParaRPr lang="en-US" sz="2000" dirty="0" smtClean="0"/>
          </a:p>
          <a:p>
            <a:pPr marL="342900" lvl="1" indent="-342900">
              <a:buFont typeface="Arial"/>
              <a:buChar char="•"/>
            </a:pPr>
            <a:r>
              <a:rPr lang="en-US" sz="2000" dirty="0"/>
              <a:t>P</a:t>
            </a:r>
            <a:r>
              <a:rPr lang="en-US" sz="2000" dirty="0" smtClean="0"/>
              <a:t>artial neutralization of barium occurs by electron capture from nearby neutral xenon atoms (ionization potential IP = 12.14 </a:t>
            </a:r>
            <a:r>
              <a:rPr lang="en-US" sz="2000" dirty="0" err="1" smtClean="0"/>
              <a:t>eV</a:t>
            </a:r>
            <a:r>
              <a:rPr lang="en-US" sz="2000" dirty="0" smtClean="0"/>
              <a:t>)  </a:t>
            </a:r>
          </a:p>
          <a:p>
            <a:pPr marL="342900" lvl="1" indent="-342900">
              <a:buFont typeface="Arial"/>
              <a:buChar char="•"/>
            </a:pPr>
            <a:endParaRPr lang="en-US" sz="2000" dirty="0" smtClean="0"/>
          </a:p>
          <a:p>
            <a:pPr marL="342900" lvl="1" indent="-342900">
              <a:buFont typeface="Arial"/>
              <a:buChar char="•"/>
            </a:pPr>
            <a:r>
              <a:rPr lang="en-US" sz="2000" dirty="0" smtClean="0"/>
              <a:t>Process stops at Ba</a:t>
            </a:r>
            <a:r>
              <a:rPr lang="en-US" sz="2000" baseline="30000" dirty="0" smtClean="0"/>
              <a:t>++</a:t>
            </a:r>
            <a:r>
              <a:rPr lang="en-US" sz="2000" dirty="0" smtClean="0"/>
              <a:t> because the ionization potential of Ba</a:t>
            </a:r>
            <a:r>
              <a:rPr lang="en-US" sz="2000" baseline="30000" dirty="0" smtClean="0"/>
              <a:t>++</a:t>
            </a:r>
            <a:r>
              <a:rPr lang="en-US" sz="2000" dirty="0" smtClean="0"/>
              <a:t> is 10.04 </a:t>
            </a:r>
            <a:r>
              <a:rPr lang="en-US" sz="2000" dirty="0" err="1" smtClean="0"/>
              <a:t>eV</a:t>
            </a:r>
            <a:r>
              <a:rPr lang="en-US" sz="2000" dirty="0"/>
              <a:t>;</a:t>
            </a:r>
            <a:r>
              <a:rPr lang="en-US" sz="2000" dirty="0" smtClean="0"/>
              <a:t>  </a:t>
            </a:r>
            <a:r>
              <a:rPr lang="en-US" sz="2000" dirty="0"/>
              <a:t>i</a:t>
            </a:r>
            <a:r>
              <a:rPr lang="en-US" sz="2000" dirty="0" smtClean="0"/>
              <a:t>t can’t take another electron from a neutral xenon atom:    IP = 12.14 </a:t>
            </a:r>
            <a:r>
              <a:rPr lang="en-US" sz="2000" dirty="0" err="1" smtClean="0"/>
              <a:t>eV</a:t>
            </a:r>
            <a:endParaRPr lang="en-US" sz="2000" dirty="0" smtClean="0"/>
          </a:p>
          <a:p>
            <a:pPr marL="0" lvl="1" indent="0">
              <a:buNone/>
            </a:pPr>
            <a:endParaRPr lang="en-US" sz="2000" dirty="0" smtClean="0"/>
          </a:p>
          <a:p>
            <a:pPr marL="342900" lvl="1" indent="-342900">
              <a:buFont typeface="Arial"/>
              <a:buChar char="•"/>
            </a:pPr>
            <a:r>
              <a:rPr lang="en-US" sz="2400" b="1" dirty="0" smtClean="0">
                <a:solidFill>
                  <a:srgbClr val="BB39FF"/>
                </a:solidFill>
              </a:rPr>
              <a:t>Ba</a:t>
            </a:r>
            <a:r>
              <a:rPr lang="en-US" sz="2400" b="1" baseline="30000" dirty="0">
                <a:solidFill>
                  <a:srgbClr val="BB39FF"/>
                </a:solidFill>
              </a:rPr>
              <a:t>++</a:t>
            </a:r>
            <a:r>
              <a:rPr lang="en-US" sz="2400" b="1" dirty="0">
                <a:solidFill>
                  <a:srgbClr val="BB39FF"/>
                </a:solidFill>
              </a:rPr>
              <a:t> </a:t>
            </a:r>
            <a:r>
              <a:rPr lang="en-US" sz="2400" b="1" dirty="0"/>
              <a:t>is the expected </a:t>
            </a:r>
            <a:r>
              <a:rPr lang="en-US" sz="2400" b="1" dirty="0" smtClean="0"/>
              <a:t>outcome</a:t>
            </a:r>
            <a:r>
              <a:rPr lang="en-US" sz="2400" b="1" dirty="0"/>
              <a:t> </a:t>
            </a:r>
            <a:r>
              <a:rPr lang="en-US" sz="2400" b="1" dirty="0" smtClean="0"/>
              <a:t>in pure xenon gas </a:t>
            </a:r>
          </a:p>
          <a:p>
            <a:pPr marL="342900" lvl="1" indent="-342900">
              <a:buFont typeface="Arial"/>
              <a:buChar char="•"/>
            </a:pPr>
            <a:endParaRPr lang="en-US" sz="2000" dirty="0" smtClean="0"/>
          </a:p>
          <a:p>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78</a:t>
            </a:fld>
            <a:endParaRPr lang="en-US"/>
          </a:p>
        </p:txBody>
      </p:sp>
    </p:spTree>
    <p:extLst>
      <p:ext uri="{BB962C8B-B14F-4D97-AF65-F5344CB8AC3E}">
        <p14:creationId xmlns:p14="http://schemas.microsoft.com/office/powerpoint/2010/main" val="38905849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dirty="0">
                <a:solidFill>
                  <a:schemeClr val="accent6">
                    <a:lumMod val="20000"/>
                    <a:lumOff val="80000"/>
                  </a:schemeClr>
                </a:solidFill>
              </a:rPr>
              <a:t>The Universe is </a:t>
            </a:r>
            <a:r>
              <a:rPr lang="en-US" dirty="0" smtClean="0">
                <a:solidFill>
                  <a:schemeClr val="accent6">
                    <a:lumMod val="20000"/>
                    <a:lumOff val="80000"/>
                  </a:schemeClr>
                </a:solidFill>
              </a:rPr>
              <a:t>not symmetric</a:t>
            </a:r>
            <a:r>
              <a:rPr lang="en-US" dirty="0">
                <a:solidFill>
                  <a:schemeClr val="accent6">
                    <a:lumMod val="20000"/>
                    <a:lumOff val="80000"/>
                  </a:schemeClr>
                </a:solidFill>
              </a:rPr>
              <a:t>!</a:t>
            </a:r>
          </a:p>
        </p:txBody>
      </p:sp>
      <p:sp>
        <p:nvSpPr>
          <p:cNvPr id="3" name="Content Placeholder 2"/>
          <p:cNvSpPr>
            <a:spLocks noGrp="1"/>
          </p:cNvSpPr>
          <p:nvPr>
            <p:ph idx="1"/>
          </p:nvPr>
        </p:nvSpPr>
        <p:spPr/>
        <p:txBody>
          <a:bodyPr>
            <a:normAutofit/>
          </a:bodyPr>
          <a:lstStyle/>
          <a:p>
            <a:pPr marL="457200" lvl="1" indent="0" algn="ctr">
              <a:buNone/>
            </a:pPr>
            <a:r>
              <a:rPr lang="en-US" sz="3200" dirty="0" smtClean="0">
                <a:solidFill>
                  <a:srgbClr val="CCFFCC"/>
                </a:solidFill>
              </a:rPr>
              <a:t>Measured ratio: N</a:t>
            </a:r>
            <a:r>
              <a:rPr lang="en-US" sz="3200" baseline="-25000" dirty="0" smtClean="0">
                <a:solidFill>
                  <a:srgbClr val="CCFFCC"/>
                </a:solidFill>
              </a:rPr>
              <a:t>B</a:t>
            </a:r>
            <a:r>
              <a:rPr lang="en-US" sz="3200" dirty="0" smtClean="0">
                <a:solidFill>
                  <a:srgbClr val="CCFFCC"/>
                </a:solidFill>
              </a:rPr>
              <a:t>/</a:t>
            </a:r>
            <a:r>
              <a:rPr lang="en-US" sz="3200" dirty="0" err="1" smtClean="0">
                <a:solidFill>
                  <a:srgbClr val="CCFFCC"/>
                </a:solidFill>
              </a:rPr>
              <a:t>N</a:t>
            </a:r>
            <a:r>
              <a:rPr lang="en-US" sz="3200" baseline="-25000" dirty="0" err="1" smtClean="0">
                <a:solidFill>
                  <a:srgbClr val="CCFFCC"/>
                </a:solidFill>
              </a:rPr>
              <a:t>γ+</a:t>
            </a:r>
            <a:r>
              <a:rPr lang="en-US" sz="3200" i="1" baseline="-25000" dirty="0" err="1" smtClean="0">
                <a:solidFill>
                  <a:srgbClr val="CCFFCC"/>
                </a:solidFill>
              </a:rPr>
              <a:t>v</a:t>
            </a:r>
            <a:r>
              <a:rPr lang="en-US" sz="3200" dirty="0" smtClean="0">
                <a:solidFill>
                  <a:srgbClr val="CCFFCC"/>
                </a:solidFill>
              </a:rPr>
              <a:t>  = 6 x 10</a:t>
            </a:r>
            <a:r>
              <a:rPr lang="en-US" sz="3200" baseline="30000" dirty="0" smtClean="0">
                <a:solidFill>
                  <a:srgbClr val="CCFFCC"/>
                </a:solidFill>
              </a:rPr>
              <a:t>-10</a:t>
            </a:r>
          </a:p>
          <a:p>
            <a:pPr marL="457200" lvl="1" indent="0" algn="ctr">
              <a:buNone/>
            </a:pPr>
            <a:r>
              <a:rPr lang="en-US" sz="3200" dirty="0" smtClean="0">
                <a:solidFill>
                  <a:srgbClr val="CCFFCC"/>
                </a:solidFill>
              </a:rPr>
              <a:t>N</a:t>
            </a:r>
            <a:r>
              <a:rPr lang="en-US" sz="3200" baseline="-25000" dirty="0" smtClean="0">
                <a:solidFill>
                  <a:srgbClr val="CCFFCC"/>
                </a:solidFill>
              </a:rPr>
              <a:t>B*</a:t>
            </a:r>
            <a:r>
              <a:rPr lang="en-US" sz="3200" dirty="0" smtClean="0">
                <a:solidFill>
                  <a:srgbClr val="CCFFCC"/>
                </a:solidFill>
              </a:rPr>
              <a:t> </a:t>
            </a:r>
            <a:r>
              <a:rPr lang="en-US" sz="3200" dirty="0">
                <a:solidFill>
                  <a:srgbClr val="CCFFCC"/>
                </a:solidFill>
              </a:rPr>
              <a:t>≈ </a:t>
            </a:r>
            <a:r>
              <a:rPr lang="en-US" sz="3200" dirty="0" smtClean="0">
                <a:solidFill>
                  <a:srgbClr val="CCFFCC"/>
                </a:solidFill>
              </a:rPr>
              <a:t> 0</a:t>
            </a:r>
          </a:p>
          <a:p>
            <a:pPr lvl="1"/>
            <a:endParaRPr lang="en-US" dirty="0" smtClean="0">
              <a:solidFill>
                <a:srgbClr val="CCFFCC"/>
              </a:solidFill>
            </a:endParaRPr>
          </a:p>
          <a:p>
            <a:pPr marL="0" lvl="1" indent="0" algn="ctr">
              <a:buNone/>
            </a:pPr>
            <a:r>
              <a:rPr lang="en-US" dirty="0" smtClean="0">
                <a:solidFill>
                  <a:srgbClr val="FFFF00"/>
                </a:solidFill>
              </a:rPr>
              <a:t>So the prediction that </a:t>
            </a:r>
            <a:r>
              <a:rPr lang="en-US" sz="3200" dirty="0">
                <a:solidFill>
                  <a:srgbClr val="FFFFFF"/>
                </a:solidFill>
              </a:rPr>
              <a:t>(</a:t>
            </a:r>
            <a:r>
              <a:rPr lang="en-US" sz="3200" dirty="0">
                <a:solidFill>
                  <a:schemeClr val="bg1"/>
                </a:solidFill>
              </a:rPr>
              <a:t>N</a:t>
            </a:r>
            <a:r>
              <a:rPr lang="en-US" sz="3200" baseline="-25000" dirty="0">
                <a:solidFill>
                  <a:schemeClr val="bg1"/>
                </a:solidFill>
              </a:rPr>
              <a:t>B</a:t>
            </a:r>
            <a:r>
              <a:rPr lang="en-US" sz="3200" dirty="0">
                <a:solidFill>
                  <a:schemeClr val="bg1"/>
                </a:solidFill>
              </a:rPr>
              <a:t> +N</a:t>
            </a:r>
            <a:r>
              <a:rPr lang="en-US" sz="3200" baseline="-25000" dirty="0">
                <a:solidFill>
                  <a:schemeClr val="bg1"/>
                </a:solidFill>
              </a:rPr>
              <a:t>B*</a:t>
            </a:r>
            <a:r>
              <a:rPr lang="en-US" sz="3200" dirty="0">
                <a:solidFill>
                  <a:schemeClr val="bg1"/>
                </a:solidFill>
              </a:rPr>
              <a:t>) </a:t>
            </a:r>
            <a:r>
              <a:rPr lang="en-US" sz="3200" dirty="0" smtClean="0">
                <a:solidFill>
                  <a:schemeClr val="bg1"/>
                </a:solidFill>
              </a:rPr>
              <a:t>/</a:t>
            </a:r>
            <a:r>
              <a:rPr lang="en-US" sz="3200" dirty="0" err="1" smtClean="0">
                <a:solidFill>
                  <a:schemeClr val="bg1"/>
                </a:solidFill>
              </a:rPr>
              <a:t>N</a:t>
            </a:r>
            <a:r>
              <a:rPr lang="en-US" sz="3200" baseline="-25000" dirty="0" err="1" smtClean="0">
                <a:solidFill>
                  <a:schemeClr val="bg1"/>
                </a:solidFill>
              </a:rPr>
              <a:t>γ+</a:t>
            </a:r>
            <a:r>
              <a:rPr lang="en-US" sz="3200" i="1" baseline="-25000" dirty="0" err="1" smtClean="0">
                <a:solidFill>
                  <a:schemeClr val="bg1"/>
                </a:solidFill>
              </a:rPr>
              <a:t>v</a:t>
            </a:r>
            <a:r>
              <a:rPr lang="en-US" sz="3200" baseline="-25000" dirty="0" smtClean="0">
                <a:solidFill>
                  <a:schemeClr val="bg1"/>
                </a:solidFill>
              </a:rPr>
              <a:t> </a:t>
            </a:r>
            <a:r>
              <a:rPr lang="en-US" sz="3200" dirty="0" smtClean="0">
                <a:solidFill>
                  <a:schemeClr val="bg1"/>
                </a:solidFill>
              </a:rPr>
              <a:t> </a:t>
            </a:r>
            <a:r>
              <a:rPr lang="en-US" sz="3200" b="1" u="sng" dirty="0" smtClean="0">
                <a:solidFill>
                  <a:srgbClr val="FFFF00"/>
                </a:solidFill>
              </a:rPr>
              <a:t>≈ 10</a:t>
            </a:r>
            <a:r>
              <a:rPr lang="en-US" sz="3200" b="1" u="sng" baseline="30000" dirty="0" smtClean="0">
                <a:solidFill>
                  <a:srgbClr val="FFFF00"/>
                </a:solidFill>
              </a:rPr>
              <a:t>-19</a:t>
            </a:r>
            <a:endParaRPr lang="en-US" sz="3200" b="1" u="sng" dirty="0" smtClean="0">
              <a:solidFill>
                <a:srgbClr val="FFFF00"/>
              </a:solidFill>
            </a:endParaRPr>
          </a:p>
          <a:p>
            <a:pPr marL="0" lvl="1" indent="0" algn="ctr">
              <a:buNone/>
            </a:pPr>
            <a:endParaRPr lang="en-US" sz="3200" b="1" u="sng" baseline="30000" dirty="0">
              <a:solidFill>
                <a:srgbClr val="FFFF00"/>
              </a:solidFill>
            </a:endParaRPr>
          </a:p>
          <a:p>
            <a:pPr marL="0" indent="0" algn="ctr">
              <a:buNone/>
            </a:pPr>
            <a:r>
              <a:rPr lang="en-US" sz="3600" dirty="0" smtClean="0">
                <a:solidFill>
                  <a:srgbClr val="FF6600"/>
                </a:solidFill>
              </a:rPr>
              <a:t>is wrong, by ~ 10</a:t>
            </a:r>
            <a:r>
              <a:rPr lang="en-US" sz="3600" baseline="30000" dirty="0" smtClean="0">
                <a:solidFill>
                  <a:srgbClr val="FF6600"/>
                </a:solidFill>
              </a:rPr>
              <a:t>9</a:t>
            </a:r>
            <a:r>
              <a:rPr lang="en-US" sz="3600" dirty="0" smtClean="0">
                <a:solidFill>
                  <a:srgbClr val="FF6600"/>
                </a:solidFill>
              </a:rPr>
              <a:t>   </a:t>
            </a:r>
          </a:p>
          <a:p>
            <a:pPr marL="0" indent="0" algn="ctr">
              <a:buNone/>
            </a:pPr>
            <a:r>
              <a:rPr lang="en-US" sz="3600" dirty="0">
                <a:solidFill>
                  <a:schemeClr val="tx1">
                    <a:lumMod val="85000"/>
                    <a:lumOff val="15000"/>
                  </a:schemeClr>
                </a:solidFill>
              </a:rPr>
              <a:t>This is a problem!</a:t>
            </a:r>
          </a:p>
          <a:p>
            <a:pPr marL="0" indent="0" algn="ctr">
              <a:buNone/>
            </a:pPr>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7</a:t>
            </a:fld>
            <a:endParaRPr lang="en-US"/>
          </a:p>
        </p:txBody>
      </p:sp>
    </p:spTree>
    <p:extLst>
      <p:ext uri="{BB962C8B-B14F-4D97-AF65-F5344CB8AC3E}">
        <p14:creationId xmlns:p14="http://schemas.microsoft.com/office/powerpoint/2010/main" val="212683565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BB39FF"/>
                </a:solidFill>
              </a:rPr>
              <a:t>There might be a way to use Ba</a:t>
            </a:r>
            <a:r>
              <a:rPr lang="en-US" baseline="30000" dirty="0" smtClean="0">
                <a:solidFill>
                  <a:srgbClr val="BB39FF"/>
                </a:solidFill>
              </a:rPr>
              <a:t>++</a:t>
            </a:r>
            <a:r>
              <a:rPr lang="en-US" dirty="0" smtClean="0">
                <a:solidFill>
                  <a:srgbClr val="BB39FF"/>
                </a:solidFill>
              </a:rPr>
              <a:t> </a:t>
            </a:r>
            <a:endParaRPr lang="en-US" dirty="0">
              <a:solidFill>
                <a:srgbClr val="BB39FF"/>
              </a:solidFill>
            </a:endParaRPr>
          </a:p>
        </p:txBody>
      </p:sp>
      <p:sp>
        <p:nvSpPr>
          <p:cNvPr id="3" name="Content Placeholder 2"/>
          <p:cNvSpPr>
            <a:spLocks noGrp="1"/>
          </p:cNvSpPr>
          <p:nvPr>
            <p:ph idx="1"/>
          </p:nvPr>
        </p:nvSpPr>
        <p:spPr/>
        <p:txBody>
          <a:bodyPr>
            <a:normAutofit lnSpcReduction="10000"/>
          </a:bodyPr>
          <a:lstStyle/>
          <a:p>
            <a:r>
              <a:rPr lang="en-US" sz="2400" dirty="0" smtClean="0"/>
              <a:t>The technique of </a:t>
            </a:r>
            <a:r>
              <a:rPr lang="en-US" sz="2400" b="1" dirty="0" smtClean="0"/>
              <a:t>Single Molecule Fluorescent Imaging</a:t>
            </a:r>
            <a:r>
              <a:rPr lang="en-US" sz="2400" dirty="0" smtClean="0"/>
              <a:t> may be adaptable here (used in biochemistry, biology,…)</a:t>
            </a:r>
          </a:p>
          <a:p>
            <a:endParaRPr lang="en-US" sz="2400" dirty="0" smtClean="0"/>
          </a:p>
          <a:p>
            <a:r>
              <a:rPr lang="en-US" sz="2400" dirty="0" smtClean="0"/>
              <a:t>My idea is to exploit a remarkable chemical effect: the </a:t>
            </a:r>
            <a:r>
              <a:rPr lang="en-US" sz="2400" dirty="0" smtClean="0">
                <a:solidFill>
                  <a:srgbClr val="BB39FF"/>
                </a:solidFill>
              </a:rPr>
              <a:t>transformation </a:t>
            </a:r>
            <a:r>
              <a:rPr lang="en-US" sz="2400" dirty="0" smtClean="0"/>
              <a:t>of non-fluorescent molecular precursors into a robust fluorescent state by capture and chelation of doubly ionized alkaline earth elements, such as </a:t>
            </a:r>
            <a:r>
              <a:rPr lang="en-US" sz="2400" dirty="0" err="1" smtClean="0"/>
              <a:t>Ca</a:t>
            </a:r>
            <a:r>
              <a:rPr lang="en-US" sz="2400" baseline="30000" dirty="0" smtClean="0"/>
              <a:t>++</a:t>
            </a:r>
          </a:p>
          <a:p>
            <a:endParaRPr lang="en-US" sz="2400" baseline="30000" dirty="0" smtClean="0"/>
          </a:p>
          <a:p>
            <a:r>
              <a:rPr lang="en-US" sz="2400" dirty="0">
                <a:solidFill>
                  <a:srgbClr val="0000FF"/>
                </a:solidFill>
              </a:rPr>
              <a:t>Calcium and Barium are congeners </a:t>
            </a:r>
            <a:r>
              <a:rPr lang="en-US" sz="2400" dirty="0">
                <a:solidFill>
                  <a:srgbClr val="0000FF"/>
                </a:solidFill>
                <a:sym typeface="Wingdings"/>
              </a:rPr>
              <a:t> similar </a:t>
            </a:r>
            <a:r>
              <a:rPr lang="en-US" sz="2400" dirty="0" smtClean="0">
                <a:solidFill>
                  <a:srgbClr val="0000FF"/>
                </a:solidFill>
                <a:sym typeface="Wingdings"/>
              </a:rPr>
              <a:t>chemistry…</a:t>
            </a:r>
            <a:endParaRPr lang="en-US" sz="2400" dirty="0">
              <a:solidFill>
                <a:srgbClr val="0000FF"/>
              </a:solidFill>
            </a:endParaRPr>
          </a:p>
          <a:p>
            <a:endParaRPr lang="en-US" sz="2400" dirty="0" smtClean="0">
              <a:solidFill>
                <a:srgbClr val="BB39FF"/>
              </a:solidFill>
            </a:endParaRPr>
          </a:p>
          <a:p>
            <a:pPr marL="0" indent="0" algn="ctr">
              <a:buNone/>
            </a:pPr>
            <a:r>
              <a:rPr lang="en-US" dirty="0" smtClean="0">
                <a:solidFill>
                  <a:srgbClr val="BB39FF"/>
                </a:solidFill>
              </a:rPr>
              <a:t>Maybe Ba</a:t>
            </a:r>
            <a:r>
              <a:rPr lang="en-US" baseline="30000" dirty="0" smtClean="0">
                <a:solidFill>
                  <a:srgbClr val="BB39FF"/>
                </a:solidFill>
              </a:rPr>
              <a:t>++</a:t>
            </a:r>
            <a:r>
              <a:rPr lang="en-US" dirty="0" smtClean="0">
                <a:solidFill>
                  <a:srgbClr val="BB39FF"/>
                </a:solidFill>
              </a:rPr>
              <a:t> too!     </a:t>
            </a: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79</a:t>
            </a:fld>
            <a:endParaRPr lang="en-US"/>
          </a:p>
        </p:txBody>
      </p:sp>
    </p:spTree>
    <p:extLst>
      <p:ext uri="{BB962C8B-B14F-4D97-AF65-F5344CB8AC3E}">
        <p14:creationId xmlns:p14="http://schemas.microsoft.com/office/powerpoint/2010/main" val="186494789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21229"/>
          <a:stretch/>
        </p:blipFill>
        <p:spPr>
          <a:xfrm>
            <a:off x="3058800" y="3996074"/>
            <a:ext cx="6013825" cy="2803293"/>
          </a:xfrm>
          <a:prstGeom prst="rect">
            <a:avLst/>
          </a:prstGeom>
        </p:spPr>
      </p:pic>
      <p:sp>
        <p:nvSpPr>
          <p:cNvPr id="2" name="TextBox 1"/>
          <p:cNvSpPr txBox="1"/>
          <p:nvPr/>
        </p:nvSpPr>
        <p:spPr>
          <a:xfrm>
            <a:off x="287866" y="1019199"/>
            <a:ext cx="6248400" cy="369332"/>
          </a:xfrm>
          <a:prstGeom prst="rect">
            <a:avLst/>
          </a:prstGeom>
          <a:noFill/>
        </p:spPr>
        <p:txBody>
          <a:bodyPr wrap="square" rtlCol="0">
            <a:spAutoFit/>
          </a:bodyPr>
          <a:lstStyle/>
          <a:p>
            <a:r>
              <a:rPr lang="en-US" b="1" dirty="0" smtClean="0">
                <a:solidFill>
                  <a:schemeClr val="bg1"/>
                </a:solidFill>
              </a:rPr>
              <a:t>Sensing </a:t>
            </a:r>
            <a:r>
              <a:rPr lang="en-US" b="1" dirty="0" err="1" smtClean="0">
                <a:solidFill>
                  <a:schemeClr val="bg1"/>
                </a:solidFill>
              </a:rPr>
              <a:t>Ca</a:t>
            </a:r>
            <a:r>
              <a:rPr lang="en-US" b="1" baseline="30000" dirty="0" smtClean="0">
                <a:solidFill>
                  <a:schemeClr val="bg1"/>
                </a:solidFill>
              </a:rPr>
              <a:t>++</a:t>
            </a:r>
            <a:r>
              <a:rPr lang="en-US" b="1" dirty="0" smtClean="0">
                <a:solidFill>
                  <a:schemeClr val="bg1"/>
                </a:solidFill>
              </a:rPr>
              <a:t> production</a:t>
            </a:r>
            <a:endParaRPr lang="en-US" b="1" dirty="0">
              <a:solidFill>
                <a:schemeClr val="bg1"/>
              </a:solidFill>
            </a:endParaRPr>
          </a:p>
        </p:txBody>
      </p:sp>
      <p:sp>
        <p:nvSpPr>
          <p:cNvPr id="3" name="TextBox 2"/>
          <p:cNvSpPr txBox="1"/>
          <p:nvPr/>
        </p:nvSpPr>
        <p:spPr>
          <a:xfrm>
            <a:off x="5029200" y="1356095"/>
            <a:ext cx="3623733" cy="646331"/>
          </a:xfrm>
          <a:prstGeom prst="rect">
            <a:avLst/>
          </a:prstGeom>
          <a:noFill/>
        </p:spPr>
        <p:txBody>
          <a:bodyPr wrap="square" rtlCol="0">
            <a:spAutoFit/>
          </a:bodyPr>
          <a:lstStyle/>
          <a:p>
            <a:r>
              <a:rPr lang="en-US" dirty="0" smtClean="0">
                <a:sym typeface="Wingdings"/>
              </a:rPr>
              <a:t> </a:t>
            </a:r>
            <a:r>
              <a:rPr lang="en-US" dirty="0" smtClean="0"/>
              <a:t>Rhod-2 sensing </a:t>
            </a:r>
            <a:r>
              <a:rPr lang="en-US" dirty="0" err="1" smtClean="0"/>
              <a:t>Ca</a:t>
            </a:r>
            <a:r>
              <a:rPr lang="en-US" baseline="30000" dirty="0" smtClean="0"/>
              <a:t>++ </a:t>
            </a:r>
            <a:r>
              <a:rPr lang="en-US" dirty="0" smtClean="0"/>
              <a:t>production in rat astrocyte cells</a:t>
            </a:r>
            <a:endParaRPr lang="en-US" dirty="0"/>
          </a:p>
        </p:txBody>
      </p:sp>
      <p:sp>
        <p:nvSpPr>
          <p:cNvPr id="6" name="TextBox 5"/>
          <p:cNvSpPr txBox="1"/>
          <p:nvPr/>
        </p:nvSpPr>
        <p:spPr>
          <a:xfrm>
            <a:off x="97367" y="4825314"/>
            <a:ext cx="3128433" cy="1200329"/>
          </a:xfrm>
          <a:prstGeom prst="rect">
            <a:avLst/>
          </a:prstGeom>
          <a:noFill/>
        </p:spPr>
        <p:txBody>
          <a:bodyPr wrap="square" rtlCol="0">
            <a:spAutoFit/>
          </a:bodyPr>
          <a:lstStyle/>
          <a:p>
            <a:r>
              <a:rPr lang="en-US" dirty="0" smtClean="0">
                <a:sym typeface="Wingdings"/>
              </a:rPr>
              <a:t>Single molecule tracking using SMFI is the basis of super-resolution microscopy</a:t>
            </a:r>
            <a:endParaRPr lang="en-US" dirty="0"/>
          </a:p>
        </p:txBody>
      </p:sp>
      <p:sp>
        <p:nvSpPr>
          <p:cNvPr id="7" name="TextBox 6"/>
          <p:cNvSpPr txBox="1"/>
          <p:nvPr/>
        </p:nvSpPr>
        <p:spPr>
          <a:xfrm>
            <a:off x="3979335" y="6430035"/>
            <a:ext cx="6248400" cy="369332"/>
          </a:xfrm>
          <a:prstGeom prst="rect">
            <a:avLst/>
          </a:prstGeom>
          <a:noFill/>
        </p:spPr>
        <p:txBody>
          <a:bodyPr wrap="square" rtlCol="0">
            <a:spAutoFit/>
          </a:bodyPr>
          <a:lstStyle/>
          <a:p>
            <a:r>
              <a:rPr lang="en-US" b="1" dirty="0" smtClean="0">
                <a:solidFill>
                  <a:schemeClr val="bg1"/>
                </a:solidFill>
              </a:rPr>
              <a:t>Demonstrated single molecule sensitivity</a:t>
            </a:r>
            <a:endParaRPr lang="en-US" b="1" dirty="0">
              <a:solidFill>
                <a:schemeClr val="bg1"/>
              </a:solidFill>
            </a:endParaRPr>
          </a:p>
        </p:txBody>
      </p:sp>
      <p:sp>
        <p:nvSpPr>
          <p:cNvPr id="8" name="TextBox 7"/>
          <p:cNvSpPr txBox="1"/>
          <p:nvPr/>
        </p:nvSpPr>
        <p:spPr>
          <a:xfrm>
            <a:off x="287866" y="428135"/>
            <a:ext cx="8856133" cy="369332"/>
          </a:xfrm>
          <a:prstGeom prst="rect">
            <a:avLst/>
          </a:prstGeom>
          <a:noFill/>
        </p:spPr>
        <p:txBody>
          <a:bodyPr wrap="square" rtlCol="0">
            <a:spAutoFit/>
          </a:bodyPr>
          <a:lstStyle/>
          <a:p>
            <a:r>
              <a:rPr lang="en-US" b="1" dirty="0" smtClean="0">
                <a:solidFill>
                  <a:srgbClr val="800000"/>
                </a:solidFill>
              </a:rPr>
              <a:t>SMFI is a technique from biochemistry with demonstrated single-ion resolution.</a:t>
            </a:r>
            <a:endParaRPr lang="en-US" b="1" dirty="0">
              <a:solidFill>
                <a:srgbClr val="800000"/>
              </a:solidFill>
            </a:endParaRPr>
          </a:p>
        </p:txBody>
      </p:sp>
      <p:sp>
        <p:nvSpPr>
          <p:cNvPr id="9" name="Rectangle 8"/>
          <p:cNvSpPr/>
          <p:nvPr/>
        </p:nvSpPr>
        <p:spPr>
          <a:xfrm>
            <a:off x="0" y="4185734"/>
            <a:ext cx="3058800" cy="369332"/>
          </a:xfrm>
          <a:prstGeom prst="rect">
            <a:avLst/>
          </a:prstGeom>
        </p:spPr>
        <p:txBody>
          <a:bodyPr wrap="none">
            <a:spAutoFit/>
          </a:bodyPr>
          <a:lstStyle/>
          <a:p>
            <a:r>
              <a:rPr lang="sv-SE" b="1" dirty="0">
                <a:solidFill>
                  <a:srgbClr val="660066"/>
                </a:solidFill>
              </a:rPr>
              <a:t>J Cell </a:t>
            </a:r>
            <a:r>
              <a:rPr lang="sv-SE" b="1" dirty="0" err="1">
                <a:solidFill>
                  <a:srgbClr val="660066"/>
                </a:solidFill>
              </a:rPr>
              <a:t>Biol</a:t>
            </a:r>
            <a:r>
              <a:rPr lang="sv-SE" b="1" dirty="0">
                <a:solidFill>
                  <a:srgbClr val="660066"/>
                </a:solidFill>
              </a:rPr>
              <a:t> 145, 795 (1999).</a:t>
            </a:r>
            <a:endParaRPr lang="en-US" b="1" dirty="0">
              <a:solidFill>
                <a:srgbClr val="660066"/>
              </a:solidFill>
            </a:endParaRPr>
          </a:p>
        </p:txBody>
      </p:sp>
      <p:sp>
        <p:nvSpPr>
          <p:cNvPr id="12" name="Rectangle 11"/>
          <p:cNvSpPr/>
          <p:nvPr/>
        </p:nvSpPr>
        <p:spPr>
          <a:xfrm>
            <a:off x="4159718" y="3575267"/>
            <a:ext cx="4984282" cy="369332"/>
          </a:xfrm>
          <a:prstGeom prst="rect">
            <a:avLst/>
          </a:prstGeom>
        </p:spPr>
        <p:txBody>
          <a:bodyPr wrap="square">
            <a:spAutoFit/>
          </a:bodyPr>
          <a:lstStyle/>
          <a:p>
            <a:pPr algn="ctr"/>
            <a:r>
              <a:rPr lang="en-US" b="1" dirty="0">
                <a:solidFill>
                  <a:srgbClr val="660066"/>
                </a:solidFill>
              </a:rPr>
              <a:t>J </a:t>
            </a:r>
            <a:r>
              <a:rPr lang="en-US" b="1" dirty="0" err="1">
                <a:solidFill>
                  <a:srgbClr val="660066"/>
                </a:solidFill>
              </a:rPr>
              <a:t>Microsc</a:t>
            </a:r>
            <a:r>
              <a:rPr lang="en-US" b="1" dirty="0">
                <a:solidFill>
                  <a:srgbClr val="660066"/>
                </a:solidFill>
              </a:rPr>
              <a:t>. 2011 Apr;242(1):46-54</a:t>
            </a:r>
          </a:p>
        </p:txBody>
      </p:sp>
      <p:pic>
        <p:nvPicPr>
          <p:cNvPr id="16" name="Picture 15"/>
          <p:cNvPicPr>
            <a:picLocks noChangeAspect="1"/>
          </p:cNvPicPr>
          <p:nvPr/>
        </p:nvPicPr>
        <p:blipFill rotWithShape="1">
          <a:blip r:embed="rId4"/>
          <a:srcRect b="25261"/>
          <a:stretch/>
        </p:blipFill>
        <p:spPr>
          <a:xfrm>
            <a:off x="97367" y="826593"/>
            <a:ext cx="4498823" cy="3118006"/>
          </a:xfrm>
          <a:prstGeom prst="rect">
            <a:avLst/>
          </a:prstGeom>
        </p:spPr>
      </p:pic>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10" name="Slide Number Placeholder 9"/>
          <p:cNvSpPr>
            <a:spLocks noGrp="1"/>
          </p:cNvSpPr>
          <p:nvPr>
            <p:ph type="sldNum" sz="quarter" idx="12"/>
          </p:nvPr>
        </p:nvSpPr>
        <p:spPr/>
        <p:txBody>
          <a:bodyPr/>
          <a:lstStyle/>
          <a:p>
            <a:fld id="{6ECC9B84-AF0A-E746-9773-E40DD27D8915}" type="slidenum">
              <a:rPr lang="en-US" smtClean="0"/>
              <a:t>80</a:t>
            </a:fld>
            <a:endParaRPr lang="en-US"/>
          </a:p>
        </p:txBody>
      </p:sp>
    </p:spTree>
    <p:extLst>
      <p:ext uri="{BB962C8B-B14F-4D97-AF65-F5344CB8AC3E}">
        <p14:creationId xmlns:p14="http://schemas.microsoft.com/office/powerpoint/2010/main" val="4766286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solidFill>
                  <a:srgbClr val="0000FF"/>
                </a:solidFill>
              </a:rPr>
              <a:t>Fluo-3 converts from non-fluorescent to a fluorescent state by chelation!</a:t>
            </a:r>
            <a:endParaRPr lang="en-US" dirty="0">
              <a:solidFill>
                <a:srgbClr val="0000FF"/>
              </a:solidFill>
            </a:endParaRPr>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pic>
        <p:nvPicPr>
          <p:cNvPr id="7" name="Picture 6" descr="http://www.dojindo.com/Images/Product%20Photo/F019_fig1.jpg"/>
          <p:cNvPicPr/>
          <p:nvPr/>
        </p:nvPicPr>
        <p:blipFill>
          <a:blip r:embed="rId3">
            <a:extLst>
              <a:ext uri="{28A0092B-C50C-407E-A947-70E740481C1C}">
                <a14:useLocalDpi xmlns:a14="http://schemas.microsoft.com/office/drawing/2010/main"/>
              </a:ext>
            </a:extLst>
          </a:blip>
          <a:srcRect/>
          <a:stretch>
            <a:fillRect/>
          </a:stretch>
        </p:blipFill>
        <p:spPr bwMode="auto">
          <a:xfrm>
            <a:off x="1195294" y="1787936"/>
            <a:ext cx="6648824" cy="2096770"/>
          </a:xfrm>
          <a:prstGeom prst="rect">
            <a:avLst/>
          </a:prstGeom>
          <a:noFill/>
          <a:ln>
            <a:noFill/>
          </a:ln>
        </p:spPr>
      </p:pic>
      <p:sp>
        <p:nvSpPr>
          <p:cNvPr id="9" name="TextBox 8"/>
          <p:cNvSpPr txBox="1"/>
          <p:nvPr/>
        </p:nvSpPr>
        <p:spPr>
          <a:xfrm>
            <a:off x="1486330" y="4423059"/>
            <a:ext cx="5647700" cy="923330"/>
          </a:xfrm>
          <a:prstGeom prst="rect">
            <a:avLst/>
          </a:prstGeom>
          <a:noFill/>
        </p:spPr>
        <p:txBody>
          <a:bodyPr wrap="none" rtlCol="0">
            <a:spAutoFit/>
          </a:bodyPr>
          <a:lstStyle/>
          <a:p>
            <a:endParaRPr lang="en-US" dirty="0"/>
          </a:p>
          <a:p>
            <a:r>
              <a:rPr lang="en-US" dirty="0" smtClean="0">
                <a:solidFill>
                  <a:srgbClr val="0000FF"/>
                </a:solidFill>
              </a:rPr>
              <a:t>2014 Nobel Prize in Chemistry awarded to three physicists</a:t>
            </a:r>
          </a:p>
          <a:p>
            <a:r>
              <a:rPr lang="en-US" dirty="0" smtClean="0">
                <a:solidFill>
                  <a:srgbClr val="0000FF"/>
                </a:solidFill>
              </a:rPr>
              <a:t> for developing SMFI and super-resolution microscopy</a:t>
            </a:r>
            <a:endParaRPr lang="en-US" dirty="0">
              <a:solidFill>
                <a:srgbClr val="0000FF"/>
              </a:solidFill>
            </a:endParaRPr>
          </a:p>
        </p:txBody>
      </p:sp>
      <p:sp>
        <p:nvSpPr>
          <p:cNvPr id="2" name="Slide Number Placeholder 1"/>
          <p:cNvSpPr>
            <a:spLocks noGrp="1"/>
          </p:cNvSpPr>
          <p:nvPr>
            <p:ph type="sldNum" sz="quarter" idx="12"/>
          </p:nvPr>
        </p:nvSpPr>
        <p:spPr/>
        <p:txBody>
          <a:bodyPr/>
          <a:lstStyle/>
          <a:p>
            <a:fld id="{6ECC9B84-AF0A-E746-9773-E40DD27D8915}" type="slidenum">
              <a:rPr lang="en-US" smtClean="0"/>
              <a:t>81</a:t>
            </a:fld>
            <a:endParaRPr lang="en-US"/>
          </a:p>
        </p:txBody>
      </p:sp>
    </p:spTree>
    <p:extLst>
      <p:ext uri="{BB962C8B-B14F-4D97-AF65-F5344CB8AC3E}">
        <p14:creationId xmlns:p14="http://schemas.microsoft.com/office/powerpoint/2010/main" val="349466670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solidFill>
                  <a:srgbClr val="C509FF"/>
                </a:solidFill>
              </a:rPr>
              <a:t>A Fluorescent indicator specific to Ba</a:t>
            </a:r>
            <a:r>
              <a:rPr lang="en-US" sz="3600" baseline="30000" dirty="0" smtClean="0">
                <a:solidFill>
                  <a:srgbClr val="C509FF"/>
                </a:solidFill>
              </a:rPr>
              <a:t>++</a:t>
            </a:r>
            <a:r>
              <a:rPr lang="en-US" sz="3600" dirty="0" smtClean="0">
                <a:solidFill>
                  <a:srgbClr val="C509FF"/>
                </a:solidFill>
              </a:rPr>
              <a:t>!</a:t>
            </a:r>
            <a:endParaRPr lang="en-US" sz="3600" dirty="0">
              <a:solidFill>
                <a:srgbClr val="C509FF"/>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pic>
        <p:nvPicPr>
          <p:cNvPr id="6" name="Picture 5"/>
          <p:cNvPicPr>
            <a:picLocks noChangeAspect="1"/>
          </p:cNvPicPr>
          <p:nvPr/>
        </p:nvPicPr>
        <p:blipFill>
          <a:blip r:embed="rId2"/>
          <a:stretch>
            <a:fillRect/>
          </a:stretch>
        </p:blipFill>
        <p:spPr>
          <a:xfrm>
            <a:off x="2338667" y="1435289"/>
            <a:ext cx="4559300" cy="2819400"/>
          </a:xfrm>
          <a:prstGeom prst="rect">
            <a:avLst/>
          </a:prstGeom>
        </p:spPr>
      </p:pic>
      <p:sp>
        <p:nvSpPr>
          <p:cNvPr id="11" name="TextBox 10"/>
          <p:cNvSpPr txBox="1"/>
          <p:nvPr/>
        </p:nvSpPr>
        <p:spPr>
          <a:xfrm>
            <a:off x="2033867" y="5304865"/>
            <a:ext cx="5018368" cy="646331"/>
          </a:xfrm>
          <a:prstGeom prst="rect">
            <a:avLst/>
          </a:prstGeom>
          <a:noFill/>
        </p:spPr>
        <p:txBody>
          <a:bodyPr wrap="square" rtlCol="0">
            <a:spAutoFit/>
          </a:bodyPr>
          <a:lstStyle/>
          <a:p>
            <a:r>
              <a:rPr lang="en-US" dirty="0" smtClean="0">
                <a:solidFill>
                  <a:srgbClr val="0000FF"/>
                </a:solidFill>
              </a:rPr>
              <a:t>Y. Nakahara, T. Kida, Y. </a:t>
            </a:r>
            <a:r>
              <a:rPr lang="en-US" dirty="0" err="1" smtClean="0">
                <a:solidFill>
                  <a:srgbClr val="0000FF"/>
                </a:solidFill>
              </a:rPr>
              <a:t>Nakatasuji</a:t>
            </a:r>
            <a:r>
              <a:rPr lang="en-US" dirty="0" smtClean="0">
                <a:solidFill>
                  <a:srgbClr val="0000FF"/>
                </a:solidFill>
              </a:rPr>
              <a:t>, M. Akashi,</a:t>
            </a:r>
          </a:p>
          <a:p>
            <a:r>
              <a:rPr lang="en-US" dirty="0" smtClean="0">
                <a:solidFill>
                  <a:srgbClr val="0000FF"/>
                </a:solidFill>
              </a:rPr>
              <a:t>Chem. Comm., Roy. Soc. of Chem., 2004, p224-225  </a:t>
            </a:r>
            <a:endParaRPr lang="en-US" dirty="0">
              <a:solidFill>
                <a:srgbClr val="0000FF"/>
              </a:solidFill>
            </a:endParaRPr>
          </a:p>
        </p:txBody>
      </p:sp>
      <p:sp>
        <p:nvSpPr>
          <p:cNvPr id="12" name="TextBox 11"/>
          <p:cNvSpPr txBox="1"/>
          <p:nvPr/>
        </p:nvSpPr>
        <p:spPr>
          <a:xfrm>
            <a:off x="2480236" y="4349393"/>
            <a:ext cx="2952250" cy="461665"/>
          </a:xfrm>
          <a:prstGeom prst="rect">
            <a:avLst/>
          </a:prstGeom>
          <a:noFill/>
        </p:spPr>
        <p:txBody>
          <a:bodyPr wrap="none" rtlCol="0">
            <a:spAutoFit/>
          </a:bodyPr>
          <a:lstStyle/>
          <a:p>
            <a:r>
              <a:rPr lang="en-US" sz="2400" dirty="0" smtClean="0"/>
              <a:t>“</a:t>
            </a:r>
            <a:r>
              <a:rPr lang="en-US" sz="2400" dirty="0" err="1" smtClean="0"/>
              <a:t>Monoazacryptand</a:t>
            </a:r>
            <a:r>
              <a:rPr lang="en-US" sz="2400" dirty="0" smtClean="0"/>
              <a:t> </a:t>
            </a:r>
            <a:r>
              <a:rPr lang="en-US" sz="2400" b="1" dirty="0" smtClean="0"/>
              <a:t>1”</a:t>
            </a:r>
            <a:endParaRPr lang="en-US" sz="2400" b="1" dirty="0"/>
          </a:p>
        </p:txBody>
      </p:sp>
      <p:sp>
        <p:nvSpPr>
          <p:cNvPr id="2" name="Slide Number Placeholder 1"/>
          <p:cNvSpPr>
            <a:spLocks noGrp="1"/>
          </p:cNvSpPr>
          <p:nvPr>
            <p:ph type="sldNum" sz="quarter" idx="12"/>
          </p:nvPr>
        </p:nvSpPr>
        <p:spPr/>
        <p:txBody>
          <a:bodyPr/>
          <a:lstStyle/>
          <a:p>
            <a:fld id="{6ECC9B84-AF0A-E746-9773-E40DD27D8915}" type="slidenum">
              <a:rPr lang="en-US" smtClean="0"/>
              <a:t>82</a:t>
            </a:fld>
            <a:endParaRPr lang="en-US"/>
          </a:p>
        </p:txBody>
      </p:sp>
    </p:spTree>
    <p:extLst>
      <p:ext uri="{BB962C8B-B14F-4D97-AF65-F5344CB8AC3E}">
        <p14:creationId xmlns:p14="http://schemas.microsoft.com/office/powerpoint/2010/main" val="197900288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509FF"/>
                </a:solidFill>
              </a:rPr>
              <a:t>Highly specific to Ba</a:t>
            </a:r>
            <a:r>
              <a:rPr lang="en-US" baseline="30000" dirty="0">
                <a:solidFill>
                  <a:srgbClr val="C509FF"/>
                </a:solidFill>
              </a:rPr>
              <a:t>+</a:t>
            </a:r>
            <a:r>
              <a:rPr lang="en-US" baseline="30000" dirty="0" smtClean="0">
                <a:solidFill>
                  <a:srgbClr val="C509FF"/>
                </a:solidFill>
              </a:rPr>
              <a:t>+ </a:t>
            </a:r>
            <a:r>
              <a:rPr lang="en-US" dirty="0" smtClean="0">
                <a:solidFill>
                  <a:srgbClr val="C509FF"/>
                </a:solidFill>
              </a:rPr>
              <a:t>!</a:t>
            </a:r>
            <a:endParaRPr lang="en-US" dirty="0">
              <a:solidFill>
                <a:srgbClr val="C509FF"/>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pic>
        <p:nvPicPr>
          <p:cNvPr id="6" name="Picture 5"/>
          <p:cNvPicPr>
            <a:picLocks noChangeAspect="1"/>
          </p:cNvPicPr>
          <p:nvPr/>
        </p:nvPicPr>
        <p:blipFill>
          <a:blip r:embed="rId2"/>
          <a:stretch>
            <a:fillRect/>
          </a:stretch>
        </p:blipFill>
        <p:spPr>
          <a:xfrm>
            <a:off x="1553881" y="1450509"/>
            <a:ext cx="5856941" cy="3433482"/>
          </a:xfrm>
          <a:prstGeom prst="rect">
            <a:avLst/>
          </a:prstGeom>
        </p:spPr>
      </p:pic>
      <p:pic>
        <p:nvPicPr>
          <p:cNvPr id="7" name="Picture 6"/>
          <p:cNvPicPr>
            <a:picLocks noChangeAspect="1"/>
          </p:cNvPicPr>
          <p:nvPr/>
        </p:nvPicPr>
        <p:blipFill>
          <a:blip r:embed="rId3"/>
          <a:stretch>
            <a:fillRect/>
          </a:stretch>
        </p:blipFill>
        <p:spPr>
          <a:xfrm>
            <a:off x="2198220" y="4883991"/>
            <a:ext cx="4864100" cy="1104900"/>
          </a:xfrm>
          <a:prstGeom prst="rect">
            <a:avLst/>
          </a:prstGeom>
        </p:spPr>
      </p:pic>
      <p:sp>
        <p:nvSpPr>
          <p:cNvPr id="5" name="Slide Number Placeholder 4"/>
          <p:cNvSpPr>
            <a:spLocks noGrp="1"/>
          </p:cNvSpPr>
          <p:nvPr>
            <p:ph type="sldNum" sz="quarter" idx="12"/>
          </p:nvPr>
        </p:nvSpPr>
        <p:spPr/>
        <p:txBody>
          <a:bodyPr/>
          <a:lstStyle/>
          <a:p>
            <a:fld id="{6ECC9B84-AF0A-E746-9773-E40DD27D8915}" type="slidenum">
              <a:rPr lang="en-US" smtClean="0"/>
              <a:t>83</a:t>
            </a:fld>
            <a:endParaRPr lang="en-US"/>
          </a:p>
        </p:txBody>
      </p:sp>
    </p:spTree>
    <p:extLst>
      <p:ext uri="{BB962C8B-B14F-4D97-AF65-F5344CB8AC3E}">
        <p14:creationId xmlns:p14="http://schemas.microsoft.com/office/powerpoint/2010/main" val="24564794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944093" y="3221181"/>
            <a:ext cx="3371272" cy="102754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Barium Tagging</a:t>
            </a:r>
            <a:endParaRPr lang="en-US" dirty="0"/>
          </a:p>
        </p:txBody>
      </p:sp>
      <p:sp>
        <p:nvSpPr>
          <p:cNvPr id="6" name="Oval 5"/>
          <p:cNvSpPr/>
          <p:nvPr/>
        </p:nvSpPr>
        <p:spPr>
          <a:xfrm>
            <a:off x="1076038" y="1650759"/>
            <a:ext cx="3371272" cy="669637"/>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Nuclear Physics</a:t>
            </a:r>
            <a:endParaRPr lang="en-US" dirty="0"/>
          </a:p>
        </p:txBody>
      </p:sp>
      <p:sp>
        <p:nvSpPr>
          <p:cNvPr id="7" name="Oval 6"/>
          <p:cNvSpPr/>
          <p:nvPr/>
        </p:nvSpPr>
        <p:spPr>
          <a:xfrm>
            <a:off x="4447310" y="1385454"/>
            <a:ext cx="3371272" cy="669637"/>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Gas microphysics</a:t>
            </a:r>
            <a:endParaRPr lang="en-US" dirty="0"/>
          </a:p>
        </p:txBody>
      </p:sp>
      <p:sp>
        <p:nvSpPr>
          <p:cNvPr id="8" name="Oval 7"/>
          <p:cNvSpPr/>
          <p:nvPr/>
        </p:nvSpPr>
        <p:spPr>
          <a:xfrm>
            <a:off x="5652655" y="2551544"/>
            <a:ext cx="3371272" cy="669637"/>
          </a:xfrm>
          <a:prstGeom prst="ellips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Atomic physics</a:t>
            </a:r>
            <a:endParaRPr lang="en-US" dirty="0"/>
          </a:p>
        </p:txBody>
      </p:sp>
      <p:sp>
        <p:nvSpPr>
          <p:cNvPr id="9" name="Oval 8"/>
          <p:cNvSpPr/>
          <p:nvPr/>
        </p:nvSpPr>
        <p:spPr>
          <a:xfrm>
            <a:off x="115456" y="4211779"/>
            <a:ext cx="3371272" cy="669637"/>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Organic Synthesis</a:t>
            </a:r>
            <a:endParaRPr lang="en-US" dirty="0"/>
          </a:p>
        </p:txBody>
      </p:sp>
      <p:sp>
        <p:nvSpPr>
          <p:cNvPr id="10" name="Oval 9"/>
          <p:cNvSpPr/>
          <p:nvPr/>
        </p:nvSpPr>
        <p:spPr>
          <a:xfrm>
            <a:off x="2281383" y="4992253"/>
            <a:ext cx="3371272" cy="669637"/>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Microscopy</a:t>
            </a:r>
            <a:endParaRPr lang="en-US" dirty="0"/>
          </a:p>
        </p:txBody>
      </p:sp>
      <p:sp>
        <p:nvSpPr>
          <p:cNvPr id="11" name="Oval 10"/>
          <p:cNvSpPr/>
          <p:nvPr/>
        </p:nvSpPr>
        <p:spPr>
          <a:xfrm>
            <a:off x="5315528" y="4442688"/>
            <a:ext cx="3371272" cy="669637"/>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Analytic Chemistry</a:t>
            </a:r>
            <a:endParaRPr lang="en-US" dirty="0"/>
          </a:p>
        </p:txBody>
      </p:sp>
      <p:sp>
        <p:nvSpPr>
          <p:cNvPr id="12" name="Oval 11"/>
          <p:cNvSpPr/>
          <p:nvPr/>
        </p:nvSpPr>
        <p:spPr>
          <a:xfrm>
            <a:off x="-23091" y="2594366"/>
            <a:ext cx="3371272" cy="669637"/>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Mass Spectrometry</a:t>
            </a:r>
            <a:endParaRPr lang="en-US" dirty="0"/>
          </a:p>
        </p:txBody>
      </p:sp>
      <p:cxnSp>
        <p:nvCxnSpPr>
          <p:cNvPr id="15" name="Straight Arrow Connector 14"/>
          <p:cNvCxnSpPr>
            <a:stCxn id="6" idx="5"/>
          </p:cNvCxnSpPr>
          <p:nvPr/>
        </p:nvCxnSpPr>
        <p:spPr>
          <a:xfrm>
            <a:off x="3953599" y="2222330"/>
            <a:ext cx="202765" cy="998851"/>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5" idx="1"/>
          </p:cNvCxnSpPr>
          <p:nvPr/>
        </p:nvCxnSpPr>
        <p:spPr>
          <a:xfrm>
            <a:off x="3031838" y="3107019"/>
            <a:ext cx="405966" cy="264643"/>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824018" y="4040909"/>
            <a:ext cx="385618" cy="244795"/>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061692" y="4211779"/>
            <a:ext cx="290944" cy="780475"/>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5" idx="5"/>
          </p:cNvCxnSpPr>
          <p:nvPr/>
        </p:nvCxnSpPr>
        <p:spPr>
          <a:xfrm flipH="1" flipV="1">
            <a:off x="5821654" y="4098246"/>
            <a:ext cx="332073" cy="344442"/>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652655" y="3013122"/>
            <a:ext cx="145909" cy="325195"/>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022273" y="2055091"/>
            <a:ext cx="293256" cy="116609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13" name="Slide Number Placeholder 12"/>
          <p:cNvSpPr>
            <a:spLocks noGrp="1"/>
          </p:cNvSpPr>
          <p:nvPr>
            <p:ph type="sldNum" sz="quarter" idx="12"/>
          </p:nvPr>
        </p:nvSpPr>
        <p:spPr/>
        <p:txBody>
          <a:bodyPr/>
          <a:lstStyle/>
          <a:p>
            <a:fld id="{6ECC9B84-AF0A-E746-9773-E40DD27D8915}" type="slidenum">
              <a:rPr lang="en-US" smtClean="0"/>
              <a:t>84</a:t>
            </a:fld>
            <a:endParaRPr lang="en-US"/>
          </a:p>
        </p:txBody>
      </p:sp>
    </p:spTree>
    <p:extLst>
      <p:ext uri="{BB962C8B-B14F-4D97-AF65-F5344CB8AC3E}">
        <p14:creationId xmlns:p14="http://schemas.microsoft.com/office/powerpoint/2010/main" val="78628438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RFsch-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250" y="480309"/>
            <a:ext cx="4921250" cy="4625437"/>
          </a:xfrm>
          <a:prstGeom prst="rect">
            <a:avLst/>
          </a:prstGeom>
          <a:ln>
            <a:solidFill>
              <a:srgbClr val="292934"/>
            </a:solidFill>
          </a:ln>
          <a:effectLst>
            <a:outerShdw blurRad="50800" dist="38100" dir="13500000" algn="br" rotWithShape="0">
              <a:prstClr val="black">
                <a:alpha val="40000"/>
              </a:prstClr>
            </a:outerShdw>
          </a:effectLst>
        </p:spPr>
      </p:pic>
      <p:sp>
        <p:nvSpPr>
          <p:cNvPr id="7" name="TextBox 6"/>
          <p:cNvSpPr txBox="1"/>
          <p:nvPr/>
        </p:nvSpPr>
        <p:spPr>
          <a:xfrm>
            <a:off x="2379807" y="5197475"/>
            <a:ext cx="6565569" cy="707886"/>
          </a:xfrm>
          <a:prstGeom prst="rect">
            <a:avLst/>
          </a:prstGeom>
          <a:noFill/>
        </p:spPr>
        <p:txBody>
          <a:bodyPr wrap="square" rtlCol="0">
            <a:spAutoFit/>
          </a:bodyPr>
          <a:lstStyle/>
          <a:p>
            <a:pPr algn="ctr"/>
            <a:r>
              <a:rPr lang="en-US" sz="4000" b="1" dirty="0" smtClean="0">
                <a:solidFill>
                  <a:srgbClr val="D2533C"/>
                </a:solidFill>
              </a:rPr>
              <a:t>TIRF</a:t>
            </a:r>
          </a:p>
        </p:txBody>
      </p:sp>
      <p:sp>
        <p:nvSpPr>
          <p:cNvPr id="5" name="TextBox 4"/>
          <p:cNvSpPr txBox="1"/>
          <p:nvPr/>
        </p:nvSpPr>
        <p:spPr>
          <a:xfrm>
            <a:off x="4705032" y="5905361"/>
            <a:ext cx="4375468" cy="830997"/>
          </a:xfrm>
          <a:prstGeom prst="rect">
            <a:avLst/>
          </a:prstGeom>
          <a:noFill/>
        </p:spPr>
        <p:txBody>
          <a:bodyPr wrap="square" rtlCol="0">
            <a:spAutoFit/>
          </a:bodyPr>
          <a:lstStyle/>
          <a:p>
            <a:r>
              <a:rPr lang="en-US" sz="2400" dirty="0" smtClean="0"/>
              <a:t>Total Internal Reflection Fluorescence microscopy</a:t>
            </a:r>
            <a:endParaRPr lang="en-US" sz="2400" dirty="0"/>
          </a:p>
        </p:txBody>
      </p:sp>
      <p:pic>
        <p:nvPicPr>
          <p:cNvPr id="11" name="Picture 10" descr="20170921_074839.jpg"/>
          <p:cNvPicPr>
            <a:picLocks noChangeAspect="1"/>
          </p:cNvPicPr>
          <p:nvPr/>
        </p:nvPicPr>
        <p:blipFill rotWithShape="1">
          <a:blip r:embed="rId3">
            <a:extLst>
              <a:ext uri="{28A0092B-C50C-407E-A947-70E740481C1C}">
                <a14:useLocalDpi xmlns:a14="http://schemas.microsoft.com/office/drawing/2010/main" val="0"/>
              </a:ext>
            </a:extLst>
          </a:blip>
          <a:srcRect l="20514"/>
          <a:stretch/>
        </p:blipFill>
        <p:spPr>
          <a:xfrm>
            <a:off x="96442" y="0"/>
            <a:ext cx="3956748" cy="2800084"/>
          </a:xfrm>
          <a:prstGeom prst="rect">
            <a:avLst/>
          </a:prstGeom>
          <a:ln>
            <a:solidFill>
              <a:srgbClr val="292934"/>
            </a:solidFill>
          </a:ln>
          <a:effectLst>
            <a:outerShdw blurRad="50800" dist="38100" dir="13500000" algn="br" rotWithShape="0">
              <a:prstClr val="black">
                <a:alpha val="40000"/>
              </a:prstClr>
            </a:outerShdw>
          </a:effectLst>
        </p:spPr>
      </p:pic>
      <p:pic>
        <p:nvPicPr>
          <p:cNvPr id="2" name="Picture 1"/>
          <p:cNvPicPr>
            <a:picLocks noChangeAspect="1"/>
          </p:cNvPicPr>
          <p:nvPr/>
        </p:nvPicPr>
        <p:blipFill>
          <a:blip r:embed="rId4"/>
          <a:stretch>
            <a:fillRect/>
          </a:stretch>
        </p:blipFill>
        <p:spPr>
          <a:xfrm>
            <a:off x="154167" y="2868628"/>
            <a:ext cx="3889242" cy="3925455"/>
          </a:xfrm>
          <a:prstGeom prst="rect">
            <a:avLst/>
          </a:prstGeom>
          <a:ln>
            <a:solidFill>
              <a:schemeClr val="tx1"/>
            </a:solidFill>
          </a:ln>
          <a:effectLst>
            <a:outerShdw blurRad="50800" dist="38100" dir="10800000" algn="r" rotWithShape="0">
              <a:prstClr val="black">
                <a:alpha val="40000"/>
              </a:prstClr>
            </a:outerShdw>
          </a:effectLst>
        </p:spPr>
      </p:pic>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8" name="Slide Number Placeholder 7"/>
          <p:cNvSpPr>
            <a:spLocks noGrp="1"/>
          </p:cNvSpPr>
          <p:nvPr>
            <p:ph type="sldNum" sz="quarter" idx="12"/>
          </p:nvPr>
        </p:nvSpPr>
        <p:spPr/>
        <p:txBody>
          <a:bodyPr/>
          <a:lstStyle/>
          <a:p>
            <a:fld id="{6ECC9B84-AF0A-E746-9773-E40DD27D8915}" type="slidenum">
              <a:rPr lang="en-US" smtClean="0"/>
              <a:t>85</a:t>
            </a:fld>
            <a:endParaRPr lang="en-US"/>
          </a:p>
        </p:txBody>
      </p:sp>
    </p:spTree>
    <p:extLst>
      <p:ext uri="{BB962C8B-B14F-4D97-AF65-F5344CB8AC3E}">
        <p14:creationId xmlns:p14="http://schemas.microsoft.com/office/powerpoint/2010/main" val="1938361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RF-ImageFULL-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445" y="112889"/>
            <a:ext cx="5021179" cy="6081889"/>
          </a:xfrm>
          <a:prstGeom prst="rect">
            <a:avLst/>
          </a:prstGeom>
        </p:spPr>
      </p:pic>
      <p:sp>
        <p:nvSpPr>
          <p:cNvPr id="4" name="Slide Number Placeholder 3"/>
          <p:cNvSpPr>
            <a:spLocks noGrp="1"/>
          </p:cNvSpPr>
          <p:nvPr>
            <p:ph type="sldNum" sz="quarter" idx="12"/>
          </p:nvPr>
        </p:nvSpPr>
        <p:spPr/>
        <p:txBody>
          <a:bodyPr/>
          <a:lstStyle/>
          <a:p>
            <a:fld id="{0E646309-394F-0744-9B65-91C1A7291A1F}" type="slidenum">
              <a:rPr lang="en-US" smtClean="0"/>
              <a:t>86</a:t>
            </a:fld>
            <a:endParaRPr lang="en-US" dirty="0"/>
          </a:p>
        </p:txBody>
      </p:sp>
      <p:sp>
        <p:nvSpPr>
          <p:cNvPr id="3" name="Footer Placeholder 2"/>
          <p:cNvSpPr>
            <a:spLocks noGrp="1"/>
          </p:cNvSpPr>
          <p:nvPr>
            <p:ph type="ftr" sz="quarter" idx="11"/>
          </p:nvPr>
        </p:nvSpPr>
        <p:spPr/>
        <p:txBody>
          <a:bodyPr/>
          <a:lstStyle/>
          <a:p>
            <a:r>
              <a:rPr lang="en-US" smtClean="0"/>
              <a:t>DBD2018</a:t>
            </a:r>
            <a:endParaRPr lang="en-US"/>
          </a:p>
        </p:txBody>
      </p:sp>
    </p:spTree>
    <p:extLst>
      <p:ext uri="{BB962C8B-B14F-4D97-AF65-F5344CB8AC3E}">
        <p14:creationId xmlns:p14="http://schemas.microsoft.com/office/powerpoint/2010/main" val="119703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390" y="575420"/>
            <a:ext cx="8903735" cy="584776"/>
          </a:xfrm>
          <a:prstGeom prst="rect">
            <a:avLst/>
          </a:prstGeom>
          <a:noFill/>
        </p:spPr>
        <p:txBody>
          <a:bodyPr wrap="square" rtlCol="0">
            <a:spAutoFit/>
          </a:bodyPr>
          <a:lstStyle/>
          <a:p>
            <a:pPr algn="ctr"/>
            <a:r>
              <a:rPr lang="en-US" sz="3200" b="1" dirty="0" smtClean="0">
                <a:solidFill>
                  <a:schemeClr val="tx2"/>
                </a:solidFill>
              </a:rPr>
              <a:t>Single Ba</a:t>
            </a:r>
            <a:r>
              <a:rPr lang="en-US" sz="3200" b="1" baseline="30000" dirty="0" smtClean="0">
                <a:solidFill>
                  <a:schemeClr val="tx2"/>
                </a:solidFill>
              </a:rPr>
              <a:t>++</a:t>
            </a:r>
            <a:r>
              <a:rPr lang="en-US" sz="3200" b="1" dirty="0" smtClean="0">
                <a:solidFill>
                  <a:schemeClr val="tx2"/>
                </a:solidFill>
              </a:rPr>
              <a:t> TIRF images from our lab at UTA</a:t>
            </a:r>
          </a:p>
        </p:txBody>
      </p:sp>
      <p:pic>
        <p:nvPicPr>
          <p:cNvPr id="2" name="Picture 1"/>
          <p:cNvPicPr>
            <a:picLocks noChangeAspect="1"/>
          </p:cNvPicPr>
          <p:nvPr/>
        </p:nvPicPr>
        <p:blipFill>
          <a:blip r:embed="rId2"/>
          <a:stretch>
            <a:fillRect/>
          </a:stretch>
        </p:blipFill>
        <p:spPr>
          <a:xfrm>
            <a:off x="211282" y="1397000"/>
            <a:ext cx="5290602" cy="5160818"/>
          </a:xfrm>
          <a:prstGeom prst="rect">
            <a:avLst/>
          </a:prstGeom>
        </p:spPr>
      </p:pic>
      <p:sp>
        <p:nvSpPr>
          <p:cNvPr id="5" name="TextBox 4"/>
          <p:cNvSpPr txBox="1"/>
          <p:nvPr/>
        </p:nvSpPr>
        <p:spPr>
          <a:xfrm>
            <a:off x="5807364" y="1672680"/>
            <a:ext cx="3013363" cy="4524316"/>
          </a:xfrm>
          <a:prstGeom prst="rect">
            <a:avLst/>
          </a:prstGeom>
          <a:noFill/>
        </p:spPr>
        <p:txBody>
          <a:bodyPr wrap="square" rtlCol="0">
            <a:spAutoFit/>
          </a:bodyPr>
          <a:lstStyle/>
          <a:p>
            <a:pPr marL="285750" indent="-285750">
              <a:buFont typeface="Wingdings" charset="0"/>
              <a:buChar char="ß"/>
            </a:pPr>
            <a:r>
              <a:rPr lang="en-US" b="1" dirty="0" smtClean="0"/>
              <a:t>This image shows a weak solution of barium perchlorate salt on our sensor.</a:t>
            </a:r>
          </a:p>
          <a:p>
            <a:pPr marL="285750" indent="-285750">
              <a:buFont typeface="Wingdings" charset="0"/>
              <a:buChar char="ß"/>
            </a:pPr>
            <a:endParaRPr lang="en-US" dirty="0"/>
          </a:p>
          <a:p>
            <a:r>
              <a:rPr lang="en-US" dirty="0" smtClean="0"/>
              <a:t>Each spot is a </a:t>
            </a:r>
            <a:r>
              <a:rPr lang="en-US" b="1" dirty="0" smtClean="0"/>
              <a:t>single barium ion.</a:t>
            </a:r>
          </a:p>
          <a:p>
            <a:endParaRPr lang="en-US" dirty="0"/>
          </a:p>
          <a:p>
            <a:r>
              <a:rPr lang="en-US" dirty="0" smtClean="0"/>
              <a:t>Brighter spots are near the TIRF surface, dimmer ones are deeper in the sample.</a:t>
            </a:r>
          </a:p>
          <a:p>
            <a:endParaRPr lang="en-US" dirty="0"/>
          </a:p>
          <a:p>
            <a:r>
              <a:rPr lang="en-US" dirty="0" smtClean="0"/>
              <a:t>In a xenon detector, only brightest ones will be present.</a:t>
            </a:r>
          </a:p>
          <a:p>
            <a:endParaRPr lang="en-US" dirty="0"/>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87</a:t>
            </a:fld>
            <a:endParaRPr lang="en-US"/>
          </a:p>
        </p:txBody>
      </p:sp>
    </p:spTree>
    <p:extLst>
      <p:ext uri="{BB962C8B-B14F-4D97-AF65-F5344CB8AC3E}">
        <p14:creationId xmlns:p14="http://schemas.microsoft.com/office/powerpoint/2010/main" val="2114980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9D11FF"/>
                </a:solidFill>
              </a:rPr>
              <a:t>Fluo-4 with calcium: very bright!</a:t>
            </a:r>
            <a:endParaRPr lang="en-US" dirty="0">
              <a:solidFill>
                <a:srgbClr val="9D11FF"/>
              </a:solidFill>
            </a:endParaRPr>
          </a:p>
        </p:txBody>
      </p:sp>
      <p:sp>
        <p:nvSpPr>
          <p:cNvPr id="2" name="Slide Number Placeholder 1"/>
          <p:cNvSpPr>
            <a:spLocks noGrp="1"/>
          </p:cNvSpPr>
          <p:nvPr>
            <p:ph type="sldNum" sz="quarter" idx="12"/>
          </p:nvPr>
        </p:nvSpPr>
        <p:spPr/>
        <p:txBody>
          <a:bodyPr/>
          <a:lstStyle/>
          <a:p>
            <a:fld id="{0E646309-394F-0744-9B65-91C1A7291A1F}" type="slidenum">
              <a:rPr lang="en-US" smtClean="0"/>
              <a:t>88</a:t>
            </a:fld>
            <a:endParaRPr lang="en-US" dirty="0"/>
          </a:p>
        </p:txBody>
      </p:sp>
      <p:pic>
        <p:nvPicPr>
          <p:cNvPr id="3" name="Picture 2" descr="Ca-Photobleach-OnOff-fluo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13117"/>
            <a:ext cx="6247865" cy="4579881"/>
          </a:xfrm>
          <a:prstGeom prst="rect">
            <a:avLst/>
          </a:prstGeom>
        </p:spPr>
      </p:pic>
      <p:sp>
        <p:nvSpPr>
          <p:cNvPr id="5" name="TextBox 4"/>
          <p:cNvSpPr txBox="1"/>
          <p:nvPr/>
        </p:nvSpPr>
        <p:spPr>
          <a:xfrm>
            <a:off x="6553200" y="1742787"/>
            <a:ext cx="2242671" cy="1815882"/>
          </a:xfrm>
          <a:prstGeom prst="rect">
            <a:avLst/>
          </a:prstGeom>
          <a:noFill/>
        </p:spPr>
        <p:txBody>
          <a:bodyPr wrap="none" rtlCol="0">
            <a:spAutoFit/>
          </a:bodyPr>
          <a:lstStyle/>
          <a:p>
            <a:r>
              <a:rPr lang="en-US" sz="2800" dirty="0"/>
              <a:t>O</a:t>
            </a:r>
            <a:r>
              <a:rPr lang="en-US" sz="2800" dirty="0" smtClean="0"/>
              <a:t>n-off step</a:t>
            </a:r>
          </a:p>
          <a:p>
            <a:r>
              <a:rPr lang="en-US" sz="2800" dirty="0" smtClean="0"/>
              <a:t>confirms a</a:t>
            </a:r>
          </a:p>
          <a:p>
            <a:r>
              <a:rPr lang="en-US" sz="2800" dirty="0" smtClean="0"/>
              <a:t>single-ion </a:t>
            </a:r>
          </a:p>
          <a:p>
            <a:r>
              <a:rPr lang="en-US" sz="2800" dirty="0" smtClean="0"/>
              <a:t>interpretation</a:t>
            </a:r>
            <a:endParaRPr lang="en-US" sz="2800" dirty="0"/>
          </a:p>
        </p:txBody>
      </p:sp>
      <p:sp>
        <p:nvSpPr>
          <p:cNvPr id="6" name="Footer Placeholder 5"/>
          <p:cNvSpPr>
            <a:spLocks noGrp="1"/>
          </p:cNvSpPr>
          <p:nvPr>
            <p:ph type="ftr" sz="quarter" idx="11"/>
          </p:nvPr>
        </p:nvSpPr>
        <p:spPr/>
        <p:txBody>
          <a:bodyPr/>
          <a:lstStyle/>
          <a:p>
            <a:r>
              <a:rPr lang="en-US" smtClean="0"/>
              <a:t>DBD2018</a:t>
            </a:r>
            <a:endParaRPr lang="en-US"/>
          </a:p>
        </p:txBody>
      </p:sp>
    </p:spTree>
    <p:extLst>
      <p:ext uri="{BB962C8B-B14F-4D97-AF65-F5344CB8AC3E}">
        <p14:creationId xmlns:p14="http://schemas.microsoft.com/office/powerpoint/2010/main" val="187084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dirty="0">
                <a:solidFill>
                  <a:schemeClr val="accent6">
                    <a:lumMod val="20000"/>
                    <a:lumOff val="80000"/>
                  </a:schemeClr>
                </a:solidFill>
              </a:rPr>
              <a:t>The Universe is </a:t>
            </a:r>
            <a:r>
              <a:rPr lang="en-US" dirty="0" smtClean="0">
                <a:solidFill>
                  <a:schemeClr val="accent6">
                    <a:lumMod val="20000"/>
                    <a:lumOff val="80000"/>
                  </a:schemeClr>
                </a:solidFill>
              </a:rPr>
              <a:t>not symmetric</a:t>
            </a:r>
            <a:r>
              <a:rPr lang="en-US" dirty="0">
                <a:solidFill>
                  <a:schemeClr val="accent6">
                    <a:lumMod val="20000"/>
                    <a:lumOff val="80000"/>
                  </a:schemeClr>
                </a:solidFill>
              </a:rPr>
              <a:t>!</a:t>
            </a:r>
          </a:p>
        </p:txBody>
      </p:sp>
      <p:sp>
        <p:nvSpPr>
          <p:cNvPr id="3" name="Content Placeholder 2"/>
          <p:cNvSpPr>
            <a:spLocks noGrp="1"/>
          </p:cNvSpPr>
          <p:nvPr>
            <p:ph idx="1"/>
          </p:nvPr>
        </p:nvSpPr>
        <p:spPr/>
        <p:txBody>
          <a:bodyPr>
            <a:normAutofit/>
          </a:bodyPr>
          <a:lstStyle/>
          <a:p>
            <a:pPr marL="457200" lvl="1" indent="0" algn="ctr">
              <a:buNone/>
            </a:pPr>
            <a:r>
              <a:rPr lang="en-US" sz="3200" dirty="0" smtClean="0">
                <a:solidFill>
                  <a:srgbClr val="CCFFCC"/>
                </a:solidFill>
              </a:rPr>
              <a:t>Measured ratio: N</a:t>
            </a:r>
            <a:r>
              <a:rPr lang="en-US" sz="3200" baseline="-25000" dirty="0" smtClean="0">
                <a:solidFill>
                  <a:srgbClr val="CCFFCC"/>
                </a:solidFill>
              </a:rPr>
              <a:t>B</a:t>
            </a:r>
            <a:r>
              <a:rPr lang="en-US" sz="3200" dirty="0" smtClean="0">
                <a:solidFill>
                  <a:srgbClr val="CCFFCC"/>
                </a:solidFill>
              </a:rPr>
              <a:t>/</a:t>
            </a:r>
            <a:r>
              <a:rPr lang="en-US" sz="3200" dirty="0" err="1">
                <a:solidFill>
                  <a:srgbClr val="CCFFCC"/>
                </a:solidFill>
              </a:rPr>
              <a:t>N</a:t>
            </a:r>
            <a:r>
              <a:rPr lang="en-US" sz="3200" baseline="-25000" dirty="0" err="1" smtClean="0">
                <a:solidFill>
                  <a:srgbClr val="CCFFCC"/>
                </a:solidFill>
              </a:rPr>
              <a:t>γ</a:t>
            </a:r>
            <a:r>
              <a:rPr lang="en-US" sz="3200" dirty="0" smtClean="0">
                <a:solidFill>
                  <a:srgbClr val="CCFFCC"/>
                </a:solidFill>
              </a:rPr>
              <a:t>  = 6 x 10</a:t>
            </a:r>
            <a:r>
              <a:rPr lang="en-US" sz="3200" baseline="30000" dirty="0" smtClean="0">
                <a:solidFill>
                  <a:srgbClr val="CCFFCC"/>
                </a:solidFill>
              </a:rPr>
              <a:t>-10</a:t>
            </a:r>
          </a:p>
          <a:p>
            <a:pPr marL="457200" lvl="1" indent="0" algn="ctr">
              <a:buNone/>
            </a:pPr>
            <a:r>
              <a:rPr lang="en-US" sz="3200" dirty="0" smtClean="0">
                <a:solidFill>
                  <a:srgbClr val="CCFFCC"/>
                </a:solidFill>
              </a:rPr>
              <a:t>N</a:t>
            </a:r>
            <a:r>
              <a:rPr lang="en-US" sz="3200" baseline="-25000" dirty="0" smtClean="0">
                <a:solidFill>
                  <a:srgbClr val="CCFFCC"/>
                </a:solidFill>
              </a:rPr>
              <a:t>B*</a:t>
            </a:r>
            <a:r>
              <a:rPr lang="en-US" sz="3200" dirty="0" smtClean="0">
                <a:solidFill>
                  <a:srgbClr val="CCFFCC"/>
                </a:solidFill>
              </a:rPr>
              <a:t> </a:t>
            </a:r>
            <a:r>
              <a:rPr lang="en-US" sz="3200" dirty="0">
                <a:solidFill>
                  <a:srgbClr val="CCFFCC"/>
                </a:solidFill>
              </a:rPr>
              <a:t>≈ </a:t>
            </a:r>
            <a:r>
              <a:rPr lang="en-US" sz="3200" dirty="0" smtClean="0">
                <a:solidFill>
                  <a:srgbClr val="CCFFCC"/>
                </a:solidFill>
              </a:rPr>
              <a:t> 0</a:t>
            </a:r>
          </a:p>
          <a:p>
            <a:pPr lvl="1"/>
            <a:endParaRPr lang="en-US" dirty="0" smtClean="0">
              <a:solidFill>
                <a:srgbClr val="CCFFCC"/>
              </a:solidFill>
            </a:endParaRPr>
          </a:p>
          <a:p>
            <a:pPr marL="0" lvl="1" indent="0" algn="ctr">
              <a:buNone/>
            </a:pPr>
            <a:r>
              <a:rPr lang="en-US" dirty="0" smtClean="0">
                <a:solidFill>
                  <a:srgbClr val="FFFF00"/>
                </a:solidFill>
              </a:rPr>
              <a:t>So the prediction that </a:t>
            </a:r>
            <a:r>
              <a:rPr lang="en-US" sz="3200" dirty="0">
                <a:solidFill>
                  <a:srgbClr val="FFFFFF"/>
                </a:solidFill>
              </a:rPr>
              <a:t>(</a:t>
            </a:r>
            <a:r>
              <a:rPr lang="en-US" sz="3200" dirty="0">
                <a:solidFill>
                  <a:schemeClr val="bg1"/>
                </a:solidFill>
              </a:rPr>
              <a:t>N</a:t>
            </a:r>
            <a:r>
              <a:rPr lang="en-US" sz="3200" baseline="-25000" dirty="0">
                <a:solidFill>
                  <a:schemeClr val="bg1"/>
                </a:solidFill>
              </a:rPr>
              <a:t>B</a:t>
            </a:r>
            <a:r>
              <a:rPr lang="en-US" sz="3200" dirty="0">
                <a:solidFill>
                  <a:schemeClr val="bg1"/>
                </a:solidFill>
              </a:rPr>
              <a:t> +N</a:t>
            </a:r>
            <a:r>
              <a:rPr lang="en-US" sz="3200" baseline="-25000" dirty="0">
                <a:solidFill>
                  <a:schemeClr val="bg1"/>
                </a:solidFill>
              </a:rPr>
              <a:t>B*</a:t>
            </a:r>
            <a:r>
              <a:rPr lang="en-US" sz="3200" dirty="0">
                <a:solidFill>
                  <a:schemeClr val="bg1"/>
                </a:solidFill>
              </a:rPr>
              <a:t>) </a:t>
            </a:r>
            <a:r>
              <a:rPr lang="en-US" sz="3200" dirty="0" smtClean="0">
                <a:solidFill>
                  <a:schemeClr val="bg1"/>
                </a:solidFill>
              </a:rPr>
              <a:t>/</a:t>
            </a:r>
            <a:r>
              <a:rPr lang="en-US" sz="3200" dirty="0" err="1" smtClean="0">
                <a:solidFill>
                  <a:schemeClr val="bg1"/>
                </a:solidFill>
              </a:rPr>
              <a:t>N</a:t>
            </a:r>
            <a:r>
              <a:rPr lang="en-US" sz="3200" baseline="-25000" dirty="0" err="1" smtClean="0">
                <a:solidFill>
                  <a:schemeClr val="bg1"/>
                </a:solidFill>
              </a:rPr>
              <a:t>γ</a:t>
            </a:r>
            <a:r>
              <a:rPr lang="en-US" sz="3200" baseline="-25000" dirty="0" smtClean="0">
                <a:solidFill>
                  <a:schemeClr val="bg1"/>
                </a:solidFill>
              </a:rPr>
              <a:t> </a:t>
            </a:r>
            <a:r>
              <a:rPr lang="en-US" sz="3200" dirty="0" smtClean="0">
                <a:solidFill>
                  <a:schemeClr val="bg1"/>
                </a:solidFill>
              </a:rPr>
              <a:t> </a:t>
            </a:r>
            <a:r>
              <a:rPr lang="en-US" sz="3200" b="1" u="sng" dirty="0" smtClean="0">
                <a:solidFill>
                  <a:srgbClr val="FFFF00"/>
                </a:solidFill>
              </a:rPr>
              <a:t>≈ 10</a:t>
            </a:r>
            <a:r>
              <a:rPr lang="en-US" sz="3200" b="1" u="sng" baseline="30000" dirty="0" smtClean="0">
                <a:solidFill>
                  <a:srgbClr val="FFFF00"/>
                </a:solidFill>
              </a:rPr>
              <a:t>-19</a:t>
            </a:r>
            <a:endParaRPr lang="en-US" sz="3200" b="1" u="sng" dirty="0" smtClean="0">
              <a:solidFill>
                <a:srgbClr val="FFFF00"/>
              </a:solidFill>
            </a:endParaRPr>
          </a:p>
          <a:p>
            <a:pPr marL="0" lvl="1" indent="0" algn="ctr">
              <a:buNone/>
            </a:pPr>
            <a:endParaRPr lang="en-US" sz="3200" b="1" u="sng" baseline="30000" dirty="0">
              <a:solidFill>
                <a:srgbClr val="FFFF00"/>
              </a:solidFill>
            </a:endParaRPr>
          </a:p>
          <a:p>
            <a:pPr marL="0" indent="0" algn="ctr">
              <a:buNone/>
            </a:pPr>
            <a:r>
              <a:rPr lang="en-US" sz="3600" dirty="0" smtClean="0">
                <a:solidFill>
                  <a:srgbClr val="FF6600"/>
                </a:solidFill>
              </a:rPr>
              <a:t>is wrong, by ~ 10</a:t>
            </a:r>
            <a:r>
              <a:rPr lang="en-US" sz="3600" baseline="30000" dirty="0" smtClean="0">
                <a:solidFill>
                  <a:srgbClr val="FF6600"/>
                </a:solidFill>
              </a:rPr>
              <a:t>9</a:t>
            </a:r>
            <a:r>
              <a:rPr lang="en-US" sz="3600" dirty="0" smtClean="0">
                <a:solidFill>
                  <a:srgbClr val="FF6600"/>
                </a:solidFill>
              </a:rPr>
              <a:t>   </a:t>
            </a:r>
          </a:p>
          <a:p>
            <a:pPr marL="0" indent="0" algn="ctr">
              <a:buNone/>
            </a:pPr>
            <a:r>
              <a:rPr lang="en-US" sz="3600" dirty="0">
                <a:solidFill>
                  <a:srgbClr val="FF6600"/>
                </a:solidFill>
              </a:rPr>
              <a:t>This is a problem!</a:t>
            </a:r>
          </a:p>
          <a:p>
            <a:pPr marL="0" indent="0" algn="ctr">
              <a:buNone/>
            </a:pPr>
            <a:endParaRPr lang="en-US" dirty="0"/>
          </a:p>
        </p:txBody>
      </p:sp>
      <p:sp>
        <p:nvSpPr>
          <p:cNvPr id="4" name="Date Placeholder 3"/>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8</a:t>
            </a:fld>
            <a:endParaRPr lang="en-US"/>
          </a:p>
        </p:txBody>
      </p:sp>
    </p:spTree>
    <p:extLst>
      <p:ext uri="{BB962C8B-B14F-4D97-AF65-F5344CB8AC3E}">
        <p14:creationId xmlns:p14="http://schemas.microsoft.com/office/powerpoint/2010/main" val="205017220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8636" y="613187"/>
            <a:ext cx="6569363" cy="6244814"/>
          </a:xfrm>
          <a:prstGeom prst="rect">
            <a:avLst/>
          </a:prstGeom>
        </p:spPr>
      </p:pic>
      <p:sp>
        <p:nvSpPr>
          <p:cNvPr id="6" name="TextBox 5"/>
          <p:cNvSpPr txBox="1"/>
          <p:nvPr/>
        </p:nvSpPr>
        <p:spPr>
          <a:xfrm>
            <a:off x="6604000" y="2597727"/>
            <a:ext cx="2297545" cy="923330"/>
          </a:xfrm>
          <a:prstGeom prst="rect">
            <a:avLst/>
          </a:prstGeom>
          <a:noFill/>
        </p:spPr>
        <p:txBody>
          <a:bodyPr wrap="square" rtlCol="0">
            <a:spAutoFit/>
          </a:bodyPr>
          <a:lstStyle/>
          <a:p>
            <a:r>
              <a:rPr lang="en-US" b="1" i="1" dirty="0" smtClean="0"/>
              <a:t>This “step” is how you know it is exactly one ion.</a:t>
            </a:r>
            <a:endParaRPr lang="en-US" b="1" i="1" dirty="0"/>
          </a:p>
        </p:txBody>
      </p:sp>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89</a:t>
            </a:fld>
            <a:endParaRPr lang="en-US"/>
          </a:p>
        </p:txBody>
      </p:sp>
    </p:spTree>
    <p:extLst>
      <p:ext uri="{BB962C8B-B14F-4D97-AF65-F5344CB8AC3E}">
        <p14:creationId xmlns:p14="http://schemas.microsoft.com/office/powerpoint/2010/main" val="185657894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3215"/>
          <a:stretch/>
        </p:blipFill>
        <p:spPr>
          <a:xfrm>
            <a:off x="982852" y="369455"/>
            <a:ext cx="4406566" cy="6488546"/>
          </a:xfrm>
          <a:prstGeom prst="rect">
            <a:avLst/>
          </a:prstGeom>
        </p:spPr>
      </p:pic>
      <p:sp>
        <p:nvSpPr>
          <p:cNvPr id="6" name="TextBox 5"/>
          <p:cNvSpPr txBox="1"/>
          <p:nvPr/>
        </p:nvSpPr>
        <p:spPr>
          <a:xfrm>
            <a:off x="668815" y="3726892"/>
            <a:ext cx="1854933" cy="646331"/>
          </a:xfrm>
          <a:prstGeom prst="rect">
            <a:avLst/>
          </a:prstGeom>
          <a:noFill/>
        </p:spPr>
        <p:txBody>
          <a:bodyPr wrap="square" rtlCol="0">
            <a:spAutoFit/>
          </a:bodyPr>
          <a:lstStyle/>
          <a:p>
            <a:r>
              <a:rPr lang="en-US" b="1" dirty="0" smtClean="0">
                <a:solidFill>
                  <a:srgbClr val="660066"/>
                </a:solidFill>
              </a:rPr>
              <a:t>0.5s exposure after: </a:t>
            </a:r>
          </a:p>
        </p:txBody>
      </p:sp>
      <p:sp>
        <p:nvSpPr>
          <p:cNvPr id="7" name="TextBox 6"/>
          <p:cNvSpPr txBox="1"/>
          <p:nvPr/>
        </p:nvSpPr>
        <p:spPr>
          <a:xfrm>
            <a:off x="668815" y="748166"/>
            <a:ext cx="1990725" cy="646331"/>
          </a:xfrm>
          <a:prstGeom prst="rect">
            <a:avLst/>
          </a:prstGeom>
          <a:noFill/>
        </p:spPr>
        <p:txBody>
          <a:bodyPr wrap="square" rtlCol="0">
            <a:spAutoFit/>
          </a:bodyPr>
          <a:lstStyle/>
          <a:p>
            <a:r>
              <a:rPr lang="en-US" b="1" dirty="0" smtClean="0">
                <a:solidFill>
                  <a:srgbClr val="660066"/>
                </a:solidFill>
              </a:rPr>
              <a:t>0.5s exposure</a:t>
            </a:r>
          </a:p>
          <a:p>
            <a:r>
              <a:rPr lang="en-US" b="1" dirty="0" smtClean="0">
                <a:solidFill>
                  <a:srgbClr val="660066"/>
                </a:solidFill>
              </a:rPr>
              <a:t>before: </a:t>
            </a:r>
          </a:p>
        </p:txBody>
      </p:sp>
      <p:sp>
        <p:nvSpPr>
          <p:cNvPr id="14" name="TextBox 13"/>
          <p:cNvSpPr txBox="1"/>
          <p:nvPr/>
        </p:nvSpPr>
        <p:spPr>
          <a:xfrm>
            <a:off x="5816505" y="3611223"/>
            <a:ext cx="3154313" cy="1600438"/>
          </a:xfrm>
          <a:prstGeom prst="rect">
            <a:avLst/>
          </a:prstGeom>
          <a:noFill/>
          <a:ln>
            <a:solidFill>
              <a:schemeClr val="tx1"/>
            </a:solidFill>
          </a:ln>
        </p:spPr>
        <p:txBody>
          <a:bodyPr wrap="square" rtlCol="0">
            <a:spAutoFit/>
          </a:bodyPr>
          <a:lstStyle/>
          <a:p>
            <a:r>
              <a:rPr lang="en-US" sz="1400" i="1" dirty="0"/>
              <a:t>Demonstration of Single Barium Ion Sensitivity for Neutrinoless Double Beta Decay using Single Molecule Fluorescence Imaging, </a:t>
            </a:r>
            <a:endParaRPr lang="en-US" sz="1400" i="1" dirty="0" smtClean="0"/>
          </a:p>
          <a:p>
            <a:endParaRPr lang="en-US" sz="1400" i="1" dirty="0"/>
          </a:p>
          <a:p>
            <a:r>
              <a:rPr lang="en-US" sz="1400" dirty="0" smtClean="0"/>
              <a:t>A.D</a:t>
            </a:r>
            <a:r>
              <a:rPr lang="en-US" sz="1400" dirty="0"/>
              <a:t>. </a:t>
            </a:r>
            <a:r>
              <a:rPr lang="en-US" sz="1400" dirty="0" smtClean="0"/>
              <a:t>McDonald*, </a:t>
            </a:r>
            <a:r>
              <a:rPr lang="en-US" sz="1400" dirty="0"/>
              <a:t>B.J.P. </a:t>
            </a:r>
            <a:r>
              <a:rPr lang="en-US" sz="1400" dirty="0" smtClean="0"/>
              <a:t>Jones*, </a:t>
            </a:r>
            <a:r>
              <a:rPr lang="en-US" sz="1400" i="1" dirty="0"/>
              <a:t>et al</a:t>
            </a:r>
            <a:r>
              <a:rPr lang="en-US" sz="1400" dirty="0"/>
              <a:t> </a:t>
            </a:r>
          </a:p>
          <a:p>
            <a:r>
              <a:rPr lang="en-US" sz="1400" dirty="0" smtClean="0"/>
              <a:t>arXiv</a:t>
            </a:r>
            <a:r>
              <a:rPr lang="en-US" sz="1400" dirty="0"/>
              <a:t>:</a:t>
            </a:r>
            <a:r>
              <a:rPr lang="en-US" sz="1400" dirty="0" smtClean="0"/>
              <a:t>1711.04782</a:t>
            </a:r>
            <a:endParaRPr lang="en-US" sz="1400" i="1" dirty="0"/>
          </a:p>
        </p:txBody>
      </p:sp>
      <p:sp>
        <p:nvSpPr>
          <p:cNvPr id="2" name="TextBox 1"/>
          <p:cNvSpPr txBox="1"/>
          <p:nvPr/>
        </p:nvSpPr>
        <p:spPr>
          <a:xfrm>
            <a:off x="5677959" y="1106167"/>
            <a:ext cx="3105727" cy="1477328"/>
          </a:xfrm>
          <a:prstGeom prst="rect">
            <a:avLst/>
          </a:prstGeom>
          <a:noFill/>
        </p:spPr>
        <p:txBody>
          <a:bodyPr wrap="square" rtlCol="0">
            <a:spAutoFit/>
          </a:bodyPr>
          <a:lstStyle/>
          <a:p>
            <a:r>
              <a:rPr lang="en-US" b="1" i="1" dirty="0" smtClean="0">
                <a:solidFill>
                  <a:srgbClr val="660066"/>
                </a:solidFill>
              </a:rPr>
              <a:t>Single ions barium resolved with 2nm super-resolution and 12.9 sigma stat. significance.</a:t>
            </a:r>
          </a:p>
          <a:p>
            <a:endParaRPr lang="en-US" i="1" dirty="0"/>
          </a:p>
        </p:txBody>
      </p:sp>
      <p:sp>
        <p:nvSpPr>
          <p:cNvPr id="4" name="TextBox 3"/>
          <p:cNvSpPr txBox="1"/>
          <p:nvPr/>
        </p:nvSpPr>
        <p:spPr>
          <a:xfrm>
            <a:off x="5585596" y="3232727"/>
            <a:ext cx="3290454" cy="378496"/>
          </a:xfrm>
          <a:prstGeom prst="rect">
            <a:avLst/>
          </a:prstGeom>
          <a:noFill/>
        </p:spPr>
        <p:txBody>
          <a:bodyPr wrap="square" rtlCol="0">
            <a:spAutoFit/>
          </a:bodyPr>
          <a:lstStyle/>
          <a:p>
            <a:pPr algn="ctr"/>
            <a:r>
              <a:rPr lang="en-US" b="1" i="1" dirty="0" smtClean="0"/>
              <a:t>published in PRL:</a:t>
            </a:r>
            <a:endParaRPr lang="en-US" b="1" i="1" dirty="0"/>
          </a:p>
        </p:txBody>
      </p:sp>
      <p:sp>
        <p:nvSpPr>
          <p:cNvPr id="8" name="TextBox 7"/>
          <p:cNvSpPr txBox="1"/>
          <p:nvPr/>
        </p:nvSpPr>
        <p:spPr>
          <a:xfrm>
            <a:off x="5677959" y="6118875"/>
            <a:ext cx="3558403" cy="646331"/>
          </a:xfrm>
          <a:prstGeom prst="rect">
            <a:avLst/>
          </a:prstGeom>
          <a:noFill/>
        </p:spPr>
        <p:txBody>
          <a:bodyPr wrap="square" rtlCol="0">
            <a:spAutoFit/>
          </a:bodyPr>
          <a:lstStyle/>
          <a:p>
            <a:r>
              <a:rPr lang="en-US" b="1" dirty="0" smtClean="0">
                <a:solidFill>
                  <a:srgbClr val="008000"/>
                </a:solidFill>
              </a:rPr>
              <a:t>A significant step for the field </a:t>
            </a:r>
          </a:p>
          <a:p>
            <a:r>
              <a:rPr lang="en-US" b="1" i="1" dirty="0" smtClean="0">
                <a:solidFill>
                  <a:srgbClr val="008000"/>
                </a:solidFill>
              </a:rPr>
              <a:t>(if we do say so ourselves!)</a:t>
            </a:r>
            <a:endParaRPr lang="en-US" b="1" i="1" dirty="0">
              <a:solidFill>
                <a:srgbClr val="008000"/>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5" name="Footer Placeholder 4"/>
          <p:cNvSpPr>
            <a:spLocks noGrp="1"/>
          </p:cNvSpPr>
          <p:nvPr>
            <p:ph type="ftr" sz="quarter" idx="11"/>
          </p:nvPr>
        </p:nvSpPr>
        <p:spPr/>
        <p:txBody>
          <a:bodyPr/>
          <a:lstStyle/>
          <a:p>
            <a:r>
              <a:rPr lang="en-US" smtClean="0"/>
              <a:t>Hawaii</a:t>
            </a:r>
            <a:endParaRPr lang="en-US"/>
          </a:p>
        </p:txBody>
      </p:sp>
      <p:sp>
        <p:nvSpPr>
          <p:cNvPr id="10" name="Slide Number Placeholder 9"/>
          <p:cNvSpPr>
            <a:spLocks noGrp="1"/>
          </p:cNvSpPr>
          <p:nvPr>
            <p:ph type="sldNum" sz="quarter" idx="12"/>
          </p:nvPr>
        </p:nvSpPr>
        <p:spPr/>
        <p:txBody>
          <a:bodyPr/>
          <a:lstStyle/>
          <a:p>
            <a:fld id="{6ECC9B84-AF0A-E746-9773-E40DD27D8915}" type="slidenum">
              <a:rPr lang="en-US" smtClean="0"/>
              <a:t>90</a:t>
            </a:fld>
            <a:endParaRPr lang="en-US"/>
          </a:p>
        </p:txBody>
      </p:sp>
    </p:spTree>
    <p:extLst>
      <p:ext uri="{BB962C8B-B14F-4D97-AF65-F5344CB8AC3E}">
        <p14:creationId xmlns:p14="http://schemas.microsoft.com/office/powerpoint/2010/main" val="7211531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step-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9051"/>
            <a:ext cx="3086661" cy="3086661"/>
          </a:xfrm>
          <a:prstGeom prst="rect">
            <a:avLst/>
          </a:prstGeom>
        </p:spPr>
      </p:pic>
      <p:pic>
        <p:nvPicPr>
          <p:cNvPr id="5" name="Picture 4" descr="2step-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80" y="3639051"/>
            <a:ext cx="3090672" cy="3090672"/>
          </a:xfrm>
          <a:prstGeom prst="rect">
            <a:avLst/>
          </a:prstGeom>
        </p:spPr>
      </p:pic>
      <p:pic>
        <p:nvPicPr>
          <p:cNvPr id="6" name="Picture 5" descr="2step-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539" y="3767328"/>
            <a:ext cx="3090672" cy="3090672"/>
          </a:xfrm>
          <a:prstGeom prst="rect">
            <a:avLst/>
          </a:prstGeom>
        </p:spPr>
      </p:pic>
      <p:pic>
        <p:nvPicPr>
          <p:cNvPr id="7" name="Picture 6" descr="2ste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054195" cy="3618970"/>
          </a:xfrm>
          <a:prstGeom prst="rect">
            <a:avLst/>
          </a:prstGeom>
        </p:spPr>
      </p:pic>
      <p:sp>
        <p:nvSpPr>
          <p:cNvPr id="8" name="TextBox 7"/>
          <p:cNvSpPr txBox="1"/>
          <p:nvPr/>
        </p:nvSpPr>
        <p:spPr>
          <a:xfrm>
            <a:off x="3830320" y="210234"/>
            <a:ext cx="1767840" cy="646331"/>
          </a:xfrm>
          <a:prstGeom prst="rect">
            <a:avLst/>
          </a:prstGeom>
          <a:noFill/>
        </p:spPr>
        <p:txBody>
          <a:bodyPr wrap="square" rtlCol="0">
            <a:spAutoFit/>
          </a:bodyPr>
          <a:lstStyle/>
          <a:p>
            <a:r>
              <a:rPr lang="en-US" b="1" i="1" dirty="0" smtClean="0"/>
              <a:t>“The Texas </a:t>
            </a:r>
          </a:p>
          <a:p>
            <a:r>
              <a:rPr lang="en-US" b="1" i="1" dirty="0" smtClean="0"/>
              <a:t>Two-Step”</a:t>
            </a:r>
            <a:endParaRPr lang="en-US" b="1" i="1" dirty="0"/>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9" name="Footer Placeholder 8"/>
          <p:cNvSpPr>
            <a:spLocks noGrp="1"/>
          </p:cNvSpPr>
          <p:nvPr>
            <p:ph type="ftr" sz="quarter" idx="11"/>
          </p:nvPr>
        </p:nvSpPr>
        <p:spPr/>
        <p:txBody>
          <a:bodyPr/>
          <a:lstStyle/>
          <a:p>
            <a:r>
              <a:rPr lang="en-US" smtClean="0"/>
              <a:t>Hawaii</a:t>
            </a:r>
            <a:endParaRPr lang="en-US"/>
          </a:p>
        </p:txBody>
      </p:sp>
      <p:sp>
        <p:nvSpPr>
          <p:cNvPr id="10" name="Slide Number Placeholder 9"/>
          <p:cNvSpPr>
            <a:spLocks noGrp="1"/>
          </p:cNvSpPr>
          <p:nvPr>
            <p:ph type="sldNum" sz="quarter" idx="12"/>
          </p:nvPr>
        </p:nvSpPr>
        <p:spPr/>
        <p:txBody>
          <a:bodyPr/>
          <a:lstStyle/>
          <a:p>
            <a:fld id="{6ECC9B84-AF0A-E746-9773-E40DD27D8915}" type="slidenum">
              <a:rPr lang="en-US" smtClean="0"/>
              <a:t>91</a:t>
            </a:fld>
            <a:endParaRPr lang="en-US"/>
          </a:p>
        </p:txBody>
      </p:sp>
    </p:spTree>
    <p:extLst>
      <p:ext uri="{BB962C8B-B14F-4D97-AF65-F5344CB8AC3E}">
        <p14:creationId xmlns:p14="http://schemas.microsoft.com/office/powerpoint/2010/main" val="60299418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30CFF"/>
                </a:solidFill>
              </a:rPr>
              <a:t>How might one use this idea?</a:t>
            </a:r>
            <a:endParaRPr lang="en-US" dirty="0">
              <a:solidFill>
                <a:srgbClr val="930CFF"/>
              </a:solidFill>
            </a:endParaRPr>
          </a:p>
        </p:txBody>
      </p:sp>
      <p:sp>
        <p:nvSpPr>
          <p:cNvPr id="6" name="Content Placeholder 5"/>
          <p:cNvSpPr>
            <a:spLocks noGrp="1"/>
          </p:cNvSpPr>
          <p:nvPr>
            <p:ph idx="1"/>
          </p:nvPr>
        </p:nvSpPr>
        <p:spPr/>
        <p:txBody>
          <a:bodyPr>
            <a:normAutofit/>
          </a:bodyPr>
          <a:lstStyle/>
          <a:p>
            <a:r>
              <a:rPr lang="en-US" dirty="0" smtClean="0"/>
              <a:t>The barium ion will move to the TPC cathode</a:t>
            </a:r>
          </a:p>
          <a:p>
            <a:r>
              <a:rPr lang="en-US" dirty="0"/>
              <a:t>Movement to cathode: 3D </a:t>
            </a:r>
            <a:r>
              <a:rPr lang="en-US" dirty="0">
                <a:sym typeface="Wingdings"/>
              </a:rPr>
              <a:t> 2D </a:t>
            </a:r>
            <a:r>
              <a:rPr lang="en-US" dirty="0" smtClean="0">
                <a:sym typeface="Wingdings"/>
              </a:rPr>
              <a:t>problem</a:t>
            </a:r>
            <a:endParaRPr lang="en-US" dirty="0" smtClean="0"/>
          </a:p>
          <a:p>
            <a:pPr lvl="1"/>
            <a:r>
              <a:rPr lang="en-US" dirty="0" smtClean="0">
                <a:solidFill>
                  <a:srgbClr val="930CFF"/>
                </a:solidFill>
              </a:rPr>
              <a:t>Will it move with a unique mobility?</a:t>
            </a:r>
          </a:p>
          <a:p>
            <a:pPr lvl="1"/>
            <a:r>
              <a:rPr lang="en-US" dirty="0" smtClean="0">
                <a:solidFill>
                  <a:srgbClr val="930CFF"/>
                </a:solidFill>
              </a:rPr>
              <a:t>Or, will evanescent clusters complicate drift?</a:t>
            </a:r>
          </a:p>
          <a:p>
            <a:pPr lvl="1"/>
            <a:r>
              <a:rPr lang="en-US" dirty="0" smtClean="0">
                <a:solidFill>
                  <a:srgbClr val="930CFF"/>
                </a:solidFill>
              </a:rPr>
              <a:t>Would clustering help or hurt this scheme?</a:t>
            </a:r>
          </a:p>
          <a:p>
            <a:r>
              <a:rPr lang="en-US" dirty="0" smtClean="0"/>
              <a:t>It seems necessary to measure Ba</a:t>
            </a:r>
            <a:r>
              <a:rPr lang="en-US" baseline="30000" dirty="0" smtClean="0"/>
              <a:t>++</a:t>
            </a:r>
            <a:r>
              <a:rPr lang="en-US" dirty="0" smtClean="0"/>
              <a:t> mobility</a:t>
            </a:r>
          </a:p>
          <a:p>
            <a:pPr lvl="1"/>
            <a:r>
              <a:rPr lang="en-US" dirty="0" smtClean="0"/>
              <a:t>Theoretical and experimental studies underway</a:t>
            </a: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4" name="Footer Placeholder 3"/>
          <p:cNvSpPr>
            <a:spLocks noGrp="1"/>
          </p:cNvSpPr>
          <p:nvPr>
            <p:ph type="ftr" sz="quarter" idx="11"/>
          </p:nvPr>
        </p:nvSpPr>
        <p:spPr/>
        <p:txBody>
          <a:bodyPr/>
          <a:lstStyle/>
          <a:p>
            <a:r>
              <a:rPr lang="en-US" smtClean="0"/>
              <a:t>Hawaii</a:t>
            </a:r>
            <a:endParaRPr lang="en-US"/>
          </a:p>
        </p:txBody>
      </p:sp>
      <p:sp>
        <p:nvSpPr>
          <p:cNvPr id="5" name="Slide Number Placeholder 4"/>
          <p:cNvSpPr>
            <a:spLocks noGrp="1"/>
          </p:cNvSpPr>
          <p:nvPr>
            <p:ph type="sldNum" sz="quarter" idx="12"/>
          </p:nvPr>
        </p:nvSpPr>
        <p:spPr/>
        <p:txBody>
          <a:bodyPr/>
          <a:lstStyle/>
          <a:p>
            <a:fld id="{6ECC9B84-AF0A-E746-9773-E40DD27D8915}" type="slidenum">
              <a:rPr lang="en-US" smtClean="0"/>
              <a:t>92</a:t>
            </a:fld>
            <a:endParaRPr lang="en-US"/>
          </a:p>
        </p:txBody>
      </p:sp>
    </p:spTree>
    <p:extLst>
      <p:ext uri="{BB962C8B-B14F-4D97-AF65-F5344CB8AC3E}">
        <p14:creationId xmlns:p14="http://schemas.microsoft.com/office/powerpoint/2010/main" val="2822613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0504_090852.jpg"/>
          <p:cNvPicPr>
            <a:picLocks noChangeAspect="1"/>
          </p:cNvPicPr>
          <p:nvPr/>
        </p:nvPicPr>
        <p:blipFill rotWithShape="1">
          <a:blip r:embed="rId2">
            <a:extLst>
              <a:ext uri="{28A0092B-C50C-407E-A947-70E740481C1C}">
                <a14:useLocalDpi xmlns:a14="http://schemas.microsoft.com/office/drawing/2010/main" val="0"/>
              </a:ext>
            </a:extLst>
          </a:blip>
          <a:srcRect t="1222"/>
          <a:stretch/>
        </p:blipFill>
        <p:spPr>
          <a:xfrm>
            <a:off x="0" y="1431641"/>
            <a:ext cx="9161770" cy="4849088"/>
          </a:xfrm>
          <a:prstGeom prst="rect">
            <a:avLst/>
          </a:prstGeom>
        </p:spPr>
      </p:pic>
      <p:sp>
        <p:nvSpPr>
          <p:cNvPr id="6" name="Title 1"/>
          <p:cNvSpPr>
            <a:spLocks noGrp="1"/>
          </p:cNvSpPr>
          <p:nvPr>
            <p:ph type="title"/>
          </p:nvPr>
        </p:nvSpPr>
        <p:spPr>
          <a:xfrm>
            <a:off x="175002" y="255155"/>
            <a:ext cx="8229600" cy="990600"/>
          </a:xfrm>
        </p:spPr>
        <p:txBody>
          <a:bodyPr/>
          <a:lstStyle/>
          <a:p>
            <a:pPr algn="l"/>
            <a:r>
              <a:rPr lang="en-US" dirty="0" smtClean="0"/>
              <a:t>The barium beam</a:t>
            </a:r>
            <a:endParaRPr lang="en-US" dirty="0"/>
          </a:p>
        </p:txBody>
      </p:sp>
      <p:sp>
        <p:nvSpPr>
          <p:cNvPr id="2" name="TextBox 1"/>
          <p:cNvSpPr txBox="1"/>
          <p:nvPr/>
        </p:nvSpPr>
        <p:spPr>
          <a:xfrm>
            <a:off x="5541818" y="5911397"/>
            <a:ext cx="3602182" cy="369332"/>
          </a:xfrm>
          <a:prstGeom prst="rect">
            <a:avLst/>
          </a:prstGeom>
          <a:noFill/>
        </p:spPr>
        <p:txBody>
          <a:bodyPr wrap="square" rtlCol="0">
            <a:spAutoFit/>
          </a:bodyPr>
          <a:lstStyle/>
          <a:p>
            <a:pPr algn="r"/>
            <a:r>
              <a:rPr lang="en-US" b="1" dirty="0" smtClean="0">
                <a:solidFill>
                  <a:schemeClr val="bg1"/>
                </a:solidFill>
              </a:rPr>
              <a:t>(our lab @ UTA)</a:t>
            </a:r>
            <a:endParaRPr lang="en-US" b="1" dirty="0">
              <a:solidFill>
                <a:schemeClr val="bg1"/>
              </a:solidFill>
            </a:endParaRPr>
          </a:p>
        </p:txBody>
      </p:sp>
      <p:sp>
        <p:nvSpPr>
          <p:cNvPr id="3" name="TextBox 2"/>
          <p:cNvSpPr txBox="1"/>
          <p:nvPr/>
        </p:nvSpPr>
        <p:spPr>
          <a:xfrm>
            <a:off x="4923471" y="456124"/>
            <a:ext cx="3763329" cy="646331"/>
          </a:xfrm>
          <a:prstGeom prst="rect">
            <a:avLst/>
          </a:prstGeom>
          <a:noFill/>
        </p:spPr>
        <p:txBody>
          <a:bodyPr wrap="square" rtlCol="0">
            <a:spAutoFit/>
          </a:bodyPr>
          <a:lstStyle/>
          <a:p>
            <a:pPr algn="r"/>
            <a:r>
              <a:rPr lang="en-US" i="1" dirty="0" smtClean="0"/>
              <a:t>Building blocks of first high pressure xenon gas fluorescence microscope</a:t>
            </a:r>
            <a:endParaRPr lang="en-US" i="1" dirty="0"/>
          </a:p>
        </p:txBody>
      </p:sp>
      <p:sp>
        <p:nvSpPr>
          <p:cNvPr id="7" name="Date Placeholder 6"/>
          <p:cNvSpPr>
            <a:spLocks noGrp="1"/>
          </p:cNvSpPr>
          <p:nvPr>
            <p:ph type="dt" sz="half" idx="10"/>
          </p:nvPr>
        </p:nvSpPr>
        <p:spPr/>
        <p:txBody>
          <a:bodyPr/>
          <a:lstStyle/>
          <a:p>
            <a:r>
              <a:rPr lang="en-US" smtClean="0"/>
              <a:t>24 October 2018</a:t>
            </a:r>
            <a:endParaRPr lang="en-US"/>
          </a:p>
        </p:txBody>
      </p:sp>
      <p:sp>
        <p:nvSpPr>
          <p:cNvPr id="8" name="Footer Placeholder 7"/>
          <p:cNvSpPr>
            <a:spLocks noGrp="1"/>
          </p:cNvSpPr>
          <p:nvPr>
            <p:ph type="ftr" sz="quarter" idx="11"/>
          </p:nvPr>
        </p:nvSpPr>
        <p:spPr/>
        <p:txBody>
          <a:bodyPr/>
          <a:lstStyle/>
          <a:p>
            <a:r>
              <a:rPr lang="en-US" smtClean="0"/>
              <a:t>Hawaii</a:t>
            </a:r>
            <a:endParaRPr lang="en-US"/>
          </a:p>
        </p:txBody>
      </p:sp>
      <p:sp>
        <p:nvSpPr>
          <p:cNvPr id="9" name="Slide Number Placeholder 8"/>
          <p:cNvSpPr>
            <a:spLocks noGrp="1"/>
          </p:cNvSpPr>
          <p:nvPr>
            <p:ph type="sldNum" sz="quarter" idx="12"/>
          </p:nvPr>
        </p:nvSpPr>
        <p:spPr/>
        <p:txBody>
          <a:bodyPr/>
          <a:lstStyle/>
          <a:p>
            <a:fld id="{6ECC9B84-AF0A-E746-9773-E40DD27D8915}" type="slidenum">
              <a:rPr lang="en-US" smtClean="0"/>
              <a:t>93</a:t>
            </a:fld>
            <a:endParaRPr lang="en-US"/>
          </a:p>
        </p:txBody>
      </p:sp>
    </p:spTree>
    <p:extLst>
      <p:ext uri="{BB962C8B-B14F-4D97-AF65-F5344CB8AC3E}">
        <p14:creationId xmlns:p14="http://schemas.microsoft.com/office/powerpoint/2010/main" val="275801998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notated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85" y="946728"/>
            <a:ext cx="9278348" cy="5103090"/>
          </a:xfrm>
          <a:prstGeom prst="rect">
            <a:avLst/>
          </a:prstGeom>
        </p:spPr>
      </p:pic>
      <p:sp>
        <p:nvSpPr>
          <p:cNvPr id="2" name="Date Placeholder 1"/>
          <p:cNvSpPr>
            <a:spLocks noGrp="1"/>
          </p:cNvSpPr>
          <p:nvPr>
            <p:ph type="dt" sz="half" idx="10"/>
          </p:nvPr>
        </p:nvSpPr>
        <p:spPr/>
        <p:txBody>
          <a:bodyPr/>
          <a:lstStyle/>
          <a:p>
            <a:r>
              <a:rPr lang="en-US" smtClean="0"/>
              <a:t>24 October 2018</a:t>
            </a:r>
            <a:endParaRPr lang="en-US"/>
          </a:p>
        </p:txBody>
      </p:sp>
      <p:sp>
        <p:nvSpPr>
          <p:cNvPr id="3" name="Footer Placeholder 2"/>
          <p:cNvSpPr>
            <a:spLocks noGrp="1"/>
          </p:cNvSpPr>
          <p:nvPr>
            <p:ph type="ftr" sz="quarter" idx="11"/>
          </p:nvPr>
        </p:nvSpPr>
        <p:spPr/>
        <p:txBody>
          <a:bodyPr/>
          <a:lstStyle/>
          <a:p>
            <a:r>
              <a:rPr lang="en-US" smtClean="0"/>
              <a:t>Hawaii</a:t>
            </a:r>
            <a:endParaRPr lang="en-US"/>
          </a:p>
        </p:txBody>
      </p:sp>
      <p:sp>
        <p:nvSpPr>
          <p:cNvPr id="6" name="Slide Number Placeholder 5"/>
          <p:cNvSpPr>
            <a:spLocks noGrp="1"/>
          </p:cNvSpPr>
          <p:nvPr>
            <p:ph type="sldNum" sz="quarter" idx="12"/>
          </p:nvPr>
        </p:nvSpPr>
        <p:spPr/>
        <p:txBody>
          <a:bodyPr/>
          <a:lstStyle/>
          <a:p>
            <a:fld id="{6ECC9B84-AF0A-E746-9773-E40DD27D8915}" type="slidenum">
              <a:rPr lang="en-US" smtClean="0"/>
              <a:t>94</a:t>
            </a:fld>
            <a:endParaRPr lang="en-US"/>
          </a:p>
        </p:txBody>
      </p:sp>
    </p:spTree>
    <p:extLst>
      <p:ext uri="{BB962C8B-B14F-4D97-AF65-F5344CB8AC3E}">
        <p14:creationId xmlns:p14="http://schemas.microsoft.com/office/powerpoint/2010/main" val="226913119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0" y="240142"/>
            <a:ext cx="8229600" cy="990600"/>
          </a:xfrm>
        </p:spPr>
        <p:txBody>
          <a:bodyPr/>
          <a:lstStyle/>
          <a:p>
            <a:r>
              <a:rPr lang="en-US" dirty="0" smtClean="0">
                <a:solidFill>
                  <a:srgbClr val="930CFF"/>
                </a:solidFill>
              </a:rPr>
              <a:t>Barium di-</a:t>
            </a:r>
            <a:r>
              <a:rPr lang="en-US" dirty="0" err="1" smtClean="0">
                <a:solidFill>
                  <a:srgbClr val="930CFF"/>
                </a:solidFill>
              </a:rPr>
              <a:t>cation</a:t>
            </a:r>
            <a:r>
              <a:rPr lang="en-US" dirty="0" smtClean="0">
                <a:solidFill>
                  <a:srgbClr val="930CFF"/>
                </a:solidFill>
              </a:rPr>
              <a:t> clustering</a:t>
            </a:r>
            <a:endParaRPr lang="en-US" dirty="0">
              <a:solidFill>
                <a:srgbClr val="930CFF"/>
              </a:solidFill>
            </a:endParaRPr>
          </a:p>
        </p:txBody>
      </p:sp>
      <p:sp>
        <p:nvSpPr>
          <p:cNvPr id="3" name="Content Placeholder 2"/>
          <p:cNvSpPr>
            <a:spLocks noGrp="1"/>
          </p:cNvSpPr>
          <p:nvPr>
            <p:ph idx="1"/>
          </p:nvPr>
        </p:nvSpPr>
        <p:spPr>
          <a:xfrm>
            <a:off x="6199906" y="1275833"/>
            <a:ext cx="2944094" cy="4876800"/>
          </a:xfrm>
        </p:spPr>
        <p:txBody>
          <a:bodyPr>
            <a:normAutofit/>
          </a:bodyPr>
          <a:lstStyle/>
          <a:p>
            <a:pPr marL="0" indent="0">
              <a:buNone/>
            </a:pPr>
            <a:r>
              <a:rPr lang="en-US" sz="2400" dirty="0" smtClean="0"/>
              <a:t>Energy Density Functional theory:</a:t>
            </a:r>
          </a:p>
          <a:p>
            <a:pPr marL="0" indent="0">
              <a:buNone/>
            </a:pPr>
            <a:r>
              <a:rPr lang="en-US" sz="2400" dirty="0" smtClean="0"/>
              <a:t>Intriguing ionic clustering formation behavior predicted in the Ba</a:t>
            </a:r>
            <a:r>
              <a:rPr lang="en-US" sz="2400" baseline="30000" dirty="0" smtClean="0"/>
              <a:t>++</a:t>
            </a:r>
            <a:r>
              <a:rPr lang="en-US" sz="2400" dirty="0" err="1" smtClean="0"/>
              <a:t>Xe</a:t>
            </a:r>
            <a:r>
              <a:rPr lang="en-US" sz="2400" baseline="-25000" dirty="0" err="1" smtClean="0"/>
              <a:t>N</a:t>
            </a:r>
            <a:r>
              <a:rPr lang="en-US" sz="2400" dirty="0" smtClean="0"/>
              <a:t> system</a:t>
            </a:r>
            <a:endParaRPr lang="en-US" sz="2400" dirty="0"/>
          </a:p>
        </p:txBody>
      </p:sp>
      <p:pic>
        <p:nvPicPr>
          <p:cNvPr id="7" name="Picture 6" descr="BaPPClusterPic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 y="1184562"/>
            <a:ext cx="6096000" cy="2743200"/>
          </a:xfrm>
          <a:prstGeom prst="rect">
            <a:avLst/>
          </a:prstGeom>
          <a:ln>
            <a:solidFill>
              <a:srgbClr val="292934"/>
            </a:solidFill>
          </a:ln>
        </p:spPr>
      </p:pic>
      <p:sp>
        <p:nvSpPr>
          <p:cNvPr id="9" name="TextBox 8"/>
          <p:cNvSpPr txBox="1"/>
          <p:nvPr/>
        </p:nvSpPr>
        <p:spPr>
          <a:xfrm>
            <a:off x="376264" y="4251033"/>
            <a:ext cx="8310536" cy="1077218"/>
          </a:xfrm>
          <a:prstGeom prst="rect">
            <a:avLst/>
          </a:prstGeom>
          <a:noFill/>
        </p:spPr>
        <p:txBody>
          <a:bodyPr wrap="square" rtlCol="0">
            <a:spAutoFit/>
          </a:bodyPr>
          <a:lstStyle/>
          <a:p>
            <a:r>
              <a:rPr lang="en-US" sz="1600" dirty="0" smtClean="0"/>
              <a:t>[BaXe</a:t>
            </a:r>
            <a:r>
              <a:rPr lang="en-US" sz="1600" baseline="-25000" dirty="0" smtClean="0"/>
              <a:t>6</a:t>
            </a:r>
            <a:r>
              <a:rPr lang="en-US" sz="1600" dirty="0" smtClean="0"/>
              <a:t>]</a:t>
            </a:r>
            <a:r>
              <a:rPr lang="en-US" sz="1600" baseline="30000" dirty="0" smtClean="0"/>
              <a:t>++</a:t>
            </a:r>
            <a:r>
              <a:rPr lang="en-US" sz="1600" dirty="0" smtClean="0"/>
              <a:t> is overwhelmingly most likely configuration due to anomalously high molecular entropy </a:t>
            </a:r>
          </a:p>
          <a:p>
            <a:r>
              <a:rPr lang="en-US" sz="1600" dirty="0"/>
              <a:t/>
            </a:r>
            <a:br>
              <a:rPr lang="en-US" sz="1600" dirty="0"/>
            </a:br>
            <a:r>
              <a:rPr lang="en-US" sz="1600" dirty="0" smtClean="0"/>
              <a:t>Stability of Ba</a:t>
            </a:r>
            <a:r>
              <a:rPr lang="en-US" sz="1600" baseline="30000" dirty="0" smtClean="0"/>
              <a:t>++</a:t>
            </a:r>
            <a:r>
              <a:rPr lang="en-US" sz="1600" dirty="0" smtClean="0"/>
              <a:t> against neutralization reaction confirmed</a:t>
            </a:r>
          </a:p>
          <a:p>
            <a:endParaRPr lang="en-US" sz="1600" dirty="0" smtClean="0"/>
          </a:p>
        </p:txBody>
      </p:sp>
      <p:sp>
        <p:nvSpPr>
          <p:cNvPr id="10" name="TextBox 9"/>
          <p:cNvSpPr txBox="1"/>
          <p:nvPr/>
        </p:nvSpPr>
        <p:spPr>
          <a:xfrm>
            <a:off x="2315295" y="5393503"/>
            <a:ext cx="4595091" cy="646331"/>
          </a:xfrm>
          <a:prstGeom prst="rect">
            <a:avLst/>
          </a:prstGeom>
          <a:noFill/>
        </p:spPr>
        <p:txBody>
          <a:bodyPr wrap="square" rtlCol="0">
            <a:spAutoFit/>
          </a:bodyPr>
          <a:lstStyle/>
          <a:p>
            <a:r>
              <a:rPr lang="en-US" b="1" dirty="0" smtClean="0">
                <a:solidFill>
                  <a:srgbClr val="660066"/>
                </a:solidFill>
              </a:rPr>
              <a:t>E. </a:t>
            </a:r>
            <a:r>
              <a:rPr lang="en-US" b="1" dirty="0" err="1" smtClean="0">
                <a:solidFill>
                  <a:srgbClr val="660066"/>
                </a:solidFill>
              </a:rPr>
              <a:t>Bainglass</a:t>
            </a:r>
            <a:r>
              <a:rPr lang="en-US" b="1" dirty="0" smtClean="0">
                <a:solidFill>
                  <a:srgbClr val="660066"/>
                </a:solidFill>
              </a:rPr>
              <a:t> and Ben Jones, UTA</a:t>
            </a:r>
          </a:p>
          <a:p>
            <a:r>
              <a:rPr lang="en-US" b="1" i="1" dirty="0" smtClean="0">
                <a:solidFill>
                  <a:srgbClr val="660066"/>
                </a:solidFill>
              </a:rPr>
              <a:t>Paper in preparation</a:t>
            </a:r>
            <a:endParaRPr lang="en-US" b="1" i="1" dirty="0">
              <a:solidFill>
                <a:srgbClr val="660066"/>
              </a:solidFill>
            </a:endParaRPr>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8" name="Slide Number Placeholder 7"/>
          <p:cNvSpPr>
            <a:spLocks noGrp="1"/>
          </p:cNvSpPr>
          <p:nvPr>
            <p:ph type="sldNum" sz="quarter" idx="12"/>
          </p:nvPr>
        </p:nvSpPr>
        <p:spPr/>
        <p:txBody>
          <a:bodyPr/>
          <a:lstStyle/>
          <a:p>
            <a:fld id="{6ECC9B84-AF0A-E746-9773-E40DD27D8915}" type="slidenum">
              <a:rPr lang="en-US" smtClean="0"/>
              <a:t>95</a:t>
            </a:fld>
            <a:endParaRPr lang="en-US"/>
          </a:p>
        </p:txBody>
      </p:sp>
    </p:spTree>
    <p:extLst>
      <p:ext uri="{BB962C8B-B14F-4D97-AF65-F5344CB8AC3E}">
        <p14:creationId xmlns:p14="http://schemas.microsoft.com/office/powerpoint/2010/main" val="278846096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068" y="244181"/>
            <a:ext cx="6471398" cy="852637"/>
          </a:xfrm>
        </p:spPr>
        <p:txBody>
          <a:bodyPr>
            <a:normAutofit/>
          </a:bodyPr>
          <a:lstStyle/>
          <a:p>
            <a:pPr algn="r"/>
            <a:r>
              <a:rPr lang="en-US" sz="3600" dirty="0" smtClean="0"/>
              <a:t>Next challenge: </a:t>
            </a:r>
            <a:r>
              <a:rPr lang="en-US" sz="3600" dirty="0"/>
              <a:t>g</a:t>
            </a:r>
            <a:r>
              <a:rPr lang="en-US" sz="3600" dirty="0" smtClean="0"/>
              <a:t>et it into </a:t>
            </a:r>
            <a:r>
              <a:rPr lang="en-US" sz="3600" dirty="0" err="1" smtClean="0"/>
              <a:t>HPGXe</a:t>
            </a:r>
            <a:r>
              <a:rPr lang="en-US" sz="3600" dirty="0" smtClean="0"/>
              <a:t> </a:t>
            </a:r>
            <a:endParaRPr lang="en-US" sz="3600" dirty="0"/>
          </a:p>
        </p:txBody>
      </p:sp>
      <p:grpSp>
        <p:nvGrpSpPr>
          <p:cNvPr id="5" name="Group 4"/>
          <p:cNvGrpSpPr/>
          <p:nvPr/>
        </p:nvGrpSpPr>
        <p:grpSpPr>
          <a:xfrm>
            <a:off x="1591734" y="1471577"/>
            <a:ext cx="6231466" cy="2082800"/>
            <a:chOff x="1083734" y="2387600"/>
            <a:chExt cx="6231466" cy="2082800"/>
          </a:xfrm>
        </p:grpSpPr>
        <p:sp>
          <p:nvSpPr>
            <p:cNvPr id="6" name="Oval 5"/>
            <p:cNvSpPr/>
            <p:nvPr/>
          </p:nvSpPr>
          <p:spPr>
            <a:xfrm>
              <a:off x="1083734" y="2387600"/>
              <a:ext cx="6231466" cy="20828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236131" y="2421466"/>
              <a:ext cx="5926666" cy="1980924"/>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452031" y="2473080"/>
              <a:ext cx="5540024" cy="185169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697565" y="2540960"/>
              <a:ext cx="5111046" cy="1708312"/>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439138" y="1702197"/>
            <a:ext cx="4699468" cy="1569150"/>
            <a:chOff x="1083734" y="2387600"/>
            <a:chExt cx="6231466" cy="2082800"/>
          </a:xfrm>
        </p:grpSpPr>
        <p:sp>
          <p:nvSpPr>
            <p:cNvPr id="11" name="Oval 10"/>
            <p:cNvSpPr/>
            <p:nvPr/>
          </p:nvSpPr>
          <p:spPr>
            <a:xfrm>
              <a:off x="1083734" y="2387600"/>
              <a:ext cx="6231466" cy="20828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236131" y="2421466"/>
              <a:ext cx="5926666" cy="1980924"/>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452031" y="2473080"/>
              <a:ext cx="5540024" cy="185169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697565" y="2540960"/>
              <a:ext cx="5111046" cy="1708312"/>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158875" y="1787262"/>
            <a:ext cx="3408840" cy="1260324"/>
            <a:chOff x="1083734" y="2387600"/>
            <a:chExt cx="6231466" cy="2082800"/>
          </a:xfrm>
        </p:grpSpPr>
        <p:sp>
          <p:nvSpPr>
            <p:cNvPr id="16" name="Oval 15"/>
            <p:cNvSpPr/>
            <p:nvPr/>
          </p:nvSpPr>
          <p:spPr>
            <a:xfrm>
              <a:off x="1083734" y="2387600"/>
              <a:ext cx="6231466" cy="20828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236131" y="2421466"/>
              <a:ext cx="5926666" cy="1980924"/>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452031" y="2473080"/>
              <a:ext cx="5540024" cy="185169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697565" y="2540960"/>
              <a:ext cx="5111046" cy="1708312"/>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Slide Number Placeholder 2"/>
          <p:cNvSpPr txBox="1">
            <a:spLocks/>
          </p:cNvSpPr>
          <p:nvPr/>
        </p:nvSpPr>
        <p:spPr>
          <a:xfrm>
            <a:off x="7620000" y="18288"/>
            <a:ext cx="1066800" cy="329184"/>
          </a:xfrm>
          <a:prstGeom prst="rect">
            <a:avLst/>
          </a:prstGeom>
        </p:spPr>
        <p:txBody>
          <a:bodyPr vert="horz" lIns="91440" tIns="45720" rIns="91440" bIns="45720" rtlCol="0" anchor="ctr"/>
          <a:lstStyle>
            <a:defPPr>
              <a:defRPr lang="en-US"/>
            </a:defPPr>
            <a:lvl1pPr marL="0" algn="l" defTabSz="457200" rtl="0" eaLnBrk="1" latinLnBrk="0" hangingPunct="1">
              <a:defRPr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646309-394F-0744-9B65-91C1A7291A1F}" type="slidenum">
              <a:rPr lang="en-US" smtClean="0"/>
              <a:pPr/>
              <a:t>96</a:t>
            </a:fld>
            <a:endParaRPr lang="en-US" dirty="0"/>
          </a:p>
        </p:txBody>
      </p:sp>
      <p:sp>
        <p:nvSpPr>
          <p:cNvPr id="21" name="Oval 20"/>
          <p:cNvSpPr/>
          <p:nvPr/>
        </p:nvSpPr>
        <p:spPr>
          <a:xfrm>
            <a:off x="3822095" y="2086017"/>
            <a:ext cx="2213429" cy="60476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SMFI sensor</a:t>
            </a:r>
            <a:endParaRPr lang="en-US" dirty="0"/>
          </a:p>
        </p:txBody>
      </p:sp>
      <p:sp>
        <p:nvSpPr>
          <p:cNvPr id="22" name="Oval 21"/>
          <p:cNvSpPr/>
          <p:nvPr/>
        </p:nvSpPr>
        <p:spPr>
          <a:xfrm>
            <a:off x="4076095" y="4027728"/>
            <a:ext cx="1809448" cy="266096"/>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932916" y="3993525"/>
            <a:ext cx="1425954" cy="523220"/>
          </a:xfrm>
          <a:prstGeom prst="rect">
            <a:avLst/>
          </a:prstGeom>
          <a:noFill/>
        </p:spPr>
        <p:txBody>
          <a:bodyPr wrap="square" rtlCol="0">
            <a:spAutoFit/>
          </a:bodyPr>
          <a:lstStyle/>
          <a:p>
            <a:r>
              <a:rPr lang="en-US" sz="1400" dirty="0" smtClean="0">
                <a:solidFill>
                  <a:srgbClr val="000090"/>
                </a:solidFill>
              </a:rPr>
              <a:t>Objective lens on xyz stage</a:t>
            </a:r>
            <a:endParaRPr lang="en-US" sz="1400" dirty="0">
              <a:solidFill>
                <a:srgbClr val="000090"/>
              </a:solidFill>
            </a:endParaRPr>
          </a:p>
        </p:txBody>
      </p:sp>
      <p:cxnSp>
        <p:nvCxnSpPr>
          <p:cNvPr id="24" name="Straight Arrow Connector 23"/>
          <p:cNvCxnSpPr/>
          <p:nvPr/>
        </p:nvCxnSpPr>
        <p:spPr>
          <a:xfrm>
            <a:off x="5733143" y="3803540"/>
            <a:ext cx="953262"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885543" y="3622111"/>
            <a:ext cx="591457" cy="333829"/>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686405" y="3408750"/>
            <a:ext cx="775891" cy="307777"/>
          </a:xfrm>
          <a:prstGeom prst="rect">
            <a:avLst/>
          </a:prstGeom>
          <a:noFill/>
        </p:spPr>
        <p:txBody>
          <a:bodyPr wrap="square" rtlCol="0">
            <a:spAutoFit/>
          </a:bodyPr>
          <a:lstStyle/>
          <a:p>
            <a:r>
              <a:rPr lang="en-US" sz="1400" dirty="0" smtClean="0">
                <a:solidFill>
                  <a:srgbClr val="000090"/>
                </a:solidFill>
              </a:rPr>
              <a:t>1mm</a:t>
            </a:r>
            <a:r>
              <a:rPr lang="en-US" sz="1400" baseline="30000" dirty="0" smtClean="0">
                <a:solidFill>
                  <a:srgbClr val="000090"/>
                </a:solidFill>
              </a:rPr>
              <a:t>2</a:t>
            </a:r>
            <a:endParaRPr lang="en-US" sz="1400" dirty="0">
              <a:solidFill>
                <a:srgbClr val="000090"/>
              </a:solidFill>
            </a:endParaRPr>
          </a:p>
        </p:txBody>
      </p:sp>
      <p:cxnSp>
        <p:nvCxnSpPr>
          <p:cNvPr id="27" name="Straight Connector 26"/>
          <p:cNvCxnSpPr/>
          <p:nvPr/>
        </p:nvCxnSpPr>
        <p:spPr>
          <a:xfrm flipV="1">
            <a:off x="4330093" y="2569826"/>
            <a:ext cx="580573" cy="156787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4910666" y="2569826"/>
            <a:ext cx="665239" cy="156787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42188" y="4112057"/>
            <a:ext cx="0" cy="2564522"/>
          </a:xfrm>
          <a:prstGeom prst="line">
            <a:avLst/>
          </a:prstGeom>
          <a:ln>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565597" y="4577297"/>
            <a:ext cx="9457" cy="2232322"/>
          </a:xfrm>
          <a:prstGeom prst="line">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7" idx="1"/>
          </p:cNvCxnSpPr>
          <p:nvPr/>
        </p:nvCxnSpPr>
        <p:spPr>
          <a:xfrm>
            <a:off x="3717037" y="1983297"/>
            <a:ext cx="272385" cy="40723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5456" y="1985715"/>
            <a:ext cx="2753602"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955456" y="1602596"/>
            <a:ext cx="2354033" cy="369332"/>
          </a:xfrm>
          <a:prstGeom prst="rect">
            <a:avLst/>
          </a:prstGeom>
          <a:noFill/>
          <a:ln>
            <a:noFill/>
          </a:ln>
        </p:spPr>
        <p:txBody>
          <a:bodyPr wrap="square" rtlCol="0">
            <a:spAutoFit/>
          </a:bodyPr>
          <a:lstStyle/>
          <a:p>
            <a:r>
              <a:rPr lang="en-US" dirty="0" smtClean="0">
                <a:solidFill>
                  <a:srgbClr val="FF6600"/>
                </a:solidFill>
              </a:rPr>
              <a:t>RF ion surfing</a:t>
            </a:r>
            <a:endParaRPr lang="en-US" dirty="0">
              <a:solidFill>
                <a:srgbClr val="FF6600"/>
              </a:solidFill>
            </a:endParaRPr>
          </a:p>
        </p:txBody>
      </p:sp>
      <p:sp>
        <p:nvSpPr>
          <p:cNvPr id="34" name="Rectangle 33"/>
          <p:cNvSpPr/>
          <p:nvPr/>
        </p:nvSpPr>
        <p:spPr>
          <a:xfrm>
            <a:off x="2566163" y="4795356"/>
            <a:ext cx="4469603" cy="21771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34" idx="3"/>
          </p:cNvCxnSpPr>
          <p:nvPr/>
        </p:nvCxnSpPr>
        <p:spPr>
          <a:xfrm flipV="1">
            <a:off x="7035766" y="4904213"/>
            <a:ext cx="2277567" cy="1"/>
          </a:xfrm>
          <a:prstGeom prst="line">
            <a:avLst/>
          </a:prstGeom>
          <a:ln>
            <a:solidFill>
              <a:srgbClr val="292934"/>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0" y="4904212"/>
            <a:ext cx="2554068" cy="1"/>
          </a:xfrm>
          <a:prstGeom prst="line">
            <a:avLst/>
          </a:prstGeom>
          <a:ln>
            <a:solidFill>
              <a:srgbClr val="292934"/>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566163" y="4736072"/>
            <a:ext cx="1524000" cy="276999"/>
          </a:xfrm>
          <a:prstGeom prst="rect">
            <a:avLst/>
          </a:prstGeom>
          <a:noFill/>
        </p:spPr>
        <p:txBody>
          <a:bodyPr wrap="square" rtlCol="0">
            <a:spAutoFit/>
          </a:bodyPr>
          <a:lstStyle/>
          <a:p>
            <a:r>
              <a:rPr lang="en-US" sz="1200" dirty="0" smtClean="0"/>
              <a:t>Quartz viewport</a:t>
            </a:r>
            <a:endParaRPr lang="en-US" sz="1200" dirty="0"/>
          </a:p>
        </p:txBody>
      </p:sp>
      <p:sp>
        <p:nvSpPr>
          <p:cNvPr id="38" name="TextBox 37"/>
          <p:cNvSpPr txBox="1"/>
          <p:nvPr/>
        </p:nvSpPr>
        <p:spPr>
          <a:xfrm>
            <a:off x="217714" y="4480879"/>
            <a:ext cx="2499176" cy="369332"/>
          </a:xfrm>
          <a:prstGeom prst="rect">
            <a:avLst/>
          </a:prstGeom>
          <a:noFill/>
        </p:spPr>
        <p:txBody>
          <a:bodyPr wrap="square" rtlCol="0">
            <a:spAutoFit/>
          </a:bodyPr>
          <a:lstStyle/>
          <a:p>
            <a:r>
              <a:rPr lang="en-US" dirty="0" err="1" smtClean="0"/>
              <a:t>HPGXe</a:t>
            </a:r>
            <a:endParaRPr lang="en-US" dirty="0"/>
          </a:p>
        </p:txBody>
      </p:sp>
      <p:sp>
        <p:nvSpPr>
          <p:cNvPr id="39" name="TextBox 38"/>
          <p:cNvSpPr txBox="1"/>
          <p:nvPr/>
        </p:nvSpPr>
        <p:spPr>
          <a:xfrm>
            <a:off x="280606" y="5048165"/>
            <a:ext cx="2499176" cy="369332"/>
          </a:xfrm>
          <a:prstGeom prst="rect">
            <a:avLst/>
          </a:prstGeom>
          <a:noFill/>
        </p:spPr>
        <p:txBody>
          <a:bodyPr wrap="square" rtlCol="0">
            <a:spAutoFit/>
          </a:bodyPr>
          <a:lstStyle/>
          <a:p>
            <a:r>
              <a:rPr lang="en-US" dirty="0" smtClean="0"/>
              <a:t>Air</a:t>
            </a:r>
            <a:endParaRPr lang="en-US" dirty="0"/>
          </a:p>
        </p:txBody>
      </p:sp>
      <p:sp>
        <p:nvSpPr>
          <p:cNvPr id="40" name="TextBox 39"/>
          <p:cNvSpPr txBox="1"/>
          <p:nvPr/>
        </p:nvSpPr>
        <p:spPr>
          <a:xfrm>
            <a:off x="128622" y="5798400"/>
            <a:ext cx="2588268" cy="523220"/>
          </a:xfrm>
          <a:prstGeom prst="rect">
            <a:avLst/>
          </a:prstGeom>
          <a:noFill/>
        </p:spPr>
        <p:txBody>
          <a:bodyPr wrap="square" rtlCol="0">
            <a:spAutoFit/>
          </a:bodyPr>
          <a:lstStyle/>
          <a:p>
            <a:r>
              <a:rPr lang="en-US" sz="1400" b="1" i="1" dirty="0" smtClean="0">
                <a:solidFill>
                  <a:srgbClr val="5C697C"/>
                </a:solidFill>
              </a:rPr>
              <a:t>similar optics to our existing setup externally</a:t>
            </a:r>
            <a:endParaRPr lang="en-US" sz="1400" b="1" i="1" dirty="0">
              <a:solidFill>
                <a:srgbClr val="5C697C"/>
              </a:solidFill>
            </a:endParaRPr>
          </a:p>
        </p:txBody>
      </p:sp>
      <p:cxnSp>
        <p:nvCxnSpPr>
          <p:cNvPr id="41" name="Straight Connector 40"/>
          <p:cNvCxnSpPr/>
          <p:nvPr/>
        </p:nvCxnSpPr>
        <p:spPr>
          <a:xfrm flipH="1">
            <a:off x="3887615" y="5104198"/>
            <a:ext cx="2046102" cy="1572381"/>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910666" y="2569826"/>
            <a:ext cx="290286" cy="154223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5200952" y="4137702"/>
            <a:ext cx="7257" cy="154223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3673577" y="5650914"/>
            <a:ext cx="1534632" cy="0"/>
          </a:xfrm>
          <a:prstGeom prst="line">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616336" y="5232831"/>
            <a:ext cx="2557140" cy="307777"/>
          </a:xfrm>
          <a:prstGeom prst="rect">
            <a:avLst/>
          </a:prstGeom>
          <a:noFill/>
        </p:spPr>
        <p:txBody>
          <a:bodyPr wrap="square" rtlCol="0">
            <a:spAutoFit/>
          </a:bodyPr>
          <a:lstStyle/>
          <a:p>
            <a:r>
              <a:rPr lang="en-US" sz="1400" i="1" dirty="0" smtClean="0">
                <a:solidFill>
                  <a:srgbClr val="660066"/>
                </a:solidFill>
              </a:rPr>
              <a:t>Dichroic mirror</a:t>
            </a:r>
            <a:endParaRPr lang="en-US" sz="1400" i="1" dirty="0">
              <a:solidFill>
                <a:srgbClr val="660066"/>
              </a:solidFill>
            </a:endParaRPr>
          </a:p>
        </p:txBody>
      </p:sp>
      <p:sp>
        <p:nvSpPr>
          <p:cNvPr id="46" name="TextBox 45"/>
          <p:cNvSpPr txBox="1"/>
          <p:nvPr/>
        </p:nvSpPr>
        <p:spPr>
          <a:xfrm>
            <a:off x="2725658" y="5257391"/>
            <a:ext cx="1616530" cy="307777"/>
          </a:xfrm>
          <a:prstGeom prst="rect">
            <a:avLst/>
          </a:prstGeom>
          <a:noFill/>
        </p:spPr>
        <p:txBody>
          <a:bodyPr wrap="square" rtlCol="0">
            <a:spAutoFit/>
          </a:bodyPr>
          <a:lstStyle/>
          <a:p>
            <a:r>
              <a:rPr lang="en-US" sz="1400" dirty="0" smtClean="0">
                <a:solidFill>
                  <a:srgbClr val="008000"/>
                </a:solidFill>
              </a:rPr>
              <a:t>To camera</a:t>
            </a:r>
            <a:endParaRPr lang="en-US" sz="1400" dirty="0">
              <a:solidFill>
                <a:srgbClr val="008000"/>
              </a:solidFill>
            </a:endParaRPr>
          </a:p>
        </p:txBody>
      </p:sp>
      <p:sp>
        <p:nvSpPr>
          <p:cNvPr id="47" name="TextBox 46"/>
          <p:cNvSpPr txBox="1"/>
          <p:nvPr/>
        </p:nvSpPr>
        <p:spPr>
          <a:xfrm rot="16200000">
            <a:off x="4573950" y="5956330"/>
            <a:ext cx="1616530" cy="307777"/>
          </a:xfrm>
          <a:prstGeom prst="rect">
            <a:avLst/>
          </a:prstGeom>
          <a:noFill/>
        </p:spPr>
        <p:txBody>
          <a:bodyPr wrap="square" rtlCol="0">
            <a:spAutoFit/>
          </a:bodyPr>
          <a:lstStyle/>
          <a:p>
            <a:r>
              <a:rPr lang="en-US" sz="1400" dirty="0" smtClean="0">
                <a:solidFill>
                  <a:srgbClr val="0000FF"/>
                </a:solidFill>
              </a:rPr>
              <a:t>From laser</a:t>
            </a:r>
            <a:endParaRPr lang="en-US" sz="1400" dirty="0">
              <a:solidFill>
                <a:srgbClr val="0000FF"/>
              </a:solidFill>
            </a:endParaRPr>
          </a:p>
        </p:txBody>
      </p:sp>
      <p:cxnSp>
        <p:nvCxnSpPr>
          <p:cNvPr id="48" name="Straight Connector 47"/>
          <p:cNvCxnSpPr/>
          <p:nvPr/>
        </p:nvCxnSpPr>
        <p:spPr>
          <a:xfrm flipH="1" flipV="1">
            <a:off x="5553502" y="4124152"/>
            <a:ext cx="10308" cy="46524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955456" y="347472"/>
            <a:ext cx="0" cy="1635825"/>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955456" y="588450"/>
            <a:ext cx="1051541" cy="646331"/>
          </a:xfrm>
          <a:prstGeom prst="rect">
            <a:avLst/>
          </a:prstGeom>
          <a:noFill/>
          <a:ln>
            <a:noFill/>
          </a:ln>
        </p:spPr>
        <p:txBody>
          <a:bodyPr wrap="square" rtlCol="0">
            <a:spAutoFit/>
          </a:bodyPr>
          <a:lstStyle/>
          <a:p>
            <a:r>
              <a:rPr lang="en-US" dirty="0" smtClean="0">
                <a:solidFill>
                  <a:srgbClr val="FF6600"/>
                </a:solidFill>
              </a:rPr>
              <a:t>Drift to cathode</a:t>
            </a:r>
            <a:endParaRPr lang="en-US" dirty="0">
              <a:solidFill>
                <a:srgbClr val="FF6600"/>
              </a:solidFill>
            </a:endParaRPr>
          </a:p>
        </p:txBody>
      </p:sp>
      <p:sp>
        <p:nvSpPr>
          <p:cNvPr id="51" name="TextBox 50"/>
          <p:cNvSpPr txBox="1"/>
          <p:nvPr/>
        </p:nvSpPr>
        <p:spPr>
          <a:xfrm>
            <a:off x="696343" y="35865"/>
            <a:ext cx="646744" cy="369332"/>
          </a:xfrm>
          <a:prstGeom prst="rect">
            <a:avLst/>
          </a:prstGeom>
          <a:solidFill>
            <a:schemeClr val="bg1"/>
          </a:solidFill>
          <a:ln>
            <a:solidFill>
              <a:schemeClr val="tx1"/>
            </a:solidFill>
          </a:ln>
        </p:spPr>
        <p:txBody>
          <a:bodyPr wrap="none" rtlCol="0">
            <a:spAutoFit/>
          </a:bodyPr>
          <a:lstStyle/>
          <a:p>
            <a:r>
              <a:rPr lang="en-US" dirty="0" smtClean="0">
                <a:solidFill>
                  <a:srgbClr val="FF6600"/>
                </a:solidFill>
              </a:rPr>
              <a:t>Ba</a:t>
            </a:r>
            <a:r>
              <a:rPr lang="en-US" baseline="30000" dirty="0" smtClean="0">
                <a:solidFill>
                  <a:srgbClr val="FF6600"/>
                </a:solidFill>
              </a:rPr>
              <a:t>++</a:t>
            </a:r>
            <a:endParaRPr lang="en-US" dirty="0">
              <a:solidFill>
                <a:srgbClr val="FF6600"/>
              </a:solidFill>
            </a:endParaRPr>
          </a:p>
        </p:txBody>
      </p:sp>
      <p:sp>
        <p:nvSpPr>
          <p:cNvPr id="53" name="TextBox 52"/>
          <p:cNvSpPr txBox="1"/>
          <p:nvPr/>
        </p:nvSpPr>
        <p:spPr>
          <a:xfrm>
            <a:off x="128622" y="3588837"/>
            <a:ext cx="3276949" cy="523220"/>
          </a:xfrm>
          <a:prstGeom prst="rect">
            <a:avLst/>
          </a:prstGeom>
          <a:noFill/>
        </p:spPr>
        <p:txBody>
          <a:bodyPr wrap="square" rtlCol="0">
            <a:spAutoFit/>
          </a:bodyPr>
          <a:lstStyle/>
          <a:p>
            <a:r>
              <a:rPr lang="en-US" sz="1400" b="1" i="1" dirty="0" smtClean="0">
                <a:solidFill>
                  <a:schemeClr val="accent5">
                    <a:lumMod val="75000"/>
                  </a:schemeClr>
                </a:solidFill>
              </a:rPr>
              <a:t>RF carpets already realized at O(1m) scale and for barium drift in </a:t>
            </a:r>
            <a:r>
              <a:rPr lang="en-US" sz="1400" b="1" i="1" dirty="0" err="1" smtClean="0">
                <a:solidFill>
                  <a:schemeClr val="accent5">
                    <a:lumMod val="75000"/>
                  </a:schemeClr>
                </a:solidFill>
              </a:rPr>
              <a:t>HPGXe</a:t>
            </a:r>
            <a:endParaRPr lang="en-US" sz="1400" b="1" i="1" dirty="0">
              <a:solidFill>
                <a:schemeClr val="accent5">
                  <a:lumMod val="75000"/>
                </a:schemeClr>
              </a:solidFill>
            </a:endParaRPr>
          </a:p>
        </p:txBody>
      </p:sp>
      <p:sp>
        <p:nvSpPr>
          <p:cNvPr id="3" name="Date Placeholder 2"/>
          <p:cNvSpPr>
            <a:spLocks noGrp="1"/>
          </p:cNvSpPr>
          <p:nvPr>
            <p:ph type="dt" sz="half" idx="10"/>
          </p:nvPr>
        </p:nvSpPr>
        <p:spPr/>
        <p:txBody>
          <a:bodyPr/>
          <a:lstStyle/>
          <a:p>
            <a:r>
              <a:rPr lang="en-US" smtClean="0"/>
              <a:t>24 October 2018</a:t>
            </a:r>
            <a:endParaRPr lang="en-US"/>
          </a:p>
        </p:txBody>
      </p:sp>
      <p:sp>
        <p:nvSpPr>
          <p:cNvPr id="52" name="Footer Placeholder 51"/>
          <p:cNvSpPr>
            <a:spLocks noGrp="1"/>
          </p:cNvSpPr>
          <p:nvPr>
            <p:ph type="ftr" sz="quarter" idx="11"/>
          </p:nvPr>
        </p:nvSpPr>
        <p:spPr/>
        <p:txBody>
          <a:bodyPr/>
          <a:lstStyle/>
          <a:p>
            <a:r>
              <a:rPr lang="en-US" smtClean="0"/>
              <a:t>Hawaii</a:t>
            </a:r>
            <a:endParaRPr lang="en-US"/>
          </a:p>
        </p:txBody>
      </p:sp>
      <p:sp>
        <p:nvSpPr>
          <p:cNvPr id="54" name="Slide Number Placeholder 53"/>
          <p:cNvSpPr>
            <a:spLocks noGrp="1"/>
          </p:cNvSpPr>
          <p:nvPr>
            <p:ph type="sldNum" sz="quarter" idx="12"/>
          </p:nvPr>
        </p:nvSpPr>
        <p:spPr/>
        <p:txBody>
          <a:bodyPr/>
          <a:lstStyle/>
          <a:p>
            <a:fld id="{6ECC9B84-AF0A-E746-9773-E40DD27D8915}" type="slidenum">
              <a:rPr lang="en-US" smtClean="0"/>
              <a:t>96</a:t>
            </a:fld>
            <a:endParaRPr lang="en-US"/>
          </a:p>
        </p:txBody>
      </p:sp>
    </p:spTree>
    <p:extLst>
      <p:ext uri="{BB962C8B-B14F-4D97-AF65-F5344CB8AC3E}">
        <p14:creationId xmlns:p14="http://schemas.microsoft.com/office/powerpoint/2010/main" val="34351333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91441" y="4829206"/>
            <a:ext cx="8010879" cy="2031325"/>
          </a:xfrm>
          <a:prstGeom prst="rect">
            <a:avLst/>
          </a:prstGeom>
          <a:noFill/>
        </p:spPr>
        <p:txBody>
          <a:bodyPr wrap="square" rtlCol="0">
            <a:spAutoFit/>
          </a:bodyPr>
          <a:lstStyle/>
          <a:p>
            <a:r>
              <a:rPr lang="en-US" b="1" dirty="0" smtClean="0">
                <a:solidFill>
                  <a:srgbClr val="690605"/>
                </a:solidFill>
              </a:rPr>
              <a:t>NEXT-100 in basic configuration: </a:t>
            </a:r>
          </a:p>
          <a:p>
            <a:r>
              <a:rPr lang="en-US" i="1" dirty="0"/>
              <a:t>	</a:t>
            </a:r>
            <a:r>
              <a:rPr lang="en-US" i="1" dirty="0" smtClean="0"/>
              <a:t>Runs in 2019; demonstrates background index 5-10 @100kg scale; Needs total of </a:t>
            </a:r>
            <a:r>
              <a:rPr lang="en-US" b="1" i="1" dirty="0" smtClean="0"/>
              <a:t>$1M+effort 	</a:t>
            </a:r>
            <a:r>
              <a:rPr lang="en-US" i="1" dirty="0" smtClean="0"/>
              <a:t>over 2 years (FY19-20)</a:t>
            </a:r>
          </a:p>
          <a:p>
            <a:endParaRPr lang="en-US" i="1" dirty="0" smtClean="0"/>
          </a:p>
          <a:p>
            <a:r>
              <a:rPr lang="en-US" b="1" dirty="0" smtClean="0">
                <a:solidFill>
                  <a:srgbClr val="C00000"/>
                </a:solidFill>
              </a:rPr>
              <a:t>NEXT-100 in advanced configuration (w/high density </a:t>
            </a:r>
            <a:r>
              <a:rPr lang="en-US" b="1" dirty="0" err="1" smtClean="0">
                <a:solidFill>
                  <a:srgbClr val="C00000"/>
                </a:solidFill>
              </a:rPr>
              <a:t>SiPMs</a:t>
            </a:r>
            <a:r>
              <a:rPr lang="en-US" b="1" dirty="0">
                <a:solidFill>
                  <a:srgbClr val="C00000"/>
                </a:solidFill>
              </a:rPr>
              <a:t> </a:t>
            </a:r>
            <a:r>
              <a:rPr lang="en-US" b="1" dirty="0" smtClean="0">
                <a:solidFill>
                  <a:srgbClr val="C00000"/>
                </a:solidFill>
              </a:rPr>
              <a:t>and multiplexing)</a:t>
            </a:r>
          </a:p>
          <a:p>
            <a:r>
              <a:rPr lang="en-US" i="1" dirty="0" smtClean="0"/>
              <a:t>	Achieve worlds best background index; Needs total </a:t>
            </a:r>
            <a:r>
              <a:rPr lang="en-US" b="1" i="1" dirty="0" smtClean="0"/>
              <a:t>$5M+effort </a:t>
            </a:r>
            <a:r>
              <a:rPr lang="en-US" i="1" dirty="0" smtClean="0"/>
              <a:t>over 2 years (FY19-20)</a:t>
            </a:r>
          </a:p>
          <a:p>
            <a:endParaRPr lang="en-US" i="1" dirty="0" smtClean="0"/>
          </a:p>
          <a:p>
            <a:r>
              <a:rPr lang="en-US" b="1" dirty="0" smtClean="0">
                <a:solidFill>
                  <a:schemeClr val="accent2">
                    <a:lumMod val="75000"/>
                  </a:schemeClr>
                </a:solidFill>
              </a:rPr>
              <a:t>NEXT with Barium tagging</a:t>
            </a:r>
          </a:p>
          <a:p>
            <a:r>
              <a:rPr lang="en-US" i="1" dirty="0"/>
              <a:t>	</a:t>
            </a:r>
            <a:r>
              <a:rPr lang="en-US" i="1" dirty="0" smtClean="0"/>
              <a:t>Path to “background-free” detector;  Needs continued support for R&amp;D (requested via Early Career)</a:t>
            </a:r>
            <a:endParaRPr lang="en-US" i="1" dirty="0"/>
          </a:p>
        </p:txBody>
      </p:sp>
      <p:grpSp>
        <p:nvGrpSpPr>
          <p:cNvPr id="14" name="Group 13"/>
          <p:cNvGrpSpPr/>
          <p:nvPr/>
        </p:nvGrpSpPr>
        <p:grpSpPr>
          <a:xfrm>
            <a:off x="20320" y="65717"/>
            <a:ext cx="8950960" cy="4770443"/>
            <a:chOff x="0" y="14176"/>
            <a:chExt cx="9144000" cy="4886288"/>
          </a:xfrm>
        </p:grpSpPr>
        <p:pic>
          <p:nvPicPr>
            <p:cNvPr id="3" name="Picture 2"/>
            <p:cNvPicPr>
              <a:picLocks noChangeAspect="1"/>
            </p:cNvPicPr>
            <p:nvPr/>
          </p:nvPicPr>
          <p:blipFill>
            <a:blip r:embed="rId2"/>
            <a:stretch>
              <a:fillRect/>
            </a:stretch>
          </p:blipFill>
          <p:spPr>
            <a:xfrm>
              <a:off x="0" y="14176"/>
              <a:ext cx="9144000" cy="4886288"/>
            </a:xfrm>
            <a:prstGeom prst="rect">
              <a:avLst/>
            </a:prstGeom>
          </p:spPr>
        </p:pic>
        <p:sp>
          <p:nvSpPr>
            <p:cNvPr id="5" name="TextBox 4"/>
            <p:cNvSpPr txBox="1"/>
            <p:nvPr/>
          </p:nvSpPr>
          <p:spPr>
            <a:xfrm>
              <a:off x="3605957" y="2628209"/>
              <a:ext cx="1040068" cy="338554"/>
            </a:xfrm>
            <a:prstGeom prst="rect">
              <a:avLst/>
            </a:prstGeom>
            <a:noFill/>
          </p:spPr>
          <p:txBody>
            <a:bodyPr wrap="none" rtlCol="0">
              <a:spAutoFit/>
            </a:bodyPr>
            <a:lstStyle/>
            <a:p>
              <a:r>
                <a:rPr lang="en-US" sz="1600" dirty="0" smtClean="0">
                  <a:solidFill>
                    <a:srgbClr val="000090"/>
                  </a:solidFill>
                </a:rPr>
                <a:t>Majorana</a:t>
              </a:r>
              <a:endParaRPr lang="en-US" sz="1600" dirty="0">
                <a:solidFill>
                  <a:srgbClr val="000090"/>
                </a:solidFill>
              </a:endParaRPr>
            </a:p>
          </p:txBody>
        </p:sp>
        <p:sp>
          <p:nvSpPr>
            <p:cNvPr id="6" name="Oval 5"/>
            <p:cNvSpPr/>
            <p:nvPr/>
          </p:nvSpPr>
          <p:spPr>
            <a:xfrm>
              <a:off x="4052455" y="2547390"/>
              <a:ext cx="115454" cy="115454"/>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p:cNvSpPr/>
            <p:nvPr/>
          </p:nvSpPr>
          <p:spPr>
            <a:xfrm>
              <a:off x="7745888" y="2592110"/>
              <a:ext cx="131696" cy="131696"/>
            </a:xfrm>
            <a:prstGeom prst="diamond">
              <a:avLst/>
            </a:prstGeom>
            <a:solidFill>
              <a:srgbClr val="69060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029418" y="3057225"/>
              <a:ext cx="1792478" cy="307777"/>
            </a:xfrm>
            <a:prstGeom prst="rect">
              <a:avLst/>
            </a:prstGeom>
            <a:noFill/>
          </p:spPr>
          <p:txBody>
            <a:bodyPr wrap="none" rtlCol="0">
              <a:spAutoFit/>
            </a:bodyPr>
            <a:lstStyle/>
            <a:p>
              <a:r>
                <a:rPr lang="en-US" dirty="0" smtClean="0">
                  <a:solidFill>
                    <a:srgbClr val="C00000"/>
                  </a:solidFill>
                </a:rPr>
                <a:t>w/ high density </a:t>
              </a:r>
              <a:r>
                <a:rPr lang="en-US" dirty="0" err="1" smtClean="0">
                  <a:solidFill>
                    <a:srgbClr val="C00000"/>
                  </a:solidFill>
                </a:rPr>
                <a:t>SiPMs</a:t>
              </a:r>
              <a:endParaRPr lang="en-US" dirty="0">
                <a:solidFill>
                  <a:srgbClr val="C00000"/>
                </a:solidFill>
              </a:endParaRPr>
            </a:p>
          </p:txBody>
        </p:sp>
        <p:sp>
          <p:nvSpPr>
            <p:cNvPr id="9" name="Diamond 8"/>
            <p:cNvSpPr/>
            <p:nvPr/>
          </p:nvSpPr>
          <p:spPr>
            <a:xfrm>
              <a:off x="7745888" y="3160314"/>
              <a:ext cx="131696" cy="131696"/>
            </a:xfrm>
            <a:prstGeom prst="diamond">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561667" y="4234083"/>
              <a:ext cx="1214820" cy="307777"/>
            </a:xfrm>
            <a:prstGeom prst="rect">
              <a:avLst/>
            </a:prstGeom>
            <a:noFill/>
          </p:spPr>
          <p:txBody>
            <a:bodyPr wrap="none" rtlCol="0">
              <a:spAutoFit/>
            </a:bodyPr>
            <a:lstStyle/>
            <a:p>
              <a:r>
                <a:rPr lang="en-US" dirty="0" smtClean="0">
                  <a:solidFill>
                    <a:schemeClr val="accent2">
                      <a:lumMod val="75000"/>
                    </a:schemeClr>
                  </a:solidFill>
                </a:rPr>
                <a:t>w/ barium tag</a:t>
              </a:r>
              <a:endParaRPr lang="en-US" dirty="0">
                <a:solidFill>
                  <a:schemeClr val="accent2">
                    <a:lumMod val="75000"/>
                  </a:schemeClr>
                </a:solidFill>
              </a:endParaRPr>
            </a:p>
          </p:txBody>
        </p:sp>
        <p:sp>
          <p:nvSpPr>
            <p:cNvPr id="11" name="Diamond 10"/>
            <p:cNvSpPr/>
            <p:nvPr/>
          </p:nvSpPr>
          <p:spPr>
            <a:xfrm>
              <a:off x="7756048" y="4349034"/>
              <a:ext cx="131696" cy="131696"/>
            </a:xfrm>
            <a:prstGeom prst="diamon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581513" y="2534549"/>
              <a:ext cx="1225335" cy="307777"/>
            </a:xfrm>
            <a:prstGeom prst="rect">
              <a:avLst/>
            </a:prstGeom>
            <a:noFill/>
          </p:spPr>
          <p:txBody>
            <a:bodyPr wrap="none" rtlCol="0">
              <a:spAutoFit/>
            </a:bodyPr>
            <a:lstStyle/>
            <a:p>
              <a:r>
                <a:rPr lang="en-US" dirty="0">
                  <a:solidFill>
                    <a:srgbClr val="690605"/>
                  </a:solidFill>
                </a:rPr>
                <a:t>o</a:t>
              </a:r>
              <a:r>
                <a:rPr lang="en-US" dirty="0" smtClean="0">
                  <a:solidFill>
                    <a:srgbClr val="690605"/>
                  </a:solidFill>
                </a:rPr>
                <a:t>ur projection</a:t>
              </a:r>
              <a:endParaRPr lang="en-US" dirty="0">
                <a:solidFill>
                  <a:srgbClr val="690605"/>
                </a:solidFill>
              </a:endParaRPr>
            </a:p>
          </p:txBody>
        </p:sp>
        <p:sp>
          <p:nvSpPr>
            <p:cNvPr id="2" name="TextBox 1"/>
            <p:cNvSpPr txBox="1"/>
            <p:nvPr/>
          </p:nvSpPr>
          <p:spPr>
            <a:xfrm>
              <a:off x="1043468" y="114202"/>
              <a:ext cx="5719232" cy="378301"/>
            </a:xfrm>
            <a:prstGeom prst="rect">
              <a:avLst/>
            </a:prstGeom>
            <a:noFill/>
          </p:spPr>
          <p:txBody>
            <a:bodyPr wrap="square" rtlCol="0">
              <a:spAutoFit/>
            </a:bodyPr>
            <a:lstStyle/>
            <a:p>
              <a:r>
                <a:rPr lang="en-US" sz="1800" b="1" i="1" dirty="0" smtClean="0"/>
                <a:t>100kg-class experiments:</a:t>
              </a:r>
              <a:endParaRPr lang="en-US" sz="1800" b="1" i="1" dirty="0"/>
            </a:p>
          </p:txBody>
        </p:sp>
      </p:grpSp>
      <p:sp>
        <p:nvSpPr>
          <p:cNvPr id="4" name="Date Placeholder 3"/>
          <p:cNvSpPr>
            <a:spLocks noGrp="1"/>
          </p:cNvSpPr>
          <p:nvPr>
            <p:ph type="dt" sz="half" idx="10"/>
          </p:nvPr>
        </p:nvSpPr>
        <p:spPr/>
        <p:txBody>
          <a:bodyPr/>
          <a:lstStyle/>
          <a:p>
            <a:r>
              <a:rPr lang="en-US" smtClean="0"/>
              <a:t>24 October 2018</a:t>
            </a:r>
            <a:endParaRPr lang="en-US"/>
          </a:p>
        </p:txBody>
      </p:sp>
      <p:sp>
        <p:nvSpPr>
          <p:cNvPr id="15" name="Footer Placeholder 14"/>
          <p:cNvSpPr>
            <a:spLocks noGrp="1"/>
          </p:cNvSpPr>
          <p:nvPr>
            <p:ph type="ftr" sz="quarter" idx="11"/>
          </p:nvPr>
        </p:nvSpPr>
        <p:spPr/>
        <p:txBody>
          <a:bodyPr/>
          <a:lstStyle/>
          <a:p>
            <a:r>
              <a:rPr lang="en-US" smtClean="0"/>
              <a:t>Hawaii</a:t>
            </a:r>
            <a:endParaRPr lang="en-US"/>
          </a:p>
        </p:txBody>
      </p:sp>
      <p:sp>
        <p:nvSpPr>
          <p:cNvPr id="16" name="Slide Number Placeholder 15"/>
          <p:cNvSpPr>
            <a:spLocks noGrp="1"/>
          </p:cNvSpPr>
          <p:nvPr>
            <p:ph type="sldNum" sz="quarter" idx="12"/>
          </p:nvPr>
        </p:nvSpPr>
        <p:spPr/>
        <p:txBody>
          <a:bodyPr/>
          <a:lstStyle/>
          <a:p>
            <a:fld id="{6ECC9B84-AF0A-E746-9773-E40DD27D8915}" type="slidenum">
              <a:rPr lang="en-US" smtClean="0"/>
              <a:t>97</a:t>
            </a:fld>
            <a:endParaRPr lang="en-US"/>
          </a:p>
        </p:txBody>
      </p:sp>
    </p:spTree>
    <p:extLst>
      <p:ext uri="{BB962C8B-B14F-4D97-AF65-F5344CB8AC3E}">
        <p14:creationId xmlns:p14="http://schemas.microsoft.com/office/powerpoint/2010/main" val="17517449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68"/>
            <a:ext cx="8229600" cy="990600"/>
          </a:xfrm>
        </p:spPr>
        <p:txBody>
          <a:bodyPr/>
          <a:lstStyle/>
          <a:p>
            <a:r>
              <a:rPr lang="en-US" dirty="0" smtClean="0">
                <a:solidFill>
                  <a:srgbClr val="C509FF"/>
                </a:solidFill>
              </a:rPr>
              <a:t>Summary</a:t>
            </a:r>
            <a:endParaRPr lang="en-US" dirty="0">
              <a:solidFill>
                <a:srgbClr val="C509FF"/>
              </a:solidFill>
            </a:endParaRPr>
          </a:p>
        </p:txBody>
      </p:sp>
      <p:sp>
        <p:nvSpPr>
          <p:cNvPr id="3" name="Content Placeholder 2"/>
          <p:cNvSpPr>
            <a:spLocks noGrp="1"/>
          </p:cNvSpPr>
          <p:nvPr>
            <p:ph idx="1"/>
          </p:nvPr>
        </p:nvSpPr>
        <p:spPr>
          <a:xfrm>
            <a:off x="338668" y="1202268"/>
            <a:ext cx="8551332" cy="5154082"/>
          </a:xfrm>
        </p:spPr>
        <p:txBody>
          <a:bodyPr>
            <a:normAutofit fontScale="85000" lnSpcReduction="20000"/>
          </a:bodyPr>
          <a:lstStyle/>
          <a:p>
            <a:r>
              <a:rPr lang="en-US" dirty="0" smtClean="0"/>
              <a:t>We are part-way through a program of detectors which includes NEXT-DBDM, NEXT-DEMO, NEXT-White, soon to have NEXT-100, and then NEXT-XXX. </a:t>
            </a:r>
          </a:p>
          <a:p>
            <a:pPr marL="0" indent="0">
              <a:buNone/>
            </a:pPr>
            <a:endParaRPr lang="en-US" dirty="0" smtClean="0"/>
          </a:p>
          <a:p>
            <a:r>
              <a:rPr lang="en-US" dirty="0" smtClean="0"/>
              <a:t>NEXT-White is now operating, demonstrating good energy and topology performance</a:t>
            </a:r>
          </a:p>
          <a:p>
            <a:endParaRPr lang="en-US" dirty="0" smtClean="0"/>
          </a:p>
          <a:p>
            <a:r>
              <a:rPr lang="en-US" dirty="0" smtClean="0"/>
              <a:t>NEXT-100 will perform a genuine 100kg-scale 0νββ </a:t>
            </a:r>
            <a:r>
              <a:rPr lang="en-US" dirty="0"/>
              <a:t>search, validate background model and technology scalability</a:t>
            </a:r>
            <a:r>
              <a:rPr lang="en-US" dirty="0" smtClean="0"/>
              <a:t>.</a:t>
            </a:r>
          </a:p>
          <a:p>
            <a:endParaRPr lang="en-US" dirty="0" smtClean="0"/>
          </a:p>
          <a:p>
            <a:r>
              <a:rPr lang="en-US" dirty="0" smtClean="0"/>
              <a:t>Barium tagging with EL </a:t>
            </a:r>
            <a:r>
              <a:rPr lang="en-US" dirty="0" err="1" smtClean="0"/>
              <a:t>HPGXe</a:t>
            </a:r>
            <a:r>
              <a:rPr lang="en-US" dirty="0" smtClean="0"/>
              <a:t> </a:t>
            </a:r>
            <a:r>
              <a:rPr lang="en-US" dirty="0" err="1" smtClean="0"/>
              <a:t>TPCmay</a:t>
            </a:r>
            <a:r>
              <a:rPr lang="en-US" dirty="0" smtClean="0"/>
              <a:t> uniquely maximize the sensitivity of the ton-scale </a:t>
            </a:r>
            <a:r>
              <a:rPr lang="en-US" dirty="0"/>
              <a:t>0νββ </a:t>
            </a:r>
            <a:r>
              <a:rPr lang="en-US" dirty="0" smtClean="0"/>
              <a:t>search.</a:t>
            </a:r>
          </a:p>
          <a:p>
            <a:endParaRPr lang="en-US" dirty="0"/>
          </a:p>
        </p:txBody>
      </p:sp>
      <p:sp>
        <p:nvSpPr>
          <p:cNvPr id="5" name="Date Placeholder 4"/>
          <p:cNvSpPr>
            <a:spLocks noGrp="1"/>
          </p:cNvSpPr>
          <p:nvPr>
            <p:ph type="dt" sz="half" idx="10"/>
          </p:nvPr>
        </p:nvSpPr>
        <p:spPr/>
        <p:txBody>
          <a:bodyPr/>
          <a:lstStyle/>
          <a:p>
            <a:r>
              <a:rPr lang="en-US" smtClean="0"/>
              <a:t>24 October 2018</a:t>
            </a:r>
            <a:endParaRPr lang="en-US"/>
          </a:p>
        </p:txBody>
      </p:sp>
      <p:sp>
        <p:nvSpPr>
          <p:cNvPr id="6" name="Footer Placeholder 5"/>
          <p:cNvSpPr>
            <a:spLocks noGrp="1"/>
          </p:cNvSpPr>
          <p:nvPr>
            <p:ph type="ftr" sz="quarter" idx="11"/>
          </p:nvPr>
        </p:nvSpPr>
        <p:spPr/>
        <p:txBody>
          <a:bodyPr/>
          <a:lstStyle/>
          <a:p>
            <a:r>
              <a:rPr lang="en-US" smtClean="0"/>
              <a:t>Hawaii</a:t>
            </a:r>
            <a:endParaRPr lang="en-US"/>
          </a:p>
        </p:txBody>
      </p:sp>
      <p:sp>
        <p:nvSpPr>
          <p:cNvPr id="7" name="Slide Number Placeholder 6"/>
          <p:cNvSpPr>
            <a:spLocks noGrp="1"/>
          </p:cNvSpPr>
          <p:nvPr>
            <p:ph type="sldNum" sz="quarter" idx="12"/>
          </p:nvPr>
        </p:nvSpPr>
        <p:spPr/>
        <p:txBody>
          <a:bodyPr/>
          <a:lstStyle/>
          <a:p>
            <a:fld id="{6ECC9B84-AF0A-E746-9773-E40DD27D8915}" type="slidenum">
              <a:rPr lang="en-US" smtClean="0"/>
              <a:t>98</a:t>
            </a:fld>
            <a:endParaRPr lang="en-US"/>
          </a:p>
        </p:txBody>
      </p:sp>
    </p:spTree>
    <p:extLst>
      <p:ext uri="{BB962C8B-B14F-4D97-AF65-F5344CB8AC3E}">
        <p14:creationId xmlns:p14="http://schemas.microsoft.com/office/powerpoint/2010/main" val="24584519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13458</TotalTime>
  <Words>5438</Words>
  <Application>Microsoft Macintosh PowerPoint</Application>
  <PresentationFormat>On-screen Show (4:3)</PresentationFormat>
  <Paragraphs>1100</Paragraphs>
  <Slides>111</Slides>
  <Notes>47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3" baseType="lpstr">
      <vt:lpstr>Office Theme</vt:lpstr>
      <vt:lpstr>Equation</vt:lpstr>
      <vt:lpstr>The Search for Neutrino-less Double Beta Decay in High-Pressure 136Xe Gas</vt:lpstr>
      <vt:lpstr>Or: The Matter – Antimatter  Asymmetry of the Universe:  Why is there something,  rather than nothing? </vt:lpstr>
      <vt:lpstr>Or: How we hope to learn something about the first 10—36 second of the Universe by exploiting a biochemistry technique to search for a rare nuclear decay with an expected lifetime a trillion times the age of the universe to determine if the neutrino is its own anti-particle, which would support the notion that heavy right-handed neutrinos exist that broke the matter-anti-matter asymmetry</vt:lpstr>
      <vt:lpstr>PowerPoint Presentation</vt:lpstr>
      <vt:lpstr>Menu</vt:lpstr>
      <vt:lpstr>Cosmology</vt:lpstr>
      <vt:lpstr>Cosmology</vt:lpstr>
      <vt:lpstr>The Universe is not symmetric!</vt:lpstr>
      <vt:lpstr>The Universe is not symmetric!</vt:lpstr>
      <vt:lpstr>Big Bang Cosmology</vt:lpstr>
      <vt:lpstr>Leptogenesis </vt:lpstr>
      <vt:lpstr>Leptogenesis </vt:lpstr>
      <vt:lpstr>Leptogenesis </vt:lpstr>
      <vt:lpstr>Leptogenesis </vt:lpstr>
      <vt:lpstr>Leptogenesis </vt:lpstr>
      <vt:lpstr>Leptogenesis </vt:lpstr>
      <vt:lpstr>Double-Beta Decay </vt:lpstr>
      <vt:lpstr>Neutrino-less Double-Beta Decay </vt:lpstr>
      <vt:lpstr>Experiment:  – the ideal result</vt:lpstr>
      <vt:lpstr>Some attractive candidate isotopes</vt:lpstr>
      <vt:lpstr>PowerPoint Presentation</vt:lpstr>
      <vt:lpstr>PowerPoint Presentation</vt:lpstr>
      <vt:lpstr>PowerPoint Presentation</vt:lpstr>
      <vt:lpstr>The Quest</vt:lpstr>
      <vt:lpstr>The Quest</vt:lpstr>
      <vt:lpstr>Experiment:   the ideal result</vt:lpstr>
      <vt:lpstr>PowerPoint Presentation</vt:lpstr>
      <vt:lpstr>PowerPoint Presentation</vt:lpstr>
      <vt:lpstr>PowerPoint Presentation</vt:lpstr>
      <vt:lpstr> If background is present:</vt:lpstr>
      <vt:lpstr>PowerPoint Presentation</vt:lpstr>
      <vt:lpstr>The NSAC goal:</vt:lpstr>
      <vt:lpstr>Background characterization</vt:lpstr>
      <vt:lpstr>Background characterization</vt:lpstr>
      <vt:lpstr>Nature of the neutrino ?</vt:lpstr>
      <vt:lpstr>Nature of the neutrino ?</vt:lpstr>
      <vt:lpstr> Nuclear Science Advisory Committee:</vt:lpstr>
      <vt:lpstr> Nuclear Science Advisory Committee:</vt:lpstr>
      <vt:lpstr> Nuclear Science Advisory Committee:</vt:lpstr>
      <vt:lpstr>Contenders!</vt:lpstr>
      <vt:lpstr>PowerPoint Presentation</vt:lpstr>
      <vt:lpstr>PowerPoint Presentation</vt:lpstr>
      <vt:lpstr>bb trends (updated Elliott/Vogel plot by Vogel)</vt:lpstr>
      <vt:lpstr>Approaches to background rejection: </vt:lpstr>
      <vt:lpstr>Approaches to background rejection: </vt:lpstr>
      <vt:lpstr>About Xenon</vt:lpstr>
      <vt:lpstr>About Xenon</vt:lpstr>
      <vt:lpstr>About Xenon</vt:lpstr>
      <vt:lpstr>Partition fluctuations in xenon depend strongly on density!</vt:lpstr>
      <vt:lpstr>Intrinsic Energy resolution at Q = 2457 keV</vt:lpstr>
      <vt:lpstr>Intrinsic Energy resolution at Q = 2457 keV</vt:lpstr>
      <vt:lpstr>Intrinsic Energy resolution at Q = 2457 keV</vt:lpstr>
      <vt:lpstr>PowerPoint Presentation</vt:lpstr>
      <vt:lpstr>PowerPoint Presentation</vt:lpstr>
      <vt:lpstr>Gas Phase Xenon – takeaway:</vt:lpstr>
      <vt:lpstr>The NEXT Collaboration</vt:lpstr>
      <vt:lpstr>Neutrino Experiment Xenon TPC  Schematic design of NEXT detectors:</vt:lpstr>
      <vt:lpstr>Amplifying the charge</vt:lpstr>
      <vt:lpstr>NEXT-DBDM at LBNL</vt:lpstr>
      <vt:lpstr>A typical 137Cs  waveform (sum of 19 PMTs) ~300,000 detected photoelectrons</vt:lpstr>
      <vt:lpstr>       Energy Resolution from DBDM</vt:lpstr>
      <vt:lpstr>PowerPoint Presentation</vt:lpstr>
      <vt:lpstr>NEXT-DEMO in situ at IFIC-Valencia</vt:lpstr>
      <vt:lpstr>PowerPoint Presentation</vt:lpstr>
      <vt:lpstr>NEXT-White at the Laboratorio Subteranneo de Canfranc (LSC); first operation: April 2017</vt:lpstr>
      <vt:lpstr>NEXT-White at a glance</vt:lpstr>
      <vt:lpstr>Energy Plane</vt:lpstr>
      <vt:lpstr>PowerPoint Presentation</vt:lpstr>
      <vt:lpstr>NEXT-White at Canfranc Laboratory</vt:lpstr>
      <vt:lpstr>PowerPoint Presentation</vt:lpstr>
      <vt:lpstr>Topological Reco with Double Escape Peaks</vt:lpstr>
      <vt:lpstr>NEXT-White at Canfranc</vt:lpstr>
      <vt:lpstr>NEXT-White at Canfranc</vt:lpstr>
      <vt:lpstr>PowerPoint Presentation</vt:lpstr>
      <vt:lpstr>Why Xenon Gas?  </vt:lpstr>
      <vt:lpstr>Barium Tagging !</vt:lpstr>
      <vt:lpstr>PowerPoint Presentation</vt:lpstr>
      <vt:lpstr>“Tagging” the barium daughter atom </vt:lpstr>
      <vt:lpstr>Xenon’s barium daughter</vt:lpstr>
      <vt:lpstr>There might be a way to use Ba++ </vt:lpstr>
      <vt:lpstr>PowerPoint Presentation</vt:lpstr>
      <vt:lpstr>Fluo-3 converts from non-fluorescent to a fluorescent state by chelation!</vt:lpstr>
      <vt:lpstr>A Fluorescent indicator specific to Ba++!</vt:lpstr>
      <vt:lpstr>Highly specific to Ba++ !</vt:lpstr>
      <vt:lpstr>PowerPoint Presentation</vt:lpstr>
      <vt:lpstr>PowerPoint Presentation</vt:lpstr>
      <vt:lpstr>PowerPoint Presentation</vt:lpstr>
      <vt:lpstr>PowerPoint Presentation</vt:lpstr>
      <vt:lpstr>Fluo-4 with calcium: very bright!</vt:lpstr>
      <vt:lpstr>PowerPoint Presentation</vt:lpstr>
      <vt:lpstr>PowerPoint Presentation</vt:lpstr>
      <vt:lpstr>PowerPoint Presentation</vt:lpstr>
      <vt:lpstr>How might one use this idea?</vt:lpstr>
      <vt:lpstr>The barium beam</vt:lpstr>
      <vt:lpstr>PowerPoint Presentation</vt:lpstr>
      <vt:lpstr>Barium di-cation clustering</vt:lpstr>
      <vt:lpstr>Next challenge: get it into HPGXe </vt:lpstr>
      <vt:lpstr>PowerPoint Presentation</vt:lpstr>
      <vt:lpstr>Summary</vt:lpstr>
      <vt:lpstr>Perspective</vt:lpstr>
      <vt:lpstr>Perspective</vt:lpstr>
      <vt:lpstr>Thanks for your attention</vt:lpstr>
      <vt:lpstr>Backup slides</vt:lpstr>
      <vt:lpstr>NEXT: Salient features</vt:lpstr>
      <vt:lpstr>PowerPoint Presentation</vt:lpstr>
      <vt:lpstr>NEXT Expected Performance</vt:lpstr>
      <vt:lpstr>PowerPoint Presentation</vt:lpstr>
      <vt:lpstr>NEXT-XX: A series of photonic TPCs</vt:lpstr>
      <vt:lpstr>PowerPoint Presentation</vt:lpstr>
      <vt:lpstr>PowerPoint Presentation</vt:lpstr>
      <vt:lpstr>Canfranc underground laboratory</vt:lpstr>
    </vt:vector>
  </TitlesOfParts>
  <Manager/>
  <Company>Lawrence Berkeley National Laboratory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Neutrino-less Double Beta Decay</dc:title>
  <dc:subject/>
  <dc:creator>David  Nygren</dc:creator>
  <cp:keywords/>
  <dc:description/>
  <cp:lastModifiedBy>Tom Browder</cp:lastModifiedBy>
  <cp:revision>601</cp:revision>
  <dcterms:created xsi:type="dcterms:W3CDTF">2014-12-06T23:25:24Z</dcterms:created>
  <dcterms:modified xsi:type="dcterms:W3CDTF">2018-11-04T20:30:45Z</dcterms:modified>
  <cp:category/>
</cp:coreProperties>
</file>