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3" r:id="rId2"/>
    <p:sldId id="380" r:id="rId3"/>
    <p:sldId id="382" r:id="rId4"/>
    <p:sldId id="355" r:id="rId5"/>
    <p:sldId id="376" r:id="rId6"/>
    <p:sldId id="378" r:id="rId7"/>
    <p:sldId id="379" r:id="rId8"/>
    <p:sldId id="357" r:id="rId9"/>
    <p:sldId id="358" r:id="rId10"/>
    <p:sldId id="359" r:id="rId11"/>
    <p:sldId id="377" r:id="rId12"/>
    <p:sldId id="373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4" r:id="rId24"/>
    <p:sldId id="346" r:id="rId25"/>
    <p:sldId id="347" r:id="rId26"/>
    <p:sldId id="375" r:id="rId27"/>
    <p:sldId id="295" r:id="rId28"/>
    <p:sldId id="276" r:id="rId29"/>
    <p:sldId id="273" r:id="rId30"/>
    <p:sldId id="274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97"/>
  </p:normalViewPr>
  <p:slideViewPr>
    <p:cSldViewPr>
      <p:cViewPr>
        <p:scale>
          <a:sx n="110" d="100"/>
          <a:sy n="110" d="100"/>
        </p:scale>
        <p:origin x="18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9DD60-17D4-4A9B-BF12-5AC27C3B1999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10706-D897-4F09-8610-4E9A2A690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84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10706-D897-4F09-8610-4E9A2A690B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4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A9B6-2674-4C74-BD2D-AEFF619719A2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0FF3-AB8A-4315-A354-BBDF2F87560C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1FC83-E5AF-4BF2-8FFD-AF942F1DE7C0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1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3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BB0E-2DCB-48DC-ADEE-AAD96B11386D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5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631B-0A24-40FA-817E-0B484EA3AEB1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6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F132E-959C-4D10-8C52-688495467E42}" type="datetime1">
              <a:rPr lang="en-US" smtClean="0"/>
              <a:t>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4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DA8-730C-487E-9ABB-443AC3D15C31}" type="datetime1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8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30BF-EF48-4CB0-B231-37B3ED6B3FCB}" type="datetime1">
              <a:rPr lang="en-US" smtClean="0"/>
              <a:t>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83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6CFDE-FA9F-4BE0-9B9C-0FC37F49F1D8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8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F0B5-4E8B-4470-B302-77C3C808E867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4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E8BB5-F82E-4A4F-B97C-398344D1B49C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801C8-4B67-4EE8-B71D-C1070D102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0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0.png"/><Relationship Id="rId3" Type="http://schemas.openxmlformats.org/officeDocument/2006/relationships/image" Target="../media/image15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uhhepvcs.phys.hawaii.edu/cygnus/recoil-observatory-paper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Comparison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371600" y="3409950"/>
            <a:ext cx="6400800" cy="1314450"/>
          </a:xfrm>
        </p:spPr>
        <p:txBody>
          <a:bodyPr/>
          <a:lstStyle/>
          <a:p>
            <a:r>
              <a:rPr lang="en-US" dirty="0" smtClean="0"/>
              <a:t>Sven </a:t>
            </a:r>
            <a:r>
              <a:rPr lang="en-US" dirty="0" err="1" smtClean="0"/>
              <a:t>Vahsen</a:t>
            </a:r>
            <a:r>
              <a:rPr lang="en-US" dirty="0"/>
              <a:t> </a:t>
            </a:r>
            <a:r>
              <a:rPr lang="en-US" dirty="0" smtClean="0"/>
              <a:t>(Hawaii)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E1DA8-730C-487E-9ABB-443AC3D15C31}" type="datetime1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2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150"/>
            <a:ext cx="9144000" cy="857250"/>
          </a:xfrm>
        </p:spPr>
        <p:txBody>
          <a:bodyPr>
            <a:noAutofit/>
          </a:bodyPr>
          <a:lstStyle/>
          <a:p>
            <a:r>
              <a:rPr lang="en-US" sz="3200" dirty="0" smtClean="0"/>
              <a:t>TPC Charge Transport &amp; Readout Plane Simulation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“Gas” Input parameters:</a:t>
            </a:r>
          </a:p>
          <a:p>
            <a:pPr lvl="1"/>
            <a:r>
              <a:rPr lang="en-US" dirty="0" smtClean="0"/>
              <a:t>E </a:t>
            </a:r>
            <a:r>
              <a:rPr lang="en-US" dirty="0"/>
              <a:t>–field </a:t>
            </a:r>
            <a:r>
              <a:rPr lang="en-US" dirty="0" smtClean="0"/>
              <a:t>strength</a:t>
            </a:r>
          </a:p>
          <a:p>
            <a:pPr lvl="1"/>
            <a:r>
              <a:rPr lang="en-US" dirty="0"/>
              <a:t>Drift </a:t>
            </a:r>
            <a:r>
              <a:rPr lang="en-US" dirty="0" smtClean="0"/>
              <a:t>length</a:t>
            </a:r>
            <a:endParaRPr lang="en-US" dirty="0"/>
          </a:p>
          <a:p>
            <a:pPr lvl="1"/>
            <a:r>
              <a:rPr lang="en-US" dirty="0" smtClean="0"/>
              <a:t>Gas mixture</a:t>
            </a:r>
          </a:p>
          <a:p>
            <a:pPr lvl="1"/>
            <a:r>
              <a:rPr lang="en-US" dirty="0" smtClean="0"/>
              <a:t>Gas pressure</a:t>
            </a:r>
          </a:p>
          <a:p>
            <a:pPr lvl="1"/>
            <a:r>
              <a:rPr lang="en-US" dirty="0" smtClean="0"/>
              <a:t>Gas purity</a:t>
            </a:r>
          </a:p>
          <a:p>
            <a:pPr lvl="1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affect drift velocity, diffusion (L/T), charge losses during drift</a:t>
            </a:r>
          </a:p>
          <a:p>
            <a:pPr lvl="1">
              <a:buFont typeface="Wingdings"/>
              <a:buChar char="à"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Readout plane input parameters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Gain, noise, </a:t>
            </a:r>
            <a:r>
              <a:rPr lang="en-US" dirty="0" err="1" smtClean="0">
                <a:sym typeface="Wingdings" panose="05000000000000000000" pitchFamily="2" charset="2"/>
              </a:rPr>
              <a:t>x,y</a:t>
            </a:r>
            <a:r>
              <a:rPr lang="en-US" dirty="0" smtClean="0">
                <a:sym typeface="Wingdings" panose="05000000000000000000" pitchFamily="2" charset="2"/>
              </a:rPr>
              <a:t>, segmentation, shaping time, digitization specs, </a:t>
            </a:r>
            <a:r>
              <a:rPr lang="en-US" dirty="0" err="1" smtClean="0">
                <a:sym typeface="Wingdings" panose="05000000000000000000" pitchFamily="2" charset="2"/>
              </a:rPr>
              <a:t>etc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smtClean="0">
                <a:sym typeface="Wingdings" panose="05000000000000000000" pitchFamily="2" charset="2"/>
              </a:rPr>
              <a:t>(list depends </a:t>
            </a:r>
            <a:r>
              <a:rPr lang="en-US" dirty="0">
                <a:sym typeface="Wingdings" panose="05000000000000000000" pitchFamily="2" charset="2"/>
              </a:rPr>
              <a:t>on </a:t>
            </a:r>
            <a:r>
              <a:rPr lang="en-US" dirty="0" smtClean="0">
                <a:sym typeface="Wingdings" panose="05000000000000000000" pitchFamily="2" charset="2"/>
              </a:rPr>
              <a:t>technology) 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For electron drift gases, </a:t>
            </a:r>
            <a:r>
              <a:rPr lang="en-US" dirty="0" err="1" smtClean="0">
                <a:sym typeface="Wingdings" panose="05000000000000000000" pitchFamily="2" charset="2"/>
              </a:rPr>
              <a:t>Magboltz</a:t>
            </a:r>
            <a:r>
              <a:rPr lang="en-US" dirty="0" smtClean="0">
                <a:sym typeface="Wingdings" panose="05000000000000000000" pitchFamily="2" charset="2"/>
              </a:rPr>
              <a:t> can accurately calculate </a:t>
            </a:r>
            <a:r>
              <a:rPr lang="en-US" dirty="0">
                <a:sym typeface="Wingdings" panose="05000000000000000000" pitchFamily="2" charset="2"/>
              </a:rPr>
              <a:t>drift velocity, </a:t>
            </a:r>
            <a:r>
              <a:rPr lang="en-US" dirty="0" smtClean="0">
                <a:sym typeface="Wingdings" panose="05000000000000000000" pitchFamily="2" charset="2"/>
              </a:rPr>
              <a:t>diffusion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Not </a:t>
            </a:r>
            <a:r>
              <a:rPr lang="en-US" dirty="0">
                <a:sym typeface="Wingdings" panose="05000000000000000000" pitchFamily="2" charset="2"/>
              </a:rPr>
              <a:t>fully </a:t>
            </a:r>
            <a:r>
              <a:rPr lang="en-US" dirty="0" smtClean="0">
                <a:sym typeface="Wingdings" panose="05000000000000000000" pitchFamily="2" charset="2"/>
              </a:rPr>
              <a:t>sure what to do for NID gases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Can probably get most quantities from measurements by Dinesh</a:t>
            </a: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velocity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smtClean="0">
                <a:sym typeface="Wingdings" panose="05000000000000000000" pitchFamily="2" charset="2"/>
              </a:rPr>
              <a:t>diffusion (reattachment effect included?), max gain, gain resolution</a:t>
            </a:r>
          </a:p>
          <a:p>
            <a:pPr lvl="2">
              <a:buFont typeface="Wingdings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Not sure if we can reliably extrapolate to lower pressures.</a:t>
            </a:r>
          </a:p>
          <a:p>
            <a:pPr lvl="2">
              <a:buFont typeface="Wingdings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9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D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oy </a:t>
            </a:r>
            <a:r>
              <a:rPr lang="en-US" dirty="0"/>
              <a:t>Monte </a:t>
            </a:r>
            <a:r>
              <a:rPr lang="en-US" dirty="0" smtClean="0"/>
              <a:t>Carlo (“method 3”)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12" y="819151"/>
            <a:ext cx="4462687" cy="914399"/>
          </a:xfrm>
        </p:spPr>
        <p:txBody>
          <a:bodyPr>
            <a:normAutofit fontScale="40000" lnSpcReduction="20000"/>
          </a:bodyPr>
          <a:lstStyle/>
          <a:p>
            <a:r>
              <a:rPr lang="en-US" i="1" dirty="0" smtClean="0"/>
              <a:t>Simulates every single electron in python (precise but slow)</a:t>
            </a:r>
          </a:p>
          <a:p>
            <a:r>
              <a:rPr lang="en-US" dirty="0" smtClean="0"/>
              <a:t>Features with “Y” will be included</a:t>
            </a:r>
          </a:p>
          <a:p>
            <a:r>
              <a:rPr lang="en-US" dirty="0" smtClean="0"/>
              <a:t>Features in green have been implemented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88706"/>
            <a:ext cx="2133600" cy="273844"/>
          </a:xfrm>
        </p:spPr>
        <p:txBody>
          <a:bodyPr/>
          <a:lstStyle/>
          <a:p>
            <a:fld id="{4F7AAA09-FD54-4078-9B15-9AF3E36175C6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71498"/>
              </p:ext>
            </p:extLst>
          </p:nvPr>
        </p:nvGraphicFramePr>
        <p:xfrm>
          <a:off x="4572000" y="1047750"/>
          <a:ext cx="4493484" cy="3553327"/>
        </p:xfrm>
        <a:graphic>
          <a:graphicData uri="http://schemas.openxmlformats.org/drawingml/2006/table">
            <a:tbl>
              <a:tblPr/>
              <a:tblGrid>
                <a:gridCol w="3173649"/>
                <a:gridCol w="1319835"/>
              </a:tblGrid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Physical Effect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Included in toy MC?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dX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Fano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factor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electron clusters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? 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Recombination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? 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Longitudinal, transverse diffusion in drift gap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drift velocity in drift gap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903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reabsorption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drift gap (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impurities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space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charge </a:t>
                      </a:r>
                      <a:r>
                        <a:rPr lang="fr-FR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etc</a:t>
                      </a:r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 gain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Gain resolution/uniformity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/ N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 hole spacing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gem shower shape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rough approx.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diffusion (l,t) in transfer gap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diffusion (l,t) in collection gap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time spent in transfer, collection gaps?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rough approx.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quantization into pixel x,y positions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quantization into pads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?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detailed modeling of pixel arrival time distribution?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? 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quantization of charge arrival time into BCIDs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charge, treshold, TOT scale -&gt; TOT in each pixel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 (COT)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127621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hitor modeling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</a:t>
                      </a:r>
                    </a:p>
                  </a:txBody>
                  <a:tcPr marL="6858" marR="6858" marT="51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7"/>
          <a:stretch/>
        </p:blipFill>
        <p:spPr bwMode="auto">
          <a:xfrm>
            <a:off x="990600" y="2540792"/>
            <a:ext cx="2728477" cy="242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90381" y="4783026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(mm)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72831" y="4282919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28278" y="4288758"/>
            <a:ext cx="47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tail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30672" y="275188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895379" y="3753727"/>
            <a:ext cx="1447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Po-210 </a:t>
            </a:r>
            <a:r>
              <a:rPr lang="el-GR" sz="1400" dirty="0" smtClean="0"/>
              <a:t>α</a:t>
            </a:r>
            <a:r>
              <a:rPr lang="en-US" sz="1400" dirty="0" smtClean="0"/>
              <a:t>-particle</a:t>
            </a:r>
          </a:p>
          <a:p>
            <a:r>
              <a:rPr lang="en-US" sz="1400" dirty="0" smtClean="0"/>
              <a:t>in He:C0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(70:30)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2516295" y="1837657"/>
            <a:ext cx="122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Bragg peak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342827" y="1276350"/>
            <a:ext cx="1152973" cy="13563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45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Example of TPC simulation: one event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12</a:t>
            </a:fld>
            <a:endParaRPr lang="en-US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1143000" y="1106090"/>
            <a:ext cx="7772400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Subtitle 4"/>
          <p:cNvSpPr txBox="1">
            <a:spLocks/>
          </p:cNvSpPr>
          <p:nvPr/>
        </p:nvSpPr>
        <p:spPr>
          <a:xfrm>
            <a:off x="609600" y="1990062"/>
            <a:ext cx="3810000" cy="131445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ouble </a:t>
            </a:r>
            <a:r>
              <a:rPr lang="en-US" dirty="0"/>
              <a:t>GEM pixel </a:t>
            </a:r>
            <a:r>
              <a:rPr lang="en-US" dirty="0" smtClean="0"/>
              <a:t>TPC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/>
              <a:t>750 </a:t>
            </a:r>
            <a:r>
              <a:rPr lang="en-US" dirty="0" err="1"/>
              <a:t>keV</a:t>
            </a:r>
            <a:r>
              <a:rPr lang="en-US" dirty="0"/>
              <a:t> </a:t>
            </a:r>
            <a:r>
              <a:rPr lang="en-US" dirty="0" smtClean="0"/>
              <a:t>He-recoil in HeC0</a:t>
            </a:r>
            <a:r>
              <a:rPr lang="en-US" baseline="-25000" dirty="0" smtClean="0"/>
              <a:t>2</a:t>
            </a:r>
            <a:endParaRPr lang="en-US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Drift: 5 cm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/>
              <a:t>gain = 900 per GEM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3" r="7151"/>
          <a:stretch/>
        </p:blipFill>
        <p:spPr bwMode="auto">
          <a:xfrm>
            <a:off x="4876800" y="1352550"/>
            <a:ext cx="3241118" cy="246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enerated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37" y="1200150"/>
            <a:ext cx="5327726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158D4-5226-4F4D-AD94-8588F150E90D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" y="971550"/>
            <a:ext cx="65747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Simulating individual electrons, but quantizing when visualizing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Quantization</a:t>
            </a:r>
            <a:r>
              <a:rPr lang="en-US" dirty="0"/>
              <a:t>: (500</a:t>
            </a:r>
            <a:r>
              <a:rPr lang="el-GR" dirty="0"/>
              <a:t>μ</a:t>
            </a:r>
            <a:r>
              <a:rPr lang="en-US" dirty="0"/>
              <a:t>m)</a:t>
            </a:r>
            <a:r>
              <a:rPr lang="en-US" baseline="30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9798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 drift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099" y="1200150"/>
            <a:ext cx="533980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BB44-4AAD-4434-9027-AE8456B44F5B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 GEM1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574" y="1200150"/>
            <a:ext cx="530285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F7345-24E6-42E9-A0C0-247969F083E0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9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 transfer gap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781" y="1200150"/>
            <a:ext cx="5334437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A736B-36B9-4926-8184-BB3C12284E54}" type="datetime1">
              <a:rPr lang="en-US" smtClean="0"/>
              <a:t>1/25/17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2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ost GEM2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114" y="1200150"/>
            <a:ext cx="533577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55F0-773B-4035-8022-665CC47DEACF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collection gap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44" y="1200150"/>
            <a:ext cx="534871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DBD0F-171B-4134-9189-EA9C172C08AE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6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bove threshold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05" y="1200150"/>
            <a:ext cx="5320189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4019550"/>
            <a:ext cx="53493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ow with finer quantization - equal to that of pixel chip</a:t>
            </a:r>
          </a:p>
          <a:p>
            <a:r>
              <a:rPr lang="en-US" dirty="0" err="1" smtClean="0"/>
              <a:t>npoints</a:t>
            </a:r>
            <a:r>
              <a:rPr lang="en-US" dirty="0" smtClean="0"/>
              <a:t> </a:t>
            </a:r>
            <a:r>
              <a:rPr lang="en-US" dirty="0"/>
              <a:t>= 17443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6C38A-C0DF-4F7F-AFD8-1E9FF78FA5D1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Estimate </a:t>
            </a:r>
            <a:r>
              <a:rPr lang="en-US" dirty="0" smtClean="0">
                <a:solidFill>
                  <a:srgbClr val="00B050"/>
                </a:solidFill>
              </a:rPr>
              <a:t>cost-to-discover</a:t>
            </a:r>
            <a:r>
              <a:rPr lang="en-US" dirty="0" smtClean="0"/>
              <a:t> different WIMP scenarios with different directional detection technologies</a:t>
            </a:r>
          </a:p>
          <a:p>
            <a:pPr lvl="1"/>
            <a:r>
              <a:rPr lang="en-US" dirty="0" smtClean="0"/>
              <a:t>Assume zero background can be reached</a:t>
            </a:r>
          </a:p>
          <a:p>
            <a:pPr lvl="1"/>
            <a:r>
              <a:rPr lang="en-US" dirty="0" smtClean="0"/>
              <a:t>Focus on TPCs first, then other approaches</a:t>
            </a:r>
          </a:p>
          <a:p>
            <a:r>
              <a:rPr lang="en-US" dirty="0" smtClean="0"/>
              <a:t>Warm-up exercise: compare “recoil-energy </a:t>
            </a:r>
            <a:r>
              <a:rPr lang="en-US" dirty="0"/>
              <a:t>threshold for </a:t>
            </a:r>
            <a:r>
              <a:rPr lang="en-US" dirty="0" smtClean="0"/>
              <a:t>directionality” </a:t>
            </a:r>
            <a:r>
              <a:rPr lang="en-US" dirty="0"/>
              <a:t>of different </a:t>
            </a:r>
            <a:r>
              <a:rPr lang="en-US" dirty="0" smtClean="0"/>
              <a:t>TPC readout types</a:t>
            </a:r>
          </a:p>
          <a:p>
            <a:pPr lvl="1"/>
            <a:r>
              <a:rPr lang="en-US" dirty="0" smtClean="0"/>
              <a:t>Specifically: how </a:t>
            </a:r>
            <a:r>
              <a:rPr lang="en-US" dirty="0"/>
              <a:t>many recoils required to </a:t>
            </a:r>
            <a:r>
              <a:rPr lang="en-US" dirty="0" smtClean="0"/>
              <a:t>distinguish a recoil angle distribution that’s a 3delta function from an isotropic distribution, </a:t>
            </a:r>
            <a:r>
              <a:rPr lang="en-US" dirty="0"/>
              <a:t>at five sigma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Expect TPC w/ highly segmented 3D-pixel readout to require the fewest recoils, especially at lowest recoil energies</a:t>
            </a:r>
          </a:p>
          <a:p>
            <a:pPr lvl="1"/>
            <a:r>
              <a:rPr lang="en-US" dirty="0" smtClean="0"/>
              <a:t>But 3D is the most costly readout</a:t>
            </a:r>
            <a:r>
              <a:rPr lang="is-IS" dirty="0" smtClean="0"/>
              <a:t>…</a:t>
            </a:r>
            <a:endParaRPr lang="en-US" dirty="0" smtClean="0"/>
          </a:p>
          <a:p>
            <a:r>
              <a:rPr lang="en-US" dirty="0" smtClean="0"/>
              <a:t>The final result will factor in (relative or absolute) cost.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96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97" y="1200150"/>
            <a:ext cx="531800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bove threshold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4259818"/>
            <a:ext cx="3370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  <a:r>
              <a:rPr lang="en-US" dirty="0" smtClean="0"/>
              <a:t>endering of box edges turned 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EF13C-157C-4319-9B50-7CDF05865160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2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56" y="1200150"/>
            <a:ext cx="5317488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ully digitized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14600" y="3943350"/>
            <a:ext cx="15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npoints</a:t>
            </a:r>
            <a:r>
              <a:rPr lang="en-US" dirty="0"/>
              <a:t>= 1211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E797-D1C3-4BC7-A1CD-0A3E7398ED13}" type="datetime1">
              <a:rPr lang="en-US" smtClean="0"/>
              <a:t>1/25/17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4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ully digitized (non transparent)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9" y="1200150"/>
            <a:ext cx="3733482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62" y="1200150"/>
            <a:ext cx="242087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16F4F-E34F-4CFF-91C9-C0A214E17504}" type="datetime1">
              <a:rPr lang="en-US" smtClean="0"/>
              <a:t>1/25/17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Simulation approach 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38200" y="2914650"/>
            <a:ext cx="7467600" cy="13144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Recoil </a:t>
            </a:r>
            <a:r>
              <a:rPr lang="en-US" dirty="0" err="1" smtClean="0"/>
              <a:t>p.d.f</a:t>
            </a:r>
            <a:r>
              <a:rPr lang="en-US" dirty="0" smtClean="0"/>
              <a:t>. that incorporates detector effects </a:t>
            </a:r>
            <a:br>
              <a:rPr lang="en-US" dirty="0" smtClean="0"/>
            </a:br>
            <a:r>
              <a:rPr lang="en-US" dirty="0" smtClean="0"/>
              <a:t>(from charge transport and readout plane)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631B-0A24-40FA-817E-0B484EA3AEB1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2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 Cloud PDF – before detection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45723"/>
            <a:ext cx="4038600" cy="329071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52550"/>
            <a:ext cx="4038600" cy="339447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dE</a:t>
            </a:r>
            <a:r>
              <a:rPr lang="en-US" dirty="0" smtClean="0"/>
              <a:t>/DX distribution from SRIM – quantized</a:t>
            </a:r>
          </a:p>
          <a:p>
            <a:r>
              <a:rPr lang="en-US" dirty="0" smtClean="0"/>
              <a:t>Each point charge then numerically convoluted with a Gaussian to account for charge diffusion during drift  &amp; detector resolution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631B-0A24-40FA-817E-0B484EA3AEB1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9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Cloud PDF – after detection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Charge integrated in the drift direction pseudo-analytically, and </a:t>
                </a:r>
                <a:r>
                  <a:rPr lang="en-US" dirty="0"/>
                  <a:t>detector threshold applied</a:t>
                </a:r>
              </a:p>
              <a:p>
                <a:r>
                  <a:rPr lang="en-US" b="1" i="1" dirty="0"/>
                  <a:t>59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charset="0"/>
                        <a:ea typeface="Cambria Math" charset="0"/>
                        <a:cs typeface="Cambria Math" charset="0"/>
                      </a:rPr>
                      <m:t>𝝁</m:t>
                    </m:r>
                  </m:oMath>
                </a14:m>
                <a:r>
                  <a:rPr lang="en-US" b="1" i="1" dirty="0"/>
                  <a:t>s per space point [in python]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 rotWithShape="0">
                <a:blip r:embed="rId2"/>
                <a:stretch>
                  <a:fillRect l="-2719" t="-1795" r="-4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631B-0A24-40FA-817E-0B484EA3AEB1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25</a:t>
            </a:fld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7197" y="1352550"/>
            <a:ext cx="4571003" cy="29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Technology comparison involves integration of multiple simulation codes</a:t>
            </a:r>
          </a:p>
          <a:p>
            <a:r>
              <a:rPr lang="en-US" dirty="0" smtClean="0"/>
              <a:t>Simulation of Cosmology, Nuclear Recoils, Charge propagation, </a:t>
            </a:r>
            <a:r>
              <a:rPr lang="en-US" dirty="0" err="1" smtClean="0"/>
              <a:t>TPC+Mu-Pic</a:t>
            </a:r>
            <a:r>
              <a:rPr lang="en-US" dirty="0" smtClean="0"/>
              <a:t> readouts exists </a:t>
            </a:r>
          </a:p>
          <a:p>
            <a:r>
              <a:rPr lang="en-US" dirty="0" smtClean="0"/>
              <a:t>Next steps, </a:t>
            </a:r>
            <a:r>
              <a:rPr lang="en-US" i="1" dirty="0" smtClean="0"/>
              <a:t>roughly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Complete exercise all the way to end (cost / discovery) w/ pixel TPC</a:t>
            </a:r>
          </a:p>
          <a:p>
            <a:pPr lvl="2"/>
            <a:r>
              <a:rPr lang="en-US" dirty="0" smtClean="0"/>
              <a:t>delta function recoil distribution for debugging</a:t>
            </a:r>
          </a:p>
          <a:p>
            <a:pPr lvl="2"/>
            <a:r>
              <a:rPr lang="en-US" dirty="0" smtClean="0"/>
              <a:t>SF4 at 34 </a:t>
            </a:r>
            <a:r>
              <a:rPr lang="en-US" dirty="0" err="1" smtClean="0"/>
              <a:t>torr</a:t>
            </a:r>
            <a:r>
              <a:rPr lang="en-US" dirty="0" smtClean="0"/>
              <a:t> (same density at SF6 @ 20 </a:t>
            </a:r>
            <a:r>
              <a:rPr lang="en-US" dirty="0" err="1" smtClean="0"/>
              <a:t>torr</a:t>
            </a:r>
            <a:r>
              <a:rPr lang="en-US" dirty="0"/>
              <a:t> </a:t>
            </a:r>
            <a:r>
              <a:rPr lang="en-US" dirty="0" smtClean="0"/>
              <a:t>+ we have exp. data for validation)</a:t>
            </a:r>
          </a:p>
          <a:p>
            <a:pPr lvl="1"/>
            <a:r>
              <a:rPr lang="en-US" dirty="0" smtClean="0"/>
              <a:t>Add Mu-pic w/ </a:t>
            </a:r>
            <a:r>
              <a:rPr lang="en-US" dirty="0" err="1" smtClean="0"/>
              <a:t>Kentaro</a:t>
            </a:r>
            <a:r>
              <a:rPr lang="en-US" dirty="0" smtClean="0"/>
              <a:t>, then other readout plane technologies</a:t>
            </a:r>
          </a:p>
          <a:p>
            <a:pPr lvl="1"/>
            <a:r>
              <a:rPr lang="en-US" dirty="0"/>
              <a:t>Simulate SF</a:t>
            </a:r>
            <a:r>
              <a:rPr lang="en-US" baseline="-25000" dirty="0"/>
              <a:t>6 </a:t>
            </a:r>
            <a:r>
              <a:rPr lang="en-US" dirty="0"/>
              <a:t> at ~ 20 </a:t>
            </a:r>
            <a:r>
              <a:rPr lang="en-US" dirty="0" err="1" smtClean="0"/>
              <a:t>torr</a:t>
            </a:r>
            <a:endParaRPr lang="en-US" dirty="0" smtClean="0"/>
          </a:p>
          <a:p>
            <a:pPr lvl="1"/>
            <a:r>
              <a:rPr lang="en-US" dirty="0" smtClean="0"/>
              <a:t>Switch to WIMP / neutrino cosmology as input</a:t>
            </a:r>
          </a:p>
          <a:p>
            <a:pPr lvl="1"/>
            <a:r>
              <a:rPr lang="en-US" dirty="0" smtClean="0"/>
              <a:t>Tidy up code and put in </a:t>
            </a:r>
            <a:r>
              <a:rPr lang="en-US" dirty="0" err="1" smtClean="0"/>
              <a:t>Git</a:t>
            </a:r>
            <a:endParaRPr lang="en-US" dirty="0" smtClean="0"/>
          </a:p>
          <a:p>
            <a:r>
              <a:rPr lang="en-US" dirty="0" smtClean="0"/>
              <a:t>Still pondering:</a:t>
            </a:r>
          </a:p>
          <a:p>
            <a:pPr lvl="1"/>
            <a:r>
              <a:rPr lang="en-US" dirty="0" smtClean="0"/>
              <a:t>Best discovery variables for TPC that don’t fit tracks</a:t>
            </a:r>
          </a:p>
          <a:p>
            <a:pPr lvl="1"/>
            <a:r>
              <a:rPr lang="en-US" dirty="0" smtClean="0"/>
              <a:t>How to deal with non-TPC technologies 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B631B-0A24-40FA-817E-0B484EA3AEB1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79" y="0"/>
            <a:ext cx="8082642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Exerimental</a:t>
            </a:r>
            <a:r>
              <a:rPr lang="en-US" dirty="0" smtClean="0">
                <a:solidFill>
                  <a:schemeClr val="bg1"/>
                </a:solidFill>
              </a:rPr>
              <a:t>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29AB-5B1A-4789-8452-96E6DAF7F06E}" type="datetime1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6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Simulating every single electron at all stages of detector</a:t>
            </a:r>
          </a:p>
          <a:p>
            <a:pPr lvl="1"/>
            <a:r>
              <a:rPr lang="en-US" i="1" dirty="0" smtClean="0"/>
              <a:t>millions</a:t>
            </a:r>
            <a:r>
              <a:rPr lang="en-US" dirty="0" smtClean="0"/>
              <a:t> </a:t>
            </a:r>
            <a:r>
              <a:rPr lang="en-US" dirty="0"/>
              <a:t>per track. </a:t>
            </a:r>
            <a:r>
              <a:rPr lang="en-US" dirty="0" smtClean="0"/>
              <a:t>Slow, but doable. </a:t>
            </a:r>
          </a:p>
          <a:p>
            <a:r>
              <a:rPr lang="en-US" dirty="0" smtClean="0"/>
              <a:t>Visualizing + storing</a:t>
            </a:r>
            <a:r>
              <a:rPr lang="en-US" i="1" dirty="0"/>
              <a:t> </a:t>
            </a:r>
            <a:r>
              <a:rPr lang="en-US" dirty="0" smtClean="0"/>
              <a:t>only quantized charge distribution </a:t>
            </a:r>
          </a:p>
          <a:p>
            <a:pPr lvl="1"/>
            <a:r>
              <a:rPr lang="en-US" dirty="0" smtClean="0"/>
              <a:t>same format as final data</a:t>
            </a:r>
          </a:p>
          <a:p>
            <a:pPr lvl="1"/>
            <a:r>
              <a:rPr lang="en-US" dirty="0"/>
              <a:t>at different stages of simulation</a:t>
            </a:r>
          </a:p>
          <a:p>
            <a:pPr lvl="1"/>
            <a:r>
              <a:rPr lang="en-US" dirty="0" smtClean="0"/>
              <a:t>same binning as pixel chip or different</a:t>
            </a:r>
          </a:p>
          <a:p>
            <a:pPr lvl="2"/>
            <a:r>
              <a:rPr lang="en-US" dirty="0"/>
              <a:t>c</a:t>
            </a:r>
            <a:r>
              <a:rPr lang="en-US" dirty="0" smtClean="0"/>
              <a:t>rucial for visualizing and fitting before digitization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03CA-7EBF-4856-A313-A397C28E2DFA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60 </a:t>
            </a:r>
            <a:r>
              <a:rPr lang="en-US" dirty="0" err="1" smtClean="0"/>
              <a:t>keV</a:t>
            </a:r>
            <a:r>
              <a:rPr lang="en-US" dirty="0" smtClean="0"/>
              <a:t>: can you see the head/tail 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1583"/>
            <a:ext cx="3505200" cy="342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907018"/>
            <a:ext cx="451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(same event, </a:t>
            </a:r>
            <a:r>
              <a:rPr lang="en-US" i="1" dirty="0" smtClean="0"/>
              <a:t>after </a:t>
            </a:r>
            <a:r>
              <a:rPr lang="en-US" dirty="0" smtClean="0"/>
              <a:t>2k electron pixel threshold)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421584"/>
            <a:ext cx="3519606" cy="343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77F28-8406-4305-80B1-85F323F4C9A0}" type="datetime1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 of this chapter, in latex format, is in </a:t>
            </a:r>
            <a:r>
              <a:rPr lang="en-US" dirty="0" err="1" smtClean="0"/>
              <a:t>Git</a:t>
            </a:r>
            <a:r>
              <a:rPr lang="en-US" dirty="0"/>
              <a:t> repository: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uhhepvcs.phys.hawaii.edu/cygnus/recoil-observatory-paper</a:t>
            </a:r>
            <a:endParaRPr lang="en-US" dirty="0" smtClean="0"/>
          </a:p>
          <a:p>
            <a:r>
              <a:rPr lang="en-US" dirty="0" smtClean="0"/>
              <a:t>Simulation work is ongoing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95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60 </a:t>
            </a:r>
            <a:r>
              <a:rPr lang="en-US" dirty="0" err="1"/>
              <a:t>keV</a:t>
            </a:r>
            <a:r>
              <a:rPr lang="en-US" dirty="0"/>
              <a:t>: can you see the head/tail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21583"/>
            <a:ext cx="3505200" cy="342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0" y="907018"/>
            <a:ext cx="4517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(same event, </a:t>
            </a:r>
            <a:r>
              <a:rPr lang="en-US" i="1" dirty="0" smtClean="0"/>
              <a:t>after </a:t>
            </a:r>
            <a:r>
              <a:rPr lang="en-US" dirty="0" smtClean="0"/>
              <a:t>2k electron pixel threshold)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421584"/>
            <a:ext cx="3519606" cy="3436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1676400" y="333375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045702" y="3340443"/>
            <a:ext cx="1524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07B86-274B-4363-8F2C-4F2F196FD153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" y="1682162"/>
            <a:ext cx="1143000" cy="212840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1600" dirty="0" smtClean="0"/>
              <a:t>Cosmology</a:t>
            </a:r>
            <a:br>
              <a:rPr lang="en-US" sz="1600" dirty="0" smtClean="0"/>
            </a:br>
            <a:r>
              <a:rPr lang="en-US" sz="1600" dirty="0" smtClean="0"/>
              <a:t>Simulation [or delta functions]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362199" y="1685624"/>
            <a:ext cx="1143001" cy="152053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Simulation of nuclear recoils and resulting ionization</a:t>
            </a:r>
            <a:endParaRPr lang="en-US" sz="16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4495800" y="1690820"/>
            <a:ext cx="990601" cy="15153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Charge transport (drift, diffusion, reabsorption etc. )</a:t>
            </a:r>
          </a:p>
        </p:txBody>
      </p:sp>
      <p:sp>
        <p:nvSpPr>
          <p:cNvPr id="13" name="Content Placeholder 7"/>
          <p:cNvSpPr txBox="1">
            <a:spLocks/>
          </p:cNvSpPr>
          <p:nvPr/>
        </p:nvSpPr>
        <p:spPr>
          <a:xfrm>
            <a:off x="2362199" y="3358562"/>
            <a:ext cx="6324600" cy="43468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/>
              <a:t>Other detector technologies</a:t>
            </a:r>
            <a:endParaRPr lang="en-US" sz="160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 of Simulation Steps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219200" y="1605962"/>
            <a:ext cx="1316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WIMP + neutrino recoil </a:t>
            </a:r>
            <a:r>
              <a:rPr lang="en-US" sz="1600" dirty="0" smtClean="0"/>
              <a:t>distributions</a:t>
            </a:r>
            <a:endParaRPr lang="en-US" sz="1600" dirty="0"/>
          </a:p>
        </p:txBody>
      </p:sp>
      <p:sp>
        <p:nvSpPr>
          <p:cNvPr id="19" name="Right Arrow 18"/>
          <p:cNvSpPr/>
          <p:nvPr/>
        </p:nvSpPr>
        <p:spPr>
          <a:xfrm>
            <a:off x="1307591" y="26870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/>
          <p:cNvSpPr/>
          <p:nvPr/>
        </p:nvSpPr>
        <p:spPr>
          <a:xfrm>
            <a:off x="76200" y="3793247"/>
            <a:ext cx="13442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Ciaran O’Hare</a:t>
            </a:r>
          </a:p>
          <a:p>
            <a:r>
              <a:rPr lang="en-US" sz="1600" dirty="0">
                <a:sym typeface="Wingdings" panose="05000000000000000000" pitchFamily="2" charset="2"/>
              </a:rPr>
              <a:t>Tom Thorpe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2348344" y="3839413"/>
            <a:ext cx="1582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Cosmin </a:t>
            </a:r>
            <a:r>
              <a:rPr lang="en-US" sz="1600" dirty="0" err="1" smtClean="0">
                <a:sym typeface="Wingdings" panose="05000000000000000000" pitchFamily="2" charset="2"/>
              </a:rPr>
              <a:t>Deaconu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Sven </a:t>
            </a:r>
            <a:r>
              <a:rPr lang="en-US" sz="1600" dirty="0" err="1" smtClean="0">
                <a:sym typeface="Wingdings" panose="05000000000000000000" pitchFamily="2" charset="2"/>
              </a:rPr>
              <a:t>Vahsen</a:t>
            </a:r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5251803" y="4102953"/>
            <a:ext cx="307699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Sven </a:t>
            </a:r>
            <a:r>
              <a:rPr lang="en-US" sz="1600" dirty="0" err="1" smtClean="0">
                <a:sym typeface="Wingdings" panose="05000000000000000000" pitchFamily="2" charset="2"/>
              </a:rPr>
              <a:t>Vahsen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err="1" smtClean="0">
                <a:sym typeface="Wingdings" panose="05000000000000000000" pitchFamily="2" charset="2"/>
              </a:rPr>
              <a:t>Kentaro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Miuchi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w/ help from technology experts</a:t>
            </a:r>
          </a:p>
          <a:p>
            <a:r>
              <a:rPr lang="en-US" sz="1600" dirty="0"/>
              <a:t>(Tom Thorpe will also get involved)</a:t>
            </a:r>
          </a:p>
          <a:p>
            <a:endParaRPr lang="en-US" sz="1600" dirty="0" smtClean="0">
              <a:sym typeface="Wingdings" panose="05000000000000000000" pitchFamily="2" charset="2"/>
            </a:endParaRPr>
          </a:p>
        </p:txBody>
      </p:sp>
      <p:sp>
        <p:nvSpPr>
          <p:cNvPr id="23" name="Content Placeholder 7"/>
          <p:cNvSpPr txBox="1">
            <a:spLocks/>
          </p:cNvSpPr>
          <p:nvPr/>
        </p:nvSpPr>
        <p:spPr>
          <a:xfrm>
            <a:off x="5562599" y="1685624"/>
            <a:ext cx="1295401" cy="15240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Readout plane simulation</a:t>
            </a:r>
          </a:p>
          <a:p>
            <a:r>
              <a:rPr lang="en-US" sz="1600" dirty="0" smtClean="0"/>
              <a:t>Wires</a:t>
            </a:r>
          </a:p>
          <a:p>
            <a:r>
              <a:rPr lang="en-US" sz="1600" dirty="0" smtClean="0"/>
              <a:t>Strips</a:t>
            </a:r>
          </a:p>
          <a:p>
            <a:r>
              <a:rPr lang="en-US" sz="1600" dirty="0" smtClean="0"/>
              <a:t>Optical</a:t>
            </a:r>
          </a:p>
          <a:p>
            <a:r>
              <a:rPr lang="en-US" sz="1600" dirty="0" smtClean="0"/>
              <a:t>Pixels</a:t>
            </a:r>
          </a:p>
          <a:p>
            <a:r>
              <a:rPr lang="en-US" sz="1600" dirty="0" smtClean="0"/>
              <a:t>Mu-pic</a:t>
            </a:r>
            <a:endParaRPr lang="en-US" sz="1600" dirty="0"/>
          </a:p>
          <a:p>
            <a:endParaRPr lang="en-US" sz="1600" dirty="0"/>
          </a:p>
        </p:txBody>
      </p:sp>
      <p:sp>
        <p:nvSpPr>
          <p:cNvPr id="24" name="Content Placeholder 7"/>
          <p:cNvSpPr txBox="1">
            <a:spLocks/>
          </p:cNvSpPr>
          <p:nvPr/>
        </p:nvSpPr>
        <p:spPr>
          <a:xfrm>
            <a:off x="6928204" y="1685624"/>
            <a:ext cx="996595" cy="152400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Discovery variables</a:t>
            </a:r>
            <a:endParaRPr lang="en-US" sz="1600" dirty="0"/>
          </a:p>
        </p:txBody>
      </p:sp>
      <p:sp>
        <p:nvSpPr>
          <p:cNvPr id="25" name="Right Arrow 24"/>
          <p:cNvSpPr/>
          <p:nvPr/>
        </p:nvSpPr>
        <p:spPr>
          <a:xfrm>
            <a:off x="3581400" y="2687085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Rectangle 25"/>
          <p:cNvSpPr/>
          <p:nvPr/>
        </p:nvSpPr>
        <p:spPr>
          <a:xfrm>
            <a:off x="3505200" y="1758362"/>
            <a:ext cx="1316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Ionization clouds</a:t>
            </a:r>
            <a:endParaRPr lang="en-US" sz="1600" dirty="0"/>
          </a:p>
        </p:txBody>
      </p:sp>
      <p:sp>
        <p:nvSpPr>
          <p:cNvPr id="29" name="Right Brace 28"/>
          <p:cNvSpPr/>
          <p:nvPr/>
        </p:nvSpPr>
        <p:spPr>
          <a:xfrm rot="5400000">
            <a:off x="6476999" y="1984364"/>
            <a:ext cx="304800" cy="4114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7"/>
          <p:cNvSpPr txBox="1">
            <a:spLocks/>
          </p:cNvSpPr>
          <p:nvPr/>
        </p:nvSpPr>
        <p:spPr>
          <a:xfrm>
            <a:off x="8001000" y="1685624"/>
            <a:ext cx="1066800" cy="15217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Discovery cost</a:t>
            </a:r>
            <a:endParaRPr lang="en-US" sz="1600" dirty="0"/>
          </a:p>
        </p:txBody>
      </p:sp>
      <p:sp>
        <p:nvSpPr>
          <p:cNvPr id="31" name="Right Brace 30"/>
          <p:cNvSpPr/>
          <p:nvPr/>
        </p:nvSpPr>
        <p:spPr>
          <a:xfrm rot="16200000">
            <a:off x="5562598" y="-1823037"/>
            <a:ext cx="304801" cy="655320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794604" y="937796"/>
            <a:ext cx="20876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Low pressure Gas TPCs</a:t>
            </a:r>
          </a:p>
        </p:txBody>
      </p:sp>
    </p:spTree>
    <p:extLst>
      <p:ext uri="{BB962C8B-B14F-4D97-AF65-F5344CB8AC3E}">
        <p14:creationId xmlns:p14="http://schemas.microsoft.com/office/powerpoint/2010/main" val="20357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76200" y="1682162"/>
            <a:ext cx="1143000" cy="21284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smtClean="0"/>
              <a:t>Cosmology</a:t>
            </a:r>
            <a:br>
              <a:rPr lang="en-US" sz="1600" smtClean="0"/>
            </a:br>
            <a:r>
              <a:rPr lang="en-US" sz="1600" smtClean="0"/>
              <a:t>Simulation [or delta functions]</a:t>
            </a:r>
            <a:endParaRPr lang="en-US" sz="1600" dirty="0" smtClean="0"/>
          </a:p>
        </p:txBody>
      </p:sp>
      <p:sp>
        <p:nvSpPr>
          <p:cNvPr id="8" name="Content Placeholder 7"/>
          <p:cNvSpPr txBox="1">
            <a:spLocks/>
          </p:cNvSpPr>
          <p:nvPr/>
        </p:nvSpPr>
        <p:spPr>
          <a:xfrm>
            <a:off x="2362199" y="1685624"/>
            <a:ext cx="1143001" cy="15205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Simulation of nuclear recoils and resulting ionization</a:t>
            </a:r>
            <a:endParaRPr lang="en-US" sz="1600" dirty="0"/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4495800" y="1690820"/>
            <a:ext cx="990601" cy="1515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/>
              <a:t>C</a:t>
            </a:r>
            <a:r>
              <a:rPr lang="en-US" sz="1600" dirty="0" smtClean="0"/>
              <a:t>harge transport (drift, diffusion, reabsorption etc. )</a:t>
            </a:r>
            <a:endParaRPr lang="en-US" sz="1600" dirty="0"/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2362199" y="3358562"/>
            <a:ext cx="6324600" cy="434685"/>
          </a:xfrm>
          <a:prstGeom prst="rect">
            <a:avLst/>
          </a:prstGeom>
          <a:ln>
            <a:prstDash val="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/>
              <a:t>Other detector technologies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1219200" y="1605962"/>
            <a:ext cx="13161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WIMP + neutrino recoil </a:t>
            </a:r>
            <a:r>
              <a:rPr lang="en-US" sz="1600" dirty="0" smtClean="0"/>
              <a:t>distributions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1307591" y="26870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76200" y="3793247"/>
            <a:ext cx="1344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Ciaran O’Hare</a:t>
            </a:r>
          </a:p>
          <a:p>
            <a:r>
              <a:rPr lang="en-US" sz="1600" dirty="0" smtClean="0">
                <a:sym typeface="Wingdings" panose="05000000000000000000" pitchFamily="2" charset="2"/>
              </a:rPr>
              <a:t>Tom Thorpe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2348344" y="3839413"/>
            <a:ext cx="1582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ym typeface="Wingdings" panose="05000000000000000000" pitchFamily="2" charset="2"/>
              </a:rPr>
              <a:t>Cosmin </a:t>
            </a:r>
            <a:r>
              <a:rPr lang="en-US" sz="1600" dirty="0" err="1" smtClean="0">
                <a:sym typeface="Wingdings" panose="05000000000000000000" pitchFamily="2" charset="2"/>
              </a:rPr>
              <a:t>Deaconu</a:t>
            </a:r>
            <a:endParaRPr lang="en-US" sz="1600" dirty="0" smtClean="0">
              <a:sym typeface="Wingdings" panose="05000000000000000000" pitchFamily="2" charset="2"/>
            </a:endParaRPr>
          </a:p>
          <a:p>
            <a:r>
              <a:rPr lang="en-US" sz="1600" dirty="0" smtClean="0">
                <a:sym typeface="Wingdings" panose="05000000000000000000" pitchFamily="2" charset="2"/>
              </a:rPr>
              <a:t>Sven </a:t>
            </a:r>
            <a:r>
              <a:rPr lang="en-US" sz="1600" dirty="0" err="1" smtClean="0">
                <a:sym typeface="Wingdings" panose="05000000000000000000" pitchFamily="2" charset="2"/>
              </a:rPr>
              <a:t>Vahsen</a:t>
            </a:r>
            <a:endParaRPr lang="en-US" sz="1600" dirty="0"/>
          </a:p>
        </p:txBody>
      </p:sp>
      <p:sp>
        <p:nvSpPr>
          <p:cNvPr id="15" name="Content Placeholder 7"/>
          <p:cNvSpPr txBox="1">
            <a:spLocks/>
          </p:cNvSpPr>
          <p:nvPr/>
        </p:nvSpPr>
        <p:spPr>
          <a:xfrm>
            <a:off x="5562599" y="1685624"/>
            <a:ext cx="1295401" cy="15240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Readout plane simulation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1D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Wires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Strips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Pixels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6928204" y="1685624"/>
            <a:ext cx="996595" cy="152400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Discovery variables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3581400" y="2687085"/>
            <a:ext cx="838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8" name="Rectangle 17"/>
          <p:cNvSpPr/>
          <p:nvPr/>
        </p:nvSpPr>
        <p:spPr>
          <a:xfrm>
            <a:off x="3505200" y="1758362"/>
            <a:ext cx="13161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Ionization clouds</a:t>
            </a:r>
            <a:endParaRPr lang="en-US" sz="1600" dirty="0"/>
          </a:p>
        </p:txBody>
      </p:sp>
      <p:sp>
        <p:nvSpPr>
          <p:cNvPr id="19" name="Right Brace 18"/>
          <p:cNvSpPr/>
          <p:nvPr/>
        </p:nvSpPr>
        <p:spPr>
          <a:xfrm rot="5400000">
            <a:off x="6476999" y="1984364"/>
            <a:ext cx="304800" cy="4114800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7"/>
          <p:cNvSpPr txBox="1">
            <a:spLocks/>
          </p:cNvSpPr>
          <p:nvPr/>
        </p:nvSpPr>
        <p:spPr>
          <a:xfrm>
            <a:off x="8001000" y="1685624"/>
            <a:ext cx="1066800" cy="15217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 smtClean="0"/>
              <a:t>Discovery cost</a:t>
            </a:r>
            <a:endParaRPr lang="en-US" sz="1600" dirty="0"/>
          </a:p>
        </p:txBody>
      </p:sp>
      <p:sp>
        <p:nvSpPr>
          <p:cNvPr id="21" name="Right Brace 20"/>
          <p:cNvSpPr/>
          <p:nvPr/>
        </p:nvSpPr>
        <p:spPr>
          <a:xfrm rot="16200000">
            <a:off x="5562598" y="-1823037"/>
            <a:ext cx="304801" cy="6553201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</a:t>
            </a:r>
            <a:r>
              <a:rPr lang="en-US" b="1" dirty="0" smtClean="0"/>
              <a:t>imulating TPC with 20 </a:t>
            </a:r>
            <a:r>
              <a:rPr lang="en-US" b="1" dirty="0" err="1" smtClean="0"/>
              <a:t>torr</a:t>
            </a:r>
            <a:r>
              <a:rPr lang="en-US" b="1" dirty="0" smtClean="0"/>
              <a:t> SF</a:t>
            </a:r>
            <a:r>
              <a:rPr lang="en-US" b="1" baseline="-25000" dirty="0" smtClean="0"/>
              <a:t>6</a:t>
            </a:r>
            <a:r>
              <a:rPr lang="en-US" b="1" dirty="0" smtClean="0"/>
              <a:t> gas</a:t>
            </a:r>
          </a:p>
          <a:p>
            <a:pPr lvl="3"/>
            <a:r>
              <a:rPr lang="en-US" dirty="0" smtClean="0"/>
              <a:t>1D plane, wires, x/y strips, pixels</a:t>
            </a:r>
            <a:endParaRPr lang="en-US" dirty="0"/>
          </a:p>
          <a:p>
            <a:pPr lvl="3"/>
            <a:r>
              <a:rPr lang="en-US" dirty="0" smtClean="0"/>
              <a:t>how </a:t>
            </a:r>
            <a:r>
              <a:rPr lang="en-US" dirty="0"/>
              <a:t>many recoils required to detect isotropy at five sigma?</a:t>
            </a:r>
          </a:p>
          <a:p>
            <a:pPr lvl="3"/>
            <a:r>
              <a:rPr lang="en-US" dirty="0"/>
              <a:t>Interesting in itself, and validates </a:t>
            </a:r>
            <a:r>
              <a:rPr lang="en-US" dirty="0" smtClean="0"/>
              <a:t>simulation steps</a:t>
            </a:r>
          </a:p>
          <a:p>
            <a:pPr lvl="2"/>
            <a:r>
              <a:rPr lang="en-US" b="1" dirty="0" smtClean="0"/>
              <a:t>Goal: First results for workshop by next week</a:t>
            </a:r>
            <a:r>
              <a:rPr lang="is-IS" b="1" dirty="0" smtClean="0"/>
              <a:t>…</a:t>
            </a:r>
            <a:endParaRPr lang="en-US" b="1" dirty="0" smtClean="0"/>
          </a:p>
          <a:p>
            <a:r>
              <a:rPr lang="en-US" dirty="0" smtClean="0"/>
              <a:t>Then interface with cosmology simulation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18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6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Cosmology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b="1" dirty="0" smtClean="0"/>
              <a:t>WIMP</a:t>
            </a:r>
            <a:r>
              <a:rPr lang="en-US" dirty="0" smtClean="0"/>
              <a:t> Input parameters: </a:t>
            </a:r>
          </a:p>
          <a:p>
            <a:pPr lvl="1"/>
            <a:r>
              <a:rPr lang="en-US" dirty="0"/>
              <a:t>Target Nucleus</a:t>
            </a:r>
          </a:p>
          <a:p>
            <a:pPr lvl="1"/>
            <a:r>
              <a:rPr lang="en-US" dirty="0" smtClean="0"/>
              <a:t>WIMP mass</a:t>
            </a:r>
          </a:p>
          <a:p>
            <a:pPr lvl="1"/>
            <a:r>
              <a:rPr lang="en-US" dirty="0" smtClean="0"/>
              <a:t>WIMP halo model parameters</a:t>
            </a:r>
          </a:p>
          <a:p>
            <a:pPr lvl="1"/>
            <a:r>
              <a:rPr lang="en-US" dirty="0" smtClean="0"/>
              <a:t>Interaction details (SD, SI, other)</a:t>
            </a:r>
          </a:p>
          <a:p>
            <a:pPr lvl="1"/>
            <a:r>
              <a:rPr lang="en-US" dirty="0" smtClean="0"/>
              <a:t>Form factor / nuclear physics</a:t>
            </a:r>
          </a:p>
          <a:p>
            <a:r>
              <a:rPr lang="en-US" b="1" dirty="0" smtClean="0"/>
              <a:t>Neutrino</a:t>
            </a:r>
            <a:r>
              <a:rPr lang="en-US" dirty="0" smtClean="0"/>
              <a:t> Input parameters: ?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Ciaran will provide recoil vectors in format </a:t>
            </a:r>
            <a:r>
              <a:rPr lang="en-US" b="1" dirty="0" err="1" smtClean="0"/>
              <a:t>px</a:t>
            </a:r>
            <a:r>
              <a:rPr lang="en-US" b="1" dirty="0" smtClean="0"/>
              <a:t>, </a:t>
            </a:r>
            <a:r>
              <a:rPr lang="en-US" b="1" dirty="0" err="1" smtClean="0"/>
              <a:t>py</a:t>
            </a:r>
            <a:r>
              <a:rPr lang="en-US" b="1" dirty="0" smtClean="0"/>
              <a:t>, </a:t>
            </a:r>
            <a:r>
              <a:rPr lang="en-US" b="1" dirty="0" err="1" smtClean="0"/>
              <a:t>pz</a:t>
            </a:r>
            <a:r>
              <a:rPr lang="en-US" b="1" dirty="0" smtClean="0"/>
              <a:t>, event time. We agreed to start with a WIMP recoil test event sample based on:</a:t>
            </a:r>
          </a:p>
          <a:p>
            <a:pPr lvl="1"/>
            <a:r>
              <a:rPr lang="en-US" dirty="0" err="1" smtClean="0"/>
              <a:t>Flourine</a:t>
            </a:r>
            <a:endParaRPr lang="en-US" dirty="0" smtClean="0"/>
          </a:p>
          <a:p>
            <a:pPr lvl="1"/>
            <a:r>
              <a:rPr lang="en-US" dirty="0" smtClean="0"/>
              <a:t>M_WIMP = 1, 10, 100, 1000 GeV/c^2 </a:t>
            </a:r>
          </a:p>
          <a:p>
            <a:pPr lvl="1"/>
            <a:r>
              <a:rPr lang="en-US" dirty="0" smtClean="0"/>
              <a:t>SHM </a:t>
            </a:r>
            <a:r>
              <a:rPr lang="en-US" dirty="0"/>
              <a:t>with v_0 = 220 km/s and </a:t>
            </a:r>
            <a:r>
              <a:rPr lang="en-US" dirty="0" err="1"/>
              <a:t>v_esc</a:t>
            </a:r>
            <a:r>
              <a:rPr lang="en-US" dirty="0"/>
              <a:t> = 533 km/s and rho_0 = 0.3 GeV/cm^3. </a:t>
            </a:r>
            <a:endParaRPr lang="en-US" dirty="0" smtClean="0"/>
          </a:p>
          <a:p>
            <a:pPr lvl="1"/>
            <a:r>
              <a:rPr lang="en-US" dirty="0" smtClean="0"/>
              <a:t>From Ciaran:</a:t>
            </a:r>
          </a:p>
          <a:p>
            <a:pPr lvl="2"/>
            <a:r>
              <a:rPr lang="en-US" dirty="0" smtClean="0"/>
              <a:t>“For the form factor/nuclear physics. In the past we've usually adopted a simple </a:t>
            </a:r>
            <a:r>
              <a:rPr lang="en-US" dirty="0"/>
              <a:t>Born form factor for F spin-dependent. It should be fine to use this for now, at the very least it will agree with previous work. In my last paper with Bradley Kavanagh we were a bit more rigorous and took some more up to date form factors and values for the spin contents so if we wanted something a bit more accurate (but a bit more involved) then I already have that in place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For </a:t>
            </a:r>
            <a:r>
              <a:rPr lang="en-US" dirty="0"/>
              <a:t>the recoil time what I usually do is just use a year's running time and then to get results for different exposures I just need to vary the detector mass factor. The events are a lot easier to handle like this, and it turns out it has the same effect as if you were changing the length of time by the same factor. Then I can just label the recoil time in days since Jan 1st (or whenever</a:t>
            </a:r>
            <a:r>
              <a:rPr lang="en-US" dirty="0" smtClean="0"/>
              <a:t>).</a:t>
            </a:r>
          </a:p>
          <a:p>
            <a:pPr lvl="2"/>
            <a:r>
              <a:rPr lang="en-US" dirty="0" smtClean="0"/>
              <a:t>Event </a:t>
            </a:r>
            <a:r>
              <a:rPr lang="en-US" dirty="0"/>
              <a:t>generation takes no time at all, I can generate as many events as you need really. I would imagine quite a lot of events (closer to a million) would be needed to smoothly represent the distribution though since it is quite spread out in the lab frame thanks to the rotation of the Earth. </a:t>
            </a:r>
            <a:r>
              <a:rPr lang="en-US" dirty="0" smtClean="0"/>
              <a:t>“</a:t>
            </a:r>
          </a:p>
          <a:p>
            <a:pPr lvl="1"/>
            <a:endParaRPr lang="en-US" dirty="0"/>
          </a:p>
          <a:p>
            <a:r>
              <a:rPr lang="en-US" b="1" dirty="0" smtClean="0"/>
              <a:t>In addition to WIMP/neutrino recoils, will also use recoil distributions that are delta functions in theta, phi, E (in steps of E)</a:t>
            </a:r>
          </a:p>
          <a:p>
            <a:pPr lvl="1"/>
            <a:r>
              <a:rPr lang="en-US" dirty="0" smtClean="0"/>
              <a:t>compare energy threshold for directionality of different technologies: how many recoils required to detect isotropy at five sigma?</a:t>
            </a:r>
          </a:p>
          <a:p>
            <a:pPr lvl="1"/>
            <a:r>
              <a:rPr lang="en-US" dirty="0" smtClean="0"/>
              <a:t>Interesting in itself, and validates </a:t>
            </a:r>
            <a:r>
              <a:rPr lang="en-US" dirty="0"/>
              <a:t>downstream simulation steps</a:t>
            </a:r>
          </a:p>
          <a:p>
            <a:pPr lvl="1"/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Recoil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 smtClean="0"/>
              <a:t>Input parameters</a:t>
            </a:r>
          </a:p>
          <a:p>
            <a:pPr lvl="1"/>
            <a:r>
              <a:rPr lang="en-US" dirty="0" smtClean="0"/>
              <a:t>Gas composition</a:t>
            </a:r>
          </a:p>
          <a:p>
            <a:pPr lvl="1"/>
            <a:r>
              <a:rPr lang="en-US" dirty="0" smtClean="0"/>
              <a:t>Gas pressure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smtClean="0">
                <a:sym typeface="Wingdings" panose="05000000000000000000" pitchFamily="2" charset="2"/>
              </a:rPr>
              <a:t>affect </a:t>
            </a:r>
            <a:r>
              <a:rPr lang="en-US" dirty="0">
                <a:sym typeface="Wingdings" panose="05000000000000000000" pitchFamily="2" charset="2"/>
              </a:rPr>
              <a:t>straggling, stopping </a:t>
            </a:r>
            <a:r>
              <a:rPr lang="en-US" dirty="0" smtClean="0">
                <a:sym typeface="Wingdings" panose="05000000000000000000" pitchFamily="2" charset="2"/>
              </a:rPr>
              <a:t>power (recoil length)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 SRIM. Many possible approaches, showing four. Top is most precise. Bottom is fastest.</a:t>
            </a:r>
          </a:p>
          <a:p>
            <a:pPr lvl="1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Create large number of individual 3D recoils for each recoil energy bin in SRIM, draw recoils from appropriate </a:t>
            </a:r>
            <a:r>
              <a:rPr lang="en-US" dirty="0" smtClean="0"/>
              <a:t>sample.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Create large number of individual 1D recoils for each recoil energy bin in SRIM, draw recoils from appropriate </a:t>
            </a:r>
            <a:r>
              <a:rPr lang="en-US" dirty="0" smtClean="0"/>
              <a:t>sample.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1D SRIM </a:t>
            </a:r>
            <a:r>
              <a:rPr lang="en-US" dirty="0" err="1" smtClean="0"/>
              <a:t>dE</a:t>
            </a:r>
            <a:r>
              <a:rPr lang="en-US" dirty="0" smtClean="0"/>
              <a:t>/</a:t>
            </a:r>
            <a:r>
              <a:rPr lang="en-US" dirty="0" err="1" smtClean="0"/>
              <a:t>dX</a:t>
            </a:r>
            <a:r>
              <a:rPr lang="en-US" dirty="0" smtClean="0"/>
              <a:t> </a:t>
            </a:r>
            <a:r>
              <a:rPr lang="en-US" dirty="0" err="1" smtClean="0"/>
              <a:t>p.d.f</a:t>
            </a:r>
            <a:r>
              <a:rPr lang="en-US" dirty="0" smtClean="0"/>
              <a:t>. for largest possible recoil energy. </a:t>
            </a:r>
            <a:r>
              <a:rPr lang="en-US" dirty="0"/>
              <a:t>Use this single pdf to create recoils of all energies.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Create </a:t>
            </a:r>
            <a:r>
              <a:rPr lang="en-US" dirty="0"/>
              <a:t>1D SRIM </a:t>
            </a:r>
            <a:r>
              <a:rPr lang="en-US" dirty="0" err="1"/>
              <a:t>dE</a:t>
            </a:r>
            <a:r>
              <a:rPr lang="en-US" dirty="0"/>
              <a:t>/</a:t>
            </a:r>
            <a:r>
              <a:rPr lang="en-US" dirty="0" err="1"/>
              <a:t>dX</a:t>
            </a:r>
            <a:r>
              <a:rPr lang="en-US" dirty="0"/>
              <a:t> </a:t>
            </a:r>
            <a:r>
              <a:rPr lang="en-US" dirty="0" err="1"/>
              <a:t>p.d.f</a:t>
            </a:r>
            <a:r>
              <a:rPr lang="en-US" dirty="0"/>
              <a:t>. for largest possible recoil energy, numerically convolute it to obtain 3D </a:t>
            </a:r>
            <a:r>
              <a:rPr lang="en-US" dirty="0" err="1"/>
              <a:t>p.d.f</a:t>
            </a:r>
            <a:r>
              <a:rPr lang="en-US" dirty="0"/>
              <a:t>. for recoil charge distribution that includes detector simulation as well. Use this single pdf to create recoils of all energies.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  <a:p>
            <a:pPr lvl="1"/>
            <a:r>
              <a:rPr lang="en-US" dirty="0" smtClean="0"/>
              <a:t>Sven has implemented 3 and 4 for D</a:t>
            </a:r>
            <a:r>
              <a:rPr lang="en-US" baseline="30000" dirty="0" smtClean="0"/>
              <a:t>3 </a:t>
            </a:r>
            <a:r>
              <a:rPr lang="en-US" dirty="0" smtClean="0"/>
              <a:t>(TPC w/ pixel readout) (they are largely equivalent)</a:t>
            </a:r>
          </a:p>
          <a:p>
            <a:pPr lvl="1"/>
            <a:r>
              <a:rPr lang="en-US" dirty="0" smtClean="0"/>
              <a:t>Cosmin has implemented 1 for DMTPC (TPC w/ optical readout)</a:t>
            </a:r>
          </a:p>
          <a:p>
            <a:pPr lvl="1"/>
            <a:r>
              <a:rPr lang="en-US" b="1" dirty="0" smtClean="0"/>
              <a:t>Plan</a:t>
            </a:r>
          </a:p>
          <a:p>
            <a:pPr lvl="2"/>
            <a:r>
              <a:rPr lang="en-US" b="1" dirty="0" smtClean="0"/>
              <a:t>compare 1 with 3 to validate both and assess impact of straggling on our results. </a:t>
            </a:r>
          </a:p>
          <a:p>
            <a:pPr lvl="2"/>
            <a:r>
              <a:rPr lang="en-US" b="1" dirty="0"/>
              <a:t>u</a:t>
            </a:r>
            <a:r>
              <a:rPr lang="en-US" b="1" dirty="0" smtClean="0"/>
              <a:t>se </a:t>
            </a:r>
            <a:r>
              <a:rPr lang="en-US" b="1" dirty="0"/>
              <a:t>1</a:t>
            </a:r>
            <a:r>
              <a:rPr lang="en-US" b="1" dirty="0" smtClean="0"/>
              <a:t> if fast enough. Otherwise 4.</a:t>
            </a:r>
            <a:endParaRPr lang="en-US" b="1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A09-FD54-4078-9B15-9AF3E36175C6}" type="datetime1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Sven Vahsen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01C8-4B67-4EE8-B71D-C1070D1029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</TotalTime>
  <Words>1639</Words>
  <Application>Microsoft Macintosh PowerPoint</Application>
  <PresentationFormat>On-screen Show (16:9)</PresentationFormat>
  <Paragraphs>324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Calibri</vt:lpstr>
      <vt:lpstr>Cambria Math</vt:lpstr>
      <vt:lpstr>Wingdings</vt:lpstr>
      <vt:lpstr>Arial</vt:lpstr>
      <vt:lpstr>Office Theme</vt:lpstr>
      <vt:lpstr>Technology Comparison Update</vt:lpstr>
      <vt:lpstr>Goal</vt:lpstr>
      <vt:lpstr>Status</vt:lpstr>
      <vt:lpstr>Overview of Simulation Steps</vt:lpstr>
      <vt:lpstr>PowerPoint Presentation</vt:lpstr>
      <vt:lpstr>Current Work</vt:lpstr>
      <vt:lpstr>BACKUP SLIDES</vt:lpstr>
      <vt:lpstr>Cosmology Simulation</vt:lpstr>
      <vt:lpstr>Recoil Simulation</vt:lpstr>
      <vt:lpstr>TPC Charge Transport &amp; Readout Plane Simulation</vt:lpstr>
      <vt:lpstr>D3 Toy Monte Carlo (“method 3”)</vt:lpstr>
      <vt:lpstr>Example of TPC simulation: one event</vt:lpstr>
      <vt:lpstr>generated</vt:lpstr>
      <vt:lpstr>post drift</vt:lpstr>
      <vt:lpstr>post GEM1</vt:lpstr>
      <vt:lpstr>post transfer gap</vt:lpstr>
      <vt:lpstr>post GEM2</vt:lpstr>
      <vt:lpstr>post collection gap</vt:lpstr>
      <vt:lpstr>above threshold</vt:lpstr>
      <vt:lpstr>above threshold</vt:lpstr>
      <vt:lpstr>fully digitized</vt:lpstr>
      <vt:lpstr>fully digitized (non transparent)</vt:lpstr>
      <vt:lpstr>2nd Simulation approach </vt:lpstr>
      <vt:lpstr>Charge Cloud PDF – before detection</vt:lpstr>
      <vt:lpstr>Charge Cloud PDF – after detection</vt:lpstr>
      <vt:lpstr>Summary</vt:lpstr>
      <vt:lpstr>Exerimental data</vt:lpstr>
      <vt:lpstr>Simulation Approach</vt:lpstr>
      <vt:lpstr>60 keV: can you see the head/tail ?</vt:lpstr>
      <vt:lpstr>60 keV: can you see the head/tail 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</dc:creator>
  <cp:lastModifiedBy>Sven Vahsen</cp:lastModifiedBy>
  <cp:revision>75</cp:revision>
  <dcterms:created xsi:type="dcterms:W3CDTF">2016-07-13T23:03:15Z</dcterms:created>
  <dcterms:modified xsi:type="dcterms:W3CDTF">2017-01-25T20:55:21Z</dcterms:modified>
</cp:coreProperties>
</file>