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3" r:id="rId2"/>
    <p:sldId id="355" r:id="rId3"/>
    <p:sldId id="376" r:id="rId4"/>
    <p:sldId id="357" r:id="rId5"/>
    <p:sldId id="358" r:id="rId6"/>
    <p:sldId id="359" r:id="rId7"/>
    <p:sldId id="377" r:id="rId8"/>
    <p:sldId id="373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4" r:id="rId20"/>
    <p:sldId id="346" r:id="rId21"/>
    <p:sldId id="347" r:id="rId22"/>
    <p:sldId id="375" r:id="rId23"/>
    <p:sldId id="295" r:id="rId24"/>
    <p:sldId id="276" r:id="rId25"/>
    <p:sldId id="273" r:id="rId26"/>
    <p:sldId id="27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>
        <p:scale>
          <a:sx n="110" d="100"/>
          <a:sy n="110" d="100"/>
        </p:scale>
        <p:origin x="-581" y="-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DD60-17D4-4A9B-BF12-5AC27C3B199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0706-D897-4F09-8610-4E9A2A69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706-D897-4F09-8610-4E9A2A690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A9B6-2674-4C74-BD2D-AEFF619719A2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0FF3-AB8A-4315-A354-BBDF2F87560C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FC83-E5AF-4BF2-8FFD-AF942F1DE7C0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B0E-2DCB-48DC-ADEE-AAD96B11386D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132E-959C-4D10-8C52-688495467E42}" type="datetime1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DA8-730C-487E-9ABB-443AC3D15C31}" type="datetime1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30BF-EF48-4CB0-B231-37B3ED6B3FCB}" type="datetime1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CFDE-FA9F-4BE0-9B9C-0FC37F49F1D8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F0B5-4E8B-4470-B302-77C3C808E867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8BB5-F82E-4A4F-B97C-398344D1B49C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Comparison Update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Sven </a:t>
            </a:r>
            <a:r>
              <a:rPr lang="en-US" dirty="0" err="1" smtClean="0"/>
              <a:t>Vahsen</a:t>
            </a:r>
            <a:r>
              <a:rPr lang="en-US" dirty="0"/>
              <a:t> </a:t>
            </a:r>
            <a:r>
              <a:rPr lang="en-US" dirty="0" smtClean="0"/>
              <a:t>(Hawaii)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DA8-730C-487E-9ABB-443AC3D15C31}" type="datetime1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drift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99" y="1200150"/>
            <a:ext cx="533980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B44-4AAD-4434-9027-AE8456B44F5B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GEM1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74" y="1200150"/>
            <a:ext cx="530285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7345-24E6-42E9-A0C0-247969F083E0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transfer gap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81" y="1200150"/>
            <a:ext cx="53344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36B-36B9-4926-8184-BB3C12284E54}" type="datetime1">
              <a:rPr lang="en-US" smtClean="0"/>
              <a:t>12/1/2016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GEM2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14" y="1200150"/>
            <a:ext cx="533577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55F0-773B-4035-8022-665CC47DEACF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collection gap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44" y="1200150"/>
            <a:ext cx="53487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BD0F-171B-4134-9189-EA9C172C08AE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bove threshold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05" y="1200150"/>
            <a:ext cx="532018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019550"/>
            <a:ext cx="534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ow with finer quantization - equal to that of pixel chip</a:t>
            </a:r>
          </a:p>
          <a:p>
            <a:r>
              <a:rPr lang="en-US" dirty="0" err="1" smtClean="0"/>
              <a:t>npoints</a:t>
            </a:r>
            <a:r>
              <a:rPr lang="en-US" dirty="0" smtClean="0"/>
              <a:t> </a:t>
            </a:r>
            <a:r>
              <a:rPr lang="en-US" dirty="0"/>
              <a:t>= 17443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C38A-C0DF-4F7F-AFD8-1E9FF78FA5D1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97" y="1200150"/>
            <a:ext cx="531800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bove threshold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259818"/>
            <a:ext cx="337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endering of box edges turned 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13C-157C-4319-9B50-7CDF05865160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56" y="1200150"/>
            <a:ext cx="53174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ully digitized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3943350"/>
            <a:ext cx="15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npoints</a:t>
            </a:r>
            <a:r>
              <a:rPr lang="en-US" dirty="0"/>
              <a:t>= 1211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E797-D1C3-4BC7-A1CD-0A3E7398ED13}" type="datetime1">
              <a:rPr lang="en-US" smtClean="0"/>
              <a:t>12/1/2016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ully digitized (non transparent)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" y="1200150"/>
            <a:ext cx="373348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62" y="1200150"/>
            <a:ext cx="24208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F4F-E34F-4CFF-91C9-C0A214E17504}" type="datetime1">
              <a:rPr lang="en-US" smtClean="0"/>
              <a:t>12/1/2016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Simulation approach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38200" y="2914650"/>
            <a:ext cx="7467600" cy="13144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Recoil </a:t>
            </a:r>
            <a:r>
              <a:rPr lang="en-US" dirty="0" err="1" smtClean="0"/>
              <a:t>p.d.f</a:t>
            </a:r>
            <a:r>
              <a:rPr lang="en-US" dirty="0" smtClean="0"/>
              <a:t>. that incorporates detector effects </a:t>
            </a:r>
            <a:br>
              <a:rPr lang="en-US" dirty="0" smtClean="0"/>
            </a:br>
            <a:r>
              <a:rPr lang="en-US" dirty="0" smtClean="0"/>
              <a:t>(from charge transport and readout plane)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682162"/>
            <a:ext cx="1143000" cy="21284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Cosmology</a:t>
            </a:r>
            <a:br>
              <a:rPr lang="en-US" sz="1600" dirty="0" smtClean="0"/>
            </a:br>
            <a:r>
              <a:rPr lang="en-US" sz="1600" dirty="0" smtClean="0"/>
              <a:t>Simulation [or delta functions]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362199" y="1685624"/>
            <a:ext cx="1143001" cy="15205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Simulation of nuclear recoils and resulting ionization</a:t>
            </a:r>
            <a:endParaRPr lang="en-US" sz="16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495800" y="1690820"/>
            <a:ext cx="990601" cy="15153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Charge transport (drift, diffusion, reabsorption etc. )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2362199" y="3358562"/>
            <a:ext cx="6324600" cy="43468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Other detector technologies</a:t>
            </a:r>
            <a:endParaRPr lang="en-US" sz="16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Simulation Steps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" y="1605962"/>
            <a:ext cx="131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WIMP + neutrino recoil </a:t>
            </a:r>
            <a:r>
              <a:rPr lang="en-US" sz="1600" dirty="0" smtClean="0"/>
              <a:t>distributions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>
            <a:off x="1307591" y="26870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76200" y="3793247"/>
            <a:ext cx="1344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Ciaran O’Hare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348344" y="3839413"/>
            <a:ext cx="158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Cosmin </a:t>
            </a:r>
            <a:r>
              <a:rPr lang="en-US" sz="1600" dirty="0" err="1" smtClean="0">
                <a:sym typeface="Wingdings" panose="05000000000000000000" pitchFamily="2" charset="2"/>
              </a:rPr>
              <a:t>Deaconu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Sven </a:t>
            </a:r>
            <a:r>
              <a:rPr lang="en-US" sz="1600" dirty="0" err="1" smtClean="0">
                <a:sym typeface="Wingdings" panose="05000000000000000000" pitchFamily="2" charset="2"/>
              </a:rPr>
              <a:t>Vahsen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251803" y="4102953"/>
            <a:ext cx="30769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Sven </a:t>
            </a:r>
            <a:r>
              <a:rPr lang="en-US" sz="1600" dirty="0" err="1" smtClean="0">
                <a:sym typeface="Wingdings" panose="05000000000000000000" pitchFamily="2" charset="2"/>
              </a:rPr>
              <a:t>Vahsen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err="1" smtClean="0">
                <a:sym typeface="Wingdings" panose="05000000000000000000" pitchFamily="2" charset="2"/>
              </a:rPr>
              <a:t>Kentaro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Miuchi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w/ help from technology experts</a:t>
            </a:r>
          </a:p>
          <a:p>
            <a:r>
              <a:rPr lang="en-US" sz="1600" dirty="0"/>
              <a:t>(Tom Thorpe will also get involved)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5562599" y="1685624"/>
            <a:ext cx="1295401" cy="15240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Readout plane simulation</a:t>
            </a:r>
          </a:p>
          <a:p>
            <a:r>
              <a:rPr lang="en-US" sz="1600" dirty="0" smtClean="0"/>
              <a:t>Wires</a:t>
            </a:r>
          </a:p>
          <a:p>
            <a:r>
              <a:rPr lang="en-US" sz="1600" dirty="0" smtClean="0"/>
              <a:t>Strips</a:t>
            </a:r>
          </a:p>
          <a:p>
            <a:r>
              <a:rPr lang="en-US" sz="1600" dirty="0" smtClean="0"/>
              <a:t>Optical</a:t>
            </a:r>
          </a:p>
          <a:p>
            <a:r>
              <a:rPr lang="en-US" sz="1600" dirty="0" smtClean="0"/>
              <a:t>Pixels</a:t>
            </a:r>
          </a:p>
          <a:p>
            <a:r>
              <a:rPr lang="en-US" sz="1600" dirty="0" smtClean="0"/>
              <a:t>Mu-pic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4" name="Content Placeholder 7"/>
          <p:cNvSpPr txBox="1">
            <a:spLocks/>
          </p:cNvSpPr>
          <p:nvPr/>
        </p:nvSpPr>
        <p:spPr>
          <a:xfrm>
            <a:off x="6928204" y="1685624"/>
            <a:ext cx="996595" cy="15240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variables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>
            <a:off x="3581400" y="268708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/>
          <p:cNvSpPr/>
          <p:nvPr/>
        </p:nvSpPr>
        <p:spPr>
          <a:xfrm>
            <a:off x="3505200" y="1758362"/>
            <a:ext cx="1316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Ionization clouds</a:t>
            </a:r>
            <a:endParaRPr lang="en-US" sz="1600" dirty="0"/>
          </a:p>
        </p:txBody>
      </p:sp>
      <p:sp>
        <p:nvSpPr>
          <p:cNvPr id="29" name="Right Brace 28"/>
          <p:cNvSpPr/>
          <p:nvPr/>
        </p:nvSpPr>
        <p:spPr>
          <a:xfrm rot="5400000">
            <a:off x="6476999" y="1984364"/>
            <a:ext cx="304800" cy="411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8001000" y="1685624"/>
            <a:ext cx="1066800" cy="15217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cost</a:t>
            </a:r>
            <a:endParaRPr lang="en-US" sz="1600" dirty="0"/>
          </a:p>
        </p:txBody>
      </p:sp>
      <p:sp>
        <p:nvSpPr>
          <p:cNvPr id="31" name="Right Brace 30"/>
          <p:cNvSpPr/>
          <p:nvPr/>
        </p:nvSpPr>
        <p:spPr>
          <a:xfrm rot="16200000">
            <a:off x="5562598" y="-1823037"/>
            <a:ext cx="304801" cy="65532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94604" y="937796"/>
            <a:ext cx="2087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Low pressure Gas TPCs</a:t>
            </a:r>
          </a:p>
        </p:txBody>
      </p:sp>
    </p:spTree>
    <p:extLst>
      <p:ext uri="{BB962C8B-B14F-4D97-AF65-F5344CB8AC3E}">
        <p14:creationId xmlns:p14="http://schemas.microsoft.com/office/powerpoint/2010/main" val="20357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Cloud PDF – before detection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5723"/>
            <a:ext cx="4038600" cy="32907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2550"/>
            <a:ext cx="4038600" cy="339447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/DX distribution from SRIM – quantized</a:t>
            </a:r>
          </a:p>
          <a:p>
            <a:r>
              <a:rPr lang="en-US" dirty="0" smtClean="0"/>
              <a:t>Each point charge then numerically convoluted with a Gaussian to account for charge diffusion during drift  &amp; detector resolution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Cloud PDF – after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Charge integrated in the drift direction pseudo-analytically, and </a:t>
                </a:r>
                <a:r>
                  <a:rPr lang="en-US" dirty="0"/>
                  <a:t>detector threshold applied</a:t>
                </a:r>
              </a:p>
              <a:p>
                <a:r>
                  <a:rPr lang="en-US" b="1" i="1" dirty="0"/>
                  <a:t>59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r>
                  <a:rPr lang="en-US" b="1" i="1" dirty="0"/>
                  <a:t>s per space point [in python]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719" t="-1795" r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21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197" y="1352550"/>
            <a:ext cx="4571003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Technology comparison involves integration of multiple simulation codes</a:t>
            </a:r>
          </a:p>
          <a:p>
            <a:r>
              <a:rPr lang="en-US" dirty="0" smtClean="0"/>
              <a:t>Simulation of Cosmology, Nuclear Recoils, Charge propagation, </a:t>
            </a:r>
            <a:r>
              <a:rPr lang="en-US" dirty="0" err="1" smtClean="0"/>
              <a:t>TPC+Mu-Pic</a:t>
            </a:r>
            <a:r>
              <a:rPr lang="en-US" dirty="0" smtClean="0"/>
              <a:t> readouts exists </a:t>
            </a:r>
          </a:p>
          <a:p>
            <a:r>
              <a:rPr lang="en-US" dirty="0" smtClean="0"/>
              <a:t>Next steps, </a:t>
            </a:r>
            <a:r>
              <a:rPr lang="en-US" i="1" dirty="0" smtClean="0"/>
              <a:t>roughly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Complete exercise all the way to end (cost / discovery) w/ pixel TPC</a:t>
            </a:r>
          </a:p>
          <a:p>
            <a:pPr lvl="2"/>
            <a:r>
              <a:rPr lang="en-US" dirty="0" smtClean="0"/>
              <a:t>delta function recoil distribution for debugging</a:t>
            </a:r>
          </a:p>
          <a:p>
            <a:pPr lvl="2"/>
            <a:r>
              <a:rPr lang="en-US" dirty="0" smtClean="0"/>
              <a:t>SF4 at 34 </a:t>
            </a:r>
            <a:r>
              <a:rPr lang="en-US" dirty="0" err="1" smtClean="0"/>
              <a:t>torr</a:t>
            </a:r>
            <a:r>
              <a:rPr lang="en-US" dirty="0" smtClean="0"/>
              <a:t> (same density at SF6 @ 20 </a:t>
            </a:r>
            <a:r>
              <a:rPr lang="en-US" dirty="0" err="1" smtClean="0"/>
              <a:t>torr</a:t>
            </a:r>
            <a:r>
              <a:rPr lang="en-US" dirty="0"/>
              <a:t> </a:t>
            </a:r>
            <a:r>
              <a:rPr lang="en-US" dirty="0" smtClean="0"/>
              <a:t>+</a:t>
            </a:r>
            <a:r>
              <a:rPr lang="en-US" dirty="0" smtClean="0"/>
              <a:t> we have </a:t>
            </a:r>
            <a:r>
              <a:rPr lang="en-US" dirty="0" smtClean="0"/>
              <a:t>exp. data for validation)</a:t>
            </a:r>
          </a:p>
          <a:p>
            <a:pPr lvl="1"/>
            <a:r>
              <a:rPr lang="en-US" dirty="0" smtClean="0"/>
              <a:t>Add Mu-pic w/ </a:t>
            </a:r>
            <a:r>
              <a:rPr lang="en-US" dirty="0" err="1" smtClean="0"/>
              <a:t>Kentaro</a:t>
            </a:r>
            <a:r>
              <a:rPr lang="en-US" dirty="0" smtClean="0"/>
              <a:t>, then other readout plane technologies</a:t>
            </a:r>
          </a:p>
          <a:p>
            <a:pPr lvl="1"/>
            <a:r>
              <a:rPr lang="en-US" dirty="0"/>
              <a:t>Simulate SF</a:t>
            </a:r>
            <a:r>
              <a:rPr lang="en-US" baseline="-25000" dirty="0"/>
              <a:t>6 </a:t>
            </a:r>
            <a:r>
              <a:rPr lang="en-US" dirty="0"/>
              <a:t> at ~ 20 </a:t>
            </a:r>
            <a:r>
              <a:rPr lang="en-US" dirty="0" err="1" smtClean="0"/>
              <a:t>torr</a:t>
            </a:r>
            <a:endParaRPr lang="en-US" dirty="0" smtClean="0"/>
          </a:p>
          <a:p>
            <a:pPr lvl="1"/>
            <a:r>
              <a:rPr lang="en-US" dirty="0" smtClean="0"/>
              <a:t>Switch to WIMP / neutrino cosmology as input</a:t>
            </a:r>
          </a:p>
          <a:p>
            <a:pPr lvl="1"/>
            <a:r>
              <a:rPr lang="en-US" dirty="0" smtClean="0"/>
              <a:t>Tidy up code and put in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Still pondering:</a:t>
            </a:r>
          </a:p>
          <a:p>
            <a:pPr lvl="1"/>
            <a:r>
              <a:rPr lang="en-US" dirty="0" smtClean="0"/>
              <a:t>Best discovery variables for TPC that don’t fit tracks</a:t>
            </a:r>
          </a:p>
          <a:p>
            <a:pPr lvl="1"/>
            <a:r>
              <a:rPr lang="en-US" dirty="0" smtClean="0"/>
              <a:t>How to deal with non-TPC technologies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9" y="0"/>
            <a:ext cx="808264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Exerimental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29AB-5B1A-4789-8452-96E6DAF7F06E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Simulating every single electron at all stages of detector</a:t>
            </a:r>
          </a:p>
          <a:p>
            <a:pPr lvl="1"/>
            <a:r>
              <a:rPr lang="en-US" i="1" dirty="0" smtClean="0"/>
              <a:t>millions</a:t>
            </a:r>
            <a:r>
              <a:rPr lang="en-US" dirty="0" smtClean="0"/>
              <a:t> </a:t>
            </a:r>
            <a:r>
              <a:rPr lang="en-US" dirty="0"/>
              <a:t>per track. </a:t>
            </a:r>
            <a:r>
              <a:rPr lang="en-US" dirty="0" smtClean="0"/>
              <a:t>Slow, but doable. </a:t>
            </a:r>
          </a:p>
          <a:p>
            <a:r>
              <a:rPr lang="en-US" dirty="0" smtClean="0"/>
              <a:t>Visualizing + storing</a:t>
            </a:r>
            <a:r>
              <a:rPr lang="en-US" i="1" dirty="0"/>
              <a:t> </a:t>
            </a:r>
            <a:r>
              <a:rPr lang="en-US" dirty="0" smtClean="0"/>
              <a:t>only quantized charge distribution </a:t>
            </a:r>
          </a:p>
          <a:p>
            <a:pPr lvl="1"/>
            <a:r>
              <a:rPr lang="en-US" dirty="0" smtClean="0"/>
              <a:t>same format as final data</a:t>
            </a:r>
          </a:p>
          <a:p>
            <a:pPr lvl="1"/>
            <a:r>
              <a:rPr lang="en-US" dirty="0"/>
              <a:t>at different stages of simulation</a:t>
            </a:r>
          </a:p>
          <a:p>
            <a:pPr lvl="1"/>
            <a:r>
              <a:rPr lang="en-US" dirty="0" smtClean="0"/>
              <a:t>same binning as pixel chip or different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rucial for visualizing and fitting before digitization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03CA-7EBF-4856-A313-A397C28E2DFA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 err="1" smtClean="0"/>
              <a:t>keV</a:t>
            </a:r>
            <a:r>
              <a:rPr lang="en-US" dirty="0" smtClean="0"/>
              <a:t>: can you see the head/tail 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1583"/>
            <a:ext cx="3505200" cy="3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907018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(same event, </a:t>
            </a:r>
            <a:r>
              <a:rPr lang="en-US" i="1" dirty="0" smtClean="0"/>
              <a:t>after </a:t>
            </a:r>
            <a:r>
              <a:rPr lang="en-US" dirty="0" smtClean="0"/>
              <a:t>2k electron pixel threshold)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21584"/>
            <a:ext cx="3519606" cy="34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7F28-8406-4305-80B1-85F323F4C9A0}" type="datetime1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60 </a:t>
            </a:r>
            <a:r>
              <a:rPr lang="en-US" dirty="0" err="1"/>
              <a:t>keV</a:t>
            </a:r>
            <a:r>
              <a:rPr lang="en-US" dirty="0"/>
              <a:t>: can you see the head/tail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1583"/>
            <a:ext cx="3505200" cy="3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907018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(same event, </a:t>
            </a:r>
            <a:r>
              <a:rPr lang="en-US" i="1" dirty="0" smtClean="0"/>
              <a:t>after </a:t>
            </a:r>
            <a:r>
              <a:rPr lang="en-US" dirty="0" smtClean="0"/>
              <a:t>2k electron pixel threshold)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21584"/>
            <a:ext cx="3519606" cy="34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676400" y="333375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45702" y="3340443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7B86-274B-4363-8F2C-4F2F196FD153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76200" y="1682162"/>
            <a:ext cx="1143000" cy="2128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smtClean="0"/>
              <a:t>Cosmology</a:t>
            </a:r>
            <a:br>
              <a:rPr lang="en-US" sz="1600" smtClean="0"/>
            </a:br>
            <a:r>
              <a:rPr lang="en-US" sz="1600" smtClean="0"/>
              <a:t>Simulation [or delta functions]</a:t>
            </a:r>
            <a:endParaRPr lang="en-US" sz="1600" dirty="0" smtClean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362199" y="1685624"/>
            <a:ext cx="1143001" cy="1520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Simulation of nuclear recoils and resulting ionization</a:t>
            </a:r>
            <a:endParaRPr lang="en-US" sz="16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495800" y="1690820"/>
            <a:ext cx="990601" cy="1515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</a:t>
            </a:r>
            <a:r>
              <a:rPr lang="en-US" sz="1600" dirty="0" smtClean="0"/>
              <a:t>harge transport (drift, diffusion, reabsorption etc. )</a:t>
            </a:r>
            <a:endParaRPr lang="en-US" sz="16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362199" y="3358562"/>
            <a:ext cx="6324600" cy="43468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Other detector technologies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1605962"/>
            <a:ext cx="131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WIMP + neutrino recoil </a:t>
            </a:r>
            <a:r>
              <a:rPr lang="en-US" sz="1600" dirty="0" smtClean="0"/>
              <a:t>distributions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1307591" y="26870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76200" y="3793247"/>
            <a:ext cx="1344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Ciaran O’Hare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348344" y="3839413"/>
            <a:ext cx="158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Cosmin </a:t>
            </a:r>
            <a:r>
              <a:rPr lang="en-US" sz="1600" dirty="0" err="1" smtClean="0">
                <a:sym typeface="Wingdings" panose="05000000000000000000" pitchFamily="2" charset="2"/>
              </a:rPr>
              <a:t>Deaconu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Sven </a:t>
            </a:r>
            <a:r>
              <a:rPr lang="en-US" sz="1600" dirty="0" err="1" smtClean="0">
                <a:sym typeface="Wingdings" panose="05000000000000000000" pitchFamily="2" charset="2"/>
              </a:rPr>
              <a:t>Vahsen</a:t>
            </a:r>
            <a:endParaRPr lang="en-US" sz="1600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562599" y="1685624"/>
            <a:ext cx="1295401" cy="15240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Readout plane simulation</a:t>
            </a:r>
          </a:p>
          <a:p>
            <a:r>
              <a:rPr lang="en-US" sz="1600" dirty="0"/>
              <a:t>Wires</a:t>
            </a:r>
          </a:p>
          <a:p>
            <a:r>
              <a:rPr lang="en-US" sz="1600" dirty="0"/>
              <a:t>Strips</a:t>
            </a:r>
          </a:p>
          <a:p>
            <a:r>
              <a:rPr lang="en-US" sz="1600" dirty="0"/>
              <a:t>Optical</a:t>
            </a:r>
          </a:p>
          <a:p>
            <a:r>
              <a:rPr lang="en-US" sz="1600" dirty="0"/>
              <a:t>Pixels</a:t>
            </a:r>
          </a:p>
          <a:p>
            <a:r>
              <a:rPr lang="en-US" sz="1600" dirty="0"/>
              <a:t>Mu-pic</a:t>
            </a:r>
          </a:p>
          <a:p>
            <a:endParaRPr lang="en-US" sz="1600" dirty="0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928204" y="1685624"/>
            <a:ext cx="996595" cy="15240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variables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3581400" y="268708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3505200" y="1758362"/>
            <a:ext cx="1316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Ionization clouds</a:t>
            </a:r>
            <a:endParaRPr lang="en-US" sz="1600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6476999" y="1984364"/>
            <a:ext cx="304800" cy="411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8001000" y="1685624"/>
            <a:ext cx="1066800" cy="15217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cost</a:t>
            </a:r>
            <a:endParaRPr lang="en-US" sz="1600" dirty="0"/>
          </a:p>
        </p:txBody>
      </p:sp>
      <p:sp>
        <p:nvSpPr>
          <p:cNvPr id="21" name="Right Brace 20"/>
          <p:cNvSpPr/>
          <p:nvPr/>
        </p:nvSpPr>
        <p:spPr>
          <a:xfrm rot="16200000">
            <a:off x="5562598" y="-1823037"/>
            <a:ext cx="304801" cy="65532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24945" y="2716724"/>
            <a:ext cx="1143000" cy="425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Pixels</a:t>
            </a:r>
          </a:p>
          <a:p>
            <a:pPr algn="ctr"/>
            <a:r>
              <a:rPr lang="en-US" sz="1200" dirty="0"/>
              <a:t>Mu-pic</a:t>
            </a:r>
          </a:p>
        </p:txBody>
      </p:sp>
    </p:spTree>
    <p:extLst>
      <p:ext uri="{BB962C8B-B14F-4D97-AF65-F5344CB8AC3E}">
        <p14:creationId xmlns:p14="http://schemas.microsoft.com/office/powerpoint/2010/main" val="29579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smtClean="0"/>
              <a:t>WIMP</a:t>
            </a:r>
            <a:r>
              <a:rPr lang="en-US" dirty="0" smtClean="0"/>
              <a:t> Input parameters: </a:t>
            </a:r>
          </a:p>
          <a:p>
            <a:pPr lvl="1"/>
            <a:r>
              <a:rPr lang="en-US" dirty="0"/>
              <a:t>Target Nucleus</a:t>
            </a:r>
          </a:p>
          <a:p>
            <a:pPr lvl="1"/>
            <a:r>
              <a:rPr lang="en-US" dirty="0" smtClean="0"/>
              <a:t>WIMP mass</a:t>
            </a:r>
          </a:p>
          <a:p>
            <a:pPr lvl="1"/>
            <a:r>
              <a:rPr lang="en-US" dirty="0" smtClean="0"/>
              <a:t>WIMP halo model parameters</a:t>
            </a:r>
          </a:p>
          <a:p>
            <a:pPr lvl="1"/>
            <a:r>
              <a:rPr lang="en-US" dirty="0" smtClean="0"/>
              <a:t>Interaction details (SD, SI, other)</a:t>
            </a:r>
          </a:p>
          <a:p>
            <a:pPr lvl="1"/>
            <a:r>
              <a:rPr lang="en-US" dirty="0" smtClean="0"/>
              <a:t>Form factor / nuclear physics</a:t>
            </a:r>
          </a:p>
          <a:p>
            <a:r>
              <a:rPr lang="en-US" b="1" dirty="0" smtClean="0"/>
              <a:t>Neutrino</a:t>
            </a:r>
            <a:r>
              <a:rPr lang="en-US" dirty="0" smtClean="0"/>
              <a:t> Input parameters: 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Ciaran will provide recoil vectors in format </a:t>
            </a:r>
            <a:r>
              <a:rPr lang="en-US" b="1" dirty="0" err="1" smtClean="0"/>
              <a:t>px</a:t>
            </a:r>
            <a:r>
              <a:rPr lang="en-US" b="1" dirty="0" smtClean="0"/>
              <a:t>, </a:t>
            </a:r>
            <a:r>
              <a:rPr lang="en-US" b="1" dirty="0" err="1" smtClean="0"/>
              <a:t>py</a:t>
            </a:r>
            <a:r>
              <a:rPr lang="en-US" b="1" dirty="0" smtClean="0"/>
              <a:t>, </a:t>
            </a:r>
            <a:r>
              <a:rPr lang="en-US" b="1" dirty="0" err="1" smtClean="0"/>
              <a:t>pz</a:t>
            </a:r>
            <a:r>
              <a:rPr lang="en-US" b="1" dirty="0" smtClean="0"/>
              <a:t>, event time. We agreed to start with a WIMP recoil test event sample based on:</a:t>
            </a:r>
          </a:p>
          <a:p>
            <a:pPr lvl="1"/>
            <a:r>
              <a:rPr lang="en-US" dirty="0" err="1" smtClean="0"/>
              <a:t>Flourine</a:t>
            </a:r>
            <a:endParaRPr lang="en-US" dirty="0" smtClean="0"/>
          </a:p>
          <a:p>
            <a:pPr lvl="1"/>
            <a:r>
              <a:rPr lang="en-US" dirty="0" smtClean="0"/>
              <a:t>M_WIMP = 1, 10, 100, 1000 GeV/c^2 </a:t>
            </a:r>
          </a:p>
          <a:p>
            <a:pPr lvl="1"/>
            <a:r>
              <a:rPr lang="en-US" dirty="0" smtClean="0"/>
              <a:t>SHM </a:t>
            </a:r>
            <a:r>
              <a:rPr lang="en-US" dirty="0"/>
              <a:t>with v_0 = 220 km/s and </a:t>
            </a:r>
            <a:r>
              <a:rPr lang="en-US" dirty="0" err="1"/>
              <a:t>v_esc</a:t>
            </a:r>
            <a:r>
              <a:rPr lang="en-US" dirty="0"/>
              <a:t> = 533 km/s and rho_0 = 0.3 GeV/cm^3. </a:t>
            </a:r>
            <a:endParaRPr lang="en-US" dirty="0" smtClean="0"/>
          </a:p>
          <a:p>
            <a:pPr lvl="1"/>
            <a:r>
              <a:rPr lang="en-US" dirty="0" smtClean="0"/>
              <a:t>From Ciaran:</a:t>
            </a:r>
          </a:p>
          <a:p>
            <a:pPr lvl="2"/>
            <a:r>
              <a:rPr lang="en-US" dirty="0" smtClean="0"/>
              <a:t>“For the form factor/nuclear physics. In the past we've usually adopted a simple </a:t>
            </a:r>
            <a:r>
              <a:rPr lang="en-US" dirty="0"/>
              <a:t>Born form factor for F spin-dependent. It should be fine to use this for now, at the very least it will agree with previous work. In my last paper with Bradley Kavanagh we were a bit more rigorous and took some more up to date form factors and values for the spin contents so if we wanted something a bit more accurate (but a bit more involved) then I already have that in place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the recoil time what I usually do is just use a year's running time and then to get results for different exposures I just need to vary the detector mass factor. The events are a lot easier to handle like this, and it turns out it has the same effect as if you were changing the length of time by the same factor. Then I can just label the recoil time in days since Jan 1st (or whenever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Event </a:t>
            </a:r>
            <a:r>
              <a:rPr lang="en-US" dirty="0"/>
              <a:t>generation takes no time at all, I can generate as many events as you need really. I would imagine quite a lot of events (closer to a million) would be needed to smoothly represent the distribution though since it is quite spread out in the lab frame thanks to the rotation of the Earth. </a:t>
            </a:r>
            <a:r>
              <a:rPr lang="en-US" dirty="0" smtClean="0"/>
              <a:t>“</a:t>
            </a:r>
          </a:p>
          <a:p>
            <a:pPr lvl="1"/>
            <a:endParaRPr lang="en-US" dirty="0"/>
          </a:p>
          <a:p>
            <a:r>
              <a:rPr lang="en-US" b="1" dirty="0" smtClean="0"/>
              <a:t>In addition to WIMP/neutrino recoils, will also use recoil distributions that are delta functions in theta, phi, E (in steps of E)</a:t>
            </a:r>
          </a:p>
          <a:p>
            <a:pPr lvl="1"/>
            <a:r>
              <a:rPr lang="en-US" dirty="0" smtClean="0"/>
              <a:t>compare energy threshold for directionality of different technologies: how many recoils required to detect isotropy at five sigma?</a:t>
            </a:r>
          </a:p>
          <a:p>
            <a:pPr lvl="1"/>
            <a:r>
              <a:rPr lang="en-US" dirty="0" smtClean="0"/>
              <a:t>Interesting in itself, and validates </a:t>
            </a:r>
            <a:r>
              <a:rPr lang="en-US" dirty="0"/>
              <a:t>downstream simulation steps</a:t>
            </a:r>
          </a:p>
          <a:p>
            <a:pPr lvl="1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Input parameters</a:t>
            </a:r>
          </a:p>
          <a:p>
            <a:pPr lvl="1"/>
            <a:r>
              <a:rPr lang="en-US" dirty="0" smtClean="0"/>
              <a:t>Gas composition</a:t>
            </a:r>
          </a:p>
          <a:p>
            <a:pPr lvl="1"/>
            <a:r>
              <a:rPr lang="en-US" dirty="0" smtClean="0"/>
              <a:t>Gas pressure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affect </a:t>
            </a:r>
            <a:r>
              <a:rPr lang="en-US" dirty="0">
                <a:sym typeface="Wingdings" panose="05000000000000000000" pitchFamily="2" charset="2"/>
              </a:rPr>
              <a:t>straggling, stopping </a:t>
            </a:r>
            <a:r>
              <a:rPr lang="en-US" dirty="0" smtClean="0">
                <a:sym typeface="Wingdings" panose="05000000000000000000" pitchFamily="2" charset="2"/>
              </a:rPr>
              <a:t>power (recoil length)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SRIM. Many possible approaches, showing four. Top is most precise. Bottom is fastest.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large number of individual 3D recoils for each recoil energy bin in SRIM, draw recoils from appropriate </a:t>
            </a:r>
            <a:r>
              <a:rPr lang="en-US" dirty="0" smtClean="0"/>
              <a:t>sample.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large number of individual 1D recoils for each recoil energy bin in SRIM, draw recoils from appropriate </a:t>
            </a:r>
            <a:r>
              <a:rPr lang="en-US" dirty="0" smtClean="0"/>
              <a:t>sample.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1D SRIM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p.d.f</a:t>
            </a:r>
            <a:r>
              <a:rPr lang="en-US" dirty="0" smtClean="0"/>
              <a:t>. for largest possible recoil energy. </a:t>
            </a:r>
            <a:r>
              <a:rPr lang="en-US" dirty="0"/>
              <a:t>Use this single pdf to create recoils of all energies.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1D SRIM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 </a:t>
            </a:r>
            <a:r>
              <a:rPr lang="en-US" dirty="0" err="1"/>
              <a:t>p.d.f</a:t>
            </a:r>
            <a:r>
              <a:rPr lang="en-US" dirty="0"/>
              <a:t>. for largest possible recoil energy, numerically convolute it to obtain 3D </a:t>
            </a:r>
            <a:r>
              <a:rPr lang="en-US" dirty="0" err="1"/>
              <a:t>p.d.f</a:t>
            </a:r>
            <a:r>
              <a:rPr lang="en-US" dirty="0"/>
              <a:t>. for recoil charge distribution that includes detector simulation as well. Use this single pdf to create recoils of all energies.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 smtClean="0"/>
              <a:t>Sven has implemented 3 and 4 for D</a:t>
            </a:r>
            <a:r>
              <a:rPr lang="en-US" baseline="30000" dirty="0" smtClean="0"/>
              <a:t>3 </a:t>
            </a:r>
            <a:r>
              <a:rPr lang="en-US" dirty="0" smtClean="0"/>
              <a:t>(TPC w/ pixel readout) (they are largely equivalent)</a:t>
            </a:r>
          </a:p>
          <a:p>
            <a:pPr lvl="1"/>
            <a:r>
              <a:rPr lang="en-US" dirty="0" smtClean="0"/>
              <a:t>Cosmin has implemented 1 for DMTPC (TPC w/ optical readout)</a:t>
            </a:r>
          </a:p>
          <a:p>
            <a:pPr lvl="1"/>
            <a:r>
              <a:rPr lang="en-US" b="1" dirty="0" smtClean="0"/>
              <a:t>Plan</a:t>
            </a:r>
          </a:p>
          <a:p>
            <a:pPr lvl="2"/>
            <a:r>
              <a:rPr lang="en-US" b="1" dirty="0" smtClean="0"/>
              <a:t>compare 1 with 3 to validate both and assess impact of straggling on our results. </a:t>
            </a:r>
          </a:p>
          <a:p>
            <a:pPr lvl="2"/>
            <a:r>
              <a:rPr lang="en-US" b="1" dirty="0"/>
              <a:t>u</a:t>
            </a:r>
            <a:r>
              <a:rPr lang="en-US" b="1" dirty="0" smtClean="0"/>
              <a:t>se </a:t>
            </a:r>
            <a:r>
              <a:rPr lang="en-US" b="1" dirty="0"/>
              <a:t>1</a:t>
            </a:r>
            <a:r>
              <a:rPr lang="en-US" b="1" dirty="0" smtClean="0"/>
              <a:t> if fast enough. Otherwise 4.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TPC Charge Transport &amp; Readout Plane Simulation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“Gas” Input parameters:</a:t>
            </a:r>
          </a:p>
          <a:p>
            <a:pPr lvl="1"/>
            <a:r>
              <a:rPr lang="en-US" dirty="0" smtClean="0"/>
              <a:t>E </a:t>
            </a:r>
            <a:r>
              <a:rPr lang="en-US" dirty="0"/>
              <a:t>–field </a:t>
            </a:r>
            <a:r>
              <a:rPr lang="en-US" dirty="0" smtClean="0"/>
              <a:t>strength</a:t>
            </a:r>
          </a:p>
          <a:p>
            <a:pPr lvl="1"/>
            <a:r>
              <a:rPr lang="en-US" dirty="0"/>
              <a:t>Drift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Gas mixture</a:t>
            </a:r>
          </a:p>
          <a:p>
            <a:pPr lvl="1"/>
            <a:r>
              <a:rPr lang="en-US" dirty="0" smtClean="0"/>
              <a:t>Gas pressure</a:t>
            </a:r>
          </a:p>
          <a:p>
            <a:pPr lvl="1"/>
            <a:r>
              <a:rPr lang="en-US" dirty="0" smtClean="0"/>
              <a:t>Gas purity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affect drift velocity, diffusion (L/T), charge losses during drift</a:t>
            </a:r>
          </a:p>
          <a:p>
            <a:pPr lvl="1"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Readout plane input parameters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Gain, noise, 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, segmentation, shaping time, digitization specs,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(list depends </a:t>
            </a:r>
            <a:r>
              <a:rPr lang="en-US" dirty="0">
                <a:sym typeface="Wingdings" panose="05000000000000000000" pitchFamily="2" charset="2"/>
              </a:rPr>
              <a:t>on </a:t>
            </a:r>
            <a:r>
              <a:rPr lang="en-US" dirty="0" smtClean="0">
                <a:sym typeface="Wingdings" panose="05000000000000000000" pitchFamily="2" charset="2"/>
              </a:rPr>
              <a:t>technology)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 electron drift gases, </a:t>
            </a:r>
            <a:r>
              <a:rPr lang="en-US" dirty="0" err="1" smtClean="0">
                <a:sym typeface="Wingdings" panose="05000000000000000000" pitchFamily="2" charset="2"/>
              </a:rPr>
              <a:t>Magboltz</a:t>
            </a:r>
            <a:r>
              <a:rPr lang="en-US" dirty="0" smtClean="0">
                <a:sym typeface="Wingdings" panose="05000000000000000000" pitchFamily="2" charset="2"/>
              </a:rPr>
              <a:t> can accurately calculate </a:t>
            </a:r>
            <a:r>
              <a:rPr lang="en-US" dirty="0">
                <a:sym typeface="Wingdings" panose="05000000000000000000" pitchFamily="2" charset="2"/>
              </a:rPr>
              <a:t>drift velocity, </a:t>
            </a:r>
            <a:r>
              <a:rPr lang="en-US" dirty="0" smtClean="0">
                <a:sym typeface="Wingdings" panose="05000000000000000000" pitchFamily="2" charset="2"/>
              </a:rPr>
              <a:t>diffusion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Not </a:t>
            </a:r>
            <a:r>
              <a:rPr lang="en-US" dirty="0">
                <a:sym typeface="Wingdings" panose="05000000000000000000" pitchFamily="2" charset="2"/>
              </a:rPr>
              <a:t>fully </a:t>
            </a:r>
            <a:r>
              <a:rPr lang="en-US" dirty="0" smtClean="0">
                <a:sym typeface="Wingdings" panose="05000000000000000000" pitchFamily="2" charset="2"/>
              </a:rPr>
              <a:t>sure what to do for NID gases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Can probably get most quantities from measurements by Dinesh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velocity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diffusion (reattachment effect included?), max gain, gain resolution</a:t>
            </a:r>
          </a:p>
          <a:p>
            <a:pPr lvl="2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Not sure if we can reliably extrapolate to lower pressures.</a:t>
            </a:r>
          </a:p>
          <a:p>
            <a:pPr lvl="2"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oy </a:t>
            </a:r>
            <a:r>
              <a:rPr lang="en-US" dirty="0"/>
              <a:t>Monte </a:t>
            </a:r>
            <a:r>
              <a:rPr lang="en-US" dirty="0" smtClean="0"/>
              <a:t>Carlo (“method 3”)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" y="819151"/>
            <a:ext cx="4462687" cy="914399"/>
          </a:xfrm>
        </p:spPr>
        <p:txBody>
          <a:bodyPr>
            <a:normAutofit fontScale="40000" lnSpcReduction="20000"/>
          </a:bodyPr>
          <a:lstStyle/>
          <a:p>
            <a:r>
              <a:rPr lang="en-US" i="1" dirty="0" smtClean="0"/>
              <a:t>Simulates every single electron in python (precise but slow)</a:t>
            </a:r>
          </a:p>
          <a:p>
            <a:r>
              <a:rPr lang="en-US" dirty="0" smtClean="0"/>
              <a:t>Features with “Y” will be included</a:t>
            </a:r>
          </a:p>
          <a:p>
            <a:r>
              <a:rPr lang="en-US" dirty="0" smtClean="0"/>
              <a:t>Features in green have been implemented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</p:spPr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1498"/>
              </p:ext>
            </p:extLst>
          </p:nvPr>
        </p:nvGraphicFramePr>
        <p:xfrm>
          <a:off x="4572000" y="1047750"/>
          <a:ext cx="4493484" cy="3553327"/>
        </p:xfrm>
        <a:graphic>
          <a:graphicData uri="http://schemas.openxmlformats.org/drawingml/2006/table">
            <a:tbl>
              <a:tblPr/>
              <a:tblGrid>
                <a:gridCol w="3173649"/>
                <a:gridCol w="1319835"/>
              </a:tblGrid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Effect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 in toy MC?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Fano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factor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 clusters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? 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Recombination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? 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Longitudinal, transverse diffusion in drift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drift velocity in drift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0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reabsorption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drift gap (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impurities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charge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 gain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 resolution/uniformity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/ N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 hole spacing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 shower shape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 approx.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diffusion (l,t) in transfer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diffusion (l,t) in collection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spent in transfer, collection gaps?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 approx.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 into pixel x,y positions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 into pads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detailed modeling of pixel arrival time distribution?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? 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 of charge arrival time into BCIDs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charge, treshold, TOT scale -&gt; TOT in each pixel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(COT)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hitor modeling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/>
          <a:stretch/>
        </p:blipFill>
        <p:spPr bwMode="auto">
          <a:xfrm>
            <a:off x="990600" y="2540792"/>
            <a:ext cx="2728477" cy="24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90381" y="478302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(mm)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2831" y="428291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8278" y="428875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30672" y="275188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5379" y="3753727"/>
            <a:ext cx="1447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Po-210 </a:t>
            </a:r>
            <a:r>
              <a:rPr lang="el-GR" sz="1400" dirty="0" smtClean="0"/>
              <a:t>α</a:t>
            </a:r>
            <a:r>
              <a:rPr lang="en-US" sz="1400" dirty="0" smtClean="0"/>
              <a:t>-particle</a:t>
            </a:r>
          </a:p>
          <a:p>
            <a:r>
              <a:rPr lang="en-US" sz="1400" dirty="0" smtClean="0"/>
              <a:t>in He:C0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(70:30)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16295" y="1837657"/>
            <a:ext cx="122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Bragg peak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342827" y="1276350"/>
            <a:ext cx="1152973" cy="1356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4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TPC simulation: one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143000" y="110609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09600" y="1990062"/>
            <a:ext cx="3810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ouble </a:t>
            </a:r>
            <a:r>
              <a:rPr lang="en-US" dirty="0"/>
              <a:t>GEM pixel </a:t>
            </a:r>
            <a:r>
              <a:rPr lang="en-US" dirty="0" smtClean="0"/>
              <a:t>TPC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750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He-recoil in HeC0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Drift: 5 cm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gain = 900 per GEM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r="7151"/>
          <a:stretch/>
        </p:blipFill>
        <p:spPr bwMode="auto">
          <a:xfrm>
            <a:off x="4876800" y="1352550"/>
            <a:ext cx="3241118" cy="24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37" y="1200150"/>
            <a:ext cx="5327726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58D4-5226-4F4D-AD94-8588F150E90D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971550"/>
            <a:ext cx="6574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Simulating individual electrons, but quantizing when visualizing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Quantization</a:t>
            </a:r>
            <a:r>
              <a:rPr lang="en-US" dirty="0"/>
              <a:t>: (500</a:t>
            </a:r>
            <a:r>
              <a:rPr lang="el-GR" dirty="0"/>
              <a:t>μ</a:t>
            </a:r>
            <a:r>
              <a:rPr lang="en-US" dirty="0"/>
              <a:t>m)</a:t>
            </a:r>
            <a:r>
              <a:rPr lang="en-US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79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1441</Words>
  <Application>Microsoft Office PowerPoint</Application>
  <PresentationFormat>On-screen Show (16:9)</PresentationFormat>
  <Paragraphs>293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Technology Comparison Update</vt:lpstr>
      <vt:lpstr>Overview of Simulation Steps</vt:lpstr>
      <vt:lpstr>PowerPoint Presentation</vt:lpstr>
      <vt:lpstr>Cosmology Simulation</vt:lpstr>
      <vt:lpstr>Recoil Simulation</vt:lpstr>
      <vt:lpstr>TPC Charge Transport &amp; Readout Plane Simulation</vt:lpstr>
      <vt:lpstr>D3 Toy Monte Carlo (“method 3”)</vt:lpstr>
      <vt:lpstr>Example of TPC simulation: one event</vt:lpstr>
      <vt:lpstr>generated</vt:lpstr>
      <vt:lpstr>post drift</vt:lpstr>
      <vt:lpstr>post GEM1</vt:lpstr>
      <vt:lpstr>post transfer gap</vt:lpstr>
      <vt:lpstr>post GEM2</vt:lpstr>
      <vt:lpstr>post collection gap</vt:lpstr>
      <vt:lpstr>above threshold</vt:lpstr>
      <vt:lpstr>above threshold</vt:lpstr>
      <vt:lpstr>fully digitized</vt:lpstr>
      <vt:lpstr>fully digitized (non transparent)</vt:lpstr>
      <vt:lpstr>2nd Simulation approach </vt:lpstr>
      <vt:lpstr>Charge Cloud PDF – before detection</vt:lpstr>
      <vt:lpstr>Charge Cloud PDF – after detection</vt:lpstr>
      <vt:lpstr>Summary</vt:lpstr>
      <vt:lpstr>Exerimental data</vt:lpstr>
      <vt:lpstr>Simulation Approach</vt:lpstr>
      <vt:lpstr>60 keV: can you see the head/tail ?</vt:lpstr>
      <vt:lpstr>60 keV: can you see the head/tail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</dc:creator>
  <cp:lastModifiedBy>Sven</cp:lastModifiedBy>
  <cp:revision>67</cp:revision>
  <dcterms:created xsi:type="dcterms:W3CDTF">2016-07-13T23:03:15Z</dcterms:created>
  <dcterms:modified xsi:type="dcterms:W3CDTF">2016-12-01T19:06:34Z</dcterms:modified>
</cp:coreProperties>
</file>