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4141" r:id="rId2"/>
    <p:sldMasterId id="2147484146" r:id="rId3"/>
    <p:sldMasterId id="2147484154" r:id="rId4"/>
    <p:sldMasterId id="2147484160" r:id="rId5"/>
    <p:sldMasterId id="2147484188" r:id="rId6"/>
  </p:sldMasterIdLst>
  <p:notesMasterIdLst>
    <p:notesMasterId r:id="rId21"/>
  </p:notesMasterIdLst>
  <p:handoutMasterIdLst>
    <p:handoutMasterId r:id="rId22"/>
  </p:handoutMasterIdLst>
  <p:sldIdLst>
    <p:sldId id="550" r:id="rId7"/>
    <p:sldId id="551" r:id="rId8"/>
    <p:sldId id="499" r:id="rId9"/>
    <p:sldId id="552" r:id="rId10"/>
    <p:sldId id="563" r:id="rId11"/>
    <p:sldId id="554" r:id="rId12"/>
    <p:sldId id="561" r:id="rId13"/>
    <p:sldId id="564" r:id="rId14"/>
    <p:sldId id="562" r:id="rId15"/>
    <p:sldId id="556" r:id="rId16"/>
    <p:sldId id="557" r:id="rId17"/>
    <p:sldId id="558" r:id="rId18"/>
    <p:sldId id="560" r:id="rId19"/>
    <p:sldId id="559" r:id="rId20"/>
  </p:sldIdLst>
  <p:sldSz cx="10693400" cy="756126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520700" indent="-635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1042988" indent="-128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563688" indent="-1920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2085975" indent="-25717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99"/>
    <a:srgbClr val="BFBFBF"/>
    <a:srgbClr val="FF3399"/>
    <a:srgbClr val="008000"/>
    <a:srgbClr val="00FF00"/>
    <a:srgbClr val="FFFFFF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967" autoAdjust="0"/>
  </p:normalViewPr>
  <p:slideViewPr>
    <p:cSldViewPr>
      <p:cViewPr varScale="1">
        <p:scale>
          <a:sx n="59" d="100"/>
          <a:sy n="59" d="100"/>
        </p:scale>
        <p:origin x="1548" y="33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B452BCE-0073-4BF9-9BAB-1BD2781A1E00}" type="datetimeFigureOut">
              <a:rPr lang="ja-JP" altLang="en-US"/>
              <a:pPr>
                <a:defRPr/>
              </a:pPr>
              <a:t>2016/7/23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74C1E59-1E7A-489E-B376-3C276F7C01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3243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7ADB7B-21C5-4303-B0DA-554FABDEE789}" type="datetimeFigureOut">
              <a:rPr lang="ja-JP" altLang="en-US"/>
              <a:pPr>
                <a:defRPr/>
              </a:pPr>
              <a:t>2016/7/23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41C7114-08A3-490C-B2E8-D5CEA65A64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1356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8A7D66FA-87D3-4E5B-B2D4-D9C3327A2E7D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663711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 hasCustomPrompt="1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ja-JP" altLang="en-US" dirty="0" smtClean="0"/>
              <a:t>マス</a:t>
            </a:r>
            <a:r>
              <a:rPr lang="en-US" altLang="ja-JP" dirty="0" err="1" smtClean="0"/>
              <a:t>Kentaro</a:t>
            </a:r>
            <a:r>
              <a:rPr lang="en-US" altLang="ja-JP" dirty="0" smtClean="0"/>
              <a:t> Miuchi</a:t>
            </a:r>
            <a:r>
              <a:rPr lang="ja-JP" altLang="en-US" dirty="0" smtClean="0"/>
              <a:t>タ </a:t>
            </a:r>
            <a:r>
              <a:rPr lang="ja-JP" altLang="en-US" dirty="0" smtClean="0"/>
              <a:t>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 hasCustomPrompt="1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altLang="ja-JP" dirty="0" smtClean="0"/>
              <a:t>CYGNUS discussion 201607</a:t>
            </a:r>
            <a:endParaRPr lang="ja-JP" altLang="en-US" dirty="0" smtClean="0"/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01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 bwMode="auto">
          <a:xfrm>
            <a:off x="7602538" y="7267575"/>
            <a:ext cx="3030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r" eaLnBrk="0" hangingPunct="0"/>
            <a:fld id="{C1E06277-E1D3-44F4-9C74-91C730A3DCF2}" type="slidenum">
              <a:rPr lang="ja-JP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0" hangingPunct="0"/>
              <a:t>‹#›</a:t>
            </a:fld>
            <a:endParaRPr lang="ja-JP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235083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sz="quarter" idx="23"/>
          </p:nvPr>
        </p:nvSpPr>
        <p:spPr>
          <a:xfrm>
            <a:off x="131726" y="780235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6632584" y="4922852"/>
            <a:ext cx="3786191" cy="3579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27"/>
          </p:nvPr>
        </p:nvSpPr>
        <p:spPr>
          <a:xfrm>
            <a:off x="6561146" y="5495143"/>
            <a:ext cx="3929081" cy="15724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8"/>
          </p:nvPr>
        </p:nvSpPr>
        <p:spPr>
          <a:xfrm>
            <a:off x="8704286" y="4352135"/>
            <a:ext cx="1714500" cy="429415"/>
          </a:xfrm>
          <a:prstGeom prst="rect">
            <a:avLst/>
          </a:prstGeom>
          <a:solidFill>
            <a:srgbClr val="000066"/>
          </a:solidFill>
        </p:spPr>
        <p:txBody>
          <a:bodyPr/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7"/>
          <p:cNvSpPr>
            <a:spLocks noGrp="1"/>
          </p:cNvSpPr>
          <p:nvPr>
            <p:ph type="body" sz="quarter" idx="29"/>
          </p:nvPr>
        </p:nvSpPr>
        <p:spPr>
          <a:xfrm>
            <a:off x="131726" y="299481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250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>
            <a:spLocks noChangeArrowheads="1"/>
          </p:cNvSpPr>
          <p:nvPr userDrawn="1"/>
        </p:nvSpPr>
        <p:spPr bwMode="auto">
          <a:xfrm>
            <a:off x="274638" y="6508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mtClean="0">
                <a:solidFill>
                  <a:prstClr val="black"/>
                </a:solidFill>
              </a:rPr>
              <a:t>e-logID:</a:t>
            </a:r>
            <a:endParaRPr lang="ja-JP" altLang="en-US" smtClean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1" cy="93167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1" y="4284715"/>
            <a:ext cx="7485380" cy="1932323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sz="quarter" idx="13"/>
          </p:nvPr>
        </p:nvSpPr>
        <p:spPr>
          <a:xfrm>
            <a:off x="1203296" y="65855"/>
            <a:ext cx="3571900" cy="35719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4137-2E1C-441F-B4F3-985AAD68796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2016/7/23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E56C-A9F3-41E9-B10B-324C2CEFD1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5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0B33-971A-456A-AA53-A369AD27F96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2016/7/23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5FA6-60A1-4810-A0C7-0A51FF20F7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42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4306" tIns="52153" rIns="104306" bIns="52153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9EA8-F8C0-4AC3-B9AB-0E92B689ECF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2016/7/23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B19D-556B-4D88-BA60-0CF9C987C8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56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0325" y="65088"/>
            <a:ext cx="10633075" cy="7496175"/>
          </a:xfrm>
          <a:prstGeom prst="rect">
            <a:avLst/>
          </a:prstGeom>
          <a:noFill/>
          <a:ln w="2540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7602538" y="7267575"/>
            <a:ext cx="3030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r" eaLnBrk="0" hangingPunct="0"/>
            <a:fld id="{ADD5CE38-A859-42E9-BEF6-7B87019C26C8}" type="slidenum">
              <a:rPr lang="ja-JP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0" hangingPunct="0"/>
              <a:t>‹#›</a:t>
            </a:fld>
            <a:endParaRPr lang="ja-JP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1877761" cy="363998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Autofit/>
          </a:bodyPr>
          <a:lstStyle>
            <a:lvl1pPr algn="l">
              <a:defRPr sz="16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494483"/>
            <a:ext cx="4949595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99454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1242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6DEC-3D3D-4CE7-88CD-7AC9916826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Jan 27, 2007 </a:t>
            </a:r>
            <a:r>
              <a:rPr lang="ja-JP" altLang="en-US"/>
              <a:t>　</a:t>
            </a:r>
            <a:r>
              <a:rPr lang="en-US" altLang="ja-JP"/>
              <a:t>3rd MPGD workshop</a:t>
            </a:r>
          </a:p>
        </p:txBody>
      </p:sp>
    </p:spTree>
    <p:extLst>
      <p:ext uri="{BB962C8B-B14F-4D97-AF65-F5344CB8AC3E}">
        <p14:creationId xmlns:p14="http://schemas.microsoft.com/office/powerpoint/2010/main" val="133615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</p:spPr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1705505B-8106-4F2F-B919-319C9962A13C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48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3579" y="7127191"/>
            <a:ext cx="3386243" cy="306302"/>
          </a:xfrm>
        </p:spPr>
        <p:txBody>
          <a:bodyPr/>
          <a:lstStyle>
            <a:lvl1pPr>
              <a:defRPr sz="1544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6007" y="6955662"/>
            <a:ext cx="2495127" cy="504084"/>
          </a:xfrm>
        </p:spPr>
        <p:txBody>
          <a:bodyPr/>
          <a:lstStyle>
            <a:lvl1pPr>
              <a:defRPr sz="1103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0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63" indent="0" algn="ctr">
              <a:buNone/>
              <a:defRPr/>
            </a:lvl2pPr>
            <a:lvl3pPr marL="1008126" indent="0" algn="ctr">
              <a:buNone/>
              <a:defRPr/>
            </a:lvl3pPr>
            <a:lvl4pPr marL="1512189" indent="0" algn="ctr">
              <a:buNone/>
              <a:defRPr/>
            </a:lvl4pPr>
            <a:lvl5pPr marL="2016252" indent="0" algn="ctr">
              <a:buNone/>
              <a:defRPr/>
            </a:lvl5pPr>
            <a:lvl6pPr marL="2520315" indent="0" algn="ctr">
              <a:buNone/>
              <a:defRPr/>
            </a:lvl6pPr>
            <a:lvl7pPr marL="3024378" indent="0" algn="ctr">
              <a:buNone/>
              <a:defRPr/>
            </a:lvl7pPr>
            <a:lvl8pPr marL="3528441" indent="0" algn="ctr">
              <a:buNone/>
              <a:defRPr/>
            </a:lvl8pPr>
            <a:lvl9pPr marL="403250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EBC66CAF-5A77-43B3-B14A-82373F3D7228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96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75A179C6-EDF1-4B5B-961A-DF14F6BB63CA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A8A3B029-A779-45B6-84BD-42C88FAC692D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6280961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423045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424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</p:spPr>
        <p:txBody>
          <a:bodyPr/>
          <a:lstStyle>
            <a:lvl1pPr>
              <a:defRPr sz="1103"/>
            </a:lvl1pPr>
          </a:lstStyle>
          <a:p>
            <a:pPr defTabSz="1008126">
              <a:defRPr/>
            </a:pPr>
            <a:fld id="{1705505B-8106-4F2F-B919-319C9962A13C}" type="slidenum">
              <a:rPr kumimoji="0" lang="ja-JP" altLang="en-US" smtClean="0">
                <a:solidFill>
                  <a:srgbClr val="FFFFFF"/>
                </a:solidFill>
              </a:rPr>
              <a:pPr defTabSz="1008126">
                <a:defRPr/>
              </a:pPr>
              <a:t>‹#›</a:t>
            </a:fld>
            <a:endParaRPr kumimoji="0"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28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3579" y="7127191"/>
            <a:ext cx="3386243" cy="306302"/>
          </a:xfrm>
        </p:spPr>
        <p:txBody>
          <a:bodyPr/>
          <a:lstStyle>
            <a:lvl1pPr>
              <a:defRPr sz="1544" dirty="0" smtClean="0"/>
            </a:lvl1pPr>
          </a:lstStyle>
          <a:p>
            <a:pPr defTabSz="1008126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6007" y="6955662"/>
            <a:ext cx="2495127" cy="504084"/>
          </a:xfrm>
        </p:spPr>
        <p:txBody>
          <a:bodyPr/>
          <a:lstStyle>
            <a:lvl1pPr>
              <a:defRPr sz="1103" dirty="0" smtClean="0"/>
            </a:lvl1pPr>
          </a:lstStyle>
          <a:p>
            <a:pPr defTabSz="1008126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 defTabSz="1008126">
              <a:defRPr/>
            </a:pPr>
            <a:endParaRPr kumimoji="0"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1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63" indent="0" algn="ctr">
              <a:buNone/>
              <a:defRPr/>
            </a:lvl2pPr>
            <a:lvl3pPr marL="1008126" indent="0" algn="ctr">
              <a:buNone/>
              <a:defRPr/>
            </a:lvl3pPr>
            <a:lvl4pPr marL="1512189" indent="0" algn="ctr">
              <a:buNone/>
              <a:defRPr/>
            </a:lvl4pPr>
            <a:lvl5pPr marL="2016252" indent="0" algn="ctr">
              <a:buNone/>
              <a:defRPr/>
            </a:lvl5pPr>
            <a:lvl6pPr marL="2520315" indent="0" algn="ctr">
              <a:buNone/>
              <a:defRPr/>
            </a:lvl6pPr>
            <a:lvl7pPr marL="3024378" indent="0" algn="ctr">
              <a:buNone/>
              <a:defRPr/>
            </a:lvl7pPr>
            <a:lvl8pPr marL="3528441" indent="0" algn="ctr">
              <a:buNone/>
              <a:defRPr/>
            </a:lvl8pPr>
            <a:lvl9pPr marL="403250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 defTabSz="1008126">
              <a:defRPr/>
            </a:pPr>
            <a:fld id="{EBC66CAF-5A77-43B3-B14A-82373F3D7228}" type="slidenum">
              <a:rPr kumimoji="0" lang="ja-JP" altLang="en-US" smtClean="0">
                <a:solidFill>
                  <a:srgbClr val="FFFFFF"/>
                </a:solidFill>
              </a:rPr>
              <a:pPr defTabSz="1008126">
                <a:defRPr/>
              </a:pPr>
              <a:t>‹#›</a:t>
            </a:fld>
            <a:endParaRPr kumimoji="0"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67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 defTabSz="1008126">
              <a:defRPr/>
            </a:pPr>
            <a:fld id="{75A179C6-EDF1-4B5B-961A-DF14F6BB63CA}" type="slidenum">
              <a:rPr kumimoji="0" lang="ja-JP" altLang="en-US" smtClean="0">
                <a:solidFill>
                  <a:srgbClr val="FFFFFF"/>
                </a:solidFill>
              </a:rPr>
              <a:pPr defTabSz="1008126">
                <a:defRPr/>
              </a:pPr>
              <a:t>‹#›</a:t>
            </a:fld>
            <a:endParaRPr kumimoji="0"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96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ewage_logo2_noloop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925" y="6567097"/>
            <a:ext cx="1782233" cy="9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r>
              <a:rPr kumimoji="0" lang="en-US" altLang="ja-JP" smtClean="0">
                <a:solidFill>
                  <a:srgbClr val="FFFFFF"/>
                </a:solidFill>
              </a:rPr>
              <a:t>2005</a:t>
            </a:r>
            <a:r>
              <a:rPr kumimoji="0" lang="ja-JP" altLang="en-US" smtClean="0">
                <a:solidFill>
                  <a:srgbClr val="FFFFFF"/>
                </a:solidFill>
              </a:rPr>
              <a:t>年 </a:t>
            </a:r>
            <a:r>
              <a:rPr kumimoji="0" lang="en-US" altLang="ja-JP" smtClean="0">
                <a:solidFill>
                  <a:srgbClr val="FFFFFF"/>
                </a:solidFill>
              </a:rPr>
              <a:t>12</a:t>
            </a:r>
            <a:r>
              <a:rPr kumimoji="0" lang="ja-JP" altLang="en-US" smtClean="0">
                <a:solidFill>
                  <a:srgbClr val="FFFFFF"/>
                </a:solidFill>
              </a:rPr>
              <a:t>月</a:t>
            </a:r>
            <a:r>
              <a:rPr kumimoji="0" lang="en-US" altLang="ja-JP" smtClean="0">
                <a:solidFill>
                  <a:srgbClr val="FFFFFF"/>
                </a:solidFill>
              </a:rPr>
              <a:t>16</a:t>
            </a:r>
            <a:r>
              <a:rPr kumimoji="0" lang="ja-JP" altLang="en-US" smtClean="0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 smtClean="0">
                <a:solidFill>
                  <a:srgbClr val="FFFFFF"/>
                </a:solidFill>
              </a:rPr>
              <a:t>宇宙線研究所共同利用研究会　身内賢太朗</a:t>
            </a:r>
            <a:endParaRPr kumimoji="0"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3603" y="6885650"/>
            <a:ext cx="2495127" cy="525088"/>
          </a:xfrm>
        </p:spPr>
        <p:txBody>
          <a:bodyPr/>
          <a:lstStyle>
            <a:lvl1pPr>
              <a:defRPr smtClean="0"/>
            </a:lvl1pPr>
          </a:lstStyle>
          <a:p>
            <a:pPr defTabSz="1008126">
              <a:defRPr/>
            </a:pPr>
            <a:fld id="{620FF16E-A5BD-4093-9DFD-14840A1C80E5}" type="slidenum">
              <a:rPr kumimoji="0" lang="ja-JP" altLang="en-US" smtClean="0">
                <a:solidFill>
                  <a:srgbClr val="FFFFFF"/>
                </a:solidFill>
                <a:latin typeface="Arial" charset="0"/>
              </a:rPr>
              <a:pPr defTabSz="1008126">
                <a:defRPr/>
              </a:pPr>
              <a:t>‹#›</a:t>
            </a:fld>
            <a:endParaRPr kumimoji="0" lang="en-US" altLang="ja-JP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25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fld id="{762624AD-5318-49CF-95F4-02319F86E01B}" type="slidenum">
              <a:rPr kumimoji="0" lang="ja-JP" altLang="en-US" smtClean="0">
                <a:solidFill>
                  <a:srgbClr val="FFFFFF"/>
                </a:solidFill>
                <a:latin typeface="Arial" charset="0"/>
              </a:rPr>
              <a:pPr defTabSz="1008126">
                <a:defRPr/>
              </a:pPr>
              <a:t>‹#›</a:t>
            </a:fld>
            <a:endParaRPr kumimoji="0" lang="en-US" altLang="ja-JP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r>
              <a:rPr kumimoji="0" lang="en-US" altLang="ja-JP" smtClean="0">
                <a:solidFill>
                  <a:srgbClr val="FFFFFF"/>
                </a:solidFill>
              </a:rPr>
              <a:t>2005</a:t>
            </a:r>
            <a:r>
              <a:rPr kumimoji="0" lang="ja-JP" altLang="en-US" smtClean="0">
                <a:solidFill>
                  <a:srgbClr val="FFFFFF"/>
                </a:solidFill>
              </a:rPr>
              <a:t>年 </a:t>
            </a:r>
            <a:r>
              <a:rPr kumimoji="0" lang="en-US" altLang="ja-JP" smtClean="0">
                <a:solidFill>
                  <a:srgbClr val="FFFFFF"/>
                </a:solidFill>
              </a:rPr>
              <a:t>12</a:t>
            </a:r>
            <a:r>
              <a:rPr kumimoji="0" lang="ja-JP" altLang="en-US" smtClean="0">
                <a:solidFill>
                  <a:srgbClr val="FFFFFF"/>
                </a:solidFill>
              </a:rPr>
              <a:t>月</a:t>
            </a:r>
            <a:r>
              <a:rPr kumimoji="0" lang="en-US" altLang="ja-JP" smtClean="0">
                <a:solidFill>
                  <a:srgbClr val="FFFFFF"/>
                </a:solidFill>
              </a:rPr>
              <a:t>16</a:t>
            </a:r>
            <a:r>
              <a:rPr kumimoji="0" lang="ja-JP" altLang="en-US" smtClean="0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 smtClean="0">
                <a:solidFill>
                  <a:srgbClr val="FFFFFF"/>
                </a:solidFill>
              </a:rPr>
              <a:t>宇宙線研究所共同利用研究会　身内賢太朗</a:t>
            </a:r>
            <a:endParaRPr kumimoji="0"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25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63" indent="0" algn="ctr">
              <a:buNone/>
              <a:defRPr/>
            </a:lvl2pPr>
            <a:lvl3pPr marL="1008126" indent="0" algn="ctr">
              <a:buNone/>
              <a:defRPr/>
            </a:lvl3pPr>
            <a:lvl4pPr marL="1512189" indent="0" algn="ctr">
              <a:buNone/>
              <a:defRPr/>
            </a:lvl4pPr>
            <a:lvl5pPr marL="2016252" indent="0" algn="ctr">
              <a:buNone/>
              <a:defRPr/>
            </a:lvl5pPr>
            <a:lvl6pPr marL="2520315" indent="0" algn="ctr">
              <a:buNone/>
              <a:defRPr/>
            </a:lvl6pPr>
            <a:lvl7pPr marL="3024378" indent="0" algn="ctr">
              <a:buNone/>
              <a:defRPr/>
            </a:lvl7pPr>
            <a:lvl8pPr marL="3528441" indent="0" algn="ctr">
              <a:buNone/>
              <a:defRPr/>
            </a:lvl8pPr>
            <a:lvl9pPr marL="403250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fld id="{61C13DD5-9265-46DA-AE8D-F700B5014ABF}" type="slidenum">
              <a:rPr kumimoji="0" lang="ja-JP" altLang="en-US" smtClean="0">
                <a:solidFill>
                  <a:srgbClr val="FFFFFF"/>
                </a:solidFill>
                <a:latin typeface="Arial" charset="0"/>
              </a:rPr>
              <a:pPr defTabSz="1008126">
                <a:defRPr/>
              </a:pPr>
              <a:t>‹#›</a:t>
            </a:fld>
            <a:endParaRPr kumimoji="0" lang="en-US" altLang="ja-JP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r>
              <a:rPr kumimoji="0" lang="en-US" altLang="ja-JP" smtClean="0">
                <a:solidFill>
                  <a:srgbClr val="FFFFFF"/>
                </a:solidFill>
              </a:rPr>
              <a:t>2005</a:t>
            </a:r>
            <a:r>
              <a:rPr kumimoji="0" lang="ja-JP" altLang="en-US" smtClean="0">
                <a:solidFill>
                  <a:srgbClr val="FFFFFF"/>
                </a:solidFill>
              </a:rPr>
              <a:t>年 </a:t>
            </a:r>
            <a:r>
              <a:rPr kumimoji="0" lang="en-US" altLang="ja-JP" smtClean="0">
                <a:solidFill>
                  <a:srgbClr val="FFFFFF"/>
                </a:solidFill>
              </a:rPr>
              <a:t>12</a:t>
            </a:r>
            <a:r>
              <a:rPr kumimoji="0" lang="ja-JP" altLang="en-US" smtClean="0">
                <a:solidFill>
                  <a:srgbClr val="FFFFFF"/>
                </a:solidFill>
              </a:rPr>
              <a:t>月</a:t>
            </a:r>
            <a:r>
              <a:rPr kumimoji="0" lang="en-US" altLang="ja-JP" smtClean="0">
                <a:solidFill>
                  <a:srgbClr val="FFFFFF"/>
                </a:solidFill>
              </a:rPr>
              <a:t>16</a:t>
            </a:r>
            <a:r>
              <a:rPr kumimoji="0" lang="ja-JP" altLang="en-US" smtClean="0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 smtClean="0">
                <a:solidFill>
                  <a:srgbClr val="FFFFFF"/>
                </a:solidFill>
              </a:rPr>
              <a:t>宇宙線研究所共同利用研究会　身内賢太朗</a:t>
            </a:r>
            <a:endParaRPr kumimoji="0"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8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fld id="{7B4F03A5-0EBB-44E2-B096-445273A6859E}" type="slidenum">
              <a:rPr kumimoji="0" lang="ja-JP" altLang="en-US" smtClean="0">
                <a:solidFill>
                  <a:srgbClr val="FFFFFF"/>
                </a:solidFill>
                <a:latin typeface="Arial" charset="0"/>
              </a:rPr>
              <a:pPr defTabSz="1008126">
                <a:defRPr/>
              </a:pPr>
              <a:t>‹#›</a:t>
            </a:fld>
            <a:endParaRPr kumimoji="0" lang="en-US" altLang="ja-JP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8126">
              <a:defRPr/>
            </a:pPr>
            <a:r>
              <a:rPr kumimoji="0" lang="en-US" altLang="ja-JP" smtClean="0">
                <a:solidFill>
                  <a:srgbClr val="FFFFFF"/>
                </a:solidFill>
              </a:rPr>
              <a:t>2005</a:t>
            </a:r>
            <a:r>
              <a:rPr kumimoji="0" lang="ja-JP" altLang="en-US" smtClean="0">
                <a:solidFill>
                  <a:srgbClr val="FFFFFF"/>
                </a:solidFill>
              </a:rPr>
              <a:t>年 </a:t>
            </a:r>
            <a:r>
              <a:rPr kumimoji="0" lang="en-US" altLang="ja-JP" smtClean="0">
                <a:solidFill>
                  <a:srgbClr val="FFFFFF"/>
                </a:solidFill>
              </a:rPr>
              <a:t>12</a:t>
            </a:r>
            <a:r>
              <a:rPr kumimoji="0" lang="ja-JP" altLang="en-US" smtClean="0">
                <a:solidFill>
                  <a:srgbClr val="FFFFFF"/>
                </a:solidFill>
              </a:rPr>
              <a:t>月</a:t>
            </a:r>
            <a:r>
              <a:rPr kumimoji="0" lang="en-US" altLang="ja-JP" smtClean="0">
                <a:solidFill>
                  <a:srgbClr val="FFFFFF"/>
                </a:solidFill>
              </a:rPr>
              <a:t>16</a:t>
            </a:r>
            <a:r>
              <a:rPr kumimoji="0" lang="ja-JP" altLang="en-US" smtClean="0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 smtClean="0">
                <a:solidFill>
                  <a:srgbClr val="FFFFFF"/>
                </a:solidFill>
              </a:rPr>
              <a:t>宇宙線研究所共同利用研究会　身内賢太朗</a:t>
            </a:r>
            <a:endParaRPr kumimoji="0"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4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60325" y="65088"/>
            <a:ext cx="10501313" cy="7496175"/>
          </a:xfrm>
          <a:prstGeom prst="rect">
            <a:avLst/>
          </a:prstGeom>
          <a:noFill/>
          <a:ln w="254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833801FE-8433-4A77-8D16-5469CC66CAC6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663711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9454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 userDrawn="1"/>
        </p:nvSpPr>
        <p:spPr>
          <a:xfrm>
            <a:off x="7602538" y="7267575"/>
            <a:ext cx="3030537" cy="228600"/>
          </a:xfrm>
          <a:prstGeom prst="rect">
            <a:avLst/>
          </a:prstGeom>
        </p:spPr>
        <p:txBody>
          <a:bodyPr lIns="104306" tIns="52153" rIns="104306" bIns="52153"/>
          <a:lstStyle>
            <a:lvl1pPr algn="l">
              <a:defRPr sz="1200"/>
            </a:lvl1pPr>
          </a:lstStyle>
          <a:p>
            <a:pPr algn="r" eaLnBrk="0" hangingPunct="0">
              <a:defRPr/>
            </a:pPr>
            <a:fld id="{B6D8B047-7D96-4528-9550-83DE15B8EBB4}" type="slidenum">
              <a:rPr lang="ja-JP" altLang="en-US" smtClean="0">
                <a:latin typeface="+mj-lt"/>
                <a:ea typeface="+mj-ea"/>
                <a:cs typeface="+mj-cs"/>
              </a:rPr>
              <a:pPr algn="r" eaLnBrk="0" hangingPunct="0">
                <a:defRPr/>
              </a:pPr>
              <a:t>‹#›</a:t>
            </a:fld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3029784" cy="228390"/>
          </a:xfrm>
          <a:prstGeom prst="rect">
            <a:avLst/>
          </a:prstGeom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10470695" cy="354434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29" name="コンテンツ プレースホルダ 28"/>
          <p:cNvSpPr>
            <a:spLocks noGrp="1"/>
          </p:cNvSpPr>
          <p:nvPr>
            <p:ph sz="quarter" idx="21"/>
          </p:nvPr>
        </p:nvSpPr>
        <p:spPr>
          <a:xfrm>
            <a:off x="7204088" y="851673"/>
            <a:ext cx="2896129" cy="1299592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buNone/>
              <a:defRPr sz="9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sz="quarter" idx="23"/>
          </p:nvPr>
        </p:nvSpPr>
        <p:spPr>
          <a:xfrm>
            <a:off x="131726" y="780235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/>
            </a:lvl2pPr>
            <a:lvl3pPr marL="361950" indent="0">
              <a:buNone/>
              <a:defRPr sz="1200"/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204088" y="2208995"/>
            <a:ext cx="3214687" cy="2865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7650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</p:spPr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1705505B-8106-4F2F-B919-319C9962A13C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3579" y="7127191"/>
            <a:ext cx="3386243" cy="306302"/>
          </a:xfrm>
        </p:spPr>
        <p:txBody>
          <a:bodyPr/>
          <a:lstStyle>
            <a:lvl1pPr>
              <a:defRPr sz="1544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6007" y="6955662"/>
            <a:ext cx="2495127" cy="504084"/>
          </a:xfrm>
        </p:spPr>
        <p:txBody>
          <a:bodyPr/>
          <a:lstStyle>
            <a:lvl1pPr>
              <a:defRPr sz="1103" dirty="0" smtClean="0"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63" indent="0" algn="ctr">
              <a:buNone/>
              <a:defRPr/>
            </a:lvl2pPr>
            <a:lvl3pPr marL="1008126" indent="0" algn="ctr">
              <a:buNone/>
              <a:defRPr/>
            </a:lvl3pPr>
            <a:lvl4pPr marL="1512189" indent="0" algn="ctr">
              <a:buNone/>
              <a:defRPr/>
            </a:lvl4pPr>
            <a:lvl5pPr marL="2016252" indent="0" algn="ctr">
              <a:buNone/>
              <a:defRPr/>
            </a:lvl5pPr>
            <a:lvl6pPr marL="2520315" indent="0" algn="ctr">
              <a:buNone/>
              <a:defRPr/>
            </a:lvl6pPr>
            <a:lvl7pPr marL="3024378" indent="0" algn="ctr">
              <a:buNone/>
              <a:defRPr/>
            </a:lvl7pPr>
            <a:lvl8pPr marL="3528441" indent="0" algn="ctr">
              <a:buNone/>
              <a:defRPr/>
            </a:lvl8pPr>
            <a:lvl9pPr marL="403250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EBC66CAF-5A77-43B3-B14A-82373F3D7228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3"/>
            </a:lvl1pPr>
          </a:lstStyle>
          <a:p>
            <a:pPr>
              <a:defRPr/>
            </a:pPr>
            <a:fld id="{75A179C6-EDF1-4B5B-961A-DF14F6BB63CA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1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 userDrawn="1"/>
        </p:nvSpPr>
        <p:spPr bwMode="auto">
          <a:xfrm>
            <a:off x="7602538" y="7267575"/>
            <a:ext cx="3030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r" eaLnBrk="0" hangingPunct="0"/>
            <a:fld id="{CE1A6D7A-A128-4842-9A20-3A87F7AB2EAC}" type="slidenum">
              <a:rPr lang="ja-JP" altLang="en-US" sz="1200" smtClean="0">
                <a:solidFill>
                  <a:prstClr val="black"/>
                </a:solidFill>
                <a:latin typeface="Calibri" panose="020F0502020204030204" pitchFamily="34" charset="0"/>
              </a:rPr>
              <a:pPr algn="r" eaLnBrk="0" hangingPunct="0"/>
              <a:t>‹#›</a:t>
            </a:fld>
            <a:endParaRPr lang="ja-JP" altLang="en-US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353" y="59047"/>
            <a:ext cx="1592009" cy="221122"/>
          </a:xfrm>
          <a:prstGeom prst="rect">
            <a:avLst/>
          </a:prstGeom>
          <a:solidFill>
            <a:srgbClr val="CCCCFF"/>
          </a:solidFill>
        </p:spPr>
        <p:txBody>
          <a:bodyPr lIns="104306" tIns="52153" rIns="104306" bIns="52153" anchor="t">
            <a:normAutofit/>
          </a:bodyPr>
          <a:lstStyle>
            <a:lvl1pPr algn="l">
              <a:defRPr sz="1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3663711" cy="354434"/>
          </a:xfrm>
          <a:prstGeom prst="rect">
            <a:avLst/>
          </a:prstGeom>
          <a:solidFill>
            <a:srgbClr val="99FF99"/>
          </a:solidFill>
          <a:ln>
            <a:solidFill>
              <a:srgbClr val="008000"/>
            </a:solidFill>
          </a:ln>
        </p:spPr>
        <p:txBody>
          <a:bodyPr lIns="104306" tIns="52153" rIns="104306" bIns="52153"/>
          <a:lstStyle>
            <a:lvl1pPr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9"/>
          <p:cNvSpPr>
            <a:spLocks noGrp="1"/>
          </p:cNvSpPr>
          <p:nvPr>
            <p:ph type="body" sz="quarter" idx="24"/>
          </p:nvPr>
        </p:nvSpPr>
        <p:spPr>
          <a:xfrm>
            <a:off x="131726" y="7209655"/>
            <a:ext cx="1785938" cy="21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2" name="テキスト プレースホルダ 21"/>
          <p:cNvSpPr>
            <a:spLocks noGrp="1"/>
          </p:cNvSpPr>
          <p:nvPr>
            <p:ph type="body" sz="quarter" idx="25"/>
          </p:nvPr>
        </p:nvSpPr>
        <p:spPr>
          <a:xfrm>
            <a:off x="3489312" y="7209655"/>
            <a:ext cx="3786187" cy="357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4" name="テキスト プレースホルダ 23"/>
          <p:cNvSpPr>
            <a:spLocks noGrp="1"/>
          </p:cNvSpPr>
          <p:nvPr>
            <p:ph type="body" sz="quarter" idx="26"/>
          </p:nvPr>
        </p:nvSpPr>
        <p:spPr>
          <a:xfrm>
            <a:off x="7346964" y="3709193"/>
            <a:ext cx="3214687" cy="2865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" name="テキスト プレースホルダ 17"/>
          <p:cNvSpPr>
            <a:spLocks noGrp="1"/>
          </p:cNvSpPr>
          <p:nvPr>
            <p:ph type="body" sz="quarter" idx="27"/>
          </p:nvPr>
        </p:nvSpPr>
        <p:spPr>
          <a:xfrm>
            <a:off x="131726" y="2423309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1" name="テキスト プレースホルダ 1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6643734" cy="785818"/>
          </a:xfrm>
          <a:prstGeom prst="rect">
            <a:avLst/>
          </a:prstGeo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400">
                <a:latin typeface="+mn-ea"/>
                <a:ea typeface="+mn-ea"/>
              </a:defRPr>
            </a:lvl2pPr>
            <a:lvl3pPr marL="361950" indent="0">
              <a:buNone/>
              <a:defRPr sz="1200">
                <a:latin typeface="+mn-ea"/>
                <a:ea typeface="+mn-ea"/>
              </a:defRPr>
            </a:lvl3pPr>
            <a:lvl4pPr marL="361950" indent="0">
              <a:buNone/>
              <a:defRPr sz="1000"/>
            </a:lvl4pPr>
            <a:lvl5pPr marL="361950" indent="0">
              <a:buNone/>
              <a:defRPr sz="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sz="quarter" idx="29"/>
          </p:nvPr>
        </p:nvSpPr>
        <p:spPr>
          <a:xfrm>
            <a:off x="6632584" y="4137830"/>
            <a:ext cx="3929063" cy="13573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2"/>
          <p:cNvSpPr>
            <a:spLocks noGrp="1"/>
          </p:cNvSpPr>
          <p:nvPr>
            <p:ph type="body" sz="quarter" idx="30"/>
          </p:nvPr>
        </p:nvSpPr>
        <p:spPr>
          <a:xfrm>
            <a:off x="6704022" y="5709457"/>
            <a:ext cx="3929063" cy="1357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5163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F4CDF7-DEA5-43DE-B0C7-61338C4EB4E8}" type="datetimeFigureOut">
              <a:rPr lang="ja-JP" altLang="en-US"/>
              <a:pPr>
                <a:defRPr/>
              </a:pPr>
              <a:t>2016/7/23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D0CA95-E4CA-4469-A097-012F88A93E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9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521528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1043056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564584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2086112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-571800" y="-110269"/>
            <a:ext cx="9624060" cy="12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502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7086935"/>
            <a:ext cx="3386243" cy="3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暗黒物質探索の将来計画</a:t>
            </a: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7086934"/>
            <a:ext cx="2495127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身内賢太朗</a:t>
            </a:r>
            <a:fld id="{2955FAA9-719D-4369-A501-299166E8282C}" type="slidenum">
              <a:rPr kumimoji="0" lang="ja-JP" altLang="en-US" sz="1103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0" lang="en-US" altLang="ja-JP" sz="1103">
              <a:solidFill>
                <a:srgbClr val="FFFFFF"/>
              </a:solidFill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503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875708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 b="1" dirty="0" smtClean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en-US" altLang="ja-JP">
                <a:solidFill>
                  <a:srgbClr val="FFFFFF"/>
                </a:solidFill>
              </a:rPr>
              <a:t>2013</a:t>
            </a:r>
            <a:r>
              <a:rPr kumimoji="0" lang="ja-JP" altLang="en-US">
                <a:solidFill>
                  <a:srgbClr val="FFFFFF"/>
                </a:solidFill>
              </a:rPr>
              <a:t>年 </a:t>
            </a:r>
            <a:r>
              <a:rPr kumimoji="0" lang="en-US" altLang="ja-JP">
                <a:solidFill>
                  <a:srgbClr val="FFFFFF"/>
                </a:solidFill>
              </a:rPr>
              <a:t>9</a:t>
            </a:r>
            <a:r>
              <a:rPr kumimoji="0" lang="ja-JP" altLang="en-US">
                <a:solidFill>
                  <a:srgbClr val="FFFFFF"/>
                </a:solidFill>
              </a:rPr>
              <a:t>月</a:t>
            </a:r>
            <a:r>
              <a:rPr kumimoji="0" lang="en-US" altLang="ja-JP">
                <a:solidFill>
                  <a:srgbClr val="FFFFFF"/>
                </a:solidFill>
              </a:rPr>
              <a:t>20</a:t>
            </a:r>
            <a:r>
              <a:rPr kumimoji="0" lang="ja-JP" altLang="en-US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日本物理学会</a:t>
            </a:r>
          </a:p>
        </p:txBody>
      </p:sp>
    </p:spTree>
    <p:extLst>
      <p:ext uri="{BB962C8B-B14F-4D97-AF65-F5344CB8AC3E}">
        <p14:creationId xmlns:p14="http://schemas.microsoft.com/office/powerpoint/2010/main" val="10026230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9pPr>
    </p:titleStyle>
    <p:bodyStyle>
      <a:lvl1pPr marL="378047" indent="-37804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Blip>
          <a:blip r:embed="rId7"/>
        </a:buBlip>
        <a:defRPr sz="3528" b="1">
          <a:solidFill>
            <a:schemeClr val="tx2"/>
          </a:solidFill>
          <a:latin typeface="+mn-lt"/>
          <a:ea typeface="+mn-ea"/>
          <a:cs typeface="+mn-cs"/>
        </a:defRPr>
      </a:lvl1pPr>
      <a:lvl2pPr marL="819102" indent="-3150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8"/>
        </a:buBlip>
        <a:defRPr sz="3087" b="1">
          <a:solidFill>
            <a:schemeClr val="hlink"/>
          </a:solidFill>
          <a:latin typeface="+mn-lt"/>
          <a:ea typeface="+mn-ea"/>
          <a:cs typeface="+mn-cs"/>
        </a:defRPr>
      </a:lvl2pPr>
      <a:lvl3pPr marL="1260158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646" b="1">
          <a:solidFill>
            <a:schemeClr val="folHlink"/>
          </a:solidFill>
          <a:latin typeface="+mn-lt"/>
          <a:ea typeface="+mn-ea"/>
          <a:cs typeface="+mn-cs"/>
        </a:defRPr>
      </a:lvl3pPr>
      <a:lvl4pPr marL="1764221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4pPr>
      <a:lvl5pPr marL="2268284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5pPr>
      <a:lvl6pPr marL="2772347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6pPr>
      <a:lvl7pPr marL="3276410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7pPr>
      <a:lvl8pPr marL="3780473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8pPr>
      <a:lvl9pPr marL="4284536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 err="1" smtClean="0">
                <a:solidFill>
                  <a:prstClr val="black">
                    <a:tint val="75000"/>
                  </a:prstClr>
                </a:solidFill>
              </a:rPr>
              <a:t>Kentaro</a:t>
            </a:r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</a:rPr>
              <a:t> Miuchi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</a:rPr>
              <a:t>CYGNUS discussion 201607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F8E4D5-BAEC-4881-AC03-D4E35C8F04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430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521528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1043056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564584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2086112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-571800" y="-110269"/>
            <a:ext cx="9624060" cy="12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502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7086935"/>
            <a:ext cx="3386243" cy="3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暗黒物質探索の将来計画</a:t>
            </a: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7086934"/>
            <a:ext cx="2495127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身内賢太朗</a:t>
            </a:r>
            <a:fld id="{2955FAA9-719D-4369-A501-299166E8282C}" type="slidenum">
              <a:rPr kumimoji="0" lang="ja-JP" altLang="en-US" sz="1103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0" lang="en-US" altLang="ja-JP" sz="1103">
              <a:solidFill>
                <a:srgbClr val="FFFFFF"/>
              </a:solidFill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503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875708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 b="1" dirty="0" smtClean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kumimoji="0" lang="en-US" altLang="ja-JP">
                <a:solidFill>
                  <a:srgbClr val="FFFFFF"/>
                </a:solidFill>
              </a:rPr>
              <a:t>2013</a:t>
            </a:r>
            <a:r>
              <a:rPr kumimoji="0" lang="ja-JP" altLang="en-US">
                <a:solidFill>
                  <a:srgbClr val="FFFFFF"/>
                </a:solidFill>
              </a:rPr>
              <a:t>年 </a:t>
            </a:r>
            <a:r>
              <a:rPr kumimoji="0" lang="en-US" altLang="ja-JP">
                <a:solidFill>
                  <a:srgbClr val="FFFFFF"/>
                </a:solidFill>
              </a:rPr>
              <a:t>9</a:t>
            </a:r>
            <a:r>
              <a:rPr kumimoji="0" lang="ja-JP" altLang="en-US">
                <a:solidFill>
                  <a:srgbClr val="FFFFFF"/>
                </a:solidFill>
              </a:rPr>
              <a:t>月</a:t>
            </a:r>
            <a:r>
              <a:rPr kumimoji="0" lang="en-US" altLang="ja-JP">
                <a:solidFill>
                  <a:srgbClr val="FFFFFF"/>
                </a:solidFill>
              </a:rPr>
              <a:t>20</a:t>
            </a:r>
            <a:r>
              <a:rPr kumimoji="0" lang="ja-JP" altLang="en-US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>
                <a:solidFill>
                  <a:srgbClr val="FFFFFF"/>
                </a:solidFill>
              </a:rPr>
              <a:t>日本物理学会</a:t>
            </a:r>
          </a:p>
        </p:txBody>
      </p:sp>
    </p:spTree>
    <p:extLst>
      <p:ext uri="{BB962C8B-B14F-4D97-AF65-F5344CB8AC3E}">
        <p14:creationId xmlns:p14="http://schemas.microsoft.com/office/powerpoint/2010/main" val="33050913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9pPr>
    </p:titleStyle>
    <p:bodyStyle>
      <a:lvl1pPr marL="378047" indent="-37804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Blip>
          <a:blip r:embed="rId7"/>
        </a:buBlip>
        <a:defRPr sz="3528" b="1">
          <a:solidFill>
            <a:schemeClr val="tx2"/>
          </a:solidFill>
          <a:latin typeface="+mn-lt"/>
          <a:ea typeface="+mn-ea"/>
          <a:cs typeface="+mn-cs"/>
        </a:defRPr>
      </a:lvl1pPr>
      <a:lvl2pPr marL="819102" indent="-3150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8"/>
        </a:buBlip>
        <a:defRPr sz="3087" b="1">
          <a:solidFill>
            <a:schemeClr val="hlink"/>
          </a:solidFill>
          <a:latin typeface="+mn-lt"/>
          <a:ea typeface="+mn-ea"/>
          <a:cs typeface="+mn-cs"/>
        </a:defRPr>
      </a:lvl2pPr>
      <a:lvl3pPr marL="1260158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646" b="1">
          <a:solidFill>
            <a:schemeClr val="folHlink"/>
          </a:solidFill>
          <a:latin typeface="+mn-lt"/>
          <a:ea typeface="+mn-ea"/>
          <a:cs typeface="+mn-cs"/>
        </a:defRPr>
      </a:lvl3pPr>
      <a:lvl4pPr marL="1764221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4pPr>
      <a:lvl5pPr marL="2268284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5pPr>
      <a:lvl6pPr marL="2772347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6pPr>
      <a:lvl7pPr marL="3276410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7pPr>
      <a:lvl8pPr marL="3780473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8pPr>
      <a:lvl9pPr marL="4284536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-571800" y="-110269"/>
            <a:ext cx="9624060" cy="12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502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7086935"/>
            <a:ext cx="3386243" cy="3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 defTabSz="1008126">
              <a:defRPr/>
            </a:pPr>
            <a:r>
              <a:rPr kumimoji="0" lang="ja-JP" altLang="en-US" smtClean="0">
                <a:solidFill>
                  <a:srgbClr val="FFFFFF"/>
                </a:solidFill>
              </a:rPr>
              <a:t>暗黒物質探索の将来計画</a:t>
            </a: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7086934"/>
            <a:ext cx="2495127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 dirty="0" smtClean="0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 defTabSz="1008126">
              <a:defRPr/>
            </a:pPr>
            <a:r>
              <a:rPr kumimoji="0" lang="ja-JP" altLang="en-US" smtClean="0">
                <a:solidFill>
                  <a:srgbClr val="FFFFFF"/>
                </a:solidFill>
              </a:rPr>
              <a:t>身内賢太朗</a:t>
            </a:r>
            <a:fld id="{2955FAA9-719D-4369-A501-299166E8282C}" type="slidenum">
              <a:rPr kumimoji="0" lang="ja-JP" altLang="en-US" sz="1103" smtClean="0">
                <a:solidFill>
                  <a:srgbClr val="FFFFFF"/>
                </a:solidFill>
              </a:rPr>
              <a:pPr defTabSz="1008126">
                <a:defRPr/>
              </a:pPr>
              <a:t>‹#›</a:t>
            </a:fld>
            <a:endParaRPr kumimoji="0" lang="en-US" altLang="ja-JP" sz="1103">
              <a:solidFill>
                <a:srgbClr val="FFFFFF"/>
              </a:solidFill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503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875708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 b="1" dirty="0" smtClean="0">
                <a:latin typeface="Arial" charset="0"/>
                <a:ea typeface="ＭＳ Ｐゴシック" pitchFamily="50" charset="-128"/>
              </a:defRPr>
            </a:lvl1pPr>
          </a:lstStyle>
          <a:p>
            <a:pPr defTabSz="1008126">
              <a:defRPr/>
            </a:pPr>
            <a:r>
              <a:rPr kumimoji="0" lang="en-US" altLang="ja-JP" smtClean="0">
                <a:solidFill>
                  <a:srgbClr val="FFFFFF"/>
                </a:solidFill>
              </a:rPr>
              <a:t>2013</a:t>
            </a:r>
            <a:r>
              <a:rPr kumimoji="0" lang="ja-JP" altLang="en-US" smtClean="0">
                <a:solidFill>
                  <a:srgbClr val="FFFFFF"/>
                </a:solidFill>
              </a:rPr>
              <a:t>年 </a:t>
            </a:r>
            <a:r>
              <a:rPr kumimoji="0" lang="en-US" altLang="ja-JP" smtClean="0">
                <a:solidFill>
                  <a:srgbClr val="FFFFFF"/>
                </a:solidFill>
              </a:rPr>
              <a:t>9</a:t>
            </a:r>
            <a:r>
              <a:rPr kumimoji="0" lang="ja-JP" altLang="en-US" smtClean="0">
                <a:solidFill>
                  <a:srgbClr val="FFFFFF"/>
                </a:solidFill>
              </a:rPr>
              <a:t>月</a:t>
            </a:r>
            <a:r>
              <a:rPr kumimoji="0" lang="en-US" altLang="ja-JP" smtClean="0">
                <a:solidFill>
                  <a:srgbClr val="FFFFFF"/>
                </a:solidFill>
              </a:rPr>
              <a:t>20</a:t>
            </a:r>
            <a:r>
              <a:rPr kumimoji="0" lang="ja-JP" altLang="en-US" smtClean="0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 smtClean="0">
                <a:solidFill>
                  <a:srgbClr val="FFFFFF"/>
                </a:solidFill>
              </a:rPr>
              <a:t>日本物理学会</a:t>
            </a:r>
            <a:endParaRPr kumimoji="0"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290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9pPr>
    </p:titleStyle>
    <p:bodyStyle>
      <a:lvl1pPr marL="378047" indent="-37804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Blip>
          <a:blip r:embed="rId7"/>
        </a:buBlip>
        <a:defRPr sz="3528" b="1">
          <a:solidFill>
            <a:schemeClr val="tx2"/>
          </a:solidFill>
          <a:latin typeface="+mn-lt"/>
          <a:ea typeface="+mn-ea"/>
          <a:cs typeface="+mn-cs"/>
        </a:defRPr>
      </a:lvl1pPr>
      <a:lvl2pPr marL="819102" indent="-3150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8"/>
        </a:buBlip>
        <a:defRPr sz="3087" b="1">
          <a:solidFill>
            <a:schemeClr val="hlink"/>
          </a:solidFill>
          <a:latin typeface="+mn-lt"/>
          <a:ea typeface="+mn-ea"/>
          <a:cs typeface="+mn-cs"/>
        </a:defRPr>
      </a:lvl2pPr>
      <a:lvl3pPr marL="1260158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646" b="1">
          <a:solidFill>
            <a:schemeClr val="folHlink"/>
          </a:solidFill>
          <a:latin typeface="+mn-lt"/>
          <a:ea typeface="+mn-ea"/>
          <a:cs typeface="+mn-cs"/>
        </a:defRPr>
      </a:lvl3pPr>
      <a:lvl4pPr marL="1764221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4pPr>
      <a:lvl5pPr marL="2268284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5pPr>
      <a:lvl6pPr marL="2772347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6pPr>
      <a:lvl7pPr marL="3276410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7pPr>
      <a:lvl8pPr marL="3780473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8pPr>
      <a:lvl9pPr marL="4284536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-571800" y="-110269"/>
            <a:ext cx="9624060" cy="12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5026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9151"/>
            <a:ext cx="3386243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3">
                <a:effectLst>
                  <a:outerShdw blurRad="38100" dist="38100" dir="2700000" algn="tl">
                    <a:srgbClr val="B2B2B2"/>
                  </a:outerShdw>
                </a:effectLst>
                <a:latin typeface="Arial" charset="0"/>
                <a:ea typeface="ＭＳ Ｐゴシック" pitchFamily="50" charset="-128"/>
              </a:defRPr>
            </a:lvl1pPr>
          </a:lstStyle>
          <a:p>
            <a:pPr defTabSz="1008126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8502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9151"/>
            <a:ext cx="2495127" cy="5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3" smtClean="0">
                <a:effectLst>
                  <a:outerShdw blurRad="38100" dist="38100" dir="2700000" algn="tl">
                    <a:srgbClr val="B2B2B2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 defTabSz="1008126">
              <a:defRPr/>
            </a:pPr>
            <a:fld id="{08F05CBF-1660-4B6F-B0F0-0C180AD863A2}" type="slidenum">
              <a:rPr kumimoji="0" lang="ja-JP" altLang="en-US" smtClean="0">
                <a:solidFill>
                  <a:srgbClr val="FFFFFF"/>
                </a:solidFill>
              </a:rPr>
              <a:pPr defTabSz="1008126">
                <a:defRPr/>
              </a:pPr>
              <a:t>‹#›</a:t>
            </a:fld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1764295"/>
            <a:ext cx="9624060" cy="49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1030" name="Picture 41" descr="newage_logo2_noloop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925" y="6567097"/>
            <a:ext cx="1782233" cy="9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3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5485938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44" b="1">
                <a:latin typeface="Arial" charset="0"/>
                <a:ea typeface="ＭＳ Ｐゴシック" pitchFamily="50" charset="-128"/>
              </a:defRPr>
            </a:lvl1pPr>
          </a:lstStyle>
          <a:p>
            <a:pPr defTabSz="1008126">
              <a:defRPr/>
            </a:pPr>
            <a:r>
              <a:rPr kumimoji="0" lang="en-US" altLang="ja-JP" smtClean="0">
                <a:solidFill>
                  <a:srgbClr val="FFFFFF"/>
                </a:solidFill>
              </a:rPr>
              <a:t>2005</a:t>
            </a:r>
            <a:r>
              <a:rPr kumimoji="0" lang="ja-JP" altLang="en-US" smtClean="0">
                <a:solidFill>
                  <a:srgbClr val="FFFFFF"/>
                </a:solidFill>
              </a:rPr>
              <a:t>年 </a:t>
            </a:r>
            <a:r>
              <a:rPr kumimoji="0" lang="en-US" altLang="ja-JP" smtClean="0">
                <a:solidFill>
                  <a:srgbClr val="FFFFFF"/>
                </a:solidFill>
              </a:rPr>
              <a:t>12</a:t>
            </a:r>
            <a:r>
              <a:rPr kumimoji="0" lang="ja-JP" altLang="en-US" smtClean="0">
                <a:solidFill>
                  <a:srgbClr val="FFFFFF"/>
                </a:solidFill>
              </a:rPr>
              <a:t>月</a:t>
            </a:r>
            <a:r>
              <a:rPr kumimoji="0" lang="en-US" altLang="ja-JP" smtClean="0">
                <a:solidFill>
                  <a:srgbClr val="FFFFFF"/>
                </a:solidFill>
              </a:rPr>
              <a:t>16</a:t>
            </a:r>
            <a:r>
              <a:rPr kumimoji="0" lang="ja-JP" altLang="en-US" smtClean="0">
                <a:solidFill>
                  <a:srgbClr val="FFFFFF"/>
                </a:solidFill>
              </a:rPr>
              <a:t>日</a:t>
            </a:r>
          </a:p>
          <a:p>
            <a:pPr>
              <a:defRPr/>
            </a:pPr>
            <a:r>
              <a:rPr kumimoji="0" lang="ja-JP" altLang="en-US" smtClean="0">
                <a:solidFill>
                  <a:srgbClr val="FFFFFF"/>
                </a:solidFill>
              </a:rPr>
              <a:t>宇宙線研究所共同利用研究会　身内賢太朗</a:t>
            </a:r>
            <a:endParaRPr kumimoji="0"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139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4851" b="1">
          <a:solidFill>
            <a:schemeClr val="accent1"/>
          </a:solidFill>
          <a:latin typeface="Arial" charset="0"/>
          <a:ea typeface="HG丸ｺﾞｼｯｸM-PRO" pitchFamily="50" charset="-128"/>
          <a:cs typeface="Arial" charset="0"/>
        </a:defRPr>
      </a:lvl9pPr>
    </p:titleStyle>
    <p:bodyStyle>
      <a:lvl1pPr marL="378047" indent="-37804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Blip>
          <a:blip r:embed="rId8"/>
        </a:buBlip>
        <a:defRPr sz="3528" b="1">
          <a:solidFill>
            <a:schemeClr val="tx2"/>
          </a:solidFill>
          <a:latin typeface="+mn-lt"/>
          <a:ea typeface="+mn-ea"/>
          <a:cs typeface="+mn-cs"/>
        </a:defRPr>
      </a:lvl1pPr>
      <a:lvl2pPr marL="819102" indent="-3150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9"/>
        </a:buBlip>
        <a:defRPr sz="3087" b="1">
          <a:solidFill>
            <a:schemeClr val="hlink"/>
          </a:solidFill>
          <a:latin typeface="+mn-lt"/>
          <a:ea typeface="+mn-ea"/>
          <a:cs typeface="+mn-cs"/>
        </a:defRPr>
      </a:lvl2pPr>
      <a:lvl3pPr marL="1260158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646" b="1">
          <a:solidFill>
            <a:schemeClr val="folHlink"/>
          </a:solidFill>
          <a:latin typeface="+mn-lt"/>
          <a:ea typeface="+mn-ea"/>
          <a:cs typeface="+mn-cs"/>
        </a:defRPr>
      </a:lvl3pPr>
      <a:lvl4pPr marL="1764221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4pPr>
      <a:lvl5pPr marL="2268284" indent="-25203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5pPr>
      <a:lvl6pPr marL="2772347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6pPr>
      <a:lvl7pPr marL="3276410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7pPr>
      <a:lvl8pPr marL="3780473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8pPr>
      <a:lvl9pPr marL="4284536" indent="-252032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Char char="•"/>
        <a:defRPr sz="2205" b="1">
          <a:solidFill>
            <a:schemeClr val="folHlink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sz="1800" dirty="0" err="1" smtClean="0"/>
              <a:t>Kentaro</a:t>
            </a:r>
            <a:r>
              <a:rPr kumimoji="1" lang="en-US" altLang="ja-JP" sz="1800" dirty="0" smtClean="0"/>
              <a:t> Miuchi</a:t>
            </a:r>
            <a:endParaRPr kumimoji="1" lang="ja-JP" altLang="en-US" sz="18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1242244" y="2916535"/>
            <a:ext cx="8640960" cy="55374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/>
              <a:t>Possible Cygnus Sites: </a:t>
            </a:r>
            <a:r>
              <a:rPr lang="en-US" altLang="ja-JP" sz="4000" dirty="0" err="1"/>
              <a:t>Kamioka</a:t>
            </a:r>
            <a:r>
              <a:rPr lang="en-US" altLang="ja-JP" sz="4000" dirty="0"/>
              <a:t>, </a:t>
            </a:r>
            <a:r>
              <a:rPr lang="en-US" altLang="ja-JP" sz="4000" dirty="0" smtClean="0"/>
              <a:t>Japan</a:t>
            </a:r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59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8"/>
          </p:nvPr>
        </p:nvSpPr>
        <p:spPr>
          <a:xfrm>
            <a:off x="234132" y="59855"/>
            <a:ext cx="3694090" cy="48352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 smtClean="0"/>
              <a:t>plans(unit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mm</a:t>
            </a:r>
            <a:r>
              <a:rPr lang="en-US" altLang="ja-JP" sz="2400" dirty="0" smtClean="0"/>
              <a:t>)</a:t>
            </a:r>
          </a:p>
          <a:p>
            <a:pPr marL="0" indent="0">
              <a:buNone/>
            </a:pPr>
            <a:r>
              <a:rPr lang="en-US" altLang="ja-JP" sz="2400" dirty="0" smtClean="0"/>
              <a:t>VESSEL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160" t="10372" r="4954" b="2506"/>
          <a:stretch/>
        </p:blipFill>
        <p:spPr>
          <a:xfrm>
            <a:off x="131726" y="1043037"/>
            <a:ext cx="10370206" cy="55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3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56" y="0"/>
            <a:ext cx="4589333" cy="2581500"/>
          </a:xfrm>
          <a:prstGeom prst="rect">
            <a:avLst/>
          </a:prstGeo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3892" t="10869" r="26039" b="2700"/>
          <a:stretch/>
        </p:blipFill>
        <p:spPr>
          <a:xfrm>
            <a:off x="20389" y="1008713"/>
            <a:ext cx="6962770" cy="6385213"/>
          </a:xfrm>
          <a:prstGeom prst="rect">
            <a:avLst/>
          </a:prstGeom>
        </p:spPr>
      </p:pic>
      <p:sp>
        <p:nvSpPr>
          <p:cNvPr id="8" name="テキスト プレースホルダー 6"/>
          <p:cNvSpPr>
            <a:spLocks noGrp="1"/>
          </p:cNvSpPr>
          <p:nvPr>
            <p:ph type="body" sz="quarter" idx="4294967295"/>
          </p:nvPr>
        </p:nvSpPr>
        <p:spPr>
          <a:xfrm>
            <a:off x="441155" y="405256"/>
            <a:ext cx="5580620" cy="4835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endcap plate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inside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" name="下矢印 1"/>
          <p:cNvSpPr/>
          <p:nvPr/>
        </p:nvSpPr>
        <p:spPr>
          <a:xfrm flipV="1">
            <a:off x="9307140" y="2268463"/>
            <a:ext cx="288032" cy="2410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 flipV="1">
            <a:off x="7218908" y="2340471"/>
            <a:ext cx="288032" cy="2410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47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下矢印 10"/>
          <p:cNvSpPr/>
          <p:nvPr/>
        </p:nvSpPr>
        <p:spPr>
          <a:xfrm flipV="1">
            <a:off x="7218908" y="2340471"/>
            <a:ext cx="288032" cy="2410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4294967295"/>
          </p:nvPr>
        </p:nvSpPr>
        <p:spPr>
          <a:xfrm>
            <a:off x="306140" y="-26051"/>
            <a:ext cx="4050450" cy="4835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endcap</a:t>
            </a:r>
            <a:r>
              <a:rPr lang="ja-JP" altLang="en-US" dirty="0" smtClean="0"/>
              <a:t>（</a:t>
            </a:r>
            <a:r>
              <a:rPr lang="en-US" altLang="ja-JP" dirty="0" smtClean="0"/>
              <a:t>outside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7807" t="10190" r="12151" b="3654"/>
          <a:stretch/>
        </p:blipFill>
        <p:spPr>
          <a:xfrm>
            <a:off x="594172" y="700566"/>
            <a:ext cx="8820980" cy="672418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37" y="0"/>
            <a:ext cx="3392752" cy="1908423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 flipV="1">
            <a:off x="8010996" y="1748592"/>
            <a:ext cx="288032" cy="2410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flipV="1">
            <a:off x="9589566" y="1657755"/>
            <a:ext cx="288032" cy="2410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17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4294967295"/>
          </p:nvPr>
        </p:nvSpPr>
        <p:spPr>
          <a:xfrm>
            <a:off x="306140" y="212227"/>
            <a:ext cx="3694090" cy="4835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module base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4541" t="25486" r="24338" b="20093"/>
          <a:stretch/>
        </p:blipFill>
        <p:spPr>
          <a:xfrm>
            <a:off x="131726" y="1260351"/>
            <a:ext cx="10361469" cy="49011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369252"/>
            <a:ext cx="3168352" cy="1782198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 flipV="1">
            <a:off x="6570836" y="1548383"/>
            <a:ext cx="288032" cy="2410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48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4294967295"/>
          </p:nvPr>
        </p:nvSpPr>
        <p:spPr>
          <a:xfrm>
            <a:off x="306140" y="-26051"/>
            <a:ext cx="3694090" cy="4835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ja-JP" smtClean="0"/>
              <a:t>TPC</a:t>
            </a:r>
            <a:r>
              <a:rPr lang="ja-JP" altLang="en-US" smtClean="0"/>
              <a:t>　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0916" t="11182" r="5633" b="3980"/>
          <a:stretch/>
        </p:blipFill>
        <p:spPr>
          <a:xfrm>
            <a:off x="131726" y="1827046"/>
            <a:ext cx="10666185" cy="57606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15" y="-251817"/>
            <a:ext cx="3168352" cy="1782198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 flipV="1">
            <a:off x="8742875" y="1258147"/>
            <a:ext cx="288032" cy="2410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48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7"/>
          </p:nvPr>
        </p:nvSpPr>
        <p:spPr>
          <a:xfrm>
            <a:off x="111353" y="354411"/>
            <a:ext cx="1706955" cy="401884"/>
          </a:xfrm>
        </p:spPr>
        <p:txBody>
          <a:bodyPr/>
          <a:lstStyle/>
          <a:p>
            <a:r>
              <a:rPr kumimoji="1" lang="en-US" altLang="ja-JP" dirty="0" err="1" smtClean="0"/>
              <a:t>Kamioka</a:t>
            </a:r>
            <a:r>
              <a:rPr kumimoji="1" lang="en-US" altLang="ja-JP" dirty="0" smtClean="0"/>
              <a:t> site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sz="1800" dirty="0" err="1" smtClean="0"/>
              <a:t>Kentaro</a:t>
            </a:r>
            <a:r>
              <a:rPr kumimoji="1" lang="en-US" altLang="ja-JP" sz="1800" dirty="0" smtClean="0"/>
              <a:t> Miuchi</a:t>
            </a:r>
            <a:endParaRPr kumimoji="1" lang="ja-JP" altLang="en-US" sz="18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dirty="0" smtClean="0"/>
              <a:t>Lab-B (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urrent NEWAGE site ~5*10m) can be used for 1m^3 detector.</a:t>
            </a:r>
          </a:p>
          <a:p>
            <a:r>
              <a:rPr lang="en-US" altLang="ja-JP" dirty="0" smtClean="0"/>
              <a:t>Infrastructure is OK, </a:t>
            </a:r>
            <a:r>
              <a:rPr lang="en-US" altLang="ja-JP" dirty="0"/>
              <a:t>oversea researchers are welcome.</a:t>
            </a:r>
            <a:endParaRPr lang="ja-JP" altLang="en-US" dirty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Larger hall, potentially yes. Depends on how things will go.</a:t>
            </a:r>
            <a:endParaRPr lang="en-US" altLang="ja-JP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4261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8"/>
          </p:nvPr>
        </p:nvSpPr>
        <p:spPr>
          <a:xfrm>
            <a:off x="954212" y="2916535"/>
            <a:ext cx="9217024" cy="273630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dirty="0"/>
              <a:t>Possible funding sources and deadlines in different </a:t>
            </a:r>
            <a:r>
              <a:rPr lang="en-US" altLang="ja-JP" sz="4000" dirty="0" smtClean="0"/>
              <a:t>countries</a:t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Japan/NEWAGE </a:t>
            </a:r>
            <a:r>
              <a:rPr lang="en-US" altLang="ja-JP" sz="4000" dirty="0"/>
              <a:t>status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15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7"/>
          </p:nvPr>
        </p:nvSpPr>
        <p:spPr>
          <a:xfrm>
            <a:off x="97069" y="108223"/>
            <a:ext cx="3233407" cy="401884"/>
          </a:xfrm>
        </p:spPr>
        <p:txBody>
          <a:bodyPr/>
          <a:lstStyle/>
          <a:p>
            <a:r>
              <a:rPr kumimoji="1" lang="en-US" altLang="ja-JP" dirty="0" smtClean="0"/>
              <a:t>Japanese Funding Situation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sz="1800" dirty="0" err="1" smtClean="0"/>
              <a:t>Kentaro</a:t>
            </a:r>
            <a:r>
              <a:rPr kumimoji="1" lang="en-US" altLang="ja-JP" sz="1800" dirty="0" smtClean="0"/>
              <a:t> Miuchi</a:t>
            </a:r>
            <a:endParaRPr kumimoji="1" lang="ja-JP" altLang="en-US" sz="18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8"/>
          </p:nvPr>
        </p:nvSpPr>
        <p:spPr>
          <a:xfrm>
            <a:off x="131726" y="851673"/>
            <a:ext cx="10255534" cy="2784942"/>
          </a:xfrm>
        </p:spPr>
        <p:txBody>
          <a:bodyPr/>
          <a:lstStyle/>
          <a:p>
            <a:r>
              <a:rPr kumimoji="1" lang="en-US" altLang="ja-JP" dirty="0" smtClean="0"/>
              <a:t>Fiscal Year : Apr – next Mar.  (Application October -&gt; result Apr 1st).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FUNDED</a:t>
            </a:r>
          </a:p>
          <a:p>
            <a:pPr lvl="1"/>
            <a:r>
              <a:rPr kumimoji="1" lang="en-US" altLang="ja-JP" dirty="0" smtClean="0"/>
              <a:t>NEWAGE + Emulsion funding: FY 2014-1018 total  $0.6M      -&gt; low BG </a:t>
            </a:r>
            <a:r>
              <a:rPr kumimoji="1" lang="en-US" altLang="ja-JP" dirty="0" err="1" smtClean="0"/>
              <a:t>uPIC</a:t>
            </a:r>
            <a:r>
              <a:rPr kumimoji="1" lang="en-US" altLang="ja-JP" dirty="0" smtClean="0"/>
              <a:t> ongoing</a:t>
            </a:r>
          </a:p>
          <a:p>
            <a:pPr lvl="1"/>
            <a:r>
              <a:rPr lang="en-US" altLang="ja-JP" dirty="0" smtClean="0"/>
              <a:t>NEWAGE + CYGNUS funding: FY 2016-2019 total $0.35M    -&gt; CYGNUE/NEWAGE “observatory”</a:t>
            </a:r>
            <a:br>
              <a:rPr lang="en-US" altLang="ja-JP" dirty="0" smtClean="0"/>
            </a:br>
            <a:r>
              <a:rPr lang="en-US" altLang="ja-JP" dirty="0" smtClean="0"/>
              <a:t>                              -&gt; CYGNUS R&amp;D detector for readout technology study and demonstration for directionality. 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2402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011" y="1552587"/>
            <a:ext cx="10693400" cy="6015038"/>
          </a:xfrm>
          <a:prstGeom prst="rect">
            <a:avLst/>
          </a:prstGeom>
        </p:spPr>
      </p:pic>
      <p:sp>
        <p:nvSpPr>
          <p:cNvPr id="3" name="テキスト プレースホルダー 2"/>
          <p:cNvSpPr>
            <a:spLocks noGrp="1"/>
          </p:cNvSpPr>
          <p:nvPr>
            <p:ph type="body" sz="quarter" idx="17"/>
          </p:nvPr>
        </p:nvSpPr>
        <p:spPr>
          <a:xfrm>
            <a:off x="130411" y="108223"/>
            <a:ext cx="5451371" cy="401884"/>
          </a:xfrm>
        </p:spPr>
        <p:txBody>
          <a:bodyPr/>
          <a:lstStyle/>
          <a:p>
            <a:r>
              <a:rPr lang="en-US" altLang="ja-JP" dirty="0"/>
              <a:t>CYGNUS/NEWAGE</a:t>
            </a:r>
            <a:r>
              <a:rPr lang="ja-JP" altLang="en-US" dirty="0"/>
              <a:t> </a:t>
            </a:r>
            <a:r>
              <a:rPr lang="en-US" altLang="ja-JP" dirty="0"/>
              <a:t>“observatory”, or test bench</a:t>
            </a:r>
          </a:p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83456" y="5065311"/>
            <a:ext cx="764466" cy="370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SF</a:t>
            </a:r>
            <a:r>
              <a:rPr kumimoji="1" lang="en-US" altLang="ja-JP" baseline="-25000" dirty="0" smtClean="0"/>
              <a:t>6</a:t>
            </a:r>
            <a:r>
              <a:rPr kumimoji="1" lang="ja-JP" altLang="en-US" dirty="0" smtClean="0"/>
              <a:t>　</a:t>
            </a:r>
            <a:endParaRPr kumimoji="1" lang="ja-JP" altLang="en-US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15871" y="3993680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smtClean="0">
                <a:latin typeface="+mj-ea"/>
                <a:ea typeface="+mj-ea"/>
              </a:rPr>
              <a:t>DRIFT</a:t>
            </a:r>
            <a:r>
              <a:rPr kumimoji="1" lang="ja-JP" altLang="en-US" sz="1400" smtClean="0">
                <a:latin typeface="+mj-ea"/>
                <a:ea typeface="+mj-ea"/>
              </a:rPr>
              <a:t> </a:t>
            </a:r>
            <a:r>
              <a:rPr kumimoji="1" lang="en-US" altLang="ja-JP" sz="1400" smtClean="0">
                <a:latin typeface="+mj-ea"/>
                <a:ea typeface="+mj-ea"/>
              </a:rPr>
              <a:t>Plane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424241" y="2138680"/>
            <a:ext cx="2662420" cy="8598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872927" y="1769348"/>
            <a:ext cx="109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1.8m</a:t>
            </a:r>
            <a:endParaRPr kumimoji="1" lang="ja-JP" altLang="en-US" baseline="30000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025993" y="6416366"/>
            <a:ext cx="1520253" cy="471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576618" y="5977020"/>
            <a:ext cx="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0.5</a:t>
            </a:r>
            <a:r>
              <a:rPr kumimoji="1" lang="en-US" altLang="ja-JP" dirty="0" smtClean="0"/>
              <a:t>m</a:t>
            </a:r>
            <a:endParaRPr kumimoji="1" lang="ja-JP" altLang="en-US" baseline="30000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7374157" y="2484487"/>
            <a:ext cx="84549" cy="336362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458706" y="3795864"/>
            <a:ext cx="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1.8m</a:t>
            </a:r>
            <a:endParaRPr kumimoji="1" lang="ja-JP" altLang="en-US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3773" y="5823132"/>
            <a:ext cx="16928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detector modules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（</a:t>
            </a:r>
            <a:r>
              <a:rPr lang="en-US" altLang="ja-JP" sz="1400" dirty="0" smtClean="0"/>
              <a:t>50×50cm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86120" y="1389393"/>
            <a:ext cx="5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HV</a:t>
            </a:r>
            <a:endParaRPr kumimoji="1" lang="ja-JP" altLang="en-US" baseline="30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12472" y="1316232"/>
            <a:ext cx="183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X-ray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tube</a:t>
            </a:r>
            <a:endParaRPr kumimoji="1" lang="ja-JP" altLang="en-US" baseline="30000" dirty="0"/>
          </a:p>
        </p:txBody>
      </p:sp>
      <p:sp>
        <p:nvSpPr>
          <p:cNvPr id="23" name="テキスト プレースホルダー 2"/>
          <p:cNvSpPr>
            <a:spLocks noGrp="1"/>
          </p:cNvSpPr>
          <p:nvPr>
            <p:ph type="body" sz="quarter" idx="28"/>
          </p:nvPr>
        </p:nvSpPr>
        <p:spPr>
          <a:xfrm>
            <a:off x="87130" y="545729"/>
            <a:ext cx="6643734" cy="785818"/>
          </a:xfrm>
        </p:spPr>
        <p:txBody>
          <a:bodyPr/>
          <a:lstStyle/>
          <a:p>
            <a:r>
              <a:rPr lang="en-US" altLang="ja-JP" dirty="0" smtClean="0"/>
              <a:t>SPECS</a:t>
            </a:r>
          </a:p>
          <a:p>
            <a:pPr lvl="1"/>
            <a:r>
              <a:rPr lang="en-US" altLang="ja-JP" dirty="0" smtClean="0"/>
              <a:t>Vessel material: steel (baseline) or plastic (as a future R&amp;D)</a:t>
            </a:r>
          </a:p>
          <a:p>
            <a:pPr lvl="1"/>
            <a:r>
              <a:rPr lang="en-US" altLang="ja-JP" dirty="0" smtClean="0"/>
              <a:t>Vessel </a:t>
            </a:r>
            <a:r>
              <a:rPr lang="en-US" altLang="ja-JP" dirty="0"/>
              <a:t>s</a:t>
            </a:r>
            <a:r>
              <a:rPr lang="en-US" altLang="ja-JP" dirty="0" smtClean="0"/>
              <a:t>hape: cube (baseline) or cylinder (cheaper option )   </a:t>
            </a:r>
          </a:p>
          <a:p>
            <a:pPr lvl="1"/>
            <a:r>
              <a:rPr lang="en-US" altLang="ja-JP" dirty="0" smtClean="0"/>
              <a:t>50cm polyethylene shield</a:t>
            </a:r>
          </a:p>
          <a:p>
            <a:pPr lvl="1"/>
            <a:r>
              <a:rPr lang="en-US" altLang="ja-JP" dirty="0" smtClean="0"/>
              <a:t>Equipped with 18 modules</a:t>
            </a:r>
          </a:p>
          <a:p>
            <a:pPr lvl="1"/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4622278" y="6439950"/>
            <a:ext cx="1520253" cy="471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096741" y="5977020"/>
            <a:ext cx="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0.5</a:t>
            </a:r>
            <a:r>
              <a:rPr kumimoji="1" lang="en-US" altLang="ja-JP" dirty="0" smtClean="0"/>
              <a:t>m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7369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707" y="683957"/>
            <a:ext cx="11827420" cy="665292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510227" y="4860751"/>
            <a:ext cx="764466" cy="370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SF</a:t>
            </a:r>
            <a:r>
              <a:rPr kumimoji="1" lang="en-US" altLang="ja-JP" baseline="-25000" dirty="0" smtClean="0"/>
              <a:t>6</a:t>
            </a:r>
            <a:r>
              <a:rPr kumimoji="1" lang="ja-JP" altLang="en-US" dirty="0" smtClean="0"/>
              <a:t>　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62524" y="3833475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+mj-ea"/>
                <a:ea typeface="+mj-ea"/>
              </a:rPr>
              <a:t>DRIFT</a:t>
            </a:r>
            <a:r>
              <a:rPr kumimoji="1" lang="ja-JP" altLang="en-US" sz="1400" dirty="0" smtClean="0">
                <a:latin typeface="+mj-ea"/>
                <a:ea typeface="+mj-ea"/>
              </a:rPr>
              <a:t> </a:t>
            </a:r>
            <a:r>
              <a:rPr kumimoji="1" lang="en-US" altLang="ja-JP" sz="1400" dirty="0" smtClean="0">
                <a:latin typeface="+mj-ea"/>
                <a:ea typeface="+mj-ea"/>
              </a:rPr>
              <a:t>Plane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677517" y="1430267"/>
            <a:ext cx="2701631" cy="28118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289823" y="1201526"/>
            <a:ext cx="109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1.8m</a:t>
            </a:r>
            <a:endParaRPr kumimoji="1" lang="ja-JP" altLang="en-US" baseline="30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284176" y="5945239"/>
            <a:ext cx="1520253" cy="471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075498" y="5612189"/>
            <a:ext cx="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0.5</a:t>
            </a:r>
            <a:r>
              <a:rPr kumimoji="1" lang="en-US" altLang="ja-JP" dirty="0" smtClean="0"/>
              <a:t>m</a:t>
            </a:r>
            <a:endParaRPr kumimoji="1" lang="ja-JP" altLang="en-US" baseline="30000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9523164" y="1980431"/>
            <a:ext cx="127068" cy="498467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9744713" y="4010419"/>
            <a:ext cx="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1.8m</a:t>
            </a:r>
            <a:endParaRPr kumimoji="1" lang="ja-JP" altLang="en-US" baseline="30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4133" y="2556495"/>
            <a:ext cx="15121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detector module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（</a:t>
            </a:r>
            <a:r>
              <a:rPr lang="en-US" altLang="ja-JP" sz="1400" dirty="0" smtClean="0"/>
              <a:t>50×50cm</a:t>
            </a:r>
            <a:r>
              <a:rPr lang="en-US" altLang="ja-JP" sz="1400" baseline="30000" dirty="0" smtClean="0"/>
              <a:t>2</a:t>
            </a:r>
            <a:r>
              <a:rPr lang="ja-JP" altLang="en-US" sz="1400" dirty="0" smtClean="0"/>
              <a:t>）</a:t>
            </a:r>
            <a:endParaRPr kumimoji="1" lang="en-US" altLang="ja-JP" sz="1400" dirty="0" smtClean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8"/>
          </p:nvPr>
        </p:nvSpPr>
        <p:spPr>
          <a:xfrm>
            <a:off x="138960" y="124439"/>
            <a:ext cx="8697293" cy="1165235"/>
          </a:xfrm>
        </p:spPr>
        <p:txBody>
          <a:bodyPr/>
          <a:lstStyle/>
          <a:p>
            <a:r>
              <a:rPr kumimoji="1" lang="en-US" altLang="ja-JP" dirty="0" smtClean="0"/>
              <a:t>Schedule</a:t>
            </a:r>
          </a:p>
          <a:p>
            <a:pPr lvl="1"/>
            <a:r>
              <a:rPr lang="en-US" altLang="ja-JP" dirty="0" smtClean="0"/>
              <a:t>2016-2017 construction</a:t>
            </a:r>
          </a:p>
          <a:p>
            <a:pPr lvl="1"/>
            <a:r>
              <a:rPr lang="en-US" altLang="ja-JP" dirty="0" smtClean="0"/>
              <a:t>2018-2019 commissioning: 14×GEM modules  + 4×uPIC</a:t>
            </a:r>
            <a:r>
              <a:rPr lang="ja-JP" altLang="en-US" dirty="0" smtClean="0"/>
              <a:t> </a:t>
            </a:r>
            <a:r>
              <a:rPr lang="en-US" altLang="ja-JP" dirty="0" smtClean="0"/>
              <a:t>modules -&gt; confirm low BG environment</a:t>
            </a:r>
          </a:p>
          <a:p>
            <a:pPr lvl="1"/>
            <a:r>
              <a:rPr lang="en-US" altLang="ja-JP" dirty="0" smtClean="0"/>
              <a:t>2020- open to</a:t>
            </a:r>
            <a:r>
              <a:rPr lang="ja-JP" altLang="en-US" dirty="0" smtClean="0"/>
              <a:t> </a:t>
            </a:r>
            <a:r>
              <a:rPr lang="en-US" altLang="ja-JP" dirty="0" smtClean="0"/>
              <a:t>other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readouts: pixel chips, optical….</a:t>
            </a:r>
            <a:r>
              <a:rPr lang="ja-JP" altLang="en-US" dirty="0" smtClean="0"/>
              <a:t> </a:t>
            </a:r>
            <a:r>
              <a:rPr lang="en-US" altLang="ja-JP" dirty="0" smtClean="0"/>
              <a:t>(Radon emanation screening prior to the installation)</a:t>
            </a:r>
          </a:p>
          <a:p>
            <a:pPr lvl="1"/>
            <a:endParaRPr kumimoji="1" lang="ja-JP" altLang="en-US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4003828" y="6001443"/>
            <a:ext cx="1520253" cy="471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4770636" y="5643547"/>
            <a:ext cx="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0.5</a:t>
            </a:r>
            <a:r>
              <a:rPr kumimoji="1" lang="en-US" altLang="ja-JP" dirty="0" smtClean="0"/>
              <a:t>m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343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84287"/>
            <a:ext cx="11771990" cy="662174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582643" y="5265435"/>
            <a:ext cx="764466" cy="370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SF</a:t>
            </a:r>
            <a:r>
              <a:rPr kumimoji="1" lang="en-US" altLang="ja-JP" baseline="-25000" dirty="0" smtClean="0"/>
              <a:t>6</a:t>
            </a:r>
            <a:r>
              <a:rPr kumimoji="1" lang="ja-JP" altLang="en-US" dirty="0" smtClean="0"/>
              <a:t>　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16070" y="3841273"/>
            <a:ext cx="1224137" cy="3071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+mj-ea"/>
                <a:ea typeface="+mj-ea"/>
              </a:rPr>
              <a:t>DRIFT</a:t>
            </a:r>
            <a:r>
              <a:rPr kumimoji="1" lang="ja-JP" altLang="en-US" sz="1400" dirty="0" smtClean="0">
                <a:latin typeface="+mj-ea"/>
                <a:ea typeface="+mj-ea"/>
              </a:rPr>
              <a:t> </a:t>
            </a:r>
            <a:r>
              <a:rPr kumimoji="1" lang="en-US" altLang="ja-JP" sz="1400" dirty="0" smtClean="0">
                <a:latin typeface="+mj-ea"/>
                <a:ea typeface="+mj-ea"/>
              </a:rPr>
              <a:t>Plane</a:t>
            </a:r>
            <a:endParaRPr kumimoji="1" lang="en-US" altLang="ja-JP" sz="1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8531064" y="1438064"/>
            <a:ext cx="2701631" cy="28118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9576511" y="961571"/>
            <a:ext cx="109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1.8m</a:t>
            </a:r>
            <a:endParaRPr kumimoji="1" lang="ja-JP" altLang="en-US" baseline="30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137723" y="5953036"/>
            <a:ext cx="1520253" cy="471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929045" y="5619986"/>
            <a:ext cx="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0.5</a:t>
            </a:r>
            <a:r>
              <a:rPr kumimoji="1" lang="en-US" altLang="ja-JP" dirty="0" smtClean="0"/>
              <a:t>m</a:t>
            </a:r>
            <a:endParaRPr kumimoji="1" lang="ja-JP" altLang="en-US" baseline="30000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11376711" y="1988228"/>
            <a:ext cx="127068" cy="498467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1598260" y="4018216"/>
            <a:ext cx="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1.8m</a:t>
            </a:r>
            <a:endParaRPr kumimoji="1" lang="ja-JP" altLang="en-US" baseline="30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8"/>
          </p:nvPr>
        </p:nvSpPr>
        <p:spPr>
          <a:xfrm>
            <a:off x="33783" y="67272"/>
            <a:ext cx="4664845" cy="1255833"/>
          </a:xfrm>
        </p:spPr>
        <p:txBody>
          <a:bodyPr/>
          <a:lstStyle/>
          <a:p>
            <a:r>
              <a:rPr lang="en-US" altLang="ja-JP" dirty="0" smtClean="0"/>
              <a:t>Design discussion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Drift field for hybrid-system</a:t>
            </a:r>
          </a:p>
          <a:p>
            <a:pPr lvl="1"/>
            <a:r>
              <a:rPr lang="en-US" altLang="ja-JP" dirty="0" smtClean="0"/>
              <a:t>gain voltage would vary among detectors</a:t>
            </a:r>
          </a:p>
          <a:p>
            <a:pPr lvl="1"/>
            <a:endParaRPr kumimoji="1" lang="ja-JP" altLang="en-US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5857375" y="6009240"/>
            <a:ext cx="1520253" cy="471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624183" y="5651344"/>
            <a:ext cx="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0.5</a:t>
            </a:r>
            <a:r>
              <a:rPr kumimoji="1" lang="en-US" altLang="ja-JP" dirty="0" smtClean="0"/>
              <a:t>m</a:t>
            </a:r>
            <a:endParaRPr kumimoji="1" lang="ja-JP" altLang="en-US" baseline="30000" dirty="0"/>
          </a:p>
        </p:txBody>
      </p:sp>
      <p:sp>
        <p:nvSpPr>
          <p:cNvPr id="2" name="右矢印 1"/>
          <p:cNvSpPr/>
          <p:nvPr/>
        </p:nvSpPr>
        <p:spPr>
          <a:xfrm>
            <a:off x="3167799" y="4480566"/>
            <a:ext cx="288032" cy="14401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3596629" y="3262946"/>
            <a:ext cx="288032" cy="14401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31394" y="1114664"/>
            <a:ext cx="167488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-HV </a:t>
            </a:r>
            <a:br>
              <a:rPr kumimoji="1"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kumimoji="1"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 -30kV (minimum)</a:t>
            </a:r>
            <a:br>
              <a:rPr kumimoji="1"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kumimoji="1"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 -50kV (typical)</a:t>
            </a:r>
            <a:endParaRPr kumimoji="1" lang="en-US" altLang="ja-JP" sz="1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742046" y="1980502"/>
            <a:ext cx="6515" cy="4033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344263" y="1980502"/>
            <a:ext cx="6515" cy="4033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132465" y="1411470"/>
            <a:ext cx="7340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GND</a:t>
            </a:r>
            <a:endParaRPr kumimoji="1" lang="en-US" altLang="ja-JP" sz="1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4103903" y="1872868"/>
            <a:ext cx="6515" cy="4033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798060" y="1411470"/>
            <a:ext cx="7340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GND</a:t>
            </a:r>
            <a:endParaRPr kumimoji="1" lang="en-US" altLang="ja-JP" sz="1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887620" y="2370460"/>
            <a:ext cx="13064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Detection area 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+HV</a:t>
            </a:r>
            <a:endParaRPr kumimoji="1" lang="en-US" altLang="ja-JP" sz="1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818308" y="4303397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261122" y="3246558"/>
            <a:ext cx="22295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+mj-ea"/>
                <a:ea typeface="+mj-ea"/>
              </a:rPr>
              <a:t>possible readout scheme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1890316" y="4303397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2178348" y="4303398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260210" y="4303399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458268" y="4284687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530276" y="4284687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219410" y="4284687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3161284" y="3149781"/>
            <a:ext cx="6515" cy="4033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3311815" y="3149781"/>
            <a:ext cx="6515" cy="4033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159045" y="2046905"/>
            <a:ext cx="1832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top of amplifier GND</a:t>
            </a:r>
            <a:endParaRPr kumimoji="1" lang="en-US" altLang="ja-JP" sz="1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311815" y="2418268"/>
            <a:ext cx="234685" cy="731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 flipV="1">
            <a:off x="2792795" y="2712660"/>
            <a:ext cx="370725" cy="457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二等辺三角形 11"/>
          <p:cNvSpPr/>
          <p:nvPr/>
        </p:nvSpPr>
        <p:spPr>
          <a:xfrm rot="16200000">
            <a:off x="234478" y="4491754"/>
            <a:ext cx="386338" cy="3330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40253" y="3862843"/>
            <a:ext cx="8199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+mj-ea"/>
                <a:ea typeface="+mj-ea"/>
              </a:rPr>
              <a:t>3-GEMs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882204" y="4532400"/>
            <a:ext cx="0" cy="2517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954212" y="4536986"/>
            <a:ext cx="0" cy="2517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5400000">
            <a:off x="1090428" y="4529716"/>
            <a:ext cx="0" cy="276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rot="5400000">
            <a:off x="732639" y="4530536"/>
            <a:ext cx="0" cy="276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5400000">
            <a:off x="156575" y="4530537"/>
            <a:ext cx="0" cy="276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835673" y="3896893"/>
            <a:ext cx="62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+mj-ea"/>
                <a:ea typeface="+mj-ea"/>
              </a:rPr>
              <a:t>PAD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1818308" y="5879176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1890316" y="5879176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2178348" y="5879177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260210" y="5879178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1458268" y="5860466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530276" y="5860466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219410" y="5860466"/>
            <a:ext cx="0" cy="70976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二等辺三角形 63"/>
          <p:cNvSpPr/>
          <p:nvPr/>
        </p:nvSpPr>
        <p:spPr>
          <a:xfrm rot="16200000">
            <a:off x="594518" y="6067533"/>
            <a:ext cx="386338" cy="3330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440253" y="5438622"/>
            <a:ext cx="8199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+mj-ea"/>
                <a:ea typeface="+mj-ea"/>
              </a:rPr>
              <a:t>3-GEMs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rot="5400000">
            <a:off x="1090428" y="6105495"/>
            <a:ext cx="0" cy="276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rot="5400000">
            <a:off x="516615" y="6106316"/>
            <a:ext cx="0" cy="276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65792" y="5650763"/>
            <a:ext cx="12012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+mj-ea"/>
                <a:ea typeface="+mj-ea"/>
              </a:rPr>
              <a:t>pixel chip</a:t>
            </a:r>
            <a:endParaRPr kumimoji="1" lang="en-US" altLang="ja-JP" sz="1400" dirty="0" smtClean="0">
              <a:latin typeface="+mj-ea"/>
              <a:ea typeface="+mj-ea"/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>
            <a:off x="1242244" y="5868863"/>
            <a:ext cx="0" cy="7097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1274612" y="5863814"/>
            <a:ext cx="0" cy="70976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594172" y="6879469"/>
            <a:ext cx="12012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7030A0"/>
                </a:solidFill>
                <a:latin typeface="+mj-ea"/>
                <a:ea typeface="+mj-ea"/>
              </a:rPr>
              <a:t>resistive foil</a:t>
            </a:r>
          </a:p>
          <a:p>
            <a:r>
              <a:rPr lang="en-US" altLang="ja-JP" sz="1400" dirty="0" smtClean="0">
                <a:latin typeface="+mj-ea"/>
                <a:ea typeface="+mj-ea"/>
              </a:rPr>
              <a:t>+ </a:t>
            </a:r>
            <a:r>
              <a:rPr lang="en-US" altLang="ja-JP" sz="1400" dirty="0" smtClean="0">
                <a:solidFill>
                  <a:srgbClr val="00B050"/>
                </a:solidFill>
                <a:latin typeface="+mj-ea"/>
                <a:ea typeface="+mj-ea"/>
              </a:rPr>
              <a:t>polyimide</a:t>
            </a:r>
            <a:endParaRPr kumimoji="1" lang="en-US" altLang="ja-JP" sz="1400" dirty="0" smtClean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29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91" y="654963"/>
            <a:ext cx="10693400" cy="60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4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dirty="0" smtClean="0"/>
              <a:t>AC-coupled readout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564" y="859625"/>
            <a:ext cx="6500747" cy="211876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78017" y="-867722"/>
            <a:ext cx="323518" cy="290505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t="-2389" r="11079" b="1"/>
          <a:stretch/>
        </p:blipFill>
        <p:spPr>
          <a:xfrm>
            <a:off x="122830" y="2844527"/>
            <a:ext cx="6087966" cy="46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147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16">
  <a:themeElements>
    <a:clrScheme name="b16 15">
      <a:dk1>
        <a:srgbClr val="B2B2B2"/>
      </a:dk1>
      <a:lt1>
        <a:srgbClr val="FFFFFF"/>
      </a:lt1>
      <a:dk2>
        <a:srgbClr val="000000"/>
      </a:dk2>
      <a:lt2>
        <a:srgbClr val="99FF99"/>
      </a:lt2>
      <a:accent1>
        <a:srgbClr val="99CCFF"/>
      </a:accent1>
      <a:accent2>
        <a:srgbClr val="FF9999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8A8A"/>
      </a:accent6>
      <a:hlink>
        <a:srgbClr val="FFFF99"/>
      </a:hlink>
      <a:folHlink>
        <a:srgbClr val="BFA55B"/>
      </a:folHlink>
    </a:clrScheme>
    <a:fontScheme name="b16">
      <a:majorFont>
        <a:latin typeface="Arial"/>
        <a:ea typeface="HG丸ｺﾞｼｯｸM-PRO"/>
        <a:cs typeface="Arial"/>
      </a:majorFont>
      <a:minorFont>
        <a:latin typeface="Arial"/>
        <a:ea typeface="HG丸ｺﾞｼｯｸM-PR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16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6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00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1">
        <a:dk1>
          <a:srgbClr val="010199"/>
        </a:dk1>
        <a:lt1>
          <a:srgbClr val="FFFFFF"/>
        </a:lt1>
        <a:dk2>
          <a:srgbClr val="000000"/>
        </a:dk2>
        <a:lt2>
          <a:srgbClr val="99FF99"/>
        </a:lt2>
        <a:accent1>
          <a:srgbClr val="3399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8A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2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E78A"/>
        </a:accent6>
        <a:hlink>
          <a:srgbClr val="CB9661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3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CB966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4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5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BFA5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16">
  <a:themeElements>
    <a:clrScheme name="b16 15">
      <a:dk1>
        <a:srgbClr val="B2B2B2"/>
      </a:dk1>
      <a:lt1>
        <a:srgbClr val="FFFFFF"/>
      </a:lt1>
      <a:dk2>
        <a:srgbClr val="000000"/>
      </a:dk2>
      <a:lt2>
        <a:srgbClr val="99FF99"/>
      </a:lt2>
      <a:accent1>
        <a:srgbClr val="99CCFF"/>
      </a:accent1>
      <a:accent2>
        <a:srgbClr val="FF9999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8A8A"/>
      </a:accent6>
      <a:hlink>
        <a:srgbClr val="FFFF99"/>
      </a:hlink>
      <a:folHlink>
        <a:srgbClr val="BFA55B"/>
      </a:folHlink>
    </a:clrScheme>
    <a:fontScheme name="b16">
      <a:majorFont>
        <a:latin typeface="Arial"/>
        <a:ea typeface="HG丸ｺﾞｼｯｸM-PRO"/>
        <a:cs typeface="Arial"/>
      </a:majorFont>
      <a:minorFont>
        <a:latin typeface="Arial"/>
        <a:ea typeface="HG丸ｺﾞｼｯｸM-PR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16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6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00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1">
        <a:dk1>
          <a:srgbClr val="010199"/>
        </a:dk1>
        <a:lt1>
          <a:srgbClr val="FFFFFF"/>
        </a:lt1>
        <a:dk2>
          <a:srgbClr val="000000"/>
        </a:dk2>
        <a:lt2>
          <a:srgbClr val="99FF99"/>
        </a:lt2>
        <a:accent1>
          <a:srgbClr val="3399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8A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2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E78A"/>
        </a:accent6>
        <a:hlink>
          <a:srgbClr val="CB9661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3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CB966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4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5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BFA5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16">
  <a:themeElements>
    <a:clrScheme name="b16 15">
      <a:dk1>
        <a:srgbClr val="B2B2B2"/>
      </a:dk1>
      <a:lt1>
        <a:srgbClr val="FFFFFF"/>
      </a:lt1>
      <a:dk2>
        <a:srgbClr val="000000"/>
      </a:dk2>
      <a:lt2>
        <a:srgbClr val="99FF99"/>
      </a:lt2>
      <a:accent1>
        <a:srgbClr val="99CCFF"/>
      </a:accent1>
      <a:accent2>
        <a:srgbClr val="FF9999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8A8A"/>
      </a:accent6>
      <a:hlink>
        <a:srgbClr val="FFFF99"/>
      </a:hlink>
      <a:folHlink>
        <a:srgbClr val="BFA55B"/>
      </a:folHlink>
    </a:clrScheme>
    <a:fontScheme name="b16">
      <a:majorFont>
        <a:latin typeface="Arial"/>
        <a:ea typeface="HG丸ｺﾞｼｯｸM-PRO"/>
        <a:cs typeface="Arial"/>
      </a:majorFont>
      <a:minorFont>
        <a:latin typeface="Arial"/>
        <a:ea typeface="HG丸ｺﾞｼｯｸM-PR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16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6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00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1">
        <a:dk1>
          <a:srgbClr val="010199"/>
        </a:dk1>
        <a:lt1>
          <a:srgbClr val="FFFFFF"/>
        </a:lt1>
        <a:dk2>
          <a:srgbClr val="000000"/>
        </a:dk2>
        <a:lt2>
          <a:srgbClr val="99FF99"/>
        </a:lt2>
        <a:accent1>
          <a:srgbClr val="3399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8A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2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E78A"/>
        </a:accent6>
        <a:hlink>
          <a:srgbClr val="CB9661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3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CB966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4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5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BFA5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16">
  <a:themeElements>
    <a:clrScheme name="b16 15">
      <a:dk1>
        <a:srgbClr val="B2B2B2"/>
      </a:dk1>
      <a:lt1>
        <a:srgbClr val="FFFFFF"/>
      </a:lt1>
      <a:dk2>
        <a:srgbClr val="000000"/>
      </a:dk2>
      <a:lt2>
        <a:srgbClr val="99FF99"/>
      </a:lt2>
      <a:accent1>
        <a:srgbClr val="99CCFF"/>
      </a:accent1>
      <a:accent2>
        <a:srgbClr val="FF9999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8A8A"/>
      </a:accent6>
      <a:hlink>
        <a:srgbClr val="FFFF99"/>
      </a:hlink>
      <a:folHlink>
        <a:srgbClr val="BFA55B"/>
      </a:folHlink>
    </a:clrScheme>
    <a:fontScheme name="b16">
      <a:majorFont>
        <a:latin typeface="Arial"/>
        <a:ea typeface="HG丸ｺﾞｼｯｸM-PRO"/>
        <a:cs typeface="Arial"/>
      </a:majorFont>
      <a:minorFont>
        <a:latin typeface="Arial"/>
        <a:ea typeface="HG丸ｺﾞｼｯｸM-PRO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16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6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0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00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1">
        <a:dk1>
          <a:srgbClr val="010199"/>
        </a:dk1>
        <a:lt1>
          <a:srgbClr val="FFFFFF"/>
        </a:lt1>
        <a:dk2>
          <a:srgbClr val="000000"/>
        </a:dk2>
        <a:lt2>
          <a:srgbClr val="99FF99"/>
        </a:lt2>
        <a:accent1>
          <a:srgbClr val="3399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E7E78A"/>
        </a:accent6>
        <a:hlink>
          <a:srgbClr val="00FF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2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E78A"/>
        </a:accent6>
        <a:hlink>
          <a:srgbClr val="CB9661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3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CB9661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4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6 15">
        <a:dk1>
          <a:srgbClr val="B2B2B2"/>
        </a:dk1>
        <a:lt1>
          <a:srgbClr val="FFFFFF"/>
        </a:lt1>
        <a:dk2>
          <a:srgbClr val="000000"/>
        </a:dk2>
        <a:lt2>
          <a:srgbClr val="99FF99"/>
        </a:lt2>
        <a:accent1>
          <a:srgbClr val="99CCFF"/>
        </a:accent1>
        <a:accent2>
          <a:srgbClr val="FF9999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8A8A"/>
        </a:accent6>
        <a:hlink>
          <a:srgbClr val="FFFF99"/>
        </a:hlink>
        <a:folHlink>
          <a:srgbClr val="BFA5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171222</TotalTime>
  <Words>278</Words>
  <Application>Microsoft Office PowerPoint</Application>
  <PresentationFormat>ユーザー設定</PresentationFormat>
  <Paragraphs>74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14</vt:i4>
      </vt:variant>
    </vt:vector>
  </HeadingPairs>
  <TitlesOfParts>
    <vt:vector size="25" baseType="lpstr">
      <vt:lpstr>HG丸ｺﾞｼｯｸM-PRO</vt:lpstr>
      <vt:lpstr>ＭＳ Ｐゴシック</vt:lpstr>
      <vt:lpstr>Arial</vt:lpstr>
      <vt:lpstr>Calibri</vt:lpstr>
      <vt:lpstr>Wingdings</vt:lpstr>
      <vt:lpstr>デザインの設定</vt:lpstr>
      <vt:lpstr>b16</vt:lpstr>
      <vt:lpstr>1_デザインの設定</vt:lpstr>
      <vt:lpstr>1_b16</vt:lpstr>
      <vt:lpstr>2_b16</vt:lpstr>
      <vt:lpstr>4_b16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身内賢太朗</dc:creator>
  <cp:lastModifiedBy>miuchi</cp:lastModifiedBy>
  <cp:revision>794</cp:revision>
  <cp:lastPrinted>2012-08-22T08:42:37Z</cp:lastPrinted>
  <dcterms:created xsi:type="dcterms:W3CDTF">2008-10-02T06:24:24Z</dcterms:created>
  <dcterms:modified xsi:type="dcterms:W3CDTF">2016-07-23T06:57:29Z</dcterms:modified>
</cp:coreProperties>
</file>