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4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5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6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theme/theme7.xml" ContentType="application/vnd.openxmlformats-officedocument.theme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8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theme/theme9.xml" ContentType="application/vnd.openxmlformats-officedocument.theme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10.xml" ContentType="application/vnd.openxmlformats-officedocument.theme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700" r:id="rId1"/>
    <p:sldMasterId id="2147483897" r:id="rId2"/>
    <p:sldMasterId id="2147483937" r:id="rId3"/>
    <p:sldMasterId id="2147483953" r:id="rId4"/>
    <p:sldMasterId id="2147483969" r:id="rId5"/>
    <p:sldMasterId id="2147483985" r:id="rId6"/>
    <p:sldMasterId id="2147484013" r:id="rId7"/>
    <p:sldMasterId id="2147484029" r:id="rId8"/>
    <p:sldMasterId id="2147484046" r:id="rId9"/>
    <p:sldMasterId id="2147484087" r:id="rId10"/>
    <p:sldMasterId id="2147484103" r:id="rId11"/>
  </p:sldMasterIdLst>
  <p:notesMasterIdLst>
    <p:notesMasterId r:id="rId19"/>
  </p:notesMasterIdLst>
  <p:handoutMasterIdLst>
    <p:handoutMasterId r:id="rId20"/>
  </p:handoutMasterIdLst>
  <p:sldIdLst>
    <p:sldId id="795" r:id="rId12"/>
    <p:sldId id="796" r:id="rId13"/>
    <p:sldId id="797" r:id="rId14"/>
    <p:sldId id="798" r:id="rId15"/>
    <p:sldId id="801" r:id="rId16"/>
    <p:sldId id="832" r:id="rId17"/>
    <p:sldId id="833" r:id="rId18"/>
  </p:sldIdLst>
  <p:sldSz cx="9144000" cy="6858000" type="screen4x3"/>
  <p:notesSz cx="9232900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4">
          <p15:clr>
            <a:srgbClr val="A4A3A4"/>
          </p15:clr>
        </p15:guide>
        <p15:guide id="2" pos="29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33" autoAdjust="0"/>
    <p:restoredTop sz="76761" autoAdjust="0"/>
  </p:normalViewPr>
  <p:slideViewPr>
    <p:cSldViewPr>
      <p:cViewPr>
        <p:scale>
          <a:sx n="80" d="100"/>
          <a:sy n="80" d="100"/>
        </p:scale>
        <p:origin x="1936" y="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7368"/>
    </p:cViewPr>
  </p:sorterViewPr>
  <p:notesViewPr>
    <p:cSldViewPr>
      <p:cViewPr varScale="1">
        <p:scale>
          <a:sx n="41" d="100"/>
          <a:sy n="41" d="100"/>
        </p:scale>
        <p:origin x="-2064" y="-82"/>
      </p:cViewPr>
      <p:guideLst>
        <p:guide orient="horz" pos="2184"/>
        <p:guide pos="29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9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" Target="slides/slide1.xml"/><Relationship Id="rId13" Type="http://schemas.openxmlformats.org/officeDocument/2006/relationships/slide" Target="slides/slide2.xml"/><Relationship Id="rId14" Type="http://schemas.openxmlformats.org/officeDocument/2006/relationships/slide" Target="slides/slide3.xml"/><Relationship Id="rId15" Type="http://schemas.openxmlformats.org/officeDocument/2006/relationships/slide" Target="slides/slide4.xml"/><Relationship Id="rId16" Type="http://schemas.openxmlformats.org/officeDocument/2006/relationships/slide" Target="slides/slide5.xml"/><Relationship Id="rId17" Type="http://schemas.openxmlformats.org/officeDocument/2006/relationships/slide" Target="slides/slide6.xml"/><Relationship Id="rId18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0923" cy="3467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9840" y="0"/>
            <a:ext cx="4000923" cy="3467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3917C27C-1589-46E1-8F4B-9417212EC015}" type="datetimeFigureOut">
              <a:rPr lang="en-US" smtClean="0"/>
              <a:pPr/>
              <a:t>7/23/16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6287"/>
            <a:ext cx="4000923" cy="3467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9840" y="6586287"/>
            <a:ext cx="4000923" cy="3467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9E319EA1-EC3D-4358-BA4F-89BBEECCEC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93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0923" cy="34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29840" y="0"/>
            <a:ext cx="4000923" cy="34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2900" y="519113"/>
            <a:ext cx="3467100" cy="2600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290" y="3293746"/>
            <a:ext cx="7386320" cy="312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86287"/>
            <a:ext cx="4000923" cy="34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29840" y="6586287"/>
            <a:ext cx="4000923" cy="34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263973-E59F-4C2A-AA63-5F50E4E0B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53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263973-E59F-4C2A-AA63-5F50E4E0B26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1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263973-E59F-4C2A-AA63-5F50E4E0B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1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671F2-4FFF-4C52-BB63-05F55B83D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FA01A-724A-44B6-9AF0-4EBB5061D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7014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9458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8732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35213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7133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09279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55067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1818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897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47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1750"/>
            <a:ext cx="2286000" cy="6445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1750"/>
            <a:ext cx="6705600" cy="6445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714E8-60FC-4EBC-83F1-8E1DEC865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0448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9481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5525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8498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0141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95090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66424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9827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61746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17A1F-46E1-4C13-9E21-751627F79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4488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7141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400" y="83529"/>
            <a:ext cx="7620480" cy="10599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00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0323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96734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7852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05658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6962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122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43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BFC5E-E0C1-463A-A015-D208E3D65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8785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89450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1014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0151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50267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91908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646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62525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81220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88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86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83842-74E9-406D-99FD-4C7A4A1D9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68309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46759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94922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415439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03049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171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0747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53601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73566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Colloquium @ UH Manoa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088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2346B-84FC-4059-8097-64E92E920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Colloquium @ UH Manoa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67747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Colloquium @ UH Manoa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75830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38190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63823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583664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1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0258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705083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27298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89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62EB-B6D1-4C4E-ADD9-94940275F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938526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86199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98060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470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2013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527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2013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123436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2013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5969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328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BA10F-28E6-45F3-95EE-9CF7C4871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0723-81F4-4ECD-A3AB-D6DF21676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10EA3-66DE-48D7-8F37-EB1D25E2E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C29EF-DB58-4E75-AECD-8703B4D54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A2058-B40A-475E-976A-B4767002A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510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595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7477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948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94526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0784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3582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3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1CE07-F6B0-4382-B239-C4464C814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9443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6724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4924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162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732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9588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0062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67411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633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66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9D495-26F2-4C7C-8A8C-6015DBC19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849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76310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2943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569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03811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7333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93683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310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6235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AE41F961-BE0F-4283-93DB-11D39335C11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4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91475-BA57-430F-B71E-824AF0400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0"/>
            <a:ext cx="9144000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38200"/>
            <a:ext cx="42672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42672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28600" y="6657975"/>
            <a:ext cx="23622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CYGNUS 2015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657975"/>
            <a:ext cx="3962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Sven Vahsen (U. Hawaii)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05800" y="6657975"/>
            <a:ext cx="381000" cy="304800"/>
          </a:xfrm>
        </p:spPr>
        <p:txBody>
          <a:bodyPr/>
          <a:lstStyle>
            <a:lvl1pPr>
              <a:defRPr/>
            </a:lvl1pPr>
          </a:lstStyle>
          <a:p>
            <a:fld id="{D697EB62-13FE-4243-8603-34CB57CA7FD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2386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75057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89450" y="11938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9450" y="3835400"/>
            <a:ext cx="3803650" cy="248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5865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E5FFEE-9B3A-42EE-815C-54D85BAAFBB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81290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8464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1920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853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03217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3570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68518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34384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80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8.xml"/><Relationship Id="rId12" Type="http://schemas.openxmlformats.org/officeDocument/2006/relationships/slideLayout" Target="../slideLayouts/slideLayout149.xml"/><Relationship Id="rId13" Type="http://schemas.openxmlformats.org/officeDocument/2006/relationships/slideLayout" Target="../slideLayouts/slideLayout150.xml"/><Relationship Id="rId14" Type="http://schemas.openxmlformats.org/officeDocument/2006/relationships/slideLayout" Target="../slideLayouts/slideLayout151.xml"/><Relationship Id="rId15" Type="http://schemas.openxmlformats.org/officeDocument/2006/relationships/slideLayout" Target="../slideLayouts/slideLayout152.xml"/><Relationship Id="rId16" Type="http://schemas.openxmlformats.org/officeDocument/2006/relationships/theme" Target="../theme/theme10.xml"/><Relationship Id="rId1" Type="http://schemas.openxmlformats.org/officeDocument/2006/relationships/slideLayout" Target="../slideLayouts/slideLayout138.xml"/><Relationship Id="rId2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42.xml"/><Relationship Id="rId6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4.xml"/><Relationship Id="rId8" Type="http://schemas.openxmlformats.org/officeDocument/2006/relationships/slideLayout" Target="../slideLayouts/slideLayout145.xml"/><Relationship Id="rId9" Type="http://schemas.openxmlformats.org/officeDocument/2006/relationships/slideLayout" Target="../slideLayouts/slideLayout146.xml"/><Relationship Id="rId10" Type="http://schemas.openxmlformats.org/officeDocument/2006/relationships/slideLayout" Target="../slideLayouts/slideLayout147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4.xml"/><Relationship Id="rId13" Type="http://schemas.openxmlformats.org/officeDocument/2006/relationships/slideLayout" Target="../slideLayouts/slideLayout165.xml"/><Relationship Id="rId14" Type="http://schemas.openxmlformats.org/officeDocument/2006/relationships/slideLayout" Target="../slideLayouts/slideLayout166.xml"/><Relationship Id="rId15" Type="http://schemas.openxmlformats.org/officeDocument/2006/relationships/slideLayout" Target="../slideLayouts/slideLayout167.xml"/><Relationship Id="rId16" Type="http://schemas.openxmlformats.org/officeDocument/2006/relationships/theme" Target="../theme/theme11.xml"/><Relationship Id="rId1" Type="http://schemas.openxmlformats.org/officeDocument/2006/relationships/slideLayout" Target="../slideLayouts/slideLayout153.xml"/><Relationship Id="rId2" Type="http://schemas.openxmlformats.org/officeDocument/2006/relationships/slideLayout" Target="../slideLayouts/slideLayout154.xml"/><Relationship Id="rId3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58.xml"/><Relationship Id="rId7" Type="http://schemas.openxmlformats.org/officeDocument/2006/relationships/slideLayout" Target="../slideLayouts/slideLayout159.xml"/><Relationship Id="rId8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3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46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61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76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3.xml"/><Relationship Id="rId3" Type="http://schemas.openxmlformats.org/officeDocument/2006/relationships/slideLayout" Target="../slideLayouts/slideLayout64.xml"/><Relationship Id="rId4" Type="http://schemas.openxmlformats.org/officeDocument/2006/relationships/slideLayout" Target="../slideLayouts/slideLayout65.xml"/><Relationship Id="rId5" Type="http://schemas.openxmlformats.org/officeDocument/2006/relationships/slideLayout" Target="../slideLayouts/slideLayout66.xml"/><Relationship Id="rId6" Type="http://schemas.openxmlformats.org/officeDocument/2006/relationships/slideLayout" Target="../slideLayouts/slideLayout67.xml"/><Relationship Id="rId7" Type="http://schemas.openxmlformats.org/officeDocument/2006/relationships/slideLayout" Target="../slideLayouts/slideLayout68.xml"/><Relationship Id="rId8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1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0.xml"/><Relationship Id="rId15" Type="http://schemas.openxmlformats.org/officeDocument/2006/relationships/slideLayout" Target="../slideLayouts/slideLayout91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9.xml"/><Relationship Id="rId4" Type="http://schemas.openxmlformats.org/officeDocument/2006/relationships/slideLayout" Target="../slideLayouts/slideLayout80.xml"/><Relationship Id="rId5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3.xml"/><Relationship Id="rId8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86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5.xml"/><Relationship Id="rId15" Type="http://schemas.openxmlformats.org/officeDocument/2006/relationships/slideLayout" Target="../slideLayouts/slideLayout106.xml"/><Relationship Id="rId16" Type="http://schemas.openxmlformats.org/officeDocument/2006/relationships/theme" Target="../theme/theme7.xml"/><Relationship Id="rId1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3.xml"/><Relationship Id="rId3" Type="http://schemas.openxmlformats.org/officeDocument/2006/relationships/slideLayout" Target="../slideLayouts/slideLayout94.xml"/><Relationship Id="rId4" Type="http://schemas.openxmlformats.org/officeDocument/2006/relationships/slideLayout" Target="../slideLayouts/slideLayout95.xml"/><Relationship Id="rId5" Type="http://schemas.openxmlformats.org/officeDocument/2006/relationships/slideLayout" Target="../slideLayouts/slideLayout96.xml"/><Relationship Id="rId6" Type="http://schemas.openxmlformats.org/officeDocument/2006/relationships/slideLayout" Target="../slideLayouts/slideLayout97.xml"/><Relationship Id="rId7" Type="http://schemas.openxmlformats.org/officeDocument/2006/relationships/slideLayout" Target="../slideLayouts/slideLayout98.xml"/><Relationship Id="rId8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1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18.xml"/><Relationship Id="rId13" Type="http://schemas.openxmlformats.org/officeDocument/2006/relationships/slideLayout" Target="../slideLayouts/slideLayout119.xml"/><Relationship Id="rId14" Type="http://schemas.openxmlformats.org/officeDocument/2006/relationships/slideLayout" Target="../slideLayouts/slideLayout120.xml"/><Relationship Id="rId15" Type="http://schemas.openxmlformats.org/officeDocument/2006/relationships/slideLayout" Target="../slideLayouts/slideLayout121.xml"/><Relationship Id="rId16" Type="http://schemas.openxmlformats.org/officeDocument/2006/relationships/slideLayout" Target="../slideLayouts/slideLayout122.xml"/><Relationship Id="rId17" Type="http://schemas.openxmlformats.org/officeDocument/2006/relationships/theme" Target="../theme/theme8.xml"/><Relationship Id="rId1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16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3.xml"/><Relationship Id="rId12" Type="http://schemas.openxmlformats.org/officeDocument/2006/relationships/slideLayout" Target="../slideLayouts/slideLayout134.xml"/><Relationship Id="rId13" Type="http://schemas.openxmlformats.org/officeDocument/2006/relationships/slideLayout" Target="../slideLayouts/slideLayout135.xml"/><Relationship Id="rId14" Type="http://schemas.openxmlformats.org/officeDocument/2006/relationships/slideLayout" Target="../slideLayouts/slideLayout136.xml"/><Relationship Id="rId15" Type="http://schemas.openxmlformats.org/officeDocument/2006/relationships/slideLayout" Target="../slideLayouts/slideLayout137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29.xml"/><Relationship Id="rId8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1.xml"/><Relationship Id="rId10" Type="http://schemas.openxmlformats.org/officeDocument/2006/relationships/slideLayout" Target="../slideLayouts/slideLayout1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B03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1750"/>
            <a:ext cx="91440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One line title (two lines possible)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 (suggestion:  avoid going beyond third level for the On Site Review Presentation- your stuff may be too detailed for the audience and hard to read in the back of the room)</a:t>
            </a:r>
          </a:p>
          <a:p>
            <a:pPr lvl="2"/>
            <a:r>
              <a:rPr lang="en-US" smtClean="0"/>
              <a:t>Fourth level</a:t>
            </a:r>
          </a:p>
        </p:txBody>
      </p:sp>
      <p:sp>
        <p:nvSpPr>
          <p:cNvPr id="431110" name="Text Box 6"/>
          <p:cNvSpPr txBox="1">
            <a:spLocks noChangeArrowheads="1"/>
          </p:cNvSpPr>
          <p:nvPr/>
        </p:nvSpPr>
        <p:spPr bwMode="auto">
          <a:xfrm>
            <a:off x="838200" y="6400800"/>
            <a:ext cx="7620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311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657975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CYGNUS 2015</a:t>
            </a:r>
            <a:endParaRPr lang="en-US" dirty="0"/>
          </a:p>
        </p:txBody>
      </p:sp>
      <p:sp>
        <p:nvSpPr>
          <p:cNvPr id="4311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657975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Sven Vahsen (U. Hawaii)</a:t>
            </a:r>
            <a:endParaRPr lang="en-US"/>
          </a:p>
        </p:txBody>
      </p:sp>
      <p:sp>
        <p:nvSpPr>
          <p:cNvPr id="4311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57975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1E0B1F64-A91B-4054-AD0F-5321E5233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</p:sldLayoutIdLst>
  <p:hf hdr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Arial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Arial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Arial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Arial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Arial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Arial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Arial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CC33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58838" indent="-401638" algn="l" rtl="0" eaLnBrk="0" fontAlgn="base" hangingPunct="0">
        <a:spcBef>
          <a:spcPct val="20000"/>
        </a:spcBef>
        <a:spcAft>
          <a:spcPct val="0"/>
        </a:spcAft>
        <a:buChar char="—"/>
        <a:defRPr sz="2400">
          <a:solidFill>
            <a:schemeClr val="tx1"/>
          </a:solidFill>
          <a:latin typeface="+mn-lt"/>
        </a:defRPr>
      </a:lvl2pPr>
      <a:lvl3pPr marL="1201738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55763" indent="-336550" algn="l" rtl="0" eaLnBrk="0" fontAlgn="base" hangingPunct="0">
        <a:spcBef>
          <a:spcPct val="20000"/>
        </a:spcBef>
        <a:spcAft>
          <a:spcPct val="0"/>
        </a:spcAft>
        <a:buChar char="—"/>
        <a:defRPr sz="2000">
          <a:solidFill>
            <a:schemeClr val="tx1"/>
          </a:solidFill>
          <a:latin typeface="+mn-lt"/>
        </a:defRPr>
      </a:lvl4pPr>
      <a:lvl5pPr marL="20605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6" charset="0"/>
        </a:defRPr>
      </a:lvl5pPr>
      <a:lvl6pPr marL="25177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6" charset="0"/>
        </a:defRPr>
      </a:lvl6pPr>
      <a:lvl7pPr marL="29749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6" charset="0"/>
        </a:defRPr>
      </a:lvl7pPr>
      <a:lvl8pPr marL="34321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6" charset="0"/>
        </a:defRPr>
      </a:lvl8pPr>
      <a:lvl9pPr marL="38893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6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Colloquium @ UH Manoa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24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  <p:sldLayoutId id="2147484099" r:id="rId12"/>
    <p:sldLayoutId id="2147484100" r:id="rId13"/>
    <p:sldLayoutId id="2147484101" r:id="rId14"/>
    <p:sldLayoutId id="2147484102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2013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7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6" r:id="rId13"/>
    <p:sldLayoutId id="2147484117" r:id="rId14"/>
    <p:sldLayoutId id="2147484118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2015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2015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2015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  <p:sldLayoutId id="2147483965" r:id="rId12"/>
    <p:sldLayoutId id="2147483966" r:id="rId13"/>
    <p:sldLayoutId id="2147483967" r:id="rId14"/>
    <p:sldLayoutId id="2147483968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2015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365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  <p:sldLayoutId id="2147483982" r:id="rId13"/>
    <p:sldLayoutId id="2147483983" r:id="rId14"/>
    <p:sldLayoutId id="2147483984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2015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77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  <p:sldLayoutId id="2147483999" r:id="rId14"/>
    <p:sldLayoutId id="2147484000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2015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497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  <p:sldLayoutId id="2147484026" r:id="rId13"/>
    <p:sldLayoutId id="2147484027" r:id="rId14"/>
    <p:sldLayoutId id="2147484028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2015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67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43" r:id="rId14"/>
    <p:sldLayoutId id="2147484044" r:id="rId15"/>
    <p:sldLayoutId id="2147484045" r:id="rId16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CYGNUS 2015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mtClean="0">
                <a:solidFill>
                  <a:prstClr val="white"/>
                </a:solidFill>
                <a:latin typeface="Calibri"/>
              </a:rPr>
              <a:t>Sven Vahsen (U. Hawaii)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3222DB-B359-4FF5-B628-A2930ED1057F}" type="slidenum">
              <a:rPr lang="en-US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886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8.xml"/><Relationship Id="rId2" Type="http://schemas.openxmlformats.org/officeDocument/2006/relationships/hyperlink" Target="http://www.symmetrymagazine.org/article/july-2014/us-reveals-its-next-generation-of-dark-matter-experiments" TargetMode="External"/><Relationship Id="rId3" Type="http://schemas.openxmlformats.org/officeDocument/2006/relationships/hyperlink" Target="http://science.energy.gov/hep/community-resources/next-generation-of-direct-detectio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8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8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Funding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second generator (G2) dark matter experiments selected by DOE, NSF (and P5) summer 2014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www.symmetrymagazine.org/article/july-2014/us-reveals-its-next-generation-of-dark-matter-experiments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http://science.energy.gov/hep/community-resources/next-generation-of-direct-detection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/>
              <a:t>LZ, </a:t>
            </a:r>
            <a:r>
              <a:rPr lang="en-US" dirty="0" err="1"/>
              <a:t>SuperCDM</a:t>
            </a:r>
            <a:r>
              <a:rPr lang="en-US" dirty="0"/>
              <a:t>-SNOLAB, </a:t>
            </a:r>
            <a:r>
              <a:rPr lang="en-US" dirty="0" smtClean="0"/>
              <a:t>ADMX-Gen2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 Funding </a:t>
            </a:r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16092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22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 Funding </a:t>
            </a:r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16092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1828800" y="5410200"/>
            <a:ext cx="6248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13460" y="6172200"/>
            <a:ext cx="6248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3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 Funding </a:t>
            </a:r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7620000" cy="573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1676400" y="3581400"/>
            <a:ext cx="6248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3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 Funding </a:t>
            </a:r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1171575"/>
            <a:ext cx="603885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3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types of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Department Of </a:t>
            </a:r>
            <a:r>
              <a:rPr lang="en-US" dirty="0"/>
              <a:t>E</a:t>
            </a:r>
            <a:r>
              <a:rPr lang="en-US" dirty="0" smtClean="0"/>
              <a:t>nergy (DOE) HEP</a:t>
            </a:r>
          </a:p>
          <a:p>
            <a:pPr lvl="1"/>
            <a:r>
              <a:rPr lang="en-US" dirty="0" smtClean="0"/>
              <a:t>University grants: </a:t>
            </a:r>
          </a:p>
          <a:p>
            <a:pPr lvl="2"/>
            <a:r>
              <a:rPr lang="en-US" dirty="0" smtClean="0"/>
              <a:t>Cosmic / intensity / energy / R&amp;D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projects</a:t>
            </a:r>
            <a:r>
              <a:rPr lang="en-US" dirty="0" smtClean="0"/>
              <a:t>”: </a:t>
            </a:r>
            <a:r>
              <a:rPr lang="en-US" dirty="0"/>
              <a:t>go through a DOE critical decision process. Funding separate from university grants, overseen by national labs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National Science Foundation (NSF)</a:t>
            </a:r>
          </a:p>
          <a:p>
            <a:pPr lvl="1"/>
            <a:r>
              <a:rPr lang="en-US" dirty="0" smtClean="0"/>
              <a:t>Individual proposal</a:t>
            </a:r>
          </a:p>
          <a:p>
            <a:pPr lvl="1"/>
            <a:r>
              <a:rPr lang="en-US" dirty="0" smtClean="0"/>
              <a:t>collaborative proposal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1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Engage DOE for R&amp;D funds this fall</a:t>
            </a:r>
          </a:p>
          <a:p>
            <a:pPr lvl="1"/>
            <a:r>
              <a:rPr lang="en-US" dirty="0" smtClean="0"/>
              <a:t>Pixel readout plane + pixel chip design with LBNL</a:t>
            </a:r>
          </a:p>
          <a:p>
            <a:pPr lvl="1"/>
            <a:r>
              <a:rPr lang="en-US" dirty="0" smtClean="0"/>
              <a:t>Coherent neutrino scattering w/ COHERENT experiment</a:t>
            </a:r>
          </a:p>
          <a:p>
            <a:r>
              <a:rPr lang="en-US" dirty="0" smtClean="0"/>
              <a:t>Complete demonstration of SF</a:t>
            </a:r>
            <a:r>
              <a:rPr lang="en-US" baseline="-25000" dirty="0" smtClean="0"/>
              <a:t>6</a:t>
            </a:r>
            <a:r>
              <a:rPr lang="en-US" dirty="0" smtClean="0"/>
              <a:t> TPC</a:t>
            </a:r>
          </a:p>
          <a:p>
            <a:r>
              <a:rPr lang="en-US" dirty="0" smtClean="0"/>
              <a:t>Submit NSF + DOE proposals summer 2017</a:t>
            </a:r>
          </a:p>
          <a:p>
            <a:pPr lvl="1"/>
            <a:r>
              <a:rPr lang="en-US" dirty="0" smtClean="0"/>
              <a:t>Would like to have by then:</a:t>
            </a:r>
          </a:p>
          <a:p>
            <a:pPr lvl="2"/>
            <a:r>
              <a:rPr lang="en-US" dirty="0" smtClean="0"/>
              <a:t>a real CYGNUS collaboration</a:t>
            </a:r>
          </a:p>
          <a:p>
            <a:pPr lvl="2"/>
            <a:r>
              <a:rPr lang="en-US" dirty="0" smtClean="0"/>
              <a:t>White paper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CYGNUS 2015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Sven Vahsen (U. Hawaii)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22DB-B359-4FF5-B628-A2930ED1057F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91434"/>
      </p:ext>
    </p:extLst>
  </p:cSld>
  <p:clrMapOvr>
    <a:masterClrMapping/>
  </p:clrMapOvr>
</p:sld>
</file>

<file path=ppt/theme/theme1.xml><?xml version="1.0" encoding="utf-8"?>
<a:theme xmlns:a="http://schemas.openxmlformats.org/drawingml/2006/main" name="2_indetvalidation_sep2006_vahsen2">
  <a:themeElements>
    <a:clrScheme name="1_indetvalidation_sep2006_vahsen2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1_indetvalidation_sep2006_vahsen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G 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G Times" pitchFamily="18" charset="0"/>
          </a:defRPr>
        </a:defPPr>
      </a:lstStyle>
    </a:lnDef>
  </a:objectDefaults>
  <a:extraClrSchemeLst>
    <a:extraClrScheme>
      <a:clrScheme name="1_indetvalidation_sep2006_vahse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etvalidation_sep2006_vahsen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ndetvalidation_sep2006_vahsen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etvalidation_sep2006_vahsen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etvalidation_sep2006_vahsen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etvalidation_sep2006_vahsen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ndetvalidation_sep2006_vahsen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8_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Hawaii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6_hawaii_colloqui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12075</TotalTime>
  <Words>222</Words>
  <Application>Microsoft Macintosh PowerPoint</Application>
  <PresentationFormat>On-screen Show (4:3)</PresentationFormat>
  <Paragraphs>50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Calibri</vt:lpstr>
      <vt:lpstr>Times</vt:lpstr>
      <vt:lpstr>Times New Roman</vt:lpstr>
      <vt:lpstr>Arial</vt:lpstr>
      <vt:lpstr>2_indetvalidation_sep2006_vahsen2</vt:lpstr>
      <vt:lpstr>hawaii_colloquium</vt:lpstr>
      <vt:lpstr>1_hawaii_colloquium</vt:lpstr>
      <vt:lpstr>2_hawaii_colloquium</vt:lpstr>
      <vt:lpstr>3_hawaii_colloquium</vt:lpstr>
      <vt:lpstr>4_hawaii_colloquium</vt:lpstr>
      <vt:lpstr>5_hawaii_colloquium</vt:lpstr>
      <vt:lpstr>HawaiiTheme1</vt:lpstr>
      <vt:lpstr>6_hawaii_colloquium</vt:lpstr>
      <vt:lpstr>7_hawaii_colloquium</vt:lpstr>
      <vt:lpstr>8_hawaii_colloquium</vt:lpstr>
      <vt:lpstr>US Funding Situation</vt:lpstr>
      <vt:lpstr>US Funding Outlook</vt:lpstr>
      <vt:lpstr>US Funding Outlook</vt:lpstr>
      <vt:lpstr>US Funding Outlook</vt:lpstr>
      <vt:lpstr>US Funding Outlook</vt:lpstr>
      <vt:lpstr>US types of proposals</vt:lpstr>
      <vt:lpstr>Plan</vt:lpstr>
    </vt:vector>
  </TitlesOfParts>
  <Company>Lawrence Berkeley 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and Overview</dc:title>
  <dc:creator>Sven Einar Vahsen</dc:creator>
  <cp:lastModifiedBy>Sven Vahsen</cp:lastModifiedBy>
  <cp:revision>789</cp:revision>
  <cp:lastPrinted>2013-04-13T01:08:54Z</cp:lastPrinted>
  <dcterms:created xsi:type="dcterms:W3CDTF">2009-03-22T17:43:43Z</dcterms:created>
  <dcterms:modified xsi:type="dcterms:W3CDTF">2016-07-23T14:14:12Z</dcterms:modified>
</cp:coreProperties>
</file>