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Override PartName="/ppt/embeddings/Microsoft_Equation12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Equation3.bin" ContentType="application/vnd.openxmlformats-officedocument.oleObject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embeddings/Microsoft_Equation13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embeddings/Microsoft_Equation14.bin" ContentType="application/vnd.openxmlformats-officedocument.oleObject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4" r:id="rId2"/>
    <p:sldId id="256" r:id="rId3"/>
    <p:sldId id="296" r:id="rId4"/>
    <p:sldId id="295" r:id="rId5"/>
    <p:sldId id="260" r:id="rId6"/>
    <p:sldId id="278" r:id="rId7"/>
    <p:sldId id="297" r:id="rId8"/>
    <p:sldId id="277" r:id="rId9"/>
    <p:sldId id="281" r:id="rId10"/>
    <p:sldId id="282" r:id="rId11"/>
    <p:sldId id="285" r:id="rId12"/>
    <p:sldId id="263" r:id="rId13"/>
    <p:sldId id="279" r:id="rId14"/>
    <p:sldId id="292" r:id="rId15"/>
    <p:sldId id="294" r:id="rId16"/>
    <p:sldId id="302" r:id="rId17"/>
    <p:sldId id="304" r:id="rId18"/>
    <p:sldId id="300" r:id="rId19"/>
    <p:sldId id="305" r:id="rId20"/>
    <p:sldId id="306" r:id="rId21"/>
    <p:sldId id="286" r:id="rId22"/>
    <p:sldId id="287" r:id="rId23"/>
    <p:sldId id="288" r:id="rId24"/>
    <p:sldId id="289" r:id="rId25"/>
    <p:sldId id="291" r:id="rId26"/>
    <p:sldId id="298" r:id="rId27"/>
    <p:sldId id="293" r:id="rId28"/>
    <p:sldId id="258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Relationship Id="rId2" Type="http://schemas.openxmlformats.org/officeDocument/2006/relationships/image" Target="../media/image6.pict"/><Relationship Id="rId3" Type="http://schemas.openxmlformats.org/officeDocument/2006/relationships/image" Target="../media/image7.pict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ict"/><Relationship Id="rId4" Type="http://schemas.openxmlformats.org/officeDocument/2006/relationships/image" Target="../media/image14.pict"/><Relationship Id="rId1" Type="http://schemas.openxmlformats.org/officeDocument/2006/relationships/image" Target="../media/image11.pict"/><Relationship Id="rId2" Type="http://schemas.openxmlformats.org/officeDocument/2006/relationships/image" Target="../media/image1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Relationship Id="rId2" Type="http://schemas.openxmlformats.org/officeDocument/2006/relationships/image" Target="../media/image2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014D76-CE22-3847-A641-51304A4BD461}" type="datetime1">
              <a:rPr lang="en-US"/>
              <a:pPr>
                <a:defRPr/>
              </a:pPr>
              <a:t>5/10/12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9CE2B50-444F-A444-803B-B2932F779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0A70C6-C7BB-9846-B8F6-CF1161274B90}" type="datetime1">
              <a:rPr lang="en-US"/>
              <a:pPr>
                <a:defRPr/>
              </a:pPr>
              <a:t>5/10/12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1E58785-1848-BE4B-8AD3-CA19EEE09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D7D1D3-D53C-B645-AF35-46CDE95645C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650801-1AE6-6B4F-980F-DA86F7DC047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Van Allen Radiation Belt</a:t>
            </a:r>
          </a:p>
          <a:p>
            <a:pPr eaLnBrk="1" hangingPunct="1">
              <a:buFontTx/>
              <a:buChar char="-"/>
            </a:pPr>
            <a:r>
              <a:rPr lang="en-US" smtClean="0"/>
              <a:t>Discovered in 1958 by Explorer 1 and 3 </a:t>
            </a:r>
          </a:p>
          <a:p>
            <a:pPr eaLnBrk="1" hangingPunct="1">
              <a:buFontTx/>
              <a:buChar char="-"/>
            </a:pPr>
            <a:r>
              <a:rPr lang="en-US" smtClean="0"/>
              <a:t> Named after James Van Allen, a researcher who insisted on putting a geiger counter in Explorer 1 </a:t>
            </a:r>
          </a:p>
          <a:p>
            <a:pPr eaLnBrk="1" hangingPunct="1">
              <a:buFontTx/>
              <a:buChar char="-"/>
            </a:pPr>
            <a:r>
              <a:rPr lang="en-US" smtClean="0"/>
              <a:t>Most likely leaked particles from solar wind</a:t>
            </a:r>
          </a:p>
          <a:p>
            <a:pPr eaLnBrk="1" hangingPunct="1">
              <a:buFontTx/>
              <a:buChar char="-"/>
            </a:pPr>
            <a:r>
              <a:rPr lang="en-US" smtClean="0"/>
              <a:t>Outer belt </a:t>
            </a:r>
          </a:p>
          <a:p>
            <a:pPr lvl="1" eaLnBrk="1" hangingPunct="1">
              <a:buFontTx/>
              <a:buChar char="-"/>
            </a:pPr>
            <a:r>
              <a:rPr lang="en-US" smtClean="0"/>
              <a:t>Mostly high energy electrons (0.1 to 10MeV)</a:t>
            </a:r>
          </a:p>
          <a:p>
            <a:pPr lvl="1" eaLnBrk="1" hangingPunct="1">
              <a:buFontTx/>
              <a:buChar char="-"/>
            </a:pPr>
            <a:r>
              <a:rPr lang="en-US" smtClean="0"/>
              <a:t>Most dense between 5-6 Earth radii</a:t>
            </a:r>
          </a:p>
          <a:p>
            <a:pPr eaLnBrk="1" hangingPunct="1">
              <a:buFontTx/>
              <a:buChar char="-"/>
            </a:pPr>
            <a:r>
              <a:rPr lang="en-US" smtClean="0"/>
              <a:t> Inner belt</a:t>
            </a:r>
          </a:p>
          <a:p>
            <a:pPr lvl="1" eaLnBrk="1" hangingPunct="1">
              <a:buFontTx/>
              <a:buChar char="-"/>
            </a:pPr>
            <a:r>
              <a:rPr lang="en-US" smtClean="0"/>
              <a:t>Mostly protons (10 – 50 MeV)</a:t>
            </a:r>
          </a:p>
          <a:p>
            <a:pPr lvl="1" eaLnBrk="1" hangingPunct="1">
              <a:buFontTx/>
              <a:buChar char="-"/>
            </a:pPr>
            <a:r>
              <a:rPr lang="en-US" smtClean="0"/>
              <a:t>1 to 3 Earth radii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E09B8C-CC8D-604E-8CD9-BA6439E04F5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FCCB54-2A79-AB41-A966-B625A49E5FF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Earth’s Magnetosphere</a:t>
            </a:r>
          </a:p>
          <a:p>
            <a:pPr>
              <a:buFontTx/>
              <a:buChar char="-"/>
            </a:pPr>
            <a:r>
              <a:rPr lang="en-US" smtClean="0"/>
              <a:t>Created by swirling of liquid Fe core </a:t>
            </a:r>
          </a:p>
          <a:p>
            <a:pPr>
              <a:buFontTx/>
              <a:buChar char="-"/>
            </a:pPr>
            <a:r>
              <a:rPr lang="en-US" smtClean="0"/>
              <a:t>It’s approximately a dipolel field </a:t>
            </a:r>
          </a:p>
          <a:p>
            <a:pPr>
              <a:buFontTx/>
              <a:buChar char="-"/>
            </a:pPr>
            <a:r>
              <a:rPr lang="en-US" smtClean="0"/>
              <a:t>Varies on the Earth surface from 0.25 to 0.65 Gauss (0.25 to 0.65 microtesla)--weak</a:t>
            </a:r>
          </a:p>
          <a:p>
            <a:pPr>
              <a:buFontTx/>
              <a:buChar char="-"/>
            </a:pPr>
            <a:r>
              <a:rPr lang="en-US" smtClean="0"/>
              <a:t>For comparison, a strong refrigerator magnet has a field strength of about 100 Gauss</a:t>
            </a:r>
          </a:p>
          <a:p>
            <a:endParaRPr lang="en-US" smtClean="0"/>
          </a:p>
          <a:p>
            <a:r>
              <a:rPr lang="en-US" smtClean="0"/>
              <a:t>Solar wind</a:t>
            </a:r>
          </a:p>
          <a:p>
            <a:pPr>
              <a:buFontTx/>
              <a:buChar char="-"/>
            </a:pPr>
            <a:r>
              <a:rPr lang="en-US" smtClean="0"/>
              <a:t>Stream of charged particles</a:t>
            </a:r>
          </a:p>
          <a:p>
            <a:pPr>
              <a:buFontTx/>
              <a:buChar char="-"/>
            </a:pPr>
            <a:r>
              <a:rPr lang="en-US" smtClean="0"/>
              <a:t>Plasma = charged gas that’s overall neutral </a:t>
            </a:r>
          </a:p>
          <a:p>
            <a:pPr>
              <a:buFontTx/>
              <a:buChar char="-"/>
            </a:pPr>
            <a:r>
              <a:rPr lang="en-US" smtClean="0"/>
              <a:t>Ejected from Sun’s upper atmosphere </a:t>
            </a:r>
          </a:p>
          <a:p>
            <a:pPr>
              <a:buFontTx/>
              <a:buChar char="-"/>
            </a:pPr>
            <a:r>
              <a:rPr lang="en-US" smtClean="0"/>
              <a:t>Travels avg. 450 km/s (~1,000,000 miles/hour!)</a:t>
            </a:r>
          </a:p>
          <a:p>
            <a:r>
              <a:rPr lang="en-US" smtClean="0"/>
              <a:t>-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F68F19-BDDE-3246-BD5F-A99A40CFF58A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68FD4-F476-0045-9A1D-D21486A5D25E}" type="datetime1">
              <a:rPr lang="en-US"/>
              <a:pPr>
                <a:defRPr/>
              </a:pPr>
              <a:t>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1F6F5-0E0A-6048-A89B-F1EBBD9A4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0B74-D328-A84D-A2C4-8108568EDBAE}" type="datetime1">
              <a:rPr lang="en-US"/>
              <a:pPr>
                <a:defRPr/>
              </a:pPr>
              <a:t>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FB329-A4BE-A44D-A996-7DD281D19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CB424-561D-4648-9284-BB8A92E58F07}" type="datetime1">
              <a:rPr lang="en-US"/>
              <a:pPr>
                <a:defRPr/>
              </a:pPr>
              <a:t>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D1EBB-C9FA-DE4D-9923-BAFC550D9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0A5AD-FEDD-2F4D-B3D1-0BE548376387}" type="datetime1">
              <a:rPr lang="en-US"/>
              <a:pPr>
                <a:defRPr/>
              </a:pPr>
              <a:t>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C80CF-8CCF-844B-88FE-D2CB6D352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00689-69B9-9B4B-B39A-13A428CC419B}" type="datetime1">
              <a:rPr lang="en-US"/>
              <a:pPr>
                <a:defRPr/>
              </a:pPr>
              <a:t>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EBA8-4888-4C40-936C-B37C2DF9A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18DB0-0314-B847-9E52-CEDD2C8D3970}" type="datetime1">
              <a:rPr lang="en-US"/>
              <a:pPr>
                <a:defRPr/>
              </a:pPr>
              <a:t>5/10/12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9631-D67B-2947-A469-E9002E3E6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DA8BD-F2A2-F44F-8130-E7768467479C}" type="datetime1">
              <a:rPr lang="en-US"/>
              <a:pPr>
                <a:defRPr/>
              </a:pPr>
              <a:t>5/10/12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63D43-76A6-4C46-9AA2-958A84FD1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BE7AF-034D-5A43-B797-95852AEAEFE3}" type="datetime1">
              <a:rPr lang="en-US"/>
              <a:pPr>
                <a:defRPr/>
              </a:pPr>
              <a:t>5/10/12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58DFE-EF7F-CE4C-B5DD-9F1E070CE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20DC7-065C-9548-BDA6-B38B0D390904}" type="datetime1">
              <a:rPr lang="en-US"/>
              <a:pPr>
                <a:defRPr/>
              </a:pPr>
              <a:t>5/10/12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A2117-20C4-D04B-9843-C4CBB16D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3C6A-3668-D749-8FBF-301C91CD0CB6}" type="datetime1">
              <a:rPr lang="en-US"/>
              <a:pPr>
                <a:defRPr/>
              </a:pPr>
              <a:t>5/10/12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38E94-25D5-4C46-9162-6C969A03F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B6028-127E-A74A-B530-4FDC33EDFCE1}" type="datetime1">
              <a:rPr lang="en-US"/>
              <a:pPr>
                <a:defRPr/>
              </a:pPr>
              <a:t>5/10/12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64746-AC1A-BF4C-A0DB-DB88C026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B9AE07-98D4-A541-99AB-2608691FF37C}" type="datetime1">
              <a:rPr lang="en-US"/>
              <a:pPr>
                <a:defRPr/>
              </a:pPr>
              <a:t>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1D5DE8-F61F-E041-A8D3-61AB67EB6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urostile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urostile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urostile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urostile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urostile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urostile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urostile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urostile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6.bin"/><Relationship Id="rId6" Type="http://schemas.openxmlformats.org/officeDocument/2006/relationships/oleObject" Target="../embeddings/Microsoft_Equation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8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0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oleObject" Target="../embeddings/Microsoft_Equation14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windows2universe.org/earth/Magnetosphere/tour/tour_earth_magnetosphere_04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48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Modeling the Earths Magnetic Field</a:t>
            </a:r>
            <a:br>
              <a:rPr lang="en-US" b="1" dirty="0" smtClean="0">
                <a:ea typeface="+mj-ea"/>
                <a:cs typeface="+mj-cs"/>
              </a:rPr>
            </a:br>
            <a:r>
              <a:rPr lang="en-US" b="1" dirty="0" smtClean="0">
                <a:ea typeface="+mj-ea"/>
                <a:cs typeface="+mj-cs"/>
              </a:rPr>
              <a:t>Interaction with the Solar Wind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1800" y="4886325"/>
            <a:ext cx="5921375" cy="15049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Justin R Bergonio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2 May 2012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PHYS 305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457200" y="-230188"/>
            <a:ext cx="8229600" cy="1143001"/>
          </a:xfrm>
        </p:spPr>
        <p:txBody>
          <a:bodyPr/>
          <a:lstStyle/>
          <a:p>
            <a:r>
              <a:rPr lang="en-US" b="1" smtClean="0"/>
              <a:t>Results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E6B61-2281-074D-B6F6-E70390F3B7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457200" y="912813"/>
            <a:ext cx="19288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pitchFamily="-1" charset="0"/>
              <a:buChar char="•"/>
            </a:pPr>
            <a:r>
              <a:rPr lang="en-US" sz="2400"/>
              <a:t>Plot it in 3D! </a:t>
            </a:r>
          </a:p>
        </p:txBody>
      </p:sp>
      <p:pic>
        <p:nvPicPr>
          <p:cNvPr id="8" name="Picture 7" descr="EMFpt_Fig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704850"/>
            <a:ext cx="86868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itle 1"/>
          <p:cNvSpPr>
            <a:spLocks noGrp="1"/>
          </p:cNvSpPr>
          <p:nvPr>
            <p:ph type="title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r>
              <a:rPr lang="en-US" b="1" smtClean="0"/>
              <a:t>Equations for RK4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49294-5EF2-9048-B603-CECAE0662C7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71575" y="1179513"/>
            <a:ext cx="6956425" cy="3671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285875" y="1312863"/>
          <a:ext cx="2689225" cy="474662"/>
        </p:xfrm>
        <a:graphic>
          <a:graphicData uri="http://schemas.openxmlformats.org/presentationml/2006/ole">
            <p:oleObj spid="_x0000_s29698" name="Equation" r:id="rId3" imgW="1155700" imgH="203200" progId="Equation.3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290638" y="2914650"/>
          <a:ext cx="1887537" cy="695325"/>
        </p:xfrm>
        <a:graphic>
          <a:graphicData uri="http://schemas.openxmlformats.org/presentationml/2006/ole">
            <p:oleObj spid="_x0000_s29699" name="Equation" r:id="rId4" imgW="965200" imgH="355600" progId="Equation.3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1290638" y="3881438"/>
          <a:ext cx="969962" cy="776287"/>
        </p:xfrm>
        <a:graphic>
          <a:graphicData uri="http://schemas.openxmlformats.org/presentationml/2006/ole">
            <p:oleObj spid="_x0000_s29700" name="Equation" r:id="rId5" imgW="444500" imgH="355600" progId="Equation.3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1290638" y="1912938"/>
          <a:ext cx="2782887" cy="771525"/>
        </p:xfrm>
        <a:graphic>
          <a:graphicData uri="http://schemas.openxmlformats.org/presentationml/2006/ole">
            <p:oleObj spid="_x0000_s29701" name="Equation" r:id="rId6" imgW="1282700" imgH="355600" progId="Equation.3">
              <p:embed/>
            </p:oleObj>
          </a:graphicData>
        </a:graphic>
      </p:graphicFrame>
      <p:sp>
        <p:nvSpPr>
          <p:cNvPr id="29705" name="TextBox 13"/>
          <p:cNvSpPr txBox="1">
            <a:spLocks noChangeArrowheads="1"/>
          </p:cNvSpPr>
          <p:nvPr/>
        </p:nvSpPr>
        <p:spPr bwMode="auto">
          <a:xfrm>
            <a:off x="1174750" y="4979988"/>
            <a:ext cx="69532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q………………..….charge of particle </a:t>
            </a:r>
          </a:p>
          <a:p>
            <a:r>
              <a:rPr lang="en-US" sz="2000"/>
              <a:t>m………………..…particle’s mass</a:t>
            </a:r>
          </a:p>
          <a:p>
            <a:r>
              <a:rPr lang="en-US" sz="2000"/>
              <a:t>B…………….…….magnetic field vector</a:t>
            </a:r>
          </a:p>
          <a:p>
            <a:r>
              <a:rPr lang="en-US" sz="2000"/>
              <a:t>v…………………..velocity vector</a:t>
            </a:r>
          </a:p>
          <a:p>
            <a:r>
              <a:rPr lang="en-US" sz="2000"/>
              <a:t>x…………………..position vector</a:t>
            </a:r>
          </a:p>
        </p:txBody>
      </p:sp>
      <p:sp>
        <p:nvSpPr>
          <p:cNvPr id="29706" name="TextBox 14"/>
          <p:cNvSpPr txBox="1">
            <a:spLocks noChangeArrowheads="1"/>
          </p:cNvSpPr>
          <p:nvPr/>
        </p:nvSpPr>
        <p:spPr bwMode="auto">
          <a:xfrm>
            <a:off x="6142038" y="1312863"/>
            <a:ext cx="1968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(initial conditions)</a:t>
            </a:r>
          </a:p>
        </p:txBody>
      </p:sp>
      <p:sp>
        <p:nvSpPr>
          <p:cNvPr id="29707" name="TextBox 15"/>
          <p:cNvSpPr txBox="1">
            <a:spLocks noChangeArrowheads="1"/>
          </p:cNvSpPr>
          <p:nvPr/>
        </p:nvSpPr>
        <p:spPr bwMode="auto">
          <a:xfrm>
            <a:off x="5043488" y="2133600"/>
            <a:ext cx="3084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(Force on particle by B-field)</a:t>
            </a:r>
          </a:p>
        </p:txBody>
      </p:sp>
      <p:sp>
        <p:nvSpPr>
          <p:cNvPr id="29708" name="TextBox 16"/>
          <p:cNvSpPr txBox="1">
            <a:spLocks noChangeArrowheads="1"/>
          </p:cNvSpPr>
          <p:nvPr/>
        </p:nvSpPr>
        <p:spPr bwMode="auto">
          <a:xfrm>
            <a:off x="4845050" y="3090863"/>
            <a:ext cx="335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(Use in RK4 to predict velocity)</a:t>
            </a:r>
          </a:p>
        </p:txBody>
      </p:sp>
      <p:sp>
        <p:nvSpPr>
          <p:cNvPr id="29709" name="TextBox 17"/>
          <p:cNvSpPr txBox="1">
            <a:spLocks noChangeArrowheads="1"/>
          </p:cNvSpPr>
          <p:nvPr/>
        </p:nvSpPr>
        <p:spPr bwMode="auto">
          <a:xfrm>
            <a:off x="4843463" y="4062413"/>
            <a:ext cx="3379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(Use in RK4 to predict position)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Particle Tracking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67752-832A-1B4C-BA77-198ADC6224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27125" y="2522538"/>
            <a:ext cx="2428875" cy="15843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</a:rPr>
              <a:t>Calculate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258888" y="3087688"/>
          <a:ext cx="2309812" cy="839787"/>
        </p:xfrm>
        <a:graphic>
          <a:graphicData uri="http://schemas.openxmlformats.org/presentationml/2006/ole">
            <p:oleObj spid="_x0000_s30722" name="Equation" r:id="rId3" imgW="558800" imgH="203200" progId="Equation.3">
              <p:embed/>
            </p:oleObj>
          </a:graphicData>
        </a:graphic>
      </p:graphicFrame>
      <p:sp>
        <p:nvSpPr>
          <p:cNvPr id="26" name="Rectangle 25"/>
          <p:cNvSpPr/>
          <p:nvPr/>
        </p:nvSpPr>
        <p:spPr>
          <a:xfrm>
            <a:off x="5440363" y="2522538"/>
            <a:ext cx="2424112" cy="15843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</a:rPr>
              <a:t>Calculate for new velocity and position </a:t>
            </a:r>
            <a:r>
              <a:rPr lang="en-US" sz="2400" dirty="0" err="1">
                <a:solidFill>
                  <a:schemeClr val="bg1"/>
                </a:solidFill>
              </a:rPr>
              <a:t>w</a:t>
            </a:r>
            <a:r>
              <a:rPr lang="en-US" sz="2400" dirty="0">
                <a:solidFill>
                  <a:schemeClr val="bg1"/>
                </a:solidFill>
              </a:rPr>
              <a:t>/ RK4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556000" y="1417638"/>
            <a:ext cx="2438400" cy="7254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Set position (km) and velocity (km/</a:t>
            </a:r>
            <a:r>
              <a:rPr lang="en-US" dirty="0" err="1">
                <a:solidFill>
                  <a:schemeClr val="bg1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9" name="Bent-Up Arrow 28"/>
          <p:cNvSpPr/>
          <p:nvPr/>
        </p:nvSpPr>
        <p:spPr>
          <a:xfrm rot="10800000">
            <a:off x="2229064" y="1747538"/>
            <a:ext cx="1306598" cy="725802"/>
          </a:xfrm>
          <a:prstGeom prst="bent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978275" y="2955925"/>
            <a:ext cx="1144588" cy="8382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40363" y="5019675"/>
            <a:ext cx="2424112" cy="15843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</a:rPr>
              <a:t>Output new positions (in R</a:t>
            </a:r>
            <a:r>
              <a:rPr lang="en-US" sz="2400" baseline="-25000" dirty="0">
                <a:solidFill>
                  <a:schemeClr val="bg1"/>
                </a:solidFill>
              </a:rPr>
              <a:t>E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2" name="Right Arrow 31"/>
          <p:cNvSpPr/>
          <p:nvPr/>
        </p:nvSpPr>
        <p:spPr>
          <a:xfrm rot="5400000">
            <a:off x="6310313" y="4264025"/>
            <a:ext cx="682625" cy="63182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3962400" y="5435600"/>
            <a:ext cx="1144588" cy="83978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27125" y="5019675"/>
            <a:ext cx="2441575" cy="15843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</a:rPr>
              <a:t>Reinitialize position and velocity</a:t>
            </a:r>
          </a:p>
        </p:txBody>
      </p:sp>
      <p:sp>
        <p:nvSpPr>
          <p:cNvPr id="36" name="Right Arrow 35"/>
          <p:cNvSpPr/>
          <p:nvPr/>
        </p:nvSpPr>
        <p:spPr>
          <a:xfrm rot="16200000">
            <a:off x="2000250" y="4264025"/>
            <a:ext cx="682625" cy="63182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E7A7C-F632-C148-8AFB-FB9F9EF3243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1747" name="Picture 6" descr="UMF123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63" y="736600"/>
            <a:ext cx="8431212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itle 1"/>
          <p:cNvSpPr>
            <a:spLocks noGrp="1"/>
          </p:cNvSpPr>
          <p:nvPr>
            <p:ph type="title"/>
          </p:nvPr>
        </p:nvSpPr>
        <p:spPr>
          <a:xfrm>
            <a:off x="33338" y="-263525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Test Accuracy of RK4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30B08-B0A6-5F46-9C2D-0019258C56B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33338" y="-312738"/>
            <a:ext cx="9144000" cy="1143001"/>
          </a:xfrm>
        </p:spPr>
        <p:txBody>
          <a:bodyPr/>
          <a:lstStyle/>
          <a:p>
            <a:pPr eaLnBrk="1" hangingPunct="1"/>
            <a:r>
              <a:rPr lang="en-US" b="1" smtClean="0"/>
              <a:t>Results: Particle Tracking</a:t>
            </a:r>
          </a:p>
        </p:txBody>
      </p:sp>
      <p:pic>
        <p:nvPicPr>
          <p:cNvPr id="6" name="Picture 5" descr="(5.08,0.0,-2.16)(-500,0,250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95" y="797436"/>
            <a:ext cx="7917241" cy="5558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7"/>
          <p:cNvSpPr>
            <a:spLocks noGrp="1"/>
          </p:cNvSpPr>
          <p:nvPr>
            <p:ph sz="half" idx="1"/>
          </p:nvPr>
        </p:nvSpPr>
        <p:spPr>
          <a:xfrm>
            <a:off x="0" y="1011238"/>
            <a:ext cx="9144000" cy="869950"/>
          </a:xfrm>
        </p:spPr>
        <p:txBody>
          <a:bodyPr/>
          <a:lstStyle/>
          <a:p>
            <a:r>
              <a:rPr lang="en-US" sz="2000" smtClean="0"/>
              <a:t>Particles NOT getting trapped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A3865-068C-1C41-920F-9B0483D2308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5845" name="Title 1"/>
          <p:cNvSpPr>
            <a:spLocks noGrp="1"/>
          </p:cNvSpPr>
          <p:nvPr>
            <p:ph type="title"/>
          </p:nvPr>
        </p:nvSpPr>
        <p:spPr>
          <a:xfrm>
            <a:off x="0" y="-263525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Results: Particle Trapping</a:t>
            </a:r>
          </a:p>
        </p:txBody>
      </p:sp>
      <p:pic>
        <p:nvPicPr>
          <p:cNvPr id="6" name="Picture 5" descr="HOP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28" y="1601362"/>
            <a:ext cx="7174999" cy="50377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30B08-B0A6-5F46-9C2D-0019258C56B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33338" y="-312738"/>
            <a:ext cx="9144000" cy="1143001"/>
          </a:xfrm>
        </p:spPr>
        <p:txBody>
          <a:bodyPr/>
          <a:lstStyle/>
          <a:p>
            <a:pPr eaLnBrk="1" hangingPunct="1"/>
            <a:r>
              <a:rPr lang="en-US" b="1" smtClean="0"/>
              <a:t>Results: Particle Tracking</a:t>
            </a:r>
          </a:p>
        </p:txBody>
      </p:sp>
      <p:pic>
        <p:nvPicPr>
          <p:cNvPr id="5" name="Picture 4" descr="HOP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88" y="755093"/>
            <a:ext cx="7977548" cy="5601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30B08-B0A6-5F46-9C2D-0019258C56B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33338" y="-312738"/>
            <a:ext cx="9144000" cy="1143001"/>
          </a:xfrm>
        </p:spPr>
        <p:txBody>
          <a:bodyPr/>
          <a:lstStyle/>
          <a:p>
            <a:pPr eaLnBrk="1" hangingPunct="1"/>
            <a:r>
              <a:rPr lang="en-US" b="1" smtClean="0"/>
              <a:t>Results: Particle Tracking</a:t>
            </a:r>
          </a:p>
        </p:txBody>
      </p:sp>
      <p:pic>
        <p:nvPicPr>
          <p:cNvPr id="6" name="Picture 5" descr="HOP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35" y="648818"/>
            <a:ext cx="8098677" cy="5686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08038" y="2720975"/>
            <a:ext cx="7307262" cy="611188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8038" y="1781175"/>
            <a:ext cx="6548437" cy="841375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36868" name="Content Placeholder 6"/>
          <p:cNvSpPr>
            <a:spLocks noGrp="1"/>
          </p:cNvSpPr>
          <p:nvPr>
            <p:ph idx="1"/>
          </p:nvPr>
        </p:nvSpPr>
        <p:spPr>
          <a:xfrm>
            <a:off x="457200" y="1633538"/>
            <a:ext cx="8229600" cy="3892550"/>
          </a:xfrm>
        </p:spPr>
        <p:txBody>
          <a:bodyPr/>
          <a:lstStyle/>
          <a:p>
            <a:r>
              <a:rPr lang="en-US" smtClean="0"/>
              <a:t>Plot Earth’s magnetic field as a simple magnetic dipole </a:t>
            </a:r>
          </a:p>
          <a:p>
            <a:r>
              <a:rPr lang="en-US" smtClean="0"/>
              <a:t>Track an electron’s path through that field </a:t>
            </a:r>
          </a:p>
          <a:p>
            <a:r>
              <a:rPr lang="en-US" smtClean="0"/>
              <a:t>Observe it getting trapped (in the Van Allen Radiation Belt)</a:t>
            </a:r>
          </a:p>
          <a:p>
            <a:pPr lvl="1"/>
            <a:r>
              <a:rPr lang="en-US" smtClean="0"/>
              <a:t>Need to find the right velocities/positions</a:t>
            </a:r>
          </a:p>
          <a:p>
            <a:pPr lvl="1"/>
            <a:r>
              <a:rPr lang="en-US" smtClean="0"/>
              <a:t>Need to keep it out of the loss cone</a:t>
            </a:r>
          </a:p>
        </p:txBody>
      </p:sp>
      <p:sp>
        <p:nvSpPr>
          <p:cNvPr id="3686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A94FD-4D88-EE48-B91B-0E228D227F0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</a:t>
            </a:r>
            <a:r>
              <a:rPr lang="en-US" dirty="0" err="1" smtClean="0"/>
              <a:t>You’s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Tutors at Learning Emporium/Physics Library (Keita, Erin, and Pat) </a:t>
            </a:r>
          </a:p>
          <a:p>
            <a:r>
              <a:rPr lang="en-US" dirty="0" smtClean="0"/>
              <a:t>Professor Varner </a:t>
            </a:r>
          </a:p>
          <a:p>
            <a:r>
              <a:rPr lang="en-US" sz="8000" dirty="0" smtClean="0"/>
              <a:t>KURTIS NISHIMURA!!!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C80CF-8CCF-844B-88FE-D2CB6D3522C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itsatra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4013" y="3644900"/>
            <a:ext cx="2439987" cy="3219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1800" y="4886325"/>
            <a:ext cx="5921375" cy="15049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FFFF00"/>
                </a:solidFill>
                <a:ea typeface="+mn-ea"/>
                <a:cs typeface="+mn-cs"/>
              </a:rPr>
              <a:t>Justin R Bergonio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FFFF00"/>
                </a:solidFill>
                <a:ea typeface="+mn-ea"/>
                <a:cs typeface="+mn-cs"/>
              </a:rPr>
              <a:t>2 May 2012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FFFF00"/>
                </a:solidFill>
                <a:ea typeface="+mn-ea"/>
                <a:cs typeface="+mn-cs"/>
              </a:rPr>
              <a:t>PHYS 305</a:t>
            </a:r>
          </a:p>
        </p:txBody>
      </p:sp>
      <p:sp>
        <p:nvSpPr>
          <p:cNvPr id="17412" name="Title 7"/>
          <p:cNvSpPr>
            <a:spLocks noGrp="1"/>
          </p:cNvSpPr>
          <p:nvPr>
            <p:ph type="ctrTitle"/>
          </p:nvPr>
        </p:nvSpPr>
        <p:spPr>
          <a:xfrm>
            <a:off x="446088" y="1600200"/>
            <a:ext cx="8259762" cy="2606675"/>
          </a:xfrm>
        </p:spPr>
        <p:txBody>
          <a:bodyPr/>
          <a:lstStyle/>
          <a:p>
            <a:r>
              <a:rPr lang="en-US" sz="7200" smtClean="0">
                <a:solidFill>
                  <a:srgbClr val="FFFF00"/>
                </a:solidFill>
              </a:rPr>
              <a:t>It’s a Trap!</a:t>
            </a:r>
            <a:r>
              <a:rPr lang="en-US" sz="6400" smtClean="0">
                <a:solidFill>
                  <a:srgbClr val="FFFF00"/>
                </a:solidFill>
              </a:rPr>
              <a:t/>
            </a:r>
            <a:br>
              <a:rPr lang="en-US" sz="6400" smtClean="0">
                <a:solidFill>
                  <a:srgbClr val="FFFF00"/>
                </a:solidFill>
              </a:rPr>
            </a:br>
            <a:r>
              <a:rPr lang="en-US" sz="4000" smtClean="0">
                <a:solidFill>
                  <a:srgbClr val="FFFF00"/>
                </a:solidFill>
              </a:rPr>
              <a:t>Particles in the Earth’s </a:t>
            </a:r>
            <a:br>
              <a:rPr lang="en-US" sz="4000" smtClean="0">
                <a:solidFill>
                  <a:srgbClr val="FFFF00"/>
                </a:solidFill>
              </a:rPr>
            </a:br>
            <a:r>
              <a:rPr lang="en-US" sz="4000" smtClean="0">
                <a:solidFill>
                  <a:srgbClr val="FFFF00"/>
                </a:solidFill>
              </a:rPr>
              <a:t>Magnetic Field</a:t>
            </a:r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6497638" y="6391275"/>
            <a:ext cx="2646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/>
              <a:t>http://shirtshovel.com/products/movies/starwars/itsatrap-434.jpg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I’m a Survivor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C80CF-8CCF-844B-88FE-D2CB6D3522C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 descr="survivor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62" y="0"/>
            <a:ext cx="68426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20725" y="1300163"/>
            <a:ext cx="7691438" cy="50561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RK4: First Order Equations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59564-A90D-8B47-A805-ADE9BB4DC10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671763" y="1566863"/>
          <a:ext cx="3897312" cy="4457700"/>
        </p:xfrm>
        <a:graphic>
          <a:graphicData uri="http://schemas.openxmlformats.org/presentationml/2006/ole">
            <p:oleObj spid="_x0000_s37890" name="Equation" r:id="rId3" imgW="1676400" imgH="1917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22300" y="1185863"/>
            <a:ext cx="7954963" cy="5419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RK4: Second Order Equations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643EA-C4EC-3A40-93CC-82C1E99E4DF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454275" y="1406525"/>
          <a:ext cx="4395788" cy="4933950"/>
        </p:xfrm>
        <a:graphic>
          <a:graphicData uri="http://schemas.openxmlformats.org/presentationml/2006/ole">
            <p:oleObj spid="_x0000_s38914" name="Equation" r:id="rId3" imgW="2705100" imgH="303530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22300" y="1185863"/>
            <a:ext cx="7954963" cy="5419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RK4: Third Order Equations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7493C-C51B-1442-9E9D-9DAE104D2AB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424113" y="1406525"/>
          <a:ext cx="4457700" cy="4933950"/>
        </p:xfrm>
        <a:graphic>
          <a:graphicData uri="http://schemas.openxmlformats.org/presentationml/2006/ole">
            <p:oleObj spid="_x0000_s39938" name="Equation" r:id="rId3" imgW="2743200" imgH="303530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22300" y="1185863"/>
            <a:ext cx="7954963" cy="5419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RK4: Fourth Order Equations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30A6E-DA2A-2B47-983E-E8EFEFA315D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765300" y="1368425"/>
          <a:ext cx="5903913" cy="5002213"/>
        </p:xfrm>
        <a:graphic>
          <a:graphicData uri="http://schemas.openxmlformats.org/presentationml/2006/ole">
            <p:oleObj spid="_x0000_s40962" name="Equation" r:id="rId3" imgW="2565400" imgH="2171700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1185863"/>
            <a:ext cx="8923338" cy="5419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9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RK4: New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B8031-DFEB-AA4A-B528-66012E493BA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545013" y="2762250"/>
          <a:ext cx="4141787" cy="2716213"/>
        </p:xfrm>
        <a:graphic>
          <a:graphicData uri="http://schemas.openxmlformats.org/presentationml/2006/ole">
            <p:oleObj spid="_x0000_s41986" name="Equation" r:id="rId3" imgW="2209800" imgH="1447800" progId="Equation.3">
              <p:embed/>
            </p:oleObj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12750" y="1706563"/>
          <a:ext cx="3763963" cy="2565400"/>
        </p:xfrm>
        <a:graphic>
          <a:graphicData uri="http://schemas.openxmlformats.org/presentationml/2006/ole">
            <p:oleObj spid="_x0000_s41987" name="Equation" r:id="rId4" imgW="1955800" imgH="1333500" progId="Equation.3">
              <p:embed/>
            </p:oleObj>
          </a:graphicData>
        </a:graphic>
      </p:graphicFrame>
      <p:sp>
        <p:nvSpPr>
          <p:cNvPr id="41991" name="TextBox 6"/>
          <p:cNvSpPr txBox="1">
            <a:spLocks noChangeArrowheads="1"/>
          </p:cNvSpPr>
          <p:nvPr/>
        </p:nvSpPr>
        <p:spPr bwMode="auto">
          <a:xfrm>
            <a:off x="5313363" y="1912938"/>
            <a:ext cx="24796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ym typeface="Wingdings" pitchFamily="-1" charset="2"/>
              </a:rPr>
              <a:t> Positions!</a:t>
            </a:r>
            <a:endParaRPr lang="en-US" sz="3200"/>
          </a:p>
        </p:txBody>
      </p:sp>
      <p:sp>
        <p:nvSpPr>
          <p:cNvPr id="41992" name="TextBox 7"/>
          <p:cNvSpPr txBox="1">
            <a:spLocks noChangeArrowheads="1"/>
          </p:cNvSpPr>
          <p:nvPr/>
        </p:nvSpPr>
        <p:spPr bwMode="auto">
          <a:xfrm>
            <a:off x="1089025" y="4660900"/>
            <a:ext cx="2433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ym typeface="Wingdings" pitchFamily="-1" charset="2"/>
              </a:rPr>
              <a:t>Velocities!</a:t>
            </a:r>
            <a:endParaRPr lang="en-US" sz="3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-263525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Results: Particle Tracking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FC909-CB38-7D4A-A275-206E67C5604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3796" name="Content Placeholder 11"/>
          <p:cNvSpPr>
            <a:spLocks noGrp="1"/>
          </p:cNvSpPr>
          <p:nvPr>
            <p:ph sz="half" idx="1"/>
          </p:nvPr>
        </p:nvSpPr>
        <p:spPr>
          <a:xfrm>
            <a:off x="0" y="835025"/>
            <a:ext cx="9144000" cy="898525"/>
          </a:xfrm>
        </p:spPr>
        <p:txBody>
          <a:bodyPr/>
          <a:lstStyle/>
          <a:p>
            <a:r>
              <a:rPr lang="en-US" smtClean="0"/>
              <a:t>Particle approximately 3.75 Earth radii </a:t>
            </a:r>
          </a:p>
        </p:txBody>
      </p:sp>
      <p:pic>
        <p:nvPicPr>
          <p:cNvPr id="33797" name="Picture 5" descr="(3.0,2.0,-1.0)(-450,0,200)regvie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1381125"/>
            <a:ext cx="74882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-263525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Results: Particle Tracking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D3A55-D948-CD48-95AD-DD441360C53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4820" name="Picture 10" descr="(0.70,0.0,-1.36)(-450,0,200)regvie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88" y="1568450"/>
            <a:ext cx="73406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Content Placeholder 11"/>
          <p:cNvSpPr>
            <a:spLocks noGrp="1"/>
          </p:cNvSpPr>
          <p:nvPr>
            <p:ph sz="half" idx="1"/>
          </p:nvPr>
        </p:nvSpPr>
        <p:spPr>
          <a:xfrm>
            <a:off x="0" y="835025"/>
            <a:ext cx="9144000" cy="898525"/>
          </a:xfrm>
        </p:spPr>
        <p:txBody>
          <a:bodyPr/>
          <a:lstStyle/>
          <a:p>
            <a:r>
              <a:rPr lang="en-US" smtClean="0"/>
              <a:t>Particle nearing Earth’s south pole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6"/>
          <p:cNvSpPr>
            <a:spLocks noGrp="1"/>
          </p:cNvSpPr>
          <p:nvPr>
            <p:ph type="title"/>
          </p:nvPr>
        </p:nvSpPr>
        <p:spPr>
          <a:xfrm>
            <a:off x="457200" y="-252413"/>
            <a:ext cx="8229600" cy="1143001"/>
          </a:xfrm>
        </p:spPr>
        <p:txBody>
          <a:bodyPr/>
          <a:lstStyle/>
          <a:p>
            <a:pPr eaLnBrk="1" hangingPunct="1"/>
            <a:r>
              <a:rPr lang="en-US" b="1" smtClean="0"/>
              <a:t>Earth’s Invisible Shield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64E66-3A41-A549-8038-2D136063555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3012" name="Picture 7" descr="earthsmagneticfiel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885825"/>
            <a:ext cx="7885112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 smtClean="0"/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67063"/>
          </a:xfrm>
        </p:spPr>
        <p:txBody>
          <a:bodyPr/>
          <a:lstStyle/>
          <a:p>
            <a:r>
              <a:rPr lang="en-US" smtClean="0"/>
              <a:t>Plot Earth’s magnetic field as a simple magnetic dipole </a:t>
            </a:r>
          </a:p>
          <a:p>
            <a:r>
              <a:rPr lang="en-US" smtClean="0"/>
              <a:t>Track an electron’s path through that field </a:t>
            </a:r>
          </a:p>
          <a:p>
            <a:r>
              <a:rPr lang="en-US" smtClean="0"/>
              <a:t>Observe it getting trapped (in the Van Allen Radiation Belt)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BB9D9-61D3-1D4B-B011-C37198DF7A2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6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Earth’s Invisible Shield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114300" y="1450975"/>
            <a:ext cx="3968750" cy="416877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Earth’s magnetic field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Created by liquid Fe core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Approx. dipole field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0.25 to 0.65 Gauss</a:t>
            </a: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Solar Wind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Stream of charged particles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Ejected from Sun’s upper atmosphere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Travels at 450 km/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-1" charset="0"/>
              <a:buNone/>
              <a:defRPr/>
            </a:pP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  <a:p>
            <a:pPr marL="685800"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20484" name="Content Placeholder 21" descr="solarwindandearth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3503" b="-23503"/>
          <a:stretch>
            <a:fillRect/>
          </a:stretch>
        </p:blipFill>
        <p:spPr>
          <a:xfrm>
            <a:off x="4198938" y="812800"/>
            <a:ext cx="4945062" cy="55435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F4C68-3E42-8D44-893C-D43F5B3EA14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6184900" y="5981700"/>
            <a:ext cx="36401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(http://www.dailymail.co.uk/sciencetech/article-1096360/Hole-discovered-Earths-magnetic-field-protects-planet-suns-rays.html)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-2476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Van Allen Radiation Belts</a:t>
            </a:r>
          </a:p>
        </p:txBody>
      </p:sp>
      <p:sp>
        <p:nvSpPr>
          <p:cNvPr id="21507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681038"/>
            <a:ext cx="8229600" cy="1368425"/>
          </a:xfrm>
        </p:spPr>
        <p:txBody>
          <a:bodyPr/>
          <a:lstStyle/>
          <a:p>
            <a:r>
              <a:rPr lang="en-US" sz="2400" dirty="0" smtClean="0"/>
              <a:t>Discovered in early 1958 by Explorer 1 and 3</a:t>
            </a:r>
          </a:p>
          <a:p>
            <a:r>
              <a:rPr lang="en-US" sz="2400" dirty="0" smtClean="0"/>
              <a:t>Inner belt: protons (within 1 – 3 R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Outer belt: electrons (3 </a:t>
            </a:r>
            <a:r>
              <a:rPr lang="en-US" sz="2400" dirty="0" smtClean="0"/>
              <a:t>– 10 R</a:t>
            </a:r>
            <a:r>
              <a:rPr lang="en-US" sz="2400" baseline="-25000" dirty="0" smtClean="0"/>
              <a:t>E </a:t>
            </a:r>
            <a:r>
              <a:rPr lang="en-US" sz="2400" dirty="0" smtClean="0"/>
              <a:t>–mostly between 5 – 6 R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A1C75-C562-C94C-82BD-2250F907C9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1509" name="Picture 9" descr="vanallenbel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2363" y="2009775"/>
            <a:ext cx="68611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12"/>
          <p:cNvSpPr>
            <a:spLocks noChangeArrowheads="1"/>
          </p:cNvSpPr>
          <p:nvPr/>
        </p:nvSpPr>
        <p:spPr bwMode="auto">
          <a:xfrm>
            <a:off x="1058863" y="6664325"/>
            <a:ext cx="457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http://r3zn8d.files.wordpress.com/2012/01/new_radiation_belt1.jpg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863" y="1946275"/>
            <a:ext cx="8539162" cy="4222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5" name="Title 5"/>
          <p:cNvSpPr>
            <a:spLocks noGrp="1"/>
          </p:cNvSpPr>
          <p:nvPr>
            <p:ph type="title"/>
          </p:nvPr>
        </p:nvSpPr>
        <p:spPr>
          <a:xfrm>
            <a:off x="49213" y="-597693"/>
            <a:ext cx="9050337" cy="1592262"/>
          </a:xfrm>
        </p:spPr>
        <p:txBody>
          <a:bodyPr/>
          <a:lstStyle/>
          <a:p>
            <a:r>
              <a:rPr lang="en-US" b="1" dirty="0" smtClean="0"/>
              <a:t>Magnetic Mirroring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67D99-AD78-8F47-B269-030B5D60A19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3557" name="Picture 6" descr="emfMM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2008188"/>
            <a:ext cx="8863012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296863" y="6169025"/>
            <a:ext cx="4572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800"/>
              <a:t>http://www.spenvis.oma.be/help/background/traprad/motion.gif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296863" y="15769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What does this look like?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Approach</a:t>
            </a:r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55875"/>
          </a:xfrm>
        </p:spPr>
        <p:txBody>
          <a:bodyPr/>
          <a:lstStyle/>
          <a:p>
            <a:r>
              <a:rPr lang="en-US" smtClean="0"/>
              <a:t>Create a program to generate field lines for Earth’s Magnetic Field </a:t>
            </a:r>
          </a:p>
          <a:p>
            <a:r>
              <a:rPr lang="en-US" smtClean="0"/>
              <a:t>Use 4</a:t>
            </a:r>
            <a:r>
              <a:rPr lang="en-US" baseline="30000" smtClean="0"/>
              <a:t>th</a:t>
            </a:r>
            <a:r>
              <a:rPr lang="en-US" smtClean="0"/>
              <a:t> Order Runge Kutta to track particle through non-uniform field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CD0ED-E9F7-9549-BFA1-7C5638E599C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9" name="Group 20"/>
          <p:cNvGrpSpPr>
            <a:grpSpLocks/>
          </p:cNvGrpSpPr>
          <p:nvPr/>
        </p:nvGrpSpPr>
        <p:grpSpPr bwMode="auto">
          <a:xfrm>
            <a:off x="1187450" y="1841500"/>
            <a:ext cx="2513013" cy="1697038"/>
            <a:chOff x="1571625" y="1866900"/>
            <a:chExt cx="2128758" cy="1358900"/>
          </a:xfrm>
        </p:grpSpPr>
        <p:sp>
          <p:nvSpPr>
            <p:cNvPr id="6" name="Rectangle 5"/>
            <p:cNvSpPr/>
            <p:nvPr/>
          </p:nvSpPr>
          <p:spPr>
            <a:xfrm>
              <a:off x="1571625" y="1866900"/>
              <a:ext cx="2128758" cy="13589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aphicFrame>
          <p:nvGraphicFramePr>
            <p:cNvPr id="26627" name="Object 3"/>
            <p:cNvGraphicFramePr>
              <a:graphicFrameLocks noChangeAspect="1"/>
            </p:cNvGraphicFramePr>
            <p:nvPr/>
          </p:nvGraphicFramePr>
          <p:xfrm>
            <a:off x="1571625" y="1866900"/>
            <a:ext cx="2046288" cy="1358900"/>
          </p:xfrm>
          <a:graphic>
            <a:graphicData uri="http://schemas.openxmlformats.org/presentationml/2006/ole">
              <p:oleObj spid="_x0000_s26627" name="Equation" r:id="rId3" imgW="1282700" imgH="850900" progId="Equation.3">
                <p:embed/>
              </p:oleObj>
            </a:graphicData>
          </a:graphic>
        </p:graphicFrame>
      </p:grpSp>
      <p:grpSp>
        <p:nvGrpSpPr>
          <p:cNvPr id="26630" name="Group 22"/>
          <p:cNvGrpSpPr>
            <a:grpSpLocks/>
          </p:cNvGrpSpPr>
          <p:nvPr/>
        </p:nvGrpSpPr>
        <p:grpSpPr bwMode="auto">
          <a:xfrm>
            <a:off x="1571625" y="4356100"/>
            <a:ext cx="5718175" cy="708025"/>
            <a:chOff x="1571625" y="4075113"/>
            <a:chExt cx="5718175" cy="709265"/>
          </a:xfrm>
        </p:grpSpPr>
        <p:sp>
          <p:nvSpPr>
            <p:cNvPr id="15" name="Rectangle 14"/>
            <p:cNvSpPr/>
            <p:nvPr/>
          </p:nvSpPr>
          <p:spPr>
            <a:xfrm>
              <a:off x="1571625" y="4075113"/>
              <a:ext cx="5718175" cy="6917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26626" name="Object 2"/>
            <p:cNvGraphicFramePr>
              <a:graphicFrameLocks noChangeAspect="1"/>
            </p:cNvGraphicFramePr>
            <p:nvPr/>
          </p:nvGraphicFramePr>
          <p:xfrm>
            <a:off x="1628775" y="4090640"/>
            <a:ext cx="5651500" cy="693738"/>
          </p:xfrm>
          <a:graphic>
            <a:graphicData uri="http://schemas.openxmlformats.org/presentationml/2006/ole">
              <p:oleObj spid="_x0000_s26626" name="Equation" r:id="rId4" imgW="1968500" imgH="241300" progId="Equation.3">
                <p:embed/>
              </p:oleObj>
            </a:graphicData>
          </a:graphic>
        </p:graphicFrame>
      </p:grpSp>
      <p:sp>
        <p:nvSpPr>
          <p:cNvPr id="26631" name="Title 1"/>
          <p:cNvSpPr>
            <a:spLocks noGrp="1"/>
          </p:cNvSpPr>
          <p:nvPr>
            <p:ph type="title"/>
          </p:nvPr>
        </p:nvSpPr>
        <p:spPr>
          <a:xfrm>
            <a:off x="457200" y="-22225"/>
            <a:ext cx="8229600" cy="1143000"/>
          </a:xfrm>
        </p:spPr>
        <p:txBody>
          <a:bodyPr/>
          <a:lstStyle/>
          <a:p>
            <a:r>
              <a:rPr lang="en-US" b="1" smtClean="0"/>
              <a:t>Equations for B-Field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ADFCD-4B75-8946-A952-093EE6B489E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26633" name="Group 21"/>
          <p:cNvGrpSpPr>
            <a:grpSpLocks/>
          </p:cNvGrpSpPr>
          <p:nvPr/>
        </p:nvGrpSpPr>
        <p:grpSpPr bwMode="auto">
          <a:xfrm>
            <a:off x="4981575" y="1541463"/>
            <a:ext cx="2886075" cy="2532062"/>
            <a:chOff x="4981575" y="1768128"/>
            <a:chExt cx="2308225" cy="2025650"/>
          </a:xfrm>
        </p:grpSpPr>
        <p:sp>
          <p:nvSpPr>
            <p:cNvPr id="7" name="Rectangle 6"/>
            <p:cNvSpPr/>
            <p:nvPr/>
          </p:nvSpPr>
          <p:spPr>
            <a:xfrm>
              <a:off x="4981575" y="1768128"/>
              <a:ext cx="2308225" cy="202565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26628" name="Object 4"/>
            <p:cNvGraphicFramePr>
              <a:graphicFrameLocks noChangeAspect="1"/>
            </p:cNvGraphicFramePr>
            <p:nvPr/>
          </p:nvGraphicFramePr>
          <p:xfrm>
            <a:off x="5185125" y="1839913"/>
            <a:ext cx="1825625" cy="1901825"/>
          </p:xfrm>
          <a:graphic>
            <a:graphicData uri="http://schemas.openxmlformats.org/presentationml/2006/ole">
              <p:oleObj spid="_x0000_s26628" name="Equation" r:id="rId5" imgW="1181100" imgH="1231900" progId="Equation.3">
                <p:embed/>
              </p:oleObj>
            </a:graphicData>
          </a:graphic>
        </p:graphicFrame>
      </p:grpSp>
      <p:sp>
        <p:nvSpPr>
          <p:cNvPr id="11" name="Right Arrow 10"/>
          <p:cNvSpPr/>
          <p:nvPr/>
        </p:nvSpPr>
        <p:spPr>
          <a:xfrm>
            <a:off x="3943350" y="2638425"/>
            <a:ext cx="873125" cy="60325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35" name="TextBox 11"/>
          <p:cNvSpPr txBox="1">
            <a:spLocks noChangeArrowheads="1"/>
          </p:cNvSpPr>
          <p:nvPr/>
        </p:nvSpPr>
        <p:spPr bwMode="auto">
          <a:xfrm>
            <a:off x="1187450" y="1541463"/>
            <a:ext cx="2203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Spherical Coordinates</a:t>
            </a:r>
          </a:p>
        </p:txBody>
      </p:sp>
      <p:sp>
        <p:nvSpPr>
          <p:cNvPr id="26636" name="TextBox 12"/>
          <p:cNvSpPr txBox="1">
            <a:spLocks noChangeArrowheads="1"/>
          </p:cNvSpPr>
          <p:nvPr/>
        </p:nvSpPr>
        <p:spPr bwMode="auto">
          <a:xfrm>
            <a:off x="4981575" y="1203325"/>
            <a:ext cx="22272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Cartesian Coordinates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2374900" y="3705225"/>
            <a:ext cx="396875" cy="5365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Curved Left Arrow 18"/>
          <p:cNvSpPr/>
          <p:nvPr/>
        </p:nvSpPr>
        <p:spPr>
          <a:xfrm>
            <a:off x="7851263" y="2639093"/>
            <a:ext cx="890587" cy="2193925"/>
          </a:xfrm>
          <a:prstGeom prst="curved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6641" name="Picture 20" descr="Screen Shot 2012-05-01 at 9.26.55 P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1300" y="5335588"/>
            <a:ext cx="59166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2" name="TextBox 16"/>
          <p:cNvSpPr txBox="1">
            <a:spLocks noChangeArrowheads="1"/>
          </p:cNvSpPr>
          <p:nvPr/>
        </p:nvSpPr>
        <p:spPr bwMode="auto">
          <a:xfrm>
            <a:off x="1187450" y="3489325"/>
            <a:ext cx="2838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/>
              <a:t>(Walt, </a:t>
            </a:r>
            <a:r>
              <a:rPr lang="en-US" sz="800" i="1"/>
              <a:t>Introduction to Geomagnetically Trapped Radiation</a:t>
            </a:r>
            <a:r>
              <a:rPr lang="en-US" sz="800"/>
              <a:t>)</a:t>
            </a:r>
            <a:r>
              <a:rPr lang="en-US" sz="800" i="1"/>
              <a:t> </a:t>
            </a:r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>
          <a:xfrm>
            <a:off x="457200" y="-230188"/>
            <a:ext cx="8229600" cy="1143001"/>
          </a:xfrm>
        </p:spPr>
        <p:txBody>
          <a:bodyPr/>
          <a:lstStyle/>
          <a:p>
            <a:r>
              <a:rPr lang="en-US" b="1" smtClean="0"/>
              <a:t>Results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40C20-A9FF-BA48-B252-7768054890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457200" y="912813"/>
            <a:ext cx="7469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pitchFamily="-1" charset="0"/>
              <a:buChar char="•"/>
            </a:pPr>
            <a:r>
              <a:rPr lang="en-US" sz="2400"/>
              <a:t>Plot a cross section (xz-plane or yz-plane preferably)</a:t>
            </a:r>
          </a:p>
        </p:txBody>
      </p:sp>
      <p:pic>
        <p:nvPicPr>
          <p:cNvPr id="7" name="Picture 6" descr="EMFD_30to30000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38" y="746125"/>
            <a:ext cx="8416925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tal">
      <a:majorFont>
        <a:latin typeface="Eurostile"/>
        <a:ea typeface=""/>
        <a:cs typeface=""/>
        <a:font script="Jpan" typeface="メイリオ"/>
      </a:majorFont>
      <a:minorFont>
        <a:latin typeface="Eurostile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757</Words>
  <Application>Microsoft Macintosh PowerPoint</Application>
  <PresentationFormat>On-screen Show (4:3)</PresentationFormat>
  <Paragraphs>141</Paragraphs>
  <Slides>28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ＭＳ Ｐゴシック</vt:lpstr>
      <vt:lpstr>Eurostile</vt:lpstr>
      <vt:lpstr>Calibri</vt:lpstr>
      <vt:lpstr>Wingdings</vt:lpstr>
      <vt:lpstr>Office Theme</vt:lpstr>
      <vt:lpstr>Microsoft Equation</vt:lpstr>
      <vt:lpstr>Modeling the Earths Magnetic Field Interaction with the Solar Wind</vt:lpstr>
      <vt:lpstr>It’s a Trap! Particles in the Earth’s  Magnetic Field</vt:lpstr>
      <vt:lpstr>Objectives</vt:lpstr>
      <vt:lpstr>Earth’s Invisible Shield</vt:lpstr>
      <vt:lpstr>Van Allen Radiation Belts</vt:lpstr>
      <vt:lpstr>Magnetic Mirroring</vt:lpstr>
      <vt:lpstr>Approach</vt:lpstr>
      <vt:lpstr>Equations for B-Field</vt:lpstr>
      <vt:lpstr>Results</vt:lpstr>
      <vt:lpstr>Results</vt:lpstr>
      <vt:lpstr>Equations for RK4</vt:lpstr>
      <vt:lpstr>Particle Tracking Algorithm</vt:lpstr>
      <vt:lpstr>Test Accuracy of RK4</vt:lpstr>
      <vt:lpstr>Results: Particle Tracking</vt:lpstr>
      <vt:lpstr>Results: Particle Trapping</vt:lpstr>
      <vt:lpstr>Results: Particle Tracking</vt:lpstr>
      <vt:lpstr>Results: Particle Tracking</vt:lpstr>
      <vt:lpstr>Conclusion</vt:lpstr>
      <vt:lpstr>Thank You’s</vt:lpstr>
      <vt:lpstr>I’m a Survivor</vt:lpstr>
      <vt:lpstr>RK4: First Order Equations</vt:lpstr>
      <vt:lpstr>RK4: Second Order Equations</vt:lpstr>
      <vt:lpstr>RK4: Third Order Equations</vt:lpstr>
      <vt:lpstr>RK4: Fourth Order Equations</vt:lpstr>
      <vt:lpstr>RK4: New Values</vt:lpstr>
      <vt:lpstr>Results: Particle Tracking</vt:lpstr>
      <vt:lpstr>Results: Particle Tracking</vt:lpstr>
      <vt:lpstr>Earth’s Invisible Shield</vt:lpstr>
    </vt:vector>
  </TitlesOfParts>
  <Company>University of Hawaii-Manoa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  Bergonio</dc:creator>
  <cp:lastModifiedBy>Justin  Bergonio</cp:lastModifiedBy>
  <cp:revision>159</cp:revision>
  <dcterms:created xsi:type="dcterms:W3CDTF">2012-05-10T20:26:01Z</dcterms:created>
  <dcterms:modified xsi:type="dcterms:W3CDTF">2012-05-10T21:04:44Z</dcterms:modified>
</cp:coreProperties>
</file>